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5" r:id="rId3"/>
    <p:sldId id="257" r:id="rId4"/>
    <p:sldId id="258" r:id="rId5"/>
    <p:sldId id="271" r:id="rId6"/>
    <p:sldId id="273" r:id="rId7"/>
    <p:sldId id="270" r:id="rId8"/>
    <p:sldId id="274" r:id="rId9"/>
    <p:sldId id="268" r:id="rId10"/>
    <p:sldId id="267" r:id="rId11"/>
    <p:sldId id="269" r:id="rId12"/>
    <p:sldId id="266" r:id="rId13"/>
    <p:sldId id="259" r:id="rId14"/>
    <p:sldId id="264" r:id="rId15"/>
    <p:sldId id="26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197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E66027-15C0-5440-8402-FFE664A758DB}" type="datetimeFigureOut">
              <a:rPr kumimoji="1" lang="zh-CN" altLang="en-US" smtClean="0"/>
              <a:t>15-3-10</a:t>
            </a:fld>
            <a:endParaRPr kumimoji="1"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C53A34-08AA-9A4C-9121-FA635265DD8F}" type="slidenum">
              <a:rPr kumimoji="1" lang="zh-CN" altLang="en-US" smtClean="0"/>
              <a:t>‹#›</a:t>
            </a:fld>
            <a:endParaRPr kumimoji="1" lang="zh-CN" altLang="en-US"/>
          </a:p>
        </p:txBody>
      </p:sp>
    </p:spTree>
    <p:extLst>
      <p:ext uri="{BB962C8B-B14F-4D97-AF65-F5344CB8AC3E}">
        <p14:creationId xmlns:p14="http://schemas.microsoft.com/office/powerpoint/2010/main" val="5047757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DDC53A34-08AA-9A4C-9121-FA635265DD8F}" type="slidenum">
              <a:rPr kumimoji="1" lang="zh-CN" altLang="en-US" smtClean="0"/>
              <a:t>9</a:t>
            </a:fld>
            <a:endParaRPr kumimoji="1" lang="zh-CN" altLang="en-US"/>
          </a:p>
        </p:txBody>
      </p:sp>
    </p:spTree>
    <p:extLst>
      <p:ext uri="{BB962C8B-B14F-4D97-AF65-F5344CB8AC3E}">
        <p14:creationId xmlns:p14="http://schemas.microsoft.com/office/powerpoint/2010/main" val="2807261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2"/>
      </p:bgRef>
    </p:bg>
    <p:spTree>
      <p:nvGrpSpPr>
        <p:cNvPr id="1" name=""/>
        <p:cNvGrpSpPr/>
        <p:nvPr/>
      </p:nvGrpSpPr>
      <p:grpSpPr>
        <a:xfrm>
          <a:off x="0" y="0"/>
          <a:ext cx="0" cy="0"/>
          <a:chOff x="0" y="0"/>
          <a:chExt cx="0" cy="0"/>
        </a:xfrm>
      </p:grpSpPr>
      <p:sp>
        <p:nvSpPr>
          <p:cNvPr id="7" name="矩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2362200" y="4038600"/>
            <a:ext cx="6477000" cy="1828800"/>
          </a:xfrm>
        </p:spPr>
        <p:txBody>
          <a:bodyPr anchor="b"/>
          <a:lstStyle>
            <a:lvl1pPr>
              <a:defRPr cap="all" baseline="0"/>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15-3-10</a:t>
            </a:fld>
            <a:endParaRPr lang="en-US" sz="2000" dirty="0">
              <a:solidFill>
                <a:srgbClr val="FFFFFF"/>
              </a:solidFill>
            </a:endParaRPr>
          </a:p>
        </p:txBody>
      </p:sp>
      <p:sp>
        <p:nvSpPr>
          <p:cNvPr id="17" name="页脚占位符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幻灯片编号占位符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本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二级</a:t>
            </a:r>
          </a:p>
          <a:p>
            <a:pPr lvl="2" eaLnBrk="1" latinLnBrk="0" hangingPunct="1"/>
            <a:r>
              <a:rPr lang="zh-CN" altLang="en-US" smtClean="0"/>
              <a:t>三级</a:t>
            </a:r>
          </a:p>
          <a:p>
            <a:pPr lvl="3" eaLnBrk="1" latinLnBrk="0" hangingPunct="1"/>
            <a:r>
              <a:rPr lang="zh-CN" altLang="en-US" smtClean="0"/>
              <a:t>四级</a:t>
            </a:r>
          </a:p>
          <a:p>
            <a:pPr lvl="4" eaLnBrk="1" latinLnBrk="0" hangingPunct="1"/>
            <a:r>
              <a:rPr lang="zh-CN" altLang="en-US" smtClean="0"/>
              <a:t>五级</a:t>
            </a:r>
            <a:endParaRPr kumimoji="0" lang="en-US"/>
          </a:p>
        </p:txBody>
      </p:sp>
      <p:sp>
        <p:nvSpPr>
          <p:cNvPr id="4" name="日期占位符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15-3-10</a:t>
            </a:fld>
            <a:endParaRPr lang="en-US"/>
          </a:p>
        </p:txBody>
      </p:sp>
      <p:sp>
        <p:nvSpPr>
          <p:cNvPr id="5" name="页脚占位符 4"/>
          <p:cNvSpPr>
            <a:spLocks noGrp="1"/>
          </p:cNvSpPr>
          <p:nvPr>
            <p:ph type="ftr" sz="quarter" idx="11"/>
          </p:nvPr>
        </p:nvSpPr>
        <p:spPr/>
        <p:txBody>
          <a:bodyPr/>
          <a:lstStyle/>
          <a:p>
            <a:endParaRPr kumimoji="0" lang="en-US"/>
          </a:p>
        </p:txBody>
      </p:sp>
      <p:sp>
        <p:nvSpPr>
          <p:cNvPr id="6" name="幻灯片编号占位符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和文本">
    <p:bg>
      <p:bgRef idx="1001">
        <a:schemeClr val="bg1"/>
      </p:bgRef>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3200" y="609600"/>
            <a:ext cx="2057400" cy="5516563"/>
          </a:xfrm>
        </p:spPr>
        <p:txBody>
          <a:bodyPr vert="eaVert"/>
          <a:lstStyle/>
          <a:p>
            <a:r>
              <a:rPr kumimoji="0" lang="zh-CN" altLang="en-US" smtClean="0"/>
              <a:t>单击此处编辑母版标题样式</a:t>
            </a:r>
            <a:endParaRPr kumimoji="0" lang="en-US"/>
          </a:p>
        </p:txBody>
      </p:sp>
      <p:sp>
        <p:nvSpPr>
          <p:cNvPr id="3" name="竖排文本占位符 2"/>
          <p:cNvSpPr>
            <a:spLocks noGrp="1"/>
          </p:cNvSpPr>
          <p:nvPr>
            <p:ph type="body" orient="vert" idx="1"/>
          </p:nvPr>
        </p:nvSpPr>
        <p:spPr>
          <a:xfrm>
            <a:off x="457200" y="609600"/>
            <a:ext cx="5562600" cy="5516564"/>
          </a:xfrm>
        </p:spPr>
        <p:txBody>
          <a:bodyPr vert="eaVert"/>
          <a:lstStyle/>
          <a:p>
            <a:pPr lvl="0" eaLnBrk="1" latinLnBrk="0" hangingPunct="1"/>
            <a:r>
              <a:rPr lang="zh-CN" altLang="en-US" smtClean="0"/>
              <a:t>单击此处编辑母版文本样式</a:t>
            </a:r>
          </a:p>
          <a:p>
            <a:pPr lvl="1" eaLnBrk="1" latinLnBrk="0" hangingPunct="1"/>
            <a:r>
              <a:rPr lang="zh-CN" altLang="en-US" smtClean="0"/>
              <a:t>二级</a:t>
            </a:r>
          </a:p>
          <a:p>
            <a:pPr lvl="2" eaLnBrk="1" latinLnBrk="0" hangingPunct="1"/>
            <a:r>
              <a:rPr lang="zh-CN" altLang="en-US" smtClean="0"/>
              <a:t>三级</a:t>
            </a:r>
          </a:p>
          <a:p>
            <a:pPr lvl="3" eaLnBrk="1" latinLnBrk="0" hangingPunct="1"/>
            <a:r>
              <a:rPr lang="zh-CN" altLang="en-US" smtClean="0"/>
              <a:t>四级</a:t>
            </a:r>
          </a:p>
          <a:p>
            <a:pPr lvl="4" eaLnBrk="1" latinLnBrk="0" hangingPunct="1"/>
            <a:r>
              <a:rPr lang="zh-CN" altLang="en-US" smtClean="0"/>
              <a:t>五级</a:t>
            </a:r>
            <a:endParaRPr kumimoji="0" lang="en-US"/>
          </a:p>
        </p:txBody>
      </p:sp>
      <p:sp>
        <p:nvSpPr>
          <p:cNvPr id="4" name="日期占位符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15-3-10</a:t>
            </a:fld>
            <a:endParaRPr lang="en-US" dirty="0"/>
          </a:p>
        </p:txBody>
      </p:sp>
      <p:sp>
        <p:nvSpPr>
          <p:cNvPr id="5" name="页脚占位符 4"/>
          <p:cNvSpPr>
            <a:spLocks noGrp="1"/>
          </p:cNvSpPr>
          <p:nvPr>
            <p:ph type="ftr" sz="quarter" idx="11"/>
          </p:nvPr>
        </p:nvSpPr>
        <p:spPr>
          <a:xfrm>
            <a:off x="457201" y="6248207"/>
            <a:ext cx="5573483" cy="365125"/>
          </a:xfrm>
        </p:spPr>
        <p:txBody>
          <a:bodyPr/>
          <a:lstStyle/>
          <a:p>
            <a:endParaRPr kumimoji="0" lang="en-US" dirty="0"/>
          </a:p>
        </p:txBody>
      </p:sp>
      <p:sp>
        <p:nvSpPr>
          <p:cNvPr id="7" name="矩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矩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矩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幻灯片编号占位符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12648" y="228600"/>
            <a:ext cx="8153400" cy="990600"/>
          </a:xfrm>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15-3-10</a:t>
            </a:fld>
            <a:endParaRPr lang="en-US" dirty="0"/>
          </a:p>
        </p:txBody>
      </p:sp>
      <p:sp>
        <p:nvSpPr>
          <p:cNvPr id="5" name="页脚占位符 4"/>
          <p:cNvSpPr>
            <a:spLocks noGrp="1"/>
          </p:cNvSpPr>
          <p:nvPr>
            <p:ph type="ftr" sz="quarter" idx="11"/>
          </p:nvPr>
        </p:nvSpPr>
        <p:spPr/>
        <p:txBody>
          <a:bodyPr/>
          <a:lstStyle/>
          <a:p>
            <a:endParaRPr kumimoji="0" lang="en-US"/>
          </a:p>
        </p:txBody>
      </p:sp>
      <p:sp>
        <p:nvSpPr>
          <p:cNvPr id="6" name="幻灯片编号占位符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内容占位符 7"/>
          <p:cNvSpPr>
            <a:spLocks noGrp="1"/>
          </p:cNvSpPr>
          <p:nvPr>
            <p:ph sz="quarter" idx="1"/>
          </p:nvPr>
        </p:nvSpPr>
        <p:spPr>
          <a:xfrm>
            <a:off x="612648" y="1600200"/>
            <a:ext cx="8153400" cy="4495800"/>
          </a:xfrm>
        </p:spPr>
        <p:txBody>
          <a:bodyPr/>
          <a:lstStyle/>
          <a:p>
            <a:pPr lvl="0" eaLnBrk="1" latinLnBrk="0" hangingPunct="1"/>
            <a:r>
              <a:rPr lang="zh-CN" altLang="en-US" smtClean="0"/>
              <a:t>单击此处编辑母版文本样式</a:t>
            </a:r>
          </a:p>
          <a:p>
            <a:pPr lvl="1" eaLnBrk="1" latinLnBrk="0" hangingPunct="1"/>
            <a:r>
              <a:rPr lang="zh-CN" altLang="en-US" smtClean="0"/>
              <a:t>二级</a:t>
            </a:r>
          </a:p>
          <a:p>
            <a:pPr lvl="2" eaLnBrk="1" latinLnBrk="0" hangingPunct="1"/>
            <a:r>
              <a:rPr lang="zh-CN" altLang="en-US" smtClean="0"/>
              <a:t>三级</a:t>
            </a:r>
          </a:p>
          <a:p>
            <a:pPr lvl="3" eaLnBrk="1" latinLnBrk="0" hangingPunct="1"/>
            <a:r>
              <a:rPr lang="zh-CN" altLang="en-US" smtClean="0"/>
              <a:t>四级</a:t>
            </a:r>
          </a:p>
          <a:p>
            <a:pPr lvl="4" eaLnBrk="1" latinLnBrk="0" hangingPunct="1"/>
            <a:r>
              <a:rPr lang="zh-CN" altLang="en-US" smtClean="0"/>
              <a:t>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1"/>
      </p:bgRef>
    </p:bg>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7" name="矩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zh-CN" altLang="en-US" smtClean="0"/>
              <a:t>单击此处编辑母版标题样式</a:t>
            </a:r>
            <a:endParaRPr kumimoji="0" lang="en-US"/>
          </a:p>
        </p:txBody>
      </p:sp>
      <p:sp>
        <p:nvSpPr>
          <p:cNvPr id="12" name="日期占位符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15-3-10</a:t>
            </a:fld>
            <a:endParaRPr lang="en-US"/>
          </a:p>
        </p:txBody>
      </p:sp>
      <p:sp>
        <p:nvSpPr>
          <p:cNvPr id="13" name="幻灯片编号占位符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页脚占位符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9" name="内容占位符 8"/>
          <p:cNvSpPr>
            <a:spLocks noGrp="1"/>
          </p:cNvSpPr>
          <p:nvPr>
            <p:ph sz="quarter" idx="1"/>
          </p:nvPr>
        </p:nvSpPr>
        <p:spPr>
          <a:xfrm>
            <a:off x="609600" y="1589567"/>
            <a:ext cx="3886200" cy="4572000"/>
          </a:xfrm>
        </p:spPr>
        <p:txBody>
          <a:bodyPr/>
          <a:lstStyle/>
          <a:p>
            <a:pPr lvl="0" eaLnBrk="1" latinLnBrk="0" hangingPunct="1"/>
            <a:r>
              <a:rPr lang="zh-CN" altLang="en-US" smtClean="0"/>
              <a:t>单击此处编辑母版文本样式</a:t>
            </a:r>
          </a:p>
          <a:p>
            <a:pPr lvl="1" eaLnBrk="1" latinLnBrk="0" hangingPunct="1"/>
            <a:r>
              <a:rPr lang="zh-CN" altLang="en-US" smtClean="0"/>
              <a:t>二级</a:t>
            </a:r>
          </a:p>
          <a:p>
            <a:pPr lvl="2" eaLnBrk="1" latinLnBrk="0" hangingPunct="1"/>
            <a:r>
              <a:rPr lang="zh-CN" altLang="en-US" smtClean="0"/>
              <a:t>三级</a:t>
            </a:r>
          </a:p>
          <a:p>
            <a:pPr lvl="3" eaLnBrk="1" latinLnBrk="0" hangingPunct="1"/>
            <a:r>
              <a:rPr lang="zh-CN" altLang="en-US" smtClean="0"/>
              <a:t>四级</a:t>
            </a:r>
          </a:p>
          <a:p>
            <a:pPr lvl="4" eaLnBrk="1" latinLnBrk="0" hangingPunct="1"/>
            <a:r>
              <a:rPr lang="zh-CN" altLang="en-US" smtClean="0"/>
              <a:t>五级</a:t>
            </a:r>
            <a:endParaRPr kumimoji="0" lang="en-US"/>
          </a:p>
        </p:txBody>
      </p:sp>
      <p:sp>
        <p:nvSpPr>
          <p:cNvPr id="11" name="内容占位符 10"/>
          <p:cNvSpPr>
            <a:spLocks noGrp="1"/>
          </p:cNvSpPr>
          <p:nvPr>
            <p:ph sz="quarter" idx="2"/>
          </p:nvPr>
        </p:nvSpPr>
        <p:spPr>
          <a:xfrm>
            <a:off x="4844901" y="1589567"/>
            <a:ext cx="3886200" cy="4572000"/>
          </a:xfrm>
        </p:spPr>
        <p:txBody>
          <a:bodyPr/>
          <a:lstStyle/>
          <a:p>
            <a:pPr lvl="0" eaLnBrk="1" latinLnBrk="0" hangingPunct="1"/>
            <a:r>
              <a:rPr lang="zh-CN" altLang="en-US" smtClean="0"/>
              <a:t>单击此处编辑母版文本样式</a:t>
            </a:r>
          </a:p>
          <a:p>
            <a:pPr lvl="1" eaLnBrk="1" latinLnBrk="0" hangingPunct="1"/>
            <a:r>
              <a:rPr lang="zh-CN" altLang="en-US" smtClean="0"/>
              <a:t>二级</a:t>
            </a:r>
          </a:p>
          <a:p>
            <a:pPr lvl="2" eaLnBrk="1" latinLnBrk="0" hangingPunct="1"/>
            <a:r>
              <a:rPr lang="zh-CN" altLang="en-US" smtClean="0"/>
              <a:t>三级</a:t>
            </a:r>
          </a:p>
          <a:p>
            <a:pPr lvl="3" eaLnBrk="1" latinLnBrk="0" hangingPunct="1"/>
            <a:r>
              <a:rPr lang="zh-CN" altLang="en-US" smtClean="0"/>
              <a:t>四级</a:t>
            </a:r>
          </a:p>
          <a:p>
            <a:pPr lvl="4" eaLnBrk="1" latinLnBrk="0" hangingPunct="1"/>
            <a:r>
              <a:rPr lang="zh-CN" altLang="en-US" smtClean="0"/>
              <a:t>五级</a:t>
            </a:r>
            <a:endParaRPr kumimoji="0" lang="en-US"/>
          </a:p>
        </p:txBody>
      </p:sp>
      <p:sp>
        <p:nvSpPr>
          <p:cNvPr id="8" name="日期占位符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15-3-10</a:t>
            </a:fld>
            <a:endParaRPr lang="en-US"/>
          </a:p>
        </p:txBody>
      </p:sp>
      <p:sp>
        <p:nvSpPr>
          <p:cNvPr id="10" name="幻灯片编号占位符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页脚占位符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33400" y="273050"/>
            <a:ext cx="8153400" cy="869950"/>
          </a:xfrm>
        </p:spPr>
        <p:txBody>
          <a:bodyPr anchor="ctr"/>
          <a:lstStyle>
            <a:lvl1pPr>
              <a:defRPr/>
            </a:lvl1pPr>
          </a:lstStyle>
          <a:p>
            <a:r>
              <a:rPr kumimoji="0" lang="zh-CN" altLang="en-US" smtClean="0"/>
              <a:t>单击此处编辑母版标题样式</a:t>
            </a:r>
            <a:endParaRPr kumimoji="0" lang="en-US"/>
          </a:p>
        </p:txBody>
      </p:sp>
      <p:sp>
        <p:nvSpPr>
          <p:cNvPr id="11" name="内容占位符 10"/>
          <p:cNvSpPr>
            <a:spLocks noGrp="1"/>
          </p:cNvSpPr>
          <p:nvPr>
            <p:ph sz="quarter" idx="2"/>
          </p:nvPr>
        </p:nvSpPr>
        <p:spPr>
          <a:xfrm>
            <a:off x="609600" y="2438400"/>
            <a:ext cx="3886200" cy="3581400"/>
          </a:xfrm>
        </p:spPr>
        <p:txBody>
          <a:bodyPr/>
          <a:lstStyle/>
          <a:p>
            <a:pPr lvl="0" eaLnBrk="1" latinLnBrk="0" hangingPunct="1"/>
            <a:r>
              <a:rPr lang="zh-CN" altLang="en-US" smtClean="0"/>
              <a:t>单击此处编辑母版文本样式</a:t>
            </a:r>
          </a:p>
          <a:p>
            <a:pPr lvl="1" eaLnBrk="1" latinLnBrk="0" hangingPunct="1"/>
            <a:r>
              <a:rPr lang="zh-CN" altLang="en-US" smtClean="0"/>
              <a:t>二级</a:t>
            </a:r>
          </a:p>
          <a:p>
            <a:pPr lvl="2" eaLnBrk="1" latinLnBrk="0" hangingPunct="1"/>
            <a:r>
              <a:rPr lang="zh-CN" altLang="en-US" smtClean="0"/>
              <a:t>三级</a:t>
            </a:r>
          </a:p>
          <a:p>
            <a:pPr lvl="3" eaLnBrk="1" latinLnBrk="0" hangingPunct="1"/>
            <a:r>
              <a:rPr lang="zh-CN" altLang="en-US" smtClean="0"/>
              <a:t>四级</a:t>
            </a:r>
          </a:p>
          <a:p>
            <a:pPr lvl="4" eaLnBrk="1" latinLnBrk="0" hangingPunct="1"/>
            <a:r>
              <a:rPr lang="zh-CN" altLang="en-US" smtClean="0"/>
              <a:t>五级</a:t>
            </a:r>
            <a:endParaRPr kumimoji="0" lang="en-US"/>
          </a:p>
        </p:txBody>
      </p:sp>
      <p:sp>
        <p:nvSpPr>
          <p:cNvPr id="13" name="内容占位符 12"/>
          <p:cNvSpPr>
            <a:spLocks noGrp="1"/>
          </p:cNvSpPr>
          <p:nvPr>
            <p:ph sz="quarter" idx="4"/>
          </p:nvPr>
        </p:nvSpPr>
        <p:spPr>
          <a:xfrm>
            <a:off x="4800600" y="2438400"/>
            <a:ext cx="3886200" cy="3581400"/>
          </a:xfrm>
        </p:spPr>
        <p:txBody>
          <a:bodyPr/>
          <a:lstStyle/>
          <a:p>
            <a:pPr lvl="0" eaLnBrk="1" latinLnBrk="0" hangingPunct="1"/>
            <a:r>
              <a:rPr lang="zh-CN" altLang="en-US" smtClean="0"/>
              <a:t>单击此处编辑母版文本样式</a:t>
            </a:r>
          </a:p>
          <a:p>
            <a:pPr lvl="1" eaLnBrk="1" latinLnBrk="0" hangingPunct="1"/>
            <a:r>
              <a:rPr lang="zh-CN" altLang="en-US" smtClean="0"/>
              <a:t>二级</a:t>
            </a:r>
          </a:p>
          <a:p>
            <a:pPr lvl="2" eaLnBrk="1" latinLnBrk="0" hangingPunct="1"/>
            <a:r>
              <a:rPr lang="zh-CN" altLang="en-US" smtClean="0"/>
              <a:t>三级</a:t>
            </a:r>
          </a:p>
          <a:p>
            <a:pPr lvl="3" eaLnBrk="1" latinLnBrk="0" hangingPunct="1"/>
            <a:r>
              <a:rPr lang="zh-CN" altLang="en-US" smtClean="0"/>
              <a:t>四级</a:t>
            </a:r>
          </a:p>
          <a:p>
            <a:pPr lvl="4" eaLnBrk="1" latinLnBrk="0" hangingPunct="1"/>
            <a:r>
              <a:rPr lang="zh-CN" altLang="en-US" smtClean="0"/>
              <a:t>五级</a:t>
            </a:r>
            <a:endParaRPr kumimoji="0" lang="en-US"/>
          </a:p>
        </p:txBody>
      </p:sp>
      <p:sp>
        <p:nvSpPr>
          <p:cNvPr id="10" name="日期占位符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15-3-10</a:t>
            </a:fld>
            <a:endParaRPr lang="en-US"/>
          </a:p>
        </p:txBody>
      </p:sp>
      <p:sp>
        <p:nvSpPr>
          <p:cNvPr id="12" name="幻灯片编号占位符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页脚占位符 13"/>
          <p:cNvSpPr>
            <a:spLocks noGrp="1"/>
          </p:cNvSpPr>
          <p:nvPr>
            <p:ph type="ftr" sz="quarter" idx="17"/>
          </p:nvPr>
        </p:nvSpPr>
        <p:spPr/>
        <p:txBody>
          <a:bodyPr rtlCol="0"/>
          <a:lstStyle/>
          <a:p>
            <a:endParaRPr kumimoji="0" lang="en-US"/>
          </a:p>
        </p:txBody>
      </p:sp>
      <p:sp>
        <p:nvSpPr>
          <p:cNvPr id="16" name="文本占位符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5" name="文本占位符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15-3-10</a:t>
            </a:fld>
            <a:endParaRPr lang="en-US"/>
          </a:p>
        </p:txBody>
      </p:sp>
      <p:sp>
        <p:nvSpPr>
          <p:cNvPr id="4" name="页脚占位符 3"/>
          <p:cNvSpPr>
            <a:spLocks noGrp="1"/>
          </p:cNvSpPr>
          <p:nvPr>
            <p:ph type="ftr" sz="quarter" idx="11"/>
          </p:nvPr>
        </p:nvSpPr>
        <p:spPr/>
        <p:txBody>
          <a:bodyPr/>
          <a:lstStyle/>
          <a:p>
            <a:endParaRPr kumimoji="0" lang="en-US"/>
          </a:p>
        </p:txBody>
      </p:sp>
      <p:sp>
        <p:nvSpPr>
          <p:cNvPr id="5" name="幻灯片编号占位符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15-3-10</a:t>
            </a:fld>
            <a:endParaRPr lang="en-US"/>
          </a:p>
        </p:txBody>
      </p:sp>
      <p:sp>
        <p:nvSpPr>
          <p:cNvPr id="3" name="页脚占位符 2"/>
          <p:cNvSpPr>
            <a:spLocks noGrp="1"/>
          </p:cNvSpPr>
          <p:nvPr>
            <p:ph type="ftr" sz="quarter" idx="11"/>
          </p:nvPr>
        </p:nvSpPr>
        <p:spPr/>
        <p:txBody>
          <a:bodyPr/>
          <a:lstStyle/>
          <a:p>
            <a:endParaRPr kumimoji="0" lang="en-US" dirty="0"/>
          </a:p>
        </p:txBody>
      </p:sp>
      <p:sp>
        <p:nvSpPr>
          <p:cNvPr id="4" name="幻灯片编号占位符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8077200" cy="869950"/>
          </a:xfrm>
        </p:spPr>
        <p:txBody>
          <a:bodyPr anchor="ctr"/>
          <a:lstStyle>
            <a:lvl1pPr algn="l">
              <a:buNone/>
              <a:defRPr sz="4400" b="0"/>
            </a:lvl1p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15-3-10</a:t>
            </a:fld>
            <a:endParaRPr lang="en-US"/>
          </a:p>
        </p:txBody>
      </p:sp>
      <p:sp>
        <p:nvSpPr>
          <p:cNvPr id="6" name="页脚占位符 5"/>
          <p:cNvSpPr>
            <a:spLocks noGrp="1"/>
          </p:cNvSpPr>
          <p:nvPr>
            <p:ph type="ftr" sz="quarter" idx="11"/>
          </p:nvPr>
        </p:nvSpPr>
        <p:spPr/>
        <p:txBody>
          <a:bodyPr/>
          <a:lstStyle/>
          <a:p>
            <a:endParaRPr kumimoji="0" lang="en-US"/>
          </a:p>
        </p:txBody>
      </p:sp>
      <p:sp>
        <p:nvSpPr>
          <p:cNvPr id="7" name="幻灯片编号占位符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文本占位符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9" name="内容占位符 8"/>
          <p:cNvSpPr>
            <a:spLocks noGrp="1"/>
          </p:cNvSpPr>
          <p:nvPr>
            <p:ph sz="quarter" idx="1"/>
          </p:nvPr>
        </p:nvSpPr>
        <p:spPr>
          <a:xfrm>
            <a:off x="2362200" y="1752600"/>
            <a:ext cx="6400800" cy="4419600"/>
          </a:xfrm>
        </p:spPr>
        <p:txBody>
          <a:bodyPr/>
          <a:lstStyle/>
          <a:p>
            <a:pPr lvl="0" eaLnBrk="1" latinLnBrk="0" hangingPunct="1"/>
            <a:r>
              <a:rPr lang="zh-CN" altLang="en-US" smtClean="0"/>
              <a:t>单击此处编辑母版文本样式</a:t>
            </a:r>
          </a:p>
          <a:p>
            <a:pPr lvl="1" eaLnBrk="1" latinLnBrk="0" hangingPunct="1"/>
            <a:r>
              <a:rPr lang="zh-CN" altLang="en-US" smtClean="0"/>
              <a:t>二级</a:t>
            </a:r>
          </a:p>
          <a:p>
            <a:pPr lvl="2" eaLnBrk="1" latinLnBrk="0" hangingPunct="1"/>
            <a:r>
              <a:rPr lang="zh-CN" altLang="en-US" smtClean="0"/>
              <a:t>三级</a:t>
            </a:r>
          </a:p>
          <a:p>
            <a:pPr lvl="3" eaLnBrk="1" latinLnBrk="0" hangingPunct="1"/>
            <a:r>
              <a:rPr lang="zh-CN" altLang="en-US" smtClean="0"/>
              <a:t>四级</a:t>
            </a:r>
          </a:p>
          <a:p>
            <a:pPr lvl="4" eaLnBrk="1" latinLnBrk="0" hangingPunct="1"/>
            <a:r>
              <a:rPr lang="zh-CN" altLang="en-US" smtClean="0"/>
              <a:t>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3">
        <a:schemeClr val="bg2"/>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CN" altLang="en-US" smtClean="0"/>
              <a:t>单击此处编辑母版文本样式</a:t>
            </a:r>
          </a:p>
        </p:txBody>
      </p:sp>
      <p:sp>
        <p:nvSpPr>
          <p:cNvPr id="8" name="矩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zh-CN" altLang="en-US" smtClean="0"/>
              <a:t>单击此处编辑母版标题样式</a:t>
            </a:r>
            <a:endParaRPr kumimoji="0" lang="en-US"/>
          </a:p>
        </p:txBody>
      </p:sp>
      <p:sp>
        <p:nvSpPr>
          <p:cNvPr id="11" name="矩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期占位符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15-3-10</a:t>
            </a:fld>
            <a:endParaRPr lang="en-US"/>
          </a:p>
        </p:txBody>
      </p:sp>
      <p:sp>
        <p:nvSpPr>
          <p:cNvPr id="13" name="幻灯片编号占位符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页脚占位符 13"/>
          <p:cNvSpPr>
            <a:spLocks noGrp="1"/>
          </p:cNvSpPr>
          <p:nvPr>
            <p:ph type="ftr" sz="quarter" idx="12"/>
          </p:nvPr>
        </p:nvSpPr>
        <p:spPr>
          <a:xfrm>
            <a:off x="1600200" y="6248206"/>
            <a:ext cx="4572000" cy="365125"/>
          </a:xfrm>
        </p:spPr>
        <p:txBody>
          <a:bodyPr rtlCol="0"/>
          <a:lstStyle/>
          <a:p>
            <a:endParaRPr kumimoji="0" lang="en-US" dirty="0"/>
          </a:p>
        </p:txBody>
      </p:sp>
      <p:sp>
        <p:nvSpPr>
          <p:cNvPr id="3" name="图片占位符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zh-CN" altLang="en-US" smtClean="0"/>
              <a:t>将图片拖动到占位符，或单击添加图标</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标题占位符 21"/>
          <p:cNvSpPr>
            <a:spLocks noGrp="1"/>
          </p:cNvSpPr>
          <p:nvPr>
            <p:ph type="title"/>
          </p:nvPr>
        </p:nvSpPr>
        <p:spPr>
          <a:xfrm>
            <a:off x="609600" y="228600"/>
            <a:ext cx="8153400" cy="9906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二级</a:t>
            </a:r>
          </a:p>
          <a:p>
            <a:pPr lvl="2" eaLnBrk="1" latinLnBrk="0" hangingPunct="1"/>
            <a:r>
              <a:rPr kumimoji="0" lang="zh-CN" altLang="en-US" smtClean="0"/>
              <a:t>三级</a:t>
            </a:r>
          </a:p>
          <a:p>
            <a:pPr lvl="3" eaLnBrk="1" latinLnBrk="0" hangingPunct="1"/>
            <a:r>
              <a:rPr kumimoji="0" lang="zh-CN" altLang="en-US" smtClean="0"/>
              <a:t>四级</a:t>
            </a:r>
          </a:p>
          <a:p>
            <a:pPr lvl="4" eaLnBrk="1" latinLnBrk="0" hangingPunct="1"/>
            <a:r>
              <a:rPr kumimoji="0" lang="zh-CN" altLang="en-US" smtClean="0"/>
              <a:t>五级</a:t>
            </a:r>
            <a:endParaRPr kumimoji="0" lang="en-US"/>
          </a:p>
        </p:txBody>
      </p:sp>
      <p:sp>
        <p:nvSpPr>
          <p:cNvPr id="14" name="日期占位符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15-3-10</a:t>
            </a:fld>
            <a:endParaRPr lang="en-US" sz="1400" dirty="0">
              <a:solidFill>
                <a:schemeClr val="tx2"/>
              </a:solidFill>
            </a:endParaRPr>
          </a:p>
        </p:txBody>
      </p:sp>
      <p:sp>
        <p:nvSpPr>
          <p:cNvPr id="3" name="页脚占位符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矩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幻灯片编号占位符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kumimoji="1" lang="en-US" altLang="zh-CN" dirty="0" smtClean="0"/>
              <a:t>Financial dilemmas of SMEs in developing countries</a:t>
            </a:r>
            <a:endParaRPr kumimoji="1" lang="zh-CN" altLang="en-US" dirty="0"/>
          </a:p>
        </p:txBody>
      </p:sp>
      <p:sp>
        <p:nvSpPr>
          <p:cNvPr id="3" name="副标题 2"/>
          <p:cNvSpPr>
            <a:spLocks noGrp="1"/>
          </p:cNvSpPr>
          <p:nvPr>
            <p:ph type="subTitle" idx="1"/>
          </p:nvPr>
        </p:nvSpPr>
        <p:spPr/>
        <p:txBody>
          <a:bodyPr/>
          <a:lstStyle/>
          <a:p>
            <a:r>
              <a:rPr kumimoji="1" lang="en-US" altLang="zh-CN" dirty="0" smtClean="0"/>
              <a:t>YAO WANG</a:t>
            </a:r>
            <a:endParaRPr kumimoji="1" lang="zh-CN" altLang="en-US" dirty="0"/>
          </a:p>
        </p:txBody>
      </p:sp>
    </p:spTree>
    <p:extLst>
      <p:ext uri="{BB962C8B-B14F-4D97-AF65-F5344CB8AC3E}">
        <p14:creationId xmlns:p14="http://schemas.microsoft.com/office/powerpoint/2010/main" val="1181307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Data</a:t>
            </a:r>
            <a:endParaRPr kumimoji="1" lang="zh-CN" altLang="en-US" dirty="0"/>
          </a:p>
        </p:txBody>
      </p:sp>
      <p:sp>
        <p:nvSpPr>
          <p:cNvPr id="3" name="内容占位符 2"/>
          <p:cNvSpPr>
            <a:spLocks noGrp="1"/>
          </p:cNvSpPr>
          <p:nvPr>
            <p:ph sz="quarter" idx="1"/>
          </p:nvPr>
        </p:nvSpPr>
        <p:spPr/>
        <p:txBody>
          <a:bodyPr/>
          <a:lstStyle/>
          <a:p>
            <a:r>
              <a:rPr kumimoji="1" lang="en-US" altLang="zh-CN" dirty="0" smtClean="0"/>
              <a:t>World Bank Enterprise Survey</a:t>
            </a:r>
          </a:p>
          <a:p>
            <a:pPr lvl="1"/>
            <a:endParaRPr kumimoji="1" lang="en-US" altLang="zh-CN" dirty="0" smtClean="0"/>
          </a:p>
          <a:p>
            <a:pPr lvl="1"/>
            <a:r>
              <a:rPr kumimoji="1" lang="en-US" altLang="zh-CN" dirty="0"/>
              <a:t>The survey is a firm-level survey conducted through 130,000 firms in 135 countries, of which 119 are conducted through standard methodology. </a:t>
            </a:r>
          </a:p>
          <a:p>
            <a:pPr lvl="1"/>
            <a:r>
              <a:rPr lang="en-US" altLang="zh-CN" dirty="0"/>
              <a:t>The data is collected from face-to-face interviews with top managers and business owners by private contractor on behalf of the World Bank. Since 2002, over 73,000 interviewees have joined the survey. </a:t>
            </a:r>
            <a:endParaRPr kumimoji="1" lang="en-US" altLang="zh-CN" dirty="0"/>
          </a:p>
          <a:p>
            <a:pPr marL="365760" lvl="1" indent="0">
              <a:buNone/>
            </a:pPr>
            <a:endParaRPr kumimoji="1" lang="en-US" altLang="zh-CN" dirty="0" smtClean="0"/>
          </a:p>
          <a:p>
            <a:pPr marL="0" indent="0">
              <a:buNone/>
            </a:pPr>
            <a:endParaRPr kumimoji="1" lang="en-US" altLang="zh-CN" dirty="0" smtClean="0"/>
          </a:p>
          <a:p>
            <a:pPr marL="0" indent="0">
              <a:buNone/>
            </a:pPr>
            <a:endParaRPr kumimoji="1" lang="zh-CN" altLang="en-US" dirty="0"/>
          </a:p>
        </p:txBody>
      </p:sp>
    </p:spTree>
    <p:extLst>
      <p:ext uri="{BB962C8B-B14F-4D97-AF65-F5344CB8AC3E}">
        <p14:creationId xmlns:p14="http://schemas.microsoft.com/office/powerpoint/2010/main" val="234736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Policy Implications</a:t>
            </a:r>
            <a:endParaRPr kumimoji="1" lang="zh-CN" altLang="en-US" dirty="0"/>
          </a:p>
        </p:txBody>
      </p:sp>
      <p:sp>
        <p:nvSpPr>
          <p:cNvPr id="3" name="内容占位符 2"/>
          <p:cNvSpPr>
            <a:spLocks noGrp="1"/>
          </p:cNvSpPr>
          <p:nvPr>
            <p:ph sz="quarter" idx="1"/>
          </p:nvPr>
        </p:nvSpPr>
        <p:spPr/>
        <p:txBody>
          <a:bodyPr>
            <a:normAutofit fontScale="77500" lnSpcReduction="20000"/>
          </a:bodyPr>
          <a:lstStyle/>
          <a:p>
            <a:r>
              <a:rPr lang="en-GB" altLang="zh-CN" dirty="0"/>
              <a:t>First and foremost, an advanced sophisticated credit warranty system of SMEs should be established so as to provide institutional support for SMEs and to eliminate the asymmetric information between banks and SMEs as well. </a:t>
            </a:r>
            <a:endParaRPr lang="en-GB" altLang="zh-CN" dirty="0" smtClean="0"/>
          </a:p>
          <a:p>
            <a:r>
              <a:rPr lang="en-GB" altLang="zh-CN" dirty="0" smtClean="0"/>
              <a:t>In </a:t>
            </a:r>
            <a:r>
              <a:rPr lang="en-GB" altLang="zh-CN" dirty="0"/>
              <a:t>spite of this, a systematic and restricted rule of credit rating which focuses on SMEs should be set up immediately. </a:t>
            </a:r>
            <a:endParaRPr lang="en-GB" altLang="zh-CN" dirty="0" smtClean="0"/>
          </a:p>
          <a:p>
            <a:r>
              <a:rPr lang="en-GB" altLang="zh-CN" dirty="0" smtClean="0"/>
              <a:t>Meanwhile</a:t>
            </a:r>
            <a:r>
              <a:rPr lang="en-GB" altLang="zh-CN" dirty="0"/>
              <a:t>, interest rate deregulations are suggested to be implemented in the credit constraints that SMEs face when applying for a bank loan. </a:t>
            </a:r>
            <a:endParaRPr lang="en-GB" altLang="zh-CN" dirty="0" smtClean="0"/>
          </a:p>
          <a:p>
            <a:r>
              <a:rPr lang="en-GB" altLang="zh-CN" dirty="0" smtClean="0"/>
              <a:t>Last </a:t>
            </a:r>
            <a:r>
              <a:rPr lang="en-GB" altLang="zh-CN" dirty="0"/>
              <a:t>but not the least, in terms of the principles of law, the authorities should take immediate actions in regulating and strengthening informal financing. Another effective way is to change the informal financing into formal commercial banks as the evidence from Chinese innovative e-banking.</a:t>
            </a:r>
            <a:endParaRPr lang="zh-CN" altLang="zh-CN" dirty="0"/>
          </a:p>
          <a:p>
            <a:endParaRPr kumimoji="1" lang="zh-CN" altLang="en-US" dirty="0"/>
          </a:p>
        </p:txBody>
      </p:sp>
    </p:spTree>
    <p:extLst>
      <p:ext uri="{BB962C8B-B14F-4D97-AF65-F5344CB8AC3E}">
        <p14:creationId xmlns:p14="http://schemas.microsoft.com/office/powerpoint/2010/main" val="2259669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Current Research</a:t>
            </a:r>
            <a:endParaRPr kumimoji="1" lang="zh-CN" altLang="en-US" dirty="0"/>
          </a:p>
        </p:txBody>
      </p:sp>
      <p:sp>
        <p:nvSpPr>
          <p:cNvPr id="3" name="内容占位符 2"/>
          <p:cNvSpPr>
            <a:spLocks noGrp="1"/>
          </p:cNvSpPr>
          <p:nvPr>
            <p:ph sz="quarter" idx="1"/>
          </p:nvPr>
        </p:nvSpPr>
        <p:spPr/>
        <p:txBody>
          <a:bodyPr/>
          <a:lstStyle/>
          <a:p>
            <a:r>
              <a:rPr kumimoji="1" lang="en-US" altLang="zh-CN" dirty="0"/>
              <a:t>Now, to figure out whether the entry of private capital banks will change the situation.</a:t>
            </a:r>
            <a:r>
              <a:rPr lang="en-GB" altLang="zh-CN" dirty="0"/>
              <a:t> The government has recently opened the banking industry to private sector following the resolution of 12th National People's Congress &amp; Chinese People's Political Consultative Conference which was held in March 2014. </a:t>
            </a:r>
            <a:endParaRPr kumimoji="1" lang="zh-CN" altLang="en-US" dirty="0"/>
          </a:p>
          <a:p>
            <a:endParaRPr kumimoji="1" lang="zh-CN" altLang="en-US" dirty="0"/>
          </a:p>
        </p:txBody>
      </p:sp>
    </p:spTree>
    <p:extLst>
      <p:ext uri="{BB962C8B-B14F-4D97-AF65-F5344CB8AC3E}">
        <p14:creationId xmlns:p14="http://schemas.microsoft.com/office/powerpoint/2010/main" val="3527254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HYPOTHESIS </a:t>
            </a:r>
            <a:endParaRPr kumimoji="1" lang="zh-CN" altLang="en-US" dirty="0"/>
          </a:p>
        </p:txBody>
      </p:sp>
      <p:sp>
        <p:nvSpPr>
          <p:cNvPr id="3" name="内容占位符 2"/>
          <p:cNvSpPr>
            <a:spLocks noGrp="1"/>
          </p:cNvSpPr>
          <p:nvPr>
            <p:ph sz="quarter" idx="1"/>
          </p:nvPr>
        </p:nvSpPr>
        <p:spPr/>
        <p:txBody>
          <a:bodyPr>
            <a:normAutofit/>
          </a:bodyPr>
          <a:lstStyle/>
          <a:p>
            <a:r>
              <a:rPr kumimoji="1" lang="en-US" altLang="zh-CN" sz="3200" dirty="0"/>
              <a:t>Could access of SMEs to credit be improved by a more vigorous entry of private banks into the financial industry? </a:t>
            </a:r>
            <a:endParaRPr kumimoji="1" lang="zh-CN" altLang="en-US" sz="3200" dirty="0"/>
          </a:p>
        </p:txBody>
      </p:sp>
    </p:spTree>
    <p:extLst>
      <p:ext uri="{BB962C8B-B14F-4D97-AF65-F5344CB8AC3E}">
        <p14:creationId xmlns:p14="http://schemas.microsoft.com/office/powerpoint/2010/main" val="2575767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METHODOLOGY</a:t>
            </a:r>
            <a:endParaRPr kumimoji="1" lang="zh-CN" altLang="en-US" dirty="0"/>
          </a:p>
        </p:txBody>
      </p:sp>
      <p:sp>
        <p:nvSpPr>
          <p:cNvPr id="3" name="内容占位符 2"/>
          <p:cNvSpPr>
            <a:spLocks noGrp="1"/>
          </p:cNvSpPr>
          <p:nvPr>
            <p:ph sz="quarter" idx="1"/>
          </p:nvPr>
        </p:nvSpPr>
        <p:spPr/>
        <p:txBody>
          <a:bodyPr/>
          <a:lstStyle/>
          <a:p>
            <a:r>
              <a:rPr kumimoji="1" lang="en-US" altLang="zh-CN" dirty="0" smtClean="0"/>
              <a:t>1. From the asymmetric information perspective, analyzing the financial dilemma of Chinese SMEs.</a:t>
            </a:r>
          </a:p>
          <a:p>
            <a:pPr marL="0" indent="0">
              <a:buNone/>
            </a:pPr>
            <a:r>
              <a:rPr kumimoji="1" lang="en-US" altLang="zh-CN" dirty="0"/>
              <a:t> </a:t>
            </a:r>
            <a:r>
              <a:rPr kumimoji="1" lang="en-US" altLang="zh-CN" dirty="0" smtClean="0"/>
              <a:t>  (Both demand and supply side)</a:t>
            </a:r>
          </a:p>
          <a:p>
            <a:pPr marL="0" indent="0">
              <a:buNone/>
            </a:pPr>
            <a:r>
              <a:rPr kumimoji="1" lang="en-US" altLang="zh-CN" dirty="0" smtClean="0"/>
              <a:t>Demand: bank ownership</a:t>
            </a:r>
          </a:p>
          <a:p>
            <a:pPr marL="0" indent="0">
              <a:buNone/>
            </a:pPr>
            <a:r>
              <a:rPr kumimoji="1" lang="en-US" altLang="zh-CN" dirty="0" smtClean="0"/>
              <a:t>Supply: SME themselves</a:t>
            </a:r>
          </a:p>
          <a:p>
            <a:r>
              <a:rPr kumimoji="1" lang="en-US" altLang="zh-CN" dirty="0" smtClean="0"/>
              <a:t>2. From the private banks, analyzing the </a:t>
            </a:r>
            <a:r>
              <a:rPr lang="en-US" altLang="zh-CN" dirty="0"/>
              <a:t>Innovation of SME’s bank lending methods in China: evidence of Ali internet banking and </a:t>
            </a:r>
            <a:r>
              <a:rPr lang="en-US" altLang="zh-CN" dirty="0" err="1"/>
              <a:t>Minsheng</a:t>
            </a:r>
            <a:r>
              <a:rPr lang="en-US" altLang="zh-CN" dirty="0"/>
              <a:t> bank 2.0 </a:t>
            </a:r>
            <a:r>
              <a:rPr lang="en-US" altLang="zh-CN" dirty="0" smtClean="0"/>
              <a:t>model.</a:t>
            </a:r>
            <a:endParaRPr kumimoji="1" lang="zh-CN" altLang="en-US" dirty="0"/>
          </a:p>
        </p:txBody>
      </p:sp>
    </p:spTree>
    <p:extLst>
      <p:ext uri="{BB962C8B-B14F-4D97-AF65-F5344CB8AC3E}">
        <p14:creationId xmlns:p14="http://schemas.microsoft.com/office/powerpoint/2010/main" val="1417725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DATA</a:t>
            </a:r>
            <a:endParaRPr kumimoji="1" lang="zh-CN" altLang="en-US" dirty="0"/>
          </a:p>
        </p:txBody>
      </p:sp>
      <p:sp>
        <p:nvSpPr>
          <p:cNvPr id="3" name="内容占位符 2"/>
          <p:cNvSpPr>
            <a:spLocks noGrp="1"/>
          </p:cNvSpPr>
          <p:nvPr>
            <p:ph sz="quarter" idx="1"/>
          </p:nvPr>
        </p:nvSpPr>
        <p:spPr/>
        <p:txBody>
          <a:bodyPr/>
          <a:lstStyle/>
          <a:p>
            <a:r>
              <a:rPr lang="en-GB" altLang="zh-CN" dirty="0"/>
              <a:t>A panel data from Chinese University of Hong Kong will be used for testing model.</a:t>
            </a:r>
            <a:r>
              <a:rPr lang="zh-CN" altLang="zh-CN" dirty="0"/>
              <a:t> </a:t>
            </a:r>
            <a:r>
              <a:rPr lang="en-US" altLang="zh-CN" dirty="0" smtClean="0"/>
              <a:t>A </a:t>
            </a:r>
            <a:r>
              <a:rPr lang="en-GB" altLang="zh-CN" dirty="0" smtClean="0"/>
              <a:t>stratified </a:t>
            </a:r>
            <a:r>
              <a:rPr lang="en-GB" altLang="zh-CN" dirty="0"/>
              <a:t>survey dataset on Chinese private enterprises which compromises 3837 observations and covering 31 regions in China. </a:t>
            </a:r>
            <a:endParaRPr lang="en-GB" altLang="zh-CN" dirty="0" smtClean="0"/>
          </a:p>
          <a:p>
            <a:r>
              <a:rPr kumimoji="1" lang="en-GB" altLang="zh-CN" dirty="0" smtClean="0"/>
              <a:t>World Bank Enterprises Survey</a:t>
            </a:r>
            <a:endParaRPr kumimoji="1" lang="zh-CN" altLang="en-US" dirty="0"/>
          </a:p>
        </p:txBody>
      </p:sp>
    </p:spTree>
    <p:extLst>
      <p:ext uri="{BB962C8B-B14F-4D97-AF65-F5344CB8AC3E}">
        <p14:creationId xmlns:p14="http://schemas.microsoft.com/office/powerpoint/2010/main" val="930423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 </a:t>
            </a:r>
            <a:endParaRPr kumimoji="1" lang="zh-CN" altLang="en-US" dirty="0"/>
          </a:p>
        </p:txBody>
      </p:sp>
      <p:sp>
        <p:nvSpPr>
          <p:cNvPr id="3" name="内容占位符 2"/>
          <p:cNvSpPr>
            <a:spLocks noGrp="1"/>
          </p:cNvSpPr>
          <p:nvPr>
            <p:ph sz="quarter" idx="1"/>
          </p:nvPr>
        </p:nvSpPr>
        <p:spPr/>
        <p:txBody>
          <a:bodyPr/>
          <a:lstStyle/>
          <a:p>
            <a:r>
              <a:rPr kumimoji="1" lang="en-US" altLang="zh-CN" dirty="0" smtClean="0"/>
              <a:t>Why SMEs</a:t>
            </a:r>
          </a:p>
          <a:p>
            <a:r>
              <a:rPr kumimoji="1" lang="en-US" altLang="zh-CN" dirty="0" smtClean="0"/>
              <a:t>The Biggest Obstacles SMEs Faced in Developing Countries</a:t>
            </a:r>
          </a:p>
          <a:p>
            <a:r>
              <a:rPr kumimoji="1" lang="en-US" altLang="zh-CN" dirty="0" smtClean="0"/>
              <a:t>Current Research- Chinese SMEs financing dilemma</a:t>
            </a:r>
          </a:p>
          <a:p>
            <a:pPr lvl="1"/>
            <a:r>
              <a:rPr kumimoji="1" lang="en-US" altLang="zh-CN" dirty="0" smtClean="0"/>
              <a:t>Direction</a:t>
            </a:r>
          </a:p>
          <a:p>
            <a:pPr lvl="1"/>
            <a:r>
              <a:rPr kumimoji="1" lang="en-US" altLang="zh-CN" dirty="0" smtClean="0"/>
              <a:t>Value of Research</a:t>
            </a:r>
          </a:p>
          <a:p>
            <a:pPr lvl="1"/>
            <a:r>
              <a:rPr kumimoji="1" lang="en-US" altLang="zh-CN" dirty="0" smtClean="0"/>
              <a:t>Hypothesis</a:t>
            </a:r>
          </a:p>
          <a:p>
            <a:pPr lvl="1"/>
            <a:r>
              <a:rPr kumimoji="1" lang="en-US" altLang="zh-CN" dirty="0" smtClean="0"/>
              <a:t>Methodology</a:t>
            </a:r>
          </a:p>
          <a:p>
            <a:pPr lvl="1"/>
            <a:r>
              <a:rPr kumimoji="1" lang="en-US" altLang="zh-CN" dirty="0" smtClean="0"/>
              <a:t>Data</a:t>
            </a:r>
          </a:p>
          <a:p>
            <a:endParaRPr kumimoji="1" lang="zh-CN" altLang="en-US" dirty="0"/>
          </a:p>
        </p:txBody>
      </p:sp>
    </p:spTree>
    <p:extLst>
      <p:ext uri="{BB962C8B-B14F-4D97-AF65-F5344CB8AC3E}">
        <p14:creationId xmlns:p14="http://schemas.microsoft.com/office/powerpoint/2010/main" val="1536237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WHY SMEs</a:t>
            </a:r>
            <a:endParaRPr kumimoji="1" lang="zh-CN" altLang="en-US" dirty="0"/>
          </a:p>
        </p:txBody>
      </p:sp>
      <p:sp>
        <p:nvSpPr>
          <p:cNvPr id="3" name="内容占位符 2"/>
          <p:cNvSpPr>
            <a:spLocks noGrp="1"/>
          </p:cNvSpPr>
          <p:nvPr>
            <p:ph sz="quarter" idx="1"/>
          </p:nvPr>
        </p:nvSpPr>
        <p:spPr/>
        <p:txBody>
          <a:bodyPr/>
          <a:lstStyle/>
          <a:p>
            <a:r>
              <a:rPr kumimoji="1" lang="en-US" altLang="zh-CN" dirty="0"/>
              <a:t>SMEs are drivers of economic growth and job creation in developing countries. </a:t>
            </a:r>
          </a:p>
          <a:p>
            <a:pPr marL="0" indent="0">
              <a:buNone/>
            </a:pPr>
            <a:r>
              <a:rPr kumimoji="1" lang="en-US" altLang="zh-CN" sz="2400" dirty="0" err="1" smtClean="0"/>
              <a:t>eg</a:t>
            </a:r>
            <a:r>
              <a:rPr kumimoji="1" lang="en-US" altLang="zh-CN" sz="2400" dirty="0" smtClean="0"/>
              <a:t>: 47 million SMEs in China, occupied over 98% of all    enterprises, provide 85% of new job vacancies, contributes 59% of GDP.</a:t>
            </a:r>
            <a:endParaRPr kumimoji="1" lang="en-US" altLang="zh-CN" sz="2400" dirty="0"/>
          </a:p>
          <a:p>
            <a:r>
              <a:rPr lang="en-US" altLang="zh-CN" dirty="0" smtClean="0"/>
              <a:t>It </a:t>
            </a:r>
            <a:r>
              <a:rPr lang="en-US" altLang="zh-CN" dirty="0"/>
              <a:t>is paramount to determine the factors that hinder their growth. </a:t>
            </a:r>
            <a:endParaRPr lang="en-US" altLang="zh-CN" dirty="0" smtClean="0"/>
          </a:p>
          <a:p>
            <a:r>
              <a:rPr kumimoji="1" lang="en-US" altLang="zh-CN" dirty="0" smtClean="0"/>
              <a:t>More importantly, figure out the solutions. (current research)</a:t>
            </a:r>
            <a:endParaRPr kumimoji="1" lang="zh-CN" altLang="en-US" dirty="0"/>
          </a:p>
        </p:txBody>
      </p:sp>
    </p:spTree>
    <p:extLst>
      <p:ext uri="{BB962C8B-B14F-4D97-AF65-F5344CB8AC3E}">
        <p14:creationId xmlns:p14="http://schemas.microsoft.com/office/powerpoint/2010/main" val="3262674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OBJECTIVES</a:t>
            </a:r>
            <a:endParaRPr kumimoji="1" lang="zh-CN" altLang="en-US" dirty="0"/>
          </a:p>
        </p:txBody>
      </p:sp>
      <p:sp>
        <p:nvSpPr>
          <p:cNvPr id="3" name="内容占位符 2"/>
          <p:cNvSpPr>
            <a:spLocks noGrp="1"/>
          </p:cNvSpPr>
          <p:nvPr>
            <p:ph sz="quarter" idx="1"/>
          </p:nvPr>
        </p:nvSpPr>
        <p:spPr/>
        <p:txBody>
          <a:bodyPr/>
          <a:lstStyle/>
          <a:p>
            <a:endParaRPr kumimoji="1" lang="en-US" altLang="zh-CN" dirty="0" smtClean="0"/>
          </a:p>
          <a:p>
            <a:endParaRPr kumimoji="1" lang="en-US" altLang="zh-CN" dirty="0"/>
          </a:p>
          <a:p>
            <a:r>
              <a:rPr kumimoji="1" lang="en-US" altLang="zh-CN" dirty="0" smtClean="0"/>
              <a:t>Find out the obstacles that SMEs faced, regards developing countries as whole, sort out the commons.</a:t>
            </a:r>
          </a:p>
          <a:p>
            <a:r>
              <a:rPr kumimoji="1" lang="en-US" altLang="zh-CN" dirty="0" smtClean="0"/>
              <a:t> Relationships between the chosen variables of the firms with the chosen obstacles.</a:t>
            </a:r>
          </a:p>
          <a:p>
            <a:endParaRPr kumimoji="1" lang="en-US" altLang="zh-CN" dirty="0" smtClean="0"/>
          </a:p>
          <a:p>
            <a:endParaRPr kumimoji="1" lang="en-US" altLang="zh-CN" dirty="0" smtClean="0"/>
          </a:p>
        </p:txBody>
      </p:sp>
    </p:spTree>
    <p:extLst>
      <p:ext uri="{BB962C8B-B14F-4D97-AF65-F5344CB8AC3E}">
        <p14:creationId xmlns:p14="http://schemas.microsoft.com/office/powerpoint/2010/main" val="367559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435100" y="203200"/>
            <a:ext cx="6273800" cy="6438900"/>
          </a:xfrm>
          <a:prstGeom prst="rect">
            <a:avLst/>
          </a:prstGeom>
        </p:spPr>
      </p:pic>
    </p:spTree>
    <p:extLst>
      <p:ext uri="{BB962C8B-B14F-4D97-AF65-F5344CB8AC3E}">
        <p14:creationId xmlns:p14="http://schemas.microsoft.com/office/powerpoint/2010/main" val="2371799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88900" y="508000"/>
            <a:ext cx="8966200" cy="5829300"/>
          </a:xfrm>
          <a:prstGeom prst="rect">
            <a:avLst/>
          </a:prstGeom>
        </p:spPr>
      </p:pic>
    </p:spTree>
    <p:extLst>
      <p:ext uri="{BB962C8B-B14F-4D97-AF65-F5344CB8AC3E}">
        <p14:creationId xmlns:p14="http://schemas.microsoft.com/office/powerpoint/2010/main" val="1583933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dirty="0" smtClean="0"/>
              <a:t>Marginal Effect</a:t>
            </a:r>
            <a:endParaRPr kumimoji="1" lang="zh-CN" altLang="en-US" dirty="0"/>
          </a:p>
        </p:txBody>
      </p:sp>
      <p:pic>
        <p:nvPicPr>
          <p:cNvPr id="3" name="图片 2"/>
          <p:cNvPicPr>
            <a:picLocks noChangeAspect="1"/>
          </p:cNvPicPr>
          <p:nvPr/>
        </p:nvPicPr>
        <p:blipFill>
          <a:blip r:embed="rId2"/>
          <a:stretch>
            <a:fillRect/>
          </a:stretch>
        </p:blipFill>
        <p:spPr>
          <a:xfrm>
            <a:off x="279400" y="1219200"/>
            <a:ext cx="8585200" cy="4965700"/>
          </a:xfrm>
          <a:prstGeom prst="rect">
            <a:avLst/>
          </a:prstGeom>
        </p:spPr>
      </p:pic>
    </p:spTree>
    <p:extLst>
      <p:ext uri="{BB962C8B-B14F-4D97-AF65-F5344CB8AC3E}">
        <p14:creationId xmlns:p14="http://schemas.microsoft.com/office/powerpoint/2010/main" val="2967218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596900" y="889000"/>
            <a:ext cx="7937500" cy="5067300"/>
          </a:xfrm>
          <a:prstGeom prst="rect">
            <a:avLst/>
          </a:prstGeom>
        </p:spPr>
      </p:pic>
    </p:spTree>
    <p:extLst>
      <p:ext uri="{BB962C8B-B14F-4D97-AF65-F5344CB8AC3E}">
        <p14:creationId xmlns:p14="http://schemas.microsoft.com/office/powerpoint/2010/main" val="2217428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Result</a:t>
            </a:r>
            <a:endParaRPr kumimoji="1" lang="zh-CN" altLang="en-US" dirty="0"/>
          </a:p>
        </p:txBody>
      </p:sp>
      <p:sp>
        <p:nvSpPr>
          <p:cNvPr id="3" name="内容占位符 2"/>
          <p:cNvSpPr>
            <a:spLocks noGrp="1"/>
          </p:cNvSpPr>
          <p:nvPr>
            <p:ph sz="quarter" idx="1"/>
          </p:nvPr>
        </p:nvSpPr>
        <p:spPr/>
        <p:txBody>
          <a:bodyPr>
            <a:normAutofit fontScale="62500" lnSpcReduction="20000"/>
          </a:bodyPr>
          <a:lstStyle/>
          <a:p>
            <a:r>
              <a:rPr kumimoji="1" lang="en-US" altLang="zh-CN" dirty="0" smtClean="0"/>
              <a:t>Access </a:t>
            </a:r>
            <a:r>
              <a:rPr kumimoji="1" lang="en-US" altLang="zh-CN" dirty="0"/>
              <a:t>to finance is the biggest obstacle among the chosen five </a:t>
            </a:r>
            <a:r>
              <a:rPr kumimoji="1" lang="en-US" altLang="zh-CN" dirty="0" smtClean="0"/>
              <a:t>obstacles.</a:t>
            </a:r>
          </a:p>
          <a:p>
            <a:r>
              <a:rPr lang="en-GB" altLang="zh-CN" dirty="0"/>
              <a:t>The results show that high growth firms have a positive relationship with the probability of perceiving finance as the biggest obstacle, which indicates that high growth firms have higher demand of funds than those slower growth firms. When the firm is growing, access appears to be less of a problem. </a:t>
            </a:r>
            <a:endParaRPr lang="en-GB" altLang="zh-CN" dirty="0" smtClean="0"/>
          </a:p>
          <a:p>
            <a:r>
              <a:rPr lang="en-GB" altLang="zh-CN" dirty="0" smtClean="0"/>
              <a:t>Top </a:t>
            </a:r>
            <a:r>
              <a:rPr lang="en-GB" altLang="zh-CN" dirty="0"/>
              <a:t>managers’ working experience also has a negative relationship with “access to finance”, which emphasises the importance of experienced managers to SMEs. </a:t>
            </a:r>
            <a:endParaRPr lang="en-GB" altLang="zh-CN" dirty="0" smtClean="0"/>
          </a:p>
          <a:p>
            <a:r>
              <a:rPr lang="en-GB" altLang="zh-CN" dirty="0" smtClean="0"/>
              <a:t>State</a:t>
            </a:r>
            <a:r>
              <a:rPr lang="en-GB" altLang="zh-CN" dirty="0"/>
              <a:t>-owned firms have fewer financing problems than private ones due to their guarantees from the governments. </a:t>
            </a:r>
            <a:endParaRPr lang="en-GB" altLang="zh-CN" dirty="0" smtClean="0"/>
          </a:p>
          <a:p>
            <a:r>
              <a:rPr lang="en-GB" altLang="zh-CN" dirty="0"/>
              <a:t>S</a:t>
            </a:r>
            <a:r>
              <a:rPr lang="en-GB" altLang="zh-CN" dirty="0" smtClean="0"/>
              <a:t>ize </a:t>
            </a:r>
            <a:r>
              <a:rPr lang="en-GB" altLang="zh-CN" dirty="0"/>
              <a:t>and age are negatively correlated with the severe level of the financing problem which implies that with the increasing size and age of the firm, it will be less likely to perceive access to finance as a severer problem. After determining the internal factors affecting the access to finance of SMEs, the external factors are revealed. The external factors can be ascribed to the imperfections of the financial system, which includes asymmetric information between banks and SMEs, and a lack of institutional support for SMEs.</a:t>
            </a:r>
            <a:r>
              <a:rPr lang="zh-CN" altLang="zh-CN" dirty="0"/>
              <a:t> </a:t>
            </a:r>
            <a:endParaRPr kumimoji="1" lang="zh-CN" altLang="en-US" dirty="0"/>
          </a:p>
        </p:txBody>
      </p:sp>
    </p:spTree>
    <p:extLst>
      <p:ext uri="{BB962C8B-B14F-4D97-AF65-F5344CB8AC3E}">
        <p14:creationId xmlns:p14="http://schemas.microsoft.com/office/powerpoint/2010/main" val="38493175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中值">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中值.thmx</Template>
  <TotalTime>596</TotalTime>
  <Words>725</Words>
  <Application>Microsoft Macintosh PowerPoint</Application>
  <PresentationFormat>全屏显示(4:3)</PresentationFormat>
  <Paragraphs>53</Paragraphs>
  <Slides>15</Slides>
  <Notes>1</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中值</vt:lpstr>
      <vt:lpstr>Financial dilemmas of SMEs in developing countries</vt:lpstr>
      <vt:lpstr> </vt:lpstr>
      <vt:lpstr>WHY SMEs</vt:lpstr>
      <vt:lpstr>OBJECTIVES</vt:lpstr>
      <vt:lpstr>PowerPoint 演示文稿</vt:lpstr>
      <vt:lpstr>PowerPoint 演示文稿</vt:lpstr>
      <vt:lpstr>Marginal Effect</vt:lpstr>
      <vt:lpstr>PowerPoint 演示文稿</vt:lpstr>
      <vt:lpstr>Result</vt:lpstr>
      <vt:lpstr>Data</vt:lpstr>
      <vt:lpstr>Policy Implications</vt:lpstr>
      <vt:lpstr>Current Research</vt:lpstr>
      <vt:lpstr>HYPOTHESIS </vt:lpstr>
      <vt:lpstr>METHODOLOGY</vt:lpstr>
      <vt:lpstr>DATA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biggest obstacles faced by smes in developing countries</dc:title>
  <dc:creator>wang yao</dc:creator>
  <cp:lastModifiedBy>wang yao</cp:lastModifiedBy>
  <cp:revision>17</cp:revision>
  <dcterms:created xsi:type="dcterms:W3CDTF">2015-03-09T17:19:29Z</dcterms:created>
  <dcterms:modified xsi:type="dcterms:W3CDTF">2015-03-10T19:28:08Z</dcterms:modified>
</cp:coreProperties>
</file>