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9805E-35D4-486E-A50A-20B1DE02C001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FE6E96-2C00-49EB-8AC4-9BA4A20EDE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086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E6E96-2C00-49EB-8AC4-9BA4A20EDE0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060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7FC4-A7E0-4B07-B1CB-7FB644A14E18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E9DC-1770-4D11-BA3F-15C2A7150D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161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7FC4-A7E0-4B07-B1CB-7FB644A14E18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E9DC-1770-4D11-BA3F-15C2A7150D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925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7FC4-A7E0-4B07-B1CB-7FB644A14E18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E9DC-1770-4D11-BA3F-15C2A7150D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762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7FC4-A7E0-4B07-B1CB-7FB644A14E18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E9DC-1770-4D11-BA3F-15C2A7150D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9084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7FC4-A7E0-4B07-B1CB-7FB644A14E18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E9DC-1770-4D11-BA3F-15C2A7150D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917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7FC4-A7E0-4B07-B1CB-7FB644A14E18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E9DC-1770-4D11-BA3F-15C2A7150D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049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7FC4-A7E0-4B07-B1CB-7FB644A14E18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E9DC-1770-4D11-BA3F-15C2A7150D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810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7FC4-A7E0-4B07-B1CB-7FB644A14E18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E9DC-1770-4D11-BA3F-15C2A7150D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1343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7FC4-A7E0-4B07-B1CB-7FB644A14E18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E9DC-1770-4D11-BA3F-15C2A7150D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7846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7FC4-A7E0-4B07-B1CB-7FB644A14E18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E9DC-1770-4D11-BA3F-15C2A7150D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388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7FC4-A7E0-4B07-B1CB-7FB644A14E18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E9DC-1770-4D11-BA3F-15C2A7150D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1225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57FC4-A7E0-4B07-B1CB-7FB644A14E18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5E9DC-1770-4D11-BA3F-15C2A7150D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538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656184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4/</a:t>
            </a:r>
            <a:br>
              <a:rPr lang="cs-CZ" sz="3200" b="1" dirty="0" smtClean="0"/>
            </a:br>
            <a:r>
              <a:rPr lang="cs-CZ" sz="3200" b="1" dirty="0" smtClean="0"/>
              <a:t>Diplomacie v Evropské unii</a:t>
            </a:r>
            <a:endParaRPr lang="cs-CZ" sz="3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1628800"/>
            <a:ext cx="7488832" cy="4010000"/>
          </a:xfrm>
        </p:spPr>
        <p:txBody>
          <a:bodyPr>
            <a:normAutofit/>
          </a:bodyPr>
          <a:lstStyle/>
          <a:p>
            <a:pPr algn="l"/>
            <a:endParaRPr lang="cs-CZ" sz="2400" dirty="0" smtClean="0">
              <a:solidFill>
                <a:schemeClr val="tx1"/>
              </a:solidFill>
            </a:endParaRP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- metody vyjednávání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- společná zahraniční a bezpečnostní politika</a:t>
            </a:r>
          </a:p>
          <a:p>
            <a:pPr algn="l"/>
            <a:r>
              <a:rPr lang="cs-CZ" sz="2400" smtClean="0">
                <a:solidFill>
                  <a:schemeClr val="tx1"/>
                </a:solidFill>
              </a:rPr>
              <a:t>- vnější </a:t>
            </a:r>
            <a:r>
              <a:rPr lang="cs-CZ" sz="2400" dirty="0" smtClean="0">
                <a:solidFill>
                  <a:schemeClr val="tx1"/>
                </a:solidFill>
              </a:rPr>
              <a:t>služba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- předsednictví ČR v Evropské radě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- (dle času) „závady na kráse“ EU</a:t>
            </a:r>
          </a:p>
          <a:p>
            <a:pPr algn="l"/>
            <a:r>
              <a:rPr lang="cs-CZ" sz="2400" i="1" dirty="0" smtClean="0">
                <a:solidFill>
                  <a:schemeClr val="tx1"/>
                </a:solidFill>
              </a:rPr>
              <a:t>	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64234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8584505" cy="980728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Dosahování dohod v EU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805264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sz="2400" dirty="0" smtClean="0"/>
              <a:t>ČR členem EU od 1.5.2004 (žádost o vstup 17.1.1996, přístupová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jednání od března 1998 do prosince 2002, referendum v červnu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2003)</a:t>
            </a:r>
          </a:p>
          <a:p>
            <a:pPr>
              <a:buFontTx/>
              <a:buChar char="-"/>
            </a:pPr>
            <a:r>
              <a:rPr lang="cs-CZ" sz="2400" dirty="0" smtClean="0"/>
              <a:t>jde o specifické </a:t>
            </a:r>
            <a:r>
              <a:rPr lang="cs-CZ" sz="2400" u="sng" dirty="0" smtClean="0"/>
              <a:t>vztahy mezi členy integrační organizace</a:t>
            </a:r>
            <a:r>
              <a:rPr lang="cs-CZ" sz="2400" dirty="0" smtClean="0"/>
              <a:t>, které mají svůj obecný </a:t>
            </a:r>
            <a:r>
              <a:rPr lang="cs-CZ" sz="2400" dirty="0" smtClean="0"/>
              <a:t>závazný smluvní </a:t>
            </a:r>
            <a:r>
              <a:rPr lang="cs-CZ" sz="2400" dirty="0" smtClean="0"/>
              <a:t>rámec (naposledy Lisabonská smlouva, 1.12.2009)</a:t>
            </a:r>
          </a:p>
          <a:p>
            <a:pPr>
              <a:buFontTx/>
              <a:buChar char="-"/>
            </a:pPr>
            <a:r>
              <a:rPr lang="cs-CZ" sz="2400" dirty="0" smtClean="0"/>
              <a:t>základní charakteristikou jsou intensivní jednání, snaha o </a:t>
            </a:r>
            <a:r>
              <a:rPr lang="cs-CZ" sz="2400" u="sng" dirty="0" smtClean="0"/>
              <a:t>konsenzus</a:t>
            </a:r>
            <a:r>
              <a:rPr lang="cs-CZ" sz="2400" dirty="0" smtClean="0"/>
              <a:t> a pak zakotvení v závazném dokumentu (typická unijní tradice)</a:t>
            </a:r>
            <a:endParaRPr lang="cs-CZ" sz="2400" u="sng" dirty="0" smtClean="0"/>
          </a:p>
          <a:p>
            <a:pPr>
              <a:buFontTx/>
              <a:buChar char="-"/>
            </a:pPr>
            <a:r>
              <a:rPr lang="cs-CZ" sz="2400" dirty="0" smtClean="0"/>
              <a:t>přesto někdy prudké střety (i z jazykových důvodů)</a:t>
            </a:r>
          </a:p>
          <a:p>
            <a:pPr>
              <a:buFontTx/>
              <a:buChar char="-"/>
            </a:pPr>
            <a:r>
              <a:rPr lang="cs-CZ" sz="2400" dirty="0" smtClean="0"/>
              <a:t>„</a:t>
            </a:r>
            <a:r>
              <a:rPr lang="cs-CZ" sz="2400" u="sng" dirty="0" smtClean="0"/>
              <a:t>společné politiky</a:t>
            </a:r>
            <a:r>
              <a:rPr lang="cs-CZ" sz="2400" dirty="0" smtClean="0"/>
              <a:t>“: v současné době 15 oblastí, včetně oblasti </a:t>
            </a:r>
            <a:r>
              <a:rPr lang="cs-CZ" sz="2400" u="sng" dirty="0" smtClean="0"/>
              <a:t>vnějších vztahů a zahraničních věcí</a:t>
            </a:r>
            <a:r>
              <a:rPr lang="cs-CZ" sz="2400" dirty="0" smtClean="0"/>
              <a:t> (</a:t>
            </a:r>
            <a:r>
              <a:rPr lang="cs-CZ" sz="2400" dirty="0" err="1" smtClean="0"/>
              <a:t>External</a:t>
            </a:r>
            <a:r>
              <a:rPr lang="cs-CZ" sz="2400" dirty="0" smtClean="0"/>
              <a:t> relations and </a:t>
            </a:r>
            <a:r>
              <a:rPr lang="cs-CZ" sz="2400" dirty="0" err="1" smtClean="0"/>
              <a:t>foreign</a:t>
            </a:r>
            <a:r>
              <a:rPr lang="cs-CZ" sz="2400" dirty="0" smtClean="0"/>
              <a:t> </a:t>
            </a:r>
            <a:r>
              <a:rPr lang="cs-CZ" sz="2400" dirty="0" err="1" smtClean="0"/>
              <a:t>affairs</a:t>
            </a:r>
            <a:r>
              <a:rPr lang="cs-CZ" sz="2400" u="sng" dirty="0" smtClean="0"/>
              <a:t>)</a:t>
            </a: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V rámci každé oblasti může být několik závazně dohodnutých společných politik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601681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0"/>
            <a:ext cx="8856984" cy="620688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  Vnější vztahy a zahraniční věci EU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768752"/>
          </a:xfrm>
        </p:spPr>
        <p:txBody>
          <a:bodyPr>
            <a:normAutofit fontScale="55000" lnSpcReduction="20000"/>
          </a:bodyPr>
          <a:lstStyle/>
          <a:p>
            <a:pPr>
              <a:buFontTx/>
              <a:buChar char="-"/>
            </a:pPr>
            <a:r>
              <a:rPr lang="cs-CZ" sz="3800" dirty="0" smtClean="0"/>
              <a:t>v nějaké podobě existuje od založení </a:t>
            </a:r>
            <a:r>
              <a:rPr lang="cs-CZ" sz="3800" u="sng" dirty="0" smtClean="0"/>
              <a:t>Společenství</a:t>
            </a:r>
            <a:r>
              <a:rPr lang="cs-CZ" sz="3800" dirty="0" smtClean="0"/>
              <a:t> v r. 1957 (zpočátku hlavně spolupráce v otázkách mezinárodního obchodu)</a:t>
            </a:r>
          </a:p>
          <a:p>
            <a:pPr>
              <a:buFontTx/>
              <a:buChar char="-"/>
            </a:pPr>
            <a:r>
              <a:rPr lang="cs-CZ" sz="3800" dirty="0" smtClean="0"/>
              <a:t>Maastrichtská smlouva (1993, vytvoření Evropské unie): 2. pilíř SZBP/CFSP</a:t>
            </a:r>
          </a:p>
          <a:p>
            <a:pPr>
              <a:buFontTx/>
              <a:buChar char="-"/>
            </a:pPr>
            <a:r>
              <a:rPr lang="cs-CZ" sz="3800" b="1" dirty="0" smtClean="0"/>
              <a:t>Společná </a:t>
            </a:r>
            <a:r>
              <a:rPr lang="cs-CZ" sz="3800" b="1" dirty="0"/>
              <a:t>zahraniční a bezpečnostní </a:t>
            </a:r>
            <a:r>
              <a:rPr lang="cs-CZ" sz="3800" b="1" dirty="0" smtClean="0"/>
              <a:t>politika </a:t>
            </a:r>
            <a:r>
              <a:rPr lang="cs-CZ" sz="3800" b="1" dirty="0"/>
              <a:t>- SZBP </a:t>
            </a:r>
            <a:r>
              <a:rPr lang="cs-CZ" sz="3800" b="1" dirty="0" smtClean="0"/>
              <a:t>(</a:t>
            </a:r>
            <a:r>
              <a:rPr lang="cs-CZ" sz="3800" b="1" dirty="0" err="1" smtClean="0"/>
              <a:t>Common</a:t>
            </a:r>
            <a:r>
              <a:rPr lang="cs-CZ" sz="3800" b="1" dirty="0" smtClean="0"/>
              <a:t> </a:t>
            </a:r>
            <a:r>
              <a:rPr lang="cs-CZ" sz="3800" b="1" dirty="0" err="1"/>
              <a:t>Foreign</a:t>
            </a:r>
            <a:r>
              <a:rPr lang="cs-CZ" sz="3800" b="1" dirty="0"/>
              <a:t> and </a:t>
            </a:r>
            <a:r>
              <a:rPr lang="cs-CZ" sz="3800" b="1" dirty="0" err="1"/>
              <a:t>Security</a:t>
            </a:r>
            <a:r>
              <a:rPr lang="cs-CZ" sz="3800" b="1" dirty="0"/>
              <a:t> </a:t>
            </a:r>
            <a:r>
              <a:rPr lang="cs-CZ" sz="3800" b="1" dirty="0" err="1"/>
              <a:t>Policy</a:t>
            </a:r>
            <a:r>
              <a:rPr lang="cs-CZ" sz="3800" b="1" dirty="0"/>
              <a:t> – </a:t>
            </a:r>
            <a:r>
              <a:rPr lang="cs-CZ" sz="3800" b="1" dirty="0" smtClean="0"/>
              <a:t>CFSP)</a:t>
            </a:r>
            <a:r>
              <a:rPr lang="cs-CZ" sz="3800" dirty="0" smtClean="0"/>
              <a:t> – společný postup při jednomyslném rozhodnutí</a:t>
            </a:r>
            <a:endParaRPr lang="cs-CZ" sz="3800" b="1" dirty="0" smtClean="0"/>
          </a:p>
          <a:p>
            <a:pPr>
              <a:buFontTx/>
              <a:buChar char="-"/>
            </a:pPr>
            <a:r>
              <a:rPr lang="cs-CZ" sz="3800" dirty="0" smtClean="0"/>
              <a:t>Amsterdamská </a:t>
            </a:r>
            <a:r>
              <a:rPr lang="cs-CZ" sz="3800" dirty="0" err="1" smtClean="0"/>
              <a:t>smluva</a:t>
            </a:r>
            <a:r>
              <a:rPr lang="cs-CZ" sz="3800" dirty="0" smtClean="0"/>
              <a:t> (1999): </a:t>
            </a:r>
            <a:r>
              <a:rPr lang="cs-CZ" sz="3800" u="sng" dirty="0" err="1" smtClean="0"/>
              <a:t>High</a:t>
            </a:r>
            <a:r>
              <a:rPr lang="cs-CZ" sz="3800" u="sng" dirty="0" smtClean="0"/>
              <a:t> </a:t>
            </a:r>
            <a:r>
              <a:rPr lang="cs-CZ" sz="3800" u="sng" dirty="0" err="1" smtClean="0"/>
              <a:t>Representative</a:t>
            </a:r>
            <a:r>
              <a:rPr lang="cs-CZ" sz="3800" dirty="0"/>
              <a:t> </a:t>
            </a:r>
            <a:r>
              <a:rPr lang="cs-CZ" sz="3800" dirty="0" err="1" smtClean="0"/>
              <a:t>for</a:t>
            </a:r>
            <a:r>
              <a:rPr lang="cs-CZ" sz="3800" dirty="0" smtClean="0"/>
              <a:t> </a:t>
            </a:r>
            <a:r>
              <a:rPr lang="cs-CZ" sz="3800" dirty="0" err="1" smtClean="0"/>
              <a:t>Common</a:t>
            </a:r>
            <a:r>
              <a:rPr lang="cs-CZ" sz="3800" dirty="0" smtClean="0"/>
              <a:t> </a:t>
            </a:r>
            <a:r>
              <a:rPr lang="cs-CZ" sz="3800" dirty="0" err="1" smtClean="0"/>
              <a:t>Foreign</a:t>
            </a:r>
            <a:r>
              <a:rPr lang="cs-CZ" sz="3800" dirty="0" smtClean="0"/>
              <a:t> and </a:t>
            </a:r>
            <a:r>
              <a:rPr lang="cs-CZ" sz="3800" dirty="0" err="1" smtClean="0"/>
              <a:t>Security</a:t>
            </a:r>
            <a:r>
              <a:rPr lang="cs-CZ" sz="3800" dirty="0" smtClean="0"/>
              <a:t> </a:t>
            </a:r>
            <a:r>
              <a:rPr lang="cs-CZ" sz="3800" dirty="0" err="1" smtClean="0"/>
              <a:t>Policy</a:t>
            </a:r>
            <a:r>
              <a:rPr lang="cs-CZ" sz="3800" dirty="0" smtClean="0"/>
              <a:t> (Javier </a:t>
            </a:r>
            <a:r>
              <a:rPr lang="cs-CZ" sz="3800" dirty="0" err="1" smtClean="0"/>
              <a:t>Solana</a:t>
            </a:r>
            <a:r>
              <a:rPr lang="cs-CZ" sz="3800" dirty="0" smtClean="0"/>
              <a:t>);  vedle něho ale dále existoval komisař pro </a:t>
            </a:r>
            <a:r>
              <a:rPr lang="cs-CZ" sz="3800" dirty="0" err="1" smtClean="0"/>
              <a:t>External</a:t>
            </a:r>
            <a:r>
              <a:rPr lang="cs-CZ" sz="3800" dirty="0" smtClean="0"/>
              <a:t> Relations and </a:t>
            </a:r>
            <a:r>
              <a:rPr lang="cs-CZ" sz="3800" dirty="0" err="1" smtClean="0"/>
              <a:t>European</a:t>
            </a:r>
            <a:r>
              <a:rPr lang="cs-CZ" sz="3800" dirty="0" smtClean="0"/>
              <a:t> </a:t>
            </a:r>
            <a:r>
              <a:rPr lang="cs-CZ" sz="3800" dirty="0" err="1" smtClean="0"/>
              <a:t>Neighbourhood</a:t>
            </a:r>
            <a:r>
              <a:rPr lang="cs-CZ" sz="3800" dirty="0" smtClean="0"/>
              <a:t> </a:t>
            </a:r>
            <a:r>
              <a:rPr lang="cs-CZ" sz="3800" dirty="0" err="1" smtClean="0"/>
              <a:t>Policy</a:t>
            </a:r>
            <a:endParaRPr lang="cs-CZ" sz="3800" u="sng" dirty="0"/>
          </a:p>
          <a:p>
            <a:pPr>
              <a:buFontTx/>
              <a:buChar char="-"/>
            </a:pPr>
            <a:r>
              <a:rPr lang="cs-CZ" sz="3800" u="sng" dirty="0" smtClean="0"/>
              <a:t>Evropská komise</a:t>
            </a:r>
            <a:r>
              <a:rPr lang="cs-CZ" sz="3800" dirty="0" smtClean="0"/>
              <a:t> (celkem 23.000 zaměstnanců) – většinu praktického provádění CFSP</a:t>
            </a:r>
          </a:p>
          <a:p>
            <a:pPr>
              <a:buFontTx/>
              <a:buChar char="-"/>
            </a:pPr>
            <a:r>
              <a:rPr lang="cs-CZ" sz="3800" u="sng" dirty="0" smtClean="0"/>
              <a:t>generální ředitelství</a:t>
            </a:r>
            <a:r>
              <a:rPr lang="cs-CZ" sz="3800" dirty="0" smtClean="0"/>
              <a:t> (</a:t>
            </a:r>
            <a:r>
              <a:rPr lang="cs-CZ" sz="3800" dirty="0" err="1" smtClean="0"/>
              <a:t>Directorates</a:t>
            </a:r>
            <a:r>
              <a:rPr lang="cs-CZ" sz="3800" dirty="0" smtClean="0"/>
              <a:t>-General, DG), nyní 33</a:t>
            </a:r>
          </a:p>
          <a:p>
            <a:pPr>
              <a:buFontTx/>
              <a:buChar char="-"/>
            </a:pPr>
            <a:r>
              <a:rPr lang="en-US" sz="3800" dirty="0" smtClean="0"/>
              <a:t>[</a:t>
            </a:r>
            <a:r>
              <a:rPr lang="cs-CZ" sz="3800" dirty="0" smtClean="0"/>
              <a:t>do r. 2010: DG RELEX (</a:t>
            </a:r>
            <a:r>
              <a:rPr lang="cs-CZ" sz="3800" dirty="0" err="1" smtClean="0"/>
              <a:t>for</a:t>
            </a:r>
            <a:r>
              <a:rPr lang="cs-CZ" sz="3800" dirty="0" smtClean="0"/>
              <a:t> </a:t>
            </a:r>
            <a:r>
              <a:rPr lang="cs-CZ" sz="3800" dirty="0" err="1" smtClean="0"/>
              <a:t>External</a:t>
            </a:r>
            <a:r>
              <a:rPr lang="cs-CZ" sz="3800" dirty="0" smtClean="0"/>
              <a:t> Relations), </a:t>
            </a:r>
            <a:r>
              <a:rPr lang="cs-CZ" sz="3800" dirty="0" err="1" smtClean="0"/>
              <a:t>External</a:t>
            </a:r>
            <a:r>
              <a:rPr lang="cs-CZ" sz="3800" dirty="0" smtClean="0"/>
              <a:t> </a:t>
            </a:r>
            <a:r>
              <a:rPr lang="cs-CZ" sz="3800" dirty="0" err="1" smtClean="0"/>
              <a:t>Service</a:t>
            </a:r>
            <a:r>
              <a:rPr lang="cs-CZ" sz="3800" dirty="0" smtClean="0"/>
              <a:t> (</a:t>
            </a:r>
            <a:r>
              <a:rPr lang="cs-CZ" sz="3800" dirty="0" err="1" smtClean="0"/>
              <a:t>Delegations</a:t>
            </a:r>
            <a:r>
              <a:rPr lang="cs-CZ" sz="3800" dirty="0" smtClean="0"/>
              <a:t>), a další; vedle toho se vnějším vztahům věnovaly i jiné útvary EU, zejména při Evropské radě</a:t>
            </a:r>
            <a:r>
              <a:rPr lang="en-US" sz="3800" dirty="0" smtClean="0"/>
              <a:t>]</a:t>
            </a:r>
            <a:endParaRPr lang="cs-CZ" sz="3800" dirty="0" smtClean="0"/>
          </a:p>
          <a:p>
            <a:pPr>
              <a:buFontTx/>
              <a:buChar char="-"/>
            </a:pPr>
            <a:r>
              <a:rPr lang="cs-CZ" sz="3800" dirty="0" smtClean="0"/>
              <a:t>Kolínská Evropská rada (1999): </a:t>
            </a:r>
            <a:r>
              <a:rPr lang="cs-CZ" sz="3800" b="1" dirty="0" smtClean="0"/>
              <a:t>Společná </a:t>
            </a:r>
            <a:r>
              <a:rPr lang="cs-CZ" sz="3800" b="1" dirty="0"/>
              <a:t>bezpečnostní a obranná </a:t>
            </a:r>
            <a:r>
              <a:rPr lang="cs-CZ" sz="3800" b="1" dirty="0" smtClean="0"/>
              <a:t>politika (</a:t>
            </a:r>
            <a:r>
              <a:rPr lang="cs-CZ" sz="3800" b="1" dirty="0" err="1"/>
              <a:t>Common</a:t>
            </a:r>
            <a:r>
              <a:rPr lang="cs-CZ" sz="3800" b="1" dirty="0"/>
              <a:t> </a:t>
            </a:r>
            <a:r>
              <a:rPr lang="cs-CZ" sz="3800" b="1" dirty="0" err="1"/>
              <a:t>Security</a:t>
            </a:r>
            <a:r>
              <a:rPr lang="cs-CZ" sz="3800" b="1" dirty="0"/>
              <a:t> and </a:t>
            </a:r>
            <a:r>
              <a:rPr lang="cs-CZ" sz="3800" b="1" dirty="0" err="1"/>
              <a:t>Defence</a:t>
            </a:r>
            <a:r>
              <a:rPr lang="cs-CZ" sz="3800" b="1" dirty="0"/>
              <a:t> </a:t>
            </a:r>
            <a:r>
              <a:rPr lang="cs-CZ" sz="3800" b="1" dirty="0" err="1"/>
              <a:t>Policy</a:t>
            </a:r>
            <a:r>
              <a:rPr lang="cs-CZ" sz="3800" b="1" dirty="0"/>
              <a:t> – CSDP</a:t>
            </a:r>
            <a:r>
              <a:rPr lang="cs-CZ" sz="3800" dirty="0"/>
              <a:t>) – směřuje k posílení civilních a vojenských schopností EU čelit vnějším </a:t>
            </a:r>
            <a:r>
              <a:rPr lang="cs-CZ" sz="3800" dirty="0" smtClean="0"/>
              <a:t>hrozbám (zahrnuje </a:t>
            </a:r>
            <a:r>
              <a:rPr lang="cs-CZ" sz="3800" dirty="0"/>
              <a:t>civilní krizový management, prevenci konfliktů, operace k udržení </a:t>
            </a:r>
            <a:r>
              <a:rPr lang="cs-CZ" sz="3800"/>
              <a:t>míru </a:t>
            </a:r>
            <a:r>
              <a:rPr lang="cs-CZ" sz="3800" smtClean="0"/>
              <a:t>- peacekeeping</a:t>
            </a:r>
            <a:r>
              <a:rPr lang="cs-CZ" sz="3800" dirty="0" smtClean="0"/>
              <a:t> </a:t>
            </a:r>
            <a:r>
              <a:rPr lang="cs-CZ" sz="3800" dirty="0" err="1"/>
              <a:t>operations</a:t>
            </a:r>
            <a:r>
              <a:rPr lang="cs-CZ" sz="3800" dirty="0" smtClean="0"/>
              <a:t>), snaha vytvořit </a:t>
            </a:r>
            <a:r>
              <a:rPr lang="cs-CZ" sz="3800" dirty="0"/>
              <a:t>kapacity pro autonomní vojenské akce </a:t>
            </a:r>
            <a:r>
              <a:rPr lang="cs-CZ" sz="3800" dirty="0" smtClean="0"/>
              <a:t>EU (koordinace s NATO)</a:t>
            </a:r>
          </a:p>
          <a:p>
            <a:pPr marL="0" indent="0">
              <a:buNone/>
            </a:pPr>
            <a:endParaRPr lang="cs-CZ" sz="2400" dirty="0" smtClean="0"/>
          </a:p>
          <a:p>
            <a:pPr>
              <a:buFontTx/>
              <a:buChar char="-"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/>
              <a:t>	</a:t>
            </a:r>
            <a:endParaRPr lang="cs-CZ" sz="2400" dirty="0" smtClean="0"/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75457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/>
              <a:t>Vnější vztahy a zahraniční věci EU </a:t>
            </a:r>
            <a:r>
              <a:rPr lang="cs-CZ" sz="3200" dirty="0"/>
              <a:t>(</a:t>
            </a:r>
            <a:r>
              <a:rPr lang="cs-CZ" sz="3200" dirty="0" err="1"/>
              <a:t>pokrač</a:t>
            </a:r>
            <a:r>
              <a:rPr lang="cs-CZ" sz="3200" dirty="0"/>
              <a:t>.)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217443"/>
          </a:xfrm>
        </p:spPr>
        <p:txBody>
          <a:bodyPr>
            <a:normAutofit fontScale="85000" lnSpcReduction="10000"/>
          </a:bodyPr>
          <a:lstStyle/>
          <a:p>
            <a:pPr>
              <a:buFontTx/>
              <a:buChar char="-"/>
            </a:pPr>
            <a:r>
              <a:rPr lang="cs-CZ" sz="2400" u="sng" dirty="0" smtClean="0"/>
              <a:t>Lisabonská smlouva</a:t>
            </a:r>
            <a:r>
              <a:rPr lang="cs-CZ" sz="2400" dirty="0" smtClean="0"/>
              <a:t> (2009): </a:t>
            </a:r>
            <a:r>
              <a:rPr lang="cs-CZ" sz="2400" b="1" dirty="0" smtClean="0"/>
              <a:t>Vysoký </a:t>
            </a:r>
            <a:r>
              <a:rPr lang="cs-CZ" sz="2400" b="1" dirty="0"/>
              <a:t>představitel Unie pro zahraniční </a:t>
            </a:r>
            <a:r>
              <a:rPr lang="cs-CZ" sz="2400" b="1" dirty="0" smtClean="0"/>
              <a:t>věci </a:t>
            </a:r>
            <a:r>
              <a:rPr lang="cs-CZ" sz="2400" b="1" dirty="0"/>
              <a:t>a bezpečnost (</a:t>
            </a:r>
            <a:r>
              <a:rPr lang="cs-CZ" sz="2400" b="1" dirty="0" err="1"/>
              <a:t>High</a:t>
            </a:r>
            <a:r>
              <a:rPr lang="cs-CZ" sz="2400" b="1" dirty="0"/>
              <a:t> </a:t>
            </a:r>
            <a:r>
              <a:rPr lang="cs-CZ" sz="2400" b="1" dirty="0" err="1"/>
              <a:t>Representative</a:t>
            </a:r>
            <a:r>
              <a:rPr lang="cs-CZ" sz="2400" b="1" dirty="0"/>
              <a:t> </a:t>
            </a:r>
            <a:r>
              <a:rPr lang="cs-CZ" sz="2400" b="1" dirty="0" err="1"/>
              <a:t>of</a:t>
            </a:r>
            <a:r>
              <a:rPr lang="cs-CZ" sz="2400" b="1" dirty="0"/>
              <a:t> </a:t>
            </a:r>
            <a:r>
              <a:rPr lang="cs-CZ" sz="2400" b="1" dirty="0" err="1"/>
              <a:t>the</a:t>
            </a:r>
            <a:r>
              <a:rPr lang="cs-CZ" sz="2400" b="1" dirty="0"/>
              <a:t> Union </a:t>
            </a:r>
            <a:r>
              <a:rPr lang="cs-CZ" sz="2400" b="1" dirty="0" err="1"/>
              <a:t>for</a:t>
            </a:r>
            <a:r>
              <a:rPr lang="cs-CZ" sz="2400" b="1" dirty="0"/>
              <a:t> </a:t>
            </a:r>
            <a:r>
              <a:rPr lang="cs-CZ" sz="2400" b="1" dirty="0" err="1"/>
              <a:t>Foreign</a:t>
            </a:r>
            <a:r>
              <a:rPr lang="cs-CZ" sz="2400" b="1" dirty="0"/>
              <a:t> and </a:t>
            </a:r>
            <a:r>
              <a:rPr lang="cs-CZ" sz="2400" b="1" dirty="0" err="1"/>
              <a:t>Security</a:t>
            </a:r>
            <a:r>
              <a:rPr lang="cs-CZ" sz="2400" b="1" dirty="0"/>
              <a:t> </a:t>
            </a:r>
            <a:r>
              <a:rPr lang="cs-CZ" sz="2400" b="1" dirty="0" err="1"/>
              <a:t>Policy</a:t>
            </a:r>
            <a:r>
              <a:rPr lang="cs-CZ" sz="2400" b="1" dirty="0"/>
              <a:t>)</a:t>
            </a:r>
            <a:r>
              <a:rPr lang="cs-CZ" sz="2400" dirty="0"/>
              <a:t> – Catherine </a:t>
            </a:r>
            <a:r>
              <a:rPr lang="cs-CZ" sz="2400" dirty="0" err="1"/>
              <a:t>Ashton</a:t>
            </a:r>
            <a:r>
              <a:rPr lang="cs-CZ" sz="2400" dirty="0"/>
              <a:t> (současně místopředsedkyně Komise</a:t>
            </a:r>
            <a:r>
              <a:rPr lang="cs-CZ" sz="2400" dirty="0" smtClean="0"/>
              <a:t>) – spolu s předsedou Evropské rady se vyjadřuje jménem EU k dohodnutým zahraničně politickým záležitostem, vykonává operativní vysokou zahraniční politiku EU (</a:t>
            </a:r>
            <a:r>
              <a:rPr lang="cs-CZ" sz="2400" dirty="0" err="1" smtClean="0"/>
              <a:t>shuttle</a:t>
            </a:r>
            <a:r>
              <a:rPr lang="cs-CZ" sz="2400" dirty="0" smtClean="0"/>
              <a:t> </a:t>
            </a:r>
            <a:r>
              <a:rPr lang="cs-CZ" sz="2400" dirty="0" err="1" smtClean="0"/>
              <a:t>diplomacy</a:t>
            </a:r>
            <a:r>
              <a:rPr lang="cs-CZ" sz="2400" dirty="0" smtClean="0"/>
              <a:t>), stojí v čele EEAS, koordinuje veškeré vnější aktivity EU</a:t>
            </a:r>
          </a:p>
          <a:p>
            <a:pPr>
              <a:buFontTx/>
              <a:buChar char="-"/>
            </a:pPr>
            <a:r>
              <a:rPr lang="cs-CZ" sz="2400" b="1" dirty="0" smtClean="0"/>
              <a:t>Evropská </a:t>
            </a:r>
            <a:r>
              <a:rPr lang="cs-CZ" sz="2400" b="1" dirty="0"/>
              <a:t>služba pro vnější činnost – ESVČ (</a:t>
            </a:r>
            <a:r>
              <a:rPr lang="cs-CZ" sz="2400" b="1" dirty="0" err="1"/>
              <a:t>European</a:t>
            </a:r>
            <a:r>
              <a:rPr lang="cs-CZ" sz="2400" b="1" dirty="0"/>
              <a:t> </a:t>
            </a:r>
            <a:r>
              <a:rPr lang="cs-CZ" sz="2400" b="1" dirty="0" err="1"/>
              <a:t>External</a:t>
            </a:r>
            <a:r>
              <a:rPr lang="cs-CZ" sz="2400" b="1" dirty="0"/>
              <a:t> </a:t>
            </a:r>
            <a:r>
              <a:rPr lang="cs-CZ" sz="2400" b="1" dirty="0" err="1"/>
              <a:t>Action</a:t>
            </a:r>
            <a:r>
              <a:rPr lang="cs-CZ" sz="2400" b="1" dirty="0"/>
              <a:t> </a:t>
            </a:r>
            <a:r>
              <a:rPr lang="cs-CZ" sz="2400" b="1" dirty="0" err="1"/>
              <a:t>Service</a:t>
            </a:r>
            <a:r>
              <a:rPr lang="cs-CZ" sz="2400" b="1" dirty="0"/>
              <a:t> - EEAS</a:t>
            </a:r>
            <a:r>
              <a:rPr lang="cs-CZ" sz="2400" b="1" dirty="0" smtClean="0"/>
              <a:t>)</a:t>
            </a:r>
            <a:r>
              <a:rPr lang="cs-CZ" sz="2400" dirty="0" smtClean="0"/>
              <a:t> – řídí zahraniční vztahy EU, bezpečnostní a obrannou politiku a </a:t>
            </a:r>
            <a:r>
              <a:rPr lang="cs-CZ" sz="2400" dirty="0" err="1" smtClean="0"/>
              <a:t>Situation</a:t>
            </a:r>
            <a:r>
              <a:rPr lang="cs-CZ" sz="2400" dirty="0" smtClean="0"/>
              <a:t> Centre</a:t>
            </a:r>
          </a:p>
          <a:p>
            <a:pPr>
              <a:buFontTx/>
              <a:buChar char="-"/>
            </a:pPr>
            <a:r>
              <a:rPr lang="cs-CZ" sz="2400" u="sng" dirty="0" smtClean="0"/>
              <a:t>nová nezávislá instituce EU</a:t>
            </a:r>
            <a:r>
              <a:rPr lang="cs-CZ" sz="2400" dirty="0" smtClean="0"/>
              <a:t> (není součástí Komise), sloučila se v ní řada relevantních útvarů Komise a Rady; ale ne všechny</a:t>
            </a:r>
          </a:p>
          <a:p>
            <a:pPr>
              <a:buFontTx/>
              <a:buChar char="-"/>
            </a:pPr>
            <a:r>
              <a:rPr lang="cs-CZ" sz="2400" dirty="0" smtClean="0"/>
              <a:t>má </a:t>
            </a:r>
            <a:r>
              <a:rPr lang="cs-CZ" sz="2400" u="sng" dirty="0" smtClean="0"/>
              <a:t>vlastní rozpočet</a:t>
            </a:r>
            <a:r>
              <a:rPr lang="cs-CZ" sz="2400" dirty="0" smtClean="0"/>
              <a:t> </a:t>
            </a:r>
            <a:r>
              <a:rPr lang="cs-CZ" sz="2400" dirty="0" smtClean="0"/>
              <a:t>, </a:t>
            </a:r>
            <a:r>
              <a:rPr lang="cs-CZ" sz="2400" dirty="0" smtClean="0"/>
              <a:t>personál </a:t>
            </a:r>
            <a:r>
              <a:rPr lang="cs-CZ" sz="2400" dirty="0" smtClean="0"/>
              <a:t>(při vytvoření </a:t>
            </a:r>
            <a:r>
              <a:rPr lang="cs-CZ" sz="2400" dirty="0" smtClean="0"/>
              <a:t>téměř 2000 osob), budovu, …</a:t>
            </a:r>
          </a:p>
          <a:p>
            <a:pPr>
              <a:buFontTx/>
              <a:buChar char="-"/>
            </a:pPr>
            <a:r>
              <a:rPr lang="cs-CZ" sz="2400" dirty="0" smtClean="0"/>
              <a:t>každodenní řízení EEAS provádí </a:t>
            </a:r>
            <a:r>
              <a:rPr lang="cs-CZ" sz="2400" b="1" u="sng" dirty="0" smtClean="0"/>
              <a:t>Výkonný generální sekretář</a:t>
            </a:r>
            <a:r>
              <a:rPr lang="cs-CZ" sz="2400" dirty="0" smtClean="0"/>
              <a:t> (</a:t>
            </a:r>
            <a:r>
              <a:rPr lang="cs-CZ" sz="2400" dirty="0" err="1" smtClean="0"/>
              <a:t>Executive</a:t>
            </a:r>
            <a:r>
              <a:rPr lang="cs-CZ" sz="2400" dirty="0" smtClean="0"/>
              <a:t> </a:t>
            </a:r>
            <a:r>
              <a:rPr lang="cs-CZ" sz="2400" dirty="0" err="1" smtClean="0"/>
              <a:t>Secretary</a:t>
            </a:r>
            <a:r>
              <a:rPr lang="cs-CZ" sz="2400" dirty="0" smtClean="0"/>
              <a:t>-General)</a:t>
            </a:r>
          </a:p>
          <a:p>
            <a:pPr>
              <a:buFontTx/>
              <a:buChar char="-"/>
            </a:pPr>
            <a:r>
              <a:rPr lang="cs-CZ" sz="2400" dirty="0" smtClean="0"/>
              <a:t>mimo EEAS, tzn. </a:t>
            </a:r>
            <a:r>
              <a:rPr lang="cs-CZ" sz="2400" u="sng" dirty="0" smtClean="0"/>
              <a:t>v Komisi, zůstaly:</a:t>
            </a:r>
            <a:r>
              <a:rPr lang="cs-CZ" sz="2400" dirty="0" smtClean="0"/>
              <a:t> rozvojová pomoc a spolupráce, </a:t>
            </a:r>
            <a:r>
              <a:rPr lang="cs-CZ" sz="2400" b="1" dirty="0" smtClean="0"/>
              <a:t>rozšiřování (komisař </a:t>
            </a:r>
            <a:r>
              <a:rPr lang="cs-CZ" sz="2400" b="1" dirty="0"/>
              <a:t>Štefan </a:t>
            </a:r>
            <a:r>
              <a:rPr lang="cs-CZ" sz="2400" b="1" dirty="0" err="1" smtClean="0"/>
              <a:t>Füle</a:t>
            </a:r>
            <a:r>
              <a:rPr lang="cs-CZ" sz="2400" b="1" dirty="0" smtClean="0"/>
              <a:t>)</a:t>
            </a:r>
            <a:r>
              <a:rPr lang="cs-CZ" sz="2400" dirty="0" smtClean="0"/>
              <a:t>, obchod, energetika, které mají vlastní komisaře, a oddělení </a:t>
            </a:r>
            <a:r>
              <a:rPr lang="cs-CZ" sz="2400" dirty="0" err="1" smtClean="0"/>
              <a:t>Foreign</a:t>
            </a:r>
            <a:r>
              <a:rPr lang="cs-CZ" sz="2400" dirty="0" smtClean="0"/>
              <a:t> </a:t>
            </a:r>
            <a:r>
              <a:rPr lang="cs-CZ" sz="2400" dirty="0" err="1" smtClean="0"/>
              <a:t>Policy</a:t>
            </a:r>
            <a:r>
              <a:rPr lang="cs-CZ" sz="2400" dirty="0" smtClean="0"/>
              <a:t> Instruments </a:t>
            </a:r>
            <a:r>
              <a:rPr lang="cs-CZ" sz="2400" dirty="0" err="1" smtClean="0"/>
              <a:t>Service</a:t>
            </a:r>
            <a:endParaRPr lang="cs-CZ" sz="2400" dirty="0" smtClean="0"/>
          </a:p>
          <a:p>
            <a:pPr>
              <a:buFontTx/>
              <a:buChar char="-"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0981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   Vnější </a:t>
            </a:r>
            <a:r>
              <a:rPr lang="cs-CZ" sz="3200" b="1" dirty="0"/>
              <a:t>vztahy a zahraniční věci </a:t>
            </a:r>
            <a:r>
              <a:rPr lang="cs-CZ" sz="3200" b="1" dirty="0" smtClean="0"/>
              <a:t>EU </a:t>
            </a:r>
            <a:r>
              <a:rPr lang="cs-CZ" sz="3200" dirty="0" smtClean="0"/>
              <a:t>(</a:t>
            </a:r>
            <a:r>
              <a:rPr lang="cs-CZ" sz="3200" dirty="0" err="1" smtClean="0"/>
              <a:t>pokrač</a:t>
            </a:r>
            <a:r>
              <a:rPr lang="cs-CZ" sz="3200" dirty="0" smtClean="0"/>
              <a:t>.)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5" y="836712"/>
            <a:ext cx="9144000" cy="6021288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cs-CZ" sz="2400" b="1" dirty="0" smtClean="0"/>
              <a:t>EEAS</a:t>
            </a:r>
            <a:r>
              <a:rPr lang="cs-CZ" sz="2400" dirty="0" smtClean="0"/>
              <a:t> má </a:t>
            </a:r>
            <a:r>
              <a:rPr lang="cs-CZ" sz="2400" b="1" u="sng" dirty="0" smtClean="0"/>
              <a:t>6 geografických oddělení</a:t>
            </a:r>
            <a:r>
              <a:rPr lang="cs-CZ" sz="2400" dirty="0" smtClean="0"/>
              <a:t> (Afrika, Asie, Amerika, Blízký východ a Jižní sousedství, Rusko a Východní sousedství a Západní Balkán, Globální a multilaterální záležitosti) </a:t>
            </a:r>
            <a:r>
              <a:rPr lang="cs-CZ" sz="2400" b="1" dirty="0" smtClean="0"/>
              <a:t>a několik dalších </a:t>
            </a:r>
            <a:r>
              <a:rPr lang="cs-CZ" sz="2400" b="1" u="sng" dirty="0" smtClean="0"/>
              <a:t>speciálních oddělení</a:t>
            </a:r>
          </a:p>
          <a:p>
            <a:pPr>
              <a:buFontTx/>
              <a:buChar char="-"/>
            </a:pPr>
            <a:r>
              <a:rPr lang="cs-CZ" sz="2400" dirty="0" smtClean="0"/>
              <a:t>samostatnými součástmi jsou zpravodajsko-informační </a:t>
            </a:r>
            <a:r>
              <a:rPr lang="cs-CZ" sz="2400" u="sng" dirty="0" err="1" smtClean="0"/>
              <a:t>Situation</a:t>
            </a:r>
            <a:r>
              <a:rPr lang="cs-CZ" sz="2400" u="sng" dirty="0" smtClean="0"/>
              <a:t> Centre</a:t>
            </a:r>
            <a:r>
              <a:rPr lang="cs-CZ" sz="2400" dirty="0" smtClean="0"/>
              <a:t> a </a:t>
            </a:r>
            <a:r>
              <a:rPr lang="cs-CZ" sz="2400" u="sng" dirty="0" smtClean="0"/>
              <a:t>vojenský personál</a:t>
            </a: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Pod řízení EEAS spadají nyní </a:t>
            </a:r>
            <a:r>
              <a:rPr lang="cs-CZ" sz="2400" b="1" u="sng" dirty="0" smtClean="0"/>
              <a:t>diplomatické delegace vně EU</a:t>
            </a:r>
            <a:r>
              <a:rPr lang="cs-CZ" sz="2400" dirty="0" smtClean="0"/>
              <a:t>; byly povýšeny na mise řádných velvyslanectví</a:t>
            </a:r>
          </a:p>
          <a:p>
            <a:pPr>
              <a:buFontTx/>
              <a:buChar char="-"/>
            </a:pPr>
            <a:r>
              <a:rPr lang="cs-CZ" sz="2400" dirty="0" smtClean="0"/>
              <a:t>EU </a:t>
            </a:r>
            <a:r>
              <a:rPr lang="cs-CZ" sz="2400" dirty="0"/>
              <a:t>má </a:t>
            </a:r>
            <a:r>
              <a:rPr lang="cs-CZ" sz="2400" u="sng" dirty="0"/>
              <a:t>diplomatické styky</a:t>
            </a:r>
            <a:r>
              <a:rPr lang="cs-CZ" sz="2400" dirty="0"/>
              <a:t> téměř se všemi zeměmi světa, s mnoha svými sousedy uzavřela </a:t>
            </a:r>
            <a:r>
              <a:rPr lang="cs-CZ" sz="2400" b="1" u="sng" dirty="0"/>
              <a:t>asociační dohody</a:t>
            </a:r>
            <a:r>
              <a:rPr lang="cs-CZ" sz="2400" dirty="0"/>
              <a:t>, udržuje </a:t>
            </a:r>
            <a:r>
              <a:rPr lang="cs-CZ" sz="2400" u="sng" dirty="0"/>
              <a:t>síť 136 zastoupení  v zahraničí</a:t>
            </a:r>
            <a:r>
              <a:rPr lang="cs-CZ" sz="2400" dirty="0"/>
              <a:t> (EU </a:t>
            </a:r>
            <a:r>
              <a:rPr lang="cs-CZ" sz="2400" dirty="0" err="1"/>
              <a:t>Delegations</a:t>
            </a:r>
            <a:r>
              <a:rPr lang="cs-CZ" sz="2400" dirty="0"/>
              <a:t>) – v jednotlivých zemích a při mezinárodních </a:t>
            </a:r>
            <a:r>
              <a:rPr lang="cs-CZ" sz="2400" dirty="0" smtClean="0"/>
              <a:t>organizacích</a:t>
            </a:r>
          </a:p>
          <a:p>
            <a:pPr>
              <a:buFontTx/>
              <a:buChar char="-"/>
            </a:pPr>
            <a:r>
              <a:rPr lang="cs-CZ" sz="2400" u="sng" dirty="0" smtClean="0"/>
              <a:t>Příklady </a:t>
            </a:r>
            <a:r>
              <a:rPr lang="cs-CZ" sz="2400" u="sng" dirty="0"/>
              <a:t>angažovanosti EU</a:t>
            </a:r>
            <a:r>
              <a:rPr lang="cs-CZ" sz="2400" dirty="0"/>
              <a:t> v zahraničí: stabilita na Balkáně; mír na Blízkém východě; Evropská sousedská politika; klimatické změny; závazná pravidla mezinárodních vztahů (s OSN); vojenské, politické a civilní mise (Afganistán, Afrika, Jugoslávie, …); lidská práva; svobodný a čestný mezinárodní obchod; sociální a hospodářský rozvoj ve světě (rozvojová a humanitární pomoc); světový hospodářský a finanční </a:t>
            </a:r>
            <a:r>
              <a:rPr lang="cs-CZ" sz="2400" dirty="0" smtClean="0"/>
              <a:t>systém</a:t>
            </a:r>
          </a:p>
          <a:p>
            <a:pPr>
              <a:buFontTx/>
              <a:buChar char="-"/>
            </a:pPr>
            <a:r>
              <a:rPr lang="cs-CZ" sz="2400" u="sng" dirty="0" smtClean="0"/>
              <a:t>mechanismus projednávání zahraničně politických otázek v EU</a:t>
            </a:r>
            <a:r>
              <a:rPr lang="cs-CZ" sz="2400" dirty="0" smtClean="0"/>
              <a:t>: Evropská rada definuje principy a směrnice; na jejich základě </a:t>
            </a:r>
            <a:r>
              <a:rPr lang="cs-CZ" sz="2400" b="1" dirty="0" smtClean="0"/>
              <a:t>Rada ministrů přijímá rozhodnutí o </a:t>
            </a:r>
            <a:r>
              <a:rPr lang="cs-CZ" sz="2400" b="1" u="sng" dirty="0" smtClean="0"/>
              <a:t>společných akcích (joint </a:t>
            </a:r>
            <a:r>
              <a:rPr lang="cs-CZ" sz="2400" b="1" u="sng" dirty="0" err="1" smtClean="0"/>
              <a:t>actions</a:t>
            </a:r>
            <a:r>
              <a:rPr lang="cs-CZ" sz="2400" b="1" dirty="0" smtClean="0"/>
              <a:t>) nebo </a:t>
            </a:r>
            <a:r>
              <a:rPr lang="cs-CZ" sz="2400" b="1" u="sng" dirty="0" smtClean="0"/>
              <a:t>společných stanoviscích (</a:t>
            </a:r>
            <a:r>
              <a:rPr lang="cs-CZ" sz="2400" b="1" u="sng" dirty="0" err="1" smtClean="0"/>
              <a:t>common</a:t>
            </a:r>
            <a:r>
              <a:rPr lang="cs-CZ" sz="2400" b="1" u="sng" dirty="0" smtClean="0"/>
              <a:t> </a:t>
            </a:r>
            <a:r>
              <a:rPr lang="cs-CZ" sz="2400" b="1" u="sng" dirty="0" err="1" smtClean="0"/>
              <a:t>positions</a:t>
            </a:r>
            <a:r>
              <a:rPr lang="cs-CZ" sz="2400" b="1" u="sng" dirty="0" smtClean="0"/>
              <a:t>)</a:t>
            </a:r>
            <a:r>
              <a:rPr lang="cs-CZ" sz="2400" dirty="0" smtClean="0"/>
              <a:t> – jednomyslnost (!!)</a:t>
            </a:r>
            <a:endParaRPr lang="cs-CZ" sz="2400" u="sng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72004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0"/>
            <a:ext cx="8579296" cy="764704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České předsednictví v Evropské radě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5289451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400" u="sng" dirty="0" smtClean="0"/>
              <a:t>1. pololetí 2009</a:t>
            </a:r>
            <a:r>
              <a:rPr lang="cs-CZ" sz="2400" dirty="0" smtClean="0"/>
              <a:t> (trio </a:t>
            </a:r>
            <a:r>
              <a:rPr lang="cs-CZ" sz="2400" u="sng" dirty="0" smtClean="0"/>
              <a:t>Francie, ČR, Švédsko</a:t>
            </a:r>
            <a:r>
              <a:rPr lang="cs-CZ" sz="2400" dirty="0" smtClean="0"/>
              <a:t>; potom Španělsko, Belgie, </a:t>
            </a:r>
            <a:r>
              <a:rPr lang="cs-CZ" sz="2400" dirty="0" smtClean="0"/>
              <a:t>Maďarsko)</a:t>
            </a: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snaha ČR o aktivitu a prosazení i některých sporných otázek (negativní příklad předsednictví Slovinska)</a:t>
            </a:r>
          </a:p>
          <a:p>
            <a:pPr>
              <a:buFontTx/>
              <a:buChar char="-"/>
            </a:pPr>
            <a:r>
              <a:rPr lang="cs-CZ" sz="2400" dirty="0" smtClean="0"/>
              <a:t>3 priority v oblasti zahraniční politiky (</a:t>
            </a:r>
            <a:r>
              <a:rPr lang="cs-CZ" sz="2400" u="sng" dirty="0" smtClean="0"/>
              <a:t>Východní partnerství - </a:t>
            </a:r>
            <a:r>
              <a:rPr lang="cs-CZ" sz="2400" u="sng" dirty="0" err="1" smtClean="0"/>
              <a:t>EaP</a:t>
            </a:r>
            <a:r>
              <a:rPr lang="cs-CZ" sz="2400" dirty="0" smtClean="0"/>
              <a:t>, Západní Balkán/členství Chorvatska, atlantické vztahy)</a:t>
            </a:r>
          </a:p>
          <a:p>
            <a:pPr>
              <a:buFontTx/>
              <a:buChar char="-"/>
            </a:pPr>
            <a:r>
              <a:rPr lang="cs-CZ" sz="2400" dirty="0" smtClean="0"/>
              <a:t>mezi dalšími tématy hrála důležitou roli </a:t>
            </a:r>
            <a:r>
              <a:rPr lang="cs-CZ" sz="2400" u="sng" dirty="0" smtClean="0"/>
              <a:t>energetika</a:t>
            </a:r>
            <a:r>
              <a:rPr lang="cs-CZ" sz="2400" dirty="0" smtClean="0"/>
              <a:t> (část vnějších vztahů EU, vazba na </a:t>
            </a:r>
            <a:r>
              <a:rPr lang="cs-CZ" sz="2400" dirty="0" err="1" smtClean="0"/>
              <a:t>EaP</a:t>
            </a:r>
            <a:r>
              <a:rPr lang="cs-CZ" sz="2400" dirty="0" smtClean="0"/>
              <a:t>)</a:t>
            </a:r>
          </a:p>
          <a:p>
            <a:pPr>
              <a:buFontTx/>
              <a:buChar char="-"/>
            </a:pPr>
            <a:r>
              <a:rPr lang="cs-CZ" sz="2400" dirty="0" smtClean="0"/>
              <a:t>v květnu </a:t>
            </a:r>
            <a:r>
              <a:rPr lang="cs-CZ" sz="2400" u="sng" dirty="0" smtClean="0"/>
              <a:t>pád Topolánkovy vlády</a:t>
            </a:r>
          </a:p>
          <a:p>
            <a:pPr>
              <a:buFontTx/>
              <a:buChar char="-"/>
            </a:pPr>
            <a:r>
              <a:rPr lang="cs-CZ" sz="2400" u="sng" dirty="0" smtClean="0"/>
              <a:t>hodnocení</a:t>
            </a:r>
            <a:r>
              <a:rPr lang="cs-CZ" sz="2400" dirty="0" smtClean="0"/>
              <a:t>: je zvykem vynášet k předsednictvím přísné soudy, zejména vůči menším zemím</a:t>
            </a:r>
          </a:p>
          <a:p>
            <a:pPr>
              <a:buFontTx/>
              <a:buChar char="-"/>
            </a:pPr>
            <a:r>
              <a:rPr lang="cs-CZ" sz="2400" dirty="0" err="1" smtClean="0"/>
              <a:t>Financial</a:t>
            </a:r>
            <a:r>
              <a:rPr lang="cs-CZ" sz="2400" dirty="0" smtClean="0"/>
              <a:t> </a:t>
            </a:r>
            <a:r>
              <a:rPr lang="cs-CZ" sz="2400" dirty="0" err="1" smtClean="0"/>
              <a:t>Times</a:t>
            </a:r>
            <a:r>
              <a:rPr lang="cs-CZ" sz="2400" dirty="0" smtClean="0"/>
              <a:t>: „</a:t>
            </a:r>
            <a:r>
              <a:rPr lang="cs-CZ" sz="2400" u="sng" dirty="0" smtClean="0"/>
              <a:t>Jejich úředníci byli velmi dobří. Jejich politici byli katastrofální</a:t>
            </a:r>
            <a:r>
              <a:rPr lang="cs-CZ" sz="2400" dirty="0" smtClean="0"/>
              <a:t>.“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15570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692696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Otazníky evropské integrace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620688"/>
            <a:ext cx="8579296" cy="6237312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d</a:t>
            </a:r>
            <a:r>
              <a:rPr lang="cs-CZ" sz="2400" dirty="0" smtClean="0"/>
              <a:t>emokratický deficit?</a:t>
            </a:r>
            <a:endParaRPr lang="cs-CZ" sz="2400" dirty="0"/>
          </a:p>
          <a:p>
            <a:r>
              <a:rPr lang="cs-CZ" sz="2400" dirty="0" smtClean="0"/>
              <a:t>federace nebo mezivládní organizace?</a:t>
            </a:r>
          </a:p>
          <a:p>
            <a:r>
              <a:rPr lang="cs-CZ" sz="2400" dirty="0" smtClean="0"/>
              <a:t>vláda byrokracie?</a:t>
            </a:r>
          </a:p>
          <a:p>
            <a:r>
              <a:rPr lang="cs-CZ" sz="2400" dirty="0" smtClean="0"/>
              <a:t>vláda velkých? francouzsko-německá záležitost?</a:t>
            </a:r>
          </a:p>
          <a:p>
            <a:r>
              <a:rPr lang="cs-CZ" sz="2400" dirty="0" smtClean="0"/>
              <a:t>Euro?</a:t>
            </a:r>
          </a:p>
          <a:p>
            <a:r>
              <a:rPr lang="cs-CZ" sz="2400" dirty="0" smtClean="0"/>
              <a:t>ohromná ekonomická síla </a:t>
            </a:r>
            <a:r>
              <a:rPr lang="cs-CZ" sz="2400" b="1" dirty="0" smtClean="0"/>
              <a:t>x</a:t>
            </a:r>
            <a:r>
              <a:rPr lang="cs-CZ" sz="2400" dirty="0" smtClean="0"/>
              <a:t> nedostatečná váha v mezinárodních vztazích?</a:t>
            </a:r>
          </a:p>
          <a:p>
            <a:r>
              <a:rPr lang="cs-CZ" sz="2400" dirty="0" smtClean="0"/>
              <a:t>problematická efektivita při využívání společných finančních fondů?</a:t>
            </a:r>
          </a:p>
          <a:p>
            <a:r>
              <a:rPr lang="cs-CZ" sz="2400" smtClean="0"/>
              <a:t>???</a:t>
            </a:r>
            <a:endParaRPr lang="cs-CZ" sz="2400" dirty="0" smtClean="0"/>
          </a:p>
          <a:p>
            <a:pPr marL="0" indent="0" algn="ctr">
              <a:buNone/>
            </a:pPr>
            <a:r>
              <a:rPr lang="cs-CZ" sz="2400" dirty="0" smtClean="0"/>
              <a:t>•••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Literatura kritická k evropské integraci:</a:t>
            </a:r>
          </a:p>
          <a:p>
            <a:pPr>
              <a:buFontTx/>
              <a:buChar char="-"/>
            </a:pPr>
            <a:r>
              <a:rPr lang="cs-CZ" sz="2400" dirty="0" smtClean="0"/>
              <a:t>Roland </a:t>
            </a:r>
            <a:r>
              <a:rPr lang="cs-CZ" sz="2400" dirty="0" err="1" smtClean="0"/>
              <a:t>Vaubel</a:t>
            </a:r>
            <a:r>
              <a:rPr lang="cs-CZ" sz="2400" dirty="0" smtClean="0"/>
              <a:t>: Evropské instituce jako zájmová skupina – </a:t>
            </a:r>
            <a:r>
              <a:rPr lang="cs-CZ" sz="2400" i="1" dirty="0" smtClean="0"/>
              <a:t>Dynamika stále těsnější unie;</a:t>
            </a:r>
            <a:r>
              <a:rPr lang="cs-CZ" sz="2400" dirty="0" smtClean="0"/>
              <a:t> česky: CEP 2009</a:t>
            </a:r>
          </a:p>
          <a:p>
            <a:pPr>
              <a:buFontTx/>
              <a:buChar char="-"/>
            </a:pPr>
            <a:r>
              <a:rPr lang="cs-CZ" sz="2400" dirty="0" smtClean="0"/>
              <a:t>John </a:t>
            </a:r>
            <a:r>
              <a:rPr lang="cs-CZ" sz="2400" dirty="0" err="1" smtClean="0"/>
              <a:t>Laughland</a:t>
            </a:r>
            <a:r>
              <a:rPr lang="cs-CZ" sz="2400" dirty="0" smtClean="0"/>
              <a:t>: Znečištěný pramen – </a:t>
            </a:r>
            <a:r>
              <a:rPr lang="cs-CZ" sz="2400" i="1" dirty="0" smtClean="0"/>
              <a:t>Nedemokratické počátky evropské ideje;</a:t>
            </a:r>
            <a:r>
              <a:rPr lang="cs-CZ" sz="2400" dirty="0" smtClean="0"/>
              <a:t> česky: Prostor 2001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988451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2014</TotalTime>
  <Words>961</Words>
  <Application>Microsoft Office PowerPoint</Application>
  <PresentationFormat>Předvádění na obrazovce (4:3)</PresentationFormat>
  <Paragraphs>71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4/ Diplomacie v Evropské unii</vt:lpstr>
      <vt:lpstr>Dosahování dohod v EU</vt:lpstr>
      <vt:lpstr>  Vnější vztahy a zahraniční věci EU</vt:lpstr>
      <vt:lpstr>Vnější vztahy a zahraniční věci EU (pokrač.)</vt:lpstr>
      <vt:lpstr>   Vnější vztahy a zahraniční věci EU (pokrač.)</vt:lpstr>
      <vt:lpstr>České předsednictví v Evropské radě</vt:lpstr>
      <vt:lpstr>Otazníky evropské integrace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Týden 5/27.10. Diplomacie v Evropské unii</dc:title>
  <dc:creator>Miloš Lexa</dc:creator>
  <cp:lastModifiedBy>Miloš Lexa</cp:lastModifiedBy>
  <cp:revision>70</cp:revision>
  <dcterms:created xsi:type="dcterms:W3CDTF">2011-10-08T09:16:22Z</dcterms:created>
  <dcterms:modified xsi:type="dcterms:W3CDTF">2013-10-28T14:20:12Z</dcterms:modified>
</cp:coreProperties>
</file>