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Play" panose="020B0604020202020204" charset="0"/>
      <p:regular r:id="rId23"/>
    </p:embeddedFont>
    <p:embeddedFont>
      <p:font typeface="Play Bold"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3939"/>
        </a:solidFill>
        <a:effectLst/>
      </p:bgPr>
    </p:bg>
    <p:spTree>
      <p:nvGrpSpPr>
        <p:cNvPr id="1" name=""/>
        <p:cNvGrpSpPr/>
        <p:nvPr/>
      </p:nvGrpSpPr>
      <p:grpSpPr>
        <a:xfrm>
          <a:off x="0" y="0"/>
          <a:ext cx="0" cy="0"/>
          <a:chOff x="0" y="0"/>
          <a:chExt cx="0" cy="0"/>
        </a:xfrm>
      </p:grpSpPr>
      <p:sp>
        <p:nvSpPr>
          <p:cNvPr id="2" name="AutoShape 2"/>
          <p:cNvSpPr/>
          <p:nvPr/>
        </p:nvSpPr>
        <p:spPr>
          <a:xfrm>
            <a:off x="11134734" y="0"/>
            <a:ext cx="7153266" cy="8402063"/>
          </a:xfrm>
          <a:prstGeom prst="rect">
            <a:avLst/>
          </a:prstGeom>
          <a:solidFill>
            <a:srgbClr val="EDEDED"/>
          </a:solidFill>
        </p:spPr>
      </p:sp>
      <p:sp>
        <p:nvSpPr>
          <p:cNvPr id="3" name="AutoShape 3"/>
          <p:cNvSpPr/>
          <p:nvPr/>
        </p:nvSpPr>
        <p:spPr>
          <a:xfrm>
            <a:off x="0" y="8378250"/>
            <a:ext cx="18288000" cy="0"/>
          </a:xfrm>
          <a:prstGeom prst="line">
            <a:avLst/>
          </a:prstGeom>
          <a:ln w="19050" cap="flat">
            <a:solidFill>
              <a:srgbClr val="EDEDED"/>
            </a:solidFill>
            <a:prstDash val="solid"/>
            <a:headEnd type="none" w="sm" len="sm"/>
            <a:tailEnd type="none" w="sm" len="sm"/>
          </a:ln>
        </p:spPr>
      </p:sp>
      <p:sp>
        <p:nvSpPr>
          <p:cNvPr id="4" name="Freeform 4"/>
          <p:cNvSpPr/>
          <p:nvPr/>
        </p:nvSpPr>
        <p:spPr>
          <a:xfrm>
            <a:off x="12504980" y="1823871"/>
            <a:ext cx="4754320" cy="4754320"/>
          </a:xfrm>
          <a:custGeom>
            <a:avLst/>
            <a:gdLst/>
            <a:ahLst/>
            <a:cxnLst/>
            <a:rect l="l" t="t" r="r" b="b"/>
            <a:pathLst>
              <a:path w="4754320" h="4754320">
                <a:moveTo>
                  <a:pt x="0" y="0"/>
                </a:moveTo>
                <a:lnTo>
                  <a:pt x="4754320" y="0"/>
                </a:lnTo>
                <a:lnTo>
                  <a:pt x="4754320" y="4754321"/>
                </a:lnTo>
                <a:lnTo>
                  <a:pt x="0" y="4754321"/>
                </a:lnTo>
                <a:lnTo>
                  <a:pt x="0" y="0"/>
                </a:lnTo>
                <a:close/>
              </a:path>
            </a:pathLst>
          </a:custGeom>
          <a:blipFill>
            <a:blip r:embed="rId2">
              <a:alphaModFix amt="68000"/>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12480938" y="8871585"/>
            <a:ext cx="4778362" cy="782320"/>
          </a:xfrm>
          <a:prstGeom prst="rect">
            <a:avLst/>
          </a:prstGeom>
        </p:spPr>
        <p:txBody>
          <a:bodyPr lIns="0" tIns="0" rIns="0" bIns="0" rtlCol="0" anchor="t">
            <a:spAutoFit/>
          </a:bodyPr>
          <a:lstStyle/>
          <a:p>
            <a:pPr algn="r">
              <a:lnSpc>
                <a:spcPts val="3079"/>
              </a:lnSpc>
            </a:pPr>
            <a:r>
              <a:rPr lang="en-US" sz="2199">
                <a:solidFill>
                  <a:srgbClr val="EDEDED"/>
                </a:solidFill>
                <a:latin typeface="Play"/>
                <a:ea typeface="Play"/>
                <a:cs typeface="Play"/>
                <a:sym typeface="Play"/>
              </a:rPr>
              <a:t>Presented by Gabriel Gbadamosi, Tjaša Kos and Martin Hála </a:t>
            </a:r>
          </a:p>
        </p:txBody>
      </p:sp>
      <p:sp>
        <p:nvSpPr>
          <p:cNvPr id="6" name="TextBox 6"/>
          <p:cNvSpPr txBox="1"/>
          <p:nvPr/>
        </p:nvSpPr>
        <p:spPr>
          <a:xfrm>
            <a:off x="1028700" y="1047750"/>
            <a:ext cx="8888378" cy="5603875"/>
          </a:xfrm>
          <a:prstGeom prst="rect">
            <a:avLst/>
          </a:prstGeom>
        </p:spPr>
        <p:txBody>
          <a:bodyPr lIns="0" tIns="0" rIns="0" bIns="0" rtlCol="0" anchor="t">
            <a:spAutoFit/>
          </a:bodyPr>
          <a:lstStyle/>
          <a:p>
            <a:pPr algn="l">
              <a:lnSpc>
                <a:spcPts val="10999"/>
              </a:lnSpc>
            </a:pPr>
            <a:r>
              <a:rPr lang="en-US" sz="9999" b="1" spc="-159">
                <a:solidFill>
                  <a:srgbClr val="EDEDED"/>
                </a:solidFill>
                <a:latin typeface="Play Bold"/>
                <a:ea typeface="Play Bold"/>
                <a:cs typeface="Play Bold"/>
                <a:sym typeface="Play Bold"/>
              </a:rPr>
              <a:t>Smoking cessation behavioral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8700" y="1333533"/>
            <a:ext cx="4339045" cy="0"/>
          </a:xfrm>
          <a:prstGeom prst="line">
            <a:avLst/>
          </a:prstGeom>
          <a:ln w="28575" cap="rnd">
            <a:solidFill>
              <a:srgbClr val="393939"/>
            </a:solidFill>
            <a:prstDash val="solid"/>
            <a:headEnd type="none" w="sm" len="sm"/>
            <a:tailEnd type="none" w="sm" len="sm"/>
          </a:ln>
        </p:spPr>
      </p:sp>
      <p:sp>
        <p:nvSpPr>
          <p:cNvPr id="3" name="AutoShape 3"/>
          <p:cNvSpPr/>
          <p:nvPr/>
        </p:nvSpPr>
        <p:spPr>
          <a:xfrm>
            <a:off x="6980163" y="1362108"/>
            <a:ext cx="4339045" cy="0"/>
          </a:xfrm>
          <a:prstGeom prst="line">
            <a:avLst/>
          </a:prstGeom>
          <a:ln w="28575" cap="rnd">
            <a:solidFill>
              <a:srgbClr val="393939"/>
            </a:solidFill>
            <a:prstDash val="solid"/>
            <a:headEnd type="none" w="sm" len="sm"/>
            <a:tailEnd type="none" w="sm" len="sm"/>
          </a:ln>
        </p:spPr>
      </p:sp>
      <p:sp>
        <p:nvSpPr>
          <p:cNvPr id="4" name="AutoShape 4"/>
          <p:cNvSpPr/>
          <p:nvPr/>
        </p:nvSpPr>
        <p:spPr>
          <a:xfrm>
            <a:off x="12924046" y="1376396"/>
            <a:ext cx="4339045" cy="0"/>
          </a:xfrm>
          <a:prstGeom prst="line">
            <a:avLst/>
          </a:prstGeom>
          <a:ln w="28575" cap="rnd">
            <a:solidFill>
              <a:srgbClr val="393939"/>
            </a:solidFill>
            <a:prstDash val="solid"/>
            <a:headEnd type="none" w="sm" len="sm"/>
            <a:tailEnd type="none" w="sm" len="sm"/>
          </a:ln>
        </p:spPr>
      </p:sp>
      <p:grpSp>
        <p:nvGrpSpPr>
          <p:cNvPr id="5" name="Group 5"/>
          <p:cNvGrpSpPr/>
          <p:nvPr/>
        </p:nvGrpSpPr>
        <p:grpSpPr>
          <a:xfrm>
            <a:off x="1032490" y="1649769"/>
            <a:ext cx="4335254" cy="837941"/>
            <a:chOff x="0" y="0"/>
            <a:chExt cx="5780339" cy="1117254"/>
          </a:xfrm>
        </p:grpSpPr>
        <p:sp>
          <p:nvSpPr>
            <p:cNvPr id="6" name="TextBox 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COST-BENEFIT ANALYSIS</a:t>
              </a:r>
            </a:p>
          </p:txBody>
        </p:sp>
        <p:sp>
          <p:nvSpPr>
            <p:cNvPr id="7" name="TextBox 7"/>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sp>
        <p:nvSpPr>
          <p:cNvPr id="8" name="TextBox 8"/>
          <p:cNvSpPr txBox="1"/>
          <p:nvPr/>
        </p:nvSpPr>
        <p:spPr>
          <a:xfrm>
            <a:off x="3323503" y="4487830"/>
            <a:ext cx="13288280" cy="521335"/>
          </a:xfrm>
          <a:prstGeom prst="rect">
            <a:avLst/>
          </a:prstGeom>
        </p:spPr>
        <p:txBody>
          <a:bodyPr lIns="0" tIns="0" rIns="0" bIns="0" rtlCol="0" anchor="t">
            <a:spAutoFit/>
          </a:bodyPr>
          <a:lstStyle/>
          <a:p>
            <a:pPr algn="l">
              <a:lnSpc>
                <a:spcPts val="4159"/>
              </a:lnSpc>
            </a:pPr>
            <a:endParaRPr/>
          </a:p>
        </p:txBody>
      </p:sp>
      <p:grpSp>
        <p:nvGrpSpPr>
          <p:cNvPr id="9" name="Group 9"/>
          <p:cNvGrpSpPr/>
          <p:nvPr/>
        </p:nvGrpSpPr>
        <p:grpSpPr>
          <a:xfrm>
            <a:off x="6980163" y="1649769"/>
            <a:ext cx="4953380" cy="837941"/>
            <a:chOff x="0" y="0"/>
            <a:chExt cx="6604507" cy="1117254"/>
          </a:xfrm>
        </p:grpSpPr>
        <p:sp>
          <p:nvSpPr>
            <p:cNvPr id="10" name="TextBox 10"/>
            <p:cNvSpPr txBox="1"/>
            <p:nvPr/>
          </p:nvSpPr>
          <p:spPr>
            <a:xfrm>
              <a:off x="0" y="0"/>
              <a:ext cx="6604507"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FEASIBILITY</a:t>
              </a:r>
            </a:p>
          </p:txBody>
        </p:sp>
        <p:sp>
          <p:nvSpPr>
            <p:cNvPr id="11" name="TextBox 11"/>
            <p:cNvSpPr txBox="1"/>
            <p:nvPr/>
          </p:nvSpPr>
          <p:spPr>
            <a:xfrm>
              <a:off x="0" y="635924"/>
              <a:ext cx="6604507" cy="481330"/>
            </a:xfrm>
            <a:prstGeom prst="rect">
              <a:avLst/>
            </a:prstGeom>
          </p:spPr>
          <p:txBody>
            <a:bodyPr lIns="0" tIns="0" rIns="0" bIns="0" rtlCol="0" anchor="t">
              <a:spAutoFit/>
            </a:bodyPr>
            <a:lstStyle/>
            <a:p>
              <a:pPr algn="l">
                <a:lnSpc>
                  <a:spcPts val="2940"/>
                </a:lnSpc>
              </a:pPr>
              <a:endParaRPr/>
            </a:p>
          </p:txBody>
        </p:sp>
      </p:grpSp>
      <p:grpSp>
        <p:nvGrpSpPr>
          <p:cNvPr id="12" name="Group 12"/>
          <p:cNvGrpSpPr/>
          <p:nvPr/>
        </p:nvGrpSpPr>
        <p:grpSpPr>
          <a:xfrm>
            <a:off x="12927836" y="1631694"/>
            <a:ext cx="4335254" cy="837941"/>
            <a:chOff x="0" y="0"/>
            <a:chExt cx="5780339" cy="1117254"/>
          </a:xfrm>
        </p:grpSpPr>
        <p:sp>
          <p:nvSpPr>
            <p:cNvPr id="13" name="TextBox 13"/>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POLITICAL VIABILITY</a:t>
              </a:r>
            </a:p>
          </p:txBody>
        </p:sp>
        <p:sp>
          <p:nvSpPr>
            <p:cNvPr id="14" name="TextBox 14"/>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grpSp>
        <p:nvGrpSpPr>
          <p:cNvPr id="15" name="Group 15"/>
          <p:cNvGrpSpPr/>
          <p:nvPr/>
        </p:nvGrpSpPr>
        <p:grpSpPr>
          <a:xfrm>
            <a:off x="1032490" y="2383666"/>
            <a:ext cx="4335254" cy="1952366"/>
            <a:chOff x="0" y="0"/>
            <a:chExt cx="5780339" cy="2603154"/>
          </a:xfrm>
        </p:grpSpPr>
        <p:sp>
          <p:nvSpPr>
            <p:cNvPr id="16" name="TextBox 1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BENEFITS</a:t>
              </a:r>
            </a:p>
          </p:txBody>
        </p:sp>
        <p:sp>
          <p:nvSpPr>
            <p:cNvPr id="17" name="TextBox 17"/>
            <p:cNvSpPr txBox="1"/>
            <p:nvPr/>
          </p:nvSpPr>
          <p:spPr>
            <a:xfrm>
              <a:off x="0" y="635924"/>
              <a:ext cx="5780339" cy="19672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Health benefits from less people smoking</a:t>
              </a:r>
            </a:p>
            <a:p>
              <a:pPr marL="453390" lvl="1" indent="-226695" algn="l">
                <a:lnSpc>
                  <a:spcPts val="2940"/>
                </a:lnSpc>
                <a:buFont typeface="Arial"/>
                <a:buChar char="•"/>
              </a:pPr>
              <a:r>
                <a:rPr lang="en-US" sz="2100">
                  <a:solidFill>
                    <a:srgbClr val="393939"/>
                  </a:solidFill>
                  <a:latin typeface="Play"/>
                  <a:ea typeface="Play"/>
                  <a:cs typeface="Play"/>
                  <a:sym typeface="Play"/>
                </a:rPr>
                <a:t>Economic benefits for smokers who decide not to buy</a:t>
              </a:r>
            </a:p>
          </p:txBody>
        </p:sp>
      </p:grpSp>
      <p:grpSp>
        <p:nvGrpSpPr>
          <p:cNvPr id="18" name="Group 18"/>
          <p:cNvGrpSpPr/>
          <p:nvPr/>
        </p:nvGrpSpPr>
        <p:grpSpPr>
          <a:xfrm>
            <a:off x="1032490" y="6146674"/>
            <a:ext cx="4335254" cy="2323841"/>
            <a:chOff x="0" y="0"/>
            <a:chExt cx="5780339" cy="3098454"/>
          </a:xfrm>
        </p:grpSpPr>
        <p:sp>
          <p:nvSpPr>
            <p:cNvPr id="19" name="TextBox 19"/>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COSTS</a:t>
              </a:r>
            </a:p>
          </p:txBody>
        </p:sp>
        <p:sp>
          <p:nvSpPr>
            <p:cNvPr id="20" name="TextBox 20"/>
            <p:cNvSpPr txBox="1"/>
            <p:nvPr/>
          </p:nvSpPr>
          <p:spPr>
            <a:xfrm>
              <a:off x="0" y="635924"/>
              <a:ext cx="5780339" cy="24625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does not really cost anything apart from maybe positioning costs in stores (creating new places/bosex, where to store cigarettes)</a:t>
              </a:r>
            </a:p>
          </p:txBody>
        </p:sp>
      </p:grpSp>
      <p:grpSp>
        <p:nvGrpSpPr>
          <p:cNvPr id="21" name="Group 21"/>
          <p:cNvGrpSpPr/>
          <p:nvPr/>
        </p:nvGrpSpPr>
        <p:grpSpPr>
          <a:xfrm>
            <a:off x="7289226" y="2383666"/>
            <a:ext cx="4644317" cy="837941"/>
            <a:chOff x="0" y="0"/>
            <a:chExt cx="6192423" cy="1117254"/>
          </a:xfrm>
        </p:grpSpPr>
        <p:sp>
          <p:nvSpPr>
            <p:cNvPr id="22" name="TextBox 22"/>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FEASIBLE</a:t>
              </a:r>
            </a:p>
          </p:txBody>
        </p:sp>
        <p:sp>
          <p:nvSpPr>
            <p:cNvPr id="23" name="TextBox 23"/>
            <p:cNvSpPr txBox="1"/>
            <p:nvPr/>
          </p:nvSpPr>
          <p:spPr>
            <a:xfrm>
              <a:off x="0" y="635924"/>
              <a:ext cx="6192423" cy="4813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is not technical at all </a:t>
              </a:r>
            </a:p>
          </p:txBody>
        </p:sp>
      </p:grpSp>
      <p:grpSp>
        <p:nvGrpSpPr>
          <p:cNvPr id="24" name="Group 24"/>
          <p:cNvGrpSpPr/>
          <p:nvPr/>
        </p:nvGrpSpPr>
        <p:grpSpPr>
          <a:xfrm>
            <a:off x="7443757" y="6146674"/>
            <a:ext cx="4335254" cy="837941"/>
            <a:chOff x="0" y="0"/>
            <a:chExt cx="5780339" cy="1117254"/>
          </a:xfrm>
        </p:grpSpPr>
        <p:sp>
          <p:nvSpPr>
            <p:cNvPr id="25" name="TextBox 25"/>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CHALLENGES</a:t>
              </a:r>
            </a:p>
          </p:txBody>
        </p:sp>
        <p:sp>
          <p:nvSpPr>
            <p:cNvPr id="26" name="TextBox 26"/>
            <p:cNvSpPr txBox="1"/>
            <p:nvPr/>
          </p:nvSpPr>
          <p:spPr>
            <a:xfrm>
              <a:off x="0" y="635924"/>
              <a:ext cx="5780339" cy="481330"/>
            </a:xfrm>
            <a:prstGeom prst="rect">
              <a:avLst/>
            </a:prstGeom>
          </p:spPr>
          <p:txBody>
            <a:bodyPr lIns="0" tIns="0" rIns="0" bIns="0" rtlCol="0" anchor="t">
              <a:spAutoFit/>
            </a:bodyPr>
            <a:lstStyle/>
            <a:p>
              <a:pPr algn="l">
                <a:lnSpc>
                  <a:spcPts val="2940"/>
                </a:lnSpc>
              </a:pPr>
              <a:r>
                <a:rPr lang="en-US" sz="2100">
                  <a:solidFill>
                    <a:srgbClr val="393939"/>
                  </a:solidFill>
                  <a:latin typeface="Play"/>
                  <a:ea typeface="Play"/>
                  <a:cs typeface="Play"/>
                  <a:sym typeface="Play"/>
                </a:rPr>
                <a:t>is not technical at all </a:t>
              </a:r>
            </a:p>
          </p:txBody>
        </p:sp>
      </p:grpSp>
      <p:grpSp>
        <p:nvGrpSpPr>
          <p:cNvPr id="27" name="Group 27"/>
          <p:cNvGrpSpPr/>
          <p:nvPr/>
        </p:nvGrpSpPr>
        <p:grpSpPr>
          <a:xfrm>
            <a:off x="12924046" y="2383666"/>
            <a:ext cx="4644317" cy="2695316"/>
            <a:chOff x="0" y="0"/>
            <a:chExt cx="6192423" cy="3593754"/>
          </a:xfrm>
        </p:grpSpPr>
        <p:sp>
          <p:nvSpPr>
            <p:cNvPr id="28" name="TextBox 28"/>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OPPORTUNITIES</a:t>
              </a:r>
            </a:p>
          </p:txBody>
        </p:sp>
        <p:sp>
          <p:nvSpPr>
            <p:cNvPr id="29" name="TextBox 29"/>
            <p:cNvSpPr txBox="1"/>
            <p:nvPr/>
          </p:nvSpPr>
          <p:spPr>
            <a:xfrm>
              <a:off x="0" y="635924"/>
              <a:ext cx="6192423" cy="29578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Harmless nudge that does not harm freedom of choice</a:t>
              </a:r>
            </a:p>
            <a:p>
              <a:pPr marL="453390" lvl="1" indent="-226695" algn="l">
                <a:lnSpc>
                  <a:spcPts val="2940"/>
                </a:lnSpc>
                <a:buFont typeface="Arial"/>
                <a:buChar char="•"/>
              </a:pPr>
              <a:r>
                <a:rPr lang="en-US" sz="2100">
                  <a:solidFill>
                    <a:srgbClr val="393939"/>
                  </a:solidFill>
                  <a:latin typeface="Play"/>
                  <a:ea typeface="Play"/>
                  <a:cs typeface="Play"/>
                  <a:sym typeface="Play"/>
                </a:rPr>
                <a:t>Impact smokers and people who just want to try smoking may not buy cigarettes at all</a:t>
              </a:r>
            </a:p>
            <a:p>
              <a:pPr marL="453390" lvl="1" indent="-226695" algn="l">
                <a:lnSpc>
                  <a:spcPts val="2940"/>
                </a:lnSpc>
                <a:buFont typeface="Arial"/>
                <a:buChar char="•"/>
              </a:pPr>
              <a:endParaRPr lang="en-US" sz="2100">
                <a:solidFill>
                  <a:srgbClr val="393939"/>
                </a:solidFill>
                <a:latin typeface="Play"/>
                <a:ea typeface="Play"/>
                <a:cs typeface="Play"/>
                <a:sym typeface="Play"/>
              </a:endParaRPr>
            </a:p>
          </p:txBody>
        </p:sp>
      </p:grpSp>
      <p:grpSp>
        <p:nvGrpSpPr>
          <p:cNvPr id="30" name="Group 30"/>
          <p:cNvGrpSpPr/>
          <p:nvPr/>
        </p:nvGrpSpPr>
        <p:grpSpPr>
          <a:xfrm>
            <a:off x="12924046" y="6193407"/>
            <a:ext cx="4335254" cy="1952366"/>
            <a:chOff x="0" y="0"/>
            <a:chExt cx="5780339" cy="2603154"/>
          </a:xfrm>
        </p:grpSpPr>
        <p:sp>
          <p:nvSpPr>
            <p:cNvPr id="31" name="TextBox 31"/>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CHALLENGES</a:t>
              </a:r>
            </a:p>
          </p:txBody>
        </p:sp>
        <p:sp>
          <p:nvSpPr>
            <p:cNvPr id="32" name="TextBox 32"/>
            <p:cNvSpPr txBox="1"/>
            <p:nvPr/>
          </p:nvSpPr>
          <p:spPr>
            <a:xfrm>
              <a:off x="0" y="635924"/>
              <a:ext cx="5780339" cy="1967230"/>
            </a:xfrm>
            <a:prstGeom prst="rect">
              <a:avLst/>
            </a:prstGeom>
          </p:spPr>
          <p:txBody>
            <a:bodyPr lIns="0" tIns="0" rIns="0" bIns="0" rtlCol="0" anchor="t">
              <a:spAutoFit/>
            </a:bodyPr>
            <a:lstStyle/>
            <a:p>
              <a:pPr algn="l">
                <a:lnSpc>
                  <a:spcPts val="2940"/>
                </a:lnSpc>
              </a:pPr>
              <a:endParaRPr/>
            </a:p>
            <a:p>
              <a:pPr marL="453390" lvl="1" indent="-226695" algn="l">
                <a:lnSpc>
                  <a:spcPts val="2940"/>
                </a:lnSpc>
                <a:buFont typeface="Arial"/>
                <a:buChar char="•"/>
              </a:pPr>
              <a:r>
                <a:rPr lang="en-US" sz="2100">
                  <a:solidFill>
                    <a:srgbClr val="393939"/>
                  </a:solidFill>
                  <a:latin typeface="Play"/>
                  <a:ea typeface="Play"/>
                  <a:cs typeface="Play"/>
                  <a:sym typeface="Play"/>
                </a:rPr>
                <a:t>People may catch up and “get to know” this nudge - lesser chance to work after that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333507" y="895350"/>
            <a:ext cx="15201885" cy="1854200"/>
          </a:xfrm>
          <a:prstGeom prst="rect">
            <a:avLst/>
          </a:prstGeom>
        </p:spPr>
        <p:txBody>
          <a:bodyPr lIns="0" tIns="0" rIns="0" bIns="0" rtlCol="0" anchor="t">
            <a:spAutoFit/>
          </a:bodyPr>
          <a:lstStyle/>
          <a:p>
            <a:pPr algn="ctr">
              <a:lnSpc>
                <a:spcPts val="4900"/>
              </a:lnSpc>
            </a:pPr>
            <a:r>
              <a:rPr lang="en-US" sz="3500">
                <a:solidFill>
                  <a:srgbClr val="000000"/>
                </a:solidFill>
                <a:latin typeface="Play"/>
                <a:ea typeface="Play"/>
                <a:cs typeface="Play"/>
                <a:sym typeface="Play"/>
              </a:rPr>
              <a:t>NUDGE 5:</a:t>
            </a:r>
            <a:r>
              <a:rPr lang="en-US" sz="3500" b="1">
                <a:solidFill>
                  <a:srgbClr val="000000"/>
                </a:solidFill>
                <a:latin typeface="Play Bold"/>
                <a:ea typeface="Play Bold"/>
                <a:cs typeface="Play Bold"/>
                <a:sym typeface="Play Bold"/>
              </a:rPr>
              <a:t> Informational nudging campaign including health professionals </a:t>
            </a:r>
          </a:p>
          <a:p>
            <a:pPr algn="ctr">
              <a:lnSpc>
                <a:spcPts val="4900"/>
              </a:lnSpc>
            </a:pPr>
            <a:endParaRPr lang="en-US" sz="3500" b="1">
              <a:solidFill>
                <a:srgbClr val="000000"/>
              </a:solidFill>
              <a:latin typeface="Play Bold"/>
              <a:ea typeface="Play Bold"/>
              <a:cs typeface="Play Bold"/>
              <a:sym typeface="Play Bold"/>
            </a:endParaRPr>
          </a:p>
        </p:txBody>
      </p:sp>
      <p:sp>
        <p:nvSpPr>
          <p:cNvPr id="3" name="TextBox 3"/>
          <p:cNvSpPr txBox="1"/>
          <p:nvPr/>
        </p:nvSpPr>
        <p:spPr>
          <a:xfrm>
            <a:off x="358523" y="2720975"/>
            <a:ext cx="17700877" cy="8787835"/>
          </a:xfrm>
          <a:prstGeom prst="rect">
            <a:avLst/>
          </a:prstGeom>
        </p:spPr>
        <p:txBody>
          <a:bodyPr lIns="0" tIns="0" rIns="0" bIns="0" rtlCol="0" anchor="t">
            <a:spAutoFit/>
          </a:bodyPr>
          <a:lstStyle/>
          <a:p>
            <a:pPr marL="517574" lvl="1" indent="-258787" algn="just">
              <a:lnSpc>
                <a:spcPts val="3356"/>
              </a:lnSpc>
              <a:buFont typeface="Arial"/>
              <a:buChar char="•"/>
            </a:pPr>
            <a:r>
              <a:rPr lang="en-US" sz="2397">
                <a:solidFill>
                  <a:srgbClr val="000000"/>
                </a:solidFill>
                <a:latin typeface="Play"/>
                <a:ea typeface="Play"/>
                <a:cs typeface="Play"/>
                <a:sym typeface="Play"/>
              </a:rPr>
              <a:t>Nudge based on 3 seperate studies - health professionals have the most influence on people when it comes to smoking cessation</a:t>
            </a: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 “Brief advice from health professionals can increase quitting success rates by up to 30%, while </a:t>
            </a:r>
            <a:r>
              <a:rPr lang="en-US" sz="2397" b="1">
                <a:solidFill>
                  <a:srgbClr val="000000"/>
                </a:solidFill>
                <a:latin typeface="Play Bold"/>
                <a:ea typeface="Play Bold"/>
                <a:cs typeface="Play Bold"/>
                <a:sym typeface="Play Bold"/>
              </a:rPr>
              <a:t>intensive advice increases the chance of quitting by 84%</a:t>
            </a:r>
            <a:r>
              <a:rPr lang="en-US" sz="2397">
                <a:solidFill>
                  <a:srgbClr val="000000"/>
                </a:solidFill>
                <a:latin typeface="Play"/>
                <a:ea typeface="Play"/>
                <a:cs typeface="Play"/>
                <a:sym typeface="Play"/>
              </a:rPr>
              <a:t>” (WHO, 2024)</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Pictorial health warrnings work - “people who stop smoking can return to </a:t>
            </a:r>
            <a:r>
              <a:rPr lang="en-US" sz="2397" b="1">
                <a:solidFill>
                  <a:srgbClr val="000000"/>
                </a:solidFill>
                <a:latin typeface="Play Bold"/>
                <a:ea typeface="Play Bold"/>
                <a:cs typeface="Play Bold"/>
                <a:sym typeface="Play Bold"/>
              </a:rPr>
              <a:t>normal risk percentages</a:t>
            </a:r>
            <a:r>
              <a:rPr lang="en-US" sz="2397">
                <a:solidFill>
                  <a:srgbClr val="000000"/>
                </a:solidFill>
                <a:latin typeface="Play"/>
                <a:ea typeface="Play"/>
                <a:cs typeface="Play"/>
                <a:sym typeface="Play"/>
              </a:rPr>
              <a:t> just after </a:t>
            </a:r>
            <a:r>
              <a:rPr lang="en-US" sz="2397" b="1">
                <a:solidFill>
                  <a:srgbClr val="000000"/>
                </a:solidFill>
                <a:latin typeface="Play Bold"/>
                <a:ea typeface="Play Bold"/>
                <a:cs typeface="Play Bold"/>
                <a:sym typeface="Play Bold"/>
              </a:rPr>
              <a:t>5 years</a:t>
            </a:r>
            <a:r>
              <a:rPr lang="en-US" sz="2397">
                <a:solidFill>
                  <a:srgbClr val="000000"/>
                </a:solidFill>
                <a:latin typeface="Play"/>
                <a:ea typeface="Play"/>
                <a:cs typeface="Play"/>
                <a:sym typeface="Play"/>
              </a:rPr>
              <a:t>”</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Informational campaing using healthcare professionals to put their advices either in a graphical warrning (on the enterance to the store) or a video, which will be available online (QR code on cigarette pack)</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This nudge is mostly based on </a:t>
            </a:r>
            <a:r>
              <a:rPr lang="en-US" sz="2397" b="1">
                <a:solidFill>
                  <a:srgbClr val="000000"/>
                </a:solidFill>
                <a:latin typeface="Play Bold"/>
                <a:ea typeface="Play Bold"/>
                <a:cs typeface="Play Bold"/>
                <a:sym typeface="Play Bold"/>
              </a:rPr>
              <a:t>messenger</a:t>
            </a:r>
            <a:r>
              <a:rPr lang="en-US" sz="2397">
                <a:solidFill>
                  <a:srgbClr val="000000"/>
                </a:solidFill>
                <a:latin typeface="Play"/>
                <a:ea typeface="Play"/>
                <a:cs typeface="Play"/>
                <a:sym typeface="Play"/>
              </a:rPr>
              <a:t> (Dolan, et. al. 2010) - we tend to listen more to people that have some position of power or a bigger role in the subject (health professionals)</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8700" y="1333533"/>
            <a:ext cx="4339045" cy="0"/>
          </a:xfrm>
          <a:prstGeom prst="line">
            <a:avLst/>
          </a:prstGeom>
          <a:ln w="28575" cap="rnd">
            <a:solidFill>
              <a:srgbClr val="393939"/>
            </a:solidFill>
            <a:prstDash val="solid"/>
            <a:headEnd type="none" w="sm" len="sm"/>
            <a:tailEnd type="none" w="sm" len="sm"/>
          </a:ln>
        </p:spPr>
      </p:sp>
      <p:sp>
        <p:nvSpPr>
          <p:cNvPr id="3" name="AutoShape 3"/>
          <p:cNvSpPr/>
          <p:nvPr/>
        </p:nvSpPr>
        <p:spPr>
          <a:xfrm>
            <a:off x="6980163" y="1362108"/>
            <a:ext cx="4339045" cy="0"/>
          </a:xfrm>
          <a:prstGeom prst="line">
            <a:avLst/>
          </a:prstGeom>
          <a:ln w="28575" cap="rnd">
            <a:solidFill>
              <a:srgbClr val="393939"/>
            </a:solidFill>
            <a:prstDash val="solid"/>
            <a:headEnd type="none" w="sm" len="sm"/>
            <a:tailEnd type="none" w="sm" len="sm"/>
          </a:ln>
        </p:spPr>
      </p:sp>
      <p:sp>
        <p:nvSpPr>
          <p:cNvPr id="4" name="AutoShape 4"/>
          <p:cNvSpPr/>
          <p:nvPr/>
        </p:nvSpPr>
        <p:spPr>
          <a:xfrm>
            <a:off x="12924046" y="1376396"/>
            <a:ext cx="4339045" cy="0"/>
          </a:xfrm>
          <a:prstGeom prst="line">
            <a:avLst/>
          </a:prstGeom>
          <a:ln w="28575" cap="rnd">
            <a:solidFill>
              <a:srgbClr val="393939"/>
            </a:solidFill>
            <a:prstDash val="solid"/>
            <a:headEnd type="none" w="sm" len="sm"/>
            <a:tailEnd type="none" w="sm" len="sm"/>
          </a:ln>
        </p:spPr>
      </p:sp>
      <p:grpSp>
        <p:nvGrpSpPr>
          <p:cNvPr id="5" name="Group 5"/>
          <p:cNvGrpSpPr/>
          <p:nvPr/>
        </p:nvGrpSpPr>
        <p:grpSpPr>
          <a:xfrm>
            <a:off x="1032490" y="1649769"/>
            <a:ext cx="4335254" cy="837941"/>
            <a:chOff x="0" y="0"/>
            <a:chExt cx="5780339" cy="1117254"/>
          </a:xfrm>
        </p:grpSpPr>
        <p:sp>
          <p:nvSpPr>
            <p:cNvPr id="6" name="TextBox 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COST-BENEFIT ANALYSIS</a:t>
              </a:r>
            </a:p>
          </p:txBody>
        </p:sp>
        <p:sp>
          <p:nvSpPr>
            <p:cNvPr id="7" name="TextBox 7"/>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sp>
        <p:nvSpPr>
          <p:cNvPr id="8" name="TextBox 8"/>
          <p:cNvSpPr txBox="1"/>
          <p:nvPr/>
        </p:nvSpPr>
        <p:spPr>
          <a:xfrm>
            <a:off x="3323503" y="4487830"/>
            <a:ext cx="13288280" cy="521335"/>
          </a:xfrm>
          <a:prstGeom prst="rect">
            <a:avLst/>
          </a:prstGeom>
        </p:spPr>
        <p:txBody>
          <a:bodyPr lIns="0" tIns="0" rIns="0" bIns="0" rtlCol="0" anchor="t">
            <a:spAutoFit/>
          </a:bodyPr>
          <a:lstStyle/>
          <a:p>
            <a:pPr algn="l">
              <a:lnSpc>
                <a:spcPts val="4159"/>
              </a:lnSpc>
            </a:pPr>
            <a:endParaRPr/>
          </a:p>
        </p:txBody>
      </p:sp>
      <p:grpSp>
        <p:nvGrpSpPr>
          <p:cNvPr id="9" name="Group 9"/>
          <p:cNvGrpSpPr/>
          <p:nvPr/>
        </p:nvGrpSpPr>
        <p:grpSpPr>
          <a:xfrm>
            <a:off x="6980163" y="1649769"/>
            <a:ext cx="4953380" cy="837941"/>
            <a:chOff x="0" y="0"/>
            <a:chExt cx="6604507" cy="1117254"/>
          </a:xfrm>
        </p:grpSpPr>
        <p:sp>
          <p:nvSpPr>
            <p:cNvPr id="10" name="TextBox 10"/>
            <p:cNvSpPr txBox="1"/>
            <p:nvPr/>
          </p:nvSpPr>
          <p:spPr>
            <a:xfrm>
              <a:off x="0" y="0"/>
              <a:ext cx="6604507"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FEASIBILITY</a:t>
              </a:r>
            </a:p>
          </p:txBody>
        </p:sp>
        <p:sp>
          <p:nvSpPr>
            <p:cNvPr id="11" name="TextBox 11"/>
            <p:cNvSpPr txBox="1"/>
            <p:nvPr/>
          </p:nvSpPr>
          <p:spPr>
            <a:xfrm>
              <a:off x="0" y="635924"/>
              <a:ext cx="6604507" cy="481330"/>
            </a:xfrm>
            <a:prstGeom prst="rect">
              <a:avLst/>
            </a:prstGeom>
          </p:spPr>
          <p:txBody>
            <a:bodyPr lIns="0" tIns="0" rIns="0" bIns="0" rtlCol="0" anchor="t">
              <a:spAutoFit/>
            </a:bodyPr>
            <a:lstStyle/>
            <a:p>
              <a:pPr algn="l">
                <a:lnSpc>
                  <a:spcPts val="2940"/>
                </a:lnSpc>
              </a:pPr>
              <a:endParaRPr/>
            </a:p>
          </p:txBody>
        </p:sp>
      </p:grpSp>
      <p:grpSp>
        <p:nvGrpSpPr>
          <p:cNvPr id="12" name="Group 12"/>
          <p:cNvGrpSpPr/>
          <p:nvPr/>
        </p:nvGrpSpPr>
        <p:grpSpPr>
          <a:xfrm>
            <a:off x="12927836" y="1631694"/>
            <a:ext cx="4335254" cy="837941"/>
            <a:chOff x="0" y="0"/>
            <a:chExt cx="5780339" cy="1117254"/>
          </a:xfrm>
        </p:grpSpPr>
        <p:sp>
          <p:nvSpPr>
            <p:cNvPr id="13" name="TextBox 13"/>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POLITICAL VIABILITY</a:t>
              </a:r>
            </a:p>
          </p:txBody>
        </p:sp>
        <p:sp>
          <p:nvSpPr>
            <p:cNvPr id="14" name="TextBox 14"/>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grpSp>
        <p:nvGrpSpPr>
          <p:cNvPr id="15" name="Group 15"/>
          <p:cNvGrpSpPr/>
          <p:nvPr/>
        </p:nvGrpSpPr>
        <p:grpSpPr>
          <a:xfrm>
            <a:off x="1032490" y="2383666"/>
            <a:ext cx="4335254" cy="2323841"/>
            <a:chOff x="0" y="0"/>
            <a:chExt cx="5780339" cy="3098454"/>
          </a:xfrm>
        </p:grpSpPr>
        <p:sp>
          <p:nvSpPr>
            <p:cNvPr id="16" name="TextBox 1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BENEFITS</a:t>
              </a:r>
            </a:p>
          </p:txBody>
        </p:sp>
        <p:sp>
          <p:nvSpPr>
            <p:cNvPr id="17" name="TextBox 17"/>
            <p:cNvSpPr txBox="1"/>
            <p:nvPr/>
          </p:nvSpPr>
          <p:spPr>
            <a:xfrm>
              <a:off x="0" y="635924"/>
              <a:ext cx="5780339" cy="24625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Helath risks: people who smoke can return to normal risk percentages</a:t>
              </a:r>
            </a:p>
            <a:p>
              <a:pPr marL="453390" lvl="1" indent="-226695" algn="l">
                <a:lnSpc>
                  <a:spcPts val="2940"/>
                </a:lnSpc>
                <a:buFont typeface="Arial"/>
                <a:buChar char="•"/>
              </a:pPr>
              <a:r>
                <a:rPr lang="en-US" sz="2100">
                  <a:solidFill>
                    <a:srgbClr val="393939"/>
                  </a:solidFill>
                  <a:latin typeface="Play"/>
                  <a:ea typeface="Play"/>
                  <a:cs typeface="Play"/>
                  <a:sym typeface="Play"/>
                </a:rPr>
                <a:t>Economic: Less money spent for smokers</a:t>
              </a:r>
            </a:p>
          </p:txBody>
        </p:sp>
      </p:grpSp>
      <p:grpSp>
        <p:nvGrpSpPr>
          <p:cNvPr id="18" name="Group 18"/>
          <p:cNvGrpSpPr/>
          <p:nvPr/>
        </p:nvGrpSpPr>
        <p:grpSpPr>
          <a:xfrm>
            <a:off x="1032490" y="6146674"/>
            <a:ext cx="4335254" cy="2695316"/>
            <a:chOff x="0" y="0"/>
            <a:chExt cx="5780339" cy="3593754"/>
          </a:xfrm>
        </p:grpSpPr>
        <p:sp>
          <p:nvSpPr>
            <p:cNvPr id="19" name="TextBox 19"/>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COSTS</a:t>
              </a:r>
            </a:p>
          </p:txBody>
        </p:sp>
        <p:sp>
          <p:nvSpPr>
            <p:cNvPr id="20" name="TextBox 20"/>
            <p:cNvSpPr txBox="1"/>
            <p:nvPr/>
          </p:nvSpPr>
          <p:spPr>
            <a:xfrm>
              <a:off x="0" y="635924"/>
              <a:ext cx="5780339" cy="29578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Printing graphical warrnings or making videos can cost a lot of money</a:t>
              </a:r>
            </a:p>
            <a:p>
              <a:pPr marL="453390" lvl="1" indent="-226695" algn="l">
                <a:lnSpc>
                  <a:spcPts val="2940"/>
                </a:lnSpc>
                <a:buFont typeface="Arial"/>
                <a:buChar char="•"/>
              </a:pPr>
              <a:r>
                <a:rPr lang="en-US" sz="2100">
                  <a:solidFill>
                    <a:srgbClr val="393939"/>
                  </a:solidFill>
                  <a:latin typeface="Play"/>
                  <a:ea typeface="Play"/>
                  <a:cs typeface="Play"/>
                  <a:sym typeface="Play"/>
                </a:rPr>
                <a:t>Professionals can ask for a bonus for providing their time to this campaing</a:t>
              </a:r>
            </a:p>
          </p:txBody>
        </p:sp>
      </p:grpSp>
      <p:grpSp>
        <p:nvGrpSpPr>
          <p:cNvPr id="21" name="Group 21"/>
          <p:cNvGrpSpPr/>
          <p:nvPr/>
        </p:nvGrpSpPr>
        <p:grpSpPr>
          <a:xfrm>
            <a:off x="7289226" y="2383666"/>
            <a:ext cx="4644317" cy="837941"/>
            <a:chOff x="0" y="0"/>
            <a:chExt cx="6192423" cy="1117254"/>
          </a:xfrm>
        </p:grpSpPr>
        <p:sp>
          <p:nvSpPr>
            <p:cNvPr id="22" name="TextBox 22"/>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FEASIBLE</a:t>
              </a:r>
            </a:p>
          </p:txBody>
        </p:sp>
        <p:sp>
          <p:nvSpPr>
            <p:cNvPr id="23" name="TextBox 23"/>
            <p:cNvSpPr txBox="1"/>
            <p:nvPr/>
          </p:nvSpPr>
          <p:spPr>
            <a:xfrm>
              <a:off x="0" y="635924"/>
              <a:ext cx="6192423" cy="4813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Pretty much feasible on all parts</a:t>
              </a:r>
            </a:p>
          </p:txBody>
        </p:sp>
      </p:grpSp>
      <p:grpSp>
        <p:nvGrpSpPr>
          <p:cNvPr id="24" name="Group 24"/>
          <p:cNvGrpSpPr/>
          <p:nvPr/>
        </p:nvGrpSpPr>
        <p:grpSpPr>
          <a:xfrm>
            <a:off x="7443757" y="6146674"/>
            <a:ext cx="4335254" cy="1209416"/>
            <a:chOff x="0" y="0"/>
            <a:chExt cx="5780339" cy="1612554"/>
          </a:xfrm>
        </p:grpSpPr>
        <p:sp>
          <p:nvSpPr>
            <p:cNvPr id="25" name="TextBox 25"/>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CHALLENGES</a:t>
              </a:r>
            </a:p>
          </p:txBody>
        </p:sp>
        <p:sp>
          <p:nvSpPr>
            <p:cNvPr id="26" name="TextBox 26"/>
            <p:cNvSpPr txBox="1"/>
            <p:nvPr/>
          </p:nvSpPr>
          <p:spPr>
            <a:xfrm>
              <a:off x="0" y="635924"/>
              <a:ext cx="5780339" cy="9766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Editing graphical warnings and editing videos can be tedious</a:t>
              </a:r>
            </a:p>
          </p:txBody>
        </p:sp>
      </p:grpSp>
      <p:grpSp>
        <p:nvGrpSpPr>
          <p:cNvPr id="27" name="Group 27"/>
          <p:cNvGrpSpPr/>
          <p:nvPr/>
        </p:nvGrpSpPr>
        <p:grpSpPr>
          <a:xfrm>
            <a:off x="12924046" y="2383666"/>
            <a:ext cx="4644317" cy="1580891"/>
            <a:chOff x="0" y="0"/>
            <a:chExt cx="6192423" cy="2107854"/>
          </a:xfrm>
        </p:grpSpPr>
        <p:sp>
          <p:nvSpPr>
            <p:cNvPr id="28" name="TextBox 28"/>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OPPORTUNITIES</a:t>
              </a:r>
            </a:p>
          </p:txBody>
        </p:sp>
        <p:sp>
          <p:nvSpPr>
            <p:cNvPr id="29" name="TextBox 29"/>
            <p:cNvSpPr txBox="1"/>
            <p:nvPr/>
          </p:nvSpPr>
          <p:spPr>
            <a:xfrm>
              <a:off x="0" y="635924"/>
              <a:ext cx="6192423" cy="14719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Politically very attractive - doing something for the health of society</a:t>
              </a:r>
            </a:p>
          </p:txBody>
        </p:sp>
      </p:grpSp>
      <p:grpSp>
        <p:nvGrpSpPr>
          <p:cNvPr id="30" name="Group 30"/>
          <p:cNvGrpSpPr/>
          <p:nvPr/>
        </p:nvGrpSpPr>
        <p:grpSpPr>
          <a:xfrm>
            <a:off x="12924046" y="6193407"/>
            <a:ext cx="4335254" cy="1952366"/>
            <a:chOff x="0" y="0"/>
            <a:chExt cx="5780339" cy="2603154"/>
          </a:xfrm>
        </p:grpSpPr>
        <p:sp>
          <p:nvSpPr>
            <p:cNvPr id="31" name="TextBox 31"/>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CHALLENGES</a:t>
              </a:r>
            </a:p>
          </p:txBody>
        </p:sp>
        <p:sp>
          <p:nvSpPr>
            <p:cNvPr id="32" name="TextBox 32"/>
            <p:cNvSpPr txBox="1"/>
            <p:nvPr/>
          </p:nvSpPr>
          <p:spPr>
            <a:xfrm>
              <a:off x="0" y="635924"/>
              <a:ext cx="5780339" cy="19672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Finding health professionals to inform</a:t>
              </a:r>
            </a:p>
            <a:p>
              <a:pPr marL="453390" lvl="1" indent="-226695" algn="l">
                <a:lnSpc>
                  <a:spcPts val="2940"/>
                </a:lnSpc>
                <a:buFont typeface="Arial"/>
                <a:buChar char="•"/>
              </a:pPr>
              <a:r>
                <a:rPr lang="en-US" sz="2100">
                  <a:solidFill>
                    <a:srgbClr val="393939"/>
                  </a:solidFill>
                  <a:latin typeface="Play"/>
                  <a:ea typeface="Play"/>
                  <a:cs typeface="Play"/>
                  <a:sym typeface="Play"/>
                </a:rPr>
                <a:t>Printing and editing the information</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384795" y="942975"/>
            <a:ext cx="15201885" cy="1854200"/>
          </a:xfrm>
          <a:prstGeom prst="rect">
            <a:avLst/>
          </a:prstGeom>
        </p:spPr>
        <p:txBody>
          <a:bodyPr lIns="0" tIns="0" rIns="0" bIns="0" rtlCol="0" anchor="t">
            <a:spAutoFit/>
          </a:bodyPr>
          <a:lstStyle/>
          <a:p>
            <a:pPr algn="ctr">
              <a:lnSpc>
                <a:spcPts val="4900"/>
              </a:lnSpc>
            </a:pPr>
            <a:r>
              <a:rPr lang="en-US" sz="3500">
                <a:solidFill>
                  <a:srgbClr val="000000"/>
                </a:solidFill>
                <a:latin typeface="Play"/>
                <a:ea typeface="Play"/>
                <a:cs typeface="Play"/>
                <a:sym typeface="Play"/>
              </a:rPr>
              <a:t>NUDGE 6: </a:t>
            </a:r>
            <a:r>
              <a:rPr lang="en-US" sz="3500" b="1">
                <a:solidFill>
                  <a:srgbClr val="000000"/>
                </a:solidFill>
                <a:latin typeface="Play Bold"/>
                <a:ea typeface="Play Bold"/>
                <a:cs typeface="Play Bold"/>
                <a:sym typeface="Play Bold"/>
              </a:rPr>
              <a:t>An app about behavioral Incentives - gradual smoking cessation through providing discounts or coupons for healthy food/options</a:t>
            </a:r>
          </a:p>
        </p:txBody>
      </p:sp>
      <p:sp>
        <p:nvSpPr>
          <p:cNvPr id="3" name="TextBox 3"/>
          <p:cNvSpPr txBox="1"/>
          <p:nvPr/>
        </p:nvSpPr>
        <p:spPr>
          <a:xfrm>
            <a:off x="293561" y="3742227"/>
            <a:ext cx="17700877" cy="7111435"/>
          </a:xfrm>
          <a:prstGeom prst="rect">
            <a:avLst/>
          </a:prstGeom>
        </p:spPr>
        <p:txBody>
          <a:bodyPr lIns="0" tIns="0" rIns="0" bIns="0" rtlCol="0" anchor="t">
            <a:spAutoFit/>
          </a:bodyPr>
          <a:lstStyle/>
          <a:p>
            <a:pPr marL="517574" lvl="1" indent="-258787" algn="just">
              <a:lnSpc>
                <a:spcPts val="3356"/>
              </a:lnSpc>
              <a:buFont typeface="Arial"/>
              <a:buChar char="•"/>
            </a:pPr>
            <a:r>
              <a:rPr lang="en-US" sz="2397">
                <a:solidFill>
                  <a:srgbClr val="000000"/>
                </a:solidFill>
                <a:latin typeface="Play"/>
                <a:ea typeface="Play"/>
                <a:cs typeface="Play"/>
                <a:sym typeface="Play"/>
              </a:rPr>
              <a:t>Nudge based on a study which wanted to promote farmers markets by giving people coupons for them</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Study found that the attendance almost tripled when there was an incentive</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Nudge for smoking cessation - by buying cigarettes and being a smoker people can pledege themselves and join an app, which will monitor how often they buy cigarettes and if they smoke less, they will be given discounts on various healthier food options</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Based mostly on </a:t>
            </a:r>
            <a:r>
              <a:rPr lang="en-US" sz="2397" b="1">
                <a:solidFill>
                  <a:srgbClr val="000000"/>
                </a:solidFill>
                <a:latin typeface="Play Bold"/>
                <a:ea typeface="Play Bold"/>
                <a:cs typeface="Play Bold"/>
                <a:sym typeface="Play Bold"/>
              </a:rPr>
              <a:t>incentives </a:t>
            </a:r>
            <a:r>
              <a:rPr lang="en-US" sz="2397">
                <a:solidFill>
                  <a:srgbClr val="000000"/>
                </a:solidFill>
                <a:latin typeface="Play"/>
                <a:ea typeface="Play"/>
                <a:cs typeface="Play"/>
                <a:sym typeface="Play"/>
              </a:rPr>
              <a:t>and </a:t>
            </a:r>
            <a:r>
              <a:rPr lang="en-US" sz="2397" b="1">
                <a:solidFill>
                  <a:srgbClr val="000000"/>
                </a:solidFill>
                <a:latin typeface="Play Bold"/>
                <a:ea typeface="Play Bold"/>
                <a:cs typeface="Play Bold"/>
                <a:sym typeface="Play Bold"/>
              </a:rPr>
              <a:t>commitments </a:t>
            </a:r>
            <a:r>
              <a:rPr lang="en-US" sz="2397">
                <a:solidFill>
                  <a:srgbClr val="000000"/>
                </a:solidFill>
                <a:latin typeface="Play"/>
                <a:ea typeface="Play"/>
                <a:cs typeface="Play"/>
                <a:sym typeface="Play"/>
              </a:rPr>
              <a:t>(Dolan, et.al. 2010)</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8700" y="1333533"/>
            <a:ext cx="4339045" cy="0"/>
          </a:xfrm>
          <a:prstGeom prst="line">
            <a:avLst/>
          </a:prstGeom>
          <a:ln w="28575" cap="rnd">
            <a:solidFill>
              <a:srgbClr val="393939"/>
            </a:solidFill>
            <a:prstDash val="solid"/>
            <a:headEnd type="none" w="sm" len="sm"/>
            <a:tailEnd type="none" w="sm" len="sm"/>
          </a:ln>
        </p:spPr>
      </p:sp>
      <p:sp>
        <p:nvSpPr>
          <p:cNvPr id="3" name="AutoShape 3"/>
          <p:cNvSpPr/>
          <p:nvPr/>
        </p:nvSpPr>
        <p:spPr>
          <a:xfrm>
            <a:off x="6980163" y="1362108"/>
            <a:ext cx="4339045" cy="0"/>
          </a:xfrm>
          <a:prstGeom prst="line">
            <a:avLst/>
          </a:prstGeom>
          <a:ln w="28575" cap="rnd">
            <a:solidFill>
              <a:srgbClr val="393939"/>
            </a:solidFill>
            <a:prstDash val="solid"/>
            <a:headEnd type="none" w="sm" len="sm"/>
            <a:tailEnd type="none" w="sm" len="sm"/>
          </a:ln>
        </p:spPr>
      </p:sp>
      <p:sp>
        <p:nvSpPr>
          <p:cNvPr id="4" name="AutoShape 4"/>
          <p:cNvSpPr/>
          <p:nvPr/>
        </p:nvSpPr>
        <p:spPr>
          <a:xfrm>
            <a:off x="12924046" y="1376396"/>
            <a:ext cx="4339045" cy="0"/>
          </a:xfrm>
          <a:prstGeom prst="line">
            <a:avLst/>
          </a:prstGeom>
          <a:ln w="28575" cap="rnd">
            <a:solidFill>
              <a:srgbClr val="393939"/>
            </a:solidFill>
            <a:prstDash val="solid"/>
            <a:headEnd type="none" w="sm" len="sm"/>
            <a:tailEnd type="none" w="sm" len="sm"/>
          </a:ln>
        </p:spPr>
      </p:sp>
      <p:grpSp>
        <p:nvGrpSpPr>
          <p:cNvPr id="5" name="Group 5"/>
          <p:cNvGrpSpPr/>
          <p:nvPr/>
        </p:nvGrpSpPr>
        <p:grpSpPr>
          <a:xfrm>
            <a:off x="1032490" y="1649769"/>
            <a:ext cx="4335254" cy="837941"/>
            <a:chOff x="0" y="0"/>
            <a:chExt cx="5780339" cy="1117254"/>
          </a:xfrm>
        </p:grpSpPr>
        <p:sp>
          <p:nvSpPr>
            <p:cNvPr id="6" name="TextBox 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COST-BENEFIT ANALYSIS</a:t>
              </a:r>
            </a:p>
          </p:txBody>
        </p:sp>
        <p:sp>
          <p:nvSpPr>
            <p:cNvPr id="7" name="TextBox 7"/>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sp>
        <p:nvSpPr>
          <p:cNvPr id="8" name="TextBox 8"/>
          <p:cNvSpPr txBox="1"/>
          <p:nvPr/>
        </p:nvSpPr>
        <p:spPr>
          <a:xfrm>
            <a:off x="3323503" y="4487830"/>
            <a:ext cx="13288280" cy="521335"/>
          </a:xfrm>
          <a:prstGeom prst="rect">
            <a:avLst/>
          </a:prstGeom>
        </p:spPr>
        <p:txBody>
          <a:bodyPr lIns="0" tIns="0" rIns="0" bIns="0" rtlCol="0" anchor="t">
            <a:spAutoFit/>
          </a:bodyPr>
          <a:lstStyle/>
          <a:p>
            <a:pPr algn="l">
              <a:lnSpc>
                <a:spcPts val="4159"/>
              </a:lnSpc>
            </a:pPr>
            <a:endParaRPr/>
          </a:p>
        </p:txBody>
      </p:sp>
      <p:grpSp>
        <p:nvGrpSpPr>
          <p:cNvPr id="9" name="Group 9"/>
          <p:cNvGrpSpPr/>
          <p:nvPr/>
        </p:nvGrpSpPr>
        <p:grpSpPr>
          <a:xfrm>
            <a:off x="6980163" y="1649769"/>
            <a:ext cx="4953380" cy="837941"/>
            <a:chOff x="0" y="0"/>
            <a:chExt cx="6604507" cy="1117254"/>
          </a:xfrm>
        </p:grpSpPr>
        <p:sp>
          <p:nvSpPr>
            <p:cNvPr id="10" name="TextBox 10"/>
            <p:cNvSpPr txBox="1"/>
            <p:nvPr/>
          </p:nvSpPr>
          <p:spPr>
            <a:xfrm>
              <a:off x="0" y="0"/>
              <a:ext cx="6604507"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FEASIBILITY</a:t>
              </a:r>
            </a:p>
          </p:txBody>
        </p:sp>
        <p:sp>
          <p:nvSpPr>
            <p:cNvPr id="11" name="TextBox 11"/>
            <p:cNvSpPr txBox="1"/>
            <p:nvPr/>
          </p:nvSpPr>
          <p:spPr>
            <a:xfrm>
              <a:off x="0" y="635924"/>
              <a:ext cx="6604507" cy="481330"/>
            </a:xfrm>
            <a:prstGeom prst="rect">
              <a:avLst/>
            </a:prstGeom>
          </p:spPr>
          <p:txBody>
            <a:bodyPr lIns="0" tIns="0" rIns="0" bIns="0" rtlCol="0" anchor="t">
              <a:spAutoFit/>
            </a:bodyPr>
            <a:lstStyle/>
            <a:p>
              <a:pPr algn="l">
                <a:lnSpc>
                  <a:spcPts val="2940"/>
                </a:lnSpc>
              </a:pPr>
              <a:endParaRPr/>
            </a:p>
          </p:txBody>
        </p:sp>
      </p:grpSp>
      <p:grpSp>
        <p:nvGrpSpPr>
          <p:cNvPr id="12" name="Group 12"/>
          <p:cNvGrpSpPr/>
          <p:nvPr/>
        </p:nvGrpSpPr>
        <p:grpSpPr>
          <a:xfrm>
            <a:off x="12927836" y="1631694"/>
            <a:ext cx="4335254" cy="837941"/>
            <a:chOff x="0" y="0"/>
            <a:chExt cx="5780339" cy="1117254"/>
          </a:xfrm>
        </p:grpSpPr>
        <p:sp>
          <p:nvSpPr>
            <p:cNvPr id="13" name="TextBox 13"/>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POLITICAL VIABILITY</a:t>
              </a:r>
            </a:p>
          </p:txBody>
        </p:sp>
        <p:sp>
          <p:nvSpPr>
            <p:cNvPr id="14" name="TextBox 14"/>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grpSp>
        <p:nvGrpSpPr>
          <p:cNvPr id="15" name="Group 15"/>
          <p:cNvGrpSpPr/>
          <p:nvPr/>
        </p:nvGrpSpPr>
        <p:grpSpPr>
          <a:xfrm>
            <a:off x="1032490" y="2383666"/>
            <a:ext cx="4335254" cy="3066791"/>
            <a:chOff x="0" y="0"/>
            <a:chExt cx="5780339" cy="4089054"/>
          </a:xfrm>
        </p:grpSpPr>
        <p:sp>
          <p:nvSpPr>
            <p:cNvPr id="16" name="TextBox 1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BENEFITS</a:t>
              </a:r>
            </a:p>
          </p:txBody>
        </p:sp>
        <p:sp>
          <p:nvSpPr>
            <p:cNvPr id="17" name="TextBox 17"/>
            <p:cNvSpPr txBox="1"/>
            <p:nvPr/>
          </p:nvSpPr>
          <p:spPr>
            <a:xfrm>
              <a:off x="0" y="635924"/>
              <a:ext cx="5780339" cy="34531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Can lead to people being overall healthier and quitting smoking </a:t>
              </a:r>
            </a:p>
            <a:p>
              <a:pPr marL="453390" lvl="1" indent="-226695" algn="l">
                <a:lnSpc>
                  <a:spcPts val="2940"/>
                </a:lnSpc>
                <a:buFont typeface="Arial"/>
                <a:buChar char="•"/>
              </a:pPr>
              <a:r>
                <a:rPr lang="en-US" sz="2100">
                  <a:solidFill>
                    <a:srgbClr val="393939"/>
                  </a:solidFill>
                  <a:latin typeface="Play"/>
                  <a:ea typeface="Play"/>
                  <a:cs typeface="Play"/>
                  <a:sym typeface="Play"/>
                </a:rPr>
                <a:t>Smokers stop spending money on cigarettes and start spending it on healthier options through coupons </a:t>
              </a:r>
            </a:p>
            <a:p>
              <a:pPr algn="l">
                <a:lnSpc>
                  <a:spcPts val="2940"/>
                </a:lnSpc>
              </a:pPr>
              <a:endParaRPr lang="en-US" sz="2100">
                <a:solidFill>
                  <a:srgbClr val="393939"/>
                </a:solidFill>
                <a:latin typeface="Play"/>
                <a:ea typeface="Play"/>
                <a:cs typeface="Play"/>
                <a:sym typeface="Play"/>
              </a:endParaRPr>
            </a:p>
          </p:txBody>
        </p:sp>
      </p:grpSp>
      <p:grpSp>
        <p:nvGrpSpPr>
          <p:cNvPr id="18" name="Group 18"/>
          <p:cNvGrpSpPr/>
          <p:nvPr/>
        </p:nvGrpSpPr>
        <p:grpSpPr>
          <a:xfrm>
            <a:off x="1032490" y="6146674"/>
            <a:ext cx="4335254" cy="2323841"/>
            <a:chOff x="0" y="0"/>
            <a:chExt cx="5780339" cy="3098455"/>
          </a:xfrm>
        </p:grpSpPr>
        <p:sp>
          <p:nvSpPr>
            <p:cNvPr id="19" name="TextBox 19"/>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COSTS</a:t>
              </a:r>
            </a:p>
          </p:txBody>
        </p:sp>
        <p:sp>
          <p:nvSpPr>
            <p:cNvPr id="20" name="TextBox 20"/>
            <p:cNvSpPr txBox="1"/>
            <p:nvPr/>
          </p:nvSpPr>
          <p:spPr>
            <a:xfrm>
              <a:off x="0" y="635924"/>
              <a:ext cx="5780339" cy="24625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development of technology</a:t>
              </a:r>
            </a:p>
            <a:p>
              <a:pPr marL="453390" lvl="1" indent="-226695" algn="l">
                <a:lnSpc>
                  <a:spcPts val="2940"/>
                </a:lnSpc>
                <a:buFont typeface="Arial"/>
                <a:buChar char="•"/>
              </a:pPr>
              <a:r>
                <a:rPr lang="en-US" sz="2100">
                  <a:solidFill>
                    <a:srgbClr val="393939"/>
                  </a:solidFill>
                  <a:latin typeface="Play"/>
                  <a:ea typeface="Play"/>
                  <a:cs typeface="Play"/>
                  <a:sym typeface="Play"/>
                </a:rPr>
                <a:t>outsourcing and subcontracting to make the app by some firm can be costly</a:t>
              </a:r>
            </a:p>
            <a:p>
              <a:pPr algn="l">
                <a:lnSpc>
                  <a:spcPts val="2940"/>
                </a:lnSpc>
              </a:pPr>
              <a:endParaRPr lang="en-US" sz="2100">
                <a:solidFill>
                  <a:srgbClr val="393939"/>
                </a:solidFill>
                <a:latin typeface="Play"/>
                <a:ea typeface="Play"/>
                <a:cs typeface="Play"/>
                <a:sym typeface="Play"/>
              </a:endParaRPr>
            </a:p>
          </p:txBody>
        </p:sp>
      </p:grpSp>
      <p:grpSp>
        <p:nvGrpSpPr>
          <p:cNvPr id="21" name="Group 21"/>
          <p:cNvGrpSpPr/>
          <p:nvPr/>
        </p:nvGrpSpPr>
        <p:grpSpPr>
          <a:xfrm>
            <a:off x="7289226" y="2383666"/>
            <a:ext cx="4644317" cy="1209416"/>
            <a:chOff x="0" y="0"/>
            <a:chExt cx="6192423" cy="1612554"/>
          </a:xfrm>
        </p:grpSpPr>
        <p:sp>
          <p:nvSpPr>
            <p:cNvPr id="22" name="TextBox 22"/>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FEASIBLE</a:t>
              </a:r>
            </a:p>
          </p:txBody>
        </p:sp>
        <p:sp>
          <p:nvSpPr>
            <p:cNvPr id="23" name="TextBox 23"/>
            <p:cNvSpPr txBox="1"/>
            <p:nvPr/>
          </p:nvSpPr>
          <p:spPr>
            <a:xfrm>
              <a:off x="0" y="635924"/>
              <a:ext cx="6192423" cy="9766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The app is feasible, but a bit harder to make </a:t>
              </a:r>
            </a:p>
          </p:txBody>
        </p:sp>
      </p:grpSp>
      <p:grpSp>
        <p:nvGrpSpPr>
          <p:cNvPr id="24" name="Group 24"/>
          <p:cNvGrpSpPr/>
          <p:nvPr/>
        </p:nvGrpSpPr>
        <p:grpSpPr>
          <a:xfrm>
            <a:off x="7443757" y="6331649"/>
            <a:ext cx="4335254" cy="1952366"/>
            <a:chOff x="0" y="0"/>
            <a:chExt cx="5780339" cy="2603154"/>
          </a:xfrm>
        </p:grpSpPr>
        <p:sp>
          <p:nvSpPr>
            <p:cNvPr id="25" name="TextBox 25"/>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CHALLENGES</a:t>
              </a:r>
            </a:p>
          </p:txBody>
        </p:sp>
        <p:sp>
          <p:nvSpPr>
            <p:cNvPr id="26" name="TextBox 26"/>
            <p:cNvSpPr txBox="1"/>
            <p:nvPr/>
          </p:nvSpPr>
          <p:spPr>
            <a:xfrm>
              <a:off x="0" y="635924"/>
              <a:ext cx="5780339" cy="19672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system maintenance + updates</a:t>
              </a:r>
            </a:p>
            <a:p>
              <a:pPr marL="453390" lvl="1" indent="-226695" algn="l">
                <a:lnSpc>
                  <a:spcPts val="2940"/>
                </a:lnSpc>
                <a:buFont typeface="Arial"/>
                <a:buChar char="•"/>
              </a:pPr>
              <a:r>
                <a:rPr lang="en-US" sz="2100">
                  <a:solidFill>
                    <a:srgbClr val="393939"/>
                  </a:solidFill>
                  <a:latin typeface="Play"/>
                  <a:ea typeface="Play"/>
                  <a:cs typeface="Play"/>
                  <a:sym typeface="Play"/>
                </a:rPr>
                <a:t>user privacy protection measures</a:t>
              </a:r>
            </a:p>
            <a:p>
              <a:pPr algn="l">
                <a:lnSpc>
                  <a:spcPts val="2940"/>
                </a:lnSpc>
              </a:pPr>
              <a:endParaRPr lang="en-US" sz="2100">
                <a:solidFill>
                  <a:srgbClr val="393939"/>
                </a:solidFill>
                <a:latin typeface="Play"/>
                <a:ea typeface="Play"/>
                <a:cs typeface="Play"/>
                <a:sym typeface="Play"/>
              </a:endParaRPr>
            </a:p>
          </p:txBody>
        </p:sp>
      </p:grpSp>
      <p:grpSp>
        <p:nvGrpSpPr>
          <p:cNvPr id="27" name="Group 27"/>
          <p:cNvGrpSpPr/>
          <p:nvPr/>
        </p:nvGrpSpPr>
        <p:grpSpPr>
          <a:xfrm>
            <a:off x="12924046" y="2383666"/>
            <a:ext cx="4644317" cy="1952366"/>
            <a:chOff x="0" y="0"/>
            <a:chExt cx="6192423" cy="2603154"/>
          </a:xfrm>
        </p:grpSpPr>
        <p:sp>
          <p:nvSpPr>
            <p:cNvPr id="28" name="TextBox 28"/>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OPPORTUNITIES</a:t>
              </a:r>
            </a:p>
          </p:txBody>
        </p:sp>
        <p:sp>
          <p:nvSpPr>
            <p:cNvPr id="29" name="TextBox 29"/>
            <p:cNvSpPr txBox="1"/>
            <p:nvPr/>
          </p:nvSpPr>
          <p:spPr>
            <a:xfrm>
              <a:off x="0" y="635924"/>
              <a:ext cx="6192423" cy="19672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Campaing against smoking - healthier society</a:t>
              </a:r>
            </a:p>
            <a:p>
              <a:pPr algn="l">
                <a:lnSpc>
                  <a:spcPts val="2940"/>
                </a:lnSpc>
              </a:pPr>
              <a:endParaRPr lang="en-US" sz="2100">
                <a:solidFill>
                  <a:srgbClr val="393939"/>
                </a:solidFill>
                <a:latin typeface="Play"/>
                <a:ea typeface="Play"/>
                <a:cs typeface="Play"/>
                <a:sym typeface="Play"/>
              </a:endParaRPr>
            </a:p>
            <a:p>
              <a:pPr algn="l">
                <a:lnSpc>
                  <a:spcPts val="2940"/>
                </a:lnSpc>
              </a:pPr>
              <a:endParaRPr lang="en-US" sz="2100">
                <a:solidFill>
                  <a:srgbClr val="393939"/>
                </a:solidFill>
                <a:latin typeface="Play"/>
                <a:ea typeface="Play"/>
                <a:cs typeface="Play"/>
                <a:sym typeface="Play"/>
              </a:endParaRPr>
            </a:p>
          </p:txBody>
        </p:sp>
      </p:grpSp>
      <p:grpSp>
        <p:nvGrpSpPr>
          <p:cNvPr id="30" name="Group 30"/>
          <p:cNvGrpSpPr/>
          <p:nvPr/>
        </p:nvGrpSpPr>
        <p:grpSpPr>
          <a:xfrm>
            <a:off x="12924046" y="6193407"/>
            <a:ext cx="4335254" cy="1952366"/>
            <a:chOff x="0" y="0"/>
            <a:chExt cx="5780339" cy="2603154"/>
          </a:xfrm>
        </p:grpSpPr>
        <p:sp>
          <p:nvSpPr>
            <p:cNvPr id="31" name="TextBox 31"/>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CHALLENGES</a:t>
              </a:r>
            </a:p>
          </p:txBody>
        </p:sp>
        <p:sp>
          <p:nvSpPr>
            <p:cNvPr id="32" name="TextBox 32"/>
            <p:cNvSpPr txBox="1"/>
            <p:nvPr/>
          </p:nvSpPr>
          <p:spPr>
            <a:xfrm>
              <a:off x="0" y="635924"/>
              <a:ext cx="5780339" cy="19672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after quitting smoking the discount would stop aswell - so people might start smoking again </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340540" y="1490598"/>
            <a:ext cx="15201885" cy="615950"/>
          </a:xfrm>
          <a:prstGeom prst="rect">
            <a:avLst/>
          </a:prstGeom>
        </p:spPr>
        <p:txBody>
          <a:bodyPr lIns="0" tIns="0" rIns="0" bIns="0" rtlCol="0" anchor="t">
            <a:spAutoFit/>
          </a:bodyPr>
          <a:lstStyle/>
          <a:p>
            <a:pPr algn="ctr">
              <a:lnSpc>
                <a:spcPts val="4900"/>
              </a:lnSpc>
            </a:pPr>
            <a:r>
              <a:rPr lang="en-US" sz="3500">
                <a:solidFill>
                  <a:srgbClr val="000000"/>
                </a:solidFill>
                <a:latin typeface="Play"/>
                <a:ea typeface="Play"/>
                <a:cs typeface="Play"/>
                <a:sym typeface="Play"/>
              </a:rPr>
              <a:t>NUDGE 7: </a:t>
            </a:r>
            <a:r>
              <a:rPr lang="en-US" sz="3500" b="1">
                <a:solidFill>
                  <a:srgbClr val="000000"/>
                </a:solidFill>
                <a:latin typeface="Play Bold"/>
                <a:ea typeface="Play Bold"/>
                <a:cs typeface="Play Bold"/>
                <a:sym typeface="Play Bold"/>
              </a:rPr>
              <a:t>Smell feedback packaging</a:t>
            </a:r>
          </a:p>
        </p:txBody>
      </p:sp>
      <p:sp>
        <p:nvSpPr>
          <p:cNvPr id="3" name="TextBox 3"/>
          <p:cNvSpPr txBox="1"/>
          <p:nvPr/>
        </p:nvSpPr>
        <p:spPr>
          <a:xfrm>
            <a:off x="146481" y="3681707"/>
            <a:ext cx="17700877" cy="7111435"/>
          </a:xfrm>
          <a:prstGeom prst="rect">
            <a:avLst/>
          </a:prstGeom>
        </p:spPr>
        <p:txBody>
          <a:bodyPr lIns="0" tIns="0" rIns="0" bIns="0" rtlCol="0" anchor="t">
            <a:spAutoFit/>
          </a:bodyPr>
          <a:lstStyle/>
          <a:p>
            <a:pPr marL="517574" lvl="1" indent="-258787" algn="just">
              <a:lnSpc>
                <a:spcPts val="3356"/>
              </a:lnSpc>
              <a:buFont typeface="Arial"/>
              <a:buChar char="•"/>
            </a:pPr>
            <a:r>
              <a:rPr lang="en-US" sz="2397">
                <a:solidFill>
                  <a:srgbClr val="000000"/>
                </a:solidFill>
                <a:latin typeface="Play"/>
                <a:ea typeface="Play"/>
                <a:cs typeface="Play"/>
                <a:sym typeface="Play"/>
              </a:rPr>
              <a:t>The concept being that each cigarette package has to release an unpleasant smell over time.</a:t>
            </a: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This mimics the long-term side effects of cigarettes, more specifically of their oder.</a:t>
            </a: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The reasoning behind why this would work is that a study done by the CDC, found that </a:t>
            </a:r>
            <a:r>
              <a:rPr lang="en-US" sz="2397" b="1">
                <a:solidFill>
                  <a:srgbClr val="000000"/>
                </a:solidFill>
                <a:latin typeface="Play Bold"/>
                <a:ea typeface="Play Bold"/>
                <a:cs typeface="Play Bold"/>
                <a:sym typeface="Play Bold"/>
              </a:rPr>
              <a:t>over 71% of smokers dislike the smell of cigarettes.</a:t>
            </a:r>
          </a:p>
          <a:p>
            <a:pPr algn="just">
              <a:lnSpc>
                <a:spcPts val="3356"/>
              </a:lnSpc>
            </a:pPr>
            <a:endParaRPr lang="en-US" sz="2397" b="1">
              <a:solidFill>
                <a:srgbClr val="000000"/>
              </a:solidFill>
              <a:latin typeface="Play Bold"/>
              <a:ea typeface="Play Bold"/>
              <a:cs typeface="Play Bold"/>
              <a:sym typeface="Play Bold"/>
            </a:endParaRPr>
          </a:p>
          <a:p>
            <a:pPr marL="517574" lvl="1" indent="-258787" algn="just">
              <a:lnSpc>
                <a:spcPts val="3356"/>
              </a:lnSpc>
              <a:buFont typeface="Arial"/>
              <a:buChar char="•"/>
            </a:pPr>
            <a:r>
              <a:rPr lang="en-US" sz="2397">
                <a:solidFill>
                  <a:srgbClr val="000000"/>
                </a:solidFill>
                <a:latin typeface="Play"/>
                <a:ea typeface="Play"/>
                <a:cs typeface="Play"/>
                <a:sym typeface="Play"/>
              </a:rPr>
              <a:t>On top of this, another piece of research, shows that 87% of non-smokers associate the smell of cigarettes with negative perceptions, therefore creating a negative stigma around it. </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8700" y="1333533"/>
            <a:ext cx="4339045" cy="0"/>
          </a:xfrm>
          <a:prstGeom prst="line">
            <a:avLst/>
          </a:prstGeom>
          <a:ln w="28575" cap="rnd">
            <a:solidFill>
              <a:srgbClr val="393939"/>
            </a:solidFill>
            <a:prstDash val="solid"/>
            <a:headEnd type="none" w="sm" len="sm"/>
            <a:tailEnd type="none" w="sm" len="sm"/>
          </a:ln>
        </p:spPr>
      </p:sp>
      <p:sp>
        <p:nvSpPr>
          <p:cNvPr id="3" name="AutoShape 3"/>
          <p:cNvSpPr/>
          <p:nvPr/>
        </p:nvSpPr>
        <p:spPr>
          <a:xfrm>
            <a:off x="6980163" y="1362108"/>
            <a:ext cx="4339045" cy="0"/>
          </a:xfrm>
          <a:prstGeom prst="line">
            <a:avLst/>
          </a:prstGeom>
          <a:ln w="28575" cap="rnd">
            <a:solidFill>
              <a:srgbClr val="393939"/>
            </a:solidFill>
            <a:prstDash val="solid"/>
            <a:headEnd type="none" w="sm" len="sm"/>
            <a:tailEnd type="none" w="sm" len="sm"/>
          </a:ln>
        </p:spPr>
      </p:sp>
      <p:sp>
        <p:nvSpPr>
          <p:cNvPr id="4" name="AutoShape 4"/>
          <p:cNvSpPr/>
          <p:nvPr/>
        </p:nvSpPr>
        <p:spPr>
          <a:xfrm>
            <a:off x="12924046" y="1376396"/>
            <a:ext cx="4339045" cy="0"/>
          </a:xfrm>
          <a:prstGeom prst="line">
            <a:avLst/>
          </a:prstGeom>
          <a:ln w="28575" cap="rnd">
            <a:solidFill>
              <a:srgbClr val="393939"/>
            </a:solidFill>
            <a:prstDash val="solid"/>
            <a:headEnd type="none" w="sm" len="sm"/>
            <a:tailEnd type="none" w="sm" len="sm"/>
          </a:ln>
        </p:spPr>
      </p:sp>
      <p:grpSp>
        <p:nvGrpSpPr>
          <p:cNvPr id="5" name="Group 5"/>
          <p:cNvGrpSpPr/>
          <p:nvPr/>
        </p:nvGrpSpPr>
        <p:grpSpPr>
          <a:xfrm>
            <a:off x="1032490" y="1649769"/>
            <a:ext cx="4335254" cy="837941"/>
            <a:chOff x="0" y="0"/>
            <a:chExt cx="5780339" cy="1117254"/>
          </a:xfrm>
        </p:grpSpPr>
        <p:sp>
          <p:nvSpPr>
            <p:cNvPr id="6" name="TextBox 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COST-BENEFIT ANALYSIS</a:t>
              </a:r>
            </a:p>
          </p:txBody>
        </p:sp>
        <p:sp>
          <p:nvSpPr>
            <p:cNvPr id="7" name="TextBox 7"/>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sp>
        <p:nvSpPr>
          <p:cNvPr id="8" name="TextBox 8"/>
          <p:cNvSpPr txBox="1"/>
          <p:nvPr/>
        </p:nvSpPr>
        <p:spPr>
          <a:xfrm>
            <a:off x="3323503" y="4487830"/>
            <a:ext cx="13288280" cy="521335"/>
          </a:xfrm>
          <a:prstGeom prst="rect">
            <a:avLst/>
          </a:prstGeom>
        </p:spPr>
        <p:txBody>
          <a:bodyPr lIns="0" tIns="0" rIns="0" bIns="0" rtlCol="0" anchor="t">
            <a:spAutoFit/>
          </a:bodyPr>
          <a:lstStyle/>
          <a:p>
            <a:pPr algn="l">
              <a:lnSpc>
                <a:spcPts val="4159"/>
              </a:lnSpc>
            </a:pPr>
            <a:endParaRPr/>
          </a:p>
        </p:txBody>
      </p:sp>
      <p:grpSp>
        <p:nvGrpSpPr>
          <p:cNvPr id="9" name="Group 9"/>
          <p:cNvGrpSpPr/>
          <p:nvPr/>
        </p:nvGrpSpPr>
        <p:grpSpPr>
          <a:xfrm>
            <a:off x="6980163" y="1649769"/>
            <a:ext cx="4953380" cy="837941"/>
            <a:chOff x="0" y="0"/>
            <a:chExt cx="6604507" cy="1117254"/>
          </a:xfrm>
        </p:grpSpPr>
        <p:sp>
          <p:nvSpPr>
            <p:cNvPr id="10" name="TextBox 10"/>
            <p:cNvSpPr txBox="1"/>
            <p:nvPr/>
          </p:nvSpPr>
          <p:spPr>
            <a:xfrm>
              <a:off x="0" y="0"/>
              <a:ext cx="6604507"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FEASIBILITY</a:t>
              </a:r>
            </a:p>
          </p:txBody>
        </p:sp>
        <p:sp>
          <p:nvSpPr>
            <p:cNvPr id="11" name="TextBox 11"/>
            <p:cNvSpPr txBox="1"/>
            <p:nvPr/>
          </p:nvSpPr>
          <p:spPr>
            <a:xfrm>
              <a:off x="0" y="635924"/>
              <a:ext cx="6604507" cy="481330"/>
            </a:xfrm>
            <a:prstGeom prst="rect">
              <a:avLst/>
            </a:prstGeom>
          </p:spPr>
          <p:txBody>
            <a:bodyPr lIns="0" tIns="0" rIns="0" bIns="0" rtlCol="0" anchor="t">
              <a:spAutoFit/>
            </a:bodyPr>
            <a:lstStyle/>
            <a:p>
              <a:pPr algn="l">
                <a:lnSpc>
                  <a:spcPts val="2940"/>
                </a:lnSpc>
              </a:pPr>
              <a:endParaRPr/>
            </a:p>
          </p:txBody>
        </p:sp>
      </p:grpSp>
      <p:grpSp>
        <p:nvGrpSpPr>
          <p:cNvPr id="12" name="Group 12"/>
          <p:cNvGrpSpPr/>
          <p:nvPr/>
        </p:nvGrpSpPr>
        <p:grpSpPr>
          <a:xfrm>
            <a:off x="12927836" y="1631694"/>
            <a:ext cx="4335254" cy="837941"/>
            <a:chOff x="0" y="0"/>
            <a:chExt cx="5780339" cy="1117254"/>
          </a:xfrm>
        </p:grpSpPr>
        <p:sp>
          <p:nvSpPr>
            <p:cNvPr id="13" name="TextBox 13"/>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POLITICAL VIABILITY</a:t>
              </a:r>
            </a:p>
          </p:txBody>
        </p:sp>
        <p:sp>
          <p:nvSpPr>
            <p:cNvPr id="14" name="TextBox 14"/>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grpSp>
        <p:nvGrpSpPr>
          <p:cNvPr id="15" name="Group 15"/>
          <p:cNvGrpSpPr/>
          <p:nvPr/>
        </p:nvGrpSpPr>
        <p:grpSpPr>
          <a:xfrm>
            <a:off x="1032490" y="2383666"/>
            <a:ext cx="4335254" cy="1580891"/>
            <a:chOff x="0" y="0"/>
            <a:chExt cx="5780339" cy="2107854"/>
          </a:xfrm>
        </p:grpSpPr>
        <p:sp>
          <p:nvSpPr>
            <p:cNvPr id="16" name="TextBox 1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BENEFITS</a:t>
              </a:r>
            </a:p>
          </p:txBody>
        </p:sp>
        <p:sp>
          <p:nvSpPr>
            <p:cNvPr id="17" name="TextBox 17"/>
            <p:cNvSpPr txBox="1"/>
            <p:nvPr/>
          </p:nvSpPr>
          <p:spPr>
            <a:xfrm>
              <a:off x="0" y="635924"/>
              <a:ext cx="5780339" cy="14719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Increases social stigma surrounding smoking.</a:t>
              </a:r>
            </a:p>
            <a:p>
              <a:pPr marL="453390" lvl="1" indent="-226695" algn="l">
                <a:lnSpc>
                  <a:spcPts val="2940"/>
                </a:lnSpc>
                <a:buFont typeface="Arial"/>
                <a:buChar char="•"/>
              </a:pPr>
              <a:r>
                <a:rPr lang="en-US" sz="2100">
                  <a:solidFill>
                    <a:srgbClr val="393939"/>
                  </a:solidFill>
                  <a:latin typeface="Play"/>
                  <a:ea typeface="Play"/>
                  <a:cs typeface="Play"/>
                  <a:sym typeface="Play"/>
                </a:rPr>
                <a:t>Reduces smoking rates.</a:t>
              </a:r>
            </a:p>
          </p:txBody>
        </p:sp>
      </p:grpSp>
      <p:grpSp>
        <p:nvGrpSpPr>
          <p:cNvPr id="18" name="Group 18"/>
          <p:cNvGrpSpPr/>
          <p:nvPr/>
        </p:nvGrpSpPr>
        <p:grpSpPr>
          <a:xfrm>
            <a:off x="1032490" y="6146674"/>
            <a:ext cx="4335254" cy="1209416"/>
            <a:chOff x="0" y="0"/>
            <a:chExt cx="5780339" cy="1612554"/>
          </a:xfrm>
        </p:grpSpPr>
        <p:sp>
          <p:nvSpPr>
            <p:cNvPr id="19" name="TextBox 19"/>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COSTS</a:t>
              </a:r>
            </a:p>
          </p:txBody>
        </p:sp>
        <p:sp>
          <p:nvSpPr>
            <p:cNvPr id="20" name="TextBox 20"/>
            <p:cNvSpPr txBox="1"/>
            <p:nvPr/>
          </p:nvSpPr>
          <p:spPr>
            <a:xfrm>
              <a:off x="0" y="635924"/>
              <a:ext cx="5780339" cy="9766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Resistance from tobacco companies. </a:t>
              </a:r>
            </a:p>
          </p:txBody>
        </p:sp>
      </p:grpSp>
      <p:grpSp>
        <p:nvGrpSpPr>
          <p:cNvPr id="21" name="Group 21"/>
          <p:cNvGrpSpPr/>
          <p:nvPr/>
        </p:nvGrpSpPr>
        <p:grpSpPr>
          <a:xfrm>
            <a:off x="7289226" y="2383666"/>
            <a:ext cx="4644317" cy="1580891"/>
            <a:chOff x="0" y="0"/>
            <a:chExt cx="6192423" cy="2107854"/>
          </a:xfrm>
        </p:grpSpPr>
        <p:sp>
          <p:nvSpPr>
            <p:cNvPr id="22" name="TextBox 22"/>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FEASIBLE</a:t>
              </a:r>
            </a:p>
          </p:txBody>
        </p:sp>
        <p:sp>
          <p:nvSpPr>
            <p:cNvPr id="23" name="TextBox 23"/>
            <p:cNvSpPr txBox="1"/>
            <p:nvPr/>
          </p:nvSpPr>
          <p:spPr>
            <a:xfrm>
              <a:off x="0" y="635924"/>
              <a:ext cx="6192423" cy="14719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The material to make this is already relatively commercially available.</a:t>
              </a:r>
            </a:p>
          </p:txBody>
        </p:sp>
      </p:grpSp>
      <p:grpSp>
        <p:nvGrpSpPr>
          <p:cNvPr id="24" name="Group 24"/>
          <p:cNvGrpSpPr/>
          <p:nvPr/>
        </p:nvGrpSpPr>
        <p:grpSpPr>
          <a:xfrm>
            <a:off x="7443757" y="6331649"/>
            <a:ext cx="4335254" cy="1580891"/>
            <a:chOff x="0" y="0"/>
            <a:chExt cx="5780339" cy="2107854"/>
          </a:xfrm>
        </p:grpSpPr>
        <p:sp>
          <p:nvSpPr>
            <p:cNvPr id="25" name="TextBox 25"/>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CHALLENGES</a:t>
              </a:r>
            </a:p>
          </p:txBody>
        </p:sp>
        <p:sp>
          <p:nvSpPr>
            <p:cNvPr id="26" name="TextBox 26"/>
            <p:cNvSpPr txBox="1"/>
            <p:nvPr/>
          </p:nvSpPr>
          <p:spPr>
            <a:xfrm>
              <a:off x="0" y="635924"/>
              <a:ext cx="5780339" cy="14719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Ensuring consistent release of the smell without impacting cigaretter quality.</a:t>
              </a:r>
            </a:p>
          </p:txBody>
        </p:sp>
      </p:grpSp>
      <p:grpSp>
        <p:nvGrpSpPr>
          <p:cNvPr id="27" name="Group 27"/>
          <p:cNvGrpSpPr/>
          <p:nvPr/>
        </p:nvGrpSpPr>
        <p:grpSpPr>
          <a:xfrm>
            <a:off x="12924046" y="2383666"/>
            <a:ext cx="4644317" cy="2323841"/>
            <a:chOff x="0" y="0"/>
            <a:chExt cx="6192423" cy="3098454"/>
          </a:xfrm>
        </p:grpSpPr>
        <p:sp>
          <p:nvSpPr>
            <p:cNvPr id="28" name="TextBox 28"/>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OPPORTUNITIES</a:t>
              </a:r>
            </a:p>
          </p:txBody>
        </p:sp>
        <p:sp>
          <p:nvSpPr>
            <p:cNvPr id="29" name="TextBox 29"/>
            <p:cNvSpPr txBox="1"/>
            <p:nvPr/>
          </p:nvSpPr>
          <p:spPr>
            <a:xfrm>
              <a:off x="0" y="635924"/>
              <a:ext cx="6192423" cy="24625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Aligns with policies targeting tobacco control and will be supported.</a:t>
              </a:r>
            </a:p>
            <a:p>
              <a:pPr algn="l">
                <a:lnSpc>
                  <a:spcPts val="2940"/>
                </a:lnSpc>
              </a:pPr>
              <a:endParaRPr lang="en-US" sz="2100">
                <a:solidFill>
                  <a:srgbClr val="393939"/>
                </a:solidFill>
                <a:latin typeface="Play"/>
                <a:ea typeface="Play"/>
                <a:cs typeface="Play"/>
                <a:sym typeface="Play"/>
              </a:endParaRPr>
            </a:p>
            <a:p>
              <a:pPr algn="l">
                <a:lnSpc>
                  <a:spcPts val="2940"/>
                </a:lnSpc>
              </a:pPr>
              <a:endParaRPr lang="en-US" sz="2100">
                <a:solidFill>
                  <a:srgbClr val="393939"/>
                </a:solidFill>
                <a:latin typeface="Play"/>
                <a:ea typeface="Play"/>
                <a:cs typeface="Play"/>
                <a:sym typeface="Play"/>
              </a:endParaRPr>
            </a:p>
          </p:txBody>
        </p:sp>
      </p:grpSp>
      <p:grpSp>
        <p:nvGrpSpPr>
          <p:cNvPr id="30" name="Group 30"/>
          <p:cNvGrpSpPr/>
          <p:nvPr/>
        </p:nvGrpSpPr>
        <p:grpSpPr>
          <a:xfrm>
            <a:off x="12924046" y="6193407"/>
            <a:ext cx="4335254" cy="1209416"/>
            <a:chOff x="0" y="0"/>
            <a:chExt cx="5780339" cy="1612554"/>
          </a:xfrm>
        </p:grpSpPr>
        <p:sp>
          <p:nvSpPr>
            <p:cNvPr id="31" name="TextBox 31"/>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CHALLENGES</a:t>
              </a:r>
            </a:p>
          </p:txBody>
        </p:sp>
        <p:sp>
          <p:nvSpPr>
            <p:cNvPr id="32" name="TextBox 32"/>
            <p:cNvSpPr txBox="1"/>
            <p:nvPr/>
          </p:nvSpPr>
          <p:spPr>
            <a:xfrm>
              <a:off x="0" y="635924"/>
              <a:ext cx="5780339" cy="9766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Potential legal challenges </a:t>
              </a:r>
            </a:p>
            <a:p>
              <a:pPr marL="453390" lvl="1" indent="-226695" algn="l">
                <a:lnSpc>
                  <a:spcPts val="2940"/>
                </a:lnSpc>
                <a:buFont typeface="Arial"/>
                <a:buChar char="•"/>
              </a:pPr>
              <a:r>
                <a:rPr lang="en-US" sz="2100">
                  <a:solidFill>
                    <a:srgbClr val="393939"/>
                  </a:solidFill>
                  <a:latin typeface="Play"/>
                  <a:ea typeface="Play"/>
                  <a:cs typeface="Play"/>
                  <a:sym typeface="Play"/>
                </a:rPr>
                <a:t>Lobbying from tobacco industry.</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562107" y="1553903"/>
            <a:ext cx="15201885" cy="615950"/>
          </a:xfrm>
          <a:prstGeom prst="rect">
            <a:avLst/>
          </a:prstGeom>
        </p:spPr>
        <p:txBody>
          <a:bodyPr lIns="0" tIns="0" rIns="0" bIns="0" rtlCol="0" anchor="t">
            <a:spAutoFit/>
          </a:bodyPr>
          <a:lstStyle/>
          <a:p>
            <a:pPr algn="ctr">
              <a:lnSpc>
                <a:spcPts val="4900"/>
              </a:lnSpc>
            </a:pPr>
            <a:r>
              <a:rPr lang="en-US" sz="3500">
                <a:solidFill>
                  <a:srgbClr val="000000"/>
                </a:solidFill>
                <a:latin typeface="Play"/>
                <a:ea typeface="Play"/>
                <a:cs typeface="Play"/>
                <a:sym typeface="Play"/>
              </a:rPr>
              <a:t>NUDGE 8: </a:t>
            </a:r>
            <a:r>
              <a:rPr lang="en-US" sz="3500" b="1">
                <a:solidFill>
                  <a:srgbClr val="000000"/>
                </a:solidFill>
                <a:latin typeface="Play Bold"/>
                <a:ea typeface="Play Bold"/>
                <a:cs typeface="Play Bold"/>
                <a:sym typeface="Play Bold"/>
              </a:rPr>
              <a:t>Implementation of packages that are hard to open</a:t>
            </a:r>
          </a:p>
        </p:txBody>
      </p:sp>
      <p:sp>
        <p:nvSpPr>
          <p:cNvPr id="3" name="TextBox 3"/>
          <p:cNvSpPr txBox="1"/>
          <p:nvPr/>
        </p:nvSpPr>
        <p:spPr>
          <a:xfrm>
            <a:off x="320423" y="3764062"/>
            <a:ext cx="17700877" cy="7530535"/>
          </a:xfrm>
          <a:prstGeom prst="rect">
            <a:avLst/>
          </a:prstGeom>
        </p:spPr>
        <p:txBody>
          <a:bodyPr lIns="0" tIns="0" rIns="0" bIns="0" rtlCol="0" anchor="t">
            <a:spAutoFit/>
          </a:bodyPr>
          <a:lstStyle/>
          <a:p>
            <a:pPr marL="517574" lvl="1" indent="-258787" algn="just">
              <a:lnSpc>
                <a:spcPts val="3356"/>
              </a:lnSpc>
              <a:buFont typeface="Arial"/>
              <a:buChar char="•"/>
            </a:pPr>
            <a:r>
              <a:rPr lang="en-US" sz="2397">
                <a:solidFill>
                  <a:srgbClr val="000000"/>
                </a:solidFill>
                <a:latin typeface="Play"/>
                <a:ea typeface="Play"/>
                <a:cs typeface="Play"/>
                <a:sym typeface="Play"/>
              </a:rPr>
              <a:t>This nudge is effort-based, it basically means that cigarettes would be sold in very difficult to open packs. For example, each cigarette would have its own tight wrapper (similarly to a lollipop). </a:t>
            </a: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 impossible to open </a:t>
            </a: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A study in Psychological Science, found that introducing small barriers to acessing junk food reduced consumption by 16-20% (Milkman et al., 2014). We argue that a similar result would happen if our nudge is implemented. </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8700" y="1333533"/>
            <a:ext cx="4339045" cy="0"/>
          </a:xfrm>
          <a:prstGeom prst="line">
            <a:avLst/>
          </a:prstGeom>
          <a:ln w="28575" cap="rnd">
            <a:solidFill>
              <a:srgbClr val="393939"/>
            </a:solidFill>
            <a:prstDash val="solid"/>
            <a:headEnd type="none" w="sm" len="sm"/>
            <a:tailEnd type="none" w="sm" len="sm"/>
          </a:ln>
        </p:spPr>
      </p:sp>
      <p:sp>
        <p:nvSpPr>
          <p:cNvPr id="3" name="AutoShape 3"/>
          <p:cNvSpPr/>
          <p:nvPr/>
        </p:nvSpPr>
        <p:spPr>
          <a:xfrm>
            <a:off x="6980163" y="1362108"/>
            <a:ext cx="4339045" cy="0"/>
          </a:xfrm>
          <a:prstGeom prst="line">
            <a:avLst/>
          </a:prstGeom>
          <a:ln w="28575" cap="rnd">
            <a:solidFill>
              <a:srgbClr val="393939"/>
            </a:solidFill>
            <a:prstDash val="solid"/>
            <a:headEnd type="none" w="sm" len="sm"/>
            <a:tailEnd type="none" w="sm" len="sm"/>
          </a:ln>
        </p:spPr>
      </p:sp>
      <p:sp>
        <p:nvSpPr>
          <p:cNvPr id="4" name="AutoShape 4"/>
          <p:cNvSpPr/>
          <p:nvPr/>
        </p:nvSpPr>
        <p:spPr>
          <a:xfrm>
            <a:off x="12924046" y="1376396"/>
            <a:ext cx="4339045" cy="0"/>
          </a:xfrm>
          <a:prstGeom prst="line">
            <a:avLst/>
          </a:prstGeom>
          <a:ln w="28575" cap="rnd">
            <a:solidFill>
              <a:srgbClr val="393939"/>
            </a:solidFill>
            <a:prstDash val="solid"/>
            <a:headEnd type="none" w="sm" len="sm"/>
            <a:tailEnd type="none" w="sm" len="sm"/>
          </a:ln>
        </p:spPr>
      </p:sp>
      <p:grpSp>
        <p:nvGrpSpPr>
          <p:cNvPr id="5" name="Group 5"/>
          <p:cNvGrpSpPr/>
          <p:nvPr/>
        </p:nvGrpSpPr>
        <p:grpSpPr>
          <a:xfrm>
            <a:off x="1032490" y="1649769"/>
            <a:ext cx="4335254" cy="837941"/>
            <a:chOff x="0" y="0"/>
            <a:chExt cx="5780339" cy="1117254"/>
          </a:xfrm>
        </p:grpSpPr>
        <p:sp>
          <p:nvSpPr>
            <p:cNvPr id="6" name="TextBox 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COST-BENEFIT ANALYSIS</a:t>
              </a:r>
            </a:p>
          </p:txBody>
        </p:sp>
        <p:sp>
          <p:nvSpPr>
            <p:cNvPr id="7" name="TextBox 7"/>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sp>
        <p:nvSpPr>
          <p:cNvPr id="8" name="TextBox 8"/>
          <p:cNvSpPr txBox="1"/>
          <p:nvPr/>
        </p:nvSpPr>
        <p:spPr>
          <a:xfrm>
            <a:off x="3323503" y="4487830"/>
            <a:ext cx="13288280" cy="521335"/>
          </a:xfrm>
          <a:prstGeom prst="rect">
            <a:avLst/>
          </a:prstGeom>
        </p:spPr>
        <p:txBody>
          <a:bodyPr lIns="0" tIns="0" rIns="0" bIns="0" rtlCol="0" anchor="t">
            <a:spAutoFit/>
          </a:bodyPr>
          <a:lstStyle/>
          <a:p>
            <a:pPr algn="l">
              <a:lnSpc>
                <a:spcPts val="4159"/>
              </a:lnSpc>
            </a:pPr>
            <a:endParaRPr/>
          </a:p>
        </p:txBody>
      </p:sp>
      <p:grpSp>
        <p:nvGrpSpPr>
          <p:cNvPr id="9" name="Group 9"/>
          <p:cNvGrpSpPr/>
          <p:nvPr/>
        </p:nvGrpSpPr>
        <p:grpSpPr>
          <a:xfrm>
            <a:off x="6980163" y="1649769"/>
            <a:ext cx="4953380" cy="837941"/>
            <a:chOff x="0" y="0"/>
            <a:chExt cx="6604507" cy="1117254"/>
          </a:xfrm>
        </p:grpSpPr>
        <p:sp>
          <p:nvSpPr>
            <p:cNvPr id="10" name="TextBox 10"/>
            <p:cNvSpPr txBox="1"/>
            <p:nvPr/>
          </p:nvSpPr>
          <p:spPr>
            <a:xfrm>
              <a:off x="0" y="0"/>
              <a:ext cx="6604507"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FEASIBILITY</a:t>
              </a:r>
            </a:p>
          </p:txBody>
        </p:sp>
        <p:sp>
          <p:nvSpPr>
            <p:cNvPr id="11" name="TextBox 11"/>
            <p:cNvSpPr txBox="1"/>
            <p:nvPr/>
          </p:nvSpPr>
          <p:spPr>
            <a:xfrm>
              <a:off x="0" y="635924"/>
              <a:ext cx="6604507" cy="481330"/>
            </a:xfrm>
            <a:prstGeom prst="rect">
              <a:avLst/>
            </a:prstGeom>
          </p:spPr>
          <p:txBody>
            <a:bodyPr lIns="0" tIns="0" rIns="0" bIns="0" rtlCol="0" anchor="t">
              <a:spAutoFit/>
            </a:bodyPr>
            <a:lstStyle/>
            <a:p>
              <a:pPr algn="l">
                <a:lnSpc>
                  <a:spcPts val="2940"/>
                </a:lnSpc>
              </a:pPr>
              <a:endParaRPr/>
            </a:p>
          </p:txBody>
        </p:sp>
      </p:grpSp>
      <p:grpSp>
        <p:nvGrpSpPr>
          <p:cNvPr id="12" name="Group 12"/>
          <p:cNvGrpSpPr/>
          <p:nvPr/>
        </p:nvGrpSpPr>
        <p:grpSpPr>
          <a:xfrm>
            <a:off x="12927836" y="1631694"/>
            <a:ext cx="4335254" cy="837941"/>
            <a:chOff x="0" y="0"/>
            <a:chExt cx="5780339" cy="1117254"/>
          </a:xfrm>
        </p:grpSpPr>
        <p:sp>
          <p:nvSpPr>
            <p:cNvPr id="13" name="TextBox 13"/>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POLITICAL VIABILITY</a:t>
              </a:r>
            </a:p>
          </p:txBody>
        </p:sp>
        <p:sp>
          <p:nvSpPr>
            <p:cNvPr id="14" name="TextBox 14"/>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grpSp>
        <p:nvGrpSpPr>
          <p:cNvPr id="15" name="Group 15"/>
          <p:cNvGrpSpPr/>
          <p:nvPr/>
        </p:nvGrpSpPr>
        <p:grpSpPr>
          <a:xfrm>
            <a:off x="1032490" y="2383666"/>
            <a:ext cx="4335254" cy="1580891"/>
            <a:chOff x="0" y="0"/>
            <a:chExt cx="5780339" cy="2107854"/>
          </a:xfrm>
        </p:grpSpPr>
        <p:sp>
          <p:nvSpPr>
            <p:cNvPr id="16" name="TextBox 1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BENEFITS</a:t>
              </a:r>
            </a:p>
          </p:txBody>
        </p:sp>
        <p:sp>
          <p:nvSpPr>
            <p:cNvPr id="17" name="TextBox 17"/>
            <p:cNvSpPr txBox="1"/>
            <p:nvPr/>
          </p:nvSpPr>
          <p:spPr>
            <a:xfrm>
              <a:off x="0" y="635924"/>
              <a:ext cx="5780339" cy="14719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Increased friction will likely lead to reduced impulsive consumption. </a:t>
              </a:r>
            </a:p>
          </p:txBody>
        </p:sp>
      </p:grpSp>
      <p:grpSp>
        <p:nvGrpSpPr>
          <p:cNvPr id="18" name="Group 18"/>
          <p:cNvGrpSpPr/>
          <p:nvPr/>
        </p:nvGrpSpPr>
        <p:grpSpPr>
          <a:xfrm>
            <a:off x="1032490" y="6146674"/>
            <a:ext cx="4335254" cy="1209416"/>
            <a:chOff x="0" y="0"/>
            <a:chExt cx="5780339" cy="1612554"/>
          </a:xfrm>
        </p:grpSpPr>
        <p:sp>
          <p:nvSpPr>
            <p:cNvPr id="19" name="TextBox 19"/>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COSTS</a:t>
              </a:r>
            </a:p>
          </p:txBody>
        </p:sp>
        <p:sp>
          <p:nvSpPr>
            <p:cNvPr id="20" name="TextBox 20"/>
            <p:cNvSpPr txBox="1"/>
            <p:nvPr/>
          </p:nvSpPr>
          <p:spPr>
            <a:xfrm>
              <a:off x="0" y="635924"/>
              <a:ext cx="5780339" cy="9766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Initial redesign and production costs.</a:t>
              </a:r>
            </a:p>
          </p:txBody>
        </p:sp>
      </p:grpSp>
      <p:grpSp>
        <p:nvGrpSpPr>
          <p:cNvPr id="21" name="Group 21"/>
          <p:cNvGrpSpPr/>
          <p:nvPr/>
        </p:nvGrpSpPr>
        <p:grpSpPr>
          <a:xfrm>
            <a:off x="7289226" y="2383666"/>
            <a:ext cx="4644317" cy="837941"/>
            <a:chOff x="0" y="0"/>
            <a:chExt cx="6192423" cy="1117254"/>
          </a:xfrm>
        </p:grpSpPr>
        <p:sp>
          <p:nvSpPr>
            <p:cNvPr id="22" name="TextBox 22"/>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FEASIBLE</a:t>
              </a:r>
            </a:p>
          </p:txBody>
        </p:sp>
        <p:sp>
          <p:nvSpPr>
            <p:cNvPr id="23" name="TextBox 23"/>
            <p:cNvSpPr txBox="1"/>
            <p:nvPr/>
          </p:nvSpPr>
          <p:spPr>
            <a:xfrm>
              <a:off x="0" y="635924"/>
              <a:ext cx="6192423" cy="4813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Easy to make.</a:t>
              </a:r>
            </a:p>
          </p:txBody>
        </p:sp>
      </p:grpSp>
      <p:grpSp>
        <p:nvGrpSpPr>
          <p:cNvPr id="24" name="Group 24"/>
          <p:cNvGrpSpPr/>
          <p:nvPr/>
        </p:nvGrpSpPr>
        <p:grpSpPr>
          <a:xfrm>
            <a:off x="7443757" y="6331649"/>
            <a:ext cx="4335254" cy="2323841"/>
            <a:chOff x="0" y="0"/>
            <a:chExt cx="5780339" cy="3098454"/>
          </a:xfrm>
        </p:grpSpPr>
        <p:sp>
          <p:nvSpPr>
            <p:cNvPr id="25" name="TextBox 25"/>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CHALLENGES</a:t>
              </a:r>
            </a:p>
          </p:txBody>
        </p:sp>
        <p:sp>
          <p:nvSpPr>
            <p:cNvPr id="26" name="TextBox 26"/>
            <p:cNvSpPr txBox="1"/>
            <p:nvPr/>
          </p:nvSpPr>
          <p:spPr>
            <a:xfrm>
              <a:off x="0" y="635924"/>
              <a:ext cx="5780339" cy="24625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Ensuring that the packages are challenging enough to reduce impulsive use, yet not so difficult that they it causes pure frustration.</a:t>
              </a:r>
            </a:p>
          </p:txBody>
        </p:sp>
      </p:grpSp>
      <p:grpSp>
        <p:nvGrpSpPr>
          <p:cNvPr id="27" name="Group 27"/>
          <p:cNvGrpSpPr/>
          <p:nvPr/>
        </p:nvGrpSpPr>
        <p:grpSpPr>
          <a:xfrm>
            <a:off x="12924046" y="2383666"/>
            <a:ext cx="4644317" cy="2323841"/>
            <a:chOff x="0" y="0"/>
            <a:chExt cx="6192423" cy="3098454"/>
          </a:xfrm>
        </p:grpSpPr>
        <p:sp>
          <p:nvSpPr>
            <p:cNvPr id="28" name="TextBox 28"/>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OPPORTUNITIES</a:t>
              </a:r>
            </a:p>
          </p:txBody>
        </p:sp>
        <p:sp>
          <p:nvSpPr>
            <p:cNvPr id="29" name="TextBox 29"/>
            <p:cNvSpPr txBox="1"/>
            <p:nvPr/>
          </p:nvSpPr>
          <p:spPr>
            <a:xfrm>
              <a:off x="0" y="635924"/>
              <a:ext cx="6192423" cy="24625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Aligns with policies targeting tobacco control and will be supported.</a:t>
              </a:r>
            </a:p>
            <a:p>
              <a:pPr algn="l">
                <a:lnSpc>
                  <a:spcPts val="2940"/>
                </a:lnSpc>
              </a:pPr>
              <a:endParaRPr lang="en-US" sz="2100">
                <a:solidFill>
                  <a:srgbClr val="393939"/>
                </a:solidFill>
                <a:latin typeface="Play"/>
                <a:ea typeface="Play"/>
                <a:cs typeface="Play"/>
                <a:sym typeface="Play"/>
              </a:endParaRPr>
            </a:p>
            <a:p>
              <a:pPr algn="l">
                <a:lnSpc>
                  <a:spcPts val="2940"/>
                </a:lnSpc>
              </a:pPr>
              <a:endParaRPr lang="en-US" sz="2100">
                <a:solidFill>
                  <a:srgbClr val="393939"/>
                </a:solidFill>
                <a:latin typeface="Play"/>
                <a:ea typeface="Play"/>
                <a:cs typeface="Play"/>
                <a:sym typeface="Play"/>
              </a:endParaRPr>
            </a:p>
          </p:txBody>
        </p:sp>
      </p:grpSp>
      <p:grpSp>
        <p:nvGrpSpPr>
          <p:cNvPr id="30" name="Group 30"/>
          <p:cNvGrpSpPr/>
          <p:nvPr/>
        </p:nvGrpSpPr>
        <p:grpSpPr>
          <a:xfrm>
            <a:off x="12924046" y="6193407"/>
            <a:ext cx="4335254" cy="1952366"/>
            <a:chOff x="0" y="0"/>
            <a:chExt cx="5780339" cy="2603154"/>
          </a:xfrm>
        </p:grpSpPr>
        <p:sp>
          <p:nvSpPr>
            <p:cNvPr id="31" name="TextBox 31"/>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CHALLENGES</a:t>
              </a:r>
            </a:p>
          </p:txBody>
        </p:sp>
        <p:sp>
          <p:nvSpPr>
            <p:cNvPr id="32" name="TextBox 32"/>
            <p:cNvSpPr txBox="1"/>
            <p:nvPr/>
          </p:nvSpPr>
          <p:spPr>
            <a:xfrm>
              <a:off x="0" y="635924"/>
              <a:ext cx="5780339" cy="19672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Lobbying from tobacco companies, more specifically from a customer inconvenience angle.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141936" y="1411467"/>
            <a:ext cx="15201885" cy="615950"/>
          </a:xfrm>
          <a:prstGeom prst="rect">
            <a:avLst/>
          </a:prstGeom>
        </p:spPr>
        <p:txBody>
          <a:bodyPr lIns="0" tIns="0" rIns="0" bIns="0" rtlCol="0" anchor="t">
            <a:spAutoFit/>
          </a:bodyPr>
          <a:lstStyle/>
          <a:p>
            <a:pPr algn="ctr">
              <a:lnSpc>
                <a:spcPts val="4900"/>
              </a:lnSpc>
            </a:pPr>
            <a:r>
              <a:rPr lang="en-US" sz="3500">
                <a:solidFill>
                  <a:srgbClr val="000000"/>
                </a:solidFill>
                <a:latin typeface="Play"/>
                <a:ea typeface="Play"/>
                <a:cs typeface="Play"/>
                <a:sym typeface="Play"/>
              </a:rPr>
              <a:t>NUDGE 9: </a:t>
            </a:r>
            <a:r>
              <a:rPr lang="en-US" sz="3500" b="1">
                <a:solidFill>
                  <a:srgbClr val="000000"/>
                </a:solidFill>
                <a:latin typeface="Play Bold"/>
                <a:ea typeface="Play Bold"/>
                <a:cs typeface="Play Bold"/>
                <a:sym typeface="Play Bold"/>
              </a:rPr>
              <a:t>Second-Hand Smoke Mirror </a:t>
            </a:r>
          </a:p>
        </p:txBody>
      </p:sp>
      <p:sp>
        <p:nvSpPr>
          <p:cNvPr id="3" name="TextBox 3"/>
          <p:cNvSpPr txBox="1"/>
          <p:nvPr/>
        </p:nvSpPr>
        <p:spPr>
          <a:xfrm>
            <a:off x="293561" y="3935950"/>
            <a:ext cx="17700877" cy="9626035"/>
          </a:xfrm>
          <a:prstGeom prst="rect">
            <a:avLst/>
          </a:prstGeom>
        </p:spPr>
        <p:txBody>
          <a:bodyPr lIns="0" tIns="0" rIns="0" bIns="0" rtlCol="0" anchor="t">
            <a:spAutoFit/>
          </a:bodyPr>
          <a:lstStyle/>
          <a:p>
            <a:pPr marL="517574" lvl="1" indent="-258787" algn="just">
              <a:lnSpc>
                <a:spcPts val="3356"/>
              </a:lnSpc>
              <a:buFont typeface="Arial"/>
              <a:buChar char="•"/>
            </a:pPr>
            <a:r>
              <a:rPr lang="en-US" sz="2397">
                <a:solidFill>
                  <a:srgbClr val="000000"/>
                </a:solidFill>
                <a:latin typeface="Play"/>
                <a:ea typeface="Play"/>
                <a:cs typeface="Play"/>
                <a:sym typeface="Play"/>
              </a:rPr>
              <a:t>By using Augmented Reality (AR), the effects of the smoke could be shown for all to see.</a:t>
            </a: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This would basically be done by making mirrors in public smoking areas, that would show things such as smoke exposure warnings. </a:t>
            </a: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This nudge implements a kind of guilt shaming technique to show smokers how their smoking effects other people.</a:t>
            </a:r>
          </a:p>
          <a:p>
            <a:pPr algn="just">
              <a:lnSpc>
                <a:spcPts val="3356"/>
              </a:lnSpc>
            </a:pPr>
            <a:endParaRPr lang="en-US" sz="2397">
              <a:solidFill>
                <a:srgbClr val="000000"/>
              </a:solidFill>
              <a:latin typeface="Play"/>
              <a:ea typeface="Play"/>
              <a:cs typeface="Play"/>
              <a:sym typeface="Play"/>
            </a:endParaRPr>
          </a:p>
          <a:p>
            <a:pPr marL="517574" lvl="1" indent="-258787" algn="just">
              <a:lnSpc>
                <a:spcPts val="3356"/>
              </a:lnSpc>
              <a:buFont typeface="Arial"/>
              <a:buChar char="•"/>
            </a:pPr>
            <a:r>
              <a:rPr lang="en-US" sz="2397">
                <a:solidFill>
                  <a:srgbClr val="000000"/>
                </a:solidFill>
                <a:latin typeface="Play"/>
                <a:ea typeface="Play"/>
                <a:cs typeface="Play"/>
                <a:sym typeface="Play"/>
              </a:rPr>
              <a:t>According to the WHO, 1.2 million deaths are annually caused by second hand smoke exposure, this including over 65,000 children. By using this nudge, people will be exposed to the hard truths that come with smoking. </a:t>
            </a: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a:p>
            <a:pPr algn="just">
              <a:lnSpc>
                <a:spcPts val="3356"/>
              </a:lnSpc>
            </a:pPr>
            <a:endParaRPr lang="en-US" sz="2397">
              <a:solidFill>
                <a:srgbClr val="000000"/>
              </a:solidFill>
              <a:latin typeface="Play"/>
              <a:ea typeface="Play"/>
              <a:cs typeface="Play"/>
              <a:sym typeface="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1566792" y="833871"/>
            <a:ext cx="12136510" cy="2136659"/>
            <a:chOff x="0" y="0"/>
            <a:chExt cx="16182014" cy="2848879"/>
          </a:xfrm>
        </p:grpSpPr>
        <p:sp>
          <p:nvSpPr>
            <p:cNvPr id="3" name="TextBox 3"/>
            <p:cNvSpPr txBox="1"/>
            <p:nvPr/>
          </p:nvSpPr>
          <p:spPr>
            <a:xfrm>
              <a:off x="0" y="161925"/>
              <a:ext cx="16182014" cy="1457748"/>
            </a:xfrm>
            <a:prstGeom prst="rect">
              <a:avLst/>
            </a:prstGeom>
          </p:spPr>
          <p:txBody>
            <a:bodyPr lIns="0" tIns="0" rIns="0" bIns="0" rtlCol="0" anchor="t">
              <a:spAutoFit/>
            </a:bodyPr>
            <a:lstStyle/>
            <a:p>
              <a:pPr algn="l">
                <a:lnSpc>
                  <a:spcPts val="7759"/>
                </a:lnSpc>
              </a:pPr>
              <a:r>
                <a:rPr lang="en-US" sz="8000" b="1">
                  <a:solidFill>
                    <a:srgbClr val="393939"/>
                  </a:solidFill>
                  <a:latin typeface="Play Bold"/>
                  <a:ea typeface="Play Bold"/>
                  <a:cs typeface="Play Bold"/>
                  <a:sym typeface="Play Bold"/>
                </a:rPr>
                <a:t>Behavioral policy design</a:t>
              </a:r>
            </a:p>
          </p:txBody>
        </p:sp>
        <p:sp>
          <p:nvSpPr>
            <p:cNvPr id="4" name="TextBox 4"/>
            <p:cNvSpPr txBox="1"/>
            <p:nvPr/>
          </p:nvSpPr>
          <p:spPr>
            <a:xfrm>
              <a:off x="0" y="2166465"/>
              <a:ext cx="16182014" cy="682413"/>
            </a:xfrm>
            <a:prstGeom prst="rect">
              <a:avLst/>
            </a:prstGeom>
          </p:spPr>
          <p:txBody>
            <a:bodyPr lIns="0" tIns="0" rIns="0" bIns="0" rtlCol="0" anchor="t">
              <a:spAutoFit/>
            </a:bodyPr>
            <a:lstStyle/>
            <a:p>
              <a:pPr algn="l">
                <a:lnSpc>
                  <a:spcPts val="4159"/>
                </a:lnSpc>
              </a:pPr>
              <a:r>
                <a:rPr lang="en-US" sz="3199">
                  <a:solidFill>
                    <a:srgbClr val="393939"/>
                  </a:solidFill>
                  <a:latin typeface="Play"/>
                  <a:ea typeface="Play"/>
                  <a:cs typeface="Play"/>
                  <a:sym typeface="Play"/>
                </a:rPr>
                <a:t>EAST FRAMEWORK* applied to behavior change strategy</a:t>
              </a:r>
            </a:p>
          </p:txBody>
        </p:sp>
      </p:grpSp>
      <p:grpSp>
        <p:nvGrpSpPr>
          <p:cNvPr id="5" name="Group 5"/>
          <p:cNvGrpSpPr/>
          <p:nvPr/>
        </p:nvGrpSpPr>
        <p:grpSpPr>
          <a:xfrm>
            <a:off x="680084" y="3629251"/>
            <a:ext cx="3369492" cy="3427723"/>
            <a:chOff x="0" y="0"/>
            <a:chExt cx="4492657" cy="4570297"/>
          </a:xfrm>
        </p:grpSpPr>
        <p:sp>
          <p:nvSpPr>
            <p:cNvPr id="6" name="TextBox 6"/>
            <p:cNvSpPr txBox="1"/>
            <p:nvPr/>
          </p:nvSpPr>
          <p:spPr>
            <a:xfrm>
              <a:off x="0" y="114300"/>
              <a:ext cx="4492657" cy="943486"/>
            </a:xfrm>
            <a:prstGeom prst="rect">
              <a:avLst/>
            </a:prstGeom>
          </p:spPr>
          <p:txBody>
            <a:bodyPr lIns="0" tIns="0" rIns="0" bIns="0" rtlCol="0" anchor="t">
              <a:spAutoFit/>
            </a:bodyPr>
            <a:lstStyle/>
            <a:p>
              <a:pPr algn="l">
                <a:lnSpc>
                  <a:spcPts val="5081"/>
                </a:lnSpc>
              </a:pPr>
              <a:r>
                <a:rPr lang="en-US" sz="5238" b="1">
                  <a:solidFill>
                    <a:srgbClr val="393939"/>
                  </a:solidFill>
                  <a:latin typeface="Play Bold"/>
                  <a:ea typeface="Play Bold"/>
                  <a:cs typeface="Play Bold"/>
                  <a:sym typeface="Play Bold"/>
                </a:rPr>
                <a:t>EASY</a:t>
              </a:r>
            </a:p>
          </p:txBody>
        </p:sp>
        <p:sp>
          <p:nvSpPr>
            <p:cNvPr id="7" name="TextBox 7"/>
            <p:cNvSpPr txBox="1"/>
            <p:nvPr/>
          </p:nvSpPr>
          <p:spPr>
            <a:xfrm>
              <a:off x="0" y="1539858"/>
              <a:ext cx="4492657" cy="3030439"/>
            </a:xfrm>
            <a:prstGeom prst="rect">
              <a:avLst/>
            </a:prstGeom>
          </p:spPr>
          <p:txBody>
            <a:bodyPr lIns="0" tIns="0" rIns="0" bIns="0" rtlCol="0" anchor="t">
              <a:spAutoFit/>
            </a:bodyPr>
            <a:lstStyle/>
            <a:p>
              <a:pPr marL="603182" lvl="1" indent="-301591" algn="l">
                <a:lnSpc>
                  <a:spcPts val="3631"/>
                </a:lnSpc>
                <a:buAutoNum type="arabicPeriod"/>
              </a:pPr>
              <a:r>
                <a:rPr lang="en-US" sz="2793">
                  <a:solidFill>
                    <a:srgbClr val="393939"/>
                  </a:solidFill>
                  <a:latin typeface="Play"/>
                  <a:ea typeface="Play"/>
                  <a:cs typeface="Play"/>
                  <a:sym typeface="Play"/>
                </a:rPr>
                <a:t>HARD TO OPEN PACKAGES</a:t>
              </a:r>
            </a:p>
            <a:p>
              <a:pPr marL="603182" lvl="1" indent="-301591" algn="l">
                <a:lnSpc>
                  <a:spcPts val="3631"/>
                </a:lnSpc>
                <a:buAutoNum type="arabicPeriod"/>
              </a:pPr>
              <a:r>
                <a:rPr lang="en-US" sz="2793">
                  <a:solidFill>
                    <a:srgbClr val="393939"/>
                  </a:solidFill>
                  <a:latin typeface="Play"/>
                  <a:ea typeface="Play"/>
                  <a:cs typeface="Play"/>
                  <a:sym typeface="Play"/>
                </a:rPr>
                <a:t>DEFAULT OPT-OUT FOR SMOKING AREAS</a:t>
              </a:r>
            </a:p>
          </p:txBody>
        </p:sp>
      </p:grpSp>
      <p:sp>
        <p:nvSpPr>
          <p:cNvPr id="8" name="TextBox 8"/>
          <p:cNvSpPr txBox="1"/>
          <p:nvPr/>
        </p:nvSpPr>
        <p:spPr>
          <a:xfrm>
            <a:off x="10146659" y="4938505"/>
            <a:ext cx="4698183" cy="521335"/>
          </a:xfrm>
          <a:prstGeom prst="rect">
            <a:avLst/>
          </a:prstGeom>
        </p:spPr>
        <p:txBody>
          <a:bodyPr lIns="0" tIns="0" rIns="0" bIns="0" rtlCol="0" anchor="t">
            <a:spAutoFit/>
          </a:bodyPr>
          <a:lstStyle/>
          <a:p>
            <a:pPr algn="l">
              <a:lnSpc>
                <a:spcPts val="4159"/>
              </a:lnSpc>
            </a:pPr>
            <a:endParaRPr/>
          </a:p>
        </p:txBody>
      </p:sp>
      <p:sp>
        <p:nvSpPr>
          <p:cNvPr id="9" name="TextBox 9"/>
          <p:cNvSpPr txBox="1"/>
          <p:nvPr/>
        </p:nvSpPr>
        <p:spPr>
          <a:xfrm>
            <a:off x="14245799" y="4938505"/>
            <a:ext cx="4698183" cy="521335"/>
          </a:xfrm>
          <a:prstGeom prst="rect">
            <a:avLst/>
          </a:prstGeom>
        </p:spPr>
        <p:txBody>
          <a:bodyPr lIns="0" tIns="0" rIns="0" bIns="0" rtlCol="0" anchor="t">
            <a:spAutoFit/>
          </a:bodyPr>
          <a:lstStyle/>
          <a:p>
            <a:pPr algn="l">
              <a:lnSpc>
                <a:spcPts val="4159"/>
              </a:lnSpc>
            </a:pPr>
            <a:endParaRPr/>
          </a:p>
        </p:txBody>
      </p:sp>
      <p:grpSp>
        <p:nvGrpSpPr>
          <p:cNvPr id="10" name="Group 10"/>
          <p:cNvGrpSpPr/>
          <p:nvPr/>
        </p:nvGrpSpPr>
        <p:grpSpPr>
          <a:xfrm>
            <a:off x="4569459" y="3629251"/>
            <a:ext cx="3990516" cy="2970347"/>
            <a:chOff x="0" y="0"/>
            <a:chExt cx="5320689" cy="3960463"/>
          </a:xfrm>
        </p:grpSpPr>
        <p:sp>
          <p:nvSpPr>
            <p:cNvPr id="11" name="TextBox 11"/>
            <p:cNvSpPr txBox="1"/>
            <p:nvPr/>
          </p:nvSpPr>
          <p:spPr>
            <a:xfrm>
              <a:off x="0" y="114300"/>
              <a:ext cx="5320689" cy="943486"/>
            </a:xfrm>
            <a:prstGeom prst="rect">
              <a:avLst/>
            </a:prstGeom>
          </p:spPr>
          <p:txBody>
            <a:bodyPr lIns="0" tIns="0" rIns="0" bIns="0" rtlCol="0" anchor="t">
              <a:spAutoFit/>
            </a:bodyPr>
            <a:lstStyle/>
            <a:p>
              <a:pPr algn="l">
                <a:lnSpc>
                  <a:spcPts val="5081"/>
                </a:lnSpc>
              </a:pPr>
              <a:r>
                <a:rPr lang="en-US" sz="5238" b="1">
                  <a:solidFill>
                    <a:srgbClr val="393939"/>
                  </a:solidFill>
                  <a:latin typeface="Play Bold"/>
                  <a:ea typeface="Play Bold"/>
                  <a:cs typeface="Play Bold"/>
                  <a:sym typeface="Play Bold"/>
                </a:rPr>
                <a:t>ATTRACTIVE</a:t>
              </a:r>
            </a:p>
          </p:txBody>
        </p:sp>
        <p:sp>
          <p:nvSpPr>
            <p:cNvPr id="12" name="TextBox 12"/>
            <p:cNvSpPr txBox="1"/>
            <p:nvPr/>
          </p:nvSpPr>
          <p:spPr>
            <a:xfrm>
              <a:off x="0" y="1539858"/>
              <a:ext cx="5320689" cy="2420605"/>
            </a:xfrm>
            <a:prstGeom prst="rect">
              <a:avLst/>
            </a:prstGeom>
          </p:spPr>
          <p:txBody>
            <a:bodyPr lIns="0" tIns="0" rIns="0" bIns="0" rtlCol="0" anchor="t">
              <a:spAutoFit/>
            </a:bodyPr>
            <a:lstStyle/>
            <a:p>
              <a:pPr algn="l">
                <a:lnSpc>
                  <a:spcPts val="3631"/>
                </a:lnSpc>
              </a:pPr>
              <a:r>
                <a:rPr lang="en-US" sz="2793">
                  <a:solidFill>
                    <a:srgbClr val="393939"/>
                  </a:solidFill>
                  <a:latin typeface="Play"/>
                  <a:ea typeface="Play"/>
                  <a:cs typeface="Play"/>
                  <a:sym typeface="Play"/>
                </a:rPr>
                <a:t>3. FUTURE SELF-VISUALIZATION APP</a:t>
              </a:r>
            </a:p>
            <a:p>
              <a:pPr algn="l">
                <a:lnSpc>
                  <a:spcPts val="3631"/>
                </a:lnSpc>
              </a:pPr>
              <a:r>
                <a:rPr lang="en-US" sz="2793">
                  <a:solidFill>
                    <a:srgbClr val="393939"/>
                  </a:solidFill>
                  <a:latin typeface="Play"/>
                  <a:ea typeface="Play"/>
                  <a:cs typeface="Play"/>
                  <a:sym typeface="Play"/>
                </a:rPr>
                <a:t>4. BEHAVIORAL INCENTIVES APP</a:t>
              </a:r>
            </a:p>
          </p:txBody>
        </p:sp>
      </p:grpSp>
      <p:grpSp>
        <p:nvGrpSpPr>
          <p:cNvPr id="13" name="Group 13"/>
          <p:cNvGrpSpPr/>
          <p:nvPr/>
        </p:nvGrpSpPr>
        <p:grpSpPr>
          <a:xfrm>
            <a:off x="9712786" y="3629251"/>
            <a:ext cx="3990516" cy="3427723"/>
            <a:chOff x="0" y="0"/>
            <a:chExt cx="5320689" cy="4570297"/>
          </a:xfrm>
        </p:grpSpPr>
        <p:sp>
          <p:nvSpPr>
            <p:cNvPr id="14" name="TextBox 14"/>
            <p:cNvSpPr txBox="1"/>
            <p:nvPr/>
          </p:nvSpPr>
          <p:spPr>
            <a:xfrm>
              <a:off x="0" y="114300"/>
              <a:ext cx="5320689" cy="943486"/>
            </a:xfrm>
            <a:prstGeom prst="rect">
              <a:avLst/>
            </a:prstGeom>
          </p:spPr>
          <p:txBody>
            <a:bodyPr lIns="0" tIns="0" rIns="0" bIns="0" rtlCol="0" anchor="t">
              <a:spAutoFit/>
            </a:bodyPr>
            <a:lstStyle/>
            <a:p>
              <a:pPr algn="l">
                <a:lnSpc>
                  <a:spcPts val="5081"/>
                </a:lnSpc>
              </a:pPr>
              <a:r>
                <a:rPr lang="en-US" sz="5238" b="1">
                  <a:solidFill>
                    <a:srgbClr val="393939"/>
                  </a:solidFill>
                  <a:latin typeface="Play Bold"/>
                  <a:ea typeface="Play Bold"/>
                  <a:cs typeface="Play Bold"/>
                  <a:sym typeface="Play Bold"/>
                </a:rPr>
                <a:t>SOCIAL</a:t>
              </a:r>
            </a:p>
          </p:txBody>
        </p:sp>
        <p:sp>
          <p:nvSpPr>
            <p:cNvPr id="15" name="TextBox 15"/>
            <p:cNvSpPr txBox="1"/>
            <p:nvPr/>
          </p:nvSpPr>
          <p:spPr>
            <a:xfrm>
              <a:off x="0" y="1539858"/>
              <a:ext cx="5320689" cy="3030439"/>
            </a:xfrm>
            <a:prstGeom prst="rect">
              <a:avLst/>
            </a:prstGeom>
          </p:spPr>
          <p:txBody>
            <a:bodyPr lIns="0" tIns="0" rIns="0" bIns="0" rtlCol="0" anchor="t">
              <a:spAutoFit/>
            </a:bodyPr>
            <a:lstStyle/>
            <a:p>
              <a:pPr algn="l">
                <a:lnSpc>
                  <a:spcPts val="3631"/>
                </a:lnSpc>
              </a:pPr>
              <a:r>
                <a:rPr lang="en-US" sz="2793">
                  <a:solidFill>
                    <a:srgbClr val="393939"/>
                  </a:solidFill>
                  <a:latin typeface="Play"/>
                  <a:ea typeface="Play"/>
                  <a:cs typeface="Play"/>
                  <a:sym typeface="Play"/>
                </a:rPr>
                <a:t>5. SECOND-HAND SMOKE MIRROR</a:t>
              </a:r>
            </a:p>
            <a:p>
              <a:pPr algn="l">
                <a:lnSpc>
                  <a:spcPts val="3631"/>
                </a:lnSpc>
              </a:pPr>
              <a:r>
                <a:rPr lang="en-US" sz="2793">
                  <a:solidFill>
                    <a:srgbClr val="393939"/>
                  </a:solidFill>
                  <a:latin typeface="Play"/>
                  <a:ea typeface="Play"/>
                  <a:cs typeface="Play"/>
                  <a:sym typeface="Play"/>
                </a:rPr>
                <a:t>6. INFORMATIONAL NUDGING WITH HEALTH PROFESSIONALS</a:t>
              </a:r>
            </a:p>
          </p:txBody>
        </p:sp>
      </p:grpSp>
      <p:grpSp>
        <p:nvGrpSpPr>
          <p:cNvPr id="16" name="Group 16"/>
          <p:cNvGrpSpPr/>
          <p:nvPr/>
        </p:nvGrpSpPr>
        <p:grpSpPr>
          <a:xfrm>
            <a:off x="13940999" y="3629251"/>
            <a:ext cx="3990516" cy="3885099"/>
            <a:chOff x="0" y="0"/>
            <a:chExt cx="5320689" cy="5180132"/>
          </a:xfrm>
        </p:grpSpPr>
        <p:sp>
          <p:nvSpPr>
            <p:cNvPr id="17" name="TextBox 17"/>
            <p:cNvSpPr txBox="1"/>
            <p:nvPr/>
          </p:nvSpPr>
          <p:spPr>
            <a:xfrm>
              <a:off x="0" y="114300"/>
              <a:ext cx="5320689" cy="943486"/>
            </a:xfrm>
            <a:prstGeom prst="rect">
              <a:avLst/>
            </a:prstGeom>
          </p:spPr>
          <p:txBody>
            <a:bodyPr lIns="0" tIns="0" rIns="0" bIns="0" rtlCol="0" anchor="t">
              <a:spAutoFit/>
            </a:bodyPr>
            <a:lstStyle/>
            <a:p>
              <a:pPr algn="l">
                <a:lnSpc>
                  <a:spcPts val="5081"/>
                </a:lnSpc>
              </a:pPr>
              <a:r>
                <a:rPr lang="en-US" sz="5238" b="1">
                  <a:solidFill>
                    <a:srgbClr val="393939"/>
                  </a:solidFill>
                  <a:latin typeface="Play Bold"/>
                  <a:ea typeface="Play Bold"/>
                  <a:cs typeface="Play Bold"/>
                  <a:sym typeface="Play Bold"/>
                </a:rPr>
                <a:t>TIMELY</a:t>
              </a:r>
            </a:p>
          </p:txBody>
        </p:sp>
        <p:sp>
          <p:nvSpPr>
            <p:cNvPr id="18" name="TextBox 18"/>
            <p:cNvSpPr txBox="1"/>
            <p:nvPr/>
          </p:nvSpPr>
          <p:spPr>
            <a:xfrm>
              <a:off x="0" y="1539858"/>
              <a:ext cx="5320689" cy="3640274"/>
            </a:xfrm>
            <a:prstGeom prst="rect">
              <a:avLst/>
            </a:prstGeom>
          </p:spPr>
          <p:txBody>
            <a:bodyPr lIns="0" tIns="0" rIns="0" bIns="0" rtlCol="0" anchor="t">
              <a:spAutoFit/>
            </a:bodyPr>
            <a:lstStyle/>
            <a:p>
              <a:pPr algn="l">
                <a:lnSpc>
                  <a:spcPts val="3631"/>
                </a:lnSpc>
              </a:pPr>
              <a:r>
                <a:rPr lang="en-US" sz="2793">
                  <a:solidFill>
                    <a:srgbClr val="393939"/>
                  </a:solidFill>
                  <a:latin typeface="Play"/>
                  <a:ea typeface="Play"/>
                  <a:cs typeface="Play"/>
                  <a:sym typeface="Play"/>
                </a:rPr>
                <a:t>7. CIGARETTES OUT OF SIGHT</a:t>
              </a:r>
            </a:p>
            <a:p>
              <a:pPr algn="l">
                <a:lnSpc>
                  <a:spcPts val="3631"/>
                </a:lnSpc>
              </a:pPr>
              <a:r>
                <a:rPr lang="en-US" sz="2793">
                  <a:solidFill>
                    <a:srgbClr val="393939"/>
                  </a:solidFill>
                  <a:latin typeface="Play"/>
                  <a:ea typeface="Play"/>
                  <a:cs typeface="Play"/>
                  <a:sym typeface="Play"/>
                </a:rPr>
                <a:t>8. SMELL FEEDBACK TECHNOLOGY</a:t>
              </a:r>
            </a:p>
            <a:p>
              <a:pPr algn="l">
                <a:lnSpc>
                  <a:spcPts val="3631"/>
                </a:lnSpc>
              </a:pPr>
              <a:r>
                <a:rPr lang="en-US" sz="2793">
                  <a:solidFill>
                    <a:srgbClr val="393939"/>
                  </a:solidFill>
                  <a:latin typeface="Play"/>
                  <a:ea typeface="Play"/>
                  <a:cs typeface="Play"/>
                  <a:sym typeface="Play"/>
                </a:rPr>
                <a:t>9. NICOTINE POUCHES (SNUS)</a:t>
              </a:r>
            </a:p>
          </p:txBody>
        </p:sp>
      </p:grpSp>
      <p:sp>
        <p:nvSpPr>
          <p:cNvPr id="19" name="TextBox 19"/>
          <p:cNvSpPr txBox="1"/>
          <p:nvPr/>
        </p:nvSpPr>
        <p:spPr>
          <a:xfrm>
            <a:off x="4178050" y="9495550"/>
            <a:ext cx="13753465" cy="450294"/>
          </a:xfrm>
          <a:prstGeom prst="rect">
            <a:avLst/>
          </a:prstGeom>
        </p:spPr>
        <p:txBody>
          <a:bodyPr lIns="0" tIns="0" rIns="0" bIns="0" rtlCol="0" anchor="t">
            <a:spAutoFit/>
          </a:bodyPr>
          <a:lstStyle/>
          <a:p>
            <a:pPr algn="ctr">
              <a:lnSpc>
                <a:spcPts val="3631"/>
              </a:lnSpc>
              <a:spcBef>
                <a:spcPct val="0"/>
              </a:spcBef>
            </a:pPr>
            <a:r>
              <a:rPr lang="en-US" sz="2793">
                <a:solidFill>
                  <a:srgbClr val="393939"/>
                </a:solidFill>
                <a:latin typeface="Play"/>
                <a:ea typeface="Play"/>
                <a:cs typeface="Play"/>
                <a:sym typeface="Play"/>
              </a:rPr>
              <a:t>*Behavioral Insights Team (2014). EAST: Four simple ways to apply behavioral insights.</a:t>
            </a:r>
          </a:p>
        </p:txBody>
      </p:sp>
      <p:grpSp>
        <p:nvGrpSpPr>
          <p:cNvPr id="20" name="Group 20"/>
          <p:cNvGrpSpPr/>
          <p:nvPr/>
        </p:nvGrpSpPr>
        <p:grpSpPr>
          <a:xfrm>
            <a:off x="1228579" y="6766337"/>
            <a:ext cx="12136510" cy="2136659"/>
            <a:chOff x="0" y="0"/>
            <a:chExt cx="16182014" cy="2848879"/>
          </a:xfrm>
        </p:grpSpPr>
        <p:sp>
          <p:nvSpPr>
            <p:cNvPr id="21" name="TextBox 21"/>
            <p:cNvSpPr txBox="1"/>
            <p:nvPr/>
          </p:nvSpPr>
          <p:spPr>
            <a:xfrm>
              <a:off x="0" y="161925"/>
              <a:ext cx="16182014" cy="1457748"/>
            </a:xfrm>
            <a:prstGeom prst="rect">
              <a:avLst/>
            </a:prstGeom>
          </p:spPr>
          <p:txBody>
            <a:bodyPr lIns="0" tIns="0" rIns="0" bIns="0" rtlCol="0" anchor="t">
              <a:spAutoFit/>
            </a:bodyPr>
            <a:lstStyle/>
            <a:p>
              <a:pPr algn="l">
                <a:lnSpc>
                  <a:spcPts val="7759"/>
                </a:lnSpc>
              </a:pPr>
              <a:endParaRPr/>
            </a:p>
          </p:txBody>
        </p:sp>
        <p:sp>
          <p:nvSpPr>
            <p:cNvPr id="22" name="TextBox 22"/>
            <p:cNvSpPr txBox="1"/>
            <p:nvPr/>
          </p:nvSpPr>
          <p:spPr>
            <a:xfrm>
              <a:off x="0" y="2166465"/>
              <a:ext cx="16182014" cy="682413"/>
            </a:xfrm>
            <a:prstGeom prst="rect">
              <a:avLst/>
            </a:prstGeom>
          </p:spPr>
          <p:txBody>
            <a:bodyPr lIns="0" tIns="0" rIns="0" bIns="0" rtlCol="0" anchor="t">
              <a:spAutoFit/>
            </a:bodyPr>
            <a:lstStyle/>
            <a:p>
              <a:pPr algn="l">
                <a:lnSpc>
                  <a:spcPts val="4159"/>
                </a:lnSpc>
              </a:pPr>
              <a:r>
                <a:rPr lang="en-US" sz="3199">
                  <a:solidFill>
                    <a:srgbClr val="393939"/>
                  </a:solidFill>
                  <a:latin typeface="Play"/>
                  <a:ea typeface="Play"/>
                  <a:cs typeface="Play"/>
                  <a:sym typeface="Play"/>
                </a:rPr>
                <a:t>+ LIBERTARIAN PATERNALISM (Thaler &amp; Sunstein)</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8700" y="1333533"/>
            <a:ext cx="4339045" cy="0"/>
          </a:xfrm>
          <a:prstGeom prst="line">
            <a:avLst/>
          </a:prstGeom>
          <a:ln w="28575" cap="rnd">
            <a:solidFill>
              <a:srgbClr val="393939"/>
            </a:solidFill>
            <a:prstDash val="solid"/>
            <a:headEnd type="none" w="sm" len="sm"/>
            <a:tailEnd type="none" w="sm" len="sm"/>
          </a:ln>
        </p:spPr>
      </p:sp>
      <p:sp>
        <p:nvSpPr>
          <p:cNvPr id="3" name="AutoShape 3"/>
          <p:cNvSpPr/>
          <p:nvPr/>
        </p:nvSpPr>
        <p:spPr>
          <a:xfrm>
            <a:off x="6980163" y="1362108"/>
            <a:ext cx="4339045" cy="0"/>
          </a:xfrm>
          <a:prstGeom prst="line">
            <a:avLst/>
          </a:prstGeom>
          <a:ln w="28575" cap="rnd">
            <a:solidFill>
              <a:srgbClr val="393939"/>
            </a:solidFill>
            <a:prstDash val="solid"/>
            <a:headEnd type="none" w="sm" len="sm"/>
            <a:tailEnd type="none" w="sm" len="sm"/>
          </a:ln>
        </p:spPr>
      </p:sp>
      <p:sp>
        <p:nvSpPr>
          <p:cNvPr id="4" name="AutoShape 4"/>
          <p:cNvSpPr/>
          <p:nvPr/>
        </p:nvSpPr>
        <p:spPr>
          <a:xfrm>
            <a:off x="12924046" y="1376396"/>
            <a:ext cx="4339045" cy="0"/>
          </a:xfrm>
          <a:prstGeom prst="line">
            <a:avLst/>
          </a:prstGeom>
          <a:ln w="28575" cap="rnd">
            <a:solidFill>
              <a:srgbClr val="393939"/>
            </a:solidFill>
            <a:prstDash val="solid"/>
            <a:headEnd type="none" w="sm" len="sm"/>
            <a:tailEnd type="none" w="sm" len="sm"/>
          </a:ln>
        </p:spPr>
      </p:sp>
      <p:grpSp>
        <p:nvGrpSpPr>
          <p:cNvPr id="5" name="Group 5"/>
          <p:cNvGrpSpPr/>
          <p:nvPr/>
        </p:nvGrpSpPr>
        <p:grpSpPr>
          <a:xfrm>
            <a:off x="1032490" y="1649769"/>
            <a:ext cx="4335254" cy="837941"/>
            <a:chOff x="0" y="0"/>
            <a:chExt cx="5780339" cy="1117254"/>
          </a:xfrm>
        </p:grpSpPr>
        <p:sp>
          <p:nvSpPr>
            <p:cNvPr id="6" name="TextBox 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COST-BENEFIT ANALYSIS</a:t>
              </a:r>
            </a:p>
          </p:txBody>
        </p:sp>
        <p:sp>
          <p:nvSpPr>
            <p:cNvPr id="7" name="TextBox 7"/>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sp>
        <p:nvSpPr>
          <p:cNvPr id="8" name="TextBox 8"/>
          <p:cNvSpPr txBox="1"/>
          <p:nvPr/>
        </p:nvSpPr>
        <p:spPr>
          <a:xfrm>
            <a:off x="3323503" y="4487830"/>
            <a:ext cx="13288280" cy="521335"/>
          </a:xfrm>
          <a:prstGeom prst="rect">
            <a:avLst/>
          </a:prstGeom>
        </p:spPr>
        <p:txBody>
          <a:bodyPr lIns="0" tIns="0" rIns="0" bIns="0" rtlCol="0" anchor="t">
            <a:spAutoFit/>
          </a:bodyPr>
          <a:lstStyle/>
          <a:p>
            <a:pPr algn="l">
              <a:lnSpc>
                <a:spcPts val="4159"/>
              </a:lnSpc>
            </a:pPr>
            <a:endParaRPr/>
          </a:p>
        </p:txBody>
      </p:sp>
      <p:grpSp>
        <p:nvGrpSpPr>
          <p:cNvPr id="9" name="Group 9"/>
          <p:cNvGrpSpPr/>
          <p:nvPr/>
        </p:nvGrpSpPr>
        <p:grpSpPr>
          <a:xfrm>
            <a:off x="6980163" y="1649769"/>
            <a:ext cx="4953380" cy="837941"/>
            <a:chOff x="0" y="0"/>
            <a:chExt cx="6604507" cy="1117254"/>
          </a:xfrm>
        </p:grpSpPr>
        <p:sp>
          <p:nvSpPr>
            <p:cNvPr id="10" name="TextBox 10"/>
            <p:cNvSpPr txBox="1"/>
            <p:nvPr/>
          </p:nvSpPr>
          <p:spPr>
            <a:xfrm>
              <a:off x="0" y="0"/>
              <a:ext cx="6604507"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FEASIBILITY</a:t>
              </a:r>
            </a:p>
          </p:txBody>
        </p:sp>
        <p:sp>
          <p:nvSpPr>
            <p:cNvPr id="11" name="TextBox 11"/>
            <p:cNvSpPr txBox="1"/>
            <p:nvPr/>
          </p:nvSpPr>
          <p:spPr>
            <a:xfrm>
              <a:off x="0" y="635924"/>
              <a:ext cx="6604507" cy="481330"/>
            </a:xfrm>
            <a:prstGeom prst="rect">
              <a:avLst/>
            </a:prstGeom>
          </p:spPr>
          <p:txBody>
            <a:bodyPr lIns="0" tIns="0" rIns="0" bIns="0" rtlCol="0" anchor="t">
              <a:spAutoFit/>
            </a:bodyPr>
            <a:lstStyle/>
            <a:p>
              <a:pPr algn="l">
                <a:lnSpc>
                  <a:spcPts val="2940"/>
                </a:lnSpc>
              </a:pPr>
              <a:endParaRPr/>
            </a:p>
          </p:txBody>
        </p:sp>
      </p:grpSp>
      <p:grpSp>
        <p:nvGrpSpPr>
          <p:cNvPr id="12" name="Group 12"/>
          <p:cNvGrpSpPr/>
          <p:nvPr/>
        </p:nvGrpSpPr>
        <p:grpSpPr>
          <a:xfrm>
            <a:off x="12927836" y="1631694"/>
            <a:ext cx="4335254" cy="837941"/>
            <a:chOff x="0" y="0"/>
            <a:chExt cx="5780339" cy="1117254"/>
          </a:xfrm>
        </p:grpSpPr>
        <p:sp>
          <p:nvSpPr>
            <p:cNvPr id="13" name="TextBox 13"/>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POLITICAL VIABILITY</a:t>
              </a:r>
            </a:p>
          </p:txBody>
        </p:sp>
        <p:sp>
          <p:nvSpPr>
            <p:cNvPr id="14" name="TextBox 14"/>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grpSp>
        <p:nvGrpSpPr>
          <p:cNvPr id="15" name="Group 15"/>
          <p:cNvGrpSpPr/>
          <p:nvPr/>
        </p:nvGrpSpPr>
        <p:grpSpPr>
          <a:xfrm>
            <a:off x="1032490" y="2383666"/>
            <a:ext cx="4335254" cy="2323841"/>
            <a:chOff x="0" y="0"/>
            <a:chExt cx="5780339" cy="3098454"/>
          </a:xfrm>
        </p:grpSpPr>
        <p:sp>
          <p:nvSpPr>
            <p:cNvPr id="16" name="TextBox 1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BENEFITS</a:t>
              </a:r>
            </a:p>
          </p:txBody>
        </p:sp>
        <p:sp>
          <p:nvSpPr>
            <p:cNvPr id="17" name="TextBox 17"/>
            <p:cNvSpPr txBox="1"/>
            <p:nvPr/>
          </p:nvSpPr>
          <p:spPr>
            <a:xfrm>
              <a:off x="0" y="635924"/>
              <a:ext cx="5780339" cy="24625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Strong emotional appeal through the use of AR.</a:t>
              </a:r>
            </a:p>
            <a:p>
              <a:pPr marL="453390" lvl="1" indent="-226695" algn="l">
                <a:lnSpc>
                  <a:spcPts val="2940"/>
                </a:lnSpc>
                <a:buFont typeface="Arial"/>
                <a:buChar char="•"/>
              </a:pPr>
              <a:r>
                <a:rPr lang="en-US" sz="2100">
                  <a:solidFill>
                    <a:srgbClr val="393939"/>
                  </a:solidFill>
                  <a:latin typeface="Play"/>
                  <a:ea typeface="Play"/>
                  <a:cs typeface="Play"/>
                  <a:sym typeface="Play"/>
                </a:rPr>
                <a:t>Possible large reduction in exposure to second-hand smoking. </a:t>
              </a:r>
            </a:p>
          </p:txBody>
        </p:sp>
      </p:grpSp>
      <p:grpSp>
        <p:nvGrpSpPr>
          <p:cNvPr id="18" name="Group 18"/>
          <p:cNvGrpSpPr/>
          <p:nvPr/>
        </p:nvGrpSpPr>
        <p:grpSpPr>
          <a:xfrm>
            <a:off x="1032490" y="6146674"/>
            <a:ext cx="4335254" cy="1952366"/>
            <a:chOff x="0" y="0"/>
            <a:chExt cx="5780339" cy="2603154"/>
          </a:xfrm>
        </p:grpSpPr>
        <p:sp>
          <p:nvSpPr>
            <p:cNvPr id="19" name="TextBox 19"/>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COSTS</a:t>
              </a:r>
            </a:p>
          </p:txBody>
        </p:sp>
        <p:sp>
          <p:nvSpPr>
            <p:cNvPr id="20" name="TextBox 20"/>
            <p:cNvSpPr txBox="1"/>
            <p:nvPr/>
          </p:nvSpPr>
          <p:spPr>
            <a:xfrm>
              <a:off x="0" y="635924"/>
              <a:ext cx="5780339" cy="19672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High initial costs for developing and implementing the AR technology, and furthermore maintaining it. </a:t>
              </a:r>
            </a:p>
          </p:txBody>
        </p:sp>
      </p:grpSp>
      <p:grpSp>
        <p:nvGrpSpPr>
          <p:cNvPr id="21" name="Group 21"/>
          <p:cNvGrpSpPr/>
          <p:nvPr/>
        </p:nvGrpSpPr>
        <p:grpSpPr>
          <a:xfrm>
            <a:off x="7289226" y="2383666"/>
            <a:ext cx="4644317" cy="1580891"/>
            <a:chOff x="0" y="0"/>
            <a:chExt cx="6192423" cy="2107854"/>
          </a:xfrm>
        </p:grpSpPr>
        <p:sp>
          <p:nvSpPr>
            <p:cNvPr id="22" name="TextBox 22"/>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FEASIBLE</a:t>
              </a:r>
            </a:p>
          </p:txBody>
        </p:sp>
        <p:sp>
          <p:nvSpPr>
            <p:cNvPr id="23" name="TextBox 23"/>
            <p:cNvSpPr txBox="1"/>
            <p:nvPr/>
          </p:nvSpPr>
          <p:spPr>
            <a:xfrm>
              <a:off x="0" y="635924"/>
              <a:ext cx="6192423" cy="14719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AR is already quite developed, therefore it just needs to be adapted.</a:t>
              </a:r>
            </a:p>
          </p:txBody>
        </p:sp>
      </p:grpSp>
      <p:grpSp>
        <p:nvGrpSpPr>
          <p:cNvPr id="24" name="Group 24"/>
          <p:cNvGrpSpPr/>
          <p:nvPr/>
        </p:nvGrpSpPr>
        <p:grpSpPr>
          <a:xfrm>
            <a:off x="7443757" y="6193407"/>
            <a:ext cx="4335254" cy="1209416"/>
            <a:chOff x="0" y="0"/>
            <a:chExt cx="5780339" cy="1612554"/>
          </a:xfrm>
        </p:grpSpPr>
        <p:sp>
          <p:nvSpPr>
            <p:cNvPr id="25" name="TextBox 25"/>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CHALLENGES</a:t>
              </a:r>
            </a:p>
          </p:txBody>
        </p:sp>
        <p:sp>
          <p:nvSpPr>
            <p:cNvPr id="26" name="TextBox 26"/>
            <p:cNvSpPr txBox="1"/>
            <p:nvPr/>
          </p:nvSpPr>
          <p:spPr>
            <a:xfrm>
              <a:off x="0" y="635924"/>
              <a:ext cx="5780339" cy="9766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Making it realistic and actually impactful. </a:t>
              </a:r>
            </a:p>
          </p:txBody>
        </p:sp>
      </p:grpSp>
      <p:grpSp>
        <p:nvGrpSpPr>
          <p:cNvPr id="27" name="Group 27"/>
          <p:cNvGrpSpPr/>
          <p:nvPr/>
        </p:nvGrpSpPr>
        <p:grpSpPr>
          <a:xfrm>
            <a:off x="12924046" y="2383666"/>
            <a:ext cx="4644317" cy="1952366"/>
            <a:chOff x="0" y="0"/>
            <a:chExt cx="6192423" cy="2603154"/>
          </a:xfrm>
        </p:grpSpPr>
        <p:sp>
          <p:nvSpPr>
            <p:cNvPr id="28" name="TextBox 28"/>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OPPORTUNITIES</a:t>
              </a:r>
            </a:p>
          </p:txBody>
        </p:sp>
        <p:sp>
          <p:nvSpPr>
            <p:cNvPr id="29" name="TextBox 29"/>
            <p:cNvSpPr txBox="1"/>
            <p:nvPr/>
          </p:nvSpPr>
          <p:spPr>
            <a:xfrm>
              <a:off x="0" y="635924"/>
              <a:ext cx="6192423" cy="19672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High public support from people who are focused on protecting non-smokers, and especially children. </a:t>
              </a:r>
            </a:p>
          </p:txBody>
        </p:sp>
      </p:grpSp>
      <p:grpSp>
        <p:nvGrpSpPr>
          <p:cNvPr id="30" name="Group 30"/>
          <p:cNvGrpSpPr/>
          <p:nvPr/>
        </p:nvGrpSpPr>
        <p:grpSpPr>
          <a:xfrm>
            <a:off x="12924046" y="6193407"/>
            <a:ext cx="4335254" cy="1580891"/>
            <a:chOff x="0" y="0"/>
            <a:chExt cx="5780339" cy="2107854"/>
          </a:xfrm>
        </p:grpSpPr>
        <p:sp>
          <p:nvSpPr>
            <p:cNvPr id="31" name="TextBox 31"/>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CHALLENGES</a:t>
              </a:r>
            </a:p>
          </p:txBody>
        </p:sp>
        <p:sp>
          <p:nvSpPr>
            <p:cNvPr id="32" name="TextBox 32"/>
            <p:cNvSpPr txBox="1"/>
            <p:nvPr/>
          </p:nvSpPr>
          <p:spPr>
            <a:xfrm>
              <a:off x="0" y="635924"/>
              <a:ext cx="5780339" cy="14719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Significant cost could limit implementation In low-income regions.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323982" y="1553903"/>
            <a:ext cx="15201885" cy="615950"/>
          </a:xfrm>
          <a:prstGeom prst="rect">
            <a:avLst/>
          </a:prstGeom>
        </p:spPr>
        <p:txBody>
          <a:bodyPr lIns="0" tIns="0" rIns="0" bIns="0" rtlCol="0" anchor="t">
            <a:spAutoFit/>
          </a:bodyPr>
          <a:lstStyle/>
          <a:p>
            <a:pPr algn="ctr">
              <a:lnSpc>
                <a:spcPts val="4900"/>
              </a:lnSpc>
            </a:pPr>
            <a:r>
              <a:rPr lang="en-US" sz="3500">
                <a:solidFill>
                  <a:srgbClr val="000000"/>
                </a:solidFill>
                <a:latin typeface="Play"/>
                <a:ea typeface="Play"/>
                <a:cs typeface="Play"/>
                <a:sym typeface="Play"/>
              </a:rPr>
              <a:t>NUDGE 1: </a:t>
            </a:r>
            <a:r>
              <a:rPr lang="en-US" sz="3500" b="1">
                <a:solidFill>
                  <a:srgbClr val="000000"/>
                </a:solidFill>
                <a:latin typeface="Play Bold"/>
                <a:ea typeface="Play Bold"/>
                <a:cs typeface="Play Bold"/>
                <a:sym typeface="Play Bold"/>
              </a:rPr>
              <a:t>Nicotine pouches as a smokeless cigarette substitute  </a:t>
            </a:r>
          </a:p>
        </p:txBody>
      </p:sp>
      <p:sp>
        <p:nvSpPr>
          <p:cNvPr id="3" name="TextBox 3"/>
          <p:cNvSpPr txBox="1"/>
          <p:nvPr/>
        </p:nvSpPr>
        <p:spPr>
          <a:xfrm>
            <a:off x="1074126" y="3568345"/>
            <a:ext cx="16975749" cy="2789517"/>
          </a:xfrm>
          <a:prstGeom prst="rect">
            <a:avLst/>
          </a:prstGeom>
        </p:spPr>
        <p:txBody>
          <a:bodyPr lIns="0" tIns="0" rIns="0" bIns="0" rtlCol="0" anchor="t">
            <a:spAutoFit/>
          </a:bodyPr>
          <a:lstStyle/>
          <a:p>
            <a:pPr marL="496893" lvl="1" indent="-248446" algn="just">
              <a:lnSpc>
                <a:spcPts val="3222"/>
              </a:lnSpc>
              <a:buFont typeface="Arial"/>
              <a:buChar char="•"/>
            </a:pPr>
            <a:r>
              <a:rPr lang="en-US" sz="2301">
                <a:solidFill>
                  <a:srgbClr val="000000"/>
                </a:solidFill>
                <a:latin typeface="Play"/>
                <a:ea typeface="Play"/>
                <a:cs typeface="Play"/>
                <a:sym typeface="Play"/>
              </a:rPr>
              <a:t>mostly illegal in other European countries, but promoted as </a:t>
            </a:r>
            <a:r>
              <a:rPr lang="en-US" sz="2301" b="1">
                <a:solidFill>
                  <a:srgbClr val="000000"/>
                </a:solidFill>
                <a:latin typeface="Play Bold"/>
                <a:ea typeface="Play Bold"/>
                <a:cs typeface="Play Bold"/>
                <a:sym typeface="Play Bold"/>
              </a:rPr>
              <a:t>a cigarette substitute</a:t>
            </a:r>
            <a:r>
              <a:rPr lang="en-US" sz="2301">
                <a:solidFill>
                  <a:srgbClr val="000000"/>
                </a:solidFill>
                <a:latin typeface="Play"/>
                <a:ea typeface="Play"/>
                <a:cs typeface="Play"/>
                <a:sym typeface="Play"/>
              </a:rPr>
              <a:t> on Swedish territory (Ritter &amp; Pele, 2023)</a:t>
            </a:r>
          </a:p>
          <a:p>
            <a:pPr marL="496893" lvl="1" indent="-248446" algn="just">
              <a:lnSpc>
                <a:spcPts val="3222"/>
              </a:lnSpc>
              <a:buFont typeface="Arial"/>
              <a:buChar char="•"/>
            </a:pPr>
            <a:r>
              <a:rPr lang="en-US" sz="2301" b="1">
                <a:solidFill>
                  <a:srgbClr val="000000"/>
                </a:solidFill>
                <a:latin typeface="Play Bold"/>
                <a:ea typeface="Play Bold"/>
                <a:cs typeface="Play Bold"/>
                <a:sym typeface="Play Bold"/>
              </a:rPr>
              <a:t>Eurobarometer statistics</a:t>
            </a:r>
            <a:r>
              <a:rPr lang="en-US" sz="2301">
                <a:solidFill>
                  <a:srgbClr val="000000"/>
                </a:solidFill>
                <a:latin typeface="Play"/>
                <a:ea typeface="Play"/>
                <a:cs typeface="Play"/>
                <a:sym typeface="Play"/>
              </a:rPr>
              <a:t> (2017)</a:t>
            </a:r>
          </a:p>
          <a:p>
            <a:pPr algn="just">
              <a:lnSpc>
                <a:spcPts val="3222"/>
              </a:lnSpc>
            </a:pPr>
            <a:r>
              <a:rPr lang="en-US" sz="2301">
                <a:solidFill>
                  <a:srgbClr val="000000"/>
                </a:solidFill>
                <a:latin typeface="Play"/>
                <a:ea typeface="Play"/>
                <a:cs typeface="Play"/>
                <a:sym typeface="Play"/>
              </a:rPr>
              <a:t>popularity of everyday smoking in Sweden: </a:t>
            </a:r>
            <a:r>
              <a:rPr lang="en-US" sz="2301" b="1">
                <a:solidFill>
                  <a:srgbClr val="000000"/>
                </a:solidFill>
                <a:latin typeface="Play Bold"/>
                <a:ea typeface="Play Bold"/>
                <a:cs typeface="Play Bold"/>
                <a:sym typeface="Play Bold"/>
              </a:rPr>
              <a:t>5%</a:t>
            </a:r>
          </a:p>
          <a:p>
            <a:pPr algn="just">
              <a:lnSpc>
                <a:spcPts val="3222"/>
              </a:lnSpc>
            </a:pPr>
            <a:r>
              <a:rPr lang="en-US" sz="2301">
                <a:solidFill>
                  <a:srgbClr val="000000"/>
                </a:solidFill>
                <a:latin typeface="Play"/>
                <a:ea typeface="Play"/>
                <a:cs typeface="Play"/>
                <a:sym typeface="Play"/>
              </a:rPr>
              <a:t>nicotine pouches consumed daily: </a:t>
            </a:r>
            <a:r>
              <a:rPr lang="en-US" sz="2301" b="1">
                <a:solidFill>
                  <a:srgbClr val="000000"/>
                </a:solidFill>
                <a:latin typeface="Play Bold"/>
                <a:ea typeface="Play Bold"/>
                <a:cs typeface="Play Bold"/>
                <a:sym typeface="Play Bold"/>
              </a:rPr>
              <a:t>20%</a:t>
            </a:r>
            <a:r>
              <a:rPr lang="en-US" sz="2301">
                <a:solidFill>
                  <a:srgbClr val="000000"/>
                </a:solidFill>
                <a:latin typeface="Play"/>
                <a:ea typeface="Play"/>
                <a:cs typeface="Play"/>
                <a:sym typeface="Play"/>
              </a:rPr>
              <a:t> (Clarke et al., 2019)</a:t>
            </a:r>
          </a:p>
          <a:p>
            <a:pPr marL="496893" lvl="1" indent="-248446" algn="just">
              <a:lnSpc>
                <a:spcPts val="3222"/>
              </a:lnSpc>
              <a:buFont typeface="Arial"/>
              <a:buChar char="•"/>
            </a:pPr>
            <a:r>
              <a:rPr lang="en-US" sz="2301">
                <a:solidFill>
                  <a:srgbClr val="000000"/>
                </a:solidFill>
                <a:latin typeface="Play"/>
                <a:ea typeface="Play"/>
                <a:cs typeface="Play"/>
                <a:sym typeface="Play"/>
              </a:rPr>
              <a:t>“</a:t>
            </a:r>
            <a:r>
              <a:rPr lang="en-US" sz="2301" b="1">
                <a:solidFill>
                  <a:srgbClr val="000000"/>
                </a:solidFill>
                <a:latin typeface="Play Bold"/>
                <a:ea typeface="Play Bold"/>
                <a:cs typeface="Play Bold"/>
                <a:sym typeface="Play Bold"/>
              </a:rPr>
              <a:t>less harmful alternative</a:t>
            </a:r>
            <a:r>
              <a:rPr lang="en-US" sz="2301">
                <a:solidFill>
                  <a:srgbClr val="000000"/>
                </a:solidFill>
                <a:latin typeface="Play"/>
                <a:ea typeface="Play"/>
                <a:cs typeface="Play"/>
                <a:sym typeface="Play"/>
              </a:rPr>
              <a:t>” to smoking --&gt; a common method in decreasing health damages tied to smoke inhalation (Clarke et al., 2019)</a:t>
            </a:r>
          </a:p>
          <a:p>
            <a:pPr marL="496893" lvl="1" indent="-248446" algn="just">
              <a:lnSpc>
                <a:spcPts val="3222"/>
              </a:lnSpc>
              <a:buFont typeface="Arial"/>
              <a:buChar char="•"/>
            </a:pPr>
            <a:r>
              <a:rPr lang="en-US" sz="2301">
                <a:solidFill>
                  <a:srgbClr val="000000"/>
                </a:solidFill>
                <a:latin typeface="Play"/>
                <a:ea typeface="Play"/>
                <a:cs typeface="Play"/>
                <a:sym typeface="Play"/>
              </a:rPr>
              <a:t>only </a:t>
            </a:r>
            <a:r>
              <a:rPr lang="en-US" sz="2301" b="1">
                <a:solidFill>
                  <a:srgbClr val="000000"/>
                </a:solidFill>
                <a:latin typeface="Play Bold"/>
                <a:ea typeface="Play Bold"/>
                <a:cs typeface="Play Bold"/>
                <a:sym typeface="Play Bold"/>
              </a:rPr>
              <a:t>5% of the harm associated with inhaling </a:t>
            </a:r>
            <a:r>
              <a:rPr lang="en-US" sz="2301">
                <a:solidFill>
                  <a:srgbClr val="000000"/>
                </a:solidFill>
                <a:latin typeface="Play"/>
                <a:ea typeface="Play"/>
                <a:cs typeface="Play"/>
                <a:sym typeface="Play"/>
              </a:rPr>
              <a:t>tobacco products (Nut et al., 2014)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4910" y="368133"/>
            <a:ext cx="4339045" cy="0"/>
          </a:xfrm>
          <a:prstGeom prst="line">
            <a:avLst/>
          </a:prstGeom>
          <a:ln w="28575" cap="rnd">
            <a:solidFill>
              <a:srgbClr val="393939"/>
            </a:solidFill>
            <a:prstDash val="solid"/>
            <a:headEnd type="none" w="sm" len="sm"/>
            <a:tailEnd type="none" w="sm" len="sm"/>
          </a:ln>
        </p:spPr>
      </p:sp>
      <p:sp>
        <p:nvSpPr>
          <p:cNvPr id="3" name="AutoShape 3"/>
          <p:cNvSpPr/>
          <p:nvPr/>
        </p:nvSpPr>
        <p:spPr>
          <a:xfrm>
            <a:off x="6976373" y="396708"/>
            <a:ext cx="4339045" cy="0"/>
          </a:xfrm>
          <a:prstGeom prst="line">
            <a:avLst/>
          </a:prstGeom>
          <a:ln w="28575" cap="rnd">
            <a:solidFill>
              <a:srgbClr val="393939"/>
            </a:solidFill>
            <a:prstDash val="solid"/>
            <a:headEnd type="none" w="sm" len="sm"/>
            <a:tailEnd type="none" w="sm" len="sm"/>
          </a:ln>
        </p:spPr>
      </p:sp>
      <p:sp>
        <p:nvSpPr>
          <p:cNvPr id="4" name="AutoShape 4"/>
          <p:cNvSpPr/>
          <p:nvPr/>
        </p:nvSpPr>
        <p:spPr>
          <a:xfrm>
            <a:off x="12920255" y="410996"/>
            <a:ext cx="4339045" cy="0"/>
          </a:xfrm>
          <a:prstGeom prst="line">
            <a:avLst/>
          </a:prstGeom>
          <a:ln w="28575" cap="rnd">
            <a:solidFill>
              <a:srgbClr val="393939"/>
            </a:solidFill>
            <a:prstDash val="solid"/>
            <a:headEnd type="none" w="sm" len="sm"/>
            <a:tailEnd type="none" w="sm" len="sm"/>
          </a:ln>
        </p:spPr>
      </p:sp>
      <p:grpSp>
        <p:nvGrpSpPr>
          <p:cNvPr id="5" name="Group 5"/>
          <p:cNvGrpSpPr/>
          <p:nvPr/>
        </p:nvGrpSpPr>
        <p:grpSpPr>
          <a:xfrm>
            <a:off x="1028700" y="684369"/>
            <a:ext cx="4335254" cy="837941"/>
            <a:chOff x="0" y="0"/>
            <a:chExt cx="5780339" cy="1117254"/>
          </a:xfrm>
        </p:grpSpPr>
        <p:sp>
          <p:nvSpPr>
            <p:cNvPr id="6" name="TextBox 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COST-BENEFIT ANALYSIS</a:t>
              </a:r>
            </a:p>
          </p:txBody>
        </p:sp>
        <p:sp>
          <p:nvSpPr>
            <p:cNvPr id="7" name="TextBox 7"/>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sp>
        <p:nvSpPr>
          <p:cNvPr id="8" name="TextBox 8"/>
          <p:cNvSpPr txBox="1"/>
          <p:nvPr/>
        </p:nvSpPr>
        <p:spPr>
          <a:xfrm>
            <a:off x="3319713" y="3522430"/>
            <a:ext cx="13288280" cy="521335"/>
          </a:xfrm>
          <a:prstGeom prst="rect">
            <a:avLst/>
          </a:prstGeom>
        </p:spPr>
        <p:txBody>
          <a:bodyPr lIns="0" tIns="0" rIns="0" bIns="0" rtlCol="0" anchor="t">
            <a:spAutoFit/>
          </a:bodyPr>
          <a:lstStyle/>
          <a:p>
            <a:pPr algn="l">
              <a:lnSpc>
                <a:spcPts val="4159"/>
              </a:lnSpc>
            </a:pPr>
            <a:endParaRPr/>
          </a:p>
        </p:txBody>
      </p:sp>
      <p:grpSp>
        <p:nvGrpSpPr>
          <p:cNvPr id="9" name="Group 9"/>
          <p:cNvGrpSpPr/>
          <p:nvPr/>
        </p:nvGrpSpPr>
        <p:grpSpPr>
          <a:xfrm>
            <a:off x="6976373" y="684369"/>
            <a:ext cx="4953380" cy="837941"/>
            <a:chOff x="0" y="0"/>
            <a:chExt cx="6604507" cy="1117254"/>
          </a:xfrm>
        </p:grpSpPr>
        <p:sp>
          <p:nvSpPr>
            <p:cNvPr id="10" name="TextBox 10"/>
            <p:cNvSpPr txBox="1"/>
            <p:nvPr/>
          </p:nvSpPr>
          <p:spPr>
            <a:xfrm>
              <a:off x="0" y="0"/>
              <a:ext cx="6604507"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FEASIBILITY</a:t>
              </a:r>
            </a:p>
          </p:txBody>
        </p:sp>
        <p:sp>
          <p:nvSpPr>
            <p:cNvPr id="11" name="TextBox 11"/>
            <p:cNvSpPr txBox="1"/>
            <p:nvPr/>
          </p:nvSpPr>
          <p:spPr>
            <a:xfrm>
              <a:off x="0" y="635924"/>
              <a:ext cx="6604507" cy="481330"/>
            </a:xfrm>
            <a:prstGeom prst="rect">
              <a:avLst/>
            </a:prstGeom>
          </p:spPr>
          <p:txBody>
            <a:bodyPr lIns="0" tIns="0" rIns="0" bIns="0" rtlCol="0" anchor="t">
              <a:spAutoFit/>
            </a:bodyPr>
            <a:lstStyle/>
            <a:p>
              <a:pPr algn="l">
                <a:lnSpc>
                  <a:spcPts val="2940"/>
                </a:lnSpc>
              </a:pPr>
              <a:endParaRPr/>
            </a:p>
          </p:txBody>
        </p:sp>
      </p:grpSp>
      <p:grpSp>
        <p:nvGrpSpPr>
          <p:cNvPr id="12" name="Group 12"/>
          <p:cNvGrpSpPr/>
          <p:nvPr/>
        </p:nvGrpSpPr>
        <p:grpSpPr>
          <a:xfrm>
            <a:off x="12924046" y="666294"/>
            <a:ext cx="4335254" cy="837941"/>
            <a:chOff x="0" y="0"/>
            <a:chExt cx="5780339" cy="1117254"/>
          </a:xfrm>
        </p:grpSpPr>
        <p:sp>
          <p:nvSpPr>
            <p:cNvPr id="13" name="TextBox 13"/>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POLITICAL VIABILITY</a:t>
              </a:r>
            </a:p>
          </p:txBody>
        </p:sp>
        <p:sp>
          <p:nvSpPr>
            <p:cNvPr id="14" name="TextBox 14"/>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grpSp>
        <p:nvGrpSpPr>
          <p:cNvPr id="15" name="Group 15"/>
          <p:cNvGrpSpPr/>
          <p:nvPr/>
        </p:nvGrpSpPr>
        <p:grpSpPr>
          <a:xfrm>
            <a:off x="1028700" y="1418266"/>
            <a:ext cx="4335254" cy="3809741"/>
            <a:chOff x="0" y="0"/>
            <a:chExt cx="5780339" cy="5079655"/>
          </a:xfrm>
        </p:grpSpPr>
        <p:sp>
          <p:nvSpPr>
            <p:cNvPr id="16" name="TextBox 1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BENEFITS</a:t>
              </a:r>
            </a:p>
          </p:txBody>
        </p:sp>
        <p:sp>
          <p:nvSpPr>
            <p:cNvPr id="17" name="TextBox 17"/>
            <p:cNvSpPr txBox="1"/>
            <p:nvPr/>
          </p:nvSpPr>
          <p:spPr>
            <a:xfrm>
              <a:off x="0" y="635924"/>
              <a:ext cx="5780339" cy="4443730"/>
            </a:xfrm>
            <a:prstGeom prst="rect">
              <a:avLst/>
            </a:prstGeom>
          </p:spPr>
          <p:txBody>
            <a:bodyPr lIns="0" tIns="0" rIns="0" bIns="0" rtlCol="0" anchor="t">
              <a:spAutoFit/>
            </a:bodyPr>
            <a:lstStyle/>
            <a:p>
              <a:pPr algn="l">
                <a:lnSpc>
                  <a:spcPts val="2940"/>
                </a:lnSpc>
              </a:pPr>
              <a:r>
                <a:rPr lang="en-US" sz="2100" b="1">
                  <a:solidFill>
                    <a:srgbClr val="393939"/>
                  </a:solidFill>
                  <a:latin typeface="Play Bold"/>
                  <a:ea typeface="Play Bold"/>
                  <a:cs typeface="Play Bold"/>
                  <a:sym typeface="Play Bold"/>
                </a:rPr>
                <a:t>HEALTH:</a:t>
              </a:r>
              <a:r>
                <a:rPr lang="en-US" sz="2100">
                  <a:solidFill>
                    <a:srgbClr val="393939"/>
                  </a:solidFill>
                  <a:latin typeface="Play"/>
                  <a:ea typeface="Play"/>
                  <a:cs typeface="Play"/>
                  <a:sym typeface="Play"/>
                </a:rPr>
                <a:t> 95% lower mortality risk than smoking </a:t>
              </a:r>
            </a:p>
            <a:p>
              <a:pPr algn="l">
                <a:lnSpc>
                  <a:spcPts val="2940"/>
                </a:lnSpc>
              </a:pPr>
              <a:endParaRPr lang="en-US" sz="2100">
                <a:solidFill>
                  <a:srgbClr val="393939"/>
                </a:solidFill>
                <a:latin typeface="Play"/>
                <a:ea typeface="Play"/>
                <a:cs typeface="Play"/>
                <a:sym typeface="Play"/>
              </a:endParaRPr>
            </a:p>
            <a:p>
              <a:pPr algn="l">
                <a:lnSpc>
                  <a:spcPts val="2940"/>
                </a:lnSpc>
              </a:pPr>
              <a:r>
                <a:rPr lang="en-US" sz="2100" b="1">
                  <a:solidFill>
                    <a:srgbClr val="393939"/>
                  </a:solidFill>
                  <a:latin typeface="Play Bold"/>
                  <a:ea typeface="Play Bold"/>
                  <a:cs typeface="Play Bold"/>
                  <a:sym typeface="Play Bold"/>
                </a:rPr>
                <a:t>ECONOMIC:</a:t>
              </a:r>
              <a:r>
                <a:rPr lang="en-US" sz="2100">
                  <a:solidFill>
                    <a:srgbClr val="393939"/>
                  </a:solidFill>
                  <a:latin typeface="Play"/>
                  <a:ea typeface="Play"/>
                  <a:cs typeface="Play"/>
                  <a:sym typeface="Play"/>
                </a:rPr>
                <a:t> - reduced healthcare costs</a:t>
              </a:r>
            </a:p>
            <a:p>
              <a:pPr marL="453390" lvl="1" indent="-226695" algn="l">
                <a:lnSpc>
                  <a:spcPts val="2940"/>
                </a:lnSpc>
                <a:buFont typeface="Arial"/>
                <a:buChar char="•"/>
              </a:pPr>
              <a:r>
                <a:rPr lang="en-US" sz="2100">
                  <a:solidFill>
                    <a:srgbClr val="393939"/>
                  </a:solidFill>
                  <a:latin typeface="Play"/>
                  <a:ea typeface="Play"/>
                  <a:cs typeface="Play"/>
                  <a:sym typeface="Play"/>
                </a:rPr>
                <a:t>potentially lower individual spending</a:t>
              </a:r>
            </a:p>
            <a:p>
              <a:pPr marL="453390" lvl="1" indent="-226695" algn="l">
                <a:lnSpc>
                  <a:spcPts val="2940"/>
                </a:lnSpc>
                <a:buFont typeface="Arial"/>
                <a:buChar char="•"/>
              </a:pPr>
              <a:r>
                <a:rPr lang="en-US" sz="2100">
                  <a:solidFill>
                    <a:srgbClr val="393939"/>
                  </a:solidFill>
                  <a:latin typeface="Play"/>
                  <a:ea typeface="Play"/>
                  <a:cs typeface="Play"/>
                  <a:sym typeface="Play"/>
                </a:rPr>
                <a:t>reduced productivity losses</a:t>
              </a:r>
            </a:p>
            <a:p>
              <a:pPr algn="l">
                <a:lnSpc>
                  <a:spcPts val="2940"/>
                </a:lnSpc>
              </a:pPr>
              <a:endParaRPr lang="en-US" sz="2100">
                <a:solidFill>
                  <a:srgbClr val="393939"/>
                </a:solidFill>
                <a:latin typeface="Play"/>
                <a:ea typeface="Play"/>
                <a:cs typeface="Play"/>
                <a:sym typeface="Play"/>
              </a:endParaRPr>
            </a:p>
          </p:txBody>
        </p:sp>
      </p:grpSp>
      <p:grpSp>
        <p:nvGrpSpPr>
          <p:cNvPr id="18" name="Group 18"/>
          <p:cNvGrpSpPr/>
          <p:nvPr/>
        </p:nvGrpSpPr>
        <p:grpSpPr>
          <a:xfrm>
            <a:off x="1028700" y="5181274"/>
            <a:ext cx="4335254" cy="4924166"/>
            <a:chOff x="0" y="0"/>
            <a:chExt cx="5780339" cy="6565555"/>
          </a:xfrm>
        </p:grpSpPr>
        <p:sp>
          <p:nvSpPr>
            <p:cNvPr id="19" name="TextBox 19"/>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COSTS</a:t>
              </a:r>
            </a:p>
          </p:txBody>
        </p:sp>
        <p:sp>
          <p:nvSpPr>
            <p:cNvPr id="20" name="TextBox 20"/>
            <p:cNvSpPr txBox="1"/>
            <p:nvPr/>
          </p:nvSpPr>
          <p:spPr>
            <a:xfrm>
              <a:off x="0" y="635924"/>
              <a:ext cx="5780339" cy="5929630"/>
            </a:xfrm>
            <a:prstGeom prst="rect">
              <a:avLst/>
            </a:prstGeom>
          </p:spPr>
          <p:txBody>
            <a:bodyPr lIns="0" tIns="0" rIns="0" bIns="0" rtlCol="0" anchor="t">
              <a:spAutoFit/>
            </a:bodyPr>
            <a:lstStyle/>
            <a:p>
              <a:pPr algn="l">
                <a:lnSpc>
                  <a:spcPts val="2940"/>
                </a:lnSpc>
              </a:pPr>
              <a:r>
                <a:rPr lang="en-US" sz="2100" b="1">
                  <a:solidFill>
                    <a:srgbClr val="393939"/>
                  </a:solidFill>
                  <a:latin typeface="Play Bold"/>
                  <a:ea typeface="Play Bold"/>
                  <a:cs typeface="Play Bold"/>
                  <a:sym typeface="Play Bold"/>
                </a:rPr>
                <a:t>HEALTH:</a:t>
              </a:r>
              <a:r>
                <a:rPr lang="en-US" sz="2100">
                  <a:solidFill>
                    <a:srgbClr val="393939"/>
                  </a:solidFill>
                  <a:latin typeface="Play"/>
                  <a:ea typeface="Play"/>
                  <a:cs typeface="Play"/>
                  <a:sym typeface="Play"/>
                </a:rPr>
                <a:t> gum recession and other - oral health issues (e.g. oral cancer)</a:t>
              </a:r>
            </a:p>
            <a:p>
              <a:pPr marL="453390" lvl="1" indent="-226695" algn="l">
                <a:lnSpc>
                  <a:spcPts val="2940"/>
                </a:lnSpc>
                <a:buFont typeface="Arial"/>
                <a:buChar char="•"/>
              </a:pPr>
              <a:r>
                <a:rPr lang="en-US" sz="2100">
                  <a:solidFill>
                    <a:srgbClr val="393939"/>
                  </a:solidFill>
                  <a:latin typeface="Play"/>
                  <a:ea typeface="Play"/>
                  <a:cs typeface="Play"/>
                  <a:sym typeface="Play"/>
                </a:rPr>
                <a:t>cardiovascular issues</a:t>
              </a:r>
            </a:p>
            <a:p>
              <a:pPr marL="453390" lvl="1" indent="-226695" algn="l">
                <a:lnSpc>
                  <a:spcPts val="2940"/>
                </a:lnSpc>
                <a:buFont typeface="Arial"/>
                <a:buChar char="•"/>
              </a:pPr>
              <a:r>
                <a:rPr lang="en-US" sz="2100">
                  <a:solidFill>
                    <a:srgbClr val="393939"/>
                  </a:solidFill>
                  <a:latin typeface="Play"/>
                  <a:ea typeface="Play"/>
                  <a:cs typeface="Play"/>
                  <a:sym typeface="Play"/>
                </a:rPr>
                <a:t>continued nicotine addiction</a:t>
              </a:r>
            </a:p>
            <a:p>
              <a:pPr algn="l">
                <a:lnSpc>
                  <a:spcPts val="2940"/>
                </a:lnSpc>
              </a:pPr>
              <a:endParaRPr lang="en-US" sz="2100">
                <a:solidFill>
                  <a:srgbClr val="393939"/>
                </a:solidFill>
                <a:latin typeface="Play"/>
                <a:ea typeface="Play"/>
                <a:cs typeface="Play"/>
                <a:sym typeface="Play"/>
              </a:endParaRPr>
            </a:p>
            <a:p>
              <a:pPr algn="l">
                <a:lnSpc>
                  <a:spcPts val="2940"/>
                </a:lnSpc>
              </a:pPr>
              <a:r>
                <a:rPr lang="en-US" sz="2100" b="1">
                  <a:solidFill>
                    <a:srgbClr val="393939"/>
                  </a:solidFill>
                  <a:latin typeface="Play Bold"/>
                  <a:ea typeface="Play Bold"/>
                  <a:cs typeface="Play Bold"/>
                  <a:sym typeface="Play Bold"/>
                </a:rPr>
                <a:t>ECONOMIC:</a:t>
              </a:r>
              <a:r>
                <a:rPr lang="en-US" sz="2100">
                  <a:solidFill>
                    <a:srgbClr val="393939"/>
                  </a:solidFill>
                  <a:latin typeface="Play"/>
                  <a:ea typeface="Play"/>
                  <a:cs typeface="Play"/>
                  <a:sym typeface="Play"/>
                </a:rPr>
                <a:t> implementation costs for regulatory framework</a:t>
              </a:r>
            </a:p>
            <a:p>
              <a:pPr marL="453390" lvl="1" indent="-226695" algn="l">
                <a:lnSpc>
                  <a:spcPts val="2940"/>
                </a:lnSpc>
                <a:buFont typeface="Arial"/>
                <a:buChar char="•"/>
              </a:pPr>
              <a:r>
                <a:rPr lang="en-US" sz="2100">
                  <a:solidFill>
                    <a:srgbClr val="393939"/>
                  </a:solidFill>
                  <a:latin typeface="Play"/>
                  <a:ea typeface="Play"/>
                  <a:cs typeface="Play"/>
                  <a:sym typeface="Play"/>
                </a:rPr>
                <a:t>healthcare costs for snus-related health issues </a:t>
              </a:r>
            </a:p>
            <a:p>
              <a:pPr marL="453390" lvl="1" indent="-226695" algn="l">
                <a:lnSpc>
                  <a:spcPts val="2940"/>
                </a:lnSpc>
                <a:buFont typeface="Arial"/>
                <a:buChar char="•"/>
              </a:pPr>
              <a:r>
                <a:rPr lang="en-US" sz="2100">
                  <a:solidFill>
                    <a:srgbClr val="393939"/>
                  </a:solidFill>
                  <a:latin typeface="Play"/>
                  <a:ea typeface="Play"/>
                  <a:cs typeface="Play"/>
                  <a:sym typeface="Play"/>
                </a:rPr>
                <a:t>lost tax revenue if cigarette sales decrease </a:t>
              </a:r>
            </a:p>
            <a:p>
              <a:pPr algn="l">
                <a:lnSpc>
                  <a:spcPts val="2940"/>
                </a:lnSpc>
              </a:pPr>
              <a:endParaRPr lang="en-US" sz="2100">
                <a:solidFill>
                  <a:srgbClr val="393939"/>
                </a:solidFill>
                <a:latin typeface="Play"/>
                <a:ea typeface="Play"/>
                <a:cs typeface="Play"/>
                <a:sym typeface="Play"/>
              </a:endParaRPr>
            </a:p>
          </p:txBody>
        </p:sp>
      </p:grpSp>
      <p:grpSp>
        <p:nvGrpSpPr>
          <p:cNvPr id="21" name="Group 21"/>
          <p:cNvGrpSpPr/>
          <p:nvPr/>
        </p:nvGrpSpPr>
        <p:grpSpPr>
          <a:xfrm>
            <a:off x="7285436" y="1418266"/>
            <a:ext cx="4644317" cy="3438266"/>
            <a:chOff x="0" y="0"/>
            <a:chExt cx="6192423" cy="4584355"/>
          </a:xfrm>
        </p:grpSpPr>
        <p:sp>
          <p:nvSpPr>
            <p:cNvPr id="22" name="TextBox 22"/>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FEASIBLE</a:t>
              </a:r>
            </a:p>
          </p:txBody>
        </p:sp>
        <p:sp>
          <p:nvSpPr>
            <p:cNvPr id="23" name="TextBox 23"/>
            <p:cNvSpPr txBox="1"/>
            <p:nvPr/>
          </p:nvSpPr>
          <p:spPr>
            <a:xfrm>
              <a:off x="0" y="635924"/>
              <a:ext cx="6192423" cy="39484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established product with a long history in Scandinavian countries</a:t>
              </a:r>
            </a:p>
            <a:p>
              <a:pPr marL="453390" lvl="1" indent="-226695" algn="l">
                <a:lnSpc>
                  <a:spcPts val="2940"/>
                </a:lnSpc>
                <a:buFont typeface="Arial"/>
                <a:buChar char="•"/>
              </a:pPr>
              <a:r>
                <a:rPr lang="en-US" sz="2100">
                  <a:solidFill>
                    <a:srgbClr val="393939"/>
                  </a:solidFill>
                  <a:latin typeface="Play"/>
                  <a:ea typeface="Play"/>
                  <a:cs typeface="Play"/>
                  <a:sym typeface="Play"/>
                </a:rPr>
                <a:t>existing manufacturing infrastructure</a:t>
              </a:r>
            </a:p>
            <a:p>
              <a:pPr marL="453390" lvl="1" indent="-226695" algn="l">
                <a:lnSpc>
                  <a:spcPts val="2940"/>
                </a:lnSpc>
                <a:buFont typeface="Arial"/>
                <a:buChar char="•"/>
              </a:pPr>
              <a:r>
                <a:rPr lang="en-US" sz="2100">
                  <a:solidFill>
                    <a:srgbClr val="393939"/>
                  </a:solidFill>
                  <a:latin typeface="Play"/>
                  <a:ea typeface="Play"/>
                  <a:cs typeface="Play"/>
                  <a:sym typeface="Play"/>
                </a:rPr>
                <a:t>quality control standards already developed</a:t>
              </a:r>
            </a:p>
            <a:p>
              <a:pPr marL="453390" lvl="1" indent="-226695" algn="l">
                <a:lnSpc>
                  <a:spcPts val="2940"/>
                </a:lnSpc>
                <a:buFont typeface="Arial"/>
                <a:buChar char="•"/>
              </a:pPr>
              <a:r>
                <a:rPr lang="en-US" sz="2100">
                  <a:solidFill>
                    <a:srgbClr val="393939"/>
                  </a:solidFill>
                  <a:latin typeface="Play"/>
                  <a:ea typeface="Play"/>
                  <a:cs typeface="Play"/>
                  <a:sym typeface="Play"/>
                </a:rPr>
                <a:t>already existing distribution networks</a:t>
              </a:r>
            </a:p>
          </p:txBody>
        </p:sp>
      </p:grpSp>
      <p:grpSp>
        <p:nvGrpSpPr>
          <p:cNvPr id="24" name="Group 24"/>
          <p:cNvGrpSpPr/>
          <p:nvPr/>
        </p:nvGrpSpPr>
        <p:grpSpPr>
          <a:xfrm>
            <a:off x="7439967" y="5181274"/>
            <a:ext cx="4335254" cy="3066791"/>
            <a:chOff x="0" y="0"/>
            <a:chExt cx="5780339" cy="4089054"/>
          </a:xfrm>
        </p:grpSpPr>
        <p:sp>
          <p:nvSpPr>
            <p:cNvPr id="25" name="TextBox 25"/>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CHALLENGES</a:t>
              </a:r>
            </a:p>
          </p:txBody>
        </p:sp>
        <p:sp>
          <p:nvSpPr>
            <p:cNvPr id="26" name="TextBox 26"/>
            <p:cNvSpPr txBox="1"/>
            <p:nvPr/>
          </p:nvSpPr>
          <p:spPr>
            <a:xfrm>
              <a:off x="0" y="635924"/>
              <a:ext cx="5780339" cy="3453130"/>
            </a:xfrm>
            <a:prstGeom prst="rect">
              <a:avLst/>
            </a:prstGeom>
          </p:spPr>
          <p:txBody>
            <a:bodyPr lIns="0" tIns="0" rIns="0" bIns="0" rtlCol="0" anchor="t">
              <a:spAutoFit/>
            </a:bodyPr>
            <a:lstStyle/>
            <a:p>
              <a:pPr algn="l">
                <a:lnSpc>
                  <a:spcPts val="2940"/>
                </a:lnSpc>
              </a:pPr>
              <a:endParaRPr/>
            </a:p>
            <a:p>
              <a:pPr marL="453390" lvl="1" indent="-226695" algn="l">
                <a:lnSpc>
                  <a:spcPts val="2940"/>
                </a:lnSpc>
                <a:buFont typeface="Arial"/>
                <a:buChar char="•"/>
              </a:pPr>
              <a:r>
                <a:rPr lang="en-US" sz="2100">
                  <a:solidFill>
                    <a:srgbClr val="393939"/>
                  </a:solidFill>
                  <a:latin typeface="Play"/>
                  <a:ea typeface="Play"/>
                  <a:cs typeface="Play"/>
                  <a:sym typeface="Play"/>
                </a:rPr>
                <a:t>quality control for nicotine content</a:t>
              </a:r>
            </a:p>
            <a:p>
              <a:pPr marL="453390" lvl="1" indent="-226695" algn="l">
                <a:lnSpc>
                  <a:spcPts val="2940"/>
                </a:lnSpc>
                <a:buFont typeface="Arial"/>
                <a:buChar char="•"/>
              </a:pPr>
              <a:r>
                <a:rPr lang="en-US" sz="2100">
                  <a:solidFill>
                    <a:srgbClr val="393939"/>
                  </a:solidFill>
                  <a:latin typeface="Play"/>
                  <a:ea typeface="Play"/>
                  <a:cs typeface="Play"/>
                  <a:sym typeface="Play"/>
                </a:rPr>
                <a:t>ensuring consistent product standards</a:t>
              </a:r>
            </a:p>
            <a:p>
              <a:pPr marL="453390" lvl="1" indent="-226695" algn="l">
                <a:lnSpc>
                  <a:spcPts val="2940"/>
                </a:lnSpc>
                <a:buFont typeface="Arial"/>
                <a:buChar char="•"/>
              </a:pPr>
              <a:r>
                <a:rPr lang="en-US" sz="2100">
                  <a:solidFill>
                    <a:srgbClr val="393939"/>
                  </a:solidFill>
                  <a:latin typeface="Play"/>
                  <a:ea typeface="Play"/>
                  <a:cs typeface="Play"/>
                  <a:sym typeface="Play"/>
                </a:rPr>
                <a:t>development of testing protocols</a:t>
              </a:r>
            </a:p>
          </p:txBody>
        </p:sp>
      </p:grpSp>
      <p:grpSp>
        <p:nvGrpSpPr>
          <p:cNvPr id="27" name="Group 27"/>
          <p:cNvGrpSpPr/>
          <p:nvPr/>
        </p:nvGrpSpPr>
        <p:grpSpPr>
          <a:xfrm>
            <a:off x="12920255" y="1418266"/>
            <a:ext cx="4644317" cy="2695316"/>
            <a:chOff x="0" y="0"/>
            <a:chExt cx="6192423" cy="3593755"/>
          </a:xfrm>
        </p:grpSpPr>
        <p:sp>
          <p:nvSpPr>
            <p:cNvPr id="28" name="TextBox 28"/>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OPPORTUNITIES</a:t>
              </a:r>
            </a:p>
          </p:txBody>
        </p:sp>
        <p:sp>
          <p:nvSpPr>
            <p:cNvPr id="29" name="TextBox 29"/>
            <p:cNvSpPr txBox="1"/>
            <p:nvPr/>
          </p:nvSpPr>
          <p:spPr>
            <a:xfrm>
              <a:off x="0" y="635924"/>
              <a:ext cx="6192423" cy="29578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example of Sweden: lower smoking rates, reduced tobacco-related mortality, successful harm reduction model</a:t>
              </a:r>
            </a:p>
            <a:p>
              <a:pPr marL="453390" lvl="1" indent="-226695" algn="l">
                <a:lnSpc>
                  <a:spcPts val="2940"/>
                </a:lnSpc>
                <a:buFont typeface="Arial"/>
                <a:buChar char="•"/>
              </a:pPr>
              <a:r>
                <a:rPr lang="en-US" sz="2100">
                  <a:solidFill>
                    <a:srgbClr val="393939"/>
                  </a:solidFill>
                  <a:latin typeface="Play"/>
                  <a:ea typeface="Play"/>
                  <a:cs typeface="Play"/>
                  <a:sym typeface="Play"/>
                </a:rPr>
                <a:t>increased recognition of harm reduction in public health</a:t>
              </a:r>
            </a:p>
          </p:txBody>
        </p:sp>
      </p:grpSp>
      <p:grpSp>
        <p:nvGrpSpPr>
          <p:cNvPr id="30" name="Group 30"/>
          <p:cNvGrpSpPr/>
          <p:nvPr/>
        </p:nvGrpSpPr>
        <p:grpSpPr>
          <a:xfrm>
            <a:off x="12920255" y="5228007"/>
            <a:ext cx="4335254" cy="2695316"/>
            <a:chOff x="0" y="0"/>
            <a:chExt cx="5780339" cy="3593755"/>
          </a:xfrm>
        </p:grpSpPr>
        <p:sp>
          <p:nvSpPr>
            <p:cNvPr id="31" name="TextBox 31"/>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CHALLENGES</a:t>
              </a:r>
            </a:p>
          </p:txBody>
        </p:sp>
        <p:sp>
          <p:nvSpPr>
            <p:cNvPr id="32" name="TextBox 32"/>
            <p:cNvSpPr txBox="1"/>
            <p:nvPr/>
          </p:nvSpPr>
          <p:spPr>
            <a:xfrm>
              <a:off x="0" y="635924"/>
              <a:ext cx="5780339" cy="2957830"/>
            </a:xfrm>
            <a:prstGeom prst="rect">
              <a:avLst/>
            </a:prstGeom>
          </p:spPr>
          <p:txBody>
            <a:bodyPr lIns="0" tIns="0" rIns="0" bIns="0" rtlCol="0" anchor="t">
              <a:spAutoFit/>
            </a:bodyPr>
            <a:lstStyle/>
            <a:p>
              <a:pPr algn="l">
                <a:lnSpc>
                  <a:spcPts val="2940"/>
                </a:lnSpc>
              </a:pPr>
              <a:endParaRPr/>
            </a:p>
            <a:p>
              <a:pPr marL="453390" lvl="1" indent="-226695" algn="l">
                <a:lnSpc>
                  <a:spcPts val="2940"/>
                </a:lnSpc>
                <a:buFont typeface="Arial"/>
                <a:buChar char="•"/>
              </a:pPr>
              <a:r>
                <a:rPr lang="en-US" sz="2100">
                  <a:solidFill>
                    <a:srgbClr val="393939"/>
                  </a:solidFill>
                  <a:latin typeface="Play"/>
                  <a:ea typeface="Play"/>
                  <a:cs typeface="Play"/>
                  <a:sym typeface="Play"/>
                </a:rPr>
                <a:t>ethical concerns</a:t>
              </a:r>
            </a:p>
            <a:p>
              <a:pPr marL="453390" lvl="1" indent="-226695" algn="l">
                <a:lnSpc>
                  <a:spcPts val="2940"/>
                </a:lnSpc>
                <a:buFont typeface="Arial"/>
                <a:buChar char="•"/>
              </a:pPr>
              <a:r>
                <a:rPr lang="en-US" sz="2100">
                  <a:solidFill>
                    <a:srgbClr val="393939"/>
                  </a:solidFill>
                  <a:latin typeface="Play"/>
                  <a:ea typeface="Play"/>
                  <a:cs typeface="Play"/>
                  <a:sym typeface="Play"/>
                </a:rPr>
                <a:t>simultaneous use of cigarettes and snus </a:t>
              </a:r>
            </a:p>
            <a:p>
              <a:pPr marL="453390" lvl="1" indent="-226695" algn="l">
                <a:lnSpc>
                  <a:spcPts val="2940"/>
                </a:lnSpc>
                <a:buFont typeface="Arial"/>
                <a:buChar char="•"/>
              </a:pPr>
              <a:r>
                <a:rPr lang="en-US" sz="2100">
                  <a:solidFill>
                    <a:srgbClr val="393939"/>
                  </a:solidFill>
                  <a:latin typeface="Play"/>
                  <a:ea typeface="Play"/>
                  <a:cs typeface="Play"/>
                  <a:sym typeface="Play"/>
                </a:rPr>
                <a:t>regulatory hurdles</a:t>
              </a:r>
            </a:p>
            <a:p>
              <a:pPr marL="453390" lvl="1" indent="-226695" algn="l">
                <a:lnSpc>
                  <a:spcPts val="2940"/>
                </a:lnSpc>
                <a:buFont typeface="Arial"/>
                <a:buChar char="•"/>
              </a:pPr>
              <a:r>
                <a:rPr lang="en-US" sz="2100">
                  <a:solidFill>
                    <a:srgbClr val="393939"/>
                  </a:solidFill>
                  <a:latin typeface="Play"/>
                  <a:ea typeface="Play"/>
                  <a:cs typeface="Play"/>
                  <a:sym typeface="Play"/>
                </a:rPr>
                <a:t>industry dynamics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562107" y="1553903"/>
            <a:ext cx="15201885" cy="615950"/>
          </a:xfrm>
          <a:prstGeom prst="rect">
            <a:avLst/>
          </a:prstGeom>
        </p:spPr>
        <p:txBody>
          <a:bodyPr lIns="0" tIns="0" rIns="0" bIns="0" rtlCol="0" anchor="t">
            <a:spAutoFit/>
          </a:bodyPr>
          <a:lstStyle/>
          <a:p>
            <a:pPr algn="ctr">
              <a:lnSpc>
                <a:spcPts val="4900"/>
              </a:lnSpc>
            </a:pPr>
            <a:r>
              <a:rPr lang="en-US" sz="3500">
                <a:solidFill>
                  <a:srgbClr val="000000"/>
                </a:solidFill>
                <a:latin typeface="Play"/>
                <a:ea typeface="Play"/>
                <a:cs typeface="Play"/>
                <a:sym typeface="Play"/>
              </a:rPr>
              <a:t>NUDGE 2: </a:t>
            </a:r>
            <a:r>
              <a:rPr lang="en-US" sz="3500" b="1">
                <a:solidFill>
                  <a:srgbClr val="000000"/>
                </a:solidFill>
                <a:latin typeface="Play Bold"/>
                <a:ea typeface="Play Bold"/>
                <a:cs typeface="Play Bold"/>
                <a:sym typeface="Play Bold"/>
              </a:rPr>
              <a:t>Default Opt-out for Smoking Areas </a:t>
            </a:r>
          </a:p>
        </p:txBody>
      </p:sp>
      <p:sp>
        <p:nvSpPr>
          <p:cNvPr id="3" name="TextBox 3"/>
          <p:cNvSpPr txBox="1"/>
          <p:nvPr/>
        </p:nvSpPr>
        <p:spPr>
          <a:xfrm>
            <a:off x="1312251" y="3568345"/>
            <a:ext cx="13615829" cy="3589617"/>
          </a:xfrm>
          <a:prstGeom prst="rect">
            <a:avLst/>
          </a:prstGeom>
        </p:spPr>
        <p:txBody>
          <a:bodyPr lIns="0" tIns="0" rIns="0" bIns="0" rtlCol="0" anchor="t">
            <a:spAutoFit/>
          </a:bodyPr>
          <a:lstStyle/>
          <a:p>
            <a:pPr marL="496893" lvl="1" indent="-248446" algn="just">
              <a:lnSpc>
                <a:spcPts val="3222"/>
              </a:lnSpc>
              <a:buFont typeface="Arial"/>
              <a:buChar char="•"/>
            </a:pPr>
            <a:r>
              <a:rPr lang="en-US" sz="2301">
                <a:solidFill>
                  <a:srgbClr val="000000"/>
                </a:solidFill>
                <a:latin typeface="Play"/>
                <a:ea typeface="Play"/>
                <a:cs typeface="Play"/>
                <a:sym typeface="Play"/>
              </a:rPr>
              <a:t>power of </a:t>
            </a:r>
            <a:r>
              <a:rPr lang="en-US" sz="2301" b="1">
                <a:solidFill>
                  <a:srgbClr val="000000"/>
                </a:solidFill>
                <a:latin typeface="Play Bold"/>
                <a:ea typeface="Play Bold"/>
                <a:cs typeface="Play Bold"/>
                <a:sym typeface="Play Bold"/>
              </a:rPr>
              <a:t>defaults:</a:t>
            </a:r>
            <a:r>
              <a:rPr lang="en-US" sz="2301">
                <a:solidFill>
                  <a:srgbClr val="000000"/>
                </a:solidFill>
                <a:latin typeface="Play"/>
                <a:ea typeface="Play"/>
                <a:cs typeface="Play"/>
                <a:sym typeface="Play"/>
              </a:rPr>
              <a:t> one of the most effective tools in choice architecture (Thaler and Sunstein, 2008)</a:t>
            </a:r>
          </a:p>
          <a:p>
            <a:pPr algn="just">
              <a:lnSpc>
                <a:spcPts val="3222"/>
              </a:lnSpc>
            </a:pPr>
            <a:endParaRPr lang="en-US" sz="2301">
              <a:solidFill>
                <a:srgbClr val="000000"/>
              </a:solidFill>
              <a:latin typeface="Play"/>
              <a:ea typeface="Play"/>
              <a:cs typeface="Play"/>
              <a:sym typeface="Play"/>
            </a:endParaRPr>
          </a:p>
          <a:p>
            <a:pPr marL="496893" lvl="1" indent="-248446" algn="just">
              <a:lnSpc>
                <a:spcPts val="3222"/>
              </a:lnSpc>
              <a:buFont typeface="Arial"/>
              <a:buChar char="•"/>
            </a:pPr>
            <a:r>
              <a:rPr lang="en-US" sz="2301">
                <a:solidFill>
                  <a:srgbClr val="000000"/>
                </a:solidFill>
                <a:latin typeface="Play"/>
                <a:ea typeface="Play"/>
                <a:cs typeface="Play"/>
                <a:sym typeface="Play"/>
              </a:rPr>
              <a:t>humans tend to stick with pre-selected options due to </a:t>
            </a:r>
            <a:r>
              <a:rPr lang="en-US" sz="2301" b="1">
                <a:solidFill>
                  <a:srgbClr val="000000"/>
                </a:solidFill>
                <a:latin typeface="Play Bold"/>
                <a:ea typeface="Play Bold"/>
                <a:cs typeface="Play Bold"/>
                <a:sym typeface="Play Bold"/>
              </a:rPr>
              <a:t>status quo</a:t>
            </a:r>
            <a:r>
              <a:rPr lang="en-US" sz="2301">
                <a:solidFill>
                  <a:srgbClr val="000000"/>
                </a:solidFill>
                <a:latin typeface="Play"/>
                <a:ea typeface="Play"/>
                <a:cs typeface="Play"/>
                <a:sym typeface="Play"/>
              </a:rPr>
              <a:t> </a:t>
            </a:r>
            <a:r>
              <a:rPr lang="en-US" sz="2301" b="1">
                <a:solidFill>
                  <a:srgbClr val="000000"/>
                </a:solidFill>
                <a:latin typeface="Play Bold"/>
                <a:ea typeface="Play Bold"/>
                <a:cs typeface="Play Bold"/>
                <a:sym typeface="Play Bold"/>
              </a:rPr>
              <a:t>bias</a:t>
            </a:r>
            <a:r>
              <a:rPr lang="en-US" sz="2301">
                <a:solidFill>
                  <a:srgbClr val="000000"/>
                </a:solidFill>
                <a:latin typeface="Play"/>
                <a:ea typeface="Play"/>
                <a:cs typeface="Play"/>
                <a:sym typeface="Play"/>
              </a:rPr>
              <a:t> and </a:t>
            </a:r>
            <a:r>
              <a:rPr lang="en-US" sz="2301" b="1">
                <a:solidFill>
                  <a:srgbClr val="000000"/>
                </a:solidFill>
                <a:latin typeface="Play Bold"/>
                <a:ea typeface="Play Bold"/>
                <a:cs typeface="Play Bold"/>
                <a:sym typeface="Play Bold"/>
              </a:rPr>
              <a:t>loss aversion</a:t>
            </a:r>
          </a:p>
          <a:p>
            <a:pPr algn="just">
              <a:lnSpc>
                <a:spcPts val="3222"/>
              </a:lnSpc>
            </a:pPr>
            <a:endParaRPr lang="en-US" sz="2301" b="1">
              <a:solidFill>
                <a:srgbClr val="000000"/>
              </a:solidFill>
              <a:latin typeface="Play Bold"/>
              <a:ea typeface="Play Bold"/>
              <a:cs typeface="Play Bold"/>
              <a:sym typeface="Play Bold"/>
            </a:endParaRPr>
          </a:p>
          <a:p>
            <a:pPr marL="496893" lvl="1" indent="-248446" algn="just">
              <a:lnSpc>
                <a:spcPts val="3222"/>
              </a:lnSpc>
              <a:buFont typeface="Arial"/>
              <a:buChar char="•"/>
            </a:pPr>
            <a:r>
              <a:rPr lang="en-US" sz="2301">
                <a:solidFill>
                  <a:srgbClr val="000000"/>
                </a:solidFill>
                <a:latin typeface="Play"/>
                <a:ea typeface="Play"/>
                <a:cs typeface="Play"/>
                <a:sym typeface="Play"/>
              </a:rPr>
              <a:t>non-smoking: </a:t>
            </a:r>
            <a:r>
              <a:rPr lang="en-US" sz="2301" b="1">
                <a:solidFill>
                  <a:srgbClr val="000000"/>
                </a:solidFill>
                <a:latin typeface="Play Bold"/>
                <a:ea typeface="Play Bold"/>
                <a:cs typeface="Play Bold"/>
                <a:sym typeface="Play Bold"/>
              </a:rPr>
              <a:t>the default state</a:t>
            </a:r>
          </a:p>
          <a:p>
            <a:pPr algn="just">
              <a:lnSpc>
                <a:spcPts val="3222"/>
              </a:lnSpc>
            </a:pPr>
            <a:endParaRPr lang="en-US" sz="2301" b="1">
              <a:solidFill>
                <a:srgbClr val="000000"/>
              </a:solidFill>
              <a:latin typeface="Play Bold"/>
              <a:ea typeface="Play Bold"/>
              <a:cs typeface="Play Bold"/>
              <a:sym typeface="Play Bold"/>
            </a:endParaRPr>
          </a:p>
          <a:p>
            <a:pPr marL="496893" lvl="1" indent="-248446" algn="just">
              <a:lnSpc>
                <a:spcPts val="3222"/>
              </a:lnSpc>
              <a:buFont typeface="Arial"/>
              <a:buChar char="•"/>
            </a:pPr>
            <a:r>
              <a:rPr lang="en-US" sz="2301">
                <a:solidFill>
                  <a:srgbClr val="000000"/>
                </a:solidFill>
                <a:latin typeface="Play"/>
                <a:ea typeface="Play"/>
                <a:cs typeface="Play"/>
                <a:sym typeface="Play"/>
              </a:rPr>
              <a:t>smokers would need to </a:t>
            </a:r>
            <a:r>
              <a:rPr lang="en-US" sz="2301" b="1">
                <a:solidFill>
                  <a:srgbClr val="000000"/>
                </a:solidFill>
                <a:latin typeface="Play Bold"/>
                <a:ea typeface="Play Bold"/>
                <a:cs typeface="Play Bold"/>
                <a:sym typeface="Play Bold"/>
              </a:rPr>
              <a:t>actively seek out designated smoking areas</a:t>
            </a:r>
          </a:p>
          <a:p>
            <a:pPr algn="just">
              <a:lnSpc>
                <a:spcPts val="3222"/>
              </a:lnSpc>
            </a:pPr>
            <a:endParaRPr lang="en-US" sz="2301" b="1">
              <a:solidFill>
                <a:srgbClr val="000000"/>
              </a:solidFill>
              <a:latin typeface="Play Bold"/>
              <a:ea typeface="Play Bold"/>
              <a:cs typeface="Play Bold"/>
              <a:sym typeface="Play Bold"/>
            </a:endParaRPr>
          </a:p>
          <a:p>
            <a:pPr marL="496893" lvl="1" indent="-248446" algn="just">
              <a:lnSpc>
                <a:spcPts val="3222"/>
              </a:lnSpc>
              <a:buFont typeface="Arial"/>
              <a:buChar char="•"/>
            </a:pPr>
            <a:r>
              <a:rPr lang="en-US" sz="2301">
                <a:solidFill>
                  <a:srgbClr val="000000"/>
                </a:solidFill>
                <a:latin typeface="Play"/>
                <a:ea typeface="Play"/>
                <a:cs typeface="Play"/>
                <a:sym typeface="Play"/>
              </a:rPr>
              <a:t>encouraging reduced sonsumption, while preserving the freedom to smoke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8700" y="1333533"/>
            <a:ext cx="4339045" cy="0"/>
          </a:xfrm>
          <a:prstGeom prst="line">
            <a:avLst/>
          </a:prstGeom>
          <a:ln w="28575" cap="rnd">
            <a:solidFill>
              <a:srgbClr val="393939"/>
            </a:solidFill>
            <a:prstDash val="solid"/>
            <a:headEnd type="none" w="sm" len="sm"/>
            <a:tailEnd type="none" w="sm" len="sm"/>
          </a:ln>
        </p:spPr>
      </p:sp>
      <p:sp>
        <p:nvSpPr>
          <p:cNvPr id="3" name="AutoShape 3"/>
          <p:cNvSpPr/>
          <p:nvPr/>
        </p:nvSpPr>
        <p:spPr>
          <a:xfrm>
            <a:off x="6980163" y="1362108"/>
            <a:ext cx="4339045" cy="0"/>
          </a:xfrm>
          <a:prstGeom prst="line">
            <a:avLst/>
          </a:prstGeom>
          <a:ln w="28575" cap="rnd">
            <a:solidFill>
              <a:srgbClr val="393939"/>
            </a:solidFill>
            <a:prstDash val="solid"/>
            <a:headEnd type="none" w="sm" len="sm"/>
            <a:tailEnd type="none" w="sm" len="sm"/>
          </a:ln>
        </p:spPr>
      </p:sp>
      <p:sp>
        <p:nvSpPr>
          <p:cNvPr id="4" name="AutoShape 4"/>
          <p:cNvSpPr/>
          <p:nvPr/>
        </p:nvSpPr>
        <p:spPr>
          <a:xfrm>
            <a:off x="12924046" y="1376396"/>
            <a:ext cx="4339045" cy="0"/>
          </a:xfrm>
          <a:prstGeom prst="line">
            <a:avLst/>
          </a:prstGeom>
          <a:ln w="28575" cap="rnd">
            <a:solidFill>
              <a:srgbClr val="393939"/>
            </a:solidFill>
            <a:prstDash val="solid"/>
            <a:headEnd type="none" w="sm" len="sm"/>
            <a:tailEnd type="none" w="sm" len="sm"/>
          </a:ln>
        </p:spPr>
      </p:sp>
      <p:grpSp>
        <p:nvGrpSpPr>
          <p:cNvPr id="5" name="Group 5"/>
          <p:cNvGrpSpPr/>
          <p:nvPr/>
        </p:nvGrpSpPr>
        <p:grpSpPr>
          <a:xfrm>
            <a:off x="1032490" y="1649769"/>
            <a:ext cx="4335254" cy="837941"/>
            <a:chOff x="0" y="0"/>
            <a:chExt cx="5780339" cy="1117254"/>
          </a:xfrm>
        </p:grpSpPr>
        <p:sp>
          <p:nvSpPr>
            <p:cNvPr id="6" name="TextBox 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COST-BENEFIT ANALYSIS</a:t>
              </a:r>
            </a:p>
          </p:txBody>
        </p:sp>
        <p:sp>
          <p:nvSpPr>
            <p:cNvPr id="7" name="TextBox 7"/>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sp>
        <p:nvSpPr>
          <p:cNvPr id="8" name="TextBox 8"/>
          <p:cNvSpPr txBox="1"/>
          <p:nvPr/>
        </p:nvSpPr>
        <p:spPr>
          <a:xfrm>
            <a:off x="3323503" y="4487830"/>
            <a:ext cx="13288280" cy="521335"/>
          </a:xfrm>
          <a:prstGeom prst="rect">
            <a:avLst/>
          </a:prstGeom>
        </p:spPr>
        <p:txBody>
          <a:bodyPr lIns="0" tIns="0" rIns="0" bIns="0" rtlCol="0" anchor="t">
            <a:spAutoFit/>
          </a:bodyPr>
          <a:lstStyle/>
          <a:p>
            <a:pPr algn="l">
              <a:lnSpc>
                <a:spcPts val="4159"/>
              </a:lnSpc>
            </a:pPr>
            <a:endParaRPr/>
          </a:p>
        </p:txBody>
      </p:sp>
      <p:grpSp>
        <p:nvGrpSpPr>
          <p:cNvPr id="9" name="Group 9"/>
          <p:cNvGrpSpPr/>
          <p:nvPr/>
        </p:nvGrpSpPr>
        <p:grpSpPr>
          <a:xfrm>
            <a:off x="6980163" y="1649769"/>
            <a:ext cx="4953380" cy="837941"/>
            <a:chOff x="0" y="0"/>
            <a:chExt cx="6604507" cy="1117254"/>
          </a:xfrm>
        </p:grpSpPr>
        <p:sp>
          <p:nvSpPr>
            <p:cNvPr id="10" name="TextBox 10"/>
            <p:cNvSpPr txBox="1"/>
            <p:nvPr/>
          </p:nvSpPr>
          <p:spPr>
            <a:xfrm>
              <a:off x="0" y="0"/>
              <a:ext cx="6604507"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FEASIBILITY</a:t>
              </a:r>
            </a:p>
          </p:txBody>
        </p:sp>
        <p:sp>
          <p:nvSpPr>
            <p:cNvPr id="11" name="TextBox 11"/>
            <p:cNvSpPr txBox="1"/>
            <p:nvPr/>
          </p:nvSpPr>
          <p:spPr>
            <a:xfrm>
              <a:off x="0" y="635924"/>
              <a:ext cx="6604507" cy="481330"/>
            </a:xfrm>
            <a:prstGeom prst="rect">
              <a:avLst/>
            </a:prstGeom>
          </p:spPr>
          <p:txBody>
            <a:bodyPr lIns="0" tIns="0" rIns="0" bIns="0" rtlCol="0" anchor="t">
              <a:spAutoFit/>
            </a:bodyPr>
            <a:lstStyle/>
            <a:p>
              <a:pPr algn="l">
                <a:lnSpc>
                  <a:spcPts val="2940"/>
                </a:lnSpc>
              </a:pPr>
              <a:endParaRPr/>
            </a:p>
          </p:txBody>
        </p:sp>
      </p:grpSp>
      <p:grpSp>
        <p:nvGrpSpPr>
          <p:cNvPr id="12" name="Group 12"/>
          <p:cNvGrpSpPr/>
          <p:nvPr/>
        </p:nvGrpSpPr>
        <p:grpSpPr>
          <a:xfrm>
            <a:off x="12927836" y="1631694"/>
            <a:ext cx="4335254" cy="837941"/>
            <a:chOff x="0" y="0"/>
            <a:chExt cx="5780339" cy="1117254"/>
          </a:xfrm>
        </p:grpSpPr>
        <p:sp>
          <p:nvSpPr>
            <p:cNvPr id="13" name="TextBox 13"/>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POLITICAL VIABILITY</a:t>
              </a:r>
            </a:p>
          </p:txBody>
        </p:sp>
        <p:sp>
          <p:nvSpPr>
            <p:cNvPr id="14" name="TextBox 14"/>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grpSp>
        <p:nvGrpSpPr>
          <p:cNvPr id="15" name="Group 15"/>
          <p:cNvGrpSpPr/>
          <p:nvPr/>
        </p:nvGrpSpPr>
        <p:grpSpPr>
          <a:xfrm>
            <a:off x="1032490" y="2383666"/>
            <a:ext cx="4335254" cy="3438266"/>
            <a:chOff x="0" y="0"/>
            <a:chExt cx="5780339" cy="4584355"/>
          </a:xfrm>
        </p:grpSpPr>
        <p:sp>
          <p:nvSpPr>
            <p:cNvPr id="16" name="TextBox 1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BENEFITS</a:t>
              </a:r>
            </a:p>
          </p:txBody>
        </p:sp>
        <p:sp>
          <p:nvSpPr>
            <p:cNvPr id="17" name="TextBox 17"/>
            <p:cNvSpPr txBox="1"/>
            <p:nvPr/>
          </p:nvSpPr>
          <p:spPr>
            <a:xfrm>
              <a:off x="0" y="635924"/>
              <a:ext cx="5780339" cy="3948430"/>
            </a:xfrm>
            <a:prstGeom prst="rect">
              <a:avLst/>
            </a:prstGeom>
          </p:spPr>
          <p:txBody>
            <a:bodyPr lIns="0" tIns="0" rIns="0" bIns="0" rtlCol="0" anchor="t">
              <a:spAutoFit/>
            </a:bodyPr>
            <a:lstStyle/>
            <a:p>
              <a:pPr algn="l">
                <a:lnSpc>
                  <a:spcPts val="2940"/>
                </a:lnSpc>
              </a:pPr>
              <a:r>
                <a:rPr lang="en-US" sz="2100" b="1">
                  <a:solidFill>
                    <a:srgbClr val="393939"/>
                  </a:solidFill>
                  <a:latin typeface="Play Bold"/>
                  <a:ea typeface="Play Bold"/>
                  <a:cs typeface="Play Bold"/>
                  <a:sym typeface="Play Bold"/>
                </a:rPr>
                <a:t>HEALTH:</a:t>
              </a:r>
              <a:r>
                <a:rPr lang="en-US" sz="2100">
                  <a:solidFill>
                    <a:srgbClr val="393939"/>
                  </a:solidFill>
                  <a:latin typeface="Play"/>
                  <a:ea typeface="Play"/>
                  <a:cs typeface="Play"/>
                  <a:sym typeface="Play"/>
                </a:rPr>
                <a:t> reduced second-hand smoke exposure</a:t>
              </a:r>
            </a:p>
            <a:p>
              <a:pPr algn="l">
                <a:lnSpc>
                  <a:spcPts val="2940"/>
                </a:lnSpc>
              </a:pPr>
              <a:r>
                <a:rPr lang="en-US" sz="2100">
                  <a:solidFill>
                    <a:srgbClr val="393939"/>
                  </a:solidFill>
                  <a:latin typeface="Play"/>
                  <a:ea typeface="Play"/>
                  <a:cs typeface="Play"/>
                  <a:sym typeface="Play"/>
                </a:rPr>
                <a:t>reduced consumption of cigarettes</a:t>
              </a:r>
            </a:p>
            <a:p>
              <a:pPr algn="l">
                <a:lnSpc>
                  <a:spcPts val="2940"/>
                </a:lnSpc>
              </a:pPr>
              <a:endParaRPr lang="en-US" sz="2100">
                <a:solidFill>
                  <a:srgbClr val="393939"/>
                </a:solidFill>
                <a:latin typeface="Play"/>
                <a:ea typeface="Play"/>
                <a:cs typeface="Play"/>
                <a:sym typeface="Play"/>
              </a:endParaRPr>
            </a:p>
            <a:p>
              <a:pPr algn="l">
                <a:lnSpc>
                  <a:spcPts val="2940"/>
                </a:lnSpc>
              </a:pPr>
              <a:r>
                <a:rPr lang="en-US" sz="2100" b="1">
                  <a:solidFill>
                    <a:srgbClr val="393939"/>
                  </a:solidFill>
                  <a:latin typeface="Play Bold"/>
                  <a:ea typeface="Play Bold"/>
                  <a:cs typeface="Play Bold"/>
                  <a:sym typeface="Play Bold"/>
                </a:rPr>
                <a:t>ECONOMIC:</a:t>
              </a:r>
              <a:r>
                <a:rPr lang="en-US" sz="2100">
                  <a:solidFill>
                    <a:srgbClr val="393939"/>
                  </a:solidFill>
                  <a:latin typeface="Play"/>
                  <a:ea typeface="Play"/>
                  <a:cs typeface="Play"/>
                  <a:sym typeface="Play"/>
                </a:rPr>
                <a:t> - reduced healthcare costs</a:t>
              </a:r>
            </a:p>
            <a:p>
              <a:pPr marL="453390" lvl="1" indent="-226695" algn="l">
                <a:lnSpc>
                  <a:spcPts val="2940"/>
                </a:lnSpc>
                <a:buFont typeface="Arial"/>
                <a:buChar char="•"/>
              </a:pPr>
              <a:r>
                <a:rPr lang="en-US" sz="2100">
                  <a:solidFill>
                    <a:srgbClr val="393939"/>
                  </a:solidFill>
                  <a:latin typeface="Play"/>
                  <a:ea typeface="Play"/>
                  <a:cs typeface="Play"/>
                  <a:sym typeface="Play"/>
                </a:rPr>
                <a:t>reduced productivity losses</a:t>
              </a:r>
            </a:p>
            <a:p>
              <a:pPr algn="l">
                <a:lnSpc>
                  <a:spcPts val="2940"/>
                </a:lnSpc>
              </a:pPr>
              <a:endParaRPr lang="en-US" sz="2100">
                <a:solidFill>
                  <a:srgbClr val="393939"/>
                </a:solidFill>
                <a:latin typeface="Play"/>
                <a:ea typeface="Play"/>
                <a:cs typeface="Play"/>
                <a:sym typeface="Play"/>
              </a:endParaRPr>
            </a:p>
          </p:txBody>
        </p:sp>
      </p:grpSp>
      <p:grpSp>
        <p:nvGrpSpPr>
          <p:cNvPr id="18" name="Group 18"/>
          <p:cNvGrpSpPr/>
          <p:nvPr/>
        </p:nvGrpSpPr>
        <p:grpSpPr>
          <a:xfrm>
            <a:off x="1032490" y="6146674"/>
            <a:ext cx="4335254" cy="1209416"/>
            <a:chOff x="0" y="0"/>
            <a:chExt cx="5780339" cy="1612554"/>
          </a:xfrm>
        </p:grpSpPr>
        <p:sp>
          <p:nvSpPr>
            <p:cNvPr id="19" name="TextBox 19"/>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COSTS</a:t>
              </a:r>
            </a:p>
          </p:txBody>
        </p:sp>
        <p:sp>
          <p:nvSpPr>
            <p:cNvPr id="20" name="TextBox 20"/>
            <p:cNvSpPr txBox="1"/>
            <p:nvPr/>
          </p:nvSpPr>
          <p:spPr>
            <a:xfrm>
              <a:off x="0" y="635924"/>
              <a:ext cx="5780339" cy="976630"/>
            </a:xfrm>
            <a:prstGeom prst="rect">
              <a:avLst/>
            </a:prstGeom>
          </p:spPr>
          <p:txBody>
            <a:bodyPr lIns="0" tIns="0" rIns="0" bIns="0" rtlCol="0" anchor="t">
              <a:spAutoFit/>
            </a:bodyPr>
            <a:lstStyle/>
            <a:p>
              <a:pPr marL="453390" lvl="1" indent="-226695" algn="l">
                <a:lnSpc>
                  <a:spcPts val="2940"/>
                </a:lnSpc>
                <a:buFont typeface="Arial"/>
                <a:buChar char="•"/>
              </a:pPr>
              <a:r>
                <a:rPr lang="en-US" sz="2100" b="1">
                  <a:solidFill>
                    <a:srgbClr val="393939"/>
                  </a:solidFill>
                  <a:latin typeface="Play Bold"/>
                  <a:ea typeface="Play Bold"/>
                  <a:cs typeface="Play Bold"/>
                  <a:sym typeface="Play Bold"/>
                </a:rPr>
                <a:t>implementation costs</a:t>
              </a:r>
              <a:r>
                <a:rPr lang="en-US" sz="2100">
                  <a:solidFill>
                    <a:srgbClr val="393939"/>
                  </a:solidFill>
                  <a:latin typeface="Play"/>
                  <a:ea typeface="Play"/>
                  <a:cs typeface="Play"/>
                  <a:sym typeface="Play"/>
                </a:rPr>
                <a:t>: primarly administrative and architectural</a:t>
              </a:r>
            </a:p>
          </p:txBody>
        </p:sp>
      </p:grpSp>
      <p:grpSp>
        <p:nvGrpSpPr>
          <p:cNvPr id="21" name="Group 21"/>
          <p:cNvGrpSpPr/>
          <p:nvPr/>
        </p:nvGrpSpPr>
        <p:grpSpPr>
          <a:xfrm>
            <a:off x="7289226" y="2383666"/>
            <a:ext cx="4644317" cy="1952366"/>
            <a:chOff x="0" y="0"/>
            <a:chExt cx="6192423" cy="2603155"/>
          </a:xfrm>
        </p:grpSpPr>
        <p:sp>
          <p:nvSpPr>
            <p:cNvPr id="22" name="TextBox 22"/>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FEASIBLE</a:t>
              </a:r>
            </a:p>
          </p:txBody>
        </p:sp>
        <p:sp>
          <p:nvSpPr>
            <p:cNvPr id="23" name="TextBox 23"/>
            <p:cNvSpPr txBox="1"/>
            <p:nvPr/>
          </p:nvSpPr>
          <p:spPr>
            <a:xfrm>
              <a:off x="0" y="635924"/>
              <a:ext cx="6192423" cy="19672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highly feasible: it does not require complex technical changes/systems</a:t>
              </a:r>
            </a:p>
            <a:p>
              <a:pPr marL="453390" lvl="1" indent="-226695" algn="l">
                <a:lnSpc>
                  <a:spcPts val="2940"/>
                </a:lnSpc>
                <a:buFont typeface="Arial"/>
                <a:buChar char="•"/>
              </a:pPr>
              <a:r>
                <a:rPr lang="en-US" sz="2100">
                  <a:solidFill>
                    <a:srgbClr val="393939"/>
                  </a:solidFill>
                  <a:latin typeface="Play"/>
                  <a:ea typeface="Play"/>
                  <a:cs typeface="Play"/>
                  <a:sym typeface="Play"/>
                </a:rPr>
                <a:t>practical implementation models</a:t>
              </a:r>
            </a:p>
          </p:txBody>
        </p:sp>
      </p:grpSp>
      <p:grpSp>
        <p:nvGrpSpPr>
          <p:cNvPr id="24" name="Group 24"/>
          <p:cNvGrpSpPr/>
          <p:nvPr/>
        </p:nvGrpSpPr>
        <p:grpSpPr>
          <a:xfrm>
            <a:off x="7443757" y="6146674"/>
            <a:ext cx="4335254" cy="2323841"/>
            <a:chOff x="0" y="0"/>
            <a:chExt cx="5780339" cy="3098455"/>
          </a:xfrm>
        </p:grpSpPr>
        <p:sp>
          <p:nvSpPr>
            <p:cNvPr id="25" name="TextBox 25"/>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CHALLENGES</a:t>
              </a:r>
            </a:p>
          </p:txBody>
        </p:sp>
        <p:sp>
          <p:nvSpPr>
            <p:cNvPr id="26" name="TextBox 26"/>
            <p:cNvSpPr txBox="1"/>
            <p:nvPr/>
          </p:nvSpPr>
          <p:spPr>
            <a:xfrm>
              <a:off x="0" y="635924"/>
              <a:ext cx="5780339" cy="2462530"/>
            </a:xfrm>
            <a:prstGeom prst="rect">
              <a:avLst/>
            </a:prstGeom>
          </p:spPr>
          <p:txBody>
            <a:bodyPr lIns="0" tIns="0" rIns="0" bIns="0" rtlCol="0" anchor="t">
              <a:spAutoFit/>
            </a:bodyPr>
            <a:lstStyle/>
            <a:p>
              <a:pPr algn="l">
                <a:lnSpc>
                  <a:spcPts val="2940"/>
                </a:lnSpc>
              </a:pPr>
              <a:endParaRPr/>
            </a:p>
            <a:p>
              <a:pPr marL="453390" lvl="1" indent="-226695" algn="l">
                <a:lnSpc>
                  <a:spcPts val="2940"/>
                </a:lnSpc>
                <a:buFont typeface="Arial"/>
                <a:buChar char="•"/>
              </a:pPr>
              <a:r>
                <a:rPr lang="en-US" sz="2100">
                  <a:solidFill>
                    <a:srgbClr val="393939"/>
                  </a:solidFill>
                  <a:latin typeface="Play"/>
                  <a:ea typeface="Play"/>
                  <a:cs typeface="Play"/>
                  <a:sym typeface="Play"/>
                </a:rPr>
                <a:t>changing jurisdiction</a:t>
              </a:r>
            </a:p>
            <a:p>
              <a:pPr marL="453390" lvl="1" indent="-226695" algn="l">
                <a:lnSpc>
                  <a:spcPts val="2940"/>
                </a:lnSpc>
                <a:buFont typeface="Arial"/>
                <a:buChar char="•"/>
              </a:pPr>
              <a:r>
                <a:rPr lang="en-US" sz="2100">
                  <a:solidFill>
                    <a:srgbClr val="393939"/>
                  </a:solidFill>
                  <a:latin typeface="Play"/>
                  <a:ea typeface="Play"/>
                  <a:cs typeface="Play"/>
                  <a:sym typeface="Play"/>
                </a:rPr>
                <a:t>proper ventilation</a:t>
              </a:r>
            </a:p>
            <a:p>
              <a:pPr marL="453390" lvl="1" indent="-226695" algn="l">
                <a:lnSpc>
                  <a:spcPts val="2940"/>
                </a:lnSpc>
                <a:buFont typeface="Arial"/>
                <a:buChar char="•"/>
              </a:pPr>
              <a:r>
                <a:rPr lang="en-US" sz="2100">
                  <a:solidFill>
                    <a:srgbClr val="393939"/>
                  </a:solidFill>
                  <a:latin typeface="Play"/>
                  <a:ea typeface="Play"/>
                  <a:cs typeface="Play"/>
                  <a:sym typeface="Play"/>
                </a:rPr>
                <a:t>ensuring clear signage</a:t>
              </a:r>
            </a:p>
            <a:p>
              <a:pPr marL="453390" lvl="1" indent="-226695" algn="l">
                <a:lnSpc>
                  <a:spcPts val="2940"/>
                </a:lnSpc>
                <a:buFont typeface="Arial"/>
                <a:buChar char="•"/>
              </a:pPr>
              <a:r>
                <a:rPr lang="en-US" sz="2100">
                  <a:solidFill>
                    <a:srgbClr val="393939"/>
                  </a:solidFill>
                  <a:latin typeface="Play"/>
                  <a:ea typeface="Play"/>
                  <a:cs typeface="Play"/>
                  <a:sym typeface="Play"/>
                </a:rPr>
                <a:t>accesibility compliance</a:t>
              </a:r>
            </a:p>
          </p:txBody>
        </p:sp>
      </p:grpSp>
      <p:grpSp>
        <p:nvGrpSpPr>
          <p:cNvPr id="27" name="Group 27"/>
          <p:cNvGrpSpPr/>
          <p:nvPr/>
        </p:nvGrpSpPr>
        <p:grpSpPr>
          <a:xfrm>
            <a:off x="12924046" y="2383666"/>
            <a:ext cx="4644317" cy="2323841"/>
            <a:chOff x="0" y="0"/>
            <a:chExt cx="6192423" cy="3098455"/>
          </a:xfrm>
        </p:grpSpPr>
        <p:sp>
          <p:nvSpPr>
            <p:cNvPr id="28" name="TextBox 28"/>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OPPORTUNITIES</a:t>
              </a:r>
            </a:p>
          </p:txBody>
        </p:sp>
        <p:sp>
          <p:nvSpPr>
            <p:cNvPr id="29" name="TextBox 29"/>
            <p:cNvSpPr txBox="1"/>
            <p:nvPr/>
          </p:nvSpPr>
          <p:spPr>
            <a:xfrm>
              <a:off x="0" y="635924"/>
              <a:ext cx="6192423" cy="24625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strong political viability: legislation can build on existing smoking restriction policies</a:t>
              </a:r>
            </a:p>
            <a:p>
              <a:pPr marL="453390" lvl="1" indent="-226695" algn="l">
                <a:lnSpc>
                  <a:spcPts val="2940"/>
                </a:lnSpc>
                <a:buFont typeface="Arial"/>
                <a:buChar char="•"/>
              </a:pPr>
              <a:r>
                <a:rPr lang="en-US" sz="2100">
                  <a:solidFill>
                    <a:srgbClr val="393939"/>
                  </a:solidFill>
                  <a:latin typeface="Play"/>
                  <a:ea typeface="Play"/>
                  <a:cs typeface="Play"/>
                  <a:sym typeface="Play"/>
                </a:rPr>
                <a:t>agreeable to both conservative and progressive legislators</a:t>
              </a:r>
            </a:p>
          </p:txBody>
        </p:sp>
      </p:grpSp>
      <p:grpSp>
        <p:nvGrpSpPr>
          <p:cNvPr id="30" name="Group 30"/>
          <p:cNvGrpSpPr/>
          <p:nvPr/>
        </p:nvGrpSpPr>
        <p:grpSpPr>
          <a:xfrm>
            <a:off x="12924046" y="6193407"/>
            <a:ext cx="4335254" cy="1580891"/>
            <a:chOff x="0" y="0"/>
            <a:chExt cx="5780339" cy="2107854"/>
          </a:xfrm>
        </p:grpSpPr>
        <p:sp>
          <p:nvSpPr>
            <p:cNvPr id="31" name="TextBox 31"/>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CHALLENGES</a:t>
              </a:r>
            </a:p>
          </p:txBody>
        </p:sp>
        <p:sp>
          <p:nvSpPr>
            <p:cNvPr id="32" name="TextBox 32"/>
            <p:cNvSpPr txBox="1"/>
            <p:nvPr/>
          </p:nvSpPr>
          <p:spPr>
            <a:xfrm>
              <a:off x="0" y="635924"/>
              <a:ext cx="5780339" cy="1471930"/>
            </a:xfrm>
            <a:prstGeom prst="rect">
              <a:avLst/>
            </a:prstGeom>
          </p:spPr>
          <p:txBody>
            <a:bodyPr lIns="0" tIns="0" rIns="0" bIns="0" rtlCol="0" anchor="t">
              <a:spAutoFit/>
            </a:bodyPr>
            <a:lstStyle/>
            <a:p>
              <a:pPr algn="l">
                <a:lnSpc>
                  <a:spcPts val="2940"/>
                </a:lnSpc>
              </a:pPr>
              <a:endParaRPr/>
            </a:p>
            <a:p>
              <a:pPr marL="453390" lvl="1" indent="-226695" algn="l">
                <a:lnSpc>
                  <a:spcPts val="2940"/>
                </a:lnSpc>
                <a:buFont typeface="Arial"/>
                <a:buChar char="•"/>
              </a:pPr>
              <a:r>
                <a:rPr lang="en-US" sz="2100">
                  <a:solidFill>
                    <a:srgbClr val="393939"/>
                  </a:solidFill>
                  <a:latin typeface="Play"/>
                  <a:ea typeface="Play"/>
                  <a:cs typeface="Play"/>
                  <a:sym typeface="Play"/>
                </a:rPr>
                <a:t>resistance from some stakeholders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011856" y="1553903"/>
            <a:ext cx="15201885" cy="615950"/>
          </a:xfrm>
          <a:prstGeom prst="rect">
            <a:avLst/>
          </a:prstGeom>
        </p:spPr>
        <p:txBody>
          <a:bodyPr lIns="0" tIns="0" rIns="0" bIns="0" rtlCol="0" anchor="t">
            <a:spAutoFit/>
          </a:bodyPr>
          <a:lstStyle/>
          <a:p>
            <a:pPr algn="ctr">
              <a:lnSpc>
                <a:spcPts val="4900"/>
              </a:lnSpc>
            </a:pPr>
            <a:r>
              <a:rPr lang="en-US" sz="3500">
                <a:solidFill>
                  <a:srgbClr val="000000"/>
                </a:solidFill>
                <a:latin typeface="Play"/>
                <a:ea typeface="Play"/>
                <a:cs typeface="Play"/>
                <a:sym typeface="Play"/>
              </a:rPr>
              <a:t>NUDGE 3: </a:t>
            </a:r>
            <a:r>
              <a:rPr lang="en-US" sz="3500" b="1">
                <a:solidFill>
                  <a:srgbClr val="000000"/>
                </a:solidFill>
                <a:latin typeface="Play Bold"/>
                <a:ea typeface="Play Bold"/>
                <a:cs typeface="Play Bold"/>
                <a:sym typeface="Play Bold"/>
              </a:rPr>
              <a:t>Future visualization app </a:t>
            </a:r>
          </a:p>
        </p:txBody>
      </p:sp>
      <p:sp>
        <p:nvSpPr>
          <p:cNvPr id="3" name="TextBox 3"/>
          <p:cNvSpPr txBox="1"/>
          <p:nvPr/>
        </p:nvSpPr>
        <p:spPr>
          <a:xfrm>
            <a:off x="762000" y="3568345"/>
            <a:ext cx="17297400" cy="4789767"/>
          </a:xfrm>
          <a:prstGeom prst="rect">
            <a:avLst/>
          </a:prstGeom>
        </p:spPr>
        <p:txBody>
          <a:bodyPr lIns="0" tIns="0" rIns="0" bIns="0" rtlCol="0" anchor="t">
            <a:spAutoFit/>
          </a:bodyPr>
          <a:lstStyle/>
          <a:p>
            <a:pPr marL="496893" lvl="1" indent="-248446" algn="just">
              <a:lnSpc>
                <a:spcPts val="3222"/>
              </a:lnSpc>
              <a:buFont typeface="Arial"/>
              <a:buChar char="•"/>
            </a:pPr>
            <a:r>
              <a:rPr lang="en-US" sz="2301">
                <a:solidFill>
                  <a:srgbClr val="000000"/>
                </a:solidFill>
                <a:latin typeface="Play"/>
                <a:ea typeface="Play"/>
                <a:cs typeface="Play"/>
                <a:sym typeface="Play"/>
              </a:rPr>
              <a:t>an </a:t>
            </a:r>
            <a:r>
              <a:rPr lang="en-US" sz="2301" b="1">
                <a:solidFill>
                  <a:srgbClr val="000000"/>
                </a:solidFill>
                <a:latin typeface="Play Bold"/>
                <a:ea typeface="Play Bold"/>
                <a:cs typeface="Play Bold"/>
                <a:sym typeface="Play Bold"/>
              </a:rPr>
              <a:t>augmented reality app</a:t>
            </a:r>
            <a:r>
              <a:rPr lang="en-US" sz="2301">
                <a:solidFill>
                  <a:srgbClr val="000000"/>
                </a:solidFill>
                <a:latin typeface="Play"/>
                <a:ea typeface="Play"/>
                <a:cs typeface="Play"/>
                <a:sym typeface="Play"/>
              </a:rPr>
              <a:t> that would generate tailored, scientifically-grounded projections of how someone could </a:t>
            </a:r>
            <a:r>
              <a:rPr lang="en-US" sz="2301" b="1">
                <a:solidFill>
                  <a:srgbClr val="000000"/>
                </a:solidFill>
                <a:latin typeface="Play Bold"/>
                <a:ea typeface="Play Bold"/>
                <a:cs typeface="Play Bold"/>
                <a:sym typeface="Play Bold"/>
              </a:rPr>
              <a:t>look</a:t>
            </a:r>
            <a:r>
              <a:rPr lang="en-US" sz="2301">
                <a:solidFill>
                  <a:srgbClr val="000000"/>
                </a:solidFill>
                <a:latin typeface="Play"/>
                <a:ea typeface="Play"/>
                <a:cs typeface="Play"/>
                <a:sym typeface="Play"/>
              </a:rPr>
              <a:t> and </a:t>
            </a:r>
            <a:r>
              <a:rPr lang="en-US" sz="2301" b="1">
                <a:solidFill>
                  <a:srgbClr val="000000"/>
                </a:solidFill>
                <a:latin typeface="Play Bold"/>
                <a:ea typeface="Play Bold"/>
                <a:cs typeface="Play Bold"/>
                <a:sym typeface="Play Bold"/>
              </a:rPr>
              <a:t>feel</a:t>
            </a:r>
            <a:r>
              <a:rPr lang="en-US" sz="2301">
                <a:solidFill>
                  <a:srgbClr val="000000"/>
                </a:solidFill>
                <a:latin typeface="Play"/>
                <a:ea typeface="Play"/>
                <a:cs typeface="Play"/>
                <a:sym typeface="Play"/>
              </a:rPr>
              <a:t> both as someone who </a:t>
            </a:r>
            <a:r>
              <a:rPr lang="en-US" sz="2301" b="1">
                <a:solidFill>
                  <a:srgbClr val="000000"/>
                </a:solidFill>
                <a:latin typeface="Play Bold"/>
                <a:ea typeface="Play Bold"/>
                <a:cs typeface="Play Bold"/>
                <a:sym typeface="Play Bold"/>
              </a:rPr>
              <a:t>continues to smoke</a:t>
            </a:r>
            <a:r>
              <a:rPr lang="en-US" sz="2301">
                <a:solidFill>
                  <a:srgbClr val="000000"/>
                </a:solidFill>
                <a:latin typeface="Play"/>
                <a:ea typeface="Play"/>
                <a:cs typeface="Play"/>
                <a:sym typeface="Play"/>
              </a:rPr>
              <a:t> and </a:t>
            </a:r>
            <a:r>
              <a:rPr lang="en-US" sz="2301" b="1">
                <a:solidFill>
                  <a:srgbClr val="000000"/>
                </a:solidFill>
                <a:latin typeface="Play Bold"/>
                <a:ea typeface="Play Bold"/>
                <a:cs typeface="Play Bold"/>
                <a:sym typeface="Play Bold"/>
              </a:rPr>
              <a:t>as a non-smoker</a:t>
            </a:r>
          </a:p>
          <a:p>
            <a:pPr algn="just">
              <a:lnSpc>
                <a:spcPts val="3222"/>
              </a:lnSpc>
            </a:pPr>
            <a:endParaRPr lang="en-US" sz="2301" b="1">
              <a:solidFill>
                <a:srgbClr val="000000"/>
              </a:solidFill>
              <a:latin typeface="Play Bold"/>
              <a:ea typeface="Play Bold"/>
              <a:cs typeface="Play Bold"/>
              <a:sym typeface="Play Bold"/>
            </a:endParaRPr>
          </a:p>
          <a:p>
            <a:pPr marL="496893" lvl="1" indent="-248446" algn="just">
              <a:lnSpc>
                <a:spcPts val="3222"/>
              </a:lnSpc>
              <a:buFont typeface="Arial"/>
              <a:buChar char="•"/>
            </a:pPr>
            <a:r>
              <a:rPr lang="en-US" sz="2301">
                <a:solidFill>
                  <a:srgbClr val="000000"/>
                </a:solidFill>
                <a:latin typeface="Play"/>
                <a:ea typeface="Play"/>
                <a:cs typeface="Play"/>
                <a:sym typeface="Play"/>
              </a:rPr>
              <a:t>changes would be illustrated at </a:t>
            </a:r>
            <a:r>
              <a:rPr lang="en-US" sz="2301" b="1">
                <a:solidFill>
                  <a:srgbClr val="000000"/>
                </a:solidFill>
                <a:latin typeface="Play Bold"/>
                <a:ea typeface="Play Bold"/>
                <a:cs typeface="Play Bold"/>
                <a:sym typeface="Play Bold"/>
              </a:rPr>
              <a:t>5, 10 </a:t>
            </a:r>
            <a:r>
              <a:rPr lang="en-US" sz="2301">
                <a:solidFill>
                  <a:srgbClr val="000000"/>
                </a:solidFill>
                <a:latin typeface="Play"/>
                <a:ea typeface="Play"/>
                <a:cs typeface="Play"/>
                <a:sym typeface="Play"/>
              </a:rPr>
              <a:t>and </a:t>
            </a:r>
            <a:r>
              <a:rPr lang="en-US" sz="2301" b="1">
                <a:solidFill>
                  <a:srgbClr val="000000"/>
                </a:solidFill>
                <a:latin typeface="Play Bold"/>
                <a:ea typeface="Play Bold"/>
                <a:cs typeface="Play Bold"/>
                <a:sym typeface="Play Bold"/>
              </a:rPr>
              <a:t>20 years </a:t>
            </a:r>
            <a:r>
              <a:rPr lang="en-US" sz="2301">
                <a:solidFill>
                  <a:srgbClr val="000000"/>
                </a:solidFill>
                <a:latin typeface="Play"/>
                <a:ea typeface="Play"/>
                <a:cs typeface="Play"/>
                <a:sym typeface="Play"/>
              </a:rPr>
              <a:t>from now </a:t>
            </a:r>
          </a:p>
          <a:p>
            <a:pPr algn="just">
              <a:lnSpc>
                <a:spcPts val="3222"/>
              </a:lnSpc>
            </a:pPr>
            <a:endParaRPr lang="en-US" sz="2301">
              <a:solidFill>
                <a:srgbClr val="000000"/>
              </a:solidFill>
              <a:latin typeface="Play"/>
              <a:ea typeface="Play"/>
              <a:cs typeface="Play"/>
              <a:sym typeface="Play"/>
            </a:endParaRPr>
          </a:p>
          <a:p>
            <a:pPr marL="496893" lvl="1" indent="-248446" algn="just">
              <a:lnSpc>
                <a:spcPts val="3222"/>
              </a:lnSpc>
              <a:buFont typeface="Arial"/>
              <a:buChar char="•"/>
            </a:pPr>
            <a:r>
              <a:rPr lang="en-US" sz="2301">
                <a:solidFill>
                  <a:srgbClr val="000000"/>
                </a:solidFill>
                <a:latin typeface="Play"/>
                <a:ea typeface="Play"/>
                <a:cs typeface="Play"/>
                <a:sym typeface="Play"/>
              </a:rPr>
              <a:t>medical data about smoking’s effects on: skin, dental deterioration, eye appearance, overall facial aging patterns, physical changes</a:t>
            </a:r>
          </a:p>
          <a:p>
            <a:pPr algn="just">
              <a:lnSpc>
                <a:spcPts val="3222"/>
              </a:lnSpc>
            </a:pPr>
            <a:endParaRPr lang="en-US" sz="2301">
              <a:solidFill>
                <a:srgbClr val="000000"/>
              </a:solidFill>
              <a:latin typeface="Play"/>
              <a:ea typeface="Play"/>
              <a:cs typeface="Play"/>
              <a:sym typeface="Play"/>
            </a:endParaRPr>
          </a:p>
          <a:p>
            <a:pPr marL="496893" lvl="1" indent="-248446" algn="just">
              <a:lnSpc>
                <a:spcPts val="3222"/>
              </a:lnSpc>
              <a:buFont typeface="Arial"/>
              <a:buChar char="•"/>
            </a:pPr>
            <a:r>
              <a:rPr lang="en-US" sz="2301">
                <a:solidFill>
                  <a:srgbClr val="000000"/>
                </a:solidFill>
                <a:latin typeface="Play"/>
                <a:ea typeface="Play"/>
                <a:cs typeface="Play"/>
                <a:sym typeface="Play"/>
              </a:rPr>
              <a:t>this nudge influences psychological principles of:</a:t>
            </a:r>
          </a:p>
          <a:p>
            <a:pPr algn="just">
              <a:lnSpc>
                <a:spcPts val="3222"/>
              </a:lnSpc>
            </a:pPr>
            <a:r>
              <a:rPr lang="en-US" sz="2301" b="1">
                <a:solidFill>
                  <a:srgbClr val="000000"/>
                </a:solidFill>
                <a:latin typeface="Play Bold"/>
                <a:ea typeface="Play Bold"/>
                <a:cs typeface="Play Bold"/>
                <a:sym typeface="Play Bold"/>
              </a:rPr>
              <a:t>TEMPORAL DISCOUNTING </a:t>
            </a:r>
          </a:p>
          <a:p>
            <a:pPr algn="just">
              <a:lnSpc>
                <a:spcPts val="3222"/>
              </a:lnSpc>
            </a:pPr>
            <a:r>
              <a:rPr lang="en-US" sz="2301" b="1">
                <a:solidFill>
                  <a:srgbClr val="000000"/>
                </a:solidFill>
                <a:latin typeface="Play Bold"/>
                <a:ea typeface="Play Bold"/>
                <a:cs typeface="Play Bold"/>
                <a:sym typeface="Play Bold"/>
              </a:rPr>
              <a:t>LOSS AVERSION</a:t>
            </a:r>
          </a:p>
          <a:p>
            <a:pPr algn="just">
              <a:lnSpc>
                <a:spcPts val="3222"/>
              </a:lnSpc>
            </a:pPr>
            <a:r>
              <a:rPr lang="en-US" sz="2301" b="1">
                <a:solidFill>
                  <a:srgbClr val="000000"/>
                </a:solidFill>
                <a:latin typeface="Play Bold"/>
                <a:ea typeface="Play Bold"/>
                <a:cs typeface="Play Bold"/>
                <a:sym typeface="Play Bold"/>
              </a:rPr>
              <a:t>EMOTIONAL ENGAGEMENT</a:t>
            </a:r>
            <a:r>
              <a:rPr lang="en-US" sz="2301">
                <a:solidFill>
                  <a:srgbClr val="000000"/>
                </a:solidFill>
                <a:latin typeface="Play"/>
                <a:ea typeface="Play"/>
                <a:cs typeface="Play"/>
                <a:sym typeface="Play"/>
              </a:rPr>
              <a:t> (Kahneman, 2011, p. 174)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8700" y="1333533"/>
            <a:ext cx="4339045" cy="0"/>
          </a:xfrm>
          <a:prstGeom prst="line">
            <a:avLst/>
          </a:prstGeom>
          <a:ln w="28575" cap="rnd">
            <a:solidFill>
              <a:srgbClr val="393939"/>
            </a:solidFill>
            <a:prstDash val="solid"/>
            <a:headEnd type="none" w="sm" len="sm"/>
            <a:tailEnd type="none" w="sm" len="sm"/>
          </a:ln>
        </p:spPr>
      </p:sp>
      <p:sp>
        <p:nvSpPr>
          <p:cNvPr id="3" name="AutoShape 3"/>
          <p:cNvSpPr/>
          <p:nvPr/>
        </p:nvSpPr>
        <p:spPr>
          <a:xfrm>
            <a:off x="6980163" y="1362108"/>
            <a:ext cx="4339045" cy="0"/>
          </a:xfrm>
          <a:prstGeom prst="line">
            <a:avLst/>
          </a:prstGeom>
          <a:ln w="28575" cap="rnd">
            <a:solidFill>
              <a:srgbClr val="393939"/>
            </a:solidFill>
            <a:prstDash val="solid"/>
            <a:headEnd type="none" w="sm" len="sm"/>
            <a:tailEnd type="none" w="sm" len="sm"/>
          </a:ln>
        </p:spPr>
      </p:sp>
      <p:sp>
        <p:nvSpPr>
          <p:cNvPr id="4" name="AutoShape 4"/>
          <p:cNvSpPr/>
          <p:nvPr/>
        </p:nvSpPr>
        <p:spPr>
          <a:xfrm>
            <a:off x="12924046" y="1376396"/>
            <a:ext cx="4339045" cy="0"/>
          </a:xfrm>
          <a:prstGeom prst="line">
            <a:avLst/>
          </a:prstGeom>
          <a:ln w="28575" cap="rnd">
            <a:solidFill>
              <a:srgbClr val="393939"/>
            </a:solidFill>
            <a:prstDash val="solid"/>
            <a:headEnd type="none" w="sm" len="sm"/>
            <a:tailEnd type="none" w="sm" len="sm"/>
          </a:ln>
        </p:spPr>
      </p:sp>
      <p:grpSp>
        <p:nvGrpSpPr>
          <p:cNvPr id="5" name="Group 5"/>
          <p:cNvGrpSpPr/>
          <p:nvPr/>
        </p:nvGrpSpPr>
        <p:grpSpPr>
          <a:xfrm>
            <a:off x="1032490" y="1649769"/>
            <a:ext cx="4335254" cy="837941"/>
            <a:chOff x="0" y="0"/>
            <a:chExt cx="5780339" cy="1117254"/>
          </a:xfrm>
        </p:grpSpPr>
        <p:sp>
          <p:nvSpPr>
            <p:cNvPr id="6" name="TextBox 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COST-BENEFIT ANALYSIS</a:t>
              </a:r>
            </a:p>
          </p:txBody>
        </p:sp>
        <p:sp>
          <p:nvSpPr>
            <p:cNvPr id="7" name="TextBox 7"/>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sp>
        <p:nvSpPr>
          <p:cNvPr id="8" name="TextBox 8"/>
          <p:cNvSpPr txBox="1"/>
          <p:nvPr/>
        </p:nvSpPr>
        <p:spPr>
          <a:xfrm>
            <a:off x="3323503" y="4487830"/>
            <a:ext cx="13288280" cy="521335"/>
          </a:xfrm>
          <a:prstGeom prst="rect">
            <a:avLst/>
          </a:prstGeom>
        </p:spPr>
        <p:txBody>
          <a:bodyPr lIns="0" tIns="0" rIns="0" bIns="0" rtlCol="0" anchor="t">
            <a:spAutoFit/>
          </a:bodyPr>
          <a:lstStyle/>
          <a:p>
            <a:pPr algn="l">
              <a:lnSpc>
                <a:spcPts val="4159"/>
              </a:lnSpc>
            </a:pPr>
            <a:endParaRPr/>
          </a:p>
        </p:txBody>
      </p:sp>
      <p:grpSp>
        <p:nvGrpSpPr>
          <p:cNvPr id="9" name="Group 9"/>
          <p:cNvGrpSpPr/>
          <p:nvPr/>
        </p:nvGrpSpPr>
        <p:grpSpPr>
          <a:xfrm>
            <a:off x="6980163" y="1649769"/>
            <a:ext cx="4953380" cy="837941"/>
            <a:chOff x="0" y="0"/>
            <a:chExt cx="6604507" cy="1117254"/>
          </a:xfrm>
        </p:grpSpPr>
        <p:sp>
          <p:nvSpPr>
            <p:cNvPr id="10" name="TextBox 10"/>
            <p:cNvSpPr txBox="1"/>
            <p:nvPr/>
          </p:nvSpPr>
          <p:spPr>
            <a:xfrm>
              <a:off x="0" y="0"/>
              <a:ext cx="6604507"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FEASIBILITY</a:t>
              </a:r>
            </a:p>
          </p:txBody>
        </p:sp>
        <p:sp>
          <p:nvSpPr>
            <p:cNvPr id="11" name="TextBox 11"/>
            <p:cNvSpPr txBox="1"/>
            <p:nvPr/>
          </p:nvSpPr>
          <p:spPr>
            <a:xfrm>
              <a:off x="0" y="635924"/>
              <a:ext cx="6604507" cy="481330"/>
            </a:xfrm>
            <a:prstGeom prst="rect">
              <a:avLst/>
            </a:prstGeom>
          </p:spPr>
          <p:txBody>
            <a:bodyPr lIns="0" tIns="0" rIns="0" bIns="0" rtlCol="0" anchor="t">
              <a:spAutoFit/>
            </a:bodyPr>
            <a:lstStyle/>
            <a:p>
              <a:pPr algn="l">
                <a:lnSpc>
                  <a:spcPts val="2940"/>
                </a:lnSpc>
              </a:pPr>
              <a:endParaRPr/>
            </a:p>
          </p:txBody>
        </p:sp>
      </p:grpSp>
      <p:grpSp>
        <p:nvGrpSpPr>
          <p:cNvPr id="12" name="Group 12"/>
          <p:cNvGrpSpPr/>
          <p:nvPr/>
        </p:nvGrpSpPr>
        <p:grpSpPr>
          <a:xfrm>
            <a:off x="12927836" y="1631694"/>
            <a:ext cx="4335254" cy="837941"/>
            <a:chOff x="0" y="0"/>
            <a:chExt cx="5780339" cy="1117254"/>
          </a:xfrm>
        </p:grpSpPr>
        <p:sp>
          <p:nvSpPr>
            <p:cNvPr id="13" name="TextBox 13"/>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POLITICAL VIABILITY</a:t>
              </a:r>
            </a:p>
          </p:txBody>
        </p:sp>
        <p:sp>
          <p:nvSpPr>
            <p:cNvPr id="14" name="TextBox 14"/>
            <p:cNvSpPr txBox="1"/>
            <p:nvPr/>
          </p:nvSpPr>
          <p:spPr>
            <a:xfrm>
              <a:off x="0" y="635924"/>
              <a:ext cx="5780339" cy="481330"/>
            </a:xfrm>
            <a:prstGeom prst="rect">
              <a:avLst/>
            </a:prstGeom>
          </p:spPr>
          <p:txBody>
            <a:bodyPr lIns="0" tIns="0" rIns="0" bIns="0" rtlCol="0" anchor="t">
              <a:spAutoFit/>
            </a:bodyPr>
            <a:lstStyle/>
            <a:p>
              <a:pPr algn="l">
                <a:lnSpc>
                  <a:spcPts val="2940"/>
                </a:lnSpc>
              </a:pPr>
              <a:endParaRPr/>
            </a:p>
          </p:txBody>
        </p:sp>
      </p:grpSp>
      <p:grpSp>
        <p:nvGrpSpPr>
          <p:cNvPr id="15" name="Group 15"/>
          <p:cNvGrpSpPr/>
          <p:nvPr/>
        </p:nvGrpSpPr>
        <p:grpSpPr>
          <a:xfrm>
            <a:off x="1032490" y="2383666"/>
            <a:ext cx="4335254" cy="3438266"/>
            <a:chOff x="0" y="0"/>
            <a:chExt cx="5780339" cy="4584355"/>
          </a:xfrm>
        </p:grpSpPr>
        <p:sp>
          <p:nvSpPr>
            <p:cNvPr id="16" name="TextBox 16"/>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BENEFITS</a:t>
              </a:r>
            </a:p>
          </p:txBody>
        </p:sp>
        <p:sp>
          <p:nvSpPr>
            <p:cNvPr id="17" name="TextBox 17"/>
            <p:cNvSpPr txBox="1"/>
            <p:nvPr/>
          </p:nvSpPr>
          <p:spPr>
            <a:xfrm>
              <a:off x="0" y="635924"/>
              <a:ext cx="5780339" cy="39484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scalable once developed (marginal cost per additional user: low)</a:t>
              </a:r>
            </a:p>
            <a:p>
              <a:pPr marL="453390" lvl="1" indent="-226695" algn="l">
                <a:lnSpc>
                  <a:spcPts val="2940"/>
                </a:lnSpc>
                <a:buFont typeface="Arial"/>
                <a:buChar char="•"/>
              </a:pPr>
              <a:r>
                <a:rPr lang="en-US" sz="2100">
                  <a:solidFill>
                    <a:srgbClr val="393939"/>
                  </a:solidFill>
                  <a:latin typeface="Play"/>
                  <a:ea typeface="Play"/>
                  <a:cs typeface="Play"/>
                  <a:sym typeface="Play"/>
                </a:rPr>
                <a:t>potential for significant health impact</a:t>
              </a:r>
            </a:p>
            <a:p>
              <a:pPr marL="453390" lvl="1" indent="-226695" algn="l">
                <a:lnSpc>
                  <a:spcPts val="2940"/>
                </a:lnSpc>
                <a:buFont typeface="Arial"/>
                <a:buChar char="•"/>
              </a:pPr>
              <a:r>
                <a:rPr lang="en-US" sz="2100">
                  <a:solidFill>
                    <a:srgbClr val="393939"/>
                  </a:solidFill>
                  <a:latin typeface="Play"/>
                  <a:ea typeface="Play"/>
                  <a:cs typeface="Play"/>
                  <a:sym typeface="Play"/>
                </a:rPr>
                <a:t>data collection opportunities for smoking cessation</a:t>
              </a:r>
            </a:p>
            <a:p>
              <a:pPr marL="453390" lvl="1" indent="-226695" algn="l">
                <a:lnSpc>
                  <a:spcPts val="2940"/>
                </a:lnSpc>
                <a:buFont typeface="Arial"/>
                <a:buChar char="•"/>
              </a:pPr>
              <a:r>
                <a:rPr lang="en-US" sz="2100">
                  <a:solidFill>
                    <a:srgbClr val="393939"/>
                  </a:solidFill>
                  <a:latin typeface="Play"/>
                  <a:ea typeface="Play"/>
                  <a:cs typeface="Play"/>
                  <a:sym typeface="Play"/>
                </a:rPr>
                <a:t>low-cost after development</a:t>
              </a:r>
            </a:p>
          </p:txBody>
        </p:sp>
      </p:grpSp>
      <p:grpSp>
        <p:nvGrpSpPr>
          <p:cNvPr id="18" name="Group 18"/>
          <p:cNvGrpSpPr/>
          <p:nvPr/>
        </p:nvGrpSpPr>
        <p:grpSpPr>
          <a:xfrm>
            <a:off x="1032490" y="6146674"/>
            <a:ext cx="4335254" cy="3066791"/>
            <a:chOff x="0" y="0"/>
            <a:chExt cx="5780339" cy="4089054"/>
          </a:xfrm>
        </p:grpSpPr>
        <p:sp>
          <p:nvSpPr>
            <p:cNvPr id="19" name="TextBox 19"/>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COSTS</a:t>
              </a:r>
            </a:p>
          </p:txBody>
        </p:sp>
        <p:sp>
          <p:nvSpPr>
            <p:cNvPr id="20" name="TextBox 20"/>
            <p:cNvSpPr txBox="1"/>
            <p:nvPr/>
          </p:nvSpPr>
          <p:spPr>
            <a:xfrm>
              <a:off x="0" y="635924"/>
              <a:ext cx="5780339" cy="3453130"/>
            </a:xfrm>
            <a:prstGeom prst="rect">
              <a:avLst/>
            </a:prstGeom>
          </p:spPr>
          <p:txBody>
            <a:bodyPr lIns="0" tIns="0" rIns="0" bIns="0" rtlCol="0" anchor="t">
              <a:spAutoFit/>
            </a:bodyPr>
            <a:lstStyle/>
            <a:p>
              <a:pPr marL="453390" lvl="1" indent="-226695" algn="l">
                <a:lnSpc>
                  <a:spcPts val="2940"/>
                </a:lnSpc>
                <a:buFont typeface="Arial"/>
                <a:buChar char="•"/>
              </a:pPr>
              <a:r>
                <a:rPr lang="en-US" sz="2100" b="1">
                  <a:solidFill>
                    <a:srgbClr val="393939"/>
                  </a:solidFill>
                  <a:latin typeface="Play Bold"/>
                  <a:ea typeface="Play Bold"/>
                  <a:cs typeface="Play Bold"/>
                  <a:sym typeface="Play Bold"/>
                </a:rPr>
                <a:t>implementation costs</a:t>
              </a:r>
              <a:r>
                <a:rPr lang="en-US" sz="2100">
                  <a:solidFill>
                    <a:srgbClr val="393939"/>
                  </a:solidFill>
                  <a:latin typeface="Play"/>
                  <a:ea typeface="Play"/>
                  <a:cs typeface="Play"/>
                  <a:sym typeface="Play"/>
                </a:rPr>
                <a:t>:</a:t>
              </a:r>
            </a:p>
            <a:p>
              <a:pPr marL="453390" lvl="1" indent="-226695" algn="l">
                <a:lnSpc>
                  <a:spcPts val="2940"/>
                </a:lnSpc>
                <a:buFont typeface="Arial"/>
                <a:buChar char="•"/>
              </a:pPr>
              <a:r>
                <a:rPr lang="en-US" sz="2100">
                  <a:solidFill>
                    <a:srgbClr val="393939"/>
                  </a:solidFill>
                  <a:latin typeface="Play"/>
                  <a:ea typeface="Play"/>
                  <a:cs typeface="Play"/>
                  <a:sym typeface="Play"/>
                </a:rPr>
                <a:t>development of AR technology</a:t>
              </a:r>
            </a:p>
            <a:p>
              <a:pPr marL="453390" lvl="1" indent="-226695" algn="l">
                <a:lnSpc>
                  <a:spcPts val="2940"/>
                </a:lnSpc>
                <a:buFont typeface="Arial"/>
                <a:buChar char="•"/>
              </a:pPr>
              <a:r>
                <a:rPr lang="en-US" sz="2100">
                  <a:solidFill>
                    <a:srgbClr val="393939"/>
                  </a:solidFill>
                  <a:latin typeface="Play"/>
                  <a:ea typeface="Play"/>
                  <a:cs typeface="Play"/>
                  <a:sym typeface="Play"/>
                </a:rPr>
                <a:t>system maintenance + updates</a:t>
              </a:r>
            </a:p>
            <a:p>
              <a:pPr marL="453390" lvl="1" indent="-226695" algn="l">
                <a:lnSpc>
                  <a:spcPts val="2940"/>
                </a:lnSpc>
                <a:buFont typeface="Arial"/>
                <a:buChar char="•"/>
              </a:pPr>
              <a:r>
                <a:rPr lang="en-US" sz="2100">
                  <a:solidFill>
                    <a:srgbClr val="393939"/>
                  </a:solidFill>
                  <a:latin typeface="Play"/>
                  <a:ea typeface="Play"/>
                  <a:cs typeface="Play"/>
                  <a:sym typeface="Play"/>
                </a:rPr>
                <a:t>user privacy protection measures</a:t>
              </a:r>
            </a:p>
            <a:p>
              <a:pPr marL="453390" lvl="1" indent="-226695" algn="l">
                <a:lnSpc>
                  <a:spcPts val="2940"/>
                </a:lnSpc>
                <a:buFont typeface="Arial"/>
                <a:buChar char="•"/>
              </a:pPr>
              <a:r>
                <a:rPr lang="en-US" sz="2100">
                  <a:solidFill>
                    <a:srgbClr val="393939"/>
                  </a:solidFill>
                  <a:latin typeface="Play"/>
                  <a:ea typeface="Play"/>
                  <a:cs typeface="Play"/>
                  <a:sym typeface="Play"/>
                </a:rPr>
                <a:t>scientific validation studies</a:t>
              </a:r>
            </a:p>
            <a:p>
              <a:pPr marL="453390" lvl="1" indent="-226695" algn="l">
                <a:lnSpc>
                  <a:spcPts val="2940"/>
                </a:lnSpc>
                <a:buFont typeface="Arial"/>
                <a:buChar char="•"/>
              </a:pPr>
              <a:r>
                <a:rPr lang="en-US" sz="2100">
                  <a:solidFill>
                    <a:srgbClr val="393939"/>
                  </a:solidFill>
                  <a:latin typeface="Play"/>
                  <a:ea typeface="Play"/>
                  <a:cs typeface="Play"/>
                  <a:sym typeface="Play"/>
                </a:rPr>
                <a:t>marketing and distribution</a:t>
              </a:r>
            </a:p>
          </p:txBody>
        </p:sp>
      </p:grpSp>
      <p:grpSp>
        <p:nvGrpSpPr>
          <p:cNvPr id="21" name="Group 21"/>
          <p:cNvGrpSpPr/>
          <p:nvPr/>
        </p:nvGrpSpPr>
        <p:grpSpPr>
          <a:xfrm>
            <a:off x="7289226" y="2383666"/>
            <a:ext cx="4644317" cy="837941"/>
            <a:chOff x="0" y="0"/>
            <a:chExt cx="6192423" cy="1117254"/>
          </a:xfrm>
        </p:grpSpPr>
        <p:sp>
          <p:nvSpPr>
            <p:cNvPr id="22" name="TextBox 22"/>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FEASIBLE</a:t>
              </a:r>
            </a:p>
          </p:txBody>
        </p:sp>
        <p:sp>
          <p:nvSpPr>
            <p:cNvPr id="23" name="TextBox 23"/>
            <p:cNvSpPr txBox="1"/>
            <p:nvPr/>
          </p:nvSpPr>
          <p:spPr>
            <a:xfrm>
              <a:off x="0" y="635924"/>
              <a:ext cx="6192423" cy="4813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yes, BUT ...</a:t>
              </a:r>
            </a:p>
          </p:txBody>
        </p:sp>
      </p:grpSp>
      <p:grpSp>
        <p:nvGrpSpPr>
          <p:cNvPr id="24" name="Group 24"/>
          <p:cNvGrpSpPr/>
          <p:nvPr/>
        </p:nvGrpSpPr>
        <p:grpSpPr>
          <a:xfrm>
            <a:off x="7443757" y="6146674"/>
            <a:ext cx="4335254" cy="2323841"/>
            <a:chOff x="0" y="0"/>
            <a:chExt cx="5780339" cy="3098455"/>
          </a:xfrm>
        </p:grpSpPr>
        <p:sp>
          <p:nvSpPr>
            <p:cNvPr id="25" name="TextBox 25"/>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TECHNICAL CHALLENGES</a:t>
              </a:r>
            </a:p>
          </p:txBody>
        </p:sp>
        <p:sp>
          <p:nvSpPr>
            <p:cNvPr id="26" name="TextBox 26"/>
            <p:cNvSpPr txBox="1"/>
            <p:nvPr/>
          </p:nvSpPr>
          <p:spPr>
            <a:xfrm>
              <a:off x="0" y="635924"/>
              <a:ext cx="5780339" cy="2462530"/>
            </a:xfrm>
            <a:prstGeom prst="rect">
              <a:avLst/>
            </a:prstGeom>
          </p:spPr>
          <p:txBody>
            <a:bodyPr lIns="0" tIns="0" rIns="0" bIns="0" rtlCol="0" anchor="t">
              <a:spAutoFit/>
            </a:bodyPr>
            <a:lstStyle/>
            <a:p>
              <a:pPr algn="l">
                <a:lnSpc>
                  <a:spcPts val="2940"/>
                </a:lnSpc>
              </a:pPr>
              <a:endParaRPr/>
            </a:p>
            <a:p>
              <a:pPr marL="453390" lvl="1" indent="-226695" algn="l">
                <a:lnSpc>
                  <a:spcPts val="2940"/>
                </a:lnSpc>
                <a:buFont typeface="Arial"/>
                <a:buChar char="•"/>
              </a:pPr>
              <a:r>
                <a:rPr lang="en-US" sz="2100">
                  <a:solidFill>
                    <a:srgbClr val="393939"/>
                  </a:solidFill>
                  <a:latin typeface="Play"/>
                  <a:ea typeface="Play"/>
                  <a:cs typeface="Play"/>
                  <a:sym typeface="Play"/>
                </a:rPr>
                <a:t>challenging to implement with high accuracy </a:t>
              </a:r>
            </a:p>
            <a:p>
              <a:pPr marL="453390" lvl="1" indent="-226695" algn="l">
                <a:lnSpc>
                  <a:spcPts val="2940"/>
                </a:lnSpc>
                <a:buFont typeface="Arial"/>
                <a:buChar char="•"/>
              </a:pPr>
              <a:r>
                <a:rPr lang="en-US" sz="2100">
                  <a:solidFill>
                    <a:srgbClr val="393939"/>
                  </a:solidFill>
                  <a:latin typeface="Play"/>
                  <a:ea typeface="Play"/>
                  <a:cs typeface="Play"/>
                  <a:sym typeface="Play"/>
                </a:rPr>
                <a:t>medical data integration </a:t>
              </a:r>
            </a:p>
            <a:p>
              <a:pPr algn="l">
                <a:lnSpc>
                  <a:spcPts val="2940"/>
                </a:lnSpc>
              </a:pPr>
              <a:endParaRPr lang="en-US" sz="2100">
                <a:solidFill>
                  <a:srgbClr val="393939"/>
                </a:solidFill>
                <a:latin typeface="Play"/>
                <a:ea typeface="Play"/>
                <a:cs typeface="Play"/>
                <a:sym typeface="Play"/>
              </a:endParaRPr>
            </a:p>
          </p:txBody>
        </p:sp>
      </p:grpSp>
      <p:grpSp>
        <p:nvGrpSpPr>
          <p:cNvPr id="27" name="Group 27"/>
          <p:cNvGrpSpPr/>
          <p:nvPr/>
        </p:nvGrpSpPr>
        <p:grpSpPr>
          <a:xfrm>
            <a:off x="12924046" y="2383666"/>
            <a:ext cx="4644317" cy="2695316"/>
            <a:chOff x="0" y="0"/>
            <a:chExt cx="6192423" cy="3593755"/>
          </a:xfrm>
        </p:grpSpPr>
        <p:sp>
          <p:nvSpPr>
            <p:cNvPr id="28" name="TextBox 28"/>
            <p:cNvSpPr txBox="1"/>
            <p:nvPr/>
          </p:nvSpPr>
          <p:spPr>
            <a:xfrm>
              <a:off x="0" y="0"/>
              <a:ext cx="6192423"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OPPORTUNITIES</a:t>
              </a:r>
            </a:p>
          </p:txBody>
        </p:sp>
        <p:sp>
          <p:nvSpPr>
            <p:cNvPr id="29" name="TextBox 29"/>
            <p:cNvSpPr txBox="1"/>
            <p:nvPr/>
          </p:nvSpPr>
          <p:spPr>
            <a:xfrm>
              <a:off x="0" y="635924"/>
              <a:ext cx="6192423" cy="295783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393939"/>
                  </a:solidFill>
                  <a:latin typeface="Play"/>
                  <a:ea typeface="Play"/>
                  <a:cs typeface="Play"/>
                  <a:sym typeface="Play"/>
                </a:rPr>
                <a:t>preserves complete user autonomy</a:t>
              </a:r>
            </a:p>
            <a:p>
              <a:pPr marL="453390" lvl="1" indent="-226695" algn="l">
                <a:lnSpc>
                  <a:spcPts val="2940"/>
                </a:lnSpc>
                <a:buFont typeface="Arial"/>
                <a:buChar char="•"/>
              </a:pPr>
              <a:r>
                <a:rPr lang="en-US" sz="2100">
                  <a:solidFill>
                    <a:srgbClr val="393939"/>
                  </a:solidFill>
                  <a:latin typeface="Play"/>
                  <a:ea typeface="Play"/>
                  <a:cs typeface="Play"/>
                  <a:sym typeface="Play"/>
                </a:rPr>
                <a:t>factual medical information &gt; manipulation</a:t>
              </a:r>
            </a:p>
            <a:p>
              <a:pPr marL="453390" lvl="1" indent="-226695" algn="l">
                <a:lnSpc>
                  <a:spcPts val="2940"/>
                </a:lnSpc>
                <a:buFont typeface="Arial"/>
                <a:buChar char="•"/>
              </a:pPr>
              <a:r>
                <a:rPr lang="en-US" sz="2100">
                  <a:solidFill>
                    <a:srgbClr val="393939"/>
                  </a:solidFill>
                  <a:latin typeface="Play"/>
                  <a:ea typeface="Play"/>
                  <a:cs typeface="Play"/>
                  <a:sym typeface="Play"/>
                </a:rPr>
                <a:t>doesn’t require policy changes or regulations </a:t>
              </a:r>
            </a:p>
          </p:txBody>
        </p:sp>
      </p:grpSp>
      <p:grpSp>
        <p:nvGrpSpPr>
          <p:cNvPr id="30" name="Group 30"/>
          <p:cNvGrpSpPr/>
          <p:nvPr/>
        </p:nvGrpSpPr>
        <p:grpSpPr>
          <a:xfrm>
            <a:off x="12924046" y="6193407"/>
            <a:ext cx="4335254" cy="1952366"/>
            <a:chOff x="0" y="0"/>
            <a:chExt cx="5780339" cy="2603155"/>
          </a:xfrm>
        </p:grpSpPr>
        <p:sp>
          <p:nvSpPr>
            <p:cNvPr id="31" name="TextBox 31"/>
            <p:cNvSpPr txBox="1"/>
            <p:nvPr/>
          </p:nvSpPr>
          <p:spPr>
            <a:xfrm>
              <a:off x="0" y="0"/>
              <a:ext cx="5780339" cy="482600"/>
            </a:xfrm>
            <a:prstGeom prst="rect">
              <a:avLst/>
            </a:prstGeom>
          </p:spPr>
          <p:txBody>
            <a:bodyPr lIns="0" tIns="0" rIns="0" bIns="0" rtlCol="0" anchor="t">
              <a:spAutoFit/>
            </a:bodyPr>
            <a:lstStyle/>
            <a:p>
              <a:pPr algn="l">
                <a:lnSpc>
                  <a:spcPts val="2879"/>
                </a:lnSpc>
              </a:pPr>
              <a:r>
                <a:rPr lang="en-US" sz="2400" b="1">
                  <a:solidFill>
                    <a:srgbClr val="393939"/>
                  </a:solidFill>
                  <a:latin typeface="Play Bold"/>
                  <a:ea typeface="Play Bold"/>
                  <a:cs typeface="Play Bold"/>
                  <a:sym typeface="Play Bold"/>
                </a:rPr>
                <a:t>CHALLENGES</a:t>
              </a:r>
            </a:p>
          </p:txBody>
        </p:sp>
        <p:sp>
          <p:nvSpPr>
            <p:cNvPr id="32" name="TextBox 32"/>
            <p:cNvSpPr txBox="1"/>
            <p:nvPr/>
          </p:nvSpPr>
          <p:spPr>
            <a:xfrm>
              <a:off x="0" y="635924"/>
              <a:ext cx="5780339" cy="1967230"/>
            </a:xfrm>
            <a:prstGeom prst="rect">
              <a:avLst/>
            </a:prstGeom>
          </p:spPr>
          <p:txBody>
            <a:bodyPr lIns="0" tIns="0" rIns="0" bIns="0" rtlCol="0" anchor="t">
              <a:spAutoFit/>
            </a:bodyPr>
            <a:lstStyle/>
            <a:p>
              <a:pPr algn="l">
                <a:lnSpc>
                  <a:spcPts val="2940"/>
                </a:lnSpc>
              </a:pPr>
              <a:endParaRPr/>
            </a:p>
            <a:p>
              <a:pPr marL="453390" lvl="1" indent="-226695" algn="l">
                <a:lnSpc>
                  <a:spcPts val="2940"/>
                </a:lnSpc>
                <a:buFont typeface="Arial"/>
                <a:buChar char="•"/>
              </a:pPr>
              <a:r>
                <a:rPr lang="en-US" sz="2100" b="1">
                  <a:solidFill>
                    <a:srgbClr val="393939"/>
                  </a:solidFill>
                  <a:latin typeface="Play Bold"/>
                  <a:ea typeface="Play Bold"/>
                  <a:cs typeface="Play Bold"/>
                  <a:sym typeface="Play Bold"/>
                </a:rPr>
                <a:t>the digital divide</a:t>
              </a:r>
            </a:p>
            <a:p>
              <a:pPr marL="453390" lvl="1" indent="-226695" algn="l">
                <a:lnSpc>
                  <a:spcPts val="2940"/>
                </a:lnSpc>
                <a:buFont typeface="Arial"/>
                <a:buChar char="•"/>
              </a:pPr>
              <a:r>
                <a:rPr lang="en-US" sz="2100">
                  <a:solidFill>
                    <a:srgbClr val="393939"/>
                  </a:solidFill>
                  <a:latin typeface="Play"/>
                  <a:ea typeface="Play"/>
                  <a:cs typeface="Play"/>
                  <a:sym typeface="Play"/>
                </a:rPr>
                <a:t>data handling with personal images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562107" y="1553903"/>
            <a:ext cx="15201885" cy="1235075"/>
          </a:xfrm>
          <a:prstGeom prst="rect">
            <a:avLst/>
          </a:prstGeom>
        </p:spPr>
        <p:txBody>
          <a:bodyPr lIns="0" tIns="0" rIns="0" bIns="0" rtlCol="0" anchor="t">
            <a:spAutoFit/>
          </a:bodyPr>
          <a:lstStyle/>
          <a:p>
            <a:pPr algn="ctr">
              <a:lnSpc>
                <a:spcPts val="4900"/>
              </a:lnSpc>
            </a:pPr>
            <a:r>
              <a:rPr lang="en-US" sz="3500">
                <a:solidFill>
                  <a:srgbClr val="000000"/>
                </a:solidFill>
                <a:latin typeface="Play"/>
                <a:ea typeface="Play"/>
                <a:cs typeface="Play"/>
                <a:sym typeface="Play"/>
              </a:rPr>
              <a:t>NUDGE 4: </a:t>
            </a:r>
            <a:r>
              <a:rPr lang="en-US" sz="3500" b="1">
                <a:solidFill>
                  <a:srgbClr val="000000"/>
                </a:solidFill>
                <a:latin typeface="Play Bold"/>
                <a:ea typeface="Play Bold"/>
                <a:cs typeface="Play Bold"/>
                <a:sym typeface="Play Bold"/>
              </a:rPr>
              <a:t>Putting cigarettes out of sight</a:t>
            </a:r>
          </a:p>
          <a:p>
            <a:pPr algn="ctr">
              <a:lnSpc>
                <a:spcPts val="4900"/>
              </a:lnSpc>
            </a:pPr>
            <a:endParaRPr lang="en-US" sz="3500" b="1">
              <a:solidFill>
                <a:srgbClr val="000000"/>
              </a:solidFill>
              <a:latin typeface="Play Bold"/>
              <a:ea typeface="Play Bold"/>
              <a:cs typeface="Play Bold"/>
              <a:sym typeface="Play Bold"/>
            </a:endParaRPr>
          </a:p>
        </p:txBody>
      </p:sp>
      <p:sp>
        <p:nvSpPr>
          <p:cNvPr id="3" name="TextBox 3"/>
          <p:cNvSpPr txBox="1"/>
          <p:nvPr/>
        </p:nvSpPr>
        <p:spPr>
          <a:xfrm>
            <a:off x="1312251" y="3568345"/>
            <a:ext cx="14905673" cy="4389717"/>
          </a:xfrm>
          <a:prstGeom prst="rect">
            <a:avLst/>
          </a:prstGeom>
        </p:spPr>
        <p:txBody>
          <a:bodyPr lIns="0" tIns="0" rIns="0" bIns="0" rtlCol="0" anchor="t">
            <a:spAutoFit/>
          </a:bodyPr>
          <a:lstStyle/>
          <a:p>
            <a:pPr marL="496893" lvl="1" indent="-248446" algn="just">
              <a:lnSpc>
                <a:spcPts val="3222"/>
              </a:lnSpc>
              <a:buFont typeface="Arial"/>
              <a:buChar char="•"/>
            </a:pPr>
            <a:r>
              <a:rPr lang="en-US" sz="2301">
                <a:solidFill>
                  <a:srgbClr val="000000"/>
                </a:solidFill>
                <a:latin typeface="Play"/>
                <a:ea typeface="Play"/>
                <a:cs typeface="Play"/>
                <a:sym typeface="Play"/>
              </a:rPr>
              <a:t>Perhaps the most </a:t>
            </a:r>
            <a:r>
              <a:rPr lang="en-US" sz="2301" b="1">
                <a:solidFill>
                  <a:srgbClr val="000000"/>
                </a:solidFill>
                <a:latin typeface="Play Bold"/>
                <a:ea typeface="Play Bold"/>
                <a:cs typeface="Play Bold"/>
                <a:sym typeface="Play Bold"/>
              </a:rPr>
              <a:t>well known</a:t>
            </a:r>
            <a:r>
              <a:rPr lang="en-US" sz="2301">
                <a:solidFill>
                  <a:srgbClr val="000000"/>
                </a:solidFill>
                <a:latin typeface="Play"/>
                <a:ea typeface="Play"/>
                <a:cs typeface="Play"/>
                <a:sym typeface="Play"/>
              </a:rPr>
              <a:t> example of a nudge when it comes to smoking, but </a:t>
            </a:r>
            <a:r>
              <a:rPr lang="en-US" sz="2301" b="1">
                <a:solidFill>
                  <a:srgbClr val="000000"/>
                </a:solidFill>
                <a:latin typeface="Play Bold"/>
                <a:ea typeface="Play Bold"/>
                <a:cs typeface="Play Bold"/>
                <a:sym typeface="Play Bold"/>
              </a:rPr>
              <a:t>very imporant</a:t>
            </a:r>
            <a:r>
              <a:rPr lang="en-US" sz="2301">
                <a:solidFill>
                  <a:srgbClr val="000000"/>
                </a:solidFill>
                <a:latin typeface="Play"/>
                <a:ea typeface="Play"/>
                <a:cs typeface="Play"/>
                <a:sym typeface="Play"/>
              </a:rPr>
              <a:t> nevertheless</a:t>
            </a:r>
          </a:p>
          <a:p>
            <a:pPr algn="just">
              <a:lnSpc>
                <a:spcPts val="3222"/>
              </a:lnSpc>
            </a:pPr>
            <a:endParaRPr lang="en-US" sz="2301">
              <a:solidFill>
                <a:srgbClr val="000000"/>
              </a:solidFill>
              <a:latin typeface="Play"/>
              <a:ea typeface="Play"/>
              <a:cs typeface="Play"/>
              <a:sym typeface="Play"/>
            </a:endParaRPr>
          </a:p>
          <a:p>
            <a:pPr algn="just">
              <a:lnSpc>
                <a:spcPts val="3222"/>
              </a:lnSpc>
            </a:pPr>
            <a:endParaRPr lang="en-US" sz="2301">
              <a:solidFill>
                <a:srgbClr val="000000"/>
              </a:solidFill>
              <a:latin typeface="Play"/>
              <a:ea typeface="Play"/>
              <a:cs typeface="Play"/>
              <a:sym typeface="Play"/>
            </a:endParaRPr>
          </a:p>
          <a:p>
            <a:pPr marL="496893" lvl="1" indent="-248446" algn="just">
              <a:lnSpc>
                <a:spcPts val="3222"/>
              </a:lnSpc>
              <a:buFont typeface="Arial"/>
              <a:buChar char="•"/>
            </a:pPr>
            <a:r>
              <a:rPr lang="en-US" sz="2301">
                <a:solidFill>
                  <a:srgbClr val="000000"/>
                </a:solidFill>
                <a:latin typeface="Play"/>
                <a:ea typeface="Play"/>
                <a:cs typeface="Play"/>
                <a:sym typeface="Play"/>
              </a:rPr>
              <a:t>stores that are allowed to sell cigarettes would put them </a:t>
            </a:r>
            <a:r>
              <a:rPr lang="en-US" sz="2301" b="1">
                <a:solidFill>
                  <a:srgbClr val="000000"/>
                </a:solidFill>
                <a:latin typeface="Play Bold"/>
                <a:ea typeface="Play Bold"/>
                <a:cs typeface="Play Bold"/>
                <a:sym typeface="Play Bold"/>
              </a:rPr>
              <a:t>below the counter</a:t>
            </a:r>
            <a:r>
              <a:rPr lang="en-US" sz="2301">
                <a:solidFill>
                  <a:srgbClr val="000000"/>
                </a:solidFill>
                <a:latin typeface="Play"/>
                <a:ea typeface="Play"/>
                <a:cs typeface="Play"/>
                <a:sym typeface="Play"/>
              </a:rPr>
              <a:t>, or somewhere </a:t>
            </a:r>
            <a:r>
              <a:rPr lang="en-US" sz="2301" b="1">
                <a:solidFill>
                  <a:srgbClr val="000000"/>
                </a:solidFill>
                <a:latin typeface="Play Bold"/>
                <a:ea typeface="Play Bold"/>
                <a:cs typeface="Play Bold"/>
                <a:sym typeface="Play Bold"/>
              </a:rPr>
              <a:t>out of sight</a:t>
            </a:r>
          </a:p>
          <a:p>
            <a:pPr algn="just">
              <a:lnSpc>
                <a:spcPts val="3222"/>
              </a:lnSpc>
            </a:pPr>
            <a:endParaRPr lang="en-US" sz="2301" b="1">
              <a:solidFill>
                <a:srgbClr val="000000"/>
              </a:solidFill>
              <a:latin typeface="Play Bold"/>
              <a:ea typeface="Play Bold"/>
              <a:cs typeface="Play Bold"/>
              <a:sym typeface="Play Bold"/>
            </a:endParaRPr>
          </a:p>
          <a:p>
            <a:pPr algn="just">
              <a:lnSpc>
                <a:spcPts val="3222"/>
              </a:lnSpc>
            </a:pPr>
            <a:endParaRPr lang="en-US" sz="2301" b="1">
              <a:solidFill>
                <a:srgbClr val="000000"/>
              </a:solidFill>
              <a:latin typeface="Play Bold"/>
              <a:ea typeface="Play Bold"/>
              <a:cs typeface="Play Bold"/>
              <a:sym typeface="Play Bold"/>
            </a:endParaRPr>
          </a:p>
          <a:p>
            <a:pPr marL="496893" lvl="1" indent="-248446" algn="just">
              <a:lnSpc>
                <a:spcPts val="3222"/>
              </a:lnSpc>
              <a:buFont typeface="Arial"/>
              <a:buChar char="•"/>
            </a:pPr>
            <a:r>
              <a:rPr lang="en-US" sz="2301">
                <a:solidFill>
                  <a:srgbClr val="000000"/>
                </a:solidFill>
                <a:latin typeface="Play"/>
                <a:ea typeface="Play"/>
                <a:cs typeface="Play"/>
                <a:sym typeface="Play"/>
              </a:rPr>
              <a:t>cigarettes as something that would be sold on </a:t>
            </a:r>
            <a:r>
              <a:rPr lang="en-US" sz="2301" b="1">
                <a:solidFill>
                  <a:srgbClr val="000000"/>
                </a:solidFill>
                <a:latin typeface="Play Bold"/>
                <a:ea typeface="Play Bold"/>
                <a:cs typeface="Play Bold"/>
                <a:sym typeface="Play Bold"/>
              </a:rPr>
              <a:t>ask only </a:t>
            </a:r>
          </a:p>
          <a:p>
            <a:pPr algn="just">
              <a:lnSpc>
                <a:spcPts val="3222"/>
              </a:lnSpc>
            </a:pPr>
            <a:endParaRPr lang="en-US" sz="2301" b="1">
              <a:solidFill>
                <a:srgbClr val="000000"/>
              </a:solidFill>
              <a:latin typeface="Play Bold"/>
              <a:ea typeface="Play Bold"/>
              <a:cs typeface="Play Bold"/>
              <a:sym typeface="Play Bold"/>
            </a:endParaRPr>
          </a:p>
          <a:p>
            <a:pPr algn="just">
              <a:lnSpc>
                <a:spcPts val="3222"/>
              </a:lnSpc>
            </a:pPr>
            <a:endParaRPr lang="en-US" sz="2301" b="1">
              <a:solidFill>
                <a:srgbClr val="000000"/>
              </a:solidFill>
              <a:latin typeface="Play Bold"/>
              <a:ea typeface="Play Bold"/>
              <a:cs typeface="Play Bold"/>
              <a:sym typeface="Play Bold"/>
            </a:endParaRPr>
          </a:p>
          <a:p>
            <a:pPr marL="496893" lvl="1" indent="-248446" algn="just">
              <a:lnSpc>
                <a:spcPts val="3222"/>
              </a:lnSpc>
              <a:buFont typeface="Arial"/>
              <a:buChar char="•"/>
            </a:pPr>
            <a:r>
              <a:rPr lang="en-US" sz="2301">
                <a:solidFill>
                  <a:srgbClr val="000000"/>
                </a:solidFill>
                <a:latin typeface="Play"/>
                <a:ea typeface="Play"/>
                <a:cs typeface="Play"/>
                <a:sym typeface="Play"/>
              </a:rPr>
              <a:t>connected to concepts of </a:t>
            </a:r>
            <a:r>
              <a:rPr lang="en-US" sz="2301" b="1">
                <a:solidFill>
                  <a:srgbClr val="000000"/>
                </a:solidFill>
                <a:latin typeface="Play Bold"/>
                <a:ea typeface="Play Bold"/>
                <a:cs typeface="Play Bold"/>
                <a:sym typeface="Play Bold"/>
              </a:rPr>
              <a:t>priming</a:t>
            </a:r>
            <a:r>
              <a:rPr lang="en-US" sz="2301">
                <a:solidFill>
                  <a:srgbClr val="000000"/>
                </a:solidFill>
                <a:latin typeface="Play"/>
                <a:ea typeface="Play"/>
                <a:cs typeface="Play"/>
                <a:sym typeface="Play"/>
              </a:rPr>
              <a:t>, </a:t>
            </a:r>
            <a:r>
              <a:rPr lang="en-US" sz="2301" b="1">
                <a:solidFill>
                  <a:srgbClr val="000000"/>
                </a:solidFill>
                <a:latin typeface="Play Bold"/>
                <a:ea typeface="Play Bold"/>
                <a:cs typeface="Play Bold"/>
                <a:sym typeface="Play Bold"/>
              </a:rPr>
              <a:t>saliance </a:t>
            </a:r>
            <a:r>
              <a:rPr lang="en-US" sz="2301">
                <a:solidFill>
                  <a:srgbClr val="000000"/>
                </a:solidFill>
                <a:latin typeface="Play"/>
                <a:ea typeface="Play"/>
                <a:cs typeface="Play"/>
                <a:sym typeface="Play"/>
              </a:rPr>
              <a:t>(Dolan, et. al. 2010) and </a:t>
            </a:r>
            <a:r>
              <a:rPr lang="en-US" sz="2301" b="1">
                <a:solidFill>
                  <a:srgbClr val="000000"/>
                </a:solidFill>
                <a:latin typeface="Play Bold"/>
                <a:ea typeface="Play Bold"/>
                <a:cs typeface="Play Bold"/>
                <a:sym typeface="Play Bold"/>
              </a:rPr>
              <a:t>positioning</a:t>
            </a:r>
          </a:p>
          <a:p>
            <a:pPr algn="just">
              <a:lnSpc>
                <a:spcPts val="3222"/>
              </a:lnSpc>
            </a:pPr>
            <a:endParaRPr lang="en-US" sz="2301" b="1">
              <a:solidFill>
                <a:srgbClr val="000000"/>
              </a:solidFill>
              <a:latin typeface="Play Bold"/>
              <a:ea typeface="Play Bold"/>
              <a:cs typeface="Play Bold"/>
              <a:sym typeface="Play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1872</Words>
  <Application>Microsoft Office PowerPoint</Application>
  <PresentationFormat>Po meri</PresentationFormat>
  <Paragraphs>330</Paragraphs>
  <Slides>21</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21</vt:i4>
      </vt:variant>
    </vt:vector>
  </HeadingPairs>
  <TitlesOfParts>
    <vt:vector size="26" baseType="lpstr">
      <vt:lpstr>Play</vt:lpstr>
      <vt:lpstr>Play Bold</vt:lpstr>
      <vt:lpstr>Calibri</vt:lpstr>
      <vt:lpstr>Arial</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dc:title>
  <dc:creator>Tjaša Kos</dc:creator>
  <cp:lastModifiedBy>Kos, Tjaša</cp:lastModifiedBy>
  <cp:revision>2</cp:revision>
  <dcterms:created xsi:type="dcterms:W3CDTF">2006-08-16T00:00:00Z</dcterms:created>
  <dcterms:modified xsi:type="dcterms:W3CDTF">2024-12-06T14:00:57Z</dcterms:modified>
  <dc:identifier>DAGYRPnLRrQ</dc:identifier>
</cp:coreProperties>
</file>