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352" r:id="rId2"/>
    <p:sldId id="272" r:id="rId3"/>
    <p:sldId id="354" r:id="rId4"/>
    <p:sldId id="358" r:id="rId5"/>
    <p:sldId id="315" r:id="rId6"/>
    <p:sldId id="284" r:id="rId7"/>
    <p:sldId id="357" r:id="rId8"/>
    <p:sldId id="301" r:id="rId9"/>
    <p:sldId id="257" r:id="rId10"/>
    <p:sldId id="336" r:id="rId11"/>
    <p:sldId id="334" r:id="rId12"/>
    <p:sldId id="361" r:id="rId13"/>
    <p:sldId id="362" r:id="rId14"/>
    <p:sldId id="366" r:id="rId15"/>
    <p:sldId id="363" r:id="rId16"/>
    <p:sldId id="365" r:id="rId17"/>
    <p:sldId id="367" r:id="rId18"/>
    <p:sldId id="298" r:id="rId19"/>
    <p:sldId id="373" r:id="rId20"/>
    <p:sldId id="374" r:id="rId21"/>
    <p:sldId id="369" r:id="rId22"/>
    <p:sldId id="293" r:id="rId23"/>
    <p:sldId id="376" r:id="rId24"/>
    <p:sldId id="375"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176" autoAdjust="0"/>
    <p:restoredTop sz="94660"/>
  </p:normalViewPr>
  <p:slideViewPr>
    <p:cSldViewPr snapToGrid="0">
      <p:cViewPr varScale="1">
        <p:scale>
          <a:sx n="96" d="100"/>
          <a:sy n="96" d="100"/>
        </p:scale>
        <p:origin x="3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7B99A-39A8-4312-8BFC-9CBA63D31A4F}" type="datetimeFigureOut">
              <a:rPr lang="cs-CZ" smtClean="0"/>
              <a:t>16.10.2024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8ADB38-C3BD-4501-874C-746620326595}" type="slidenum">
              <a:rPr lang="cs-CZ" smtClean="0"/>
              <a:t>‹#›</a:t>
            </a:fld>
            <a:endParaRPr lang="cs-CZ"/>
          </a:p>
        </p:txBody>
      </p:sp>
    </p:spTree>
    <p:extLst>
      <p:ext uri="{BB962C8B-B14F-4D97-AF65-F5344CB8AC3E}">
        <p14:creationId xmlns:p14="http://schemas.microsoft.com/office/powerpoint/2010/main" val="1977350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D9CC9-A07E-46E0-9510-A27B436A6608}"/>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4EA198DC-F0FC-4537-AEC3-CFC769501F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668F60D-1500-477F-845F-4A459A2C80BB}"/>
              </a:ext>
            </a:extLst>
          </p:cNvPr>
          <p:cNvSpPr>
            <a:spLocks noGrp="1"/>
          </p:cNvSpPr>
          <p:nvPr>
            <p:ph type="dt" sz="half" idx="10"/>
          </p:nvPr>
        </p:nvSpPr>
        <p:spPr/>
        <p:txBody>
          <a:bodyPr/>
          <a:lstStyle/>
          <a:p>
            <a:fld id="{4BE387CE-65F6-4487-B1E1-9A4A5D833F6B}" type="datetime1">
              <a:rPr lang="cs-CZ" smtClean="0"/>
              <a:t>16.10.2024</a:t>
            </a:fld>
            <a:endParaRPr lang="cs-CZ"/>
          </a:p>
        </p:txBody>
      </p:sp>
      <p:sp>
        <p:nvSpPr>
          <p:cNvPr id="5" name="Zástupný symbol pro zápatí 4">
            <a:extLst>
              <a:ext uri="{FF2B5EF4-FFF2-40B4-BE49-F238E27FC236}">
                <a16:creationId xmlns:a16="http://schemas.microsoft.com/office/drawing/2014/main" id="{09D8E2EA-1423-4596-89A5-B8E18270737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E6F5879-1626-4872-A5DC-8CFE9A7B8008}"/>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152762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9FE6D6-0504-4778-812A-48C7E3E937C2}"/>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867A4CB-0576-4E52-B99A-C77F25A3DFE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4A0E9F2-5BA3-4843-ABDC-35318A5C2B92}"/>
              </a:ext>
            </a:extLst>
          </p:cNvPr>
          <p:cNvSpPr>
            <a:spLocks noGrp="1"/>
          </p:cNvSpPr>
          <p:nvPr>
            <p:ph type="dt" sz="half" idx="10"/>
          </p:nvPr>
        </p:nvSpPr>
        <p:spPr/>
        <p:txBody>
          <a:bodyPr/>
          <a:lstStyle/>
          <a:p>
            <a:fld id="{9E138B36-D552-4C09-A3CC-FBB227F969A3}" type="datetime1">
              <a:rPr lang="cs-CZ" smtClean="0"/>
              <a:t>16.10.2024</a:t>
            </a:fld>
            <a:endParaRPr lang="cs-CZ"/>
          </a:p>
        </p:txBody>
      </p:sp>
      <p:sp>
        <p:nvSpPr>
          <p:cNvPr id="5" name="Zástupný symbol pro zápatí 4">
            <a:extLst>
              <a:ext uri="{FF2B5EF4-FFF2-40B4-BE49-F238E27FC236}">
                <a16:creationId xmlns:a16="http://schemas.microsoft.com/office/drawing/2014/main" id="{66FC0443-966C-4AFB-8022-FFBE44F77AD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3E692E6-A440-42EB-ACAF-22FB8BD72CA3}"/>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9699407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2C03732-F65C-4946-A1C6-977CCFAE0278}"/>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B944E21E-BC0E-4ECB-B59B-345F0D43666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052D77F-89AB-4FCE-9FA7-3367E5EC8D2F}"/>
              </a:ext>
            </a:extLst>
          </p:cNvPr>
          <p:cNvSpPr>
            <a:spLocks noGrp="1"/>
          </p:cNvSpPr>
          <p:nvPr>
            <p:ph type="dt" sz="half" idx="10"/>
          </p:nvPr>
        </p:nvSpPr>
        <p:spPr/>
        <p:txBody>
          <a:bodyPr/>
          <a:lstStyle/>
          <a:p>
            <a:fld id="{3153F069-8A19-4FF1-B36B-5F2ACFB0ABA1}" type="datetime1">
              <a:rPr lang="cs-CZ" smtClean="0"/>
              <a:t>16.10.2024</a:t>
            </a:fld>
            <a:endParaRPr lang="cs-CZ"/>
          </a:p>
        </p:txBody>
      </p:sp>
      <p:sp>
        <p:nvSpPr>
          <p:cNvPr id="5" name="Zástupný symbol pro zápatí 4">
            <a:extLst>
              <a:ext uri="{FF2B5EF4-FFF2-40B4-BE49-F238E27FC236}">
                <a16:creationId xmlns:a16="http://schemas.microsoft.com/office/drawing/2014/main" id="{3886C7FD-F7A9-4C16-A0E8-647336A38C1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FB050D7-D232-46AD-B90C-EC861C977819}"/>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75883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01926-D37F-4C9F-ACC0-C999B0CDEEE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48090A9-FF3F-432F-9840-FEE902456A6A}"/>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11BF38E-5756-4B2F-BB21-5922037ED37F}"/>
              </a:ext>
            </a:extLst>
          </p:cNvPr>
          <p:cNvSpPr>
            <a:spLocks noGrp="1"/>
          </p:cNvSpPr>
          <p:nvPr>
            <p:ph type="dt" sz="half" idx="10"/>
          </p:nvPr>
        </p:nvSpPr>
        <p:spPr/>
        <p:txBody>
          <a:bodyPr/>
          <a:lstStyle/>
          <a:p>
            <a:fld id="{2706AAF9-369C-402C-B5CC-F8AB2E5831EA}" type="datetime1">
              <a:rPr lang="cs-CZ" smtClean="0"/>
              <a:t>16.10.2024</a:t>
            </a:fld>
            <a:endParaRPr lang="cs-CZ"/>
          </a:p>
        </p:txBody>
      </p:sp>
      <p:sp>
        <p:nvSpPr>
          <p:cNvPr id="5" name="Zástupný symbol pro zápatí 4">
            <a:extLst>
              <a:ext uri="{FF2B5EF4-FFF2-40B4-BE49-F238E27FC236}">
                <a16:creationId xmlns:a16="http://schemas.microsoft.com/office/drawing/2014/main" id="{1C5AF89A-A4AB-4AAC-A789-633054BC3C8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5F73FDE-6DF5-4C12-9A60-857A8CFA2E77}"/>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185337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EEFBB8-1046-4463-B060-8B6B0771DDE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B7474BE-F4F6-4745-9923-C6744C9611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3BA775C-8DF1-401A-9CA5-D89B2975C364}"/>
              </a:ext>
            </a:extLst>
          </p:cNvPr>
          <p:cNvSpPr>
            <a:spLocks noGrp="1"/>
          </p:cNvSpPr>
          <p:nvPr>
            <p:ph type="dt" sz="half" idx="10"/>
          </p:nvPr>
        </p:nvSpPr>
        <p:spPr/>
        <p:txBody>
          <a:bodyPr/>
          <a:lstStyle/>
          <a:p>
            <a:fld id="{7007A024-BA22-4ABF-8F49-D5FA0CE3F4CF}" type="datetime1">
              <a:rPr lang="cs-CZ" smtClean="0"/>
              <a:t>16.10.2024</a:t>
            </a:fld>
            <a:endParaRPr lang="cs-CZ"/>
          </a:p>
        </p:txBody>
      </p:sp>
      <p:sp>
        <p:nvSpPr>
          <p:cNvPr id="5" name="Zástupný symbol pro zápatí 4">
            <a:extLst>
              <a:ext uri="{FF2B5EF4-FFF2-40B4-BE49-F238E27FC236}">
                <a16:creationId xmlns:a16="http://schemas.microsoft.com/office/drawing/2014/main" id="{CF1BAEF5-0688-4940-A431-FF8F357E7C0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CFD6A5-9776-4119-81D1-F00C49561347}"/>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719538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0C3153-923C-4146-982C-042918CE7ED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41385C0-87BC-48EB-9BF3-5D894C745B85}"/>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332E6F6-570C-4FC2-BB02-A6A205CF7ABC}"/>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7067D38-7B04-43F4-9284-257E7C3EA54C}"/>
              </a:ext>
            </a:extLst>
          </p:cNvPr>
          <p:cNvSpPr>
            <a:spLocks noGrp="1"/>
          </p:cNvSpPr>
          <p:nvPr>
            <p:ph type="dt" sz="half" idx="10"/>
          </p:nvPr>
        </p:nvSpPr>
        <p:spPr/>
        <p:txBody>
          <a:bodyPr/>
          <a:lstStyle/>
          <a:p>
            <a:fld id="{D55DE758-0573-4898-852F-0ACBE9334F15}" type="datetime1">
              <a:rPr lang="cs-CZ" smtClean="0"/>
              <a:t>16.10.2024</a:t>
            </a:fld>
            <a:endParaRPr lang="cs-CZ"/>
          </a:p>
        </p:txBody>
      </p:sp>
      <p:sp>
        <p:nvSpPr>
          <p:cNvPr id="6" name="Zástupný symbol pro zápatí 5">
            <a:extLst>
              <a:ext uri="{FF2B5EF4-FFF2-40B4-BE49-F238E27FC236}">
                <a16:creationId xmlns:a16="http://schemas.microsoft.com/office/drawing/2014/main" id="{12A563BF-BD97-431A-B4AD-45E78B735F0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F915DF0-27A8-43F6-A56A-EC98AB24EDFA}"/>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185310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19C53F-0EF9-492B-AF44-344E50628C2B}"/>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244C2DAE-803D-4FE7-A8B2-C3A6818146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0F712DD9-61E0-41C7-8DE8-ACDF24F74D4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BD66CAC-8A9D-4A39-9F74-F50869FE8C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5254ED23-FA0D-4798-96B0-536B155EE94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71E5BC1-EAC8-4886-9490-BED422E29075}"/>
              </a:ext>
            </a:extLst>
          </p:cNvPr>
          <p:cNvSpPr>
            <a:spLocks noGrp="1"/>
          </p:cNvSpPr>
          <p:nvPr>
            <p:ph type="dt" sz="half" idx="10"/>
          </p:nvPr>
        </p:nvSpPr>
        <p:spPr/>
        <p:txBody>
          <a:bodyPr/>
          <a:lstStyle/>
          <a:p>
            <a:fld id="{111AA7B6-833C-4972-A72A-DE93AB0FD931}" type="datetime1">
              <a:rPr lang="cs-CZ" smtClean="0"/>
              <a:t>16.10.2024</a:t>
            </a:fld>
            <a:endParaRPr lang="cs-CZ"/>
          </a:p>
        </p:txBody>
      </p:sp>
      <p:sp>
        <p:nvSpPr>
          <p:cNvPr id="8" name="Zástupný symbol pro zápatí 7">
            <a:extLst>
              <a:ext uri="{FF2B5EF4-FFF2-40B4-BE49-F238E27FC236}">
                <a16:creationId xmlns:a16="http://schemas.microsoft.com/office/drawing/2014/main" id="{68A6C9AC-0BED-4E33-890E-9DBD20BEA04B}"/>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8A25DDB-759B-4381-BAF1-2BC4C524331E}"/>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081465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9BD1DC-7222-40DD-8F9D-D71E04F5D4A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A063D3A7-4CA5-4C4F-B5EF-1B2857BE88EC}"/>
              </a:ext>
            </a:extLst>
          </p:cNvPr>
          <p:cNvSpPr>
            <a:spLocks noGrp="1"/>
          </p:cNvSpPr>
          <p:nvPr>
            <p:ph type="dt" sz="half" idx="10"/>
          </p:nvPr>
        </p:nvSpPr>
        <p:spPr/>
        <p:txBody>
          <a:bodyPr/>
          <a:lstStyle/>
          <a:p>
            <a:fld id="{F8A93CDB-2AC9-4C86-BED7-87F0CE17050D}" type="datetime1">
              <a:rPr lang="cs-CZ" smtClean="0"/>
              <a:t>16.10.2024</a:t>
            </a:fld>
            <a:endParaRPr lang="cs-CZ"/>
          </a:p>
        </p:txBody>
      </p:sp>
      <p:sp>
        <p:nvSpPr>
          <p:cNvPr id="4" name="Zástupný symbol pro zápatí 3">
            <a:extLst>
              <a:ext uri="{FF2B5EF4-FFF2-40B4-BE49-F238E27FC236}">
                <a16:creationId xmlns:a16="http://schemas.microsoft.com/office/drawing/2014/main" id="{894763F2-C8D4-4D18-939B-F62183862E9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99218E2-ECF5-475A-AB19-49615233F0FC}"/>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3527336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752414F-D811-4E7B-AB04-1AB624F784D7}"/>
              </a:ext>
            </a:extLst>
          </p:cNvPr>
          <p:cNvSpPr>
            <a:spLocks noGrp="1"/>
          </p:cNvSpPr>
          <p:nvPr>
            <p:ph type="dt" sz="half" idx="10"/>
          </p:nvPr>
        </p:nvSpPr>
        <p:spPr/>
        <p:txBody>
          <a:bodyPr/>
          <a:lstStyle/>
          <a:p>
            <a:fld id="{470D1178-EBC5-480C-876D-F3570ECA008E}" type="datetime1">
              <a:rPr lang="cs-CZ" smtClean="0"/>
              <a:t>16.10.2024</a:t>
            </a:fld>
            <a:endParaRPr lang="cs-CZ"/>
          </a:p>
        </p:txBody>
      </p:sp>
      <p:sp>
        <p:nvSpPr>
          <p:cNvPr id="3" name="Zástupný symbol pro zápatí 2">
            <a:extLst>
              <a:ext uri="{FF2B5EF4-FFF2-40B4-BE49-F238E27FC236}">
                <a16:creationId xmlns:a16="http://schemas.microsoft.com/office/drawing/2014/main" id="{E3499D96-0BB8-438C-BDDE-6B00022733D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E276221-8FD1-462A-9A31-6803CEB5AC9C}"/>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1591120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D3C304-2F27-4877-B3D9-75589DEE1CA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D89584D-470F-4D92-B5C9-AA334B7FF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7A11CA5-6F16-4C9C-8B75-9D4814D42D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524206A-64B6-4220-8E51-4F905A2B6961}"/>
              </a:ext>
            </a:extLst>
          </p:cNvPr>
          <p:cNvSpPr>
            <a:spLocks noGrp="1"/>
          </p:cNvSpPr>
          <p:nvPr>
            <p:ph type="dt" sz="half" idx="10"/>
          </p:nvPr>
        </p:nvSpPr>
        <p:spPr/>
        <p:txBody>
          <a:bodyPr/>
          <a:lstStyle/>
          <a:p>
            <a:fld id="{BB932967-C1EB-4BE7-8691-BEB6D55A3D54}" type="datetime1">
              <a:rPr lang="cs-CZ" smtClean="0"/>
              <a:t>16.10.2024</a:t>
            </a:fld>
            <a:endParaRPr lang="cs-CZ"/>
          </a:p>
        </p:txBody>
      </p:sp>
      <p:sp>
        <p:nvSpPr>
          <p:cNvPr id="6" name="Zástupný symbol pro zápatí 5">
            <a:extLst>
              <a:ext uri="{FF2B5EF4-FFF2-40B4-BE49-F238E27FC236}">
                <a16:creationId xmlns:a16="http://schemas.microsoft.com/office/drawing/2014/main" id="{BBBE5781-2A4A-4F1E-8F4A-12927D84ECB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B59E7FC-CD1B-465D-8B8D-9956ED1A6946}"/>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43302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94A9EF-E9A1-48A5-8937-C36F9981ADE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9D60029-A48D-4A9F-B2B3-C30176AB74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26A3744-1102-4113-BABC-DBA77AFF3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33F5ED1-F03A-4F8B-97E1-3A7D0BF17FCC}"/>
              </a:ext>
            </a:extLst>
          </p:cNvPr>
          <p:cNvSpPr>
            <a:spLocks noGrp="1"/>
          </p:cNvSpPr>
          <p:nvPr>
            <p:ph type="dt" sz="half" idx="10"/>
          </p:nvPr>
        </p:nvSpPr>
        <p:spPr/>
        <p:txBody>
          <a:bodyPr/>
          <a:lstStyle/>
          <a:p>
            <a:fld id="{26310941-252E-4C64-9E63-4D08F9F31B2F}" type="datetime1">
              <a:rPr lang="cs-CZ" smtClean="0"/>
              <a:t>16.10.2024</a:t>
            </a:fld>
            <a:endParaRPr lang="cs-CZ"/>
          </a:p>
        </p:txBody>
      </p:sp>
      <p:sp>
        <p:nvSpPr>
          <p:cNvPr id="6" name="Zástupný symbol pro zápatí 5">
            <a:extLst>
              <a:ext uri="{FF2B5EF4-FFF2-40B4-BE49-F238E27FC236}">
                <a16:creationId xmlns:a16="http://schemas.microsoft.com/office/drawing/2014/main" id="{ACF27692-9F2C-4EB0-8B7C-E117A3A345A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7CDCA72-6EDC-4CF7-84A1-6D5416B4DBE2}"/>
              </a:ext>
            </a:extLst>
          </p:cNvPr>
          <p:cNvSpPr>
            <a:spLocks noGrp="1"/>
          </p:cNvSpPr>
          <p:nvPr>
            <p:ph type="sldNum" sz="quarter" idx="12"/>
          </p:nvPr>
        </p:nvSpPr>
        <p:spPr/>
        <p:txBody>
          <a:bodyPr/>
          <a:lstStyle/>
          <a:p>
            <a:fld id="{3C1139BA-7AFE-49B2-8753-453CE8E20748}" type="slidenum">
              <a:rPr lang="cs-CZ" smtClean="0"/>
              <a:t>‹#›</a:t>
            </a:fld>
            <a:endParaRPr lang="cs-CZ"/>
          </a:p>
        </p:txBody>
      </p:sp>
    </p:spTree>
    <p:extLst>
      <p:ext uri="{BB962C8B-B14F-4D97-AF65-F5344CB8AC3E}">
        <p14:creationId xmlns:p14="http://schemas.microsoft.com/office/powerpoint/2010/main" val="277254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EE517E3-86E0-4637-89A8-03284C5153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A1452D3-572D-4366-9B61-4F857B88C5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6658F7C-132B-4C0E-BF9F-5EA814604E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182B6-72CB-45BF-A8AF-8A414EF9248F}" type="datetime1">
              <a:rPr lang="cs-CZ" smtClean="0"/>
              <a:t>16.10.2024</a:t>
            </a:fld>
            <a:endParaRPr lang="cs-CZ"/>
          </a:p>
        </p:txBody>
      </p:sp>
      <p:sp>
        <p:nvSpPr>
          <p:cNvPr id="5" name="Zástupný symbol pro zápatí 4">
            <a:extLst>
              <a:ext uri="{FF2B5EF4-FFF2-40B4-BE49-F238E27FC236}">
                <a16:creationId xmlns:a16="http://schemas.microsoft.com/office/drawing/2014/main" id="{0C25ADA7-716F-4988-A3AE-525DC89CB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F4BD07EB-547A-488A-8279-F5325DF007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1139BA-7AFE-49B2-8753-453CE8E20748}" type="slidenum">
              <a:rPr lang="cs-CZ" smtClean="0"/>
              <a:t>‹#›</a:t>
            </a:fld>
            <a:endParaRPr lang="cs-CZ"/>
          </a:p>
        </p:txBody>
      </p:sp>
    </p:spTree>
    <p:extLst>
      <p:ext uri="{BB962C8B-B14F-4D97-AF65-F5344CB8AC3E}">
        <p14:creationId xmlns:p14="http://schemas.microsoft.com/office/powerpoint/2010/main" val="3415445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2BA840-E0A3-4082-9226-C7265DA3D180}"/>
              </a:ext>
            </a:extLst>
          </p:cNvPr>
          <p:cNvSpPr>
            <a:spLocks noGrp="1"/>
          </p:cNvSpPr>
          <p:nvPr>
            <p:ph type="title"/>
          </p:nvPr>
        </p:nvSpPr>
        <p:spPr/>
        <p:txBody>
          <a:bodyPr/>
          <a:lstStyle/>
          <a:p>
            <a:r>
              <a:rPr lang="cs-CZ" dirty="0" err="1"/>
              <a:t>Sókratés</a:t>
            </a:r>
            <a:r>
              <a:rPr lang="cs-CZ" dirty="0"/>
              <a:t>: </a:t>
            </a:r>
            <a:r>
              <a:rPr lang="cs-CZ" dirty="0" err="1"/>
              <a:t>učitelnost</a:t>
            </a:r>
            <a:r>
              <a:rPr lang="cs-CZ" dirty="0"/>
              <a:t> </a:t>
            </a:r>
            <a:r>
              <a:rPr lang="cs-CZ" dirty="0" err="1"/>
              <a:t>areté</a:t>
            </a:r>
            <a:r>
              <a:rPr lang="cs-CZ" dirty="0"/>
              <a:t>?</a:t>
            </a:r>
          </a:p>
        </p:txBody>
      </p:sp>
      <p:sp>
        <p:nvSpPr>
          <p:cNvPr id="3" name="Zástupný obsah 2">
            <a:extLst>
              <a:ext uri="{FF2B5EF4-FFF2-40B4-BE49-F238E27FC236}">
                <a16:creationId xmlns:a16="http://schemas.microsoft.com/office/drawing/2014/main" id="{14EBF158-FBB0-4E64-8329-C2C6E16AE287}"/>
              </a:ext>
            </a:extLst>
          </p:cNvPr>
          <p:cNvSpPr>
            <a:spLocks noGrp="1"/>
          </p:cNvSpPr>
          <p:nvPr>
            <p:ph idx="1"/>
          </p:nvPr>
        </p:nvSpPr>
        <p:spPr/>
        <p:txBody>
          <a:bodyPr/>
          <a:lstStyle/>
          <a:p>
            <a:r>
              <a:rPr lang="cs-CZ" dirty="0"/>
              <a:t>S. se ptá, co to je </a:t>
            </a:r>
            <a:r>
              <a:rPr lang="cs-CZ" dirty="0" err="1"/>
              <a:t>areté</a:t>
            </a:r>
            <a:r>
              <a:rPr lang="cs-CZ" dirty="0"/>
              <a:t> a zda je tato zdatnost </a:t>
            </a:r>
            <a:r>
              <a:rPr lang="cs-CZ" dirty="0" err="1"/>
              <a:t>učitelná</a:t>
            </a:r>
            <a:r>
              <a:rPr lang="cs-CZ" dirty="0"/>
              <a:t> – polemizuje tak se sofisty. Jeho hlavní otázkou však i v této oblasti zůstává, zda víme, co je tím nejvyšším dobrem, protože teprve tehdy bychom mohli identifikovat, jak mu učit. S. znalost nejvyššího dobra popírá. </a:t>
            </a:r>
          </a:p>
          <a:p>
            <a:r>
              <a:rPr lang="cs-CZ" dirty="0"/>
              <a:t>Při jeho hledání formou dialogů) odhaluje nevědění i u ostatních. Zároveň však předpokládá, že morální </a:t>
            </a:r>
            <a:r>
              <a:rPr lang="cs-CZ" b="1" dirty="0"/>
              <a:t>zdatnost je </a:t>
            </a:r>
            <a:r>
              <a:rPr lang="cs-CZ" b="1" dirty="0" err="1"/>
              <a:t>učitelná</a:t>
            </a:r>
            <a:r>
              <a:rPr lang="cs-CZ" b="1" dirty="0"/>
              <a:t> </a:t>
            </a:r>
            <a:r>
              <a:rPr lang="cs-CZ" dirty="0"/>
              <a:t>a předpokládá dokonce, že </a:t>
            </a:r>
            <a:r>
              <a:rPr lang="cs-CZ" b="1" dirty="0"/>
              <a:t>morální jednání přímo závisí na poznání</a:t>
            </a:r>
            <a:r>
              <a:rPr lang="cs-CZ" dirty="0"/>
              <a:t>, z nějž pak nutně plyne mravnost v jednání.</a:t>
            </a:r>
          </a:p>
        </p:txBody>
      </p:sp>
    </p:spTree>
    <p:extLst>
      <p:ext uri="{BB962C8B-B14F-4D97-AF65-F5344CB8AC3E}">
        <p14:creationId xmlns:p14="http://schemas.microsoft.com/office/powerpoint/2010/main" val="3563563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889DD8-1B70-46BB-AB91-B325B12BBDDC}"/>
              </a:ext>
            </a:extLst>
          </p:cNvPr>
          <p:cNvSpPr>
            <a:spLocks noGrp="1"/>
          </p:cNvSpPr>
          <p:nvPr>
            <p:ph type="title"/>
          </p:nvPr>
        </p:nvSpPr>
        <p:spPr/>
        <p:txBody>
          <a:bodyPr/>
          <a:lstStyle/>
          <a:p>
            <a:r>
              <a:rPr lang="cs-CZ" dirty="0"/>
              <a:t>Vztah etiky a politiky – hlavní témata</a:t>
            </a:r>
          </a:p>
        </p:txBody>
      </p:sp>
      <p:sp>
        <p:nvSpPr>
          <p:cNvPr id="3" name="Zástupný obsah 2">
            <a:extLst>
              <a:ext uri="{FF2B5EF4-FFF2-40B4-BE49-F238E27FC236}">
                <a16:creationId xmlns:a16="http://schemas.microsoft.com/office/drawing/2014/main" id="{D5086AE1-51E9-460B-9D9D-CEFACFF8D846}"/>
              </a:ext>
            </a:extLst>
          </p:cNvPr>
          <p:cNvSpPr>
            <a:spLocks noGrp="1"/>
          </p:cNvSpPr>
          <p:nvPr>
            <p:ph idx="1"/>
          </p:nvPr>
        </p:nvSpPr>
        <p:spPr/>
        <p:txBody>
          <a:bodyPr>
            <a:normAutofit fontScale="55000" lnSpcReduction="20000"/>
          </a:bodyPr>
          <a:lstStyle/>
          <a:p>
            <a:pPr marL="0" indent="0">
              <a:buNone/>
            </a:pPr>
            <a:endParaRPr lang="cs-CZ" dirty="0"/>
          </a:p>
          <a:p>
            <a:pPr marL="514350" indent="-514350">
              <a:buAutoNum type="arabicPeriod"/>
            </a:pPr>
            <a:r>
              <a:rPr lang="cs-CZ" dirty="0"/>
              <a:t>Spravedlnost a právo, problém legality a legitimity, včetně interpretace a chápání práva ve vztahu k etice:</a:t>
            </a:r>
          </a:p>
          <a:p>
            <a:pPr marL="0" indent="0">
              <a:buNone/>
            </a:pPr>
            <a:r>
              <a:rPr lang="cs-CZ" b="1" dirty="0"/>
              <a:t>Co je spravedlnost?</a:t>
            </a:r>
          </a:p>
          <a:p>
            <a:pPr marL="0" indent="0">
              <a:buNone/>
            </a:pPr>
            <a:r>
              <a:rPr lang="cs-CZ" b="1" dirty="0"/>
              <a:t>Jak se spravedlnost odráží v právu?</a:t>
            </a:r>
          </a:p>
          <a:p>
            <a:pPr marL="0" indent="0">
              <a:buNone/>
            </a:pPr>
            <a:r>
              <a:rPr lang="cs-CZ" b="1" dirty="0"/>
              <a:t>Co dělá zákon  vymahatelný? Co nás vede k tomu, abychom jej dodržovali?</a:t>
            </a:r>
          </a:p>
          <a:p>
            <a:pPr marL="0" indent="0">
              <a:buNone/>
            </a:pPr>
            <a:r>
              <a:rPr lang="cs-CZ" dirty="0"/>
              <a:t>2. Člověk a lidské společenství potažmo stát: přirozenost člověka a vznik státu</a:t>
            </a:r>
          </a:p>
          <a:p>
            <a:pPr marL="0" indent="0">
              <a:buNone/>
            </a:pPr>
            <a:r>
              <a:rPr lang="cs-CZ" dirty="0"/>
              <a:t>Proč je dobré uspořádání společnosti do státu? </a:t>
            </a:r>
          </a:p>
          <a:p>
            <a:pPr marL="0" indent="0">
              <a:buNone/>
            </a:pPr>
            <a:r>
              <a:rPr lang="cs-CZ" b="1" dirty="0"/>
              <a:t>Jaký je náš vztah k druhým? Cítíme spíše potřebu společnosti, nebo pud sebezáchovy především sebe sama?</a:t>
            </a:r>
          </a:p>
          <a:p>
            <a:pPr marL="0" indent="0">
              <a:buNone/>
            </a:pPr>
            <a:r>
              <a:rPr lang="cs-CZ" dirty="0"/>
              <a:t>3. Etický rozměr politiky – osobnost politika a jeho vztah k mravnosti</a:t>
            </a:r>
          </a:p>
          <a:p>
            <a:pPr marL="0" indent="0">
              <a:buNone/>
            </a:pPr>
            <a:r>
              <a:rPr lang="cs-CZ" dirty="0"/>
              <a:t>Otázka </a:t>
            </a:r>
            <a:r>
              <a:rPr lang="cs-CZ" dirty="0" err="1"/>
              <a:t>učitelnosti</a:t>
            </a:r>
            <a:r>
              <a:rPr lang="cs-CZ" dirty="0"/>
              <a:t> </a:t>
            </a:r>
            <a:r>
              <a:rPr lang="cs-CZ" dirty="0" err="1"/>
              <a:t>areté</a:t>
            </a:r>
            <a:r>
              <a:rPr lang="cs-CZ" dirty="0"/>
              <a:t> a toho, zda má politik sledovat hlavně mravní rozměr? A jak je to s mravností voličů v demokracii?</a:t>
            </a:r>
          </a:p>
          <a:p>
            <a:pPr marL="0" indent="0">
              <a:buNone/>
            </a:pPr>
            <a:r>
              <a:rPr lang="cs-CZ" dirty="0"/>
              <a:t>4. Role intelektuálů – myslitel a veřejnost</a:t>
            </a:r>
          </a:p>
          <a:p>
            <a:pPr marL="0" indent="0">
              <a:buNone/>
            </a:pPr>
            <a:r>
              <a:rPr lang="cs-CZ" b="1" dirty="0"/>
              <a:t>Má veřejně známá pozornost větší slovo v otázkách politických, i když není profesionálním politikem?</a:t>
            </a:r>
          </a:p>
          <a:p>
            <a:pPr marL="0" indent="0">
              <a:buNone/>
            </a:pPr>
            <a:r>
              <a:rPr lang="cs-CZ" dirty="0"/>
              <a:t>5. Otázka viny ve veřejném prostoru</a:t>
            </a:r>
          </a:p>
          <a:p>
            <a:pPr marL="0" indent="0">
              <a:buNone/>
            </a:pPr>
            <a:r>
              <a:rPr lang="cs-CZ" dirty="0"/>
              <a:t>6. Obecné dobro a zlo (např. tzv. banální zlo)</a:t>
            </a:r>
          </a:p>
          <a:p>
            <a:pPr marL="0" indent="0">
              <a:buNone/>
            </a:pPr>
            <a:r>
              <a:rPr lang="cs-CZ" b="1" dirty="0"/>
              <a:t>Má se člověk vzepřít zlu, i když jde o příkaz nadřízeného /autority? A když to neudělá?</a:t>
            </a:r>
          </a:p>
          <a:p>
            <a:pPr marL="0" indent="0">
              <a:buNone/>
            </a:pPr>
            <a:endParaRPr lang="cs-CZ" dirty="0"/>
          </a:p>
        </p:txBody>
      </p:sp>
      <p:sp>
        <p:nvSpPr>
          <p:cNvPr id="4" name="Zástupný symbol pro číslo snímku 3">
            <a:extLst>
              <a:ext uri="{FF2B5EF4-FFF2-40B4-BE49-F238E27FC236}">
                <a16:creationId xmlns:a16="http://schemas.microsoft.com/office/drawing/2014/main" id="{6D122D58-28A5-487D-BB46-5F1F7588A421}"/>
              </a:ext>
            </a:extLst>
          </p:cNvPr>
          <p:cNvSpPr>
            <a:spLocks noGrp="1"/>
          </p:cNvSpPr>
          <p:nvPr>
            <p:ph type="sldNum" sz="quarter" idx="12"/>
          </p:nvPr>
        </p:nvSpPr>
        <p:spPr/>
        <p:txBody>
          <a:bodyPr/>
          <a:lstStyle/>
          <a:p>
            <a:fld id="{3C1139BA-7AFE-49B2-8753-453CE8E20748}" type="slidenum">
              <a:rPr lang="cs-CZ" smtClean="0"/>
              <a:t>10</a:t>
            </a:fld>
            <a:endParaRPr lang="cs-CZ"/>
          </a:p>
        </p:txBody>
      </p:sp>
      <p:sp>
        <p:nvSpPr>
          <p:cNvPr id="5" name="Zástupný symbol pro zápatí 4">
            <a:extLst>
              <a:ext uri="{FF2B5EF4-FFF2-40B4-BE49-F238E27FC236}">
                <a16:creationId xmlns:a16="http://schemas.microsoft.com/office/drawing/2014/main" id="{3F4FC99C-F7BD-4867-A753-9635CFA0AFAF}"/>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3693054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Shrnutí starověké a středověké filosofie státu, politiky a práva</a:t>
            </a:r>
          </a:p>
        </p:txBody>
      </p:sp>
      <p:sp>
        <p:nvSpPr>
          <p:cNvPr id="3" name="Zástupný symbol pro obsah 2"/>
          <p:cNvSpPr>
            <a:spLocks noGrp="1"/>
          </p:cNvSpPr>
          <p:nvPr>
            <p:ph idx="1"/>
          </p:nvPr>
        </p:nvSpPr>
        <p:spPr/>
        <p:txBody>
          <a:bodyPr>
            <a:normAutofit fontScale="77500" lnSpcReduction="20000"/>
          </a:bodyPr>
          <a:lstStyle/>
          <a:p>
            <a:r>
              <a:rPr lang="cs-CZ" b="1" u="sng" dirty="0"/>
              <a:t>Platón</a:t>
            </a:r>
            <a:r>
              <a:rPr lang="cs-CZ" dirty="0"/>
              <a:t>: </a:t>
            </a:r>
            <a:r>
              <a:rPr lang="cs-CZ" b="1" dirty="0"/>
              <a:t>koncepce ideálního státu</a:t>
            </a:r>
            <a:r>
              <a:rPr lang="cs-CZ" dirty="0"/>
              <a:t>, v jeho čele filosofové, důraz na vzdělání a vztah etiky, politiky a poznání, zejm. </a:t>
            </a:r>
            <a:r>
              <a:rPr lang="cs-CZ" b="1" dirty="0"/>
              <a:t>poznání idey spravedlnosti</a:t>
            </a:r>
            <a:r>
              <a:rPr lang="cs-CZ" dirty="0"/>
              <a:t>, která je člověku dána</a:t>
            </a:r>
          </a:p>
          <a:p>
            <a:r>
              <a:rPr lang="cs-CZ" b="1" u="sng" dirty="0" err="1"/>
              <a:t>Aristotelés</a:t>
            </a:r>
            <a:r>
              <a:rPr lang="cs-CZ" dirty="0"/>
              <a:t>: člověk ze své přirozenosti tvorem společenským, sdružuje se do rodiny (domácnosti, vsi a obce, tj. státu. Rozlišuje různé ústavy, jejichž kvalita je dána snahou o </a:t>
            </a:r>
            <a:r>
              <a:rPr lang="cs-CZ" b="1" dirty="0"/>
              <a:t>dosažení obecného dobra, které je nejvyšší hodnotou</a:t>
            </a:r>
            <a:r>
              <a:rPr lang="cs-CZ" dirty="0"/>
              <a:t>: Vztah politiky  a etiky, nicméně </a:t>
            </a:r>
            <a:r>
              <a:rPr lang="cs-CZ" b="1" dirty="0"/>
              <a:t>spravedlnost, právo je věcí dohody</a:t>
            </a:r>
            <a:r>
              <a:rPr lang="cs-CZ" dirty="0"/>
              <a:t>. Vždy však musí jít o blaho celé obce</a:t>
            </a:r>
          </a:p>
          <a:p>
            <a:r>
              <a:rPr lang="cs-CZ" b="1" u="sng" dirty="0" err="1"/>
              <a:t>Epikúros</a:t>
            </a:r>
            <a:r>
              <a:rPr lang="cs-CZ" dirty="0"/>
              <a:t>: : „</a:t>
            </a:r>
            <a:r>
              <a:rPr lang="cs-CZ" b="1" dirty="0"/>
              <a:t>Přirozené právo je dohoda </a:t>
            </a:r>
            <a:r>
              <a:rPr lang="cs-CZ" dirty="0"/>
              <a:t>o vzájemném prospěchu, směřující k tomu, aby si lidé navzájem neškodili, ani škody netrpěli.“ to je také stav spravedlnosti, základem této smlouvy je zájem o sebe sama a sebeobrana; nespravedlivý člověk žije v duševním neklidu, neboť se bojí přistižení</a:t>
            </a:r>
          </a:p>
          <a:p>
            <a:r>
              <a:rPr lang="cs-CZ" b="1" u="sng" dirty="0"/>
              <a:t>Augustin</a:t>
            </a:r>
            <a:r>
              <a:rPr lang="cs-CZ" dirty="0"/>
              <a:t>: hovoří o dvou obcích: nedokonalé lidské a dokonalé obci Boží, k níž jako ideálu máme směřovat. </a:t>
            </a:r>
            <a:r>
              <a:rPr lang="cs-CZ" b="1" dirty="0"/>
              <a:t>Představu o spravedlnost a dobru máme  ve svém nitru, kam ji vkládá Bůh</a:t>
            </a:r>
          </a:p>
          <a:p>
            <a:r>
              <a:rPr lang="cs-CZ" b="1" u="sng" dirty="0"/>
              <a:t>Tomáš Akvinský</a:t>
            </a:r>
            <a:r>
              <a:rPr lang="cs-CZ" dirty="0"/>
              <a:t>: máme </a:t>
            </a:r>
            <a:r>
              <a:rPr lang="cs-CZ" b="1" dirty="0"/>
              <a:t>přirozené právo dané lidskou podstatou, totiž rozumností</a:t>
            </a:r>
            <a:r>
              <a:rPr lang="cs-CZ" dirty="0"/>
              <a:t>. Stejně tak je </a:t>
            </a:r>
            <a:r>
              <a:rPr lang="cs-CZ" b="1" dirty="0"/>
              <a:t>na člověku nezávislá idea spravedlnosti</a:t>
            </a:r>
          </a:p>
        </p:txBody>
      </p:sp>
      <p:sp>
        <p:nvSpPr>
          <p:cNvPr id="4" name="Zástupný symbol pro číslo snímku 3">
            <a:extLst>
              <a:ext uri="{FF2B5EF4-FFF2-40B4-BE49-F238E27FC236}">
                <a16:creationId xmlns:a16="http://schemas.microsoft.com/office/drawing/2014/main" id="{F769677F-ABEF-44D5-ADBE-384552FC135E}"/>
              </a:ext>
            </a:extLst>
          </p:cNvPr>
          <p:cNvSpPr>
            <a:spLocks noGrp="1"/>
          </p:cNvSpPr>
          <p:nvPr>
            <p:ph type="sldNum" sz="quarter" idx="12"/>
          </p:nvPr>
        </p:nvSpPr>
        <p:spPr/>
        <p:txBody>
          <a:bodyPr/>
          <a:lstStyle/>
          <a:p>
            <a:fld id="{3C1139BA-7AFE-49B2-8753-453CE8E20748}" type="slidenum">
              <a:rPr lang="cs-CZ" smtClean="0"/>
              <a:t>11</a:t>
            </a:fld>
            <a:endParaRPr lang="cs-CZ"/>
          </a:p>
        </p:txBody>
      </p:sp>
      <p:sp>
        <p:nvSpPr>
          <p:cNvPr id="5" name="Zástupný symbol pro zápatí 4">
            <a:extLst>
              <a:ext uri="{FF2B5EF4-FFF2-40B4-BE49-F238E27FC236}">
                <a16:creationId xmlns:a16="http://schemas.microsoft.com/office/drawing/2014/main" id="{B927AEC3-6BCC-43A6-B4BE-C80EC92BDDF1}"/>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2254877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586F42-E0A5-440F-A64C-01B81F9C644F}"/>
              </a:ext>
            </a:extLst>
          </p:cNvPr>
          <p:cNvSpPr>
            <a:spLocks noGrp="1"/>
          </p:cNvSpPr>
          <p:nvPr>
            <p:ph type="title"/>
          </p:nvPr>
        </p:nvSpPr>
        <p:spPr/>
        <p:txBody>
          <a:bodyPr/>
          <a:lstStyle/>
          <a:p>
            <a:r>
              <a:rPr lang="cs-CZ" dirty="0"/>
              <a:t>Spravedlnost – druhy spravedlnosti</a:t>
            </a:r>
          </a:p>
        </p:txBody>
      </p:sp>
      <p:sp>
        <p:nvSpPr>
          <p:cNvPr id="3" name="Zástupný obsah 2">
            <a:extLst>
              <a:ext uri="{FF2B5EF4-FFF2-40B4-BE49-F238E27FC236}">
                <a16:creationId xmlns:a16="http://schemas.microsoft.com/office/drawing/2014/main" id="{2EABB23C-13B9-4824-A6D6-16083114E7E8}"/>
              </a:ext>
            </a:extLst>
          </p:cNvPr>
          <p:cNvSpPr>
            <a:spLocks noGrp="1"/>
          </p:cNvSpPr>
          <p:nvPr>
            <p:ph idx="1"/>
          </p:nvPr>
        </p:nvSpPr>
        <p:spPr/>
        <p:txBody>
          <a:bodyPr>
            <a:normAutofit fontScale="92500" lnSpcReduction="20000"/>
          </a:bodyPr>
          <a:lstStyle/>
          <a:p>
            <a:r>
              <a:rPr lang="cs-CZ" b="1" dirty="0"/>
              <a:t>Retributivní (opravná, trestající) spravedlnost</a:t>
            </a:r>
            <a:r>
              <a:rPr lang="cs-CZ" dirty="0"/>
              <a:t>: škoda má být zahlazena, vyrovnána přiměřeným trestem</a:t>
            </a:r>
          </a:p>
          <a:p>
            <a:r>
              <a:rPr lang="cs-CZ" b="1" dirty="0"/>
              <a:t>Distributivní  (</a:t>
            </a:r>
            <a:r>
              <a:rPr lang="cs-CZ" b="1" dirty="0" err="1"/>
              <a:t>rozdílecí</a:t>
            </a:r>
            <a:r>
              <a:rPr lang="cs-CZ" b="1" dirty="0"/>
              <a:t>) spravedlnost</a:t>
            </a:r>
            <a:r>
              <a:rPr lang="cs-CZ" dirty="0"/>
              <a:t>: dobra mají být rozdělena rovným dílem</a:t>
            </a:r>
          </a:p>
          <a:p>
            <a:r>
              <a:rPr lang="cs-CZ"/>
              <a:t>Obé  nalezneme </a:t>
            </a:r>
            <a:r>
              <a:rPr lang="cs-CZ" dirty="0"/>
              <a:t>definováno již u </a:t>
            </a:r>
            <a:r>
              <a:rPr lang="cs-CZ" b="1" dirty="0"/>
              <a:t>Aristotela</a:t>
            </a:r>
            <a:r>
              <a:rPr lang="cs-CZ" dirty="0"/>
              <a:t> v </a:t>
            </a:r>
            <a:r>
              <a:rPr lang="cs-CZ" b="1" u="sng" dirty="0"/>
              <a:t>Etice </a:t>
            </a:r>
            <a:r>
              <a:rPr lang="cs-CZ" b="1" u="sng" dirty="0" err="1"/>
              <a:t>Nikomachově</a:t>
            </a:r>
            <a:r>
              <a:rPr lang="cs-CZ" dirty="0"/>
              <a:t>:</a:t>
            </a:r>
          </a:p>
          <a:p>
            <a:r>
              <a:rPr lang="cs-CZ" dirty="0"/>
              <a:t>„spravedlivý  bude patrně ten, kdo dbá zákonů a šetří rovnosti. Právo tedy jest zákonnost a rovnost… vše zákonné jest jaksi spravedlivé.“</a:t>
            </a:r>
          </a:p>
          <a:p>
            <a:r>
              <a:rPr lang="cs-CZ" dirty="0"/>
              <a:t>Problémy:</a:t>
            </a:r>
          </a:p>
          <a:p>
            <a:r>
              <a:rPr lang="cs-CZ" dirty="0"/>
              <a:t>1. vztah zákona a spravedlnosti</a:t>
            </a:r>
          </a:p>
          <a:p>
            <a:r>
              <a:rPr lang="cs-CZ" dirty="0"/>
              <a:t>2. vymezení přiměřenosti</a:t>
            </a:r>
          </a:p>
          <a:p>
            <a:r>
              <a:rPr lang="cs-CZ" dirty="0"/>
              <a:t>3. určení rovnosti</a:t>
            </a:r>
          </a:p>
          <a:p>
            <a:endParaRPr lang="cs-CZ" dirty="0"/>
          </a:p>
          <a:p>
            <a:endParaRPr lang="cs-CZ" dirty="0"/>
          </a:p>
        </p:txBody>
      </p:sp>
      <p:sp>
        <p:nvSpPr>
          <p:cNvPr id="4" name="Zástupný symbol pro číslo snímku 3">
            <a:extLst>
              <a:ext uri="{FF2B5EF4-FFF2-40B4-BE49-F238E27FC236}">
                <a16:creationId xmlns:a16="http://schemas.microsoft.com/office/drawing/2014/main" id="{1C9A4B7D-270D-471F-8D9F-578E3A63F794}"/>
              </a:ext>
            </a:extLst>
          </p:cNvPr>
          <p:cNvSpPr>
            <a:spLocks noGrp="1"/>
          </p:cNvSpPr>
          <p:nvPr>
            <p:ph type="sldNum" sz="quarter" idx="12"/>
          </p:nvPr>
        </p:nvSpPr>
        <p:spPr/>
        <p:txBody>
          <a:bodyPr/>
          <a:lstStyle/>
          <a:p>
            <a:fld id="{3C1139BA-7AFE-49B2-8753-453CE8E20748}" type="slidenum">
              <a:rPr lang="cs-CZ" smtClean="0"/>
              <a:t>12</a:t>
            </a:fld>
            <a:endParaRPr lang="cs-CZ"/>
          </a:p>
        </p:txBody>
      </p:sp>
      <p:sp>
        <p:nvSpPr>
          <p:cNvPr id="5" name="Zástupný symbol pro zápatí 4">
            <a:extLst>
              <a:ext uri="{FF2B5EF4-FFF2-40B4-BE49-F238E27FC236}">
                <a16:creationId xmlns:a16="http://schemas.microsoft.com/office/drawing/2014/main" id="{9ACC020E-E793-4228-98CD-2471219DB0A9}"/>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248135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BBEEB8-20C6-48B0-967A-841EE01C911A}"/>
              </a:ext>
            </a:extLst>
          </p:cNvPr>
          <p:cNvSpPr>
            <a:spLocks noGrp="1"/>
          </p:cNvSpPr>
          <p:nvPr>
            <p:ph type="title"/>
          </p:nvPr>
        </p:nvSpPr>
        <p:spPr/>
        <p:txBody>
          <a:bodyPr/>
          <a:lstStyle/>
          <a:p>
            <a:r>
              <a:rPr lang="cs-CZ" dirty="0"/>
              <a:t>Spravedlnost – vymezení a původ</a:t>
            </a:r>
          </a:p>
        </p:txBody>
      </p:sp>
      <p:sp>
        <p:nvSpPr>
          <p:cNvPr id="3" name="Zástupný obsah 2">
            <a:extLst>
              <a:ext uri="{FF2B5EF4-FFF2-40B4-BE49-F238E27FC236}">
                <a16:creationId xmlns:a16="http://schemas.microsoft.com/office/drawing/2014/main" id="{73147A05-DB11-4B7F-835B-52A45010485E}"/>
              </a:ext>
            </a:extLst>
          </p:cNvPr>
          <p:cNvSpPr>
            <a:spLocks noGrp="1"/>
          </p:cNvSpPr>
          <p:nvPr>
            <p:ph idx="1"/>
          </p:nvPr>
        </p:nvSpPr>
        <p:spPr/>
        <p:txBody>
          <a:bodyPr/>
          <a:lstStyle/>
          <a:p>
            <a:r>
              <a:rPr lang="cs-CZ" dirty="0"/>
              <a:t>Hans </a:t>
            </a:r>
            <a:r>
              <a:rPr lang="cs-CZ" dirty="0" err="1"/>
              <a:t>Kelsen</a:t>
            </a:r>
            <a:r>
              <a:rPr lang="cs-CZ" dirty="0"/>
              <a:t> (1881-1973, právní normativní škola, pozitivistická, inspirace Jeremym </a:t>
            </a:r>
            <a:r>
              <a:rPr lang="cs-CZ" dirty="0" err="1"/>
              <a:t>Benthamem</a:t>
            </a:r>
            <a:r>
              <a:rPr lang="cs-CZ" dirty="0"/>
              <a:t>): „Spravedlnost je v prvé řadě možná, ale nikoliv nutná vlastnost společenského zřízení Teprve ve druhé řadě je to lidská ctnost Člověk je spravedlivý, když jeho jednání odpovídá zřízení, které považujeme za spravedlivé … tj. takovému, které reguluje lidské jednání způsobem, který všechny uspokojuje tak, že v něm mohou všichni nalézt své štěstí. Touha po spravedlnosti je tedy  věčnou lidskou touhou po štěstí. Protože pak člověk nemůže nalézt štěstí jako izolované individuum, hledá jej ve společnosti. Spravedlnost je společenské </a:t>
            </a:r>
            <a:r>
              <a:rPr lang="cs-CZ" b="1" dirty="0"/>
              <a:t>štěstí</a:t>
            </a:r>
            <a:r>
              <a:rPr lang="cs-CZ" dirty="0"/>
              <a:t>, štěstí, které garantuje společenské zřízení.“</a:t>
            </a:r>
          </a:p>
        </p:txBody>
      </p:sp>
      <p:sp>
        <p:nvSpPr>
          <p:cNvPr id="4" name="Zástupný symbol pro číslo snímku 3">
            <a:extLst>
              <a:ext uri="{FF2B5EF4-FFF2-40B4-BE49-F238E27FC236}">
                <a16:creationId xmlns:a16="http://schemas.microsoft.com/office/drawing/2014/main" id="{186FDF87-8947-42D5-A32C-CDF387755E28}"/>
              </a:ext>
            </a:extLst>
          </p:cNvPr>
          <p:cNvSpPr>
            <a:spLocks noGrp="1"/>
          </p:cNvSpPr>
          <p:nvPr>
            <p:ph type="sldNum" sz="quarter" idx="12"/>
          </p:nvPr>
        </p:nvSpPr>
        <p:spPr/>
        <p:txBody>
          <a:bodyPr/>
          <a:lstStyle/>
          <a:p>
            <a:fld id="{3C1139BA-7AFE-49B2-8753-453CE8E20748}" type="slidenum">
              <a:rPr lang="cs-CZ" smtClean="0"/>
              <a:t>13</a:t>
            </a:fld>
            <a:endParaRPr lang="cs-CZ"/>
          </a:p>
        </p:txBody>
      </p:sp>
      <p:sp>
        <p:nvSpPr>
          <p:cNvPr id="5" name="Zástupný symbol pro zápatí 4">
            <a:extLst>
              <a:ext uri="{FF2B5EF4-FFF2-40B4-BE49-F238E27FC236}">
                <a16:creationId xmlns:a16="http://schemas.microsoft.com/office/drawing/2014/main" id="{D87C209A-C09E-475E-ADE9-58DF156723C5}"/>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24419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41FB98-AD91-4E3A-93D1-B565AC9DDA34}"/>
              </a:ext>
            </a:extLst>
          </p:cNvPr>
          <p:cNvSpPr>
            <a:spLocks noGrp="1"/>
          </p:cNvSpPr>
          <p:nvPr>
            <p:ph type="title"/>
          </p:nvPr>
        </p:nvSpPr>
        <p:spPr/>
        <p:txBody>
          <a:bodyPr/>
          <a:lstStyle/>
          <a:p>
            <a:r>
              <a:rPr lang="cs-CZ" dirty="0"/>
              <a:t>Legalita a legitimita</a:t>
            </a:r>
          </a:p>
        </p:txBody>
      </p:sp>
      <p:sp>
        <p:nvSpPr>
          <p:cNvPr id="3" name="Zástupný obsah 2">
            <a:extLst>
              <a:ext uri="{FF2B5EF4-FFF2-40B4-BE49-F238E27FC236}">
                <a16:creationId xmlns:a16="http://schemas.microsoft.com/office/drawing/2014/main" id="{02DFE1E7-629C-4179-8377-15D0F904A36E}"/>
              </a:ext>
            </a:extLst>
          </p:cNvPr>
          <p:cNvSpPr>
            <a:spLocks noGrp="1"/>
          </p:cNvSpPr>
          <p:nvPr>
            <p:ph idx="1"/>
          </p:nvPr>
        </p:nvSpPr>
        <p:spPr/>
        <p:txBody>
          <a:bodyPr>
            <a:normAutofit fontScale="70000" lnSpcReduction="20000"/>
          </a:bodyPr>
          <a:lstStyle/>
          <a:p>
            <a:r>
              <a:rPr lang="cs-CZ" b="1" dirty="0"/>
              <a:t>Legitimita</a:t>
            </a:r>
            <a:r>
              <a:rPr lang="cs-CZ" dirty="0"/>
              <a:t> dle M. Webera – víra, že určité panství je správné, akceptovatelné</a:t>
            </a:r>
          </a:p>
          <a:p>
            <a:r>
              <a:rPr lang="cs-CZ" b="1" dirty="0"/>
              <a:t>Legalita</a:t>
            </a:r>
            <a:r>
              <a:rPr lang="cs-CZ" dirty="0"/>
              <a:t> – zákonnost</a:t>
            </a:r>
          </a:p>
          <a:p>
            <a:r>
              <a:rPr lang="cs-CZ" dirty="0"/>
              <a:t>Otázka legitimity zákonů: kde se bere?</a:t>
            </a:r>
          </a:p>
          <a:p>
            <a:r>
              <a:rPr lang="cs-CZ" dirty="0"/>
              <a:t>T. Hobbes: autorita, ne pravda vytváří právo – </a:t>
            </a:r>
            <a:r>
              <a:rPr lang="cs-CZ" b="1" dirty="0" err="1"/>
              <a:t>legalistické</a:t>
            </a:r>
            <a:r>
              <a:rPr lang="cs-CZ" b="1" dirty="0"/>
              <a:t> pojetí</a:t>
            </a:r>
          </a:p>
          <a:p>
            <a:r>
              <a:rPr lang="cs-CZ" dirty="0"/>
              <a:t>Jeremy </a:t>
            </a:r>
            <a:r>
              <a:rPr lang="cs-CZ" dirty="0" err="1"/>
              <a:t>Bentham</a:t>
            </a:r>
            <a:r>
              <a:rPr lang="cs-CZ" dirty="0"/>
              <a:t> (1748 – 1832): právo je příkaz suveréna, který ovšem nesmí překročit určité hranice (princip sebeomezení suveréna) –z tohoto pojetí vychází i princip suverenity lidu (ústava)→ </a:t>
            </a:r>
            <a:r>
              <a:rPr lang="cs-CZ" b="1" dirty="0"/>
              <a:t>právní pozitivismus</a:t>
            </a:r>
            <a:r>
              <a:rPr lang="cs-CZ" dirty="0"/>
              <a:t>: fikce suveréna, který vytváří jednotný obraz práva (nový řád) a kontroluje společnost</a:t>
            </a:r>
          </a:p>
          <a:p>
            <a:r>
              <a:rPr lang="cs-CZ" dirty="0" err="1"/>
              <a:t>Legalistické</a:t>
            </a:r>
            <a:r>
              <a:rPr lang="cs-CZ" dirty="0"/>
              <a:t> pojetí u </a:t>
            </a:r>
            <a:r>
              <a:rPr lang="cs-CZ" dirty="0" err="1"/>
              <a:t>Kelsena</a:t>
            </a:r>
            <a:r>
              <a:rPr lang="cs-CZ" dirty="0"/>
              <a:t>: fikce čisté právní vědy nezávislé na vnější skutečnosti a redukovatelné na čisté formy příkazů a zákazů</a:t>
            </a:r>
          </a:p>
          <a:p>
            <a:r>
              <a:rPr lang="cs-CZ" dirty="0"/>
              <a:t>Otázky: </a:t>
            </a:r>
          </a:p>
          <a:p>
            <a:pPr marL="0" indent="0">
              <a:buNone/>
            </a:pPr>
            <a:r>
              <a:rPr lang="cs-CZ" dirty="0"/>
              <a:t>1. </a:t>
            </a:r>
            <a:r>
              <a:rPr lang="cs-CZ" b="1" dirty="0"/>
              <a:t>Kde se bere legitimita suveréna? </a:t>
            </a:r>
          </a:p>
          <a:p>
            <a:pPr marL="0" indent="0">
              <a:buNone/>
            </a:pPr>
            <a:r>
              <a:rPr lang="cs-CZ" b="1" dirty="0"/>
              <a:t>2. Akceptujeme všechny jeho příkazy? </a:t>
            </a:r>
          </a:p>
          <a:p>
            <a:pPr marL="0" indent="0">
              <a:buNone/>
            </a:pPr>
            <a:r>
              <a:rPr lang="cs-CZ" dirty="0"/>
              <a:t>3. J</a:t>
            </a:r>
            <a:r>
              <a:rPr lang="cs-CZ" b="1" dirty="0"/>
              <a:t>sou nezávislé na vnějším světě a je na něm nezávislé naše pochopení těchto právních norem?</a:t>
            </a:r>
          </a:p>
        </p:txBody>
      </p:sp>
      <p:sp>
        <p:nvSpPr>
          <p:cNvPr id="4" name="Zástupný symbol pro číslo snímku 3">
            <a:extLst>
              <a:ext uri="{FF2B5EF4-FFF2-40B4-BE49-F238E27FC236}">
                <a16:creationId xmlns:a16="http://schemas.microsoft.com/office/drawing/2014/main" id="{BE11EBCD-9DCA-4DB7-812E-0FFF08A056EA}"/>
              </a:ext>
            </a:extLst>
          </p:cNvPr>
          <p:cNvSpPr>
            <a:spLocks noGrp="1"/>
          </p:cNvSpPr>
          <p:nvPr>
            <p:ph type="sldNum" sz="quarter" idx="12"/>
          </p:nvPr>
        </p:nvSpPr>
        <p:spPr/>
        <p:txBody>
          <a:bodyPr/>
          <a:lstStyle/>
          <a:p>
            <a:fld id="{3C1139BA-7AFE-49B2-8753-453CE8E20748}" type="slidenum">
              <a:rPr lang="cs-CZ" smtClean="0"/>
              <a:t>14</a:t>
            </a:fld>
            <a:endParaRPr lang="cs-CZ"/>
          </a:p>
        </p:txBody>
      </p:sp>
      <p:sp>
        <p:nvSpPr>
          <p:cNvPr id="5" name="Zástupný symbol pro zápatí 4">
            <a:extLst>
              <a:ext uri="{FF2B5EF4-FFF2-40B4-BE49-F238E27FC236}">
                <a16:creationId xmlns:a16="http://schemas.microsoft.com/office/drawing/2014/main" id="{716047ED-92CA-43A8-B4A3-549910F91BA2}"/>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176386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1FB8C0-AAC2-4E56-8DF6-BE8C9DA14B4B}"/>
              </a:ext>
            </a:extLst>
          </p:cNvPr>
          <p:cNvSpPr>
            <a:spLocks noGrp="1"/>
          </p:cNvSpPr>
          <p:nvPr>
            <p:ph type="title"/>
          </p:nvPr>
        </p:nvSpPr>
        <p:spPr/>
        <p:txBody>
          <a:bodyPr/>
          <a:lstStyle/>
          <a:p>
            <a:r>
              <a:rPr lang="cs-CZ" dirty="0"/>
              <a:t>Spravedlnost a právo</a:t>
            </a:r>
          </a:p>
        </p:txBody>
      </p:sp>
      <p:sp>
        <p:nvSpPr>
          <p:cNvPr id="3" name="Zástupný obsah 2">
            <a:extLst>
              <a:ext uri="{FF2B5EF4-FFF2-40B4-BE49-F238E27FC236}">
                <a16:creationId xmlns:a16="http://schemas.microsoft.com/office/drawing/2014/main" id="{BC8D3961-1FD1-4FC5-9B4B-12A93BFDDB39}"/>
              </a:ext>
            </a:extLst>
          </p:cNvPr>
          <p:cNvSpPr>
            <a:spLocks noGrp="1"/>
          </p:cNvSpPr>
          <p:nvPr>
            <p:ph idx="1"/>
          </p:nvPr>
        </p:nvSpPr>
        <p:spPr/>
        <p:txBody>
          <a:bodyPr>
            <a:normAutofit fontScale="92500" lnSpcReduction="20000"/>
          </a:bodyPr>
          <a:lstStyle/>
          <a:p>
            <a:r>
              <a:rPr lang="cs-CZ" dirty="0"/>
              <a:t>Podle části právní filozofů nelze o spravedlnosti vůbec mluvit: Hans </a:t>
            </a:r>
            <a:r>
              <a:rPr lang="cs-CZ" dirty="0" err="1"/>
              <a:t>Kelsen</a:t>
            </a:r>
            <a:r>
              <a:rPr lang="cs-CZ" dirty="0"/>
              <a:t>, nebo např. H. L. A. Hart, Austin –školy právního pozitivismu a právního realismu: právo je to, co nalezne soudce – co to je: spravedlnost nebo libovůle?</a:t>
            </a:r>
          </a:p>
          <a:p>
            <a:r>
              <a:rPr lang="cs-CZ" dirty="0"/>
              <a:t>Druhá část považuje spravedlnost za základ celého právního systému či jeho absolutní měřítko: od Aristotela přes středověké scholastiky až zejména k </a:t>
            </a:r>
            <a:r>
              <a:rPr lang="cs-CZ" dirty="0" err="1"/>
              <a:t>jusnaturalistickým</a:t>
            </a:r>
            <a:r>
              <a:rPr lang="cs-CZ" dirty="0"/>
              <a:t> školám, k E. </a:t>
            </a:r>
            <a:r>
              <a:rPr lang="cs-CZ" dirty="0" err="1"/>
              <a:t>Ehrlichovi</a:t>
            </a:r>
            <a:r>
              <a:rPr lang="cs-CZ" dirty="0"/>
              <a:t> či k zásadní knize z oblasti definice spravedlnosti ve 20. století,  Teorii spravedlnosti Johna </a:t>
            </a:r>
            <a:r>
              <a:rPr lang="cs-CZ" dirty="0" err="1"/>
              <a:t>Rawlse</a:t>
            </a:r>
            <a:endParaRPr lang="cs-CZ" dirty="0"/>
          </a:p>
          <a:p>
            <a:r>
              <a:rPr lang="cs-CZ" dirty="0"/>
              <a:t>Jak vzniká právo? V renesanci – základem je: longa </a:t>
            </a:r>
            <a:r>
              <a:rPr lang="cs-CZ" dirty="0" err="1"/>
              <a:t>consuetudo</a:t>
            </a:r>
            <a:r>
              <a:rPr lang="cs-CZ" dirty="0"/>
              <a:t> (dlouhé užívání) a </a:t>
            </a:r>
            <a:r>
              <a:rPr lang="cs-CZ" dirty="0" err="1"/>
              <a:t>opinio</a:t>
            </a:r>
            <a:r>
              <a:rPr lang="cs-CZ" dirty="0"/>
              <a:t> </a:t>
            </a:r>
            <a:r>
              <a:rPr lang="cs-CZ" dirty="0" err="1"/>
              <a:t>necessitatis</a:t>
            </a:r>
            <a:r>
              <a:rPr lang="cs-CZ" dirty="0"/>
              <a:t> (názor nezbytnosti)</a:t>
            </a:r>
          </a:p>
          <a:p>
            <a:r>
              <a:rPr lang="cs-CZ" dirty="0"/>
              <a:t>Nutné atributy práva: autorita (vynutitelnost), univerzální použitelnost (obecnost práva), závazek a sankce</a:t>
            </a:r>
          </a:p>
          <a:p>
            <a:endParaRPr lang="cs-CZ" dirty="0"/>
          </a:p>
        </p:txBody>
      </p:sp>
      <p:sp>
        <p:nvSpPr>
          <p:cNvPr id="4" name="Zástupný symbol pro číslo snímku 3">
            <a:extLst>
              <a:ext uri="{FF2B5EF4-FFF2-40B4-BE49-F238E27FC236}">
                <a16:creationId xmlns:a16="http://schemas.microsoft.com/office/drawing/2014/main" id="{8FED05D5-05CD-4CCB-BEF1-F9F164B8E978}"/>
              </a:ext>
            </a:extLst>
          </p:cNvPr>
          <p:cNvSpPr>
            <a:spLocks noGrp="1"/>
          </p:cNvSpPr>
          <p:nvPr>
            <p:ph type="sldNum" sz="quarter" idx="12"/>
          </p:nvPr>
        </p:nvSpPr>
        <p:spPr/>
        <p:txBody>
          <a:bodyPr/>
          <a:lstStyle/>
          <a:p>
            <a:fld id="{3C1139BA-7AFE-49B2-8753-453CE8E20748}" type="slidenum">
              <a:rPr lang="cs-CZ" smtClean="0"/>
              <a:t>15</a:t>
            </a:fld>
            <a:endParaRPr lang="cs-CZ"/>
          </a:p>
        </p:txBody>
      </p:sp>
      <p:sp>
        <p:nvSpPr>
          <p:cNvPr id="5" name="Zástupný symbol pro zápatí 4">
            <a:extLst>
              <a:ext uri="{FF2B5EF4-FFF2-40B4-BE49-F238E27FC236}">
                <a16:creationId xmlns:a16="http://schemas.microsoft.com/office/drawing/2014/main" id="{41E6F2FD-C508-4626-AECF-F5A80B0851FD}"/>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1649971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FDBACB-FDB3-4C8F-825C-97C61699F00A}"/>
              </a:ext>
            </a:extLst>
          </p:cNvPr>
          <p:cNvSpPr>
            <a:spLocks noGrp="1"/>
          </p:cNvSpPr>
          <p:nvPr>
            <p:ph type="title"/>
          </p:nvPr>
        </p:nvSpPr>
        <p:spPr/>
        <p:txBody>
          <a:bodyPr/>
          <a:lstStyle/>
          <a:p>
            <a:r>
              <a:rPr lang="cs-CZ" dirty="0"/>
              <a:t>Etika a právo</a:t>
            </a:r>
          </a:p>
        </p:txBody>
      </p:sp>
      <p:sp>
        <p:nvSpPr>
          <p:cNvPr id="3" name="Zástupný obsah 2">
            <a:extLst>
              <a:ext uri="{FF2B5EF4-FFF2-40B4-BE49-F238E27FC236}">
                <a16:creationId xmlns:a16="http://schemas.microsoft.com/office/drawing/2014/main" id="{01C1C0F9-61BC-415A-8DDE-C69B0ACD2B13}"/>
              </a:ext>
            </a:extLst>
          </p:cNvPr>
          <p:cNvSpPr>
            <a:spLocks noGrp="1"/>
          </p:cNvSpPr>
          <p:nvPr>
            <p:ph idx="1"/>
          </p:nvPr>
        </p:nvSpPr>
        <p:spPr/>
        <p:txBody>
          <a:bodyPr/>
          <a:lstStyle/>
          <a:p>
            <a:r>
              <a:rPr lang="cs-CZ" dirty="0"/>
              <a:t>Jednou z obvyklých stereotypních charakteristik rozdílů mezi právem a etikou spočívá v rozlišování tzv. </a:t>
            </a:r>
            <a:r>
              <a:rPr lang="cs-CZ" b="1" dirty="0"/>
              <a:t>proaktivních</a:t>
            </a:r>
            <a:r>
              <a:rPr lang="cs-CZ" dirty="0"/>
              <a:t> a </a:t>
            </a:r>
            <a:r>
              <a:rPr lang="cs-CZ" b="1" dirty="0"/>
              <a:t>reaktivních úloh sociálních systémů</a:t>
            </a:r>
            <a:r>
              <a:rPr lang="cs-CZ" dirty="0"/>
              <a:t>. Právo v tomto smyslu reaguje na skutečnosti a podílí se na postihu jednání a chování považovaných za společensky škodlivé. Etika naproti tomu by měla vystupovat proaktivně: určuje, jakým způsobem se lidé mají chovat; co je správné a nesprávné jednání; kde jsou hranice normality.</a:t>
            </a:r>
          </a:p>
          <a:p>
            <a:r>
              <a:rPr lang="cs-CZ" dirty="0"/>
              <a:t>tři zásadní a výrazně proaktivní funkce vlastní právu, tak jak jej popisuje současná právní věda: integrativní, selektivní a regulativní funkce</a:t>
            </a:r>
          </a:p>
          <a:p>
            <a:endParaRPr lang="cs-CZ" dirty="0"/>
          </a:p>
        </p:txBody>
      </p:sp>
      <p:sp>
        <p:nvSpPr>
          <p:cNvPr id="4" name="Zástupný symbol pro číslo snímku 3">
            <a:extLst>
              <a:ext uri="{FF2B5EF4-FFF2-40B4-BE49-F238E27FC236}">
                <a16:creationId xmlns:a16="http://schemas.microsoft.com/office/drawing/2014/main" id="{2C5E211E-CEB7-4E8F-BA60-BE3337825A3D}"/>
              </a:ext>
            </a:extLst>
          </p:cNvPr>
          <p:cNvSpPr>
            <a:spLocks noGrp="1"/>
          </p:cNvSpPr>
          <p:nvPr>
            <p:ph type="sldNum" sz="quarter" idx="12"/>
          </p:nvPr>
        </p:nvSpPr>
        <p:spPr/>
        <p:txBody>
          <a:bodyPr/>
          <a:lstStyle/>
          <a:p>
            <a:fld id="{3C1139BA-7AFE-49B2-8753-453CE8E20748}" type="slidenum">
              <a:rPr lang="cs-CZ" smtClean="0"/>
              <a:t>16</a:t>
            </a:fld>
            <a:endParaRPr lang="cs-CZ"/>
          </a:p>
        </p:txBody>
      </p:sp>
      <p:sp>
        <p:nvSpPr>
          <p:cNvPr id="5" name="Zástupný symbol pro zápatí 4">
            <a:extLst>
              <a:ext uri="{FF2B5EF4-FFF2-40B4-BE49-F238E27FC236}">
                <a16:creationId xmlns:a16="http://schemas.microsoft.com/office/drawing/2014/main" id="{CB76B59E-C294-411B-AE0E-7CC7B56E9471}"/>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3358353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89A3FE-2E84-4FDD-8915-553AE41CDEC8}"/>
              </a:ext>
            </a:extLst>
          </p:cNvPr>
          <p:cNvSpPr>
            <a:spLocks noGrp="1"/>
          </p:cNvSpPr>
          <p:nvPr>
            <p:ph type="title"/>
          </p:nvPr>
        </p:nvSpPr>
        <p:spPr/>
        <p:txBody>
          <a:bodyPr/>
          <a:lstStyle/>
          <a:p>
            <a:r>
              <a:rPr lang="cs-CZ" dirty="0"/>
              <a:t>Přirozené právo a právo z hlediska interpretace</a:t>
            </a:r>
          </a:p>
        </p:txBody>
      </p:sp>
      <p:sp>
        <p:nvSpPr>
          <p:cNvPr id="3" name="Zástupný obsah 2">
            <a:extLst>
              <a:ext uri="{FF2B5EF4-FFF2-40B4-BE49-F238E27FC236}">
                <a16:creationId xmlns:a16="http://schemas.microsoft.com/office/drawing/2014/main" id="{5AA1969D-F346-4AA9-B76F-07A72BE98535}"/>
              </a:ext>
            </a:extLst>
          </p:cNvPr>
          <p:cNvSpPr>
            <a:spLocks noGrp="1"/>
          </p:cNvSpPr>
          <p:nvPr>
            <p:ph idx="1"/>
          </p:nvPr>
        </p:nvSpPr>
        <p:spPr/>
        <p:txBody>
          <a:bodyPr>
            <a:normAutofit fontScale="92500" lnSpcReduction="20000"/>
          </a:bodyPr>
          <a:lstStyle/>
          <a:p>
            <a:r>
              <a:rPr lang="cs-CZ" dirty="0"/>
              <a:t>Přirozenoprávní pojetí (</a:t>
            </a:r>
            <a:r>
              <a:rPr lang="cs-CZ" dirty="0" err="1"/>
              <a:t>Jusnaturalismus</a:t>
            </a:r>
            <a:r>
              <a:rPr lang="cs-CZ" dirty="0"/>
              <a:t>): právo vychází z představy o spravedlnosti, která je nezávislá na lidské vůli, čili není věcí dohody, ale vychází z lidské přirozenosti:</a:t>
            </a:r>
          </a:p>
          <a:p>
            <a:r>
              <a:rPr lang="cs-CZ" dirty="0"/>
              <a:t>Např. Platón, stoikové, Augustinus, Tomáš Akvinský, </a:t>
            </a:r>
            <a:r>
              <a:rPr lang="cs-CZ" dirty="0" err="1"/>
              <a:t>Montesquieu</a:t>
            </a:r>
            <a:r>
              <a:rPr lang="cs-CZ" dirty="0"/>
              <a:t> (duch zákonů) Rousseau, Kant, do určité míry Locke</a:t>
            </a:r>
          </a:p>
          <a:p>
            <a:r>
              <a:rPr lang="cs-CZ" dirty="0"/>
              <a:t>Nějak víme, co je spravedlivé a správné – </a:t>
            </a:r>
            <a:r>
              <a:rPr lang="cs-CZ" b="1" dirty="0"/>
              <a:t>interpretační komunitu  </a:t>
            </a:r>
            <a:r>
              <a:rPr lang="cs-CZ" dirty="0"/>
              <a:t>(</a:t>
            </a:r>
            <a:r>
              <a:rPr lang="cs-CZ" b="1" dirty="0"/>
              <a:t>Stanley </a:t>
            </a:r>
            <a:r>
              <a:rPr lang="cs-CZ" b="1" dirty="0" err="1"/>
              <a:t>Fish</a:t>
            </a:r>
            <a:r>
              <a:rPr lang="cs-CZ" dirty="0"/>
              <a:t>)– společné vědění o pozadí práva v určité kultuře, ve společenství, který si nějak rozumí: Právo je kontext!</a:t>
            </a:r>
          </a:p>
          <a:p>
            <a:r>
              <a:rPr lang="cs-CZ" dirty="0"/>
              <a:t>Otázky: </a:t>
            </a:r>
          </a:p>
          <a:p>
            <a:pPr marL="514350" indent="-514350">
              <a:buAutoNum type="arabicPeriod"/>
            </a:pPr>
            <a:r>
              <a:rPr lang="cs-CZ" dirty="0"/>
              <a:t>Jak to víme?</a:t>
            </a:r>
          </a:p>
          <a:p>
            <a:pPr marL="514350" indent="-514350">
              <a:buAutoNum type="arabicPeriod"/>
            </a:pPr>
            <a:r>
              <a:rPr lang="cs-CZ" dirty="0"/>
              <a:t>Odkud bereme právní jistotu?</a:t>
            </a:r>
          </a:p>
          <a:p>
            <a:pPr marL="514350" indent="-514350">
              <a:buAutoNum type="arabicPeriod"/>
            </a:pPr>
            <a:r>
              <a:rPr lang="cs-CZ" dirty="0"/>
              <a:t>Jde o obecně lidský, nebo kulturně podmíněný kontext?</a:t>
            </a:r>
          </a:p>
        </p:txBody>
      </p:sp>
      <p:sp>
        <p:nvSpPr>
          <p:cNvPr id="4" name="Zástupný symbol pro číslo snímku 3">
            <a:extLst>
              <a:ext uri="{FF2B5EF4-FFF2-40B4-BE49-F238E27FC236}">
                <a16:creationId xmlns:a16="http://schemas.microsoft.com/office/drawing/2014/main" id="{EEA9C5FB-2235-4EC4-8A59-6EA2C29C09D7}"/>
              </a:ext>
            </a:extLst>
          </p:cNvPr>
          <p:cNvSpPr>
            <a:spLocks noGrp="1"/>
          </p:cNvSpPr>
          <p:nvPr>
            <p:ph type="sldNum" sz="quarter" idx="12"/>
          </p:nvPr>
        </p:nvSpPr>
        <p:spPr/>
        <p:txBody>
          <a:bodyPr/>
          <a:lstStyle/>
          <a:p>
            <a:fld id="{3C1139BA-7AFE-49B2-8753-453CE8E20748}" type="slidenum">
              <a:rPr lang="cs-CZ" smtClean="0"/>
              <a:t>17</a:t>
            </a:fld>
            <a:endParaRPr lang="cs-CZ"/>
          </a:p>
        </p:txBody>
      </p:sp>
      <p:sp>
        <p:nvSpPr>
          <p:cNvPr id="5" name="Zástupný symbol pro zápatí 4">
            <a:extLst>
              <a:ext uri="{FF2B5EF4-FFF2-40B4-BE49-F238E27FC236}">
                <a16:creationId xmlns:a16="http://schemas.microsoft.com/office/drawing/2014/main" id="{D280B7CC-81E3-4717-ADF4-6B60112C0BE0}"/>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22178668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Tomáš Akvinský o spravedlnosti a právu</a:t>
            </a:r>
          </a:p>
        </p:txBody>
      </p:sp>
      <p:sp>
        <p:nvSpPr>
          <p:cNvPr id="3" name="Zástupný symbol pro obsah 2"/>
          <p:cNvSpPr>
            <a:spLocks noGrp="1"/>
          </p:cNvSpPr>
          <p:nvPr>
            <p:ph idx="1"/>
          </p:nvPr>
        </p:nvSpPr>
        <p:spPr>
          <a:xfrm>
            <a:off x="1981200" y="1844825"/>
            <a:ext cx="8003232" cy="4281339"/>
          </a:xfrm>
        </p:spPr>
        <p:txBody>
          <a:bodyPr>
            <a:normAutofit fontScale="85000" lnSpcReduction="20000"/>
          </a:bodyPr>
          <a:lstStyle/>
          <a:p>
            <a:r>
              <a:rPr lang="cs-CZ" dirty="0" err="1"/>
              <a:t>ot</a:t>
            </a:r>
            <a:r>
              <a:rPr lang="cs-CZ" dirty="0"/>
              <a:t>. 92/1: Tomáš Akvinský v této otázce řeší vztah práva (zákona) a etiky. Jde tedy o to, zda </a:t>
            </a:r>
            <a:r>
              <a:rPr lang="cs-CZ" b="1" dirty="0"/>
              <a:t>může právo člověk vést k tomu, aby se stával lepším?</a:t>
            </a:r>
            <a:r>
              <a:rPr lang="cs-CZ" dirty="0"/>
              <a:t> Tématem je jednak etika – tázání po tom, co činí člověka dobrým, tedy čím a proč se stává člověk ctnostným. Dále je obsahem </a:t>
            </a:r>
            <a:r>
              <a:rPr lang="cs-CZ" b="1" dirty="0"/>
              <a:t>etický rozměr zákonů </a:t>
            </a:r>
            <a:r>
              <a:rPr lang="cs-CZ" dirty="0"/>
              <a:t>– např. i poslouchání zákonu je ctnost, zákon má vést k dobru. Dále se text zabývá vztahem zákona a rozumu z hlediska </a:t>
            </a:r>
            <a:r>
              <a:rPr lang="cs-CZ" b="1" dirty="0"/>
              <a:t>legitimity práva</a:t>
            </a:r>
            <a:r>
              <a:rPr lang="cs-CZ" dirty="0"/>
              <a:t>. Rozebírá tedy </a:t>
            </a:r>
            <a:r>
              <a:rPr lang="cs-CZ" b="1" dirty="0"/>
              <a:t>problém zákona, který zákonodárce vydal v rozporu s rozumem, totiž se směřováním k obecnému dobru </a:t>
            </a:r>
            <a:r>
              <a:rPr lang="cs-CZ" dirty="0"/>
              <a:t>– problém vztahu práva pozitivního a přirozeného. U dobra se dále hovoří o dobru vůbec a dobru k něčemu. Rozebírána je i rozdílná odpovědnost za ctnost u běžného občana a u vládnoucího. Dalším tématem jsou vášně, které TA klasifikuje a ukazuje, že právě zákon může učit poslouchání, které má člověk aplikovat i na vztah citů (vášní) a rozumu. </a:t>
            </a:r>
          </a:p>
        </p:txBody>
      </p:sp>
      <p:sp>
        <p:nvSpPr>
          <p:cNvPr id="4" name="Zástupný symbol pro číslo snímku 3">
            <a:extLst>
              <a:ext uri="{FF2B5EF4-FFF2-40B4-BE49-F238E27FC236}">
                <a16:creationId xmlns:a16="http://schemas.microsoft.com/office/drawing/2014/main" id="{3D12F709-6336-48C6-8AFF-B4AF3E96F229}"/>
              </a:ext>
            </a:extLst>
          </p:cNvPr>
          <p:cNvSpPr>
            <a:spLocks noGrp="1"/>
          </p:cNvSpPr>
          <p:nvPr>
            <p:ph type="sldNum" sz="quarter" idx="12"/>
          </p:nvPr>
        </p:nvSpPr>
        <p:spPr/>
        <p:txBody>
          <a:bodyPr/>
          <a:lstStyle/>
          <a:p>
            <a:fld id="{3C1139BA-7AFE-49B2-8753-453CE8E20748}" type="slidenum">
              <a:rPr lang="cs-CZ" smtClean="0"/>
              <a:t>18</a:t>
            </a:fld>
            <a:endParaRPr lang="cs-CZ"/>
          </a:p>
        </p:txBody>
      </p:sp>
      <p:sp>
        <p:nvSpPr>
          <p:cNvPr id="5" name="Zástupný symbol pro zápatí 4">
            <a:extLst>
              <a:ext uri="{FF2B5EF4-FFF2-40B4-BE49-F238E27FC236}">
                <a16:creationId xmlns:a16="http://schemas.microsoft.com/office/drawing/2014/main" id="{353D882E-A1C2-4C4E-9D32-7E2E6C45A6D8}"/>
              </a:ext>
            </a:extLst>
          </p:cNvPr>
          <p:cNvSpPr>
            <a:spLocks noGrp="1"/>
          </p:cNvSpPr>
          <p:nvPr>
            <p:ph type="ftr" sz="quarter" idx="11"/>
          </p:nvPr>
        </p:nvSpPr>
        <p:spPr/>
        <p:txBody>
          <a:bodyPr/>
          <a:lstStyle/>
          <a:p>
            <a:endParaRPr lang="cs-CZ"/>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807237-88E7-497B-B7B4-DADB8BE5324C}"/>
              </a:ext>
            </a:extLst>
          </p:cNvPr>
          <p:cNvSpPr>
            <a:spLocks noGrp="1"/>
          </p:cNvSpPr>
          <p:nvPr>
            <p:ph type="title"/>
          </p:nvPr>
        </p:nvSpPr>
        <p:spPr/>
        <p:txBody>
          <a:bodyPr/>
          <a:lstStyle/>
          <a:p>
            <a:r>
              <a:rPr lang="cs-CZ" dirty="0"/>
              <a:t>Právo a jeho postavení ve společnosti</a:t>
            </a:r>
          </a:p>
        </p:txBody>
      </p:sp>
      <p:sp>
        <p:nvSpPr>
          <p:cNvPr id="3" name="Zástupný obsah 2">
            <a:extLst>
              <a:ext uri="{FF2B5EF4-FFF2-40B4-BE49-F238E27FC236}">
                <a16:creationId xmlns:a16="http://schemas.microsoft.com/office/drawing/2014/main" id="{EAD88EE7-E1B2-4EF9-8CE7-04AC826327A9}"/>
              </a:ext>
            </a:extLst>
          </p:cNvPr>
          <p:cNvSpPr>
            <a:spLocks noGrp="1"/>
          </p:cNvSpPr>
          <p:nvPr>
            <p:ph idx="1"/>
          </p:nvPr>
        </p:nvSpPr>
        <p:spPr/>
        <p:txBody>
          <a:bodyPr/>
          <a:lstStyle/>
          <a:p>
            <a:r>
              <a:rPr lang="cs-CZ" b="1" dirty="0"/>
              <a:t>Je antropologickou konstantou a je tedy možno jej identifikovat již v primitivních společnostech?</a:t>
            </a:r>
          </a:p>
          <a:p>
            <a:r>
              <a:rPr lang="cs-CZ" b="1" dirty="0"/>
              <a:t>Je projevem určitého stupně společenského vývoje?</a:t>
            </a:r>
          </a:p>
        </p:txBody>
      </p:sp>
      <p:sp>
        <p:nvSpPr>
          <p:cNvPr id="4" name="Zástupný symbol pro číslo snímku 3">
            <a:extLst>
              <a:ext uri="{FF2B5EF4-FFF2-40B4-BE49-F238E27FC236}">
                <a16:creationId xmlns:a16="http://schemas.microsoft.com/office/drawing/2014/main" id="{4E8684BA-29FA-4A2A-8DD4-B6BA6E981CA3}"/>
              </a:ext>
            </a:extLst>
          </p:cNvPr>
          <p:cNvSpPr>
            <a:spLocks noGrp="1"/>
          </p:cNvSpPr>
          <p:nvPr>
            <p:ph type="sldNum" sz="quarter" idx="12"/>
          </p:nvPr>
        </p:nvSpPr>
        <p:spPr/>
        <p:txBody>
          <a:bodyPr/>
          <a:lstStyle/>
          <a:p>
            <a:fld id="{3C1139BA-7AFE-49B2-8753-453CE8E20748}" type="slidenum">
              <a:rPr lang="cs-CZ" smtClean="0"/>
              <a:t>19</a:t>
            </a:fld>
            <a:endParaRPr lang="cs-CZ"/>
          </a:p>
        </p:txBody>
      </p:sp>
      <p:sp>
        <p:nvSpPr>
          <p:cNvPr id="5" name="Zástupný symbol pro zápatí 4">
            <a:extLst>
              <a:ext uri="{FF2B5EF4-FFF2-40B4-BE49-F238E27FC236}">
                <a16:creationId xmlns:a16="http://schemas.microsoft.com/office/drawing/2014/main" id="{5F15DE3A-C67B-4792-8547-800BEA973772}"/>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4040426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Exkurz: Sofisté</a:t>
            </a:r>
          </a:p>
        </p:txBody>
      </p:sp>
      <p:sp>
        <p:nvSpPr>
          <p:cNvPr id="3" name="Zástupný symbol pro obsah 2"/>
          <p:cNvSpPr>
            <a:spLocks noGrp="1"/>
          </p:cNvSpPr>
          <p:nvPr>
            <p:ph idx="1"/>
          </p:nvPr>
        </p:nvSpPr>
        <p:spPr/>
        <p:txBody>
          <a:bodyPr>
            <a:normAutofit/>
          </a:bodyPr>
          <a:lstStyle/>
          <a:p>
            <a:r>
              <a:rPr lang="cs-CZ" dirty="0"/>
              <a:t>původem pojmu: </a:t>
            </a:r>
            <a:r>
              <a:rPr lang="cs-CZ" dirty="0" err="1"/>
              <a:t>sofistai</a:t>
            </a:r>
            <a:r>
              <a:rPr lang="cs-CZ" dirty="0"/>
              <a:t>, tj. „znalí mužové“ – zvou k veřejným promluvám (</a:t>
            </a:r>
            <a:r>
              <a:rPr lang="cs-CZ" dirty="0" err="1"/>
              <a:t>epideixeis</a:t>
            </a:r>
            <a:r>
              <a:rPr lang="cs-CZ" dirty="0"/>
              <a:t> )nebo soukromému rozhovoru; negativně použito v </a:t>
            </a:r>
            <a:r>
              <a:rPr lang="cs-CZ" dirty="0" err="1"/>
              <a:t>Aristofanově</a:t>
            </a:r>
            <a:r>
              <a:rPr lang="cs-CZ" dirty="0"/>
              <a:t> komedii Oblaka</a:t>
            </a:r>
          </a:p>
          <a:p>
            <a:r>
              <a:rPr lang="cs-CZ" dirty="0"/>
              <a:t>Zajímavé otázky, jimž se především věnují a jimiž inspirují i </a:t>
            </a:r>
            <a:r>
              <a:rPr lang="cs-CZ" dirty="0" err="1"/>
              <a:t>Sókrata</a:t>
            </a:r>
            <a:r>
              <a:rPr lang="cs-CZ" dirty="0"/>
              <a:t>:</a:t>
            </a:r>
          </a:p>
          <a:p>
            <a:pPr>
              <a:buNone/>
            </a:pPr>
            <a:r>
              <a:rPr lang="cs-CZ" dirty="0"/>
              <a:t>1. zkoumání jazyka</a:t>
            </a:r>
          </a:p>
          <a:p>
            <a:pPr>
              <a:buNone/>
            </a:pPr>
            <a:r>
              <a:rPr lang="cs-CZ" dirty="0"/>
              <a:t>2. základy etiky</a:t>
            </a:r>
          </a:p>
          <a:p>
            <a:pPr>
              <a:buNone/>
            </a:pPr>
            <a:r>
              <a:rPr lang="cs-CZ" dirty="0"/>
              <a:t>3. vliv na společnost a její uspořádání (praktická stránka filosofie), včetně výchovy jedince k (politické) zdatnosti), tj. </a:t>
            </a:r>
            <a:r>
              <a:rPr lang="cs-CZ" dirty="0" err="1"/>
              <a:t>areté</a:t>
            </a:r>
            <a:endParaRPr lang="cs-CZ" dirty="0"/>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5D7FBA-E41A-4B15-B14C-F8F5974A691E}"/>
              </a:ext>
            </a:extLst>
          </p:cNvPr>
          <p:cNvSpPr>
            <a:spLocks noGrp="1"/>
          </p:cNvSpPr>
          <p:nvPr>
            <p:ph type="title"/>
          </p:nvPr>
        </p:nvSpPr>
        <p:spPr/>
        <p:txBody>
          <a:bodyPr/>
          <a:lstStyle/>
          <a:p>
            <a:r>
              <a:rPr lang="cs-CZ" dirty="0"/>
              <a:t>Základní atributy práva podle antropologie a sociologický postoj k právu</a:t>
            </a:r>
          </a:p>
        </p:txBody>
      </p:sp>
      <p:sp>
        <p:nvSpPr>
          <p:cNvPr id="3" name="Zástupný obsah 2">
            <a:extLst>
              <a:ext uri="{FF2B5EF4-FFF2-40B4-BE49-F238E27FC236}">
                <a16:creationId xmlns:a16="http://schemas.microsoft.com/office/drawing/2014/main" id="{AE504005-E306-4643-A8F6-8B6964056776}"/>
              </a:ext>
            </a:extLst>
          </p:cNvPr>
          <p:cNvSpPr>
            <a:spLocks noGrp="1"/>
          </p:cNvSpPr>
          <p:nvPr>
            <p:ph idx="1"/>
          </p:nvPr>
        </p:nvSpPr>
        <p:spPr/>
        <p:txBody>
          <a:bodyPr>
            <a:normAutofit lnSpcReduction="10000"/>
          </a:bodyPr>
          <a:lstStyle/>
          <a:p>
            <a:r>
              <a:rPr lang="cs-CZ" sz="1800" dirty="0">
                <a:effectLst/>
                <a:latin typeface="Times New Roman" panose="02020603050405020304" pitchFamily="18" charset="0"/>
                <a:ea typeface="Times New Roman" panose="02020603050405020304" pitchFamily="18" charset="0"/>
              </a:rPr>
              <a:t>základní atributy práva, jak je definovali antropologové Karl </a:t>
            </a:r>
            <a:r>
              <a:rPr lang="cs-CZ" sz="1800" dirty="0" err="1">
                <a:effectLst/>
                <a:latin typeface="Times New Roman" panose="02020603050405020304" pitchFamily="18" charset="0"/>
                <a:ea typeface="Times New Roman" panose="02020603050405020304" pitchFamily="18" charset="0"/>
              </a:rPr>
              <a:t>Llewellyn</a:t>
            </a:r>
            <a:r>
              <a:rPr lang="cs-CZ" sz="1800" dirty="0">
                <a:effectLst/>
                <a:latin typeface="Times New Roman" panose="02020603050405020304" pitchFamily="18" charset="0"/>
                <a:ea typeface="Times New Roman" panose="02020603050405020304" pitchFamily="18" charset="0"/>
              </a:rPr>
              <a:t> a E. </a:t>
            </a:r>
            <a:r>
              <a:rPr lang="cs-CZ" sz="1800" dirty="0" err="1">
                <a:effectLst/>
                <a:latin typeface="Times New Roman" panose="02020603050405020304" pitchFamily="18" charset="0"/>
                <a:ea typeface="Times New Roman" panose="02020603050405020304" pitchFamily="18" charset="0"/>
              </a:rPr>
              <a:t>Adamson</a:t>
            </a:r>
            <a:r>
              <a:rPr lang="cs-CZ" sz="1800" dirty="0">
                <a:effectLst/>
                <a:latin typeface="Times New Roman" panose="02020603050405020304" pitchFamily="18" charset="0"/>
                <a:ea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rPr>
              <a:t>Hoebel</a:t>
            </a:r>
            <a:r>
              <a:rPr lang="cs-CZ" sz="1800" dirty="0">
                <a:effectLst/>
                <a:latin typeface="Times New Roman" panose="02020603050405020304" pitchFamily="18" charset="0"/>
                <a:ea typeface="Times New Roman" panose="02020603050405020304" pitchFamily="18" charset="0"/>
              </a:rPr>
              <a:t>: </a:t>
            </a:r>
          </a:p>
          <a:p>
            <a:r>
              <a:rPr lang="cs-CZ" sz="1800" dirty="0">
                <a:latin typeface="Times New Roman" panose="02020603050405020304" pitchFamily="18" charset="0"/>
                <a:ea typeface="Times New Roman" panose="02020603050405020304" pitchFamily="18" charset="0"/>
              </a:rPr>
              <a:t>1. </a:t>
            </a:r>
            <a:r>
              <a:rPr lang="cs-CZ" sz="1800" dirty="0">
                <a:effectLst/>
                <a:latin typeface="Times New Roman" panose="02020603050405020304" pitchFamily="18" charset="0"/>
                <a:ea typeface="Times New Roman" panose="02020603050405020304" pitchFamily="18" charset="0"/>
              </a:rPr>
              <a:t>„vynutitelnost imperativu“, který individua nutí chovat se určitým způsobem; </a:t>
            </a:r>
          </a:p>
          <a:p>
            <a:r>
              <a:rPr lang="cs-CZ" sz="1800" dirty="0">
                <a:effectLst/>
                <a:latin typeface="Times New Roman" panose="02020603050405020304" pitchFamily="18" charset="0"/>
                <a:ea typeface="Times New Roman" panose="02020603050405020304" pitchFamily="18" charset="0"/>
              </a:rPr>
              <a:t>2. „nadřazenost“, která je manifestována tím, že v konfliktu s ostatními hodnotami právní hodnoty vítězí; „systém“, což znamená, že právo patří mezi organizované prvky sociálních fenoménů; a </a:t>
            </a:r>
          </a:p>
          <a:p>
            <a:r>
              <a:rPr lang="cs-CZ" sz="1800" dirty="0">
                <a:latin typeface="Times New Roman" panose="02020603050405020304" pitchFamily="18" charset="0"/>
                <a:ea typeface="Times New Roman" panose="02020603050405020304" pitchFamily="18" charset="0"/>
              </a:rPr>
              <a:t>3. </a:t>
            </a:r>
            <a:r>
              <a:rPr lang="cs-CZ" sz="1800" dirty="0">
                <a:effectLst/>
                <a:latin typeface="Times New Roman" panose="02020603050405020304" pitchFamily="18" charset="0"/>
                <a:ea typeface="Times New Roman" panose="02020603050405020304" pitchFamily="18" charset="0"/>
              </a:rPr>
              <a:t>„oficiálnost“, díky které je právní systém nadán oficiální publicitou“ (viz Přibáň, J: Sociologie práva)</a:t>
            </a:r>
          </a:p>
          <a:p>
            <a:endParaRPr lang="cs-CZ" sz="1800" dirty="0">
              <a:latin typeface="Times New Roman" panose="02020603050405020304" pitchFamily="18" charset="0"/>
            </a:endParaRPr>
          </a:p>
          <a:p>
            <a:r>
              <a:rPr lang="cs-CZ" sz="1800" dirty="0">
                <a:effectLst/>
                <a:latin typeface="Times New Roman" panose="02020603050405020304" pitchFamily="18" charset="0"/>
                <a:ea typeface="Times New Roman" panose="02020603050405020304" pitchFamily="18" charset="0"/>
              </a:rPr>
              <a:t>Mezi </a:t>
            </a:r>
            <a:r>
              <a:rPr lang="cs-CZ" sz="1800" dirty="0" err="1">
                <a:effectLst/>
                <a:latin typeface="Times New Roman" panose="02020603050405020304" pitchFamily="18" charset="0"/>
                <a:ea typeface="Times New Roman" panose="02020603050405020304" pitchFamily="18" charset="0"/>
              </a:rPr>
              <a:t>sociologickoprávními</a:t>
            </a:r>
            <a:r>
              <a:rPr lang="cs-CZ" sz="1800" dirty="0">
                <a:effectLst/>
                <a:latin typeface="Times New Roman" panose="02020603050405020304" pitchFamily="18" charset="0"/>
                <a:ea typeface="Times New Roman" panose="02020603050405020304" pitchFamily="18" charset="0"/>
              </a:rPr>
              <a:t> autory můžeme v otázce definice práva vymezit dva směry:</a:t>
            </a:r>
          </a:p>
          <a:p>
            <a:r>
              <a:rPr lang="cs-CZ" sz="1800" dirty="0">
                <a:latin typeface="Times New Roman" panose="02020603050405020304" pitchFamily="18" charset="0"/>
                <a:ea typeface="Times New Roman" panose="02020603050405020304" pitchFamily="18" charset="0"/>
              </a:rPr>
              <a:t>1. </a:t>
            </a:r>
            <a:r>
              <a:rPr lang="cs-CZ" sz="1800" b="1" dirty="0">
                <a:effectLst/>
                <a:latin typeface="Times New Roman" panose="02020603050405020304" pitchFamily="18" charset="0"/>
                <a:ea typeface="Times New Roman" panose="02020603050405020304" pitchFamily="18" charset="0"/>
              </a:rPr>
              <a:t>teorii uznání</a:t>
            </a:r>
            <a:r>
              <a:rPr lang="cs-CZ" sz="1800" dirty="0">
                <a:effectLst/>
                <a:latin typeface="Times New Roman" panose="02020603050405020304" pitchFamily="18" charset="0"/>
                <a:ea typeface="Times New Roman" panose="02020603050405020304" pitchFamily="18" charset="0"/>
              </a:rPr>
              <a:t>: </a:t>
            </a:r>
            <a:r>
              <a:rPr lang="cs-CZ" sz="1800" b="1" dirty="0">
                <a:effectLst/>
                <a:latin typeface="Times New Roman" panose="02020603050405020304" pitchFamily="18" charset="0"/>
                <a:ea typeface="Times New Roman" panose="02020603050405020304" pitchFamily="18" charset="0"/>
              </a:rPr>
              <a:t>Eugen </a:t>
            </a:r>
            <a:r>
              <a:rPr lang="cs-CZ" sz="1800" b="1" dirty="0" err="1">
                <a:effectLst/>
                <a:latin typeface="Times New Roman" panose="02020603050405020304" pitchFamily="18" charset="0"/>
                <a:ea typeface="Times New Roman" panose="02020603050405020304" pitchFamily="18" charset="0"/>
              </a:rPr>
              <a:t>Ehrlich</a:t>
            </a:r>
            <a:r>
              <a:rPr lang="cs-CZ" sz="1800" dirty="0">
                <a:effectLst/>
                <a:latin typeface="Times New Roman" panose="02020603050405020304" pitchFamily="18" charset="0"/>
                <a:ea typeface="Times New Roman" panose="02020603050405020304" pitchFamily="18" charset="0"/>
              </a:rPr>
              <a:t>, pro nějž „není právo definováno znaky zvláštní kvality, nýbrž pouze mírou sociální důležitosti.“ Pro </a:t>
            </a:r>
            <a:r>
              <a:rPr lang="cs-CZ" sz="1800" dirty="0" err="1">
                <a:effectLst/>
                <a:latin typeface="Times New Roman" panose="02020603050405020304" pitchFamily="18" charset="0"/>
                <a:ea typeface="Times New Roman" panose="02020603050405020304" pitchFamily="18" charset="0"/>
              </a:rPr>
              <a:t>Ehrlicha</a:t>
            </a:r>
            <a:r>
              <a:rPr lang="cs-CZ" sz="1800" dirty="0">
                <a:effectLst/>
                <a:latin typeface="Times New Roman" panose="02020603050405020304" pitchFamily="18" charset="0"/>
                <a:ea typeface="Times New Roman" panose="02020603050405020304" pitchFamily="18" charset="0"/>
              </a:rPr>
              <a:t> tedy právo vychází vždy z morálky</a:t>
            </a:r>
            <a:endParaRPr lang="cs-CZ" sz="1800" dirty="0">
              <a:latin typeface="Times New Roman" panose="02020603050405020304" pitchFamily="18" charset="0"/>
              <a:ea typeface="Times New Roman" panose="02020603050405020304" pitchFamily="18" charset="0"/>
            </a:endParaRPr>
          </a:p>
          <a:p>
            <a:r>
              <a:rPr lang="cs-CZ" sz="1800" dirty="0">
                <a:effectLst/>
                <a:latin typeface="Times New Roman" panose="02020603050405020304" pitchFamily="18" charset="0"/>
                <a:ea typeface="Times New Roman" panose="02020603050405020304" pitchFamily="18" charset="0"/>
              </a:rPr>
              <a:t>2. </a:t>
            </a:r>
            <a:r>
              <a:rPr lang="cs-CZ" sz="1800" b="1" dirty="0">
                <a:effectLst/>
                <a:latin typeface="Times New Roman" panose="02020603050405020304" pitchFamily="18" charset="0"/>
                <a:ea typeface="Times New Roman" panose="02020603050405020304" pitchFamily="18" charset="0"/>
              </a:rPr>
              <a:t>teorii donucení</a:t>
            </a:r>
            <a:r>
              <a:rPr lang="cs-CZ" sz="1800" dirty="0">
                <a:effectLst/>
                <a:latin typeface="Times New Roman" panose="02020603050405020304" pitchFamily="18" charset="0"/>
                <a:ea typeface="Times New Roman" panose="02020603050405020304" pitchFamily="18" charset="0"/>
              </a:rPr>
              <a:t>: </a:t>
            </a:r>
            <a:r>
              <a:rPr lang="cs-CZ" sz="1800" b="1" dirty="0">
                <a:effectLst/>
                <a:latin typeface="Times New Roman" panose="02020603050405020304" pitchFamily="18" charset="0"/>
                <a:ea typeface="Times New Roman" panose="02020603050405020304" pitchFamily="18" charset="0"/>
              </a:rPr>
              <a:t>Max Weber</a:t>
            </a:r>
            <a:r>
              <a:rPr lang="cs-CZ" sz="1800" dirty="0">
                <a:effectLst/>
                <a:latin typeface="Times New Roman" panose="02020603050405020304" pitchFamily="18" charset="0"/>
                <a:ea typeface="Times New Roman" panose="02020603050405020304" pitchFamily="18" charset="0"/>
              </a:rPr>
              <a:t>: právo není možné omezit jen na uznávaná pravidla. Právo je „řád s určitými zvláštními zárukami možnosti jeho empirické platnosti“, které „spočívají v existenci určitého ‘aparátu donucení’“ </a:t>
            </a:r>
          </a:p>
          <a:p>
            <a:r>
              <a:rPr lang="cs-CZ" sz="1800" dirty="0">
                <a:effectLst/>
                <a:latin typeface="Times New Roman" panose="02020603050405020304" pitchFamily="18" charset="0"/>
                <a:ea typeface="Times New Roman" panose="02020603050405020304" pitchFamily="18" charset="0"/>
              </a:rPr>
              <a:t>Rozlišení obou směrů spočívá na charakteristice postoje jednotlivců i celé společnosti k důvodu dodržování právních norem, resp. k chápání určitých norem jako právních. </a:t>
            </a:r>
            <a:endParaRPr lang="cs-CZ" dirty="0"/>
          </a:p>
        </p:txBody>
      </p:sp>
      <p:sp>
        <p:nvSpPr>
          <p:cNvPr id="4" name="Zástupný symbol pro číslo snímku 3">
            <a:extLst>
              <a:ext uri="{FF2B5EF4-FFF2-40B4-BE49-F238E27FC236}">
                <a16:creationId xmlns:a16="http://schemas.microsoft.com/office/drawing/2014/main" id="{FAA78123-3F12-48DC-B0BD-46A6DB9FC1F4}"/>
              </a:ext>
            </a:extLst>
          </p:cNvPr>
          <p:cNvSpPr>
            <a:spLocks noGrp="1"/>
          </p:cNvSpPr>
          <p:nvPr>
            <p:ph type="sldNum" sz="quarter" idx="12"/>
          </p:nvPr>
        </p:nvSpPr>
        <p:spPr/>
        <p:txBody>
          <a:bodyPr/>
          <a:lstStyle/>
          <a:p>
            <a:fld id="{3C1139BA-7AFE-49B2-8753-453CE8E20748}" type="slidenum">
              <a:rPr lang="cs-CZ" smtClean="0"/>
              <a:t>20</a:t>
            </a:fld>
            <a:endParaRPr lang="cs-CZ"/>
          </a:p>
        </p:txBody>
      </p:sp>
      <p:sp>
        <p:nvSpPr>
          <p:cNvPr id="5" name="Zástupný symbol pro zápatí 4">
            <a:extLst>
              <a:ext uri="{FF2B5EF4-FFF2-40B4-BE49-F238E27FC236}">
                <a16:creationId xmlns:a16="http://schemas.microsoft.com/office/drawing/2014/main" id="{AC4AB194-B08E-43FF-8F22-A66E5F948948}"/>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1459120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7D53DF-9085-4946-B09B-76C69CE22F25}"/>
              </a:ext>
            </a:extLst>
          </p:cNvPr>
          <p:cNvSpPr>
            <a:spLocks noGrp="1"/>
          </p:cNvSpPr>
          <p:nvPr>
            <p:ph type="title"/>
          </p:nvPr>
        </p:nvSpPr>
        <p:spPr/>
        <p:txBody>
          <a:bodyPr/>
          <a:lstStyle/>
          <a:p>
            <a:r>
              <a:rPr lang="cs-CZ" dirty="0"/>
              <a:t>Problém mezinárodní politiky a práva</a:t>
            </a:r>
          </a:p>
        </p:txBody>
      </p:sp>
      <p:sp>
        <p:nvSpPr>
          <p:cNvPr id="3" name="Zástupný obsah 2">
            <a:extLst>
              <a:ext uri="{FF2B5EF4-FFF2-40B4-BE49-F238E27FC236}">
                <a16:creationId xmlns:a16="http://schemas.microsoft.com/office/drawing/2014/main" id="{FDE052DE-75B3-456F-B4E9-0733D2CFEF58}"/>
              </a:ext>
            </a:extLst>
          </p:cNvPr>
          <p:cNvSpPr>
            <a:spLocks noGrp="1"/>
          </p:cNvSpPr>
          <p:nvPr>
            <p:ph idx="1"/>
          </p:nvPr>
        </p:nvSpPr>
        <p:spPr/>
        <p:txBody>
          <a:bodyPr/>
          <a:lstStyle/>
          <a:p>
            <a:r>
              <a:rPr lang="cs-CZ" dirty="0"/>
              <a:t>Týká se  i obecné závaznosti ideji spravedlnosti, a tedy i pojetí viny v oblasti lidských práv a mezinárodní vztahů</a:t>
            </a:r>
          </a:p>
          <a:p>
            <a:endParaRPr lang="cs-CZ" dirty="0"/>
          </a:p>
        </p:txBody>
      </p:sp>
      <p:sp>
        <p:nvSpPr>
          <p:cNvPr id="4" name="Zástupný symbol pro číslo snímku 3">
            <a:extLst>
              <a:ext uri="{FF2B5EF4-FFF2-40B4-BE49-F238E27FC236}">
                <a16:creationId xmlns:a16="http://schemas.microsoft.com/office/drawing/2014/main" id="{D6CA9B6A-E25F-43E4-A6F5-0AE183B545AF}"/>
              </a:ext>
            </a:extLst>
          </p:cNvPr>
          <p:cNvSpPr>
            <a:spLocks noGrp="1"/>
          </p:cNvSpPr>
          <p:nvPr>
            <p:ph type="sldNum" sz="quarter" idx="12"/>
          </p:nvPr>
        </p:nvSpPr>
        <p:spPr/>
        <p:txBody>
          <a:bodyPr/>
          <a:lstStyle/>
          <a:p>
            <a:fld id="{3C1139BA-7AFE-49B2-8753-453CE8E20748}" type="slidenum">
              <a:rPr lang="cs-CZ" smtClean="0"/>
              <a:t>21</a:t>
            </a:fld>
            <a:endParaRPr lang="cs-CZ"/>
          </a:p>
        </p:txBody>
      </p:sp>
      <p:sp>
        <p:nvSpPr>
          <p:cNvPr id="5" name="Zástupný symbol pro zápatí 4">
            <a:extLst>
              <a:ext uri="{FF2B5EF4-FFF2-40B4-BE49-F238E27FC236}">
                <a16:creationId xmlns:a16="http://schemas.microsoft.com/office/drawing/2014/main" id="{5FDCD084-33E6-41C4-BD31-F22625C50EEE}"/>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1140417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Raně novověká filosofie práva a spravedlnosti</a:t>
            </a:r>
          </a:p>
        </p:txBody>
      </p:sp>
      <p:sp>
        <p:nvSpPr>
          <p:cNvPr id="3" name="Zástupný symbol pro obsah 2"/>
          <p:cNvSpPr>
            <a:spLocks noGrp="1"/>
          </p:cNvSpPr>
          <p:nvPr>
            <p:ph idx="1"/>
          </p:nvPr>
        </p:nvSpPr>
        <p:spPr/>
        <p:txBody>
          <a:bodyPr>
            <a:normAutofit fontScale="85000" lnSpcReduction="10000"/>
          </a:bodyPr>
          <a:lstStyle/>
          <a:p>
            <a:r>
              <a:rPr lang="cs-CZ" b="1" dirty="0"/>
              <a:t>Hugo </a:t>
            </a:r>
            <a:r>
              <a:rPr lang="cs-CZ" b="1" dirty="0" err="1"/>
              <a:t>Grotius</a:t>
            </a:r>
            <a:r>
              <a:rPr lang="cs-CZ" b="1" dirty="0"/>
              <a:t> </a:t>
            </a:r>
            <a:r>
              <a:rPr lang="cs-CZ" dirty="0"/>
              <a:t>(1583-1645): De iure </a:t>
            </a:r>
            <a:r>
              <a:rPr lang="cs-CZ" dirty="0" err="1"/>
              <a:t>belli</a:t>
            </a:r>
            <a:r>
              <a:rPr lang="cs-CZ" dirty="0"/>
              <a:t> </a:t>
            </a:r>
            <a:r>
              <a:rPr lang="cs-CZ" dirty="0" err="1"/>
              <a:t>et</a:t>
            </a:r>
            <a:r>
              <a:rPr lang="cs-CZ" dirty="0"/>
              <a:t> </a:t>
            </a:r>
            <a:r>
              <a:rPr lang="cs-CZ" dirty="0" err="1"/>
              <a:t>pacis</a:t>
            </a:r>
            <a:r>
              <a:rPr lang="cs-CZ" dirty="0"/>
              <a:t> </a:t>
            </a:r>
            <a:r>
              <a:rPr lang="cs-CZ" dirty="0" err="1"/>
              <a:t>libri</a:t>
            </a:r>
            <a:r>
              <a:rPr lang="cs-CZ" dirty="0"/>
              <a:t> </a:t>
            </a:r>
            <a:r>
              <a:rPr lang="cs-CZ" dirty="0" err="1"/>
              <a:t>tres</a:t>
            </a:r>
            <a:r>
              <a:rPr lang="cs-CZ" dirty="0"/>
              <a:t>: definice přirozeného práva  a principy veřejného práva mezinárodního: </a:t>
            </a:r>
            <a:r>
              <a:rPr lang="cs-CZ" b="1" dirty="0"/>
              <a:t>přirozené právo autonomní právo dané jako příkaz rozumu, oddělené od teologie, pozitivního práva, morálky a politiky</a:t>
            </a:r>
            <a:r>
              <a:rPr lang="cs-CZ" dirty="0"/>
              <a:t>; je neměnné, všeobecné a dané </a:t>
            </a:r>
            <a:r>
              <a:rPr lang="cs-CZ" dirty="0" err="1"/>
              <a:t>přirozenotí</a:t>
            </a:r>
            <a:r>
              <a:rPr lang="cs-CZ" dirty="0"/>
              <a:t> člověka; dělí se na </a:t>
            </a:r>
            <a:r>
              <a:rPr lang="cs-CZ" b="1" dirty="0"/>
              <a:t>přísné </a:t>
            </a:r>
            <a:r>
              <a:rPr lang="cs-CZ" b="1" dirty="0" err="1"/>
              <a:t>přir</a:t>
            </a:r>
            <a:r>
              <a:rPr lang="cs-CZ" b="1" dirty="0"/>
              <a:t>. právo </a:t>
            </a:r>
            <a:r>
              <a:rPr lang="cs-CZ" dirty="0"/>
              <a:t>(ius naturale </a:t>
            </a:r>
            <a:r>
              <a:rPr lang="cs-CZ" dirty="0" err="1"/>
              <a:t>strictum</a:t>
            </a:r>
            <a:r>
              <a:rPr lang="cs-CZ" dirty="0"/>
              <a:t>) a </a:t>
            </a:r>
            <a:r>
              <a:rPr lang="cs-CZ" b="1" dirty="0" err="1"/>
              <a:t>přir</a:t>
            </a:r>
            <a:r>
              <a:rPr lang="cs-CZ" b="1" dirty="0"/>
              <a:t>. právo dané slušností a prospěšností  (</a:t>
            </a:r>
            <a:r>
              <a:rPr lang="cs-CZ" dirty="0"/>
              <a:t>ius naturale </a:t>
            </a:r>
            <a:r>
              <a:rPr lang="cs-CZ" dirty="0" err="1"/>
              <a:t>laxius</a:t>
            </a:r>
            <a:r>
              <a:rPr lang="cs-CZ" dirty="0"/>
              <a:t>); </a:t>
            </a:r>
            <a:r>
              <a:rPr lang="cs-CZ" b="1" dirty="0"/>
              <a:t>stát ovšem předpokládá smlouvu individuí</a:t>
            </a:r>
            <a:r>
              <a:rPr lang="cs-CZ" dirty="0"/>
              <a:t>, stejně jako vlastnické právo; i mezinárodní právo se dělí na přirozené a na založené </a:t>
            </a:r>
            <a:r>
              <a:rPr lang="cs-CZ" dirty="0" err="1"/>
              <a:t>mezinár</a:t>
            </a:r>
            <a:r>
              <a:rPr lang="cs-CZ" dirty="0"/>
              <a:t>. smlouvami</a:t>
            </a:r>
          </a:p>
          <a:p>
            <a:r>
              <a:rPr lang="cs-CZ" dirty="0" err="1"/>
              <a:t>Francisco</a:t>
            </a:r>
            <a:r>
              <a:rPr lang="cs-CZ" dirty="0"/>
              <a:t> </a:t>
            </a:r>
            <a:r>
              <a:rPr lang="cs-CZ" dirty="0" err="1"/>
              <a:t>Suárez</a:t>
            </a:r>
            <a:r>
              <a:rPr lang="cs-CZ" dirty="0"/>
              <a:t> (1548-1617): španělský jezuita, scholastik, který zejm. rozvinul teorii pozitivního a mezinárodního práva: zákony stanoveny Bohem nebo člověkem, v mezinárodním právu smlouvami a zvyklostmi, sepsal také učebnici /přehled scholastiky, která byla používána až do 19. století, rozpracoval také teorii poznání upozorňující na propast mezi duchem a hmotou: duch není s to ve smyslově vnímané hmotě postihnout její duchovní esenci (poznání idejí)</a:t>
            </a:r>
          </a:p>
        </p:txBody>
      </p:sp>
      <p:sp>
        <p:nvSpPr>
          <p:cNvPr id="4" name="Zástupný symbol pro číslo snímku 3">
            <a:extLst>
              <a:ext uri="{FF2B5EF4-FFF2-40B4-BE49-F238E27FC236}">
                <a16:creationId xmlns:a16="http://schemas.microsoft.com/office/drawing/2014/main" id="{AF5C6F9D-7A7C-475F-A3D3-A4C1E6B8D2FC}"/>
              </a:ext>
            </a:extLst>
          </p:cNvPr>
          <p:cNvSpPr>
            <a:spLocks noGrp="1"/>
          </p:cNvSpPr>
          <p:nvPr>
            <p:ph type="sldNum" sz="quarter" idx="12"/>
          </p:nvPr>
        </p:nvSpPr>
        <p:spPr/>
        <p:txBody>
          <a:bodyPr/>
          <a:lstStyle/>
          <a:p>
            <a:fld id="{3C1139BA-7AFE-49B2-8753-453CE8E20748}" type="slidenum">
              <a:rPr lang="cs-CZ" smtClean="0"/>
              <a:t>22</a:t>
            </a:fld>
            <a:endParaRPr lang="cs-CZ"/>
          </a:p>
        </p:txBody>
      </p:sp>
      <p:sp>
        <p:nvSpPr>
          <p:cNvPr id="5" name="Zástupný symbol pro zápatí 4">
            <a:extLst>
              <a:ext uri="{FF2B5EF4-FFF2-40B4-BE49-F238E27FC236}">
                <a16:creationId xmlns:a16="http://schemas.microsoft.com/office/drawing/2014/main" id="{1B5032C2-9E8D-4FA5-A462-F9B9510AE0E6}"/>
              </a:ext>
            </a:extLst>
          </p:cNvPr>
          <p:cNvSpPr>
            <a:spLocks noGrp="1"/>
          </p:cNvSpPr>
          <p:nvPr>
            <p:ph type="ftr" sz="quarter" idx="11"/>
          </p:nvPr>
        </p:nvSpPr>
        <p:spPr/>
        <p:txBody>
          <a:bodyPr/>
          <a:lstStyle/>
          <a:p>
            <a:endParaRPr lang="cs-CZ"/>
          </a:p>
        </p:txBody>
      </p:sp>
    </p:spTree>
    <p:extLst>
      <p:ext uri="{BB962C8B-B14F-4D97-AF65-F5344CB8AC3E}">
        <p14:creationId xmlns:p14="http://schemas.microsoft.com/office/powerpoint/2010/main" val="470877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EDB99-59AD-B629-1D0C-A72A65A8354B}"/>
              </a:ext>
            </a:extLst>
          </p:cNvPr>
          <p:cNvSpPr>
            <a:spLocks noGrp="1"/>
          </p:cNvSpPr>
          <p:nvPr>
            <p:ph type="title"/>
          </p:nvPr>
        </p:nvSpPr>
        <p:spPr/>
        <p:txBody>
          <a:bodyPr/>
          <a:lstStyle/>
          <a:p>
            <a:r>
              <a:rPr lang="cs-CZ" dirty="0"/>
              <a:t>Kantova představa o mezinárodní politice: K věčnému míru</a:t>
            </a:r>
          </a:p>
        </p:txBody>
      </p:sp>
      <p:sp>
        <p:nvSpPr>
          <p:cNvPr id="3" name="Zástupný obsah 2">
            <a:extLst>
              <a:ext uri="{FF2B5EF4-FFF2-40B4-BE49-F238E27FC236}">
                <a16:creationId xmlns:a16="http://schemas.microsoft.com/office/drawing/2014/main" id="{38958AD0-ED3C-F135-8F2B-52EF572456ED}"/>
              </a:ext>
            </a:extLst>
          </p:cNvPr>
          <p:cNvSpPr>
            <a:spLocks noGrp="1"/>
          </p:cNvSpPr>
          <p:nvPr>
            <p:ph idx="1"/>
          </p:nvPr>
        </p:nvSpPr>
        <p:spPr/>
        <p:txBody>
          <a:bodyPr/>
          <a:lstStyle/>
          <a:p>
            <a:r>
              <a:rPr lang="cs-CZ" dirty="0"/>
              <a:t>1. evropanství, resp. světoobčanství</a:t>
            </a:r>
          </a:p>
          <a:p>
            <a:r>
              <a:rPr lang="cs-CZ" dirty="0"/>
              <a:t>2. republikánství</a:t>
            </a:r>
          </a:p>
          <a:p>
            <a:r>
              <a:rPr lang="cs-CZ" dirty="0"/>
              <a:t>3. pohostinnost (otevřenost pro cizince?)</a:t>
            </a:r>
          </a:p>
        </p:txBody>
      </p:sp>
      <p:sp>
        <p:nvSpPr>
          <p:cNvPr id="4" name="Zástupný symbol pro zápatí 3">
            <a:extLst>
              <a:ext uri="{FF2B5EF4-FFF2-40B4-BE49-F238E27FC236}">
                <a16:creationId xmlns:a16="http://schemas.microsoft.com/office/drawing/2014/main" id="{CE02392D-E6AE-F445-8926-FAD140A53B0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255840A-55A4-4E27-0B09-3C6B3D6726B6}"/>
              </a:ext>
            </a:extLst>
          </p:cNvPr>
          <p:cNvSpPr>
            <a:spLocks noGrp="1"/>
          </p:cNvSpPr>
          <p:nvPr>
            <p:ph type="sldNum" sz="quarter" idx="12"/>
          </p:nvPr>
        </p:nvSpPr>
        <p:spPr/>
        <p:txBody>
          <a:bodyPr/>
          <a:lstStyle/>
          <a:p>
            <a:fld id="{3C1139BA-7AFE-49B2-8753-453CE8E20748}" type="slidenum">
              <a:rPr lang="cs-CZ" smtClean="0"/>
              <a:t>23</a:t>
            </a:fld>
            <a:endParaRPr lang="cs-CZ"/>
          </a:p>
        </p:txBody>
      </p:sp>
    </p:spTree>
    <p:extLst>
      <p:ext uri="{BB962C8B-B14F-4D97-AF65-F5344CB8AC3E}">
        <p14:creationId xmlns:p14="http://schemas.microsoft.com/office/powerpoint/2010/main" val="2380212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147881-4F12-478F-AB1E-F1D50B41A8D7}"/>
              </a:ext>
            </a:extLst>
          </p:cNvPr>
          <p:cNvSpPr>
            <a:spLocks noGrp="1"/>
          </p:cNvSpPr>
          <p:nvPr>
            <p:ph type="title"/>
          </p:nvPr>
        </p:nvSpPr>
        <p:spPr/>
        <p:txBody>
          <a:bodyPr/>
          <a:lstStyle/>
          <a:p>
            <a:r>
              <a:rPr lang="cs-CZ" dirty="0"/>
              <a:t>Role intelektuálů</a:t>
            </a:r>
          </a:p>
        </p:txBody>
      </p:sp>
      <p:sp>
        <p:nvSpPr>
          <p:cNvPr id="3" name="Zástupný obsah 2">
            <a:extLst>
              <a:ext uri="{FF2B5EF4-FFF2-40B4-BE49-F238E27FC236}">
                <a16:creationId xmlns:a16="http://schemas.microsoft.com/office/drawing/2014/main" id="{D87C67FB-1BA6-4371-AEB9-88F5E5A22430}"/>
              </a:ext>
            </a:extLst>
          </p:cNvPr>
          <p:cNvSpPr>
            <a:spLocks noGrp="1"/>
          </p:cNvSpPr>
          <p:nvPr>
            <p:ph idx="1"/>
          </p:nvPr>
        </p:nvSpPr>
        <p:spPr/>
        <p:txBody>
          <a:bodyPr/>
          <a:lstStyle/>
          <a:p>
            <a:r>
              <a:rPr lang="cs-CZ" dirty="0"/>
              <a:t>Pojem intelektuál spojený s É. </a:t>
            </a:r>
            <a:r>
              <a:rPr lang="cs-CZ" dirty="0" err="1"/>
              <a:t>Zolou</a:t>
            </a:r>
            <a:endParaRPr lang="cs-CZ" dirty="0"/>
          </a:p>
          <a:p>
            <a:r>
              <a:rPr lang="cs-CZ" dirty="0"/>
              <a:t>Otázka: Má člověk veřejně známý, ať už díky své práci, vzdělání, tomu, že se věnuje kultuře , nebo jiných důvodů větší odpovědnost vůči společnosti? </a:t>
            </a:r>
          </a:p>
          <a:p>
            <a:r>
              <a:rPr lang="cs-CZ" dirty="0"/>
              <a:t>Má /může se takový člověk vyjadřovat  k otázkám fungování společnosti, např. politice apod.?</a:t>
            </a:r>
          </a:p>
          <a:p>
            <a:r>
              <a:rPr lang="cs-CZ" dirty="0"/>
              <a:t>Příklad: Spor bratří Mannů</a:t>
            </a:r>
          </a:p>
          <a:p>
            <a:r>
              <a:rPr lang="cs-CZ" dirty="0"/>
              <a:t>Pojem občanské společnosti</a:t>
            </a:r>
          </a:p>
          <a:p>
            <a:endParaRPr lang="cs-CZ" dirty="0"/>
          </a:p>
        </p:txBody>
      </p:sp>
      <p:sp>
        <p:nvSpPr>
          <p:cNvPr id="4" name="Zástupný symbol pro zápatí 3">
            <a:extLst>
              <a:ext uri="{FF2B5EF4-FFF2-40B4-BE49-F238E27FC236}">
                <a16:creationId xmlns:a16="http://schemas.microsoft.com/office/drawing/2014/main" id="{851C04A3-ED11-4302-8B79-17E348180DE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8A3F896-BC83-42CE-BA93-25467883C3D8}"/>
              </a:ext>
            </a:extLst>
          </p:cNvPr>
          <p:cNvSpPr>
            <a:spLocks noGrp="1"/>
          </p:cNvSpPr>
          <p:nvPr>
            <p:ph type="sldNum" sz="quarter" idx="12"/>
          </p:nvPr>
        </p:nvSpPr>
        <p:spPr/>
        <p:txBody>
          <a:bodyPr/>
          <a:lstStyle/>
          <a:p>
            <a:fld id="{3C1139BA-7AFE-49B2-8753-453CE8E20748}" type="slidenum">
              <a:rPr lang="cs-CZ" smtClean="0"/>
              <a:t>24</a:t>
            </a:fld>
            <a:endParaRPr lang="cs-CZ"/>
          </a:p>
        </p:txBody>
      </p:sp>
    </p:spTree>
    <p:extLst>
      <p:ext uri="{BB962C8B-B14F-4D97-AF65-F5344CB8AC3E}">
        <p14:creationId xmlns:p14="http://schemas.microsoft.com/office/powerpoint/2010/main" val="440900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31B321-9D12-4B39-919F-C1B484212915}"/>
              </a:ext>
            </a:extLst>
          </p:cNvPr>
          <p:cNvSpPr>
            <a:spLocks noGrp="1"/>
          </p:cNvSpPr>
          <p:nvPr>
            <p:ph type="title"/>
          </p:nvPr>
        </p:nvSpPr>
        <p:spPr/>
        <p:txBody>
          <a:bodyPr/>
          <a:lstStyle/>
          <a:p>
            <a:r>
              <a:rPr lang="cs-CZ" dirty="0"/>
              <a:t>Erasmova snaha o ideální stát a výchova</a:t>
            </a:r>
          </a:p>
        </p:txBody>
      </p:sp>
      <p:sp>
        <p:nvSpPr>
          <p:cNvPr id="3" name="Zástupný obsah 2">
            <a:extLst>
              <a:ext uri="{FF2B5EF4-FFF2-40B4-BE49-F238E27FC236}">
                <a16:creationId xmlns:a16="http://schemas.microsoft.com/office/drawing/2014/main" id="{F6D43019-1048-42E2-8BB2-259206AEA2CE}"/>
              </a:ext>
            </a:extLst>
          </p:cNvPr>
          <p:cNvSpPr>
            <a:spLocks noGrp="1"/>
          </p:cNvSpPr>
          <p:nvPr>
            <p:ph idx="1"/>
          </p:nvPr>
        </p:nvSpPr>
        <p:spPr/>
        <p:txBody>
          <a:bodyPr/>
          <a:lstStyle/>
          <a:p>
            <a:r>
              <a:rPr lang="cs-CZ" dirty="0"/>
              <a:t>Myšlenka společenství vzdělanců – evropské intelektuální elity: </a:t>
            </a:r>
            <a:r>
              <a:rPr lang="cs-CZ" b="1" dirty="0"/>
              <a:t>res publica </a:t>
            </a:r>
            <a:r>
              <a:rPr lang="cs-CZ" b="1" dirty="0" err="1"/>
              <a:t>litterarum</a:t>
            </a:r>
            <a:r>
              <a:rPr lang="cs-CZ" dirty="0"/>
              <a:t> – jedním z center Basilej, kde vydává většinu svých spisů</a:t>
            </a:r>
          </a:p>
          <a:p>
            <a:r>
              <a:rPr lang="cs-CZ" dirty="0"/>
              <a:t>Dosah díky tiskům: již kolem 1520 přeložena jeho díla do češtiny</a:t>
            </a:r>
          </a:p>
          <a:p>
            <a:r>
              <a:rPr lang="cs-CZ" dirty="0"/>
              <a:t>1519 – počátek korespondence s Lutherem – Erasmus je k luterství skeptický a snaží se o smír – čili naštve všechny</a:t>
            </a:r>
          </a:p>
          <a:p>
            <a:r>
              <a:rPr lang="cs-CZ" dirty="0"/>
              <a:t>Skutečnou reformaci lze uskutečnit jen nápravou mravů, vzdělanosti a ideálů</a:t>
            </a:r>
          </a:p>
          <a:p>
            <a:endParaRPr lang="cs-CZ" dirty="0"/>
          </a:p>
        </p:txBody>
      </p:sp>
    </p:spTree>
    <p:extLst>
      <p:ext uri="{BB962C8B-B14F-4D97-AF65-F5344CB8AC3E}">
        <p14:creationId xmlns:p14="http://schemas.microsoft.com/office/powerpoint/2010/main" val="4194259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14CDD-0381-4418-B1D5-41CB99DC5DA6}"/>
              </a:ext>
            </a:extLst>
          </p:cNvPr>
          <p:cNvSpPr>
            <a:spLocks noGrp="1"/>
          </p:cNvSpPr>
          <p:nvPr>
            <p:ph type="title" idx="4294967295"/>
          </p:nvPr>
        </p:nvSpPr>
        <p:spPr>
          <a:xfrm>
            <a:off x="-1" y="365125"/>
            <a:ext cx="11170763" cy="3980632"/>
          </a:xfrm>
        </p:spPr>
        <p:txBody>
          <a:bodyPr>
            <a:normAutofit/>
          </a:bodyPr>
          <a:lstStyle/>
          <a:p>
            <a:pPr algn="ctr"/>
            <a:r>
              <a:rPr lang="cs-CZ" dirty="0"/>
              <a:t>Vztah vzdělání a etiky lze převést i na problém výchovy k veřejnému působení ve vztahu ke svobodě poznání a svobodě výchovy: Locke, Rousseau, Kant</a:t>
            </a:r>
          </a:p>
        </p:txBody>
      </p:sp>
    </p:spTree>
    <p:extLst>
      <p:ext uri="{BB962C8B-B14F-4D97-AF65-F5344CB8AC3E}">
        <p14:creationId xmlns:p14="http://schemas.microsoft.com/office/powerpoint/2010/main" val="212548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ADC727-E885-4D99-9235-686994B4BE1F}"/>
              </a:ext>
            </a:extLst>
          </p:cNvPr>
          <p:cNvSpPr>
            <a:spLocks noGrp="1"/>
          </p:cNvSpPr>
          <p:nvPr>
            <p:ph type="title"/>
          </p:nvPr>
        </p:nvSpPr>
        <p:spPr/>
        <p:txBody>
          <a:bodyPr/>
          <a:lstStyle/>
          <a:p>
            <a:r>
              <a:rPr lang="cs-CZ" dirty="0"/>
              <a:t>Masaryk</a:t>
            </a:r>
          </a:p>
        </p:txBody>
      </p:sp>
      <p:sp>
        <p:nvSpPr>
          <p:cNvPr id="3" name="Zástupný obsah 2">
            <a:extLst>
              <a:ext uri="{FF2B5EF4-FFF2-40B4-BE49-F238E27FC236}">
                <a16:creationId xmlns:a16="http://schemas.microsoft.com/office/drawing/2014/main" id="{40569147-9802-4464-942C-ECC10FA40A75}"/>
              </a:ext>
            </a:extLst>
          </p:cNvPr>
          <p:cNvSpPr>
            <a:spLocks noGrp="1"/>
          </p:cNvSpPr>
          <p:nvPr>
            <p:ph idx="1"/>
          </p:nvPr>
        </p:nvSpPr>
        <p:spPr/>
        <p:txBody>
          <a:bodyPr>
            <a:normAutofit fontScale="85000" lnSpcReduction="20000"/>
          </a:bodyPr>
          <a:lstStyle/>
          <a:p>
            <a:r>
              <a:rPr lang="cs-CZ" dirty="0"/>
              <a:t>Výchova má za cíl formování osobnosti</a:t>
            </a:r>
          </a:p>
          <a:p>
            <a:r>
              <a:rPr lang="cs-CZ" dirty="0"/>
              <a:t>Výchova nemá rozvíjet jen racionalitu, ale i cit, hlavně cit lásky k bližnímu. Cílem je rozvíjet racionalitu a cit ve vzájemné harmonii a tím naplňovat lidství, humanitu</a:t>
            </a:r>
          </a:p>
          <a:p>
            <a:r>
              <a:rPr lang="cs-CZ" dirty="0"/>
              <a:t>Vztah výchovy, lidství a morálky: „Mluvíme o ideálu humanitním; přijímám tento ideál. Má pro nás smysl dvojí: Předně: ideál člověckosti být člověkem, Za druhé: ohled na člověčenstvo v nejširším rozsahu.“</a:t>
            </a:r>
          </a:p>
          <a:p>
            <a:r>
              <a:rPr lang="cs-CZ" dirty="0"/>
              <a:t>„Mravnost je založena na citu. Ale není každý cit pravý, pěkný a protože mravnost na citu je založena, neodporuje proto rozumu. Hledejme vzdělání: právě proto, že cit je slepý, musíme citu posvítit rozumem. Vzdělání hledejme praktické, ale také všeobecné a filozofické. Dnes je třeba také vzdělání historického, politického. Mravnost dnes znamená do velké míry mravnost politickou. Nedělejme rozdílu mezi politikou a mravností.“ (Ideály humanitní)</a:t>
            </a:r>
          </a:p>
          <a:p>
            <a:r>
              <a:rPr lang="cs-CZ" dirty="0"/>
              <a:t>Vztah výchovy a politiky</a:t>
            </a:r>
          </a:p>
        </p:txBody>
      </p:sp>
    </p:spTree>
    <p:extLst>
      <p:ext uri="{BB962C8B-B14F-4D97-AF65-F5344CB8AC3E}">
        <p14:creationId xmlns:p14="http://schemas.microsoft.com/office/powerpoint/2010/main" val="290669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3BC544-6726-4B01-AF8C-4BEFC289FA47}"/>
              </a:ext>
            </a:extLst>
          </p:cNvPr>
          <p:cNvSpPr>
            <a:spLocks noGrp="1"/>
          </p:cNvSpPr>
          <p:nvPr>
            <p:ph type="title"/>
          </p:nvPr>
        </p:nvSpPr>
        <p:spPr/>
        <p:txBody>
          <a:bodyPr>
            <a:normAutofit/>
          </a:bodyPr>
          <a:lstStyle/>
          <a:p>
            <a:r>
              <a:rPr lang="cs-CZ" dirty="0"/>
              <a:t>Masarykova politická filosofie a praxe a vzdělání</a:t>
            </a:r>
          </a:p>
        </p:txBody>
      </p:sp>
      <p:sp>
        <p:nvSpPr>
          <p:cNvPr id="3" name="Zástupný symbol pro obsah 2">
            <a:extLst>
              <a:ext uri="{FF2B5EF4-FFF2-40B4-BE49-F238E27FC236}">
                <a16:creationId xmlns:a16="http://schemas.microsoft.com/office/drawing/2014/main" id="{702C9646-55A3-4328-B57C-D524421AFE20}"/>
              </a:ext>
            </a:extLst>
          </p:cNvPr>
          <p:cNvSpPr>
            <a:spLocks noGrp="1"/>
          </p:cNvSpPr>
          <p:nvPr>
            <p:ph idx="1"/>
          </p:nvPr>
        </p:nvSpPr>
        <p:spPr/>
        <p:txBody>
          <a:bodyPr>
            <a:normAutofit/>
          </a:bodyPr>
          <a:lstStyle/>
          <a:p>
            <a:pPr marL="0" indent="0">
              <a:buNone/>
            </a:pPr>
            <a:r>
              <a:rPr lang="cs-CZ" dirty="0"/>
              <a:t>Pojem demokracie</a:t>
            </a:r>
          </a:p>
          <a:p>
            <a:pPr marL="0" indent="0">
              <a:buNone/>
            </a:pPr>
            <a:r>
              <a:rPr lang="cs-CZ" b="1" dirty="0"/>
              <a:t>Humanita</a:t>
            </a:r>
            <a:r>
              <a:rPr lang="cs-CZ" dirty="0"/>
              <a:t>: Je přesvědčen„ že malý národ se udrží jen využitím všech vymožeností osvětových a že se udrží  jen humanitou“ (Naše nynější krize, 1895); M. si je vědom, že jde o intelektuálně i mravně dost náročný program</a:t>
            </a:r>
          </a:p>
          <a:p>
            <a:pPr marL="0" indent="0">
              <a:buNone/>
            </a:pPr>
            <a:r>
              <a:rPr lang="cs-CZ" dirty="0"/>
              <a:t>Zásadní role vzdělání a </a:t>
            </a:r>
            <a:r>
              <a:rPr lang="cs-CZ" b="1" dirty="0"/>
              <a:t>vzdělávání</a:t>
            </a:r>
            <a:r>
              <a:rPr lang="cs-CZ" dirty="0"/>
              <a:t> v politické praxi, a to zejména historie a kultura: Požaduje sebepoznávání národa</a:t>
            </a:r>
          </a:p>
          <a:p>
            <a:pPr marL="0" indent="0">
              <a:buNone/>
            </a:pPr>
            <a:r>
              <a:rPr lang="cs-CZ" dirty="0"/>
              <a:t>Role žurnalistiky a role inteligence, které s předchozím úzce souvisí</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3037099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91E030-17EB-4E04-8D66-0B6CE7D2F161}"/>
              </a:ext>
            </a:extLst>
          </p:cNvPr>
          <p:cNvSpPr>
            <a:spLocks noGrp="1"/>
          </p:cNvSpPr>
          <p:nvPr>
            <p:ph type="title"/>
          </p:nvPr>
        </p:nvSpPr>
        <p:spPr/>
        <p:txBody>
          <a:bodyPr/>
          <a:lstStyle/>
          <a:p>
            <a:r>
              <a:rPr lang="cs-CZ" dirty="0"/>
              <a:t>Problém vztahu vědy a etiky, resp. vzdělání a etiky či vzdělání a politiky</a:t>
            </a:r>
          </a:p>
        </p:txBody>
      </p:sp>
      <p:sp>
        <p:nvSpPr>
          <p:cNvPr id="3" name="Zástupný obsah 2">
            <a:extLst>
              <a:ext uri="{FF2B5EF4-FFF2-40B4-BE49-F238E27FC236}">
                <a16:creationId xmlns:a16="http://schemas.microsoft.com/office/drawing/2014/main" id="{CA726ADB-7B6A-44BF-9731-CDAC5A953820}"/>
              </a:ext>
            </a:extLst>
          </p:cNvPr>
          <p:cNvSpPr>
            <a:spLocks noGrp="1"/>
          </p:cNvSpPr>
          <p:nvPr>
            <p:ph idx="1"/>
          </p:nvPr>
        </p:nvSpPr>
        <p:spPr/>
        <p:txBody>
          <a:bodyPr/>
          <a:lstStyle/>
          <a:p>
            <a:r>
              <a:rPr lang="cs-CZ" dirty="0"/>
              <a:t>U Platóna – soulad i úkol (nutná podmínka)</a:t>
            </a:r>
          </a:p>
          <a:p>
            <a:r>
              <a:rPr lang="cs-CZ" dirty="0"/>
              <a:t>U </a:t>
            </a:r>
            <a:r>
              <a:rPr lang="cs-CZ" dirty="0" err="1"/>
              <a:t>Deweyho</a:t>
            </a:r>
            <a:r>
              <a:rPr lang="cs-CZ" dirty="0"/>
              <a:t> či Masaryka – úkol</a:t>
            </a:r>
          </a:p>
          <a:p>
            <a:r>
              <a:rPr lang="cs-CZ" dirty="0"/>
              <a:t>U Erasma Rotterdamského nebo </a:t>
            </a:r>
            <a:r>
              <a:rPr lang="cs-CZ" dirty="0" err="1"/>
              <a:t>Comtea</a:t>
            </a:r>
            <a:r>
              <a:rPr lang="cs-CZ" dirty="0"/>
              <a:t> - ideál</a:t>
            </a:r>
          </a:p>
        </p:txBody>
      </p:sp>
    </p:spTree>
    <p:extLst>
      <p:ext uri="{BB962C8B-B14F-4D97-AF65-F5344CB8AC3E}">
        <p14:creationId xmlns:p14="http://schemas.microsoft.com/office/powerpoint/2010/main" val="3148875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F554E7-3649-4A92-B51D-613D8B36306A}"/>
              </a:ext>
            </a:extLst>
          </p:cNvPr>
          <p:cNvSpPr>
            <a:spLocks noGrp="1"/>
          </p:cNvSpPr>
          <p:nvPr>
            <p:ph type="title"/>
          </p:nvPr>
        </p:nvSpPr>
        <p:spPr/>
        <p:txBody>
          <a:bodyPr/>
          <a:lstStyle/>
          <a:p>
            <a:r>
              <a:rPr lang="cs-CZ" dirty="0"/>
              <a:t>Hlavní představitelé pragmatismu: John </a:t>
            </a:r>
            <a:r>
              <a:rPr lang="cs-CZ" dirty="0" err="1"/>
              <a:t>Dewey</a:t>
            </a:r>
            <a:r>
              <a:rPr lang="cs-CZ" dirty="0"/>
              <a:t> (1859-1952)</a:t>
            </a:r>
          </a:p>
        </p:txBody>
      </p:sp>
      <p:sp>
        <p:nvSpPr>
          <p:cNvPr id="3" name="Zástupný symbol pro obsah 2">
            <a:extLst>
              <a:ext uri="{FF2B5EF4-FFF2-40B4-BE49-F238E27FC236}">
                <a16:creationId xmlns:a16="http://schemas.microsoft.com/office/drawing/2014/main" id="{ED0980CC-6B9A-4631-ADCF-0DA23BA9C699}"/>
              </a:ext>
            </a:extLst>
          </p:cNvPr>
          <p:cNvSpPr>
            <a:spLocks noGrp="1"/>
          </p:cNvSpPr>
          <p:nvPr>
            <p:ph idx="1"/>
          </p:nvPr>
        </p:nvSpPr>
        <p:spPr/>
        <p:txBody>
          <a:bodyPr/>
          <a:lstStyle/>
          <a:p>
            <a:r>
              <a:rPr lang="cs-CZ" dirty="0"/>
              <a:t>John </a:t>
            </a:r>
            <a:r>
              <a:rPr lang="cs-CZ" dirty="0" err="1"/>
              <a:t>Dewey</a:t>
            </a:r>
            <a:r>
              <a:rPr lang="cs-CZ" dirty="0"/>
              <a:t>: Soustředí se na psychologii hlavně v podobě ovlivněné Darwinismem a na teorii výchovy; </a:t>
            </a:r>
            <a:r>
              <a:rPr lang="cs-CZ" b="1" dirty="0"/>
              <a:t>úkolem poznání je odstraňovat disharmonii </a:t>
            </a:r>
            <a:r>
              <a:rPr lang="cs-CZ" dirty="0"/>
              <a:t>vzniklou absencí vysvětlení či nesouladem mezi pozorováním a již existujícími poznatky, resp. Mezi různými zkušenostmi, jakož i </a:t>
            </a:r>
            <a:r>
              <a:rPr lang="cs-CZ" b="1" dirty="0"/>
              <a:t>urovnat vztah mezi vědou a etikou </a:t>
            </a:r>
            <a:r>
              <a:rPr lang="cs-CZ" dirty="0"/>
              <a:t>a pomoci s harmonickým uspořádáváním společnosti, která má dbát řádu i svobody jedince, ovšem tak, že </a:t>
            </a:r>
            <a:r>
              <a:rPr lang="cs-CZ" dirty="0" err="1"/>
              <a:t>nenihiluje</a:t>
            </a:r>
            <a:r>
              <a:rPr lang="cs-CZ" dirty="0"/>
              <a:t> konflikt, v němž je život</a:t>
            </a:r>
          </a:p>
          <a:p>
            <a:r>
              <a:rPr lang="cs-CZ" dirty="0"/>
              <a:t>Zaměřoval se na problém zkušenosti</a:t>
            </a:r>
          </a:p>
          <a:p>
            <a:r>
              <a:rPr lang="cs-CZ" dirty="0"/>
              <a:t>Důležitý pro filosofii výchovy i koncepci demokracie, kterou chápe jako úkol, ne hotový stav uspořádání společnosti</a:t>
            </a:r>
          </a:p>
        </p:txBody>
      </p:sp>
    </p:spTree>
    <p:extLst>
      <p:ext uri="{BB962C8B-B14F-4D97-AF65-F5344CB8AC3E}">
        <p14:creationId xmlns:p14="http://schemas.microsoft.com/office/powerpoint/2010/main" val="2580809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Dějiny evropského myšlení</a:t>
            </a:r>
          </a:p>
        </p:txBody>
      </p:sp>
      <p:sp>
        <p:nvSpPr>
          <p:cNvPr id="3" name="Podnadpis 2"/>
          <p:cNvSpPr>
            <a:spLocks noGrp="1"/>
          </p:cNvSpPr>
          <p:nvPr>
            <p:ph type="subTitle" idx="1"/>
          </p:nvPr>
        </p:nvSpPr>
        <p:spPr/>
        <p:txBody>
          <a:bodyPr>
            <a:normAutofit lnSpcReduction="10000"/>
          </a:bodyPr>
          <a:lstStyle/>
          <a:p>
            <a:r>
              <a:rPr lang="cs-CZ" dirty="0"/>
              <a:t>4. Etika a politika: Co je spravedlnost? jaká je lidská přirozenost ve vztahu k lidskému společenství? Co je přirozené právo? Současná teorie spravedlnosti – problém legality a legitimity, interpretační komunity pro porozumění tomu, co je správné a spravedlivé, různé druhy spravedlnosti. "věčný mír"- Kant</a:t>
            </a:r>
          </a:p>
          <a:p>
            <a:endParaRPr lang="cs-CZ" dirty="0"/>
          </a:p>
          <a:p>
            <a:endParaRPr lang="cs-CZ" dirty="0"/>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11959</TotalTime>
  <Words>2585</Words>
  <Application>Microsoft Office PowerPoint</Application>
  <PresentationFormat>Širokoúhlá obrazovka</PresentationFormat>
  <Paragraphs>141</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Calibri Light</vt:lpstr>
      <vt:lpstr>Times New Roman</vt:lpstr>
      <vt:lpstr>Motiv Office</vt:lpstr>
      <vt:lpstr>Sókratés: učitelnost areté?</vt:lpstr>
      <vt:lpstr>Exkurz: Sofisté</vt:lpstr>
      <vt:lpstr>Erasmova snaha o ideální stát a výchova</vt:lpstr>
      <vt:lpstr>Vztah vzdělání a etiky lze převést i na problém výchovy k veřejnému působení ve vztahu ke svobodě poznání a svobodě výchovy: Locke, Rousseau, Kant</vt:lpstr>
      <vt:lpstr>Masaryk</vt:lpstr>
      <vt:lpstr>Masarykova politická filosofie a praxe a vzdělání</vt:lpstr>
      <vt:lpstr>Problém vztahu vědy a etiky, resp. vzdělání a etiky či vzdělání a politiky</vt:lpstr>
      <vt:lpstr>Hlavní představitelé pragmatismu: John Dewey (1859-1952)</vt:lpstr>
      <vt:lpstr>Dějiny evropského myšlení</vt:lpstr>
      <vt:lpstr>Vztah etiky a politiky – hlavní témata</vt:lpstr>
      <vt:lpstr>Shrnutí starověké a středověké filosofie státu, politiky a práva</vt:lpstr>
      <vt:lpstr>Spravedlnost – druhy spravedlnosti</vt:lpstr>
      <vt:lpstr>Spravedlnost – vymezení a původ</vt:lpstr>
      <vt:lpstr>Legalita a legitimita</vt:lpstr>
      <vt:lpstr>Spravedlnost a právo</vt:lpstr>
      <vt:lpstr>Etika a právo</vt:lpstr>
      <vt:lpstr>Přirozené právo a právo z hlediska interpretace</vt:lpstr>
      <vt:lpstr>Tomáš Akvinský o spravedlnosti a právu</vt:lpstr>
      <vt:lpstr>Právo a jeho postavení ve společnosti</vt:lpstr>
      <vt:lpstr>Základní atributy práva podle antropologie a sociologický postoj k právu</vt:lpstr>
      <vt:lpstr>Problém mezinárodní politiky a práva</vt:lpstr>
      <vt:lpstr>Raně novověká filosofie práva a spravedlnosti</vt:lpstr>
      <vt:lpstr>Kantova představa o mezinárodní politice: K věčnému míru</vt:lpstr>
      <vt:lpstr>Role intelektuálů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Alena Zelená</dc:creator>
  <cp:lastModifiedBy>Alena Zelená</cp:lastModifiedBy>
  <cp:revision>44</cp:revision>
  <dcterms:created xsi:type="dcterms:W3CDTF">2019-07-20T14:25:46Z</dcterms:created>
  <dcterms:modified xsi:type="dcterms:W3CDTF">2024-10-16T09:22:47Z</dcterms:modified>
</cp:coreProperties>
</file>