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1" r:id="rId6"/>
    <p:sldId id="262" r:id="rId7"/>
    <p:sldId id="263" r:id="rId8"/>
    <p:sldId id="268" r:id="rId9"/>
    <p:sldId id="265" r:id="rId10"/>
    <p:sldId id="269" r:id="rId11"/>
    <p:sldId id="266" r:id="rId1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6" d="100"/>
          <a:sy n="16" d="100"/>
        </p:scale>
        <p:origin x="42" y="18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PRÁVO 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Druhá přednáška – </a:t>
            </a:r>
            <a:r>
              <a:rPr lang="cs-CZ" b="1" dirty="0" smtClean="0"/>
              <a:t>PRAMENY PRÁVA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PRÁVO I – Prameny práva – </a:t>
            </a:r>
            <a:r>
              <a:rPr lang="cs-CZ" sz="3200" b="1" dirty="0"/>
              <a:t>normativní smlouvy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Zásada „</a:t>
            </a:r>
            <a:r>
              <a:rPr lang="cs-CZ" b="1" dirty="0" err="1"/>
              <a:t>pacta</a:t>
            </a:r>
            <a:r>
              <a:rPr lang="cs-CZ" b="1" dirty="0"/>
              <a:t> </a:t>
            </a:r>
            <a:r>
              <a:rPr lang="cs-CZ" b="1" dirty="0" err="1"/>
              <a:t>sunt</a:t>
            </a:r>
            <a:r>
              <a:rPr lang="cs-CZ" b="1" dirty="0"/>
              <a:t> </a:t>
            </a:r>
            <a:r>
              <a:rPr lang="cs-CZ" b="1" dirty="0" err="1"/>
              <a:t>servanda</a:t>
            </a:r>
            <a:r>
              <a:rPr lang="cs-CZ" dirty="0"/>
              <a:t>“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Působení „</a:t>
            </a:r>
            <a:r>
              <a:rPr lang="cs-CZ" b="1" dirty="0" err="1"/>
              <a:t>inter</a:t>
            </a:r>
            <a:r>
              <a:rPr lang="cs-CZ" b="1" dirty="0"/>
              <a:t> partes</a:t>
            </a:r>
            <a:r>
              <a:rPr lang="cs-CZ" dirty="0"/>
              <a:t>“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Ústava Čl.10 </a:t>
            </a:r>
          </a:p>
          <a:p>
            <a:pPr>
              <a:buNone/>
            </a:pPr>
            <a:r>
              <a:rPr lang="cs-CZ" b="1" dirty="0"/>
              <a:t> „</a:t>
            </a:r>
            <a:r>
              <a:rPr lang="cs-CZ" dirty="0"/>
              <a:t>Vyhlášené</a:t>
            </a:r>
            <a:r>
              <a:rPr lang="cs-CZ" b="1" dirty="0"/>
              <a:t> mezinárodní smlouvy, k jejichž ratifikaci dal Parlament souhlas a jimiž je Česká republika vázána, jsou součástí právního řádu; </a:t>
            </a:r>
            <a:r>
              <a:rPr lang="cs-CZ" dirty="0"/>
              <a:t>stanoví-li mezinárodní smlouva něco jiného než zákon, použije se mezinárodní smlouva.“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7735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PRÁVO I – Prameny práva – </a:t>
            </a:r>
            <a:r>
              <a:rPr lang="cs-CZ" sz="2800" b="1" dirty="0" smtClean="0"/>
              <a:t>prameny evropského práva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u="sng" dirty="0" err="1" smtClean="0"/>
              <a:t>Komunitární</a:t>
            </a:r>
            <a:r>
              <a:rPr lang="cs-CZ" u="sng" dirty="0" smtClean="0"/>
              <a:t> právo</a:t>
            </a:r>
            <a:r>
              <a:rPr lang="cs-CZ" dirty="0" smtClean="0"/>
              <a:t>:</a:t>
            </a:r>
          </a:p>
          <a:p>
            <a:pPr marL="514350" indent="-514350">
              <a:buAutoNum type="alphaLcParenR"/>
            </a:pPr>
            <a:endParaRPr lang="cs-CZ" b="1" dirty="0" smtClean="0"/>
          </a:p>
          <a:p>
            <a:pPr marL="514350" indent="-514350">
              <a:buAutoNum type="alphaLcParenR"/>
            </a:pPr>
            <a:r>
              <a:rPr lang="cs-CZ" b="1" dirty="0" smtClean="0"/>
              <a:t>Primární právo </a:t>
            </a:r>
            <a:r>
              <a:rPr lang="cs-CZ" dirty="0" smtClean="0"/>
              <a:t>– normativní smlouvy, uzavřené členskými státy, základní smlouvy (ES/EHS + ESUO + EURATOM) </a:t>
            </a:r>
          </a:p>
          <a:p>
            <a:pPr marL="514350" indent="-514350">
              <a:buAutoNum type="alphaLcParenR"/>
            </a:pPr>
            <a:endParaRPr lang="cs-CZ" b="1" dirty="0" smtClean="0"/>
          </a:p>
          <a:p>
            <a:pPr marL="514350" indent="-514350">
              <a:buAutoNum type="alphaLcParenR"/>
            </a:pPr>
            <a:r>
              <a:rPr lang="cs-CZ" b="1" dirty="0" smtClean="0"/>
              <a:t>Sekundární právo – </a:t>
            </a:r>
            <a:r>
              <a:rPr lang="cs-CZ" dirty="0" smtClean="0"/>
              <a:t>vytváří orgány EU:</a:t>
            </a:r>
          </a:p>
          <a:p>
            <a:pPr marL="514350" indent="-514350"/>
            <a:r>
              <a:rPr lang="cs-CZ" u="sng" dirty="0" smtClean="0"/>
              <a:t>Nařízení</a:t>
            </a:r>
            <a:r>
              <a:rPr lang="cs-CZ" dirty="0" smtClean="0"/>
              <a:t> (</a:t>
            </a:r>
            <a:r>
              <a:rPr lang="cs-CZ" dirty="0" err="1" smtClean="0"/>
              <a:t>regulation</a:t>
            </a:r>
            <a:r>
              <a:rPr lang="cs-CZ" dirty="0" smtClean="0"/>
              <a:t>) – přímý účinek a bezprostřední závaznost</a:t>
            </a:r>
          </a:p>
          <a:p>
            <a:pPr marL="514350" indent="-514350"/>
            <a:r>
              <a:rPr lang="cs-CZ" u="sng" dirty="0" smtClean="0"/>
              <a:t>Směrnice</a:t>
            </a:r>
            <a:r>
              <a:rPr lang="cs-CZ" dirty="0" smtClean="0"/>
              <a:t> (</a:t>
            </a:r>
            <a:r>
              <a:rPr lang="cs-CZ" dirty="0" err="1" smtClean="0"/>
              <a:t>Directive</a:t>
            </a:r>
            <a:r>
              <a:rPr lang="cs-CZ" dirty="0" smtClean="0"/>
              <a:t>) – závazná pro čl. státy co do výsledku</a:t>
            </a:r>
          </a:p>
          <a:p>
            <a:pPr marL="514350" indent="-514350"/>
            <a:r>
              <a:rPr lang="cs-CZ" u="sng" dirty="0" smtClean="0"/>
              <a:t>Rozhodnutí</a:t>
            </a:r>
            <a:r>
              <a:rPr lang="cs-CZ" dirty="0" smtClean="0"/>
              <a:t> (</a:t>
            </a:r>
            <a:r>
              <a:rPr lang="cs-CZ" dirty="0" err="1" smtClean="0"/>
              <a:t>Decision</a:t>
            </a:r>
            <a:r>
              <a:rPr lang="cs-CZ" dirty="0" smtClean="0"/>
              <a:t>) – nemá obecnou platnost </a:t>
            </a:r>
            <a:r>
              <a:rPr lang="cs-CZ" smtClean="0"/>
              <a:t>pouze bezprostřední </a:t>
            </a:r>
            <a:r>
              <a:rPr lang="cs-CZ" dirty="0" smtClean="0"/>
              <a:t>závaznost vůči státu</a:t>
            </a:r>
          </a:p>
          <a:p>
            <a:pPr marL="514350" indent="-514350"/>
            <a:r>
              <a:rPr lang="cs-CZ" u="sng" dirty="0" smtClean="0"/>
              <a:t>Doporučení a stanoviska </a:t>
            </a:r>
            <a:r>
              <a:rPr lang="cs-CZ" dirty="0" smtClean="0"/>
              <a:t>(</a:t>
            </a:r>
            <a:r>
              <a:rPr lang="cs-CZ" dirty="0" err="1" smtClean="0"/>
              <a:t>Recommendation</a:t>
            </a:r>
            <a:r>
              <a:rPr lang="cs-CZ" dirty="0" smtClean="0"/>
              <a:t>, </a:t>
            </a:r>
            <a:r>
              <a:rPr lang="cs-CZ" dirty="0" err="1" smtClean="0"/>
              <a:t>Opinion</a:t>
            </a:r>
            <a:r>
              <a:rPr lang="cs-CZ" dirty="0" smtClean="0"/>
              <a:t>) právně nezávazné</a:t>
            </a:r>
          </a:p>
          <a:p>
            <a:pPr marL="514350" indent="-514350"/>
            <a:endParaRPr lang="cs-CZ" dirty="0" smtClean="0"/>
          </a:p>
          <a:p>
            <a:pPr marL="514350" indent="-514350">
              <a:buAutoNum type="alphaLcParenR"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u="sng" dirty="0" smtClean="0"/>
              <a:t>Pojem a druhy pramenů práva:</a:t>
            </a:r>
          </a:p>
          <a:p>
            <a:pPr>
              <a:buNone/>
            </a:pPr>
            <a:endParaRPr lang="cs-CZ" b="1" u="sng" dirty="0" smtClean="0"/>
          </a:p>
          <a:p>
            <a:pPr marL="514350" indent="-514350">
              <a:buAutoNum type="alphaLcParenR"/>
            </a:pPr>
            <a:r>
              <a:rPr lang="cs-CZ" sz="2800" dirty="0" smtClean="0"/>
              <a:t>Zákony a jiné normativní akty (právní předpisy)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Právní obyčeje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Soudní </a:t>
            </a:r>
            <a:r>
              <a:rPr lang="cs-CZ" sz="2800" dirty="0" err="1" smtClean="0"/>
              <a:t>precendenty</a:t>
            </a:r>
            <a:endParaRPr lang="cs-CZ" sz="2800" dirty="0" smtClean="0"/>
          </a:p>
          <a:p>
            <a:pPr marL="514350" indent="-514350">
              <a:buAutoNum type="alphaLcParenR"/>
            </a:pPr>
            <a:r>
              <a:rPr lang="cs-CZ" sz="2800" dirty="0" smtClean="0"/>
              <a:t>Normativní smlouvy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PRÁVO I – Prameny práva – </a:t>
            </a:r>
            <a:r>
              <a:rPr lang="cs-CZ" sz="3600" b="1" dirty="0" smtClean="0"/>
              <a:t>pojem a druhy</a:t>
            </a:r>
            <a:endParaRPr lang="cs-CZ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PRÁVO I – Prameny práva – </a:t>
            </a:r>
            <a:r>
              <a:rPr lang="cs-CZ" sz="3600" b="1" dirty="0" smtClean="0"/>
              <a:t>normativní akty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u="sng" dirty="0" smtClean="0"/>
              <a:t>Normativní akty (právní předpisy)</a:t>
            </a:r>
          </a:p>
          <a:p>
            <a:r>
              <a:rPr lang="cs-CZ" dirty="0" smtClean="0"/>
              <a:t>Legislativní proces</a:t>
            </a:r>
          </a:p>
          <a:p>
            <a:r>
              <a:rPr lang="cs-CZ" dirty="0" smtClean="0"/>
              <a:t>Klasifikace:</a:t>
            </a:r>
          </a:p>
          <a:p>
            <a:pPr marL="514350" indent="-514350">
              <a:buAutoNum type="alphaLcParenR"/>
            </a:pPr>
            <a:r>
              <a:rPr lang="cs-CZ" dirty="0" smtClean="0"/>
              <a:t>Dle pravomoci k </a:t>
            </a:r>
            <a:r>
              <a:rPr lang="cs-CZ" dirty="0" err="1" smtClean="0"/>
              <a:t>normotvorbě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Dle působnosti při </a:t>
            </a:r>
            <a:r>
              <a:rPr lang="cs-CZ" dirty="0" err="1" smtClean="0"/>
              <a:t>normotvorbě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Dle procedurálních pravidel</a:t>
            </a:r>
          </a:p>
          <a:p>
            <a:pPr marL="514350" indent="-514350">
              <a:buNone/>
            </a:pPr>
            <a:endParaRPr lang="cs-CZ" dirty="0" smtClean="0"/>
          </a:p>
        </p:txBody>
      </p:sp>
      <p:cxnSp>
        <p:nvCxnSpPr>
          <p:cNvPr id="5" name="Přímá spojovací šipka 4"/>
          <p:cNvCxnSpPr>
            <a:endCxn id="12" idx="1"/>
          </p:cNvCxnSpPr>
          <p:nvPr/>
        </p:nvCxnSpPr>
        <p:spPr>
          <a:xfrm>
            <a:off x="6012160" y="3717032"/>
            <a:ext cx="1008112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 flipV="1">
            <a:off x="6372200" y="4005064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pisek se šipkou doleva 11"/>
          <p:cNvSpPr/>
          <p:nvPr/>
        </p:nvSpPr>
        <p:spPr>
          <a:xfrm>
            <a:off x="7020272" y="3573016"/>
            <a:ext cx="1944216" cy="792088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Stupeň právní síly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PRÁVO I – Prameny práva – </a:t>
            </a:r>
            <a:r>
              <a:rPr lang="cs-CZ" sz="3600" b="1" dirty="0" smtClean="0"/>
              <a:t>normativní akty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b="1" u="sng" dirty="0" smtClean="0"/>
              <a:t>Právní síla, prvotnost/</a:t>
            </a:r>
            <a:r>
              <a:rPr lang="cs-CZ" sz="2400" b="1" u="sng" dirty="0" err="1" smtClean="0"/>
              <a:t>derivovanost</a:t>
            </a:r>
            <a:r>
              <a:rPr lang="cs-CZ" sz="2400" b="1" u="sng" dirty="0" smtClean="0"/>
              <a:t> normativních aktů</a:t>
            </a:r>
          </a:p>
          <a:p>
            <a:pPr>
              <a:buNone/>
            </a:pPr>
            <a:r>
              <a:rPr lang="cs-CZ" sz="2400" dirty="0" smtClean="0"/>
              <a:t>Pravidla:</a:t>
            </a:r>
          </a:p>
          <a:p>
            <a:pPr marL="514350" indent="-514350">
              <a:buAutoNum type="alphaLcParenR"/>
            </a:pPr>
            <a:r>
              <a:rPr lang="cs-CZ" sz="2400" dirty="0" smtClean="0"/>
              <a:t>normativ. akt nižšího stupně právní síly nesmí odporovat normativnímu  aktu vyššího stupně právní síly</a:t>
            </a:r>
          </a:p>
          <a:p>
            <a:pPr marL="514350" indent="-514350">
              <a:buAutoNum type="alphaLcParenR"/>
            </a:pPr>
            <a:r>
              <a:rPr lang="cs-CZ" sz="2400" dirty="0" smtClean="0"/>
              <a:t>normativní. akt. může být změněn pouze normativním aktem stejného anebo vyššího stupně právní síly</a:t>
            </a:r>
          </a:p>
          <a:p>
            <a:pPr marL="514350" indent="-514350">
              <a:buAutoNum type="alphaLcParenR"/>
            </a:pPr>
            <a:r>
              <a:rPr lang="cs-CZ" sz="2400" dirty="0" smtClean="0"/>
              <a:t>Odvozené normativní akty nesmí odporovat prvotním normativním aktům</a:t>
            </a:r>
          </a:p>
          <a:p>
            <a:pPr marL="514350" indent="-514350">
              <a:buAutoNum type="alphaLcParenR"/>
            </a:pPr>
            <a:r>
              <a:rPr lang="cs-CZ" sz="2400" dirty="0" smtClean="0"/>
              <a:t>Pravomoc vydávat prvotní normativní akty mají  ve demokratických státech zákonodárné sbory</a:t>
            </a:r>
          </a:p>
          <a:p>
            <a:pPr marL="514350" indent="-514350">
              <a:buAutoNum type="alphaLcParenR"/>
            </a:pP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PRÁVO I – Prameny práva – </a:t>
            </a:r>
            <a:r>
              <a:rPr lang="cs-CZ" sz="3600" b="1" dirty="0" smtClean="0"/>
              <a:t>normativní akty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cs-CZ" sz="2800" b="1" u="sng" dirty="0" smtClean="0"/>
              <a:t>Vyhlašování normativních právních aktů</a:t>
            </a:r>
          </a:p>
          <a:p>
            <a:pPr>
              <a:buNone/>
            </a:pPr>
            <a:r>
              <a:rPr lang="cs-CZ" sz="2000" dirty="0" smtClean="0"/>
              <a:t>	Publikace = podmínka platnosti</a:t>
            </a:r>
          </a:p>
          <a:p>
            <a:pPr marL="514350" indent="-514350"/>
            <a:r>
              <a:rPr lang="cs-CZ" sz="2800" b="1" u="sng" dirty="0" smtClean="0"/>
              <a:t>Zákon/kodex/</a:t>
            </a:r>
          </a:p>
          <a:p>
            <a:pPr marL="514350" indent="-514350"/>
            <a:r>
              <a:rPr lang="cs-CZ" sz="2800" b="1" u="sng" dirty="0" smtClean="0"/>
              <a:t>Novela:</a:t>
            </a:r>
          </a:p>
          <a:p>
            <a:pPr marL="914400" lvl="1" indent="-514350">
              <a:buAutoNum type="alphaLcParenR"/>
            </a:pPr>
            <a:r>
              <a:rPr lang="cs-CZ" sz="2400" b="1" dirty="0" smtClean="0"/>
              <a:t>Přímá</a:t>
            </a:r>
          </a:p>
          <a:p>
            <a:pPr marL="914400" lvl="1" indent="-514350">
              <a:buAutoNum type="alphaLcParenR"/>
            </a:pPr>
            <a:r>
              <a:rPr lang="cs-CZ" sz="2400" b="1" dirty="0" smtClean="0"/>
              <a:t>Nepřímá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cs-CZ" b="1" u="sng" dirty="0" smtClean="0"/>
              <a:t>Ústava:</a:t>
            </a:r>
          </a:p>
          <a:p>
            <a:pPr marL="914400" lvl="1" indent="-514350">
              <a:buAutoNum type="alphaLcParenR"/>
            </a:pPr>
            <a:r>
              <a:rPr lang="cs-CZ" sz="2400" b="1" dirty="0" smtClean="0"/>
              <a:t>Flexibilní a rigidní</a:t>
            </a:r>
          </a:p>
          <a:p>
            <a:pPr marL="914400" lvl="1" indent="-514350">
              <a:buAutoNum type="alphaLcParenR"/>
            </a:pPr>
            <a:r>
              <a:rPr lang="cs-CZ" sz="2400" b="1" dirty="0" smtClean="0"/>
              <a:t>Ve formálním smyslu a v materiálním smyslu</a:t>
            </a:r>
          </a:p>
          <a:p>
            <a:pPr marL="914400" lvl="1" indent="-514350">
              <a:buAutoNum type="alphaLcParenR"/>
            </a:pPr>
            <a:endParaRPr lang="cs-CZ" b="1" dirty="0" smtClean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PRÁVO I – Prameny práva – </a:t>
            </a:r>
            <a:r>
              <a:rPr lang="cs-CZ" sz="3600" b="1" dirty="0" smtClean="0"/>
              <a:t>právní obyčej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2800" b="1" u="sng" dirty="0" smtClean="0"/>
              <a:t>Předpoklady existence právního obyčeje jako pramene práva:</a:t>
            </a:r>
          </a:p>
          <a:p>
            <a:pPr>
              <a:buNone/>
            </a:pPr>
            <a:endParaRPr lang="cs-CZ" sz="2800" b="1" u="sng" dirty="0" smtClean="0"/>
          </a:p>
          <a:p>
            <a:r>
              <a:rPr lang="cs-CZ" sz="2800" b="1" dirty="0" smtClean="0"/>
              <a:t>Dlouhotrvající faktické masová uskutečňování určitého chování + obecné povědomí o jeho zachovávání a závaznosti</a:t>
            </a:r>
          </a:p>
          <a:p>
            <a:r>
              <a:rPr lang="cs-CZ" sz="2800" b="1" dirty="0" smtClean="0"/>
              <a:t>Určitost, tj. konkrétní obsah</a:t>
            </a:r>
          </a:p>
          <a:p>
            <a:r>
              <a:rPr lang="cs-CZ" sz="2800" b="1" dirty="0" smtClean="0"/>
              <a:t>Aplikace orgány veřejné </a:t>
            </a:r>
            <a:r>
              <a:rPr lang="cs-CZ" sz="2800" b="1" dirty="0" smtClean="0"/>
              <a:t>moci</a:t>
            </a:r>
          </a:p>
          <a:p>
            <a:pPr>
              <a:buNone/>
            </a:pPr>
            <a:endParaRPr lang="cs-CZ" sz="2800" b="1" u="sng" smtClean="0"/>
          </a:p>
          <a:p>
            <a:pPr>
              <a:buNone/>
            </a:pPr>
            <a:r>
              <a:rPr lang="cs-CZ" sz="2800" b="1" u="sng" smtClean="0"/>
              <a:t>Příklady</a:t>
            </a:r>
            <a:r>
              <a:rPr lang="cs-CZ" sz="2800" b="1" u="sng" dirty="0"/>
              <a:t>:</a:t>
            </a:r>
          </a:p>
          <a:p>
            <a:pPr>
              <a:buNone/>
            </a:pPr>
            <a:r>
              <a:rPr lang="cs-CZ" sz="2400" dirty="0"/>
              <a:t>„Z pléna trojí </a:t>
            </a:r>
            <a:r>
              <a:rPr lang="cs-CZ" sz="2400" dirty="0" err="1"/>
              <a:t>puohon</a:t>
            </a:r>
            <a:r>
              <a:rPr lang="cs-CZ" sz="2400" dirty="0"/>
              <a:t>“</a:t>
            </a:r>
          </a:p>
          <a:p>
            <a:pPr>
              <a:buNone/>
            </a:pPr>
            <a:r>
              <a:rPr lang="cs-CZ" sz="2400" dirty="0"/>
              <a:t>„darovanému koni na zuby nekoukej“</a:t>
            </a:r>
          </a:p>
          <a:p>
            <a:pPr>
              <a:buNone/>
            </a:pPr>
            <a:r>
              <a:rPr lang="cs-CZ" sz="2800" dirty="0"/>
              <a:t>O </a:t>
            </a:r>
            <a:r>
              <a:rPr lang="cs-CZ" sz="2800" dirty="0" err="1"/>
              <a:t>práviech</a:t>
            </a:r>
            <a:r>
              <a:rPr lang="cs-CZ" sz="2800" dirty="0"/>
              <a:t>, o </a:t>
            </a:r>
            <a:r>
              <a:rPr lang="cs-CZ" sz="2800" dirty="0" err="1"/>
              <a:t>súdiech</a:t>
            </a:r>
            <a:r>
              <a:rPr lang="cs-CZ" sz="2800" dirty="0"/>
              <a:t> i o </a:t>
            </a:r>
            <a:r>
              <a:rPr lang="cs-CZ" sz="2800" dirty="0" err="1"/>
              <a:t>dskách</a:t>
            </a:r>
            <a:r>
              <a:rPr lang="cs-CZ" sz="2800" dirty="0"/>
              <a:t> Země české knihy devatery</a:t>
            </a:r>
          </a:p>
          <a:p>
            <a:pPr>
              <a:buNone/>
            </a:pPr>
            <a:r>
              <a:rPr lang="cs-CZ" sz="2800" dirty="0" err="1"/>
              <a:t>Tripartitum</a:t>
            </a:r>
            <a:r>
              <a:rPr lang="cs-CZ" sz="2800" dirty="0"/>
              <a:t> </a:t>
            </a:r>
          </a:p>
          <a:p>
            <a:pPr>
              <a:buNone/>
            </a:pPr>
            <a:r>
              <a:rPr lang="cs-CZ" sz="2800" dirty="0"/>
              <a:t>Ústava Čl.68 </a:t>
            </a:r>
          </a:p>
          <a:p>
            <a:pPr>
              <a:buNone/>
            </a:pPr>
            <a:r>
              <a:rPr lang="cs-CZ" sz="2800" dirty="0"/>
              <a:t> (2) Předsedu vlády jmenuje prezident republiky a na jeho návrh jmenuje ostatní členy vlády a pověřuje je řízením ministerstev nebo jiných úřadů.</a:t>
            </a:r>
          </a:p>
          <a:p>
            <a:endParaRPr lang="cs-CZ" sz="2800" b="1" dirty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PRÁVO I – Prameny práva – </a:t>
            </a:r>
            <a:r>
              <a:rPr lang="cs-CZ" sz="3200" b="1" dirty="0" smtClean="0"/>
              <a:t>soudní </a:t>
            </a:r>
            <a:r>
              <a:rPr lang="cs-CZ" sz="3200" b="1" dirty="0" err="1" smtClean="0"/>
              <a:t>precendent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cs-CZ" b="1" dirty="0" err="1" smtClean="0"/>
              <a:t>Precendens</a:t>
            </a:r>
            <a:r>
              <a:rPr lang="cs-CZ" b="1" dirty="0" smtClean="0"/>
              <a:t> – </a:t>
            </a:r>
            <a:r>
              <a:rPr lang="cs-CZ" u="sng" dirty="0" smtClean="0"/>
              <a:t>individuální právní akt </a:t>
            </a:r>
            <a:r>
              <a:rPr lang="cs-CZ" dirty="0" smtClean="0"/>
              <a:t>soudu tj. orgánu veřejné moci, které pro </a:t>
            </a:r>
            <a:r>
              <a:rPr lang="cs-CZ" dirty="0" err="1" smtClean="0"/>
              <a:t>futuro</a:t>
            </a:r>
            <a:r>
              <a:rPr lang="cs-CZ" dirty="0" smtClean="0"/>
              <a:t> nabývá </a:t>
            </a:r>
            <a:r>
              <a:rPr lang="cs-CZ" u="sng" dirty="0" smtClean="0"/>
              <a:t>obecné závaznosti</a:t>
            </a:r>
          </a:p>
          <a:p>
            <a:endParaRPr lang="cs-CZ" b="1" dirty="0" smtClean="0"/>
          </a:p>
          <a:p>
            <a:r>
              <a:rPr lang="cs-CZ" b="1" dirty="0" err="1" smtClean="0"/>
              <a:t>Common</a:t>
            </a:r>
            <a:r>
              <a:rPr lang="cs-CZ" b="1" dirty="0" smtClean="0"/>
              <a:t> </a:t>
            </a:r>
            <a:r>
              <a:rPr lang="cs-CZ" b="1" dirty="0" err="1" smtClean="0"/>
              <a:t>law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Publikace </a:t>
            </a:r>
            <a:r>
              <a:rPr lang="cs-CZ" b="1" dirty="0" err="1" smtClean="0"/>
              <a:t>precendentů</a:t>
            </a:r>
            <a:endParaRPr lang="cs-CZ" b="1" dirty="0" smtClean="0"/>
          </a:p>
          <a:p>
            <a:pPr>
              <a:buNone/>
            </a:pPr>
            <a:endParaRPr lang="cs-CZ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PRÁVO I – Prameny práva – </a:t>
            </a:r>
            <a:r>
              <a:rPr lang="cs-CZ" sz="3200" b="1" dirty="0"/>
              <a:t>soudní </a:t>
            </a:r>
            <a:r>
              <a:rPr lang="cs-CZ" sz="3200" b="1" dirty="0" err="1"/>
              <a:t>precendent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/>
              <a:t>Angloamerický typ </a:t>
            </a:r>
            <a:r>
              <a:rPr lang="cs-CZ" dirty="0"/>
              <a:t>(tzv. „</a:t>
            </a:r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“)</a:t>
            </a:r>
            <a:endParaRPr lang="cs-CZ" b="1" dirty="0"/>
          </a:p>
          <a:p>
            <a:pPr>
              <a:buNone/>
            </a:pPr>
            <a:r>
              <a:rPr lang="cs-CZ" sz="2400" b="1" dirty="0" err="1"/>
              <a:t>Common</a:t>
            </a:r>
            <a:r>
              <a:rPr lang="cs-CZ" sz="2400" b="1" dirty="0"/>
              <a:t> </a:t>
            </a:r>
            <a:r>
              <a:rPr lang="cs-CZ" sz="2400" b="1" dirty="0" err="1"/>
              <a:t>law</a:t>
            </a:r>
            <a:r>
              <a:rPr lang="cs-CZ" sz="2400" b="1" dirty="0"/>
              <a:t> v užším slova smyslu, původně </a:t>
            </a:r>
            <a:r>
              <a:rPr lang="cs-CZ" sz="2400" b="1" dirty="0" err="1"/>
              <a:t>common</a:t>
            </a:r>
            <a:r>
              <a:rPr lang="cs-CZ" sz="2400" b="1" dirty="0"/>
              <a:t> </a:t>
            </a:r>
            <a:r>
              <a:rPr lang="cs-CZ" sz="2400" b="1" dirty="0" err="1"/>
              <a:t>courts</a:t>
            </a:r>
            <a:endParaRPr lang="cs-CZ" sz="2400" b="1" dirty="0"/>
          </a:p>
          <a:p>
            <a:pPr>
              <a:buNone/>
            </a:pPr>
            <a:r>
              <a:rPr lang="cs-CZ" sz="2400" b="1" dirty="0"/>
              <a:t>„</a:t>
            </a:r>
            <a:r>
              <a:rPr lang="cs-CZ" sz="2400" b="1" dirty="0" err="1"/>
              <a:t>writes</a:t>
            </a:r>
            <a:r>
              <a:rPr lang="cs-CZ" sz="2400" b="1" dirty="0"/>
              <a:t>“„ </a:t>
            </a:r>
            <a:r>
              <a:rPr lang="cs-CZ" sz="2400" b="1" dirty="0" err="1"/>
              <a:t>Stare</a:t>
            </a:r>
            <a:r>
              <a:rPr lang="cs-CZ" sz="2400" b="1" dirty="0"/>
              <a:t> </a:t>
            </a:r>
            <a:r>
              <a:rPr lang="cs-CZ" sz="2400" b="1" dirty="0" err="1"/>
              <a:t>decisis</a:t>
            </a:r>
            <a:r>
              <a:rPr lang="cs-CZ" sz="2400" b="1" dirty="0"/>
              <a:t>“ (od 1966 se lze odchýlit jen z naléhavých důvodů v zájmu spravedlnosti), technika „</a:t>
            </a:r>
            <a:r>
              <a:rPr lang="cs-CZ" sz="2400" b="1" dirty="0" err="1"/>
              <a:t>distinctions</a:t>
            </a:r>
            <a:r>
              <a:rPr lang="cs-CZ" sz="2400" b="1" dirty="0"/>
              <a:t>“, ratio </a:t>
            </a:r>
            <a:r>
              <a:rPr lang="cs-CZ" sz="2400" b="1" dirty="0" err="1"/>
              <a:t>decidendi</a:t>
            </a:r>
            <a:r>
              <a:rPr lang="cs-CZ" sz="2400" b="1" dirty="0"/>
              <a:t> x </a:t>
            </a:r>
            <a:r>
              <a:rPr lang="cs-CZ" sz="2400" b="1" dirty="0" err="1"/>
              <a:t>obiter</a:t>
            </a:r>
            <a:r>
              <a:rPr lang="cs-CZ" sz="2400" b="1" dirty="0"/>
              <a:t> </a:t>
            </a:r>
            <a:r>
              <a:rPr lang="cs-CZ" sz="2400" b="1" dirty="0" err="1"/>
              <a:t>dictum</a:t>
            </a:r>
            <a:endParaRPr lang="cs-CZ" sz="2400" b="1" dirty="0"/>
          </a:p>
          <a:p>
            <a:pPr>
              <a:buNone/>
            </a:pPr>
            <a:r>
              <a:rPr lang="cs-CZ" sz="2400" b="1" dirty="0"/>
              <a:t>dále soud Lorda Vysokého kancléře – </a:t>
            </a:r>
            <a:r>
              <a:rPr lang="cs-CZ" sz="2400" b="1" dirty="0" err="1"/>
              <a:t>equity</a:t>
            </a:r>
            <a:endParaRPr lang="cs-CZ" sz="2400" b="1" dirty="0"/>
          </a:p>
          <a:p>
            <a:pPr>
              <a:buNone/>
            </a:pPr>
            <a:r>
              <a:rPr lang="cs-CZ" sz="2400" b="1" dirty="0"/>
              <a:t> dnes:</a:t>
            </a:r>
          </a:p>
          <a:p>
            <a:pPr>
              <a:buNone/>
            </a:pPr>
            <a:r>
              <a:rPr lang="cs-CZ" sz="2400" b="1" dirty="0"/>
              <a:t>Odvolací soud nejvyššího soudního dvora – pro Anglii</a:t>
            </a:r>
          </a:p>
          <a:p>
            <a:pPr>
              <a:buNone/>
            </a:pPr>
            <a:r>
              <a:rPr lang="cs-CZ" sz="2400" b="1" dirty="0"/>
              <a:t>Sněmovna Lordů - pro Anglii + Skotsko a Severní Irsko (deset lordů soudců + lord kancléř)</a:t>
            </a:r>
          </a:p>
          <a:p>
            <a:pPr>
              <a:buNone/>
            </a:pPr>
            <a:r>
              <a:rPr lang="cs-CZ" sz="2400" b="1" dirty="0"/>
              <a:t>Vysoký soudní výbor </a:t>
            </a:r>
            <a:r>
              <a:rPr lang="cs-CZ" sz="2400" b="1" dirty="0" err="1"/>
              <a:t>Privy</a:t>
            </a:r>
            <a:r>
              <a:rPr lang="cs-CZ" sz="2400" b="1" dirty="0"/>
              <a:t> </a:t>
            </a:r>
            <a:r>
              <a:rPr lang="cs-CZ" sz="2400" b="1" dirty="0" err="1"/>
              <a:t>Council</a:t>
            </a:r>
            <a:r>
              <a:rPr lang="cs-CZ" sz="2400" b="1" dirty="0"/>
              <a:t> (z lordů soudců a též ze soudců ze zámoří)</a:t>
            </a:r>
          </a:p>
          <a:p>
            <a:pPr>
              <a:buNone/>
            </a:pPr>
            <a:r>
              <a:rPr lang="cs-CZ" sz="2400" b="1" dirty="0"/>
              <a:t>vliv ústavy USA z roku 1787</a:t>
            </a:r>
          </a:p>
          <a:p>
            <a:pPr>
              <a:buNone/>
            </a:pPr>
            <a:r>
              <a:rPr lang="cs-CZ" sz="2400" b="1" dirty="0"/>
              <a:t>Soudy federální a soudy států</a:t>
            </a:r>
          </a:p>
          <a:p>
            <a:pPr>
              <a:buNone/>
            </a:pPr>
            <a:r>
              <a:rPr lang="cs-CZ" sz="2400" b="1" dirty="0"/>
              <a:t>Nejvyšší soud USA – stížnosti proti rozhodnutí federálních okresních soudů, spory mezi státy, impeachment, odvolání proti NS členského státu z důvodu protiústavnosti nebo pro rozpor zákona s federálním právem</a:t>
            </a:r>
          </a:p>
          <a:p>
            <a:pPr>
              <a:buNone/>
            </a:pPr>
            <a:endParaRPr lang="cs-CZ" sz="2400" b="1" dirty="0"/>
          </a:p>
          <a:p>
            <a:pPr>
              <a:buNone/>
            </a:pP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825598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PRÁVO I – Prameny práva – </a:t>
            </a:r>
            <a:r>
              <a:rPr lang="cs-CZ" sz="3200" b="1" dirty="0" smtClean="0"/>
              <a:t>normativní smlouvy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Smlouva</a:t>
            </a:r>
            <a:r>
              <a:rPr lang="cs-CZ" dirty="0" smtClean="0"/>
              <a:t> – projev vůle dvou a více subjektů ve vnějším světě, tj. právní skutečnost, která zakládá, mění nebo ruší individuální právní vztah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Normativní smlouva </a:t>
            </a:r>
            <a:r>
              <a:rPr lang="cs-CZ" dirty="0" smtClean="0"/>
              <a:t>– má nikoli individuální, ale obecný normativní význam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611</Words>
  <Application>Microsoft Office PowerPoint</Application>
  <PresentationFormat>Předvádění na obrazovce (4:3)</PresentationFormat>
  <Paragraphs>91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sady Office</vt:lpstr>
      <vt:lpstr>PRÁVO I</vt:lpstr>
      <vt:lpstr>PRÁVO I – Prameny práva – pojem a druhy</vt:lpstr>
      <vt:lpstr>PRÁVO I – Prameny práva – normativní akty</vt:lpstr>
      <vt:lpstr>PRÁVO I – Prameny práva – normativní akty</vt:lpstr>
      <vt:lpstr>PRÁVO I – Prameny práva – normativní akty</vt:lpstr>
      <vt:lpstr>PRÁVO I – Prameny práva – právní obyčej</vt:lpstr>
      <vt:lpstr>PRÁVO I – Prameny práva – soudní precendent</vt:lpstr>
      <vt:lpstr>PRÁVO I – Prameny práva – soudní precendent</vt:lpstr>
      <vt:lpstr>PRÁVO I – Prameny práva – normativní smlouvy</vt:lpstr>
      <vt:lpstr>PRÁVO I – Prameny práva – normativní smlouvy</vt:lpstr>
      <vt:lpstr>PRÁVO I – Prameny práva – prameny evropského práva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uzivatel</cp:lastModifiedBy>
  <cp:revision>47</cp:revision>
  <dcterms:created xsi:type="dcterms:W3CDTF">2015-10-04T18:04:49Z</dcterms:created>
  <dcterms:modified xsi:type="dcterms:W3CDTF">2019-12-06T13:23:35Z</dcterms:modified>
</cp:coreProperties>
</file>