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Roboto" panose="02000000000000000000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12.03.2025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gamma.app/?utm_source=made-with-gamma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gamma.app/?utm_source=made-with-gamma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1030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850237" y="2024806"/>
            <a:ext cx="9445526" cy="3543895"/>
            <a:chOff x="0" y="0"/>
            <a:chExt cx="12594035" cy="47251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594035" cy="4725193"/>
            </a:xfrm>
            <a:custGeom>
              <a:avLst/>
              <a:gdLst/>
              <a:ahLst/>
              <a:cxnLst/>
              <a:rect l="l" t="t" r="r" b="b"/>
              <a:pathLst>
                <a:path w="12594035" h="4725193">
                  <a:moveTo>
                    <a:pt x="0" y="0"/>
                  </a:moveTo>
                  <a:lnTo>
                    <a:pt x="12594035" y="0"/>
                  </a:lnTo>
                  <a:lnTo>
                    <a:pt x="12594035" y="4725193"/>
                  </a:lnTo>
                  <a:lnTo>
                    <a:pt x="0" y="47251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2594035" cy="476329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937"/>
                </a:lnSpc>
              </a:pPr>
              <a:r>
                <a:rPr lang="en-US" sz="5562" spc="-167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Heinrich Heine: Dichter, </a:t>
              </a:r>
              <a:r>
                <a:rPr lang="en-US" sz="5562" spc="-167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Satiriker</a:t>
              </a:r>
              <a:r>
                <a:rPr lang="en-US" sz="5562" spc="-167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und </a:t>
              </a:r>
              <a:r>
                <a:rPr lang="en-US" sz="5562" spc="-167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literarischer</a:t>
              </a:r>
              <a:r>
                <a:rPr lang="en-US" sz="5562" spc="-167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5562" spc="-167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Revolutionär</a:t>
              </a:r>
              <a:endParaRPr lang="en-US" sz="5562" spc="-167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864985" y="5557640"/>
            <a:ext cx="9445526" cy="2268141"/>
            <a:chOff x="0" y="0"/>
            <a:chExt cx="12594035" cy="30241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594035" cy="3024188"/>
            </a:xfrm>
            <a:custGeom>
              <a:avLst/>
              <a:gdLst/>
              <a:ahLst/>
              <a:cxnLst/>
              <a:rect l="l" t="t" r="r" b="b"/>
              <a:pathLst>
                <a:path w="12594035" h="3024188">
                  <a:moveTo>
                    <a:pt x="0" y="0"/>
                  </a:moveTo>
                  <a:lnTo>
                    <a:pt x="12594035" y="0"/>
                  </a:lnTo>
                  <a:lnTo>
                    <a:pt x="12594035" y="3024188"/>
                  </a:lnTo>
                  <a:lnTo>
                    <a:pt x="0" y="30241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0"/>
              <a:ext cx="12594035" cy="311943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2"/>
                </a:lnSpc>
              </a:pP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Heinrich Heine war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ein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deutscher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Dichter,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Schriftsteller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und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Literaturkritiker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des 19.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Jahrhunderts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. Er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ist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vor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allem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für seine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lyrische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Poesie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und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satirische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Prosa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bekannt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. Heine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hinterfragte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politische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Normen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und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gesellschaftliche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Konventionen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. Seine Werke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erkundeten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Themen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wie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Liebe,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Verlust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und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soziale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Gerechtigkeit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  <a:p>
              <a:pPr algn="l">
                <a:lnSpc>
                  <a:spcPts val="3562"/>
                </a:lnSpc>
              </a:pPr>
              <a:endParaRPr lang="en-US" sz="2187" spc="-22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l">
                <a:lnSpc>
                  <a:spcPts val="3562"/>
                </a:lnSpc>
              </a:pPr>
              <a:endParaRPr lang="en-US" sz="2187" spc="-22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l">
                <a:lnSpc>
                  <a:spcPts val="3562"/>
                </a:lnSpc>
              </a:pPr>
              <a:endParaRPr lang="en-US" sz="2187" spc="-22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l">
                <a:lnSpc>
                  <a:spcPts val="3562"/>
                </a:lnSpc>
              </a:pP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Ing. Valeriia Hvozdova</a:t>
              </a:r>
            </a:p>
            <a:p>
              <a:pPr algn="l">
                <a:lnSpc>
                  <a:spcPts val="3562"/>
                </a:lnSpc>
              </a:pPr>
              <a:endParaRPr lang="en-US" sz="2187" spc="-22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1030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92238" y="2604192"/>
            <a:ext cx="12114162" cy="981971"/>
            <a:chOff x="0" y="-127996"/>
            <a:chExt cx="16152216" cy="1309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622787" cy="1181298"/>
            </a:xfrm>
            <a:custGeom>
              <a:avLst/>
              <a:gdLst/>
              <a:ahLst/>
              <a:cxnLst/>
              <a:rect l="l" t="t" r="r" b="b"/>
              <a:pathLst>
                <a:path w="15622787" h="1181298">
                  <a:moveTo>
                    <a:pt x="0" y="0"/>
                  </a:moveTo>
                  <a:lnTo>
                    <a:pt x="15622787" y="0"/>
                  </a:lnTo>
                  <a:lnTo>
                    <a:pt x="15622787" y="1181298"/>
                  </a:lnTo>
                  <a:lnTo>
                    <a:pt x="0" y="11812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27996"/>
              <a:ext cx="16152216" cy="130929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937"/>
                </a:lnSpc>
              </a:pPr>
              <a:r>
                <a:rPr lang="en-US" sz="5562" spc="-167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Frühe</a:t>
              </a:r>
              <a:r>
                <a:rPr lang="en-US" sz="5562" spc="-167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5562" spc="-167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Kindheit</a:t>
              </a:r>
              <a:r>
                <a:rPr lang="en-US" sz="5562" spc="-167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und </a:t>
              </a:r>
              <a:r>
                <a:rPr lang="en-US" sz="5562" spc="-167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Ausbildung</a:t>
              </a:r>
              <a:endParaRPr lang="en-US" sz="5562" spc="-167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92238" y="4294882"/>
            <a:ext cx="3836789" cy="442912"/>
            <a:chOff x="0" y="0"/>
            <a:chExt cx="5115718" cy="5905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15718" cy="590550"/>
            </a:xfrm>
            <a:custGeom>
              <a:avLst/>
              <a:gdLst/>
              <a:ahLst/>
              <a:cxnLst/>
              <a:rect l="l" t="t" r="r" b="b"/>
              <a:pathLst>
                <a:path w="5115718" h="590550">
                  <a:moveTo>
                    <a:pt x="0" y="0"/>
                  </a:moveTo>
                  <a:lnTo>
                    <a:pt x="5115718" y="0"/>
                  </a:lnTo>
                  <a:lnTo>
                    <a:pt x="5115718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5115718" cy="6191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 spc="-83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Geburt und Herkunft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92238" y="5021312"/>
            <a:ext cx="4972645" cy="907256"/>
            <a:chOff x="0" y="0"/>
            <a:chExt cx="6630193" cy="12096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30193" cy="1209675"/>
            </a:xfrm>
            <a:custGeom>
              <a:avLst/>
              <a:gdLst/>
              <a:ahLst/>
              <a:cxnLst/>
              <a:rect l="l" t="t" r="r" b="b"/>
              <a:pathLst>
                <a:path w="6630193" h="1209675">
                  <a:moveTo>
                    <a:pt x="0" y="0"/>
                  </a:moveTo>
                  <a:lnTo>
                    <a:pt x="6630193" y="0"/>
                  </a:lnTo>
                  <a:lnTo>
                    <a:pt x="6630193" y="1209675"/>
                  </a:lnTo>
                  <a:lnTo>
                    <a:pt x="0" y="1209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6630193" cy="13049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29902" lvl="1" indent="-164951" algn="l">
                <a:lnSpc>
                  <a:spcPts val="3562"/>
                </a:lnSpc>
                <a:buFont typeface="Arial"/>
                <a:buChar char="•"/>
              </a:pP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Geburt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: 13.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Dezember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1797 in Düsseldorf 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92238" y="6027687"/>
            <a:ext cx="4972645" cy="453629"/>
            <a:chOff x="0" y="0"/>
            <a:chExt cx="6630193" cy="60483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30193" cy="604838"/>
            </a:xfrm>
            <a:custGeom>
              <a:avLst/>
              <a:gdLst/>
              <a:ahLst/>
              <a:cxnLst/>
              <a:rect l="l" t="t" r="r" b="b"/>
              <a:pathLst>
                <a:path w="6630193" h="604838">
                  <a:moveTo>
                    <a:pt x="0" y="0"/>
                  </a:moveTo>
                  <a:lnTo>
                    <a:pt x="6630193" y="0"/>
                  </a:lnTo>
                  <a:lnTo>
                    <a:pt x="6630193" y="604838"/>
                  </a:lnTo>
                  <a:lnTo>
                    <a:pt x="0" y="60483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0"/>
              <a:ext cx="6630193" cy="7000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29902" lvl="1" indent="-164951" algn="l">
                <a:lnSpc>
                  <a:spcPts val="3562"/>
                </a:lnSpc>
                <a:buFont typeface="Arial"/>
                <a:buChar char="•"/>
              </a:pPr>
              <a:r>
                <a:rPr lang="en-US" sz="2187" spc="-22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Jüdische Familie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92238" y="6580435"/>
            <a:ext cx="4972645" cy="907256"/>
            <a:chOff x="0" y="0"/>
            <a:chExt cx="6630193" cy="12096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30193" cy="1209675"/>
            </a:xfrm>
            <a:custGeom>
              <a:avLst/>
              <a:gdLst/>
              <a:ahLst/>
              <a:cxnLst/>
              <a:rect l="l" t="t" r="r" b="b"/>
              <a:pathLst>
                <a:path w="6630193" h="1209675">
                  <a:moveTo>
                    <a:pt x="0" y="0"/>
                  </a:moveTo>
                  <a:lnTo>
                    <a:pt x="6630193" y="0"/>
                  </a:lnTo>
                  <a:lnTo>
                    <a:pt x="6630193" y="1209675"/>
                  </a:lnTo>
                  <a:lnTo>
                    <a:pt x="0" y="1209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6630193" cy="13049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29902" lvl="1" indent="-164951" algn="l">
                <a:lnSpc>
                  <a:spcPts val="3562"/>
                </a:lnSpc>
                <a:buFont typeface="Arial"/>
                <a:buChar char="•"/>
              </a:pP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Ausbildung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: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örtliches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katholisches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Lyzeum</a:t>
              </a:r>
              <a:endParaRPr lang="en-US" sz="2187" spc="-22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666160" y="4294882"/>
            <a:ext cx="4846290" cy="442912"/>
            <a:chOff x="0" y="0"/>
            <a:chExt cx="6461720" cy="5905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461720" cy="590550"/>
            </a:xfrm>
            <a:custGeom>
              <a:avLst/>
              <a:gdLst/>
              <a:ahLst/>
              <a:cxnLst/>
              <a:rect l="l" t="t" r="r" b="b"/>
              <a:pathLst>
                <a:path w="6461720" h="590550">
                  <a:moveTo>
                    <a:pt x="0" y="0"/>
                  </a:moveTo>
                  <a:lnTo>
                    <a:pt x="6461720" y="0"/>
                  </a:lnTo>
                  <a:lnTo>
                    <a:pt x="6461720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6461720" cy="6191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 spc="-83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Akademische</a:t>
              </a:r>
              <a:r>
                <a:rPr lang="en-US" sz="2750" spc="-83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750" spc="-83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Bestrebungen</a:t>
              </a:r>
              <a:endParaRPr lang="en-US" sz="2750" spc="-8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666160" y="5021312"/>
            <a:ext cx="4972645" cy="907256"/>
            <a:chOff x="0" y="0"/>
            <a:chExt cx="6630193" cy="120967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630193" cy="1209675"/>
            </a:xfrm>
            <a:custGeom>
              <a:avLst/>
              <a:gdLst/>
              <a:ahLst/>
              <a:cxnLst/>
              <a:rect l="l" t="t" r="r" b="b"/>
              <a:pathLst>
                <a:path w="6630193" h="1209675">
                  <a:moveTo>
                    <a:pt x="0" y="0"/>
                  </a:moveTo>
                  <a:lnTo>
                    <a:pt x="6630193" y="0"/>
                  </a:lnTo>
                  <a:lnTo>
                    <a:pt x="6630193" y="1209675"/>
                  </a:lnTo>
                  <a:lnTo>
                    <a:pt x="0" y="1209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95250"/>
              <a:ext cx="6630193" cy="13049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29902" lvl="1" indent="-164951" algn="l">
                <a:lnSpc>
                  <a:spcPts val="3562"/>
                </a:lnSpc>
                <a:buFont typeface="Arial"/>
                <a:buChar char="•"/>
              </a:pP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Heinrich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studierte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Jura,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bevorzugte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aber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die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Literatur</a:t>
              </a:r>
              <a:endParaRPr lang="en-US" sz="2187" spc="-22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666160" y="6027687"/>
            <a:ext cx="4972645" cy="907256"/>
            <a:chOff x="0" y="0"/>
            <a:chExt cx="6630193" cy="12096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630193" cy="1209675"/>
            </a:xfrm>
            <a:custGeom>
              <a:avLst/>
              <a:gdLst/>
              <a:ahLst/>
              <a:cxnLst/>
              <a:rect l="l" t="t" r="r" b="b"/>
              <a:pathLst>
                <a:path w="6630193" h="1209675">
                  <a:moveTo>
                    <a:pt x="0" y="0"/>
                  </a:moveTo>
                  <a:lnTo>
                    <a:pt x="6630193" y="0"/>
                  </a:lnTo>
                  <a:lnTo>
                    <a:pt x="6630193" y="1209675"/>
                  </a:lnTo>
                  <a:lnTo>
                    <a:pt x="0" y="1209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95250"/>
              <a:ext cx="6630193" cy="13049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29902" lvl="1" indent="-164951" algn="l">
                <a:lnSpc>
                  <a:spcPts val="3562"/>
                </a:lnSpc>
                <a:buFont typeface="Arial"/>
                <a:buChar char="•"/>
              </a:pP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Universitäten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in Bonn, Göttingen und Berlin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40084" y="4294882"/>
            <a:ext cx="4644479" cy="442912"/>
            <a:chOff x="0" y="0"/>
            <a:chExt cx="6192638" cy="59055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192638" cy="590550"/>
            </a:xfrm>
            <a:custGeom>
              <a:avLst/>
              <a:gdLst/>
              <a:ahLst/>
              <a:cxnLst/>
              <a:rect l="l" t="t" r="r" b="b"/>
              <a:pathLst>
                <a:path w="6192638" h="590550">
                  <a:moveTo>
                    <a:pt x="0" y="0"/>
                  </a:moveTo>
                  <a:lnTo>
                    <a:pt x="6192638" y="0"/>
                  </a:lnTo>
                  <a:lnTo>
                    <a:pt x="6192638" y="590550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6192638" cy="6191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7"/>
                </a:lnSpc>
              </a:pPr>
              <a:r>
                <a:rPr lang="en-US" sz="2750" spc="-83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Familiäre Unterstützung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340084" y="5021312"/>
            <a:ext cx="4972645" cy="1814512"/>
            <a:chOff x="0" y="0"/>
            <a:chExt cx="6630193" cy="241935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630193" cy="2419350"/>
            </a:xfrm>
            <a:custGeom>
              <a:avLst/>
              <a:gdLst/>
              <a:ahLst/>
              <a:cxnLst/>
              <a:rect l="l" t="t" r="r" b="b"/>
              <a:pathLst>
                <a:path w="6630193" h="2419350">
                  <a:moveTo>
                    <a:pt x="0" y="0"/>
                  </a:moveTo>
                  <a:lnTo>
                    <a:pt x="6630193" y="0"/>
                  </a:lnTo>
                  <a:lnTo>
                    <a:pt x="6630193" y="2419350"/>
                  </a:lnTo>
                  <a:lnTo>
                    <a:pt x="0" y="24193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95250"/>
              <a:ext cx="6630193" cy="25146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2"/>
                </a:lnSpc>
              </a:pP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Sein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Onkel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Salomon Heine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gewährte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ihm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finanzielle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Unterstützung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für seine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Ausbildung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. Der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Einfluss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seines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Onkels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war </a:t>
              </a:r>
              <a:r>
                <a:rPr lang="en-US" sz="2187" spc="-22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entscheidend</a:t>
              </a:r>
              <a:r>
                <a:rPr lang="en-US" sz="2187" spc="-22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1030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 descr="preencoded.png">
            <a:hlinkClick r:id="rId3" tooltip="https://gamma.app/?utm_source=made-with-gamma"/>
          </p:cNvPr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 descr="preencoded.png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816322" y="642789"/>
            <a:ext cx="9797355" cy="1457622"/>
            <a:chOff x="0" y="0"/>
            <a:chExt cx="13063140" cy="19434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63141" cy="1943497"/>
            </a:xfrm>
            <a:custGeom>
              <a:avLst/>
              <a:gdLst/>
              <a:ahLst/>
              <a:cxnLst/>
              <a:rect l="l" t="t" r="r" b="b"/>
              <a:pathLst>
                <a:path w="13063141" h="1943497">
                  <a:moveTo>
                    <a:pt x="0" y="0"/>
                  </a:moveTo>
                  <a:lnTo>
                    <a:pt x="13063141" y="0"/>
                  </a:lnTo>
                  <a:lnTo>
                    <a:pt x="13063141" y="1943497"/>
                  </a:lnTo>
                  <a:lnTo>
                    <a:pt x="0" y="19434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3063140" cy="19625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687"/>
                </a:lnSpc>
              </a:pPr>
              <a:r>
                <a:rPr lang="en-US" sz="4562" spc="-137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Literarische Karriere und Exil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78706" y="2450157"/>
            <a:ext cx="28575" cy="7194054"/>
            <a:chOff x="0" y="0"/>
            <a:chExt cx="38100" cy="959207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100" cy="9592056"/>
            </a:xfrm>
            <a:custGeom>
              <a:avLst/>
              <a:gdLst/>
              <a:ahLst/>
              <a:cxnLst/>
              <a:rect l="l" t="t" r="r" b="b"/>
              <a:pathLst>
                <a:path w="38100" h="9592056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cubicBezTo>
                    <a:pt x="29591" y="0"/>
                    <a:pt x="38100" y="8509"/>
                    <a:pt x="38100" y="19050"/>
                  </a:cubicBezTo>
                  <a:lnTo>
                    <a:pt x="38100" y="9573006"/>
                  </a:lnTo>
                  <a:cubicBezTo>
                    <a:pt x="38100" y="9583548"/>
                    <a:pt x="29591" y="9592056"/>
                    <a:pt x="19050" y="9592056"/>
                  </a:cubicBezTo>
                  <a:cubicBezTo>
                    <a:pt x="8509" y="9592056"/>
                    <a:pt x="0" y="9583548"/>
                    <a:pt x="0" y="9573006"/>
                  </a:cubicBezTo>
                  <a:close/>
                </a:path>
              </a:pathLst>
            </a:custGeom>
            <a:solidFill>
              <a:srgbClr val="59595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12515" y="2960638"/>
            <a:ext cx="699641" cy="28575"/>
            <a:chOff x="0" y="0"/>
            <a:chExt cx="932855" cy="381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32815" cy="38100"/>
            </a:xfrm>
            <a:custGeom>
              <a:avLst/>
              <a:gdLst/>
              <a:ahLst/>
              <a:cxnLst/>
              <a:rect l="l" t="t" r="r" b="b"/>
              <a:pathLst>
                <a:path w="932815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913765" y="0"/>
                  </a:lnTo>
                  <a:cubicBezTo>
                    <a:pt x="924306" y="0"/>
                    <a:pt x="932815" y="8509"/>
                    <a:pt x="932815" y="19050"/>
                  </a:cubicBezTo>
                  <a:cubicBezTo>
                    <a:pt x="932815" y="29591"/>
                    <a:pt x="924306" y="38100"/>
                    <a:pt x="913765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59595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16322" y="2712541"/>
            <a:ext cx="524767" cy="524768"/>
            <a:chOff x="0" y="0"/>
            <a:chExt cx="699690" cy="6996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9643" cy="699643"/>
            </a:xfrm>
            <a:custGeom>
              <a:avLst/>
              <a:gdLst/>
              <a:ahLst/>
              <a:cxnLst/>
              <a:rect l="l" t="t" r="r" b="b"/>
              <a:pathLst>
                <a:path w="699643" h="699643">
                  <a:moveTo>
                    <a:pt x="0" y="46609"/>
                  </a:moveTo>
                  <a:cubicBezTo>
                    <a:pt x="0" y="20828"/>
                    <a:pt x="20828" y="0"/>
                    <a:pt x="46609" y="0"/>
                  </a:cubicBezTo>
                  <a:lnTo>
                    <a:pt x="653034" y="0"/>
                  </a:lnTo>
                  <a:cubicBezTo>
                    <a:pt x="678815" y="0"/>
                    <a:pt x="699643" y="20828"/>
                    <a:pt x="699643" y="46609"/>
                  </a:cubicBezTo>
                  <a:lnTo>
                    <a:pt x="699643" y="653034"/>
                  </a:lnTo>
                  <a:cubicBezTo>
                    <a:pt x="699643" y="678815"/>
                    <a:pt x="678815" y="699643"/>
                    <a:pt x="653034" y="699643"/>
                  </a:cubicBezTo>
                  <a:lnTo>
                    <a:pt x="46609" y="699643"/>
                  </a:lnTo>
                  <a:cubicBezTo>
                    <a:pt x="20828" y="699643"/>
                    <a:pt x="0" y="678815"/>
                    <a:pt x="0" y="653034"/>
                  </a:cubicBezTo>
                  <a:close/>
                </a:path>
              </a:pathLst>
            </a:custGeom>
            <a:solidFill>
              <a:srgbClr val="40404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03834" y="2756298"/>
            <a:ext cx="349746" cy="437257"/>
            <a:chOff x="0" y="0"/>
            <a:chExt cx="466328" cy="58301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66328" cy="583010"/>
            </a:xfrm>
            <a:custGeom>
              <a:avLst/>
              <a:gdLst/>
              <a:ahLst/>
              <a:cxnLst/>
              <a:rect l="l" t="t" r="r" b="b"/>
              <a:pathLst>
                <a:path w="466328" h="583010">
                  <a:moveTo>
                    <a:pt x="0" y="0"/>
                  </a:moveTo>
                  <a:lnTo>
                    <a:pt x="466328" y="0"/>
                  </a:lnTo>
                  <a:lnTo>
                    <a:pt x="466328" y="583010"/>
                  </a:lnTo>
                  <a:lnTo>
                    <a:pt x="0" y="5830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38100"/>
              <a:ext cx="466328" cy="54491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750"/>
                </a:lnSpc>
              </a:pPr>
              <a:r>
                <a:rPr lang="en-US" sz="2750" spc="-82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244775" y="2683371"/>
            <a:ext cx="2915394" cy="364331"/>
            <a:chOff x="0" y="0"/>
            <a:chExt cx="3887192" cy="4857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887192" cy="485775"/>
            </a:xfrm>
            <a:custGeom>
              <a:avLst/>
              <a:gdLst/>
              <a:ahLst/>
              <a:cxnLst/>
              <a:rect l="l" t="t" r="r" b="b"/>
              <a:pathLst>
                <a:path w="3887192" h="485775">
                  <a:moveTo>
                    <a:pt x="0" y="0"/>
                  </a:moveTo>
                  <a:lnTo>
                    <a:pt x="3887192" y="0"/>
                  </a:lnTo>
                  <a:lnTo>
                    <a:pt x="3887192" y="485775"/>
                  </a:lnTo>
                  <a:lnTo>
                    <a:pt x="0" y="4857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3887192" cy="5143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12"/>
                </a:lnSpc>
              </a:pPr>
              <a:r>
                <a:rPr lang="en-US" sz="2249" spc="-68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Frühe Werke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244775" y="3187601"/>
            <a:ext cx="8368904" cy="1119336"/>
            <a:chOff x="0" y="0"/>
            <a:chExt cx="11158538" cy="149244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158538" cy="1492448"/>
            </a:xfrm>
            <a:custGeom>
              <a:avLst/>
              <a:gdLst/>
              <a:ahLst/>
              <a:cxnLst/>
              <a:rect l="l" t="t" r="r" b="b"/>
              <a:pathLst>
                <a:path w="11158538" h="1492448">
                  <a:moveTo>
                    <a:pt x="0" y="0"/>
                  </a:moveTo>
                  <a:lnTo>
                    <a:pt x="11158538" y="0"/>
                  </a:lnTo>
                  <a:lnTo>
                    <a:pt x="11158538" y="1492448"/>
                  </a:lnTo>
                  <a:lnTo>
                    <a:pt x="0" y="14924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85725"/>
              <a:ext cx="11158538" cy="157817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937"/>
                </a:lnSpc>
              </a:pP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1821 - </a:t>
              </a:r>
              <a:r>
                <a:rPr lang="en-US" sz="1900" spc="-18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Veröffentlichung</a:t>
              </a: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seiner </a:t>
              </a:r>
              <a:r>
                <a:rPr lang="en-US" sz="1900" spc="-18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ersten</a:t>
              </a: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900" spc="-18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Gedichtsammlung</a:t>
              </a: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"Buch der Lieder", 2 Jahre </a:t>
              </a:r>
              <a:r>
                <a:rPr lang="en-US" sz="1900" spc="-18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später</a:t>
              </a: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- die </a:t>
              </a:r>
              <a:r>
                <a:rPr lang="en-US" sz="1900" spc="-18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Tragödien</a:t>
              </a: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"</a:t>
              </a:r>
              <a:r>
                <a:rPr lang="en-US" sz="1900" spc="-18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Almansor</a:t>
              </a: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", "William Ratcliff</a:t>
              </a:r>
              <a:r>
                <a:rPr lang="cs-CZ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"</a:t>
              </a: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die </a:t>
              </a:r>
              <a:r>
                <a:rPr lang="en-US" sz="1900" spc="-18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Gedichtsammlung</a:t>
              </a: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"</a:t>
              </a:r>
              <a:r>
                <a:rPr lang="en-US" sz="1900" spc="-18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Lyrisches</a:t>
              </a: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Intermezzo"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12515" y="5283845"/>
            <a:ext cx="699641" cy="28575"/>
            <a:chOff x="0" y="0"/>
            <a:chExt cx="932855" cy="381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32815" cy="38100"/>
            </a:xfrm>
            <a:custGeom>
              <a:avLst/>
              <a:gdLst/>
              <a:ahLst/>
              <a:cxnLst/>
              <a:rect l="l" t="t" r="r" b="b"/>
              <a:pathLst>
                <a:path w="932815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913765" y="0"/>
                  </a:lnTo>
                  <a:cubicBezTo>
                    <a:pt x="924306" y="0"/>
                    <a:pt x="932815" y="8509"/>
                    <a:pt x="932815" y="19050"/>
                  </a:cubicBezTo>
                  <a:cubicBezTo>
                    <a:pt x="932815" y="29591"/>
                    <a:pt x="924306" y="38100"/>
                    <a:pt x="913765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59595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16322" y="5035749"/>
            <a:ext cx="524767" cy="524767"/>
            <a:chOff x="0" y="0"/>
            <a:chExt cx="699690" cy="69969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99643" cy="699643"/>
            </a:xfrm>
            <a:custGeom>
              <a:avLst/>
              <a:gdLst/>
              <a:ahLst/>
              <a:cxnLst/>
              <a:rect l="l" t="t" r="r" b="b"/>
              <a:pathLst>
                <a:path w="699643" h="699643">
                  <a:moveTo>
                    <a:pt x="0" y="46609"/>
                  </a:moveTo>
                  <a:cubicBezTo>
                    <a:pt x="0" y="20828"/>
                    <a:pt x="20828" y="0"/>
                    <a:pt x="46609" y="0"/>
                  </a:cubicBezTo>
                  <a:lnTo>
                    <a:pt x="653034" y="0"/>
                  </a:lnTo>
                  <a:cubicBezTo>
                    <a:pt x="678815" y="0"/>
                    <a:pt x="699643" y="20828"/>
                    <a:pt x="699643" y="46609"/>
                  </a:cubicBezTo>
                  <a:lnTo>
                    <a:pt x="699643" y="653034"/>
                  </a:lnTo>
                  <a:cubicBezTo>
                    <a:pt x="699643" y="678815"/>
                    <a:pt x="678815" y="699643"/>
                    <a:pt x="653034" y="699643"/>
                  </a:cubicBezTo>
                  <a:lnTo>
                    <a:pt x="46609" y="699643"/>
                  </a:lnTo>
                  <a:cubicBezTo>
                    <a:pt x="20828" y="699643"/>
                    <a:pt x="0" y="678815"/>
                    <a:pt x="0" y="653034"/>
                  </a:cubicBezTo>
                  <a:close/>
                </a:path>
              </a:pathLst>
            </a:custGeom>
            <a:solidFill>
              <a:srgbClr val="40404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03834" y="5079504"/>
            <a:ext cx="349746" cy="437258"/>
            <a:chOff x="0" y="0"/>
            <a:chExt cx="466328" cy="58301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66328" cy="583010"/>
            </a:xfrm>
            <a:custGeom>
              <a:avLst/>
              <a:gdLst/>
              <a:ahLst/>
              <a:cxnLst/>
              <a:rect l="l" t="t" r="r" b="b"/>
              <a:pathLst>
                <a:path w="466328" h="583010">
                  <a:moveTo>
                    <a:pt x="0" y="0"/>
                  </a:moveTo>
                  <a:lnTo>
                    <a:pt x="466328" y="0"/>
                  </a:lnTo>
                  <a:lnTo>
                    <a:pt x="466328" y="583010"/>
                  </a:lnTo>
                  <a:lnTo>
                    <a:pt x="0" y="5830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38100"/>
              <a:ext cx="466328" cy="54491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750"/>
                </a:lnSpc>
              </a:pPr>
              <a:r>
                <a:rPr lang="en-US" sz="2750" spc="-82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244775" y="5006579"/>
            <a:ext cx="2915394" cy="364331"/>
            <a:chOff x="0" y="0"/>
            <a:chExt cx="3887192" cy="48577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887192" cy="485775"/>
            </a:xfrm>
            <a:custGeom>
              <a:avLst/>
              <a:gdLst/>
              <a:ahLst/>
              <a:cxnLst/>
              <a:rect l="l" t="t" r="r" b="b"/>
              <a:pathLst>
                <a:path w="3887192" h="485775">
                  <a:moveTo>
                    <a:pt x="0" y="0"/>
                  </a:moveTo>
                  <a:lnTo>
                    <a:pt x="3887192" y="0"/>
                  </a:lnTo>
                  <a:lnTo>
                    <a:pt x="3887192" y="485775"/>
                  </a:lnTo>
                  <a:lnTo>
                    <a:pt x="0" y="4857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3887192" cy="5143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12"/>
                </a:lnSpc>
              </a:pPr>
              <a:r>
                <a:rPr lang="en-US" sz="2249" spc="-68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Reisen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2244775" y="5510807"/>
            <a:ext cx="8368904" cy="746224"/>
            <a:chOff x="0" y="0"/>
            <a:chExt cx="11158538" cy="99496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158538" cy="994965"/>
            </a:xfrm>
            <a:custGeom>
              <a:avLst/>
              <a:gdLst/>
              <a:ahLst/>
              <a:cxnLst/>
              <a:rect l="l" t="t" r="r" b="b"/>
              <a:pathLst>
                <a:path w="11158538" h="994965">
                  <a:moveTo>
                    <a:pt x="0" y="0"/>
                  </a:moveTo>
                  <a:lnTo>
                    <a:pt x="11158538" y="0"/>
                  </a:lnTo>
                  <a:lnTo>
                    <a:pt x="11158538" y="994965"/>
                  </a:lnTo>
                  <a:lnTo>
                    <a:pt x="0" y="9949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85725"/>
              <a:ext cx="11158538" cy="108069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937"/>
                </a:lnSpc>
              </a:pP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1826-1831 - </a:t>
              </a:r>
              <a:r>
                <a:rPr lang="en-US" sz="1900" spc="-18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Veröffentlichung</a:t>
              </a: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der </a:t>
              </a:r>
              <a:r>
                <a:rPr lang="en-US" sz="1900" spc="-18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Sammung</a:t>
              </a: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"</a:t>
              </a:r>
              <a:r>
                <a:rPr lang="en-US" sz="1900" spc="-18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Reisebilder</a:t>
              </a: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", die von seinen Reisen </a:t>
              </a:r>
              <a:r>
                <a:rPr lang="en-US" sz="1900" spc="-18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durch</a:t>
              </a: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Deutschland </a:t>
              </a:r>
              <a:r>
                <a:rPr lang="en-US" sz="1900" spc="-18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berichteten</a:t>
              </a:r>
              <a:endParaRPr lang="en-US" sz="1900" spc="-18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312515" y="7233940"/>
            <a:ext cx="699641" cy="28575"/>
            <a:chOff x="0" y="0"/>
            <a:chExt cx="932855" cy="381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932815" cy="38100"/>
            </a:xfrm>
            <a:custGeom>
              <a:avLst/>
              <a:gdLst/>
              <a:ahLst/>
              <a:cxnLst/>
              <a:rect l="l" t="t" r="r" b="b"/>
              <a:pathLst>
                <a:path w="932815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913765" y="0"/>
                  </a:lnTo>
                  <a:cubicBezTo>
                    <a:pt x="924306" y="0"/>
                    <a:pt x="932815" y="8509"/>
                    <a:pt x="932815" y="19050"/>
                  </a:cubicBezTo>
                  <a:cubicBezTo>
                    <a:pt x="932815" y="29591"/>
                    <a:pt x="924306" y="38100"/>
                    <a:pt x="913765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59595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816322" y="6985844"/>
            <a:ext cx="524767" cy="524767"/>
            <a:chOff x="0" y="0"/>
            <a:chExt cx="699690" cy="69969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99643" cy="699643"/>
            </a:xfrm>
            <a:custGeom>
              <a:avLst/>
              <a:gdLst/>
              <a:ahLst/>
              <a:cxnLst/>
              <a:rect l="l" t="t" r="r" b="b"/>
              <a:pathLst>
                <a:path w="699643" h="699643">
                  <a:moveTo>
                    <a:pt x="0" y="46609"/>
                  </a:moveTo>
                  <a:cubicBezTo>
                    <a:pt x="0" y="20828"/>
                    <a:pt x="20828" y="0"/>
                    <a:pt x="46609" y="0"/>
                  </a:cubicBezTo>
                  <a:lnTo>
                    <a:pt x="653034" y="0"/>
                  </a:lnTo>
                  <a:cubicBezTo>
                    <a:pt x="678815" y="0"/>
                    <a:pt x="699643" y="20828"/>
                    <a:pt x="699643" y="46609"/>
                  </a:cubicBezTo>
                  <a:lnTo>
                    <a:pt x="699643" y="653034"/>
                  </a:lnTo>
                  <a:cubicBezTo>
                    <a:pt x="699643" y="678815"/>
                    <a:pt x="678815" y="699643"/>
                    <a:pt x="653034" y="699643"/>
                  </a:cubicBezTo>
                  <a:lnTo>
                    <a:pt x="46609" y="699643"/>
                  </a:lnTo>
                  <a:cubicBezTo>
                    <a:pt x="20828" y="699643"/>
                    <a:pt x="0" y="678815"/>
                    <a:pt x="0" y="653034"/>
                  </a:cubicBezTo>
                  <a:close/>
                </a:path>
              </a:pathLst>
            </a:custGeom>
            <a:solidFill>
              <a:srgbClr val="40404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03834" y="7029599"/>
            <a:ext cx="349746" cy="437258"/>
            <a:chOff x="0" y="0"/>
            <a:chExt cx="466328" cy="58301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466328" cy="583010"/>
            </a:xfrm>
            <a:custGeom>
              <a:avLst/>
              <a:gdLst/>
              <a:ahLst/>
              <a:cxnLst/>
              <a:rect l="l" t="t" r="r" b="b"/>
              <a:pathLst>
                <a:path w="466328" h="583010">
                  <a:moveTo>
                    <a:pt x="0" y="0"/>
                  </a:moveTo>
                  <a:lnTo>
                    <a:pt x="466328" y="0"/>
                  </a:lnTo>
                  <a:lnTo>
                    <a:pt x="466328" y="583010"/>
                  </a:lnTo>
                  <a:lnTo>
                    <a:pt x="0" y="5830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38100"/>
              <a:ext cx="466328" cy="54491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750"/>
                </a:lnSpc>
              </a:pPr>
              <a:r>
                <a:rPr lang="en-US" sz="2750" spc="-82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2244775" y="6956672"/>
            <a:ext cx="2915394" cy="364331"/>
            <a:chOff x="0" y="0"/>
            <a:chExt cx="3887192" cy="485775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887192" cy="485775"/>
            </a:xfrm>
            <a:custGeom>
              <a:avLst/>
              <a:gdLst/>
              <a:ahLst/>
              <a:cxnLst/>
              <a:rect l="l" t="t" r="r" b="b"/>
              <a:pathLst>
                <a:path w="3887192" h="485775">
                  <a:moveTo>
                    <a:pt x="0" y="0"/>
                  </a:moveTo>
                  <a:lnTo>
                    <a:pt x="3887192" y="0"/>
                  </a:lnTo>
                  <a:lnTo>
                    <a:pt x="3887192" y="485775"/>
                  </a:lnTo>
                  <a:lnTo>
                    <a:pt x="0" y="4857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28575"/>
              <a:ext cx="3887192" cy="5143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12"/>
                </a:lnSpc>
              </a:pPr>
              <a:r>
                <a:rPr lang="en-US" sz="2249" spc="-68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Paris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244775" y="7460902"/>
            <a:ext cx="8368904" cy="373112"/>
            <a:chOff x="0" y="0"/>
            <a:chExt cx="11158538" cy="497483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1158538" cy="497483"/>
            </a:xfrm>
            <a:custGeom>
              <a:avLst/>
              <a:gdLst/>
              <a:ahLst/>
              <a:cxnLst/>
              <a:rect l="l" t="t" r="r" b="b"/>
              <a:pathLst>
                <a:path w="11158538" h="497483">
                  <a:moveTo>
                    <a:pt x="0" y="0"/>
                  </a:moveTo>
                  <a:lnTo>
                    <a:pt x="11158538" y="0"/>
                  </a:lnTo>
                  <a:lnTo>
                    <a:pt x="11158538" y="497483"/>
                  </a:lnTo>
                  <a:lnTo>
                    <a:pt x="0" y="4974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85725"/>
              <a:ext cx="11158538" cy="58320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937"/>
                </a:lnSpc>
              </a:pP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1831 </a:t>
              </a:r>
              <a:r>
                <a:rPr lang="en-US" sz="1900" spc="-18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zog</a:t>
              </a: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er </a:t>
              </a:r>
              <a:r>
                <a:rPr lang="en-US" sz="1900" spc="-18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nach</a:t>
              </a: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Paris und </a:t>
              </a:r>
              <a:r>
                <a:rPr lang="en-US" sz="1900" spc="-18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blieb</a:t>
              </a: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900" spc="-18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dort</a:t>
              </a: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für </a:t>
              </a:r>
              <a:r>
                <a:rPr lang="en-US" sz="1900" spc="-18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immer</a:t>
              </a: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900" spc="-18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als</a:t>
              </a: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900" spc="-18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politischer</a:t>
              </a: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Emigrant. 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312515" y="8810922"/>
            <a:ext cx="699641" cy="28575"/>
            <a:chOff x="0" y="0"/>
            <a:chExt cx="932855" cy="381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932815" cy="38100"/>
            </a:xfrm>
            <a:custGeom>
              <a:avLst/>
              <a:gdLst/>
              <a:ahLst/>
              <a:cxnLst/>
              <a:rect l="l" t="t" r="r" b="b"/>
              <a:pathLst>
                <a:path w="932815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913765" y="0"/>
                  </a:lnTo>
                  <a:cubicBezTo>
                    <a:pt x="924306" y="0"/>
                    <a:pt x="932815" y="8509"/>
                    <a:pt x="932815" y="19050"/>
                  </a:cubicBezTo>
                  <a:cubicBezTo>
                    <a:pt x="932815" y="29591"/>
                    <a:pt x="924306" y="38100"/>
                    <a:pt x="913765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59595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16322" y="8562826"/>
            <a:ext cx="524767" cy="524767"/>
            <a:chOff x="0" y="0"/>
            <a:chExt cx="699690" cy="69969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699643" cy="699643"/>
            </a:xfrm>
            <a:custGeom>
              <a:avLst/>
              <a:gdLst/>
              <a:ahLst/>
              <a:cxnLst/>
              <a:rect l="l" t="t" r="r" b="b"/>
              <a:pathLst>
                <a:path w="699643" h="699643">
                  <a:moveTo>
                    <a:pt x="0" y="46609"/>
                  </a:moveTo>
                  <a:cubicBezTo>
                    <a:pt x="0" y="20828"/>
                    <a:pt x="20828" y="0"/>
                    <a:pt x="46609" y="0"/>
                  </a:cubicBezTo>
                  <a:lnTo>
                    <a:pt x="653034" y="0"/>
                  </a:lnTo>
                  <a:cubicBezTo>
                    <a:pt x="678815" y="0"/>
                    <a:pt x="699643" y="20828"/>
                    <a:pt x="699643" y="46609"/>
                  </a:cubicBezTo>
                  <a:lnTo>
                    <a:pt x="699643" y="653034"/>
                  </a:lnTo>
                  <a:cubicBezTo>
                    <a:pt x="699643" y="678815"/>
                    <a:pt x="678815" y="699643"/>
                    <a:pt x="653034" y="699643"/>
                  </a:cubicBezTo>
                  <a:lnTo>
                    <a:pt x="46609" y="699643"/>
                  </a:lnTo>
                  <a:cubicBezTo>
                    <a:pt x="20828" y="699643"/>
                    <a:pt x="0" y="678815"/>
                    <a:pt x="0" y="653034"/>
                  </a:cubicBezTo>
                  <a:close/>
                </a:path>
              </a:pathLst>
            </a:custGeom>
            <a:solidFill>
              <a:srgbClr val="40404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03834" y="8606581"/>
            <a:ext cx="349746" cy="437258"/>
            <a:chOff x="0" y="0"/>
            <a:chExt cx="466328" cy="58301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66328" cy="583010"/>
            </a:xfrm>
            <a:custGeom>
              <a:avLst/>
              <a:gdLst/>
              <a:ahLst/>
              <a:cxnLst/>
              <a:rect l="l" t="t" r="r" b="b"/>
              <a:pathLst>
                <a:path w="466328" h="583010">
                  <a:moveTo>
                    <a:pt x="0" y="0"/>
                  </a:moveTo>
                  <a:lnTo>
                    <a:pt x="466328" y="0"/>
                  </a:lnTo>
                  <a:lnTo>
                    <a:pt x="466328" y="583010"/>
                  </a:lnTo>
                  <a:lnTo>
                    <a:pt x="0" y="5830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38100"/>
              <a:ext cx="466328" cy="54491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750"/>
                </a:lnSpc>
              </a:pPr>
              <a:r>
                <a:rPr lang="en-US" sz="2750" spc="-82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2244775" y="8533656"/>
            <a:ext cx="2915394" cy="364331"/>
            <a:chOff x="0" y="0"/>
            <a:chExt cx="3887192" cy="485775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887192" cy="485775"/>
            </a:xfrm>
            <a:custGeom>
              <a:avLst/>
              <a:gdLst/>
              <a:ahLst/>
              <a:cxnLst/>
              <a:rect l="l" t="t" r="r" b="b"/>
              <a:pathLst>
                <a:path w="3887192" h="485775">
                  <a:moveTo>
                    <a:pt x="0" y="0"/>
                  </a:moveTo>
                  <a:lnTo>
                    <a:pt x="3887192" y="0"/>
                  </a:lnTo>
                  <a:lnTo>
                    <a:pt x="3887192" y="485775"/>
                  </a:lnTo>
                  <a:lnTo>
                    <a:pt x="0" y="4857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28575"/>
              <a:ext cx="3887192" cy="5143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12"/>
                </a:lnSpc>
              </a:pPr>
              <a:r>
                <a:rPr lang="en-US" sz="2249" spc="-68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Politische Satire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244775" y="9037885"/>
            <a:ext cx="8368904" cy="373112"/>
            <a:chOff x="0" y="0"/>
            <a:chExt cx="11158538" cy="497483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1158538" cy="497483"/>
            </a:xfrm>
            <a:custGeom>
              <a:avLst/>
              <a:gdLst/>
              <a:ahLst/>
              <a:cxnLst/>
              <a:rect l="l" t="t" r="r" b="b"/>
              <a:pathLst>
                <a:path w="11158538" h="497483">
                  <a:moveTo>
                    <a:pt x="0" y="0"/>
                  </a:moveTo>
                  <a:lnTo>
                    <a:pt x="11158538" y="0"/>
                  </a:lnTo>
                  <a:lnTo>
                    <a:pt x="11158538" y="497483"/>
                  </a:lnTo>
                  <a:lnTo>
                    <a:pt x="0" y="4974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85725"/>
              <a:ext cx="11158538" cy="58320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937"/>
                </a:lnSpc>
              </a:pP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1843-1844 —"Atta Troll" und "Deutschland. Ein </a:t>
              </a:r>
              <a:r>
                <a:rPr lang="en-US" sz="1900" spc="-18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Wintermärchen</a:t>
              </a:r>
              <a:r>
                <a:rPr lang="en-US" sz="1900" spc="-18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."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1030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 descr="preencoded.png"/>
          <p:cNvSpPr/>
          <p:nvPr/>
        </p:nvSpPr>
        <p:spPr>
          <a:xfrm>
            <a:off x="0" y="0"/>
            <a:ext cx="18288000" cy="3351759"/>
          </a:xfrm>
          <a:custGeom>
            <a:avLst/>
            <a:gdLst/>
            <a:ahLst/>
            <a:cxnLst/>
            <a:rect l="l" t="t" r="r" b="b"/>
            <a:pathLst>
              <a:path w="18288000" h="3351759">
                <a:moveTo>
                  <a:pt x="0" y="0"/>
                </a:moveTo>
                <a:lnTo>
                  <a:pt x="18288000" y="0"/>
                </a:lnTo>
                <a:lnTo>
                  <a:pt x="18288000" y="3351759"/>
                </a:lnTo>
                <a:lnTo>
                  <a:pt x="0" y="33517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" b="-1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938361" y="4091285"/>
            <a:ext cx="11461849" cy="837902"/>
            <a:chOff x="0" y="0"/>
            <a:chExt cx="15282465" cy="111720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282466" cy="1117203"/>
            </a:xfrm>
            <a:custGeom>
              <a:avLst/>
              <a:gdLst/>
              <a:ahLst/>
              <a:cxnLst/>
              <a:rect l="l" t="t" r="r" b="b"/>
              <a:pathLst>
                <a:path w="15282466" h="1117203">
                  <a:moveTo>
                    <a:pt x="0" y="0"/>
                  </a:moveTo>
                  <a:lnTo>
                    <a:pt x="15282466" y="0"/>
                  </a:lnTo>
                  <a:lnTo>
                    <a:pt x="15282466" y="1117203"/>
                  </a:lnTo>
                  <a:lnTo>
                    <a:pt x="0" y="11172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5282465" cy="115530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562"/>
                </a:lnSpc>
              </a:pPr>
              <a:r>
                <a:rPr lang="en-US" sz="5250" spc="-158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Interessante Fakten über Heine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38361" y="5331321"/>
            <a:ext cx="8071694" cy="1974056"/>
            <a:chOff x="0" y="0"/>
            <a:chExt cx="10762258" cy="26320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62234" cy="2632075"/>
            </a:xfrm>
            <a:custGeom>
              <a:avLst/>
              <a:gdLst/>
              <a:ahLst/>
              <a:cxnLst/>
              <a:rect l="l" t="t" r="r" b="b"/>
              <a:pathLst>
                <a:path w="10762234" h="2632075">
                  <a:moveTo>
                    <a:pt x="0" y="53594"/>
                  </a:moveTo>
                  <a:cubicBezTo>
                    <a:pt x="0" y="24003"/>
                    <a:pt x="24003" y="0"/>
                    <a:pt x="53594" y="0"/>
                  </a:cubicBezTo>
                  <a:lnTo>
                    <a:pt x="10708640" y="0"/>
                  </a:lnTo>
                  <a:cubicBezTo>
                    <a:pt x="10738231" y="0"/>
                    <a:pt x="10762234" y="24003"/>
                    <a:pt x="10762234" y="53594"/>
                  </a:cubicBezTo>
                  <a:lnTo>
                    <a:pt x="10762234" y="2578481"/>
                  </a:lnTo>
                  <a:cubicBezTo>
                    <a:pt x="10762234" y="2608072"/>
                    <a:pt x="10738231" y="2632075"/>
                    <a:pt x="10708640" y="2632075"/>
                  </a:cubicBezTo>
                  <a:lnTo>
                    <a:pt x="53594" y="2632075"/>
                  </a:lnTo>
                  <a:cubicBezTo>
                    <a:pt x="24003" y="2632075"/>
                    <a:pt x="0" y="2608072"/>
                    <a:pt x="0" y="2578481"/>
                  </a:cubicBezTo>
                  <a:close/>
                </a:path>
              </a:pathLst>
            </a:custGeom>
            <a:solidFill>
              <a:srgbClr val="40404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06401" y="5599360"/>
            <a:ext cx="3351759" cy="418951"/>
            <a:chOff x="0" y="0"/>
            <a:chExt cx="4469012" cy="5586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69012" cy="558602"/>
            </a:xfrm>
            <a:custGeom>
              <a:avLst/>
              <a:gdLst/>
              <a:ahLst/>
              <a:cxnLst/>
              <a:rect l="l" t="t" r="r" b="b"/>
              <a:pathLst>
                <a:path w="4469012" h="558602">
                  <a:moveTo>
                    <a:pt x="0" y="0"/>
                  </a:moveTo>
                  <a:lnTo>
                    <a:pt x="4469012" y="0"/>
                  </a:lnTo>
                  <a:lnTo>
                    <a:pt x="4469012" y="558602"/>
                  </a:lnTo>
                  <a:lnTo>
                    <a:pt x="0" y="5586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4469012" cy="5776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249"/>
                </a:lnSpc>
              </a:pPr>
              <a:r>
                <a:rPr lang="en-US" sz="2625" spc="-78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Namensänderung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06401" y="6179195"/>
            <a:ext cx="7535615" cy="858142"/>
            <a:chOff x="0" y="0"/>
            <a:chExt cx="10047487" cy="11441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047487" cy="1144190"/>
            </a:xfrm>
            <a:custGeom>
              <a:avLst/>
              <a:gdLst/>
              <a:ahLst/>
              <a:cxnLst/>
              <a:rect l="l" t="t" r="r" b="b"/>
              <a:pathLst>
                <a:path w="10047487" h="1144190">
                  <a:moveTo>
                    <a:pt x="0" y="0"/>
                  </a:moveTo>
                  <a:lnTo>
                    <a:pt x="10047487" y="0"/>
                  </a:lnTo>
                  <a:lnTo>
                    <a:pt x="10047487" y="1144190"/>
                  </a:lnTo>
                  <a:lnTo>
                    <a:pt x="0" y="1144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85725"/>
              <a:ext cx="10047487" cy="122991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74"/>
                </a:lnSpc>
              </a:pPr>
              <a:r>
                <a:rPr lang="en-US" sz="2062" spc="-2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Harry änderte seinen Namen in Heinrich als er 1825 zum Luthertum konvertierte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278094" y="5331321"/>
            <a:ext cx="8071694" cy="1974056"/>
            <a:chOff x="0" y="0"/>
            <a:chExt cx="10762258" cy="26320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762234" cy="2632075"/>
            </a:xfrm>
            <a:custGeom>
              <a:avLst/>
              <a:gdLst/>
              <a:ahLst/>
              <a:cxnLst/>
              <a:rect l="l" t="t" r="r" b="b"/>
              <a:pathLst>
                <a:path w="10762234" h="2632075">
                  <a:moveTo>
                    <a:pt x="0" y="53594"/>
                  </a:moveTo>
                  <a:cubicBezTo>
                    <a:pt x="0" y="24003"/>
                    <a:pt x="24003" y="0"/>
                    <a:pt x="53594" y="0"/>
                  </a:cubicBezTo>
                  <a:lnTo>
                    <a:pt x="10708640" y="0"/>
                  </a:lnTo>
                  <a:cubicBezTo>
                    <a:pt x="10738231" y="0"/>
                    <a:pt x="10762234" y="24003"/>
                    <a:pt x="10762234" y="53594"/>
                  </a:cubicBezTo>
                  <a:lnTo>
                    <a:pt x="10762234" y="2578481"/>
                  </a:lnTo>
                  <a:cubicBezTo>
                    <a:pt x="10762234" y="2608072"/>
                    <a:pt x="10738231" y="2632075"/>
                    <a:pt x="10708640" y="2632075"/>
                  </a:cubicBezTo>
                  <a:lnTo>
                    <a:pt x="53594" y="2632075"/>
                  </a:lnTo>
                  <a:cubicBezTo>
                    <a:pt x="24003" y="2632075"/>
                    <a:pt x="0" y="2608072"/>
                    <a:pt x="0" y="2578481"/>
                  </a:cubicBezTo>
                  <a:close/>
                </a:path>
              </a:pathLst>
            </a:custGeom>
            <a:solidFill>
              <a:srgbClr val="40404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546134" y="5599360"/>
            <a:ext cx="3351759" cy="418951"/>
            <a:chOff x="0" y="0"/>
            <a:chExt cx="4469012" cy="55860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469012" cy="558602"/>
            </a:xfrm>
            <a:custGeom>
              <a:avLst/>
              <a:gdLst/>
              <a:ahLst/>
              <a:cxnLst/>
              <a:rect l="l" t="t" r="r" b="b"/>
              <a:pathLst>
                <a:path w="4469012" h="558602">
                  <a:moveTo>
                    <a:pt x="0" y="0"/>
                  </a:moveTo>
                  <a:lnTo>
                    <a:pt x="4469012" y="0"/>
                  </a:lnTo>
                  <a:lnTo>
                    <a:pt x="4469012" y="558602"/>
                  </a:lnTo>
                  <a:lnTo>
                    <a:pt x="0" y="5586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4469012" cy="5776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249"/>
                </a:lnSpc>
              </a:pPr>
              <a:r>
                <a:rPr lang="en-US" sz="2625" spc="-78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Familie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546134" y="6179195"/>
            <a:ext cx="7535615" cy="429071"/>
            <a:chOff x="0" y="0"/>
            <a:chExt cx="10047487" cy="57209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047487" cy="572095"/>
            </a:xfrm>
            <a:custGeom>
              <a:avLst/>
              <a:gdLst/>
              <a:ahLst/>
              <a:cxnLst/>
              <a:rect l="l" t="t" r="r" b="b"/>
              <a:pathLst>
                <a:path w="10047487" h="572095">
                  <a:moveTo>
                    <a:pt x="0" y="0"/>
                  </a:moveTo>
                  <a:lnTo>
                    <a:pt x="10047487" y="0"/>
                  </a:lnTo>
                  <a:lnTo>
                    <a:pt x="10047487" y="572095"/>
                  </a:lnTo>
                  <a:lnTo>
                    <a:pt x="0" y="5720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85725"/>
              <a:ext cx="10047487" cy="6578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74"/>
                </a:lnSpc>
              </a:pPr>
              <a:r>
                <a:rPr lang="en-US" sz="2062" spc="-2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Mütterlicherseits war er in entfernter Verwandter von Karl Marx. 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38361" y="7573416"/>
            <a:ext cx="8071694" cy="1974056"/>
            <a:chOff x="0" y="0"/>
            <a:chExt cx="10762258" cy="263207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762234" cy="2632075"/>
            </a:xfrm>
            <a:custGeom>
              <a:avLst/>
              <a:gdLst/>
              <a:ahLst/>
              <a:cxnLst/>
              <a:rect l="l" t="t" r="r" b="b"/>
              <a:pathLst>
                <a:path w="10762234" h="2632075">
                  <a:moveTo>
                    <a:pt x="0" y="53594"/>
                  </a:moveTo>
                  <a:cubicBezTo>
                    <a:pt x="0" y="24003"/>
                    <a:pt x="24003" y="0"/>
                    <a:pt x="53594" y="0"/>
                  </a:cubicBezTo>
                  <a:lnTo>
                    <a:pt x="10708640" y="0"/>
                  </a:lnTo>
                  <a:cubicBezTo>
                    <a:pt x="10738231" y="0"/>
                    <a:pt x="10762234" y="24003"/>
                    <a:pt x="10762234" y="53594"/>
                  </a:cubicBezTo>
                  <a:lnTo>
                    <a:pt x="10762234" y="2578481"/>
                  </a:lnTo>
                  <a:cubicBezTo>
                    <a:pt x="10762234" y="2608072"/>
                    <a:pt x="10738231" y="2632075"/>
                    <a:pt x="10708640" y="2632075"/>
                  </a:cubicBezTo>
                  <a:lnTo>
                    <a:pt x="53594" y="2632075"/>
                  </a:lnTo>
                  <a:cubicBezTo>
                    <a:pt x="24003" y="2632075"/>
                    <a:pt x="0" y="2608072"/>
                    <a:pt x="0" y="2578481"/>
                  </a:cubicBezTo>
                  <a:close/>
                </a:path>
              </a:pathLst>
            </a:custGeom>
            <a:solidFill>
              <a:srgbClr val="40404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06401" y="7841456"/>
            <a:ext cx="3351759" cy="418951"/>
            <a:chOff x="0" y="0"/>
            <a:chExt cx="4469012" cy="5586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469012" cy="558602"/>
            </a:xfrm>
            <a:custGeom>
              <a:avLst/>
              <a:gdLst/>
              <a:ahLst/>
              <a:cxnLst/>
              <a:rect l="l" t="t" r="r" b="b"/>
              <a:pathLst>
                <a:path w="4469012" h="558602">
                  <a:moveTo>
                    <a:pt x="0" y="0"/>
                  </a:moveTo>
                  <a:lnTo>
                    <a:pt x="4469012" y="0"/>
                  </a:lnTo>
                  <a:lnTo>
                    <a:pt x="4469012" y="558602"/>
                  </a:lnTo>
                  <a:lnTo>
                    <a:pt x="0" y="5586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4469012" cy="5776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249"/>
                </a:lnSpc>
              </a:pPr>
              <a:r>
                <a:rPr lang="en-US" sz="2625" spc="-78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Musik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06401" y="8421291"/>
            <a:ext cx="7535615" cy="858142"/>
            <a:chOff x="0" y="0"/>
            <a:chExt cx="10047487" cy="114419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047487" cy="1144190"/>
            </a:xfrm>
            <a:custGeom>
              <a:avLst/>
              <a:gdLst/>
              <a:ahLst/>
              <a:cxnLst/>
              <a:rect l="l" t="t" r="r" b="b"/>
              <a:pathLst>
                <a:path w="10047487" h="1144190">
                  <a:moveTo>
                    <a:pt x="0" y="0"/>
                  </a:moveTo>
                  <a:lnTo>
                    <a:pt x="10047487" y="0"/>
                  </a:lnTo>
                  <a:lnTo>
                    <a:pt x="10047487" y="1144190"/>
                  </a:lnTo>
                  <a:lnTo>
                    <a:pt x="0" y="1144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85725"/>
              <a:ext cx="10047487" cy="122991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74"/>
                </a:lnSpc>
              </a:pPr>
              <a:r>
                <a:rPr lang="en-US" sz="2062" spc="-21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Viele</a:t>
              </a:r>
              <a:r>
                <a:rPr lang="en-US" sz="2062" spc="-21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62" spc="-21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Gedichte</a:t>
              </a:r>
              <a:r>
                <a:rPr lang="en-US" sz="2062" spc="-21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von Heine </a:t>
              </a:r>
              <a:r>
                <a:rPr lang="en-US" sz="2062" spc="-21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wurden</a:t>
              </a:r>
              <a:r>
                <a:rPr lang="en-US" sz="2062" spc="-21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62" spc="-21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vertont</a:t>
              </a:r>
              <a:r>
                <a:rPr lang="en-US" sz="2062" spc="-21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  <a:r>
                <a:rPr lang="en-US" sz="2062" spc="-21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Komponisten</a:t>
              </a:r>
              <a:r>
                <a:rPr lang="en-US" sz="2062" spc="-21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— </a:t>
              </a:r>
              <a:r>
                <a:rPr lang="en-US" sz="2062" spc="-21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Tschaikowsky</a:t>
              </a:r>
              <a:r>
                <a:rPr lang="en-US" sz="2062" spc="-21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, Mendelssohn, Schubert, Wagner und </a:t>
              </a:r>
              <a:r>
                <a:rPr lang="en-US" sz="2062" spc="-21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andere</a:t>
              </a:r>
              <a:endParaRPr lang="en-US" sz="2062" spc="-21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278094" y="7573416"/>
            <a:ext cx="8071694" cy="1974056"/>
            <a:chOff x="0" y="0"/>
            <a:chExt cx="10762258" cy="263207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0762234" cy="2632075"/>
            </a:xfrm>
            <a:custGeom>
              <a:avLst/>
              <a:gdLst/>
              <a:ahLst/>
              <a:cxnLst/>
              <a:rect l="l" t="t" r="r" b="b"/>
              <a:pathLst>
                <a:path w="10762234" h="2632075">
                  <a:moveTo>
                    <a:pt x="0" y="53594"/>
                  </a:moveTo>
                  <a:cubicBezTo>
                    <a:pt x="0" y="24003"/>
                    <a:pt x="24003" y="0"/>
                    <a:pt x="53594" y="0"/>
                  </a:cubicBezTo>
                  <a:lnTo>
                    <a:pt x="10708640" y="0"/>
                  </a:lnTo>
                  <a:cubicBezTo>
                    <a:pt x="10738231" y="0"/>
                    <a:pt x="10762234" y="24003"/>
                    <a:pt x="10762234" y="53594"/>
                  </a:cubicBezTo>
                  <a:lnTo>
                    <a:pt x="10762234" y="2578481"/>
                  </a:lnTo>
                  <a:cubicBezTo>
                    <a:pt x="10762234" y="2608072"/>
                    <a:pt x="10738231" y="2632075"/>
                    <a:pt x="10708640" y="2632075"/>
                  </a:cubicBezTo>
                  <a:lnTo>
                    <a:pt x="53594" y="2632075"/>
                  </a:lnTo>
                  <a:cubicBezTo>
                    <a:pt x="24003" y="2632075"/>
                    <a:pt x="0" y="2608072"/>
                    <a:pt x="0" y="2578481"/>
                  </a:cubicBezTo>
                  <a:close/>
                </a:path>
              </a:pathLst>
            </a:custGeom>
            <a:solidFill>
              <a:srgbClr val="40404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546134" y="7841456"/>
            <a:ext cx="3351759" cy="418951"/>
            <a:chOff x="0" y="0"/>
            <a:chExt cx="4469012" cy="55860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469012" cy="558602"/>
            </a:xfrm>
            <a:custGeom>
              <a:avLst/>
              <a:gdLst/>
              <a:ahLst/>
              <a:cxnLst/>
              <a:rect l="l" t="t" r="r" b="b"/>
              <a:pathLst>
                <a:path w="4469012" h="558602">
                  <a:moveTo>
                    <a:pt x="0" y="0"/>
                  </a:moveTo>
                  <a:lnTo>
                    <a:pt x="4469012" y="0"/>
                  </a:lnTo>
                  <a:lnTo>
                    <a:pt x="4469012" y="558602"/>
                  </a:lnTo>
                  <a:lnTo>
                    <a:pt x="0" y="5586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19050"/>
              <a:ext cx="4469012" cy="5776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249"/>
                </a:lnSpc>
              </a:pPr>
              <a:r>
                <a:rPr lang="en-US" sz="2625" spc="-78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Krankheit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546134" y="8421291"/>
            <a:ext cx="7535615" cy="858142"/>
            <a:chOff x="0" y="0"/>
            <a:chExt cx="10047487" cy="114419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0047487" cy="1144190"/>
            </a:xfrm>
            <a:custGeom>
              <a:avLst/>
              <a:gdLst/>
              <a:ahLst/>
              <a:cxnLst/>
              <a:rect l="l" t="t" r="r" b="b"/>
              <a:pathLst>
                <a:path w="10047487" h="1144190">
                  <a:moveTo>
                    <a:pt x="0" y="0"/>
                  </a:moveTo>
                  <a:lnTo>
                    <a:pt x="10047487" y="0"/>
                  </a:lnTo>
                  <a:lnTo>
                    <a:pt x="10047487" y="1144190"/>
                  </a:lnTo>
                  <a:lnTo>
                    <a:pt x="0" y="1144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85725"/>
              <a:ext cx="10047487" cy="122991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74"/>
                </a:lnSpc>
              </a:pPr>
              <a:r>
                <a:rPr lang="en-US" sz="2062" spc="-21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Er </a:t>
              </a:r>
              <a:r>
                <a:rPr lang="en-US" sz="2062" spc="-21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litt</a:t>
              </a:r>
              <a:r>
                <a:rPr lang="en-US" sz="2062" spc="-21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62" spc="-21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später</a:t>
              </a:r>
              <a:r>
                <a:rPr lang="en-US" sz="2062" spc="-21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62" spc="-21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im</a:t>
              </a:r>
              <a:r>
                <a:rPr lang="en-US" sz="2062" spc="-21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Leben an </a:t>
              </a:r>
              <a:r>
                <a:rPr lang="en-US" sz="2062" spc="-21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einer</a:t>
              </a:r>
              <a:r>
                <a:rPr lang="en-US" sz="2062" spc="-21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"</a:t>
              </a:r>
              <a:r>
                <a:rPr lang="en-US" sz="2062" spc="-21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Matratzengruft</a:t>
              </a:r>
              <a:r>
                <a:rPr lang="en-US" sz="2062" spc="-21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"-</a:t>
              </a:r>
              <a:r>
                <a:rPr lang="en-US" sz="2062" spc="-21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Krankheit</a:t>
              </a:r>
              <a:r>
                <a:rPr lang="en-US" sz="2062" spc="-21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  <a:r>
                <a:rPr lang="en-US" sz="2062" spc="-21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Vermutlich</a:t>
              </a:r>
              <a:r>
                <a:rPr lang="en-US" sz="2062" spc="-21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62" spc="-21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handelt</a:t>
              </a:r>
              <a:r>
                <a:rPr lang="en-US" sz="2062" spc="-21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es </a:t>
              </a:r>
              <a:r>
                <a:rPr lang="en-US" sz="2062" spc="-21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sich</a:t>
              </a:r>
              <a:r>
                <a:rPr lang="en-US" sz="2062" spc="-21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um </a:t>
              </a:r>
              <a:r>
                <a:rPr lang="en-US" sz="2062" spc="-21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amyotrophe</a:t>
              </a:r>
              <a:r>
                <a:rPr lang="en-US" sz="2062" spc="-21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62" spc="-21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Lateralsklerose</a:t>
              </a:r>
              <a:r>
                <a:rPr lang="en-US" sz="2062" spc="-21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1030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 descr="preencoded.png">
            <a:hlinkClick r:id="rId3" tooltip="https://gamma.app/?utm_source=made-with-gamma"/>
          </p:cNvPr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 descr="preencoded.png"/>
          <p:cNvSpPr/>
          <p:nvPr/>
        </p:nvSpPr>
        <p:spPr>
          <a:xfrm>
            <a:off x="914400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preencoded.png"/>
          <p:cNvSpPr/>
          <p:nvPr/>
        </p:nvSpPr>
        <p:spPr>
          <a:xfrm>
            <a:off x="9905999" y="800100"/>
            <a:ext cx="7066137" cy="8414447"/>
          </a:xfrm>
          <a:custGeom>
            <a:avLst/>
            <a:gdLst/>
            <a:ahLst/>
            <a:cxnLst/>
            <a:rect l="l" t="t" r="r" b="b"/>
            <a:pathLst>
              <a:path w="5019675" h="6276975">
                <a:moveTo>
                  <a:pt x="0" y="0"/>
                </a:moveTo>
                <a:lnTo>
                  <a:pt x="5019675" y="0"/>
                </a:lnTo>
                <a:lnTo>
                  <a:pt x="5019675" y="6276975"/>
                </a:lnTo>
                <a:lnTo>
                  <a:pt x="0" y="627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915889" y="913359"/>
            <a:ext cx="5592216" cy="408831"/>
            <a:chOff x="0" y="0"/>
            <a:chExt cx="7456288" cy="5451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456288" cy="545108"/>
            </a:xfrm>
            <a:custGeom>
              <a:avLst/>
              <a:gdLst/>
              <a:ahLst/>
              <a:cxnLst/>
              <a:rect l="l" t="t" r="r" b="b"/>
              <a:pathLst>
                <a:path w="7456288" h="545108">
                  <a:moveTo>
                    <a:pt x="0" y="0"/>
                  </a:moveTo>
                  <a:lnTo>
                    <a:pt x="7456288" y="0"/>
                  </a:lnTo>
                  <a:lnTo>
                    <a:pt x="7456288" y="545108"/>
                  </a:lnTo>
                  <a:lnTo>
                    <a:pt x="0" y="5451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7456288" cy="5641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187"/>
                </a:lnSpc>
              </a:pPr>
              <a:r>
                <a:rPr lang="en-US" sz="2562" spc="-77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"Mein Herz </a:t>
              </a:r>
              <a:r>
                <a:rPr lang="en-US" sz="2562" spc="-77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ist</a:t>
              </a:r>
              <a:r>
                <a:rPr lang="en-US" sz="2562" spc="-77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562" spc="-77" dirty="0" err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traurig</a:t>
              </a:r>
              <a:r>
                <a:rPr lang="en-US" sz="2562" spc="-77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" (1827)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5889" y="1910954"/>
            <a:ext cx="588764" cy="588764"/>
            <a:chOff x="0" y="0"/>
            <a:chExt cx="785018" cy="78501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84987" cy="784987"/>
            </a:xfrm>
            <a:custGeom>
              <a:avLst/>
              <a:gdLst/>
              <a:ahLst/>
              <a:cxnLst/>
              <a:rect l="l" t="t" r="r" b="b"/>
              <a:pathLst>
                <a:path w="784987" h="784987">
                  <a:moveTo>
                    <a:pt x="0" y="52324"/>
                  </a:moveTo>
                  <a:cubicBezTo>
                    <a:pt x="0" y="23495"/>
                    <a:pt x="23495" y="0"/>
                    <a:pt x="52324" y="0"/>
                  </a:cubicBezTo>
                  <a:lnTo>
                    <a:pt x="732663" y="0"/>
                  </a:lnTo>
                  <a:cubicBezTo>
                    <a:pt x="761619" y="0"/>
                    <a:pt x="784987" y="23495"/>
                    <a:pt x="784987" y="52324"/>
                  </a:cubicBezTo>
                  <a:lnTo>
                    <a:pt x="784987" y="732663"/>
                  </a:lnTo>
                  <a:cubicBezTo>
                    <a:pt x="784987" y="761619"/>
                    <a:pt x="761492" y="784987"/>
                    <a:pt x="732663" y="784987"/>
                  </a:cubicBezTo>
                  <a:lnTo>
                    <a:pt x="52324" y="784987"/>
                  </a:lnTo>
                  <a:cubicBezTo>
                    <a:pt x="23495" y="784987"/>
                    <a:pt x="0" y="761619"/>
                    <a:pt x="0" y="732663"/>
                  </a:cubicBezTo>
                  <a:close/>
                </a:path>
              </a:pathLst>
            </a:custGeom>
            <a:solidFill>
              <a:srgbClr val="40404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4040" y="1959992"/>
            <a:ext cx="392460" cy="490686"/>
            <a:chOff x="0" y="0"/>
            <a:chExt cx="523280" cy="65424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3280" cy="654248"/>
            </a:xfrm>
            <a:custGeom>
              <a:avLst/>
              <a:gdLst/>
              <a:ahLst/>
              <a:cxnLst/>
              <a:rect l="l" t="t" r="r" b="b"/>
              <a:pathLst>
                <a:path w="523280" h="654248">
                  <a:moveTo>
                    <a:pt x="0" y="0"/>
                  </a:moveTo>
                  <a:lnTo>
                    <a:pt x="523280" y="0"/>
                  </a:lnTo>
                  <a:lnTo>
                    <a:pt x="523280" y="654248"/>
                  </a:lnTo>
                  <a:lnTo>
                    <a:pt x="0" y="6542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7625"/>
              <a:ext cx="523280" cy="6066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62"/>
                </a:lnSpc>
              </a:pPr>
              <a:r>
                <a:rPr lang="en-US" sz="3062" spc="-92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66292" y="1910954"/>
            <a:ext cx="3271243" cy="408831"/>
            <a:chOff x="0" y="0"/>
            <a:chExt cx="4361657" cy="54510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361657" cy="545108"/>
            </a:xfrm>
            <a:custGeom>
              <a:avLst/>
              <a:gdLst/>
              <a:ahLst/>
              <a:cxnLst/>
              <a:rect l="l" t="t" r="r" b="b"/>
              <a:pathLst>
                <a:path w="4361657" h="545108">
                  <a:moveTo>
                    <a:pt x="0" y="0"/>
                  </a:moveTo>
                  <a:lnTo>
                    <a:pt x="4361657" y="0"/>
                  </a:lnTo>
                  <a:lnTo>
                    <a:pt x="4361657" y="545108"/>
                  </a:lnTo>
                  <a:lnTo>
                    <a:pt x="0" y="5451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4361657" cy="5641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187"/>
                </a:lnSpc>
              </a:pPr>
              <a:r>
                <a:rPr lang="en-US" sz="2562" spc="-77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Zentrales Motiv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766292" y="2476798"/>
            <a:ext cx="6461820" cy="418505"/>
            <a:chOff x="0" y="0"/>
            <a:chExt cx="8615760" cy="55800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615760" cy="558007"/>
            </a:xfrm>
            <a:custGeom>
              <a:avLst/>
              <a:gdLst/>
              <a:ahLst/>
              <a:cxnLst/>
              <a:rect l="l" t="t" r="r" b="b"/>
              <a:pathLst>
                <a:path w="8615760" h="558007">
                  <a:moveTo>
                    <a:pt x="0" y="0"/>
                  </a:moveTo>
                  <a:lnTo>
                    <a:pt x="8615760" y="0"/>
                  </a:lnTo>
                  <a:lnTo>
                    <a:pt x="8615760" y="558007"/>
                  </a:lnTo>
                  <a:lnTo>
                    <a:pt x="0" y="5580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95250"/>
              <a:ext cx="8615760" cy="6532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250"/>
                </a:lnSpc>
              </a:pP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Verlassenheit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Untergang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Zerstörung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der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alten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Welt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15889" y="3451324"/>
            <a:ext cx="588764" cy="588764"/>
            <a:chOff x="0" y="0"/>
            <a:chExt cx="785018" cy="78501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84987" cy="784987"/>
            </a:xfrm>
            <a:custGeom>
              <a:avLst/>
              <a:gdLst/>
              <a:ahLst/>
              <a:cxnLst/>
              <a:rect l="l" t="t" r="r" b="b"/>
              <a:pathLst>
                <a:path w="784987" h="784987">
                  <a:moveTo>
                    <a:pt x="0" y="52324"/>
                  </a:moveTo>
                  <a:cubicBezTo>
                    <a:pt x="0" y="23495"/>
                    <a:pt x="23495" y="0"/>
                    <a:pt x="52324" y="0"/>
                  </a:cubicBezTo>
                  <a:lnTo>
                    <a:pt x="732663" y="0"/>
                  </a:lnTo>
                  <a:cubicBezTo>
                    <a:pt x="761619" y="0"/>
                    <a:pt x="784987" y="23495"/>
                    <a:pt x="784987" y="52324"/>
                  </a:cubicBezTo>
                  <a:lnTo>
                    <a:pt x="784987" y="732663"/>
                  </a:lnTo>
                  <a:cubicBezTo>
                    <a:pt x="784987" y="761619"/>
                    <a:pt x="761492" y="784987"/>
                    <a:pt x="732663" y="784987"/>
                  </a:cubicBezTo>
                  <a:lnTo>
                    <a:pt x="52324" y="784987"/>
                  </a:lnTo>
                  <a:cubicBezTo>
                    <a:pt x="23495" y="784987"/>
                    <a:pt x="0" y="761619"/>
                    <a:pt x="0" y="732663"/>
                  </a:cubicBezTo>
                  <a:close/>
                </a:path>
              </a:pathLst>
            </a:custGeom>
            <a:solidFill>
              <a:srgbClr val="40404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4040" y="3500362"/>
            <a:ext cx="392460" cy="490686"/>
            <a:chOff x="0" y="0"/>
            <a:chExt cx="523280" cy="65424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23280" cy="654248"/>
            </a:xfrm>
            <a:custGeom>
              <a:avLst/>
              <a:gdLst/>
              <a:ahLst/>
              <a:cxnLst/>
              <a:rect l="l" t="t" r="r" b="b"/>
              <a:pathLst>
                <a:path w="523280" h="654248">
                  <a:moveTo>
                    <a:pt x="0" y="0"/>
                  </a:moveTo>
                  <a:lnTo>
                    <a:pt x="523280" y="0"/>
                  </a:lnTo>
                  <a:lnTo>
                    <a:pt x="523280" y="654248"/>
                  </a:lnTo>
                  <a:lnTo>
                    <a:pt x="0" y="6542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47625"/>
              <a:ext cx="523280" cy="6066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62"/>
                </a:lnSpc>
              </a:pPr>
              <a:r>
                <a:rPr lang="en-US" sz="3062" spc="-92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766292" y="3451324"/>
            <a:ext cx="3271243" cy="408831"/>
            <a:chOff x="0" y="0"/>
            <a:chExt cx="4361657" cy="54510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361657" cy="545108"/>
            </a:xfrm>
            <a:custGeom>
              <a:avLst/>
              <a:gdLst/>
              <a:ahLst/>
              <a:cxnLst/>
              <a:rect l="l" t="t" r="r" b="b"/>
              <a:pathLst>
                <a:path w="4361657" h="545108">
                  <a:moveTo>
                    <a:pt x="0" y="0"/>
                  </a:moveTo>
                  <a:lnTo>
                    <a:pt x="4361657" y="0"/>
                  </a:lnTo>
                  <a:lnTo>
                    <a:pt x="4361657" y="545108"/>
                  </a:lnTo>
                  <a:lnTo>
                    <a:pt x="0" y="5451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4361657" cy="5641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187"/>
                </a:lnSpc>
              </a:pPr>
              <a:r>
                <a:rPr lang="en-US" sz="2562" spc="-77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Struktur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766292" y="4017169"/>
            <a:ext cx="6461820" cy="418505"/>
            <a:chOff x="0" y="0"/>
            <a:chExt cx="8615760" cy="55800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615760" cy="558007"/>
            </a:xfrm>
            <a:custGeom>
              <a:avLst/>
              <a:gdLst/>
              <a:ahLst/>
              <a:cxnLst/>
              <a:rect l="l" t="t" r="r" b="b"/>
              <a:pathLst>
                <a:path w="8615760" h="558007">
                  <a:moveTo>
                    <a:pt x="0" y="0"/>
                  </a:moveTo>
                  <a:lnTo>
                    <a:pt x="8615760" y="0"/>
                  </a:lnTo>
                  <a:lnTo>
                    <a:pt x="8615760" y="558007"/>
                  </a:lnTo>
                  <a:lnTo>
                    <a:pt x="0" y="5580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95250"/>
              <a:ext cx="8615760" cy="6532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01625" lvl="1" indent="-150812" algn="l">
                <a:lnSpc>
                  <a:spcPts val="3250"/>
                </a:lnSpc>
                <a:buFont typeface="Arial"/>
                <a:buChar char="•"/>
              </a:pPr>
              <a:r>
                <a:rPr lang="en-US" sz="2000" spc="-2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6 Strophen mit jeweils 4 Versen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766292" y="4527202"/>
            <a:ext cx="6461820" cy="418505"/>
            <a:chOff x="0" y="0"/>
            <a:chExt cx="8615760" cy="558007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615760" cy="558007"/>
            </a:xfrm>
            <a:custGeom>
              <a:avLst/>
              <a:gdLst/>
              <a:ahLst/>
              <a:cxnLst/>
              <a:rect l="l" t="t" r="r" b="b"/>
              <a:pathLst>
                <a:path w="8615760" h="558007">
                  <a:moveTo>
                    <a:pt x="0" y="0"/>
                  </a:moveTo>
                  <a:lnTo>
                    <a:pt x="8615760" y="0"/>
                  </a:lnTo>
                  <a:lnTo>
                    <a:pt x="8615760" y="558007"/>
                  </a:lnTo>
                  <a:lnTo>
                    <a:pt x="0" y="5580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95250"/>
              <a:ext cx="8615760" cy="6532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01625" lvl="1" indent="-150812" algn="l">
                <a:lnSpc>
                  <a:spcPts val="3250"/>
                </a:lnSpc>
                <a:buFont typeface="Arial"/>
                <a:buChar char="•"/>
              </a:pPr>
              <a:r>
                <a:rPr lang="en-US" sz="2000" spc="-2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Kadenzen — abwechselnd männlich und weiblich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766292" y="5037236"/>
            <a:ext cx="6461820" cy="837010"/>
            <a:chOff x="0" y="0"/>
            <a:chExt cx="8615760" cy="1116013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615760" cy="1116013"/>
            </a:xfrm>
            <a:custGeom>
              <a:avLst/>
              <a:gdLst/>
              <a:ahLst/>
              <a:cxnLst/>
              <a:rect l="l" t="t" r="r" b="b"/>
              <a:pathLst>
                <a:path w="8615760" h="1116013">
                  <a:moveTo>
                    <a:pt x="0" y="0"/>
                  </a:moveTo>
                  <a:lnTo>
                    <a:pt x="8615760" y="0"/>
                  </a:lnTo>
                  <a:lnTo>
                    <a:pt x="8615760" y="1116013"/>
                  </a:lnTo>
                  <a:lnTo>
                    <a:pt x="0" y="11160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95250"/>
              <a:ext cx="8615760" cy="12112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01625" lvl="1" indent="-150812" algn="l">
                <a:lnSpc>
                  <a:spcPts val="3250"/>
                </a:lnSpc>
                <a:buFont typeface="Arial"/>
                <a:buChar char="•"/>
              </a:pP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Reim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—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Kreuzreim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allerdings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nur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in der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zweiten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und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vierten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Zeile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einer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Strophe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15889" y="6430268"/>
            <a:ext cx="588764" cy="588764"/>
            <a:chOff x="0" y="0"/>
            <a:chExt cx="785018" cy="78501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784987" cy="784987"/>
            </a:xfrm>
            <a:custGeom>
              <a:avLst/>
              <a:gdLst/>
              <a:ahLst/>
              <a:cxnLst/>
              <a:rect l="l" t="t" r="r" b="b"/>
              <a:pathLst>
                <a:path w="784987" h="784987">
                  <a:moveTo>
                    <a:pt x="0" y="52324"/>
                  </a:moveTo>
                  <a:cubicBezTo>
                    <a:pt x="0" y="23495"/>
                    <a:pt x="23495" y="0"/>
                    <a:pt x="52324" y="0"/>
                  </a:cubicBezTo>
                  <a:lnTo>
                    <a:pt x="732663" y="0"/>
                  </a:lnTo>
                  <a:cubicBezTo>
                    <a:pt x="761619" y="0"/>
                    <a:pt x="784987" y="23495"/>
                    <a:pt x="784987" y="52324"/>
                  </a:cubicBezTo>
                  <a:lnTo>
                    <a:pt x="784987" y="732663"/>
                  </a:lnTo>
                  <a:cubicBezTo>
                    <a:pt x="784987" y="761619"/>
                    <a:pt x="761492" y="784987"/>
                    <a:pt x="732663" y="784987"/>
                  </a:cubicBezTo>
                  <a:lnTo>
                    <a:pt x="52324" y="784987"/>
                  </a:lnTo>
                  <a:cubicBezTo>
                    <a:pt x="23495" y="784987"/>
                    <a:pt x="0" y="761619"/>
                    <a:pt x="0" y="732663"/>
                  </a:cubicBezTo>
                  <a:close/>
                </a:path>
              </a:pathLst>
            </a:custGeom>
            <a:solidFill>
              <a:srgbClr val="40404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014040" y="6479306"/>
            <a:ext cx="392460" cy="490686"/>
            <a:chOff x="0" y="0"/>
            <a:chExt cx="523280" cy="654248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23280" cy="654248"/>
            </a:xfrm>
            <a:custGeom>
              <a:avLst/>
              <a:gdLst/>
              <a:ahLst/>
              <a:cxnLst/>
              <a:rect l="l" t="t" r="r" b="b"/>
              <a:pathLst>
                <a:path w="523280" h="654248">
                  <a:moveTo>
                    <a:pt x="0" y="0"/>
                  </a:moveTo>
                  <a:lnTo>
                    <a:pt x="523280" y="0"/>
                  </a:lnTo>
                  <a:lnTo>
                    <a:pt x="523280" y="654248"/>
                  </a:lnTo>
                  <a:lnTo>
                    <a:pt x="0" y="6542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47625"/>
              <a:ext cx="523280" cy="6066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62"/>
                </a:lnSpc>
              </a:pPr>
              <a:r>
                <a:rPr lang="en-US" sz="3062" spc="-92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766292" y="6430268"/>
            <a:ext cx="3355330" cy="408831"/>
            <a:chOff x="0" y="0"/>
            <a:chExt cx="4473773" cy="545108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473773" cy="545108"/>
            </a:xfrm>
            <a:custGeom>
              <a:avLst/>
              <a:gdLst/>
              <a:ahLst/>
              <a:cxnLst/>
              <a:rect l="l" t="t" r="r" b="b"/>
              <a:pathLst>
                <a:path w="4473773" h="545108">
                  <a:moveTo>
                    <a:pt x="0" y="0"/>
                  </a:moveTo>
                  <a:lnTo>
                    <a:pt x="4473773" y="0"/>
                  </a:lnTo>
                  <a:lnTo>
                    <a:pt x="4473773" y="545108"/>
                  </a:lnTo>
                  <a:lnTo>
                    <a:pt x="0" y="5451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19050"/>
              <a:ext cx="4473773" cy="5641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187"/>
                </a:lnSpc>
              </a:pPr>
              <a:r>
                <a:rPr lang="en-US" sz="2562" spc="-77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Rhetorische Mittel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766292" y="6996112"/>
            <a:ext cx="6461820" cy="418505"/>
            <a:chOff x="0" y="0"/>
            <a:chExt cx="8615760" cy="558007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8615760" cy="558007"/>
            </a:xfrm>
            <a:custGeom>
              <a:avLst/>
              <a:gdLst/>
              <a:ahLst/>
              <a:cxnLst/>
              <a:rect l="l" t="t" r="r" b="b"/>
              <a:pathLst>
                <a:path w="8615760" h="558007">
                  <a:moveTo>
                    <a:pt x="0" y="0"/>
                  </a:moveTo>
                  <a:lnTo>
                    <a:pt x="8615760" y="0"/>
                  </a:lnTo>
                  <a:lnTo>
                    <a:pt x="8615760" y="558007"/>
                  </a:lnTo>
                  <a:lnTo>
                    <a:pt x="0" y="5580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95250"/>
              <a:ext cx="8615760" cy="6532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01625" lvl="1" indent="-150812" algn="l">
                <a:lnSpc>
                  <a:spcPts val="3250"/>
                </a:lnSpc>
                <a:buFont typeface="Arial"/>
                <a:buChar char="•"/>
              </a:pP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Anapher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, Polysyndeton, Inversion,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Epitheta</a:t>
              </a:r>
              <a:endParaRPr lang="en-US" sz="2000" spc="-20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15889" y="7970639"/>
            <a:ext cx="588764" cy="588764"/>
            <a:chOff x="0" y="0"/>
            <a:chExt cx="785018" cy="785018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784987" cy="784987"/>
            </a:xfrm>
            <a:custGeom>
              <a:avLst/>
              <a:gdLst/>
              <a:ahLst/>
              <a:cxnLst/>
              <a:rect l="l" t="t" r="r" b="b"/>
              <a:pathLst>
                <a:path w="784987" h="784987">
                  <a:moveTo>
                    <a:pt x="0" y="52324"/>
                  </a:moveTo>
                  <a:cubicBezTo>
                    <a:pt x="0" y="23495"/>
                    <a:pt x="23495" y="0"/>
                    <a:pt x="52324" y="0"/>
                  </a:cubicBezTo>
                  <a:lnTo>
                    <a:pt x="732663" y="0"/>
                  </a:lnTo>
                  <a:cubicBezTo>
                    <a:pt x="761619" y="0"/>
                    <a:pt x="784987" y="23495"/>
                    <a:pt x="784987" y="52324"/>
                  </a:cubicBezTo>
                  <a:lnTo>
                    <a:pt x="784987" y="732663"/>
                  </a:lnTo>
                  <a:cubicBezTo>
                    <a:pt x="784987" y="761619"/>
                    <a:pt x="761492" y="784987"/>
                    <a:pt x="732663" y="784987"/>
                  </a:cubicBezTo>
                  <a:lnTo>
                    <a:pt x="52324" y="784987"/>
                  </a:lnTo>
                  <a:cubicBezTo>
                    <a:pt x="23495" y="784987"/>
                    <a:pt x="0" y="761619"/>
                    <a:pt x="0" y="732663"/>
                  </a:cubicBezTo>
                  <a:close/>
                </a:path>
              </a:pathLst>
            </a:custGeom>
            <a:solidFill>
              <a:srgbClr val="40404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014040" y="8019677"/>
            <a:ext cx="392460" cy="490686"/>
            <a:chOff x="0" y="0"/>
            <a:chExt cx="523280" cy="654248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523280" cy="654248"/>
            </a:xfrm>
            <a:custGeom>
              <a:avLst/>
              <a:gdLst/>
              <a:ahLst/>
              <a:cxnLst/>
              <a:rect l="l" t="t" r="r" b="b"/>
              <a:pathLst>
                <a:path w="523280" h="654248">
                  <a:moveTo>
                    <a:pt x="0" y="0"/>
                  </a:moveTo>
                  <a:lnTo>
                    <a:pt x="523280" y="0"/>
                  </a:lnTo>
                  <a:lnTo>
                    <a:pt x="523280" y="654248"/>
                  </a:lnTo>
                  <a:lnTo>
                    <a:pt x="0" y="6542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47625"/>
              <a:ext cx="523280" cy="6066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062"/>
                </a:lnSpc>
              </a:pPr>
              <a:r>
                <a:rPr lang="en-US" sz="3062" spc="-92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766292" y="7970639"/>
            <a:ext cx="4660106" cy="408831"/>
            <a:chOff x="0" y="0"/>
            <a:chExt cx="6213475" cy="545108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6213475" cy="545108"/>
            </a:xfrm>
            <a:custGeom>
              <a:avLst/>
              <a:gdLst/>
              <a:ahLst/>
              <a:cxnLst/>
              <a:rect l="l" t="t" r="r" b="b"/>
              <a:pathLst>
                <a:path w="6213475" h="545108">
                  <a:moveTo>
                    <a:pt x="0" y="0"/>
                  </a:moveTo>
                  <a:lnTo>
                    <a:pt x="6213475" y="0"/>
                  </a:lnTo>
                  <a:lnTo>
                    <a:pt x="6213475" y="545108"/>
                  </a:lnTo>
                  <a:lnTo>
                    <a:pt x="0" y="5451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19050"/>
              <a:ext cx="6213475" cy="5641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187"/>
                </a:lnSpc>
              </a:pPr>
              <a:r>
                <a:rPr lang="en-US" sz="2562" spc="-77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Signifikanter Unterschied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766292" y="8536484"/>
            <a:ext cx="6461820" cy="837010"/>
            <a:chOff x="0" y="0"/>
            <a:chExt cx="8615760" cy="1116013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615760" cy="1116013"/>
            </a:xfrm>
            <a:custGeom>
              <a:avLst/>
              <a:gdLst/>
              <a:ahLst/>
              <a:cxnLst/>
              <a:rect l="l" t="t" r="r" b="b"/>
              <a:pathLst>
                <a:path w="8615760" h="1116013">
                  <a:moveTo>
                    <a:pt x="0" y="0"/>
                  </a:moveTo>
                  <a:lnTo>
                    <a:pt x="8615760" y="0"/>
                  </a:lnTo>
                  <a:lnTo>
                    <a:pt x="8615760" y="1116013"/>
                  </a:lnTo>
                  <a:lnTo>
                    <a:pt x="0" y="11160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95250"/>
              <a:ext cx="8615760" cy="12112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250"/>
                </a:lnSpc>
              </a:pP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Die Stimmung des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Sprechers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stimmt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also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nicht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mit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seiner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Umgebung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überein</a:t>
              </a:r>
              <a:endParaRPr lang="en-US" sz="2000" spc="-20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1030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 descr="preencoded.png">
            <a:hlinkClick r:id="rId3" tooltip="https://gamma.app/?utm_source=made-with-gamma"/>
          </p:cNvPr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 descr="preencoded.png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803522" y="997149"/>
            <a:ext cx="7361336" cy="358676"/>
            <a:chOff x="0" y="0"/>
            <a:chExt cx="9815115" cy="4782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815115" cy="478235"/>
            </a:xfrm>
            <a:custGeom>
              <a:avLst/>
              <a:gdLst/>
              <a:ahLst/>
              <a:cxnLst/>
              <a:rect l="l" t="t" r="r" b="b"/>
              <a:pathLst>
                <a:path w="9815115" h="478235">
                  <a:moveTo>
                    <a:pt x="0" y="0"/>
                  </a:moveTo>
                  <a:lnTo>
                    <a:pt x="9815115" y="0"/>
                  </a:lnTo>
                  <a:lnTo>
                    <a:pt x="9815115" y="478235"/>
                  </a:lnTo>
                  <a:lnTo>
                    <a:pt x="0" y="4782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9815115" cy="50681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12"/>
                </a:lnSpc>
              </a:pPr>
              <a:r>
                <a:rPr lang="en-US" sz="2249" spc="-67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"Ich weiß nicht, was soll es bedeuten" (1824)</a:t>
              </a:r>
            </a:p>
          </p:txBody>
        </p:sp>
      </p:grpSp>
      <p:sp>
        <p:nvSpPr>
          <p:cNvPr id="11" name="Freeform 11" descr="preencoded.png"/>
          <p:cNvSpPr/>
          <p:nvPr/>
        </p:nvSpPr>
        <p:spPr>
          <a:xfrm>
            <a:off x="803522" y="1614041"/>
            <a:ext cx="459135" cy="459135"/>
          </a:xfrm>
          <a:custGeom>
            <a:avLst/>
            <a:gdLst/>
            <a:ahLst/>
            <a:cxnLst/>
            <a:rect l="l" t="t" r="r" b="b"/>
            <a:pathLst>
              <a:path w="459135" h="459135">
                <a:moveTo>
                  <a:pt x="0" y="0"/>
                </a:moveTo>
                <a:lnTo>
                  <a:pt x="459135" y="0"/>
                </a:lnTo>
                <a:lnTo>
                  <a:pt x="459135" y="459135"/>
                </a:lnTo>
                <a:lnTo>
                  <a:pt x="0" y="4591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803522" y="2302669"/>
            <a:ext cx="2870001" cy="358676"/>
            <a:chOff x="0" y="0"/>
            <a:chExt cx="3826668" cy="4782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26668" cy="478235"/>
            </a:xfrm>
            <a:custGeom>
              <a:avLst/>
              <a:gdLst/>
              <a:ahLst/>
              <a:cxnLst/>
              <a:rect l="l" t="t" r="r" b="b"/>
              <a:pathLst>
                <a:path w="3826668" h="478235">
                  <a:moveTo>
                    <a:pt x="0" y="0"/>
                  </a:moveTo>
                  <a:lnTo>
                    <a:pt x="3826668" y="0"/>
                  </a:lnTo>
                  <a:lnTo>
                    <a:pt x="3826668" y="478235"/>
                  </a:lnTo>
                  <a:lnTo>
                    <a:pt x="0" y="4782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3826668" cy="50681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812"/>
                </a:lnSpc>
              </a:pPr>
              <a:r>
                <a:rPr lang="en-US" sz="2249" spc="-6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Teil des </a:t>
              </a:r>
              <a:r>
                <a:rPr lang="en-US" sz="2249" spc="-6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Zyklus</a:t>
              </a:r>
              <a:endParaRPr lang="en-US" sz="2249" spc="-67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03522" y="2799010"/>
            <a:ext cx="3044726" cy="1101924"/>
            <a:chOff x="0" y="0"/>
            <a:chExt cx="4059635" cy="146923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59635" cy="1469232"/>
            </a:xfrm>
            <a:custGeom>
              <a:avLst/>
              <a:gdLst/>
              <a:ahLst/>
              <a:cxnLst/>
              <a:rect l="l" t="t" r="r" b="b"/>
              <a:pathLst>
                <a:path w="4059635" h="1469232">
                  <a:moveTo>
                    <a:pt x="0" y="0"/>
                  </a:moveTo>
                  <a:lnTo>
                    <a:pt x="4059635" y="0"/>
                  </a:lnTo>
                  <a:lnTo>
                    <a:pt x="4059635" y="1469232"/>
                  </a:lnTo>
                  <a:lnTo>
                    <a:pt x="0" y="14692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4059635" cy="15454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263922" lvl="1" indent="-131961" algn="l">
                <a:lnSpc>
                  <a:spcPts val="2874"/>
                </a:lnSpc>
                <a:buFont typeface="Arial"/>
                <a:buChar char="•"/>
              </a:pP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Es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ist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Teil des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Zyklus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"Die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Heimkehr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"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im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"Buch der Lieder".</a:t>
              </a:r>
            </a:p>
            <a:p>
              <a:pPr marL="263922" lvl="1" indent="-131961" algn="l">
                <a:lnSpc>
                  <a:spcPts val="2874"/>
                </a:lnSpc>
                <a:buFont typeface="Arial"/>
                <a:buChar char="•"/>
              </a:pP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W</a:t>
              </a:r>
              <a:r>
                <a:rPr lang="cs-CZ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ährend</a:t>
              </a:r>
              <a:r>
                <a:rPr lang="cs-CZ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des </a:t>
              </a:r>
              <a:r>
                <a:rPr lang="cs-CZ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Naziregimes</a:t>
              </a:r>
              <a:r>
                <a:rPr lang="cs-CZ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cs-CZ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wurde</a:t>
              </a:r>
              <a:r>
                <a:rPr lang="cs-CZ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es </a:t>
              </a:r>
              <a:r>
                <a:rPr lang="cs-CZ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verboten</a:t>
              </a:r>
              <a:r>
                <a:rPr lang="cs-CZ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cs-CZ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und</a:t>
              </a:r>
              <a:r>
                <a:rPr lang="cs-CZ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anonym </a:t>
              </a:r>
              <a:r>
                <a:rPr lang="cs-CZ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veröffentlicht</a:t>
              </a:r>
              <a:r>
                <a:rPr lang="cs-CZ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lang="en-US" sz="1750" spc="-17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" name="Freeform 18" descr="preencoded.png"/>
          <p:cNvSpPr/>
          <p:nvPr/>
        </p:nvSpPr>
        <p:spPr>
          <a:xfrm>
            <a:off x="4192638" y="1614041"/>
            <a:ext cx="459135" cy="459135"/>
          </a:xfrm>
          <a:custGeom>
            <a:avLst/>
            <a:gdLst/>
            <a:ahLst/>
            <a:cxnLst/>
            <a:rect l="l" t="t" r="r" b="b"/>
            <a:pathLst>
              <a:path w="459135" h="459135">
                <a:moveTo>
                  <a:pt x="0" y="0"/>
                </a:moveTo>
                <a:lnTo>
                  <a:pt x="459135" y="0"/>
                </a:lnTo>
                <a:lnTo>
                  <a:pt x="459135" y="459135"/>
                </a:lnTo>
                <a:lnTo>
                  <a:pt x="0" y="4591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4192638" y="2302669"/>
            <a:ext cx="2870001" cy="358676"/>
            <a:chOff x="0" y="0"/>
            <a:chExt cx="3826668" cy="47823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826668" cy="478235"/>
            </a:xfrm>
            <a:custGeom>
              <a:avLst/>
              <a:gdLst/>
              <a:ahLst/>
              <a:cxnLst/>
              <a:rect l="l" t="t" r="r" b="b"/>
              <a:pathLst>
                <a:path w="3826668" h="478235">
                  <a:moveTo>
                    <a:pt x="0" y="0"/>
                  </a:moveTo>
                  <a:lnTo>
                    <a:pt x="3826668" y="0"/>
                  </a:lnTo>
                  <a:lnTo>
                    <a:pt x="3826668" y="478235"/>
                  </a:lnTo>
                  <a:lnTo>
                    <a:pt x="0" y="4782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3826668" cy="50681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812"/>
                </a:lnSpc>
              </a:pPr>
              <a:r>
                <a:rPr lang="en-US" sz="2249" spc="-6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Genre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192638" y="2799010"/>
            <a:ext cx="3044726" cy="2203848"/>
            <a:chOff x="0" y="0"/>
            <a:chExt cx="4059635" cy="293846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059635" cy="2938463"/>
            </a:xfrm>
            <a:custGeom>
              <a:avLst/>
              <a:gdLst/>
              <a:ahLst/>
              <a:cxnLst/>
              <a:rect l="l" t="t" r="r" b="b"/>
              <a:pathLst>
                <a:path w="4059635" h="2938463">
                  <a:moveTo>
                    <a:pt x="0" y="0"/>
                  </a:moveTo>
                  <a:lnTo>
                    <a:pt x="4059635" y="0"/>
                  </a:lnTo>
                  <a:lnTo>
                    <a:pt x="4059635" y="2938463"/>
                  </a:lnTo>
                  <a:lnTo>
                    <a:pt x="0" y="29384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76200"/>
              <a:ext cx="4059635" cy="30146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263922" lvl="1" indent="-131961" algn="l">
                <a:lnSpc>
                  <a:spcPts val="2874"/>
                </a:lnSpc>
                <a:buFont typeface="Arial"/>
                <a:buChar char="•"/>
              </a:pP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Es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wird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oft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als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kleine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Ballade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definiert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. Das Thema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stammt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aus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der Ballade "Zu Bacharach am Rheine" von Clemens Brentano</a:t>
              </a:r>
            </a:p>
          </p:txBody>
        </p:sp>
      </p:grpSp>
      <p:sp>
        <p:nvSpPr>
          <p:cNvPr id="25" name="Freeform 25" descr="preencoded.png"/>
          <p:cNvSpPr/>
          <p:nvPr/>
        </p:nvSpPr>
        <p:spPr>
          <a:xfrm>
            <a:off x="7581751" y="1614041"/>
            <a:ext cx="459135" cy="459135"/>
          </a:xfrm>
          <a:custGeom>
            <a:avLst/>
            <a:gdLst/>
            <a:ahLst/>
            <a:cxnLst/>
            <a:rect l="l" t="t" r="r" b="b"/>
            <a:pathLst>
              <a:path w="459135" h="459135">
                <a:moveTo>
                  <a:pt x="0" y="0"/>
                </a:moveTo>
                <a:lnTo>
                  <a:pt x="459135" y="0"/>
                </a:lnTo>
                <a:lnTo>
                  <a:pt x="459135" y="459135"/>
                </a:lnTo>
                <a:lnTo>
                  <a:pt x="0" y="4591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7581751" y="2302669"/>
            <a:ext cx="2870001" cy="358676"/>
            <a:chOff x="0" y="0"/>
            <a:chExt cx="3826668" cy="47823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826668" cy="478235"/>
            </a:xfrm>
            <a:custGeom>
              <a:avLst/>
              <a:gdLst/>
              <a:ahLst/>
              <a:cxnLst/>
              <a:rect l="l" t="t" r="r" b="b"/>
              <a:pathLst>
                <a:path w="3826668" h="478235">
                  <a:moveTo>
                    <a:pt x="0" y="0"/>
                  </a:moveTo>
                  <a:lnTo>
                    <a:pt x="3826668" y="0"/>
                  </a:lnTo>
                  <a:lnTo>
                    <a:pt x="3826668" y="478235"/>
                  </a:lnTo>
                  <a:lnTo>
                    <a:pt x="0" y="4782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3826668" cy="50681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812"/>
                </a:lnSpc>
              </a:pPr>
              <a:r>
                <a:rPr lang="en-US" sz="2249" spc="-6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Musikalität</a:t>
              </a:r>
              <a:endParaRPr lang="en-US" sz="2249" spc="-67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581751" y="2799010"/>
            <a:ext cx="3044726" cy="1469231"/>
            <a:chOff x="0" y="0"/>
            <a:chExt cx="4059635" cy="195897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059635" cy="1958975"/>
            </a:xfrm>
            <a:custGeom>
              <a:avLst/>
              <a:gdLst/>
              <a:ahLst/>
              <a:cxnLst/>
              <a:rect l="l" t="t" r="r" b="b"/>
              <a:pathLst>
                <a:path w="4059635" h="1958975">
                  <a:moveTo>
                    <a:pt x="0" y="0"/>
                  </a:moveTo>
                  <a:lnTo>
                    <a:pt x="4059635" y="0"/>
                  </a:lnTo>
                  <a:lnTo>
                    <a:pt x="4059635" y="1958975"/>
                  </a:lnTo>
                  <a:lnTo>
                    <a:pt x="0" y="19589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4059635" cy="20351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263922" lvl="1" indent="-131961" algn="l">
                <a:lnSpc>
                  <a:spcPts val="2874"/>
                </a:lnSpc>
                <a:buFont typeface="Arial"/>
                <a:buChar char="•"/>
              </a:pP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Ein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wunderbarer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musikalischer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Rhythmus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, der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sich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schwer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in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andere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Sprachen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übersetzen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lässt</a:t>
              </a:r>
              <a:endParaRPr lang="en-US" sz="1750" spc="-17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581751" y="4348460"/>
            <a:ext cx="3044726" cy="734616"/>
            <a:chOff x="0" y="0"/>
            <a:chExt cx="4059635" cy="979488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059635" cy="979488"/>
            </a:xfrm>
            <a:custGeom>
              <a:avLst/>
              <a:gdLst/>
              <a:ahLst/>
              <a:cxnLst/>
              <a:rect l="l" t="t" r="r" b="b"/>
              <a:pathLst>
                <a:path w="4059635" h="979488">
                  <a:moveTo>
                    <a:pt x="0" y="0"/>
                  </a:moveTo>
                  <a:lnTo>
                    <a:pt x="4059635" y="0"/>
                  </a:lnTo>
                  <a:lnTo>
                    <a:pt x="4059635" y="979488"/>
                  </a:lnTo>
                  <a:lnTo>
                    <a:pt x="0" y="9794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4059635" cy="10556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263922" lvl="1" indent="-131961" algn="l">
                <a:lnSpc>
                  <a:spcPts val="2874"/>
                </a:lnSpc>
                <a:buFont typeface="Arial"/>
                <a:buChar char="•"/>
              </a:pP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Amphibrachisches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+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jambisches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Versmaß</a:t>
              </a:r>
              <a:endParaRPr lang="en-US" sz="1750" spc="-17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5" name="Freeform 35" descr="preencoded.png"/>
          <p:cNvSpPr/>
          <p:nvPr/>
        </p:nvSpPr>
        <p:spPr>
          <a:xfrm>
            <a:off x="803522" y="6196608"/>
            <a:ext cx="459135" cy="459135"/>
          </a:xfrm>
          <a:custGeom>
            <a:avLst/>
            <a:gdLst/>
            <a:ahLst/>
            <a:cxnLst/>
            <a:rect l="l" t="t" r="r" b="b"/>
            <a:pathLst>
              <a:path w="459135" h="459135">
                <a:moveTo>
                  <a:pt x="0" y="0"/>
                </a:moveTo>
                <a:lnTo>
                  <a:pt x="459135" y="0"/>
                </a:lnTo>
                <a:lnTo>
                  <a:pt x="459135" y="459134"/>
                </a:lnTo>
                <a:lnTo>
                  <a:pt x="0" y="4591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6" name="Group 36"/>
          <p:cNvGrpSpPr/>
          <p:nvPr/>
        </p:nvGrpSpPr>
        <p:grpSpPr>
          <a:xfrm>
            <a:off x="803522" y="6885235"/>
            <a:ext cx="2870001" cy="358676"/>
            <a:chOff x="0" y="0"/>
            <a:chExt cx="3826668" cy="47823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826668" cy="478235"/>
            </a:xfrm>
            <a:custGeom>
              <a:avLst/>
              <a:gdLst/>
              <a:ahLst/>
              <a:cxnLst/>
              <a:rect l="l" t="t" r="r" b="b"/>
              <a:pathLst>
                <a:path w="3826668" h="478235">
                  <a:moveTo>
                    <a:pt x="0" y="0"/>
                  </a:moveTo>
                  <a:lnTo>
                    <a:pt x="3826668" y="0"/>
                  </a:lnTo>
                  <a:lnTo>
                    <a:pt x="3826668" y="478235"/>
                  </a:lnTo>
                  <a:lnTo>
                    <a:pt x="0" y="4782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3826668" cy="50681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812"/>
                </a:lnSpc>
              </a:pPr>
              <a:r>
                <a:rPr lang="en-US" sz="2249" spc="-6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Zentrales</a:t>
              </a:r>
              <a:r>
                <a:rPr lang="en-US" sz="2249" spc="-6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249" spc="-6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Motiv</a:t>
              </a:r>
              <a:endParaRPr lang="en-US" sz="2249" spc="-67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03522" y="7381577"/>
            <a:ext cx="3044726" cy="1101924"/>
            <a:chOff x="0" y="0"/>
            <a:chExt cx="4059635" cy="146923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4059635" cy="1469232"/>
            </a:xfrm>
            <a:custGeom>
              <a:avLst/>
              <a:gdLst/>
              <a:ahLst/>
              <a:cxnLst/>
              <a:rect l="l" t="t" r="r" b="b"/>
              <a:pathLst>
                <a:path w="4059635" h="1469232">
                  <a:moveTo>
                    <a:pt x="0" y="0"/>
                  </a:moveTo>
                  <a:lnTo>
                    <a:pt x="4059635" y="0"/>
                  </a:lnTo>
                  <a:lnTo>
                    <a:pt x="4059635" y="1469232"/>
                  </a:lnTo>
                  <a:lnTo>
                    <a:pt x="0" y="14692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76200"/>
              <a:ext cx="4059635" cy="15454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263922" lvl="1" indent="-131961" algn="l">
                <a:lnSpc>
                  <a:spcPts val="2874"/>
                </a:lnSpc>
                <a:buFont typeface="Arial"/>
                <a:buChar char="•"/>
              </a:pPr>
              <a:r>
                <a:rPr lang="en-US" sz="1750" spc="-17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Die geheimnisvolle Macht der Liebe, die sowohl anzieht als auch vernichtet</a:t>
              </a:r>
            </a:p>
          </p:txBody>
        </p:sp>
      </p:grpSp>
      <p:sp>
        <p:nvSpPr>
          <p:cNvPr id="42" name="Freeform 42" descr="preencoded.png"/>
          <p:cNvSpPr/>
          <p:nvPr/>
        </p:nvSpPr>
        <p:spPr>
          <a:xfrm>
            <a:off x="4192638" y="6196608"/>
            <a:ext cx="459135" cy="459135"/>
          </a:xfrm>
          <a:custGeom>
            <a:avLst/>
            <a:gdLst/>
            <a:ahLst/>
            <a:cxnLst/>
            <a:rect l="l" t="t" r="r" b="b"/>
            <a:pathLst>
              <a:path w="459135" h="459135">
                <a:moveTo>
                  <a:pt x="0" y="0"/>
                </a:moveTo>
                <a:lnTo>
                  <a:pt x="459135" y="0"/>
                </a:lnTo>
                <a:lnTo>
                  <a:pt x="459135" y="459134"/>
                </a:lnTo>
                <a:lnTo>
                  <a:pt x="0" y="4591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3" name="Group 43"/>
          <p:cNvGrpSpPr/>
          <p:nvPr/>
        </p:nvGrpSpPr>
        <p:grpSpPr>
          <a:xfrm>
            <a:off x="4192638" y="6885235"/>
            <a:ext cx="3044726" cy="717351"/>
            <a:chOff x="0" y="0"/>
            <a:chExt cx="4059635" cy="956468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4059635" cy="956468"/>
            </a:xfrm>
            <a:custGeom>
              <a:avLst/>
              <a:gdLst/>
              <a:ahLst/>
              <a:cxnLst/>
              <a:rect l="l" t="t" r="r" b="b"/>
              <a:pathLst>
                <a:path w="4059635" h="956468">
                  <a:moveTo>
                    <a:pt x="0" y="0"/>
                  </a:moveTo>
                  <a:lnTo>
                    <a:pt x="4059635" y="0"/>
                  </a:lnTo>
                  <a:lnTo>
                    <a:pt x="4059635" y="956468"/>
                  </a:lnTo>
                  <a:lnTo>
                    <a:pt x="0" y="9564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28575"/>
              <a:ext cx="4059635" cy="9850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812"/>
                </a:lnSpc>
              </a:pPr>
              <a:r>
                <a:rPr lang="en-US" sz="2249" spc="-6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Rhetorische</a:t>
              </a:r>
              <a:r>
                <a:rPr lang="en-US" sz="2249" spc="-6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Mittel und </a:t>
              </a:r>
              <a:r>
                <a:rPr lang="en-US" sz="2249" spc="-6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Figuren</a:t>
              </a:r>
              <a:endParaRPr lang="en-US" sz="2249" spc="-67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4192638" y="7740254"/>
            <a:ext cx="3044726" cy="734616"/>
            <a:chOff x="0" y="0"/>
            <a:chExt cx="4059635" cy="979488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4059635" cy="979488"/>
            </a:xfrm>
            <a:custGeom>
              <a:avLst/>
              <a:gdLst/>
              <a:ahLst/>
              <a:cxnLst/>
              <a:rect l="l" t="t" r="r" b="b"/>
              <a:pathLst>
                <a:path w="4059635" h="979488">
                  <a:moveTo>
                    <a:pt x="0" y="0"/>
                  </a:moveTo>
                  <a:lnTo>
                    <a:pt x="4059635" y="0"/>
                  </a:lnTo>
                  <a:lnTo>
                    <a:pt x="4059635" y="979488"/>
                  </a:lnTo>
                  <a:lnTo>
                    <a:pt x="0" y="9794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76200"/>
              <a:ext cx="4059635" cy="10556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263922" lvl="1" indent="-131961" algn="l">
                <a:lnSpc>
                  <a:spcPts val="2874"/>
                </a:lnSpc>
                <a:buFont typeface="Arial"/>
                <a:buChar char="•"/>
              </a:pPr>
              <a:r>
                <a:rPr lang="en-US" sz="1750" spc="-17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Darstellung des Lyrischen Ich — 1. und 6. Strophen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4192638" y="8555087"/>
            <a:ext cx="3044726" cy="734616"/>
            <a:chOff x="0" y="0"/>
            <a:chExt cx="4059635" cy="979488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4059635" cy="979488"/>
            </a:xfrm>
            <a:custGeom>
              <a:avLst/>
              <a:gdLst/>
              <a:ahLst/>
              <a:cxnLst/>
              <a:rect l="l" t="t" r="r" b="b"/>
              <a:pathLst>
                <a:path w="4059635" h="979488">
                  <a:moveTo>
                    <a:pt x="0" y="0"/>
                  </a:moveTo>
                  <a:lnTo>
                    <a:pt x="4059635" y="0"/>
                  </a:lnTo>
                  <a:lnTo>
                    <a:pt x="4059635" y="979488"/>
                  </a:lnTo>
                  <a:lnTo>
                    <a:pt x="0" y="9794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76200"/>
              <a:ext cx="4059635" cy="10556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263922" lvl="1" indent="-131961" algn="l">
                <a:lnSpc>
                  <a:spcPts val="2874"/>
                </a:lnSpc>
                <a:buFont typeface="Arial"/>
                <a:buChar char="•"/>
              </a:pPr>
              <a:r>
                <a:rPr lang="en-US" sz="1750" spc="-17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Poetik des Lichtes und der Farbe</a:t>
              </a:r>
            </a:p>
          </p:txBody>
        </p:sp>
      </p:grpSp>
      <p:sp>
        <p:nvSpPr>
          <p:cNvPr id="52" name="Freeform 52" descr="preencoded.png"/>
          <p:cNvSpPr/>
          <p:nvPr/>
        </p:nvSpPr>
        <p:spPr>
          <a:xfrm>
            <a:off x="7581751" y="6196608"/>
            <a:ext cx="459135" cy="459135"/>
          </a:xfrm>
          <a:custGeom>
            <a:avLst/>
            <a:gdLst/>
            <a:ahLst/>
            <a:cxnLst/>
            <a:rect l="l" t="t" r="r" b="b"/>
            <a:pathLst>
              <a:path w="459135" h="459135">
                <a:moveTo>
                  <a:pt x="0" y="0"/>
                </a:moveTo>
                <a:lnTo>
                  <a:pt x="459135" y="0"/>
                </a:lnTo>
                <a:lnTo>
                  <a:pt x="459135" y="459134"/>
                </a:lnTo>
                <a:lnTo>
                  <a:pt x="0" y="4591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3" name="Group 53"/>
          <p:cNvGrpSpPr/>
          <p:nvPr/>
        </p:nvGrpSpPr>
        <p:grpSpPr>
          <a:xfrm>
            <a:off x="7581751" y="6874519"/>
            <a:ext cx="3186932" cy="738782"/>
            <a:chOff x="0" y="-14288"/>
            <a:chExt cx="4249243" cy="985043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4059635" cy="956468"/>
            </a:xfrm>
            <a:custGeom>
              <a:avLst/>
              <a:gdLst/>
              <a:ahLst/>
              <a:cxnLst/>
              <a:rect l="l" t="t" r="r" b="b"/>
              <a:pathLst>
                <a:path w="4059635" h="956468">
                  <a:moveTo>
                    <a:pt x="0" y="0"/>
                  </a:moveTo>
                  <a:lnTo>
                    <a:pt x="4059635" y="0"/>
                  </a:lnTo>
                  <a:lnTo>
                    <a:pt x="4059635" y="956468"/>
                  </a:lnTo>
                  <a:lnTo>
                    <a:pt x="0" y="9564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89608" y="-14288"/>
              <a:ext cx="4059635" cy="9850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2812"/>
                </a:lnSpc>
              </a:pPr>
              <a:r>
                <a:rPr lang="en-US" sz="2249" spc="-6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Rhetorische</a:t>
              </a:r>
              <a:r>
                <a:rPr lang="en-US" sz="2249" spc="-6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Mittel und </a:t>
              </a:r>
              <a:r>
                <a:rPr lang="en-US" sz="2249" spc="-6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Figuren</a:t>
              </a:r>
              <a:endParaRPr lang="en-US" sz="2249" spc="-67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7581751" y="7740254"/>
            <a:ext cx="3044726" cy="734616"/>
            <a:chOff x="0" y="0"/>
            <a:chExt cx="4059635" cy="979488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059635" cy="979488"/>
            </a:xfrm>
            <a:custGeom>
              <a:avLst/>
              <a:gdLst/>
              <a:ahLst/>
              <a:cxnLst/>
              <a:rect l="l" t="t" r="r" b="b"/>
              <a:pathLst>
                <a:path w="4059635" h="979488">
                  <a:moveTo>
                    <a:pt x="0" y="0"/>
                  </a:moveTo>
                  <a:lnTo>
                    <a:pt x="4059635" y="0"/>
                  </a:lnTo>
                  <a:lnTo>
                    <a:pt x="4059635" y="979488"/>
                  </a:lnTo>
                  <a:lnTo>
                    <a:pt x="0" y="9794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4059635" cy="10556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263922" lvl="1" indent="-131961" algn="l">
                <a:lnSpc>
                  <a:spcPts val="2874"/>
                </a:lnSpc>
                <a:buFont typeface="Arial"/>
                <a:buChar char="•"/>
              </a:pP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Kombination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der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gleichen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Epitheta</a:t>
              </a:r>
              <a:endParaRPr lang="en-US" sz="1750" spc="-17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7581751" y="8555087"/>
            <a:ext cx="3044726" cy="734616"/>
            <a:chOff x="0" y="0"/>
            <a:chExt cx="4059635" cy="979488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4059635" cy="979488"/>
            </a:xfrm>
            <a:custGeom>
              <a:avLst/>
              <a:gdLst/>
              <a:ahLst/>
              <a:cxnLst/>
              <a:rect l="l" t="t" r="r" b="b"/>
              <a:pathLst>
                <a:path w="4059635" h="979488">
                  <a:moveTo>
                    <a:pt x="0" y="0"/>
                  </a:moveTo>
                  <a:lnTo>
                    <a:pt x="4059635" y="0"/>
                  </a:lnTo>
                  <a:lnTo>
                    <a:pt x="4059635" y="979488"/>
                  </a:lnTo>
                  <a:lnTo>
                    <a:pt x="0" y="9794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76200"/>
              <a:ext cx="4059635" cy="10556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263922" lvl="1" indent="-131961" algn="l">
                <a:lnSpc>
                  <a:spcPts val="2874"/>
                </a:lnSpc>
                <a:buFont typeface="Arial"/>
                <a:buChar char="•"/>
              </a:pP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Der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Kreuzreim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erzeugt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einen</a:t>
              </a:r>
              <a:r>
                <a:rPr lang="en-US" sz="1750" spc="-17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750" spc="-17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Wackeleffekt</a:t>
              </a:r>
              <a:endParaRPr lang="en-US" sz="1750" spc="-17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1030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 descr="preencoded.png">
            <a:hlinkClick r:id="rId3" tooltip="https://gamma.app/?utm_source=made-with-gamma"/>
          </p:cNvPr>
          <p:cNvSpPr/>
          <p:nvPr/>
        </p:nvSpPr>
        <p:spPr>
          <a:xfrm>
            <a:off x="16049019" y="9686925"/>
            <a:ext cx="2153256" cy="514350"/>
          </a:xfrm>
          <a:custGeom>
            <a:avLst/>
            <a:gdLst/>
            <a:ahLst/>
            <a:cxnLst/>
            <a:rect l="l" t="t" r="r" b="b"/>
            <a:pathLst>
              <a:path w="2153256" h="514350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 descr="preencoded.png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preencoded.png"/>
          <p:cNvSpPr/>
          <p:nvPr/>
        </p:nvSpPr>
        <p:spPr>
          <a:xfrm>
            <a:off x="11811000" y="900708"/>
            <a:ext cx="6036171" cy="8786217"/>
          </a:xfrm>
          <a:custGeom>
            <a:avLst/>
            <a:gdLst/>
            <a:ahLst/>
            <a:cxnLst/>
            <a:rect l="l" t="t" r="r" b="b"/>
            <a:pathLst>
              <a:path w="5362575" h="7458075">
                <a:moveTo>
                  <a:pt x="0" y="0"/>
                </a:moveTo>
                <a:lnTo>
                  <a:pt x="5362576" y="0"/>
                </a:lnTo>
                <a:lnTo>
                  <a:pt x="5362576" y="7458076"/>
                </a:lnTo>
                <a:lnTo>
                  <a:pt x="0" y="74580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902047" y="914995"/>
            <a:ext cx="3488531" cy="402729"/>
            <a:chOff x="0" y="0"/>
            <a:chExt cx="4651375" cy="53697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51375" cy="536972"/>
            </a:xfrm>
            <a:custGeom>
              <a:avLst/>
              <a:gdLst/>
              <a:ahLst/>
              <a:cxnLst/>
              <a:rect l="l" t="t" r="r" b="b"/>
              <a:pathLst>
                <a:path w="4651375" h="536972">
                  <a:moveTo>
                    <a:pt x="0" y="0"/>
                  </a:moveTo>
                  <a:lnTo>
                    <a:pt x="4651375" y="0"/>
                  </a:lnTo>
                  <a:lnTo>
                    <a:pt x="4651375" y="536972"/>
                  </a:lnTo>
                  <a:lnTo>
                    <a:pt x="0" y="5369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4651375" cy="55602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124"/>
                </a:lnSpc>
              </a:pPr>
              <a:r>
                <a:rPr lang="en-US" sz="2499" spc="-76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"Jammerthal" (1857)</a:t>
              </a:r>
            </a:p>
          </p:txBody>
        </p:sp>
      </p:grpSp>
      <p:sp>
        <p:nvSpPr>
          <p:cNvPr id="12" name="Freeform 12" descr="preencoded.png"/>
          <p:cNvSpPr/>
          <p:nvPr/>
        </p:nvSpPr>
        <p:spPr>
          <a:xfrm>
            <a:off x="902047" y="1607641"/>
            <a:ext cx="3208585" cy="1030933"/>
          </a:xfrm>
          <a:custGeom>
            <a:avLst/>
            <a:gdLst/>
            <a:ahLst/>
            <a:cxnLst/>
            <a:rect l="l" t="t" r="r" b="b"/>
            <a:pathLst>
              <a:path w="3208585" h="1030933">
                <a:moveTo>
                  <a:pt x="0" y="0"/>
                </a:moveTo>
                <a:lnTo>
                  <a:pt x="3208585" y="0"/>
                </a:lnTo>
                <a:lnTo>
                  <a:pt x="3208585" y="1030933"/>
                </a:lnTo>
                <a:lnTo>
                  <a:pt x="0" y="10309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9" r="-12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095004" y="3010792"/>
            <a:ext cx="2758007" cy="819746"/>
            <a:chOff x="-86220" y="-19050"/>
            <a:chExt cx="3677343" cy="1092993"/>
          </a:xfrm>
        </p:grpSpPr>
        <p:sp>
          <p:nvSpPr>
            <p:cNvPr id="14" name="Freeform 14"/>
            <p:cNvSpPr/>
            <p:nvPr/>
          </p:nvSpPr>
          <p:spPr>
            <a:xfrm>
              <a:off x="-86220" y="0"/>
              <a:ext cx="3591123" cy="1073943"/>
            </a:xfrm>
            <a:custGeom>
              <a:avLst/>
              <a:gdLst/>
              <a:ahLst/>
              <a:cxnLst/>
              <a:rect l="l" t="t" r="r" b="b"/>
              <a:pathLst>
                <a:path w="3591123" h="1073943">
                  <a:moveTo>
                    <a:pt x="0" y="0"/>
                  </a:moveTo>
                  <a:lnTo>
                    <a:pt x="3591123" y="0"/>
                  </a:lnTo>
                  <a:lnTo>
                    <a:pt x="3591123" y="1073943"/>
                  </a:lnTo>
                  <a:lnTo>
                    <a:pt x="0" y="10739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3591123" cy="109299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124"/>
                </a:lnSpc>
              </a:pPr>
              <a:r>
                <a:rPr lang="en-US" sz="2499" spc="-76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Zentrales</a:t>
              </a:r>
              <a:r>
                <a:rPr lang="en-US" sz="2499" spc="-76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499" spc="-76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Motiv</a:t>
              </a:r>
              <a:endParaRPr lang="en-US" sz="2499" spc="-76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59669" y="3985171"/>
            <a:ext cx="2693342" cy="2474416"/>
            <a:chOff x="0" y="0"/>
            <a:chExt cx="3591123" cy="329922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591123" cy="3299222"/>
            </a:xfrm>
            <a:custGeom>
              <a:avLst/>
              <a:gdLst/>
              <a:ahLst/>
              <a:cxnLst/>
              <a:rect l="l" t="t" r="r" b="b"/>
              <a:pathLst>
                <a:path w="3591123" h="3299222">
                  <a:moveTo>
                    <a:pt x="0" y="0"/>
                  </a:moveTo>
                  <a:lnTo>
                    <a:pt x="3591123" y="0"/>
                  </a:lnTo>
                  <a:lnTo>
                    <a:pt x="3591123" y="3299222"/>
                  </a:lnTo>
                  <a:lnTo>
                    <a:pt x="0" y="3299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85725"/>
              <a:ext cx="3591123" cy="33849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01625" lvl="1" indent="-150812" algn="l">
                <a:lnSpc>
                  <a:spcPts val="3187"/>
                </a:lnSpc>
                <a:buFont typeface="Arial"/>
                <a:buChar char="•"/>
              </a:pPr>
              <a:r>
                <a:rPr lang="en-US" sz="2000" spc="-2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Ein Kontrast zwischen Not, Elend und Liebe; eine Satire auf den Zynismus der Reichen</a:t>
              </a:r>
            </a:p>
          </p:txBody>
        </p:sp>
      </p:grpSp>
      <p:sp>
        <p:nvSpPr>
          <p:cNvPr id="19" name="Freeform 19" descr="preencoded.png"/>
          <p:cNvSpPr/>
          <p:nvPr/>
        </p:nvSpPr>
        <p:spPr>
          <a:xfrm>
            <a:off x="4110632" y="1607641"/>
            <a:ext cx="3208585" cy="1030933"/>
          </a:xfrm>
          <a:custGeom>
            <a:avLst/>
            <a:gdLst/>
            <a:ahLst/>
            <a:cxnLst/>
            <a:rect l="l" t="t" r="r" b="b"/>
            <a:pathLst>
              <a:path w="3208585" h="1030933">
                <a:moveTo>
                  <a:pt x="0" y="0"/>
                </a:moveTo>
                <a:lnTo>
                  <a:pt x="3208585" y="0"/>
                </a:lnTo>
                <a:lnTo>
                  <a:pt x="3208585" y="1030933"/>
                </a:lnTo>
                <a:lnTo>
                  <a:pt x="0" y="10309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9" r="-12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4368254" y="3025080"/>
            <a:ext cx="2693342" cy="402729"/>
            <a:chOff x="0" y="0"/>
            <a:chExt cx="3591123" cy="53697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591123" cy="536972"/>
            </a:xfrm>
            <a:custGeom>
              <a:avLst/>
              <a:gdLst/>
              <a:ahLst/>
              <a:cxnLst/>
              <a:rect l="l" t="t" r="r" b="b"/>
              <a:pathLst>
                <a:path w="3591123" h="536972">
                  <a:moveTo>
                    <a:pt x="0" y="0"/>
                  </a:moveTo>
                  <a:lnTo>
                    <a:pt x="3591123" y="0"/>
                  </a:lnTo>
                  <a:lnTo>
                    <a:pt x="3591123" y="536972"/>
                  </a:lnTo>
                  <a:lnTo>
                    <a:pt x="0" y="5369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3591123" cy="55602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124"/>
                </a:lnSpc>
              </a:pPr>
              <a:r>
                <a:rPr lang="en-US" sz="2499" spc="-76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Hintergründe</a:t>
              </a:r>
              <a:endParaRPr lang="en-US" sz="2499" spc="-76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368254" y="3582441"/>
            <a:ext cx="2693342" cy="1649611"/>
            <a:chOff x="0" y="0"/>
            <a:chExt cx="3591123" cy="219948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591123" cy="2199482"/>
            </a:xfrm>
            <a:custGeom>
              <a:avLst/>
              <a:gdLst/>
              <a:ahLst/>
              <a:cxnLst/>
              <a:rect l="l" t="t" r="r" b="b"/>
              <a:pathLst>
                <a:path w="3591123" h="2199482">
                  <a:moveTo>
                    <a:pt x="0" y="0"/>
                  </a:moveTo>
                  <a:lnTo>
                    <a:pt x="3591123" y="0"/>
                  </a:lnTo>
                  <a:lnTo>
                    <a:pt x="3591123" y="2199482"/>
                  </a:lnTo>
                  <a:lnTo>
                    <a:pt x="0" y="21994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85725"/>
              <a:ext cx="3591123" cy="228520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01625" lvl="1" indent="-150812" algn="l">
                <a:lnSpc>
                  <a:spcPts val="3187"/>
                </a:lnSpc>
                <a:buFont typeface="Arial"/>
                <a:buChar char="•"/>
              </a:pPr>
              <a:endParaRPr lang="cs-CZ" sz="2000" spc="-20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301625" lvl="1" indent="-150812" algn="l">
                <a:lnSpc>
                  <a:spcPts val="3187"/>
                </a:lnSpc>
                <a:buFont typeface="Arial"/>
                <a:buChar char="•"/>
              </a:pP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Die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soziopolitische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Landschaft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Deutschlands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im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19.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Jahrhundert</a:t>
              </a:r>
              <a:endParaRPr lang="en-US" sz="2000" spc="-20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368254" y="5322242"/>
            <a:ext cx="2693342" cy="412402"/>
            <a:chOff x="0" y="0"/>
            <a:chExt cx="3591123" cy="54987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591123" cy="549870"/>
            </a:xfrm>
            <a:custGeom>
              <a:avLst/>
              <a:gdLst/>
              <a:ahLst/>
              <a:cxnLst/>
              <a:rect l="l" t="t" r="r" b="b"/>
              <a:pathLst>
                <a:path w="3591123" h="549870">
                  <a:moveTo>
                    <a:pt x="0" y="0"/>
                  </a:moveTo>
                  <a:lnTo>
                    <a:pt x="3591123" y="0"/>
                  </a:lnTo>
                  <a:lnTo>
                    <a:pt x="3591123" y="549870"/>
                  </a:lnTo>
                  <a:lnTo>
                    <a:pt x="0" y="5498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85725"/>
              <a:ext cx="3591123" cy="6355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01625" lvl="1" indent="-150812" algn="l">
                <a:lnSpc>
                  <a:spcPts val="3187"/>
                </a:lnSpc>
                <a:buFont typeface="Arial"/>
                <a:buChar char="•"/>
              </a:pPr>
              <a:endParaRPr lang="cs-CZ" sz="2000" spc="-20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301625" lvl="1" indent="-150812" algn="l">
                <a:lnSpc>
                  <a:spcPts val="3187"/>
                </a:lnSpc>
                <a:buFont typeface="Arial"/>
                <a:buChar char="•"/>
              </a:pP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Exil</a:t>
              </a:r>
              <a:endParaRPr lang="en-US" sz="2000" spc="-20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368254" y="5824835"/>
            <a:ext cx="2693342" cy="1649611"/>
            <a:chOff x="0" y="0"/>
            <a:chExt cx="3591123" cy="219948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591123" cy="2199482"/>
            </a:xfrm>
            <a:custGeom>
              <a:avLst/>
              <a:gdLst/>
              <a:ahLst/>
              <a:cxnLst/>
              <a:rect l="l" t="t" r="r" b="b"/>
              <a:pathLst>
                <a:path w="3591123" h="2199482">
                  <a:moveTo>
                    <a:pt x="0" y="0"/>
                  </a:moveTo>
                  <a:lnTo>
                    <a:pt x="3591123" y="0"/>
                  </a:lnTo>
                  <a:lnTo>
                    <a:pt x="3591123" y="2199482"/>
                  </a:lnTo>
                  <a:lnTo>
                    <a:pt x="0" y="21994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85725"/>
              <a:ext cx="3591123" cy="228520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01625" lvl="1" indent="-150812" algn="l">
                <a:lnSpc>
                  <a:spcPts val="3187"/>
                </a:lnSpc>
                <a:buFont typeface="Arial"/>
                <a:buChar char="•"/>
              </a:pPr>
              <a:endParaRPr lang="cs-CZ" sz="2000" spc="-20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301625" lvl="1" indent="-150812" algn="l">
                <a:lnSpc>
                  <a:spcPts val="3187"/>
                </a:lnSpc>
                <a:buFont typeface="Arial"/>
                <a:buChar char="•"/>
              </a:pP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Gedanken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zur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nationalen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Identität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und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zum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kollektiven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Leiden</a:t>
              </a:r>
            </a:p>
          </p:txBody>
        </p:sp>
      </p:grpSp>
      <p:sp>
        <p:nvSpPr>
          <p:cNvPr id="32" name="Freeform 32" descr="preencoded.png"/>
          <p:cNvSpPr/>
          <p:nvPr/>
        </p:nvSpPr>
        <p:spPr>
          <a:xfrm>
            <a:off x="7319219" y="1607641"/>
            <a:ext cx="3208735" cy="1030933"/>
          </a:xfrm>
          <a:custGeom>
            <a:avLst/>
            <a:gdLst/>
            <a:ahLst/>
            <a:cxnLst/>
            <a:rect l="l" t="t" r="r" b="b"/>
            <a:pathLst>
              <a:path w="3208735" h="1030933">
                <a:moveTo>
                  <a:pt x="0" y="0"/>
                </a:moveTo>
                <a:lnTo>
                  <a:pt x="3208735" y="0"/>
                </a:lnTo>
                <a:lnTo>
                  <a:pt x="3208735" y="1030933"/>
                </a:lnTo>
                <a:lnTo>
                  <a:pt x="0" y="103093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27" r="-12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/>
          <p:nvPr/>
        </p:nvGrpSpPr>
        <p:grpSpPr>
          <a:xfrm>
            <a:off x="7576840" y="3025080"/>
            <a:ext cx="2693491" cy="805458"/>
            <a:chOff x="0" y="0"/>
            <a:chExt cx="3591322" cy="107394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591322" cy="1073943"/>
            </a:xfrm>
            <a:custGeom>
              <a:avLst/>
              <a:gdLst/>
              <a:ahLst/>
              <a:cxnLst/>
              <a:rect l="l" t="t" r="r" b="b"/>
              <a:pathLst>
                <a:path w="3591322" h="1073943">
                  <a:moveTo>
                    <a:pt x="0" y="0"/>
                  </a:moveTo>
                  <a:lnTo>
                    <a:pt x="3591322" y="0"/>
                  </a:lnTo>
                  <a:lnTo>
                    <a:pt x="3591322" y="1073943"/>
                  </a:lnTo>
                  <a:lnTo>
                    <a:pt x="0" y="10739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19050"/>
              <a:ext cx="3591322" cy="109299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124"/>
                </a:lnSpc>
              </a:pPr>
              <a:r>
                <a:rPr lang="en-US" sz="2499" spc="-76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Rhetorische</a:t>
              </a:r>
              <a:r>
                <a:rPr lang="en-US" sz="2499" spc="-76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Mittel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576840" y="3985171"/>
            <a:ext cx="2693491" cy="1649611"/>
            <a:chOff x="0" y="0"/>
            <a:chExt cx="3591322" cy="219948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591322" cy="2199482"/>
            </a:xfrm>
            <a:custGeom>
              <a:avLst/>
              <a:gdLst/>
              <a:ahLst/>
              <a:cxnLst/>
              <a:rect l="l" t="t" r="r" b="b"/>
              <a:pathLst>
                <a:path w="3591322" h="2199482">
                  <a:moveTo>
                    <a:pt x="0" y="0"/>
                  </a:moveTo>
                  <a:lnTo>
                    <a:pt x="3591322" y="0"/>
                  </a:lnTo>
                  <a:lnTo>
                    <a:pt x="3591322" y="2199482"/>
                  </a:lnTo>
                  <a:lnTo>
                    <a:pt x="0" y="21994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85725"/>
              <a:ext cx="3591322" cy="228520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01625" lvl="1" indent="-150812" algn="l">
                <a:lnSpc>
                  <a:spcPts val="3187"/>
                </a:lnSpc>
                <a:buFont typeface="Arial"/>
                <a:buChar char="•"/>
              </a:pP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Eine Art von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Antithese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— 6. + 7.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Strophen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vs. 1-5.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Strophen</a:t>
              </a:r>
              <a:endParaRPr lang="en-US" sz="2000" spc="-20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576840" y="5724971"/>
            <a:ext cx="2862560" cy="1301503"/>
            <a:chOff x="0" y="0"/>
            <a:chExt cx="3591322" cy="274935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3591322" cy="2749352"/>
            </a:xfrm>
            <a:custGeom>
              <a:avLst/>
              <a:gdLst/>
              <a:ahLst/>
              <a:cxnLst/>
              <a:rect l="l" t="t" r="r" b="b"/>
              <a:pathLst>
                <a:path w="3591322" h="2749352">
                  <a:moveTo>
                    <a:pt x="0" y="0"/>
                  </a:moveTo>
                  <a:lnTo>
                    <a:pt x="3591322" y="0"/>
                  </a:lnTo>
                  <a:lnTo>
                    <a:pt x="3591322" y="2749352"/>
                  </a:lnTo>
                  <a:lnTo>
                    <a:pt x="0" y="27493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85725"/>
              <a:ext cx="3591322" cy="28350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01625" lvl="1" indent="-150812" algn="l">
                <a:lnSpc>
                  <a:spcPts val="3187"/>
                </a:lnSpc>
                <a:buFont typeface="Arial"/>
                <a:buChar char="•"/>
              </a:pP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Symbolismus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: das </a:t>
              </a:r>
              <a:r>
                <a:rPr lang="cs-CZ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Jammert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hal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= </a:t>
              </a:r>
              <a:r>
                <a:rPr lang="cs-CZ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Biblischer</a:t>
              </a:r>
              <a:r>
                <a:rPr lang="cs-CZ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cs-CZ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Ausdruck</a:t>
              </a:r>
              <a:endParaRPr lang="en-US" sz="2000" spc="-20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7576839" y="7067055"/>
            <a:ext cx="2693492" cy="2047329"/>
            <a:chOff x="-1" y="-1080160"/>
            <a:chExt cx="3591323" cy="2729772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3591322" cy="1649612"/>
            </a:xfrm>
            <a:custGeom>
              <a:avLst/>
              <a:gdLst/>
              <a:ahLst/>
              <a:cxnLst/>
              <a:rect l="l" t="t" r="r" b="b"/>
              <a:pathLst>
                <a:path w="3591322" h="1649612">
                  <a:moveTo>
                    <a:pt x="0" y="0"/>
                  </a:moveTo>
                  <a:lnTo>
                    <a:pt x="3591322" y="0"/>
                  </a:lnTo>
                  <a:lnTo>
                    <a:pt x="3591322" y="1649612"/>
                  </a:lnTo>
                  <a:lnTo>
                    <a:pt x="0" y="16496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-1" y="-1080160"/>
              <a:ext cx="3591322" cy="17353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01625" lvl="1" indent="-150812" algn="l">
                <a:lnSpc>
                  <a:spcPts val="3187"/>
                </a:lnSpc>
                <a:buFont typeface="Arial"/>
                <a:buChar char="•"/>
              </a:pP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Besondere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Betonung</a:t>
              </a:r>
              <a:r>
                <a:rPr lang="en-US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der </a:t>
              </a:r>
              <a:r>
                <a:rPr lang="en-US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Verben</a:t>
              </a:r>
              <a:r>
                <a:rPr lang="cs-CZ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, fast </a:t>
              </a:r>
              <a:r>
                <a:rPr lang="cs-CZ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keine</a:t>
              </a:r>
              <a:r>
                <a:rPr lang="cs-CZ" sz="2000" spc="-20" dirty="0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cs-CZ" sz="2000" spc="-20" dirty="0" err="1">
                  <a:solidFill>
                    <a:srgbClr val="E5E0DF"/>
                  </a:solidFill>
                  <a:latin typeface="Roboto"/>
                  <a:ea typeface="Roboto"/>
                  <a:cs typeface="Roboto"/>
                  <a:sym typeface="Roboto"/>
                </a:rPr>
                <a:t>Epitheta</a:t>
              </a:r>
              <a:endParaRPr lang="en-US" sz="2000" spc="-20" dirty="0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Vlastní</PresentationFormat>
  <Paragraphs>105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Roboto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Untitled.pptx</dc:title>
  <cp:lastModifiedBy>Maurach, Martin</cp:lastModifiedBy>
  <cp:revision>8</cp:revision>
  <dcterms:created xsi:type="dcterms:W3CDTF">2006-08-16T00:00:00Z</dcterms:created>
  <dcterms:modified xsi:type="dcterms:W3CDTF">2025-03-12T07:51:46Z</dcterms:modified>
  <dc:identifier>DAGhOwEInwI</dc:identifier>
</cp:coreProperties>
</file>