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4" r:id="rId3"/>
    <p:sldId id="290" r:id="rId4"/>
    <p:sldId id="352" r:id="rId5"/>
    <p:sldId id="293" r:id="rId6"/>
    <p:sldId id="294" r:id="rId7"/>
    <p:sldId id="350" r:id="rId8"/>
    <p:sldId id="351" r:id="rId9"/>
    <p:sldId id="266" r:id="rId10"/>
    <p:sldId id="278" r:id="rId11"/>
    <p:sldId id="279" r:id="rId12"/>
    <p:sldId id="280" r:id="rId13"/>
    <p:sldId id="353" r:id="rId14"/>
    <p:sldId id="299" r:id="rId15"/>
    <p:sldId id="354" r:id="rId16"/>
    <p:sldId id="289" r:id="rId17"/>
    <p:sldId id="349" r:id="rId18"/>
    <p:sldId id="325" r:id="rId19"/>
    <p:sldId id="323" r:id="rId20"/>
    <p:sldId id="320" r:id="rId21"/>
    <p:sldId id="324" r:id="rId22"/>
    <p:sldId id="326" r:id="rId23"/>
    <p:sldId id="301" r:id="rId24"/>
    <p:sldId id="315" r:id="rId25"/>
    <p:sldId id="284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FA233-C8E7-472E-82F9-620154D79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6EE4BA-41D2-4161-8291-66ED1E614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6388B0-05F1-496D-ABC2-AC646434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B5C8FA-672C-480C-9BB9-985AE1CD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E41975-764B-45AD-8424-FBEA0CD77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84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492F7-D1E3-49E8-B491-8E8D0E342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A03A58-E6A6-4940-9C7B-AEE952B3D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7BC4B7-87B4-4586-B922-14BC26425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282B83-5799-4EBB-8A8E-4D3373FC7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732FAD-8D79-4F44-A2F4-FFD85D59A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60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C6ABCC-D095-4C6A-8FD1-F76A96831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0BF220-078B-412C-9E42-4E85CCCA9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999FCC-ED86-4B07-9809-D0B9B7E2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E44312-FDDE-46ED-82F6-3BEAC106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015EFA-41E3-4716-B07B-D1CE7D0D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8AFF2-8961-4277-B475-69E86F5E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DA3A3E-54D9-49DF-9F9D-578E2D1CA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5EBAD0-B342-48BF-9962-1BF6839B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020DB1-83F8-4B24-B7C4-A658CFA7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81F19F-1196-49C5-82FB-501CF2A7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71FF3-F96D-44B3-94A7-28C62A5B5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892C48-EE2A-4008-979E-5753D9D9B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C72D71-F25A-4FC1-B189-177C8880E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B95EC4-6D80-4FE8-88FA-5B572FAE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65E49D-41BD-4563-ABE3-23B51484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3313E-FE90-48ED-A611-A2A30F65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66B615-D695-488B-BCCC-8755752EF4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71FEC0-12A3-43BD-ACE2-A5A184B52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1C2505-B276-4F05-BB38-85CD6441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B63BCB-E954-4FD4-A3F2-8C454C352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FF48F2-E710-4BB2-8CF8-AD4C608E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28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E4588-183C-4EEC-ABA1-026BD7E0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C5BE3E-23A7-45AE-B514-E8A3C8560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47917D-06B3-4C1F-8C8E-ED64674F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700F35-C238-41F1-B7CF-7A72381B3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B41417-EB6B-45CA-83F2-0E21B620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2D6878-2F40-4FA1-93E8-6AF2E64D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FDD65A-DF2A-4249-A03B-93433E77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0B1E63-1A59-4B53-84F3-591210B4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66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27E6D-2C86-4311-A5BA-B191ABA51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7B4017B-9D88-42FD-BD00-D92BE891F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68B120-D4D0-4196-A69A-F0283C55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47A2C6-42C3-47A9-B00E-8C71EA344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27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79CCD7-3D60-41E9-9537-40FB89C4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B9F8DD-D6DD-4277-9666-8BBB44A5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D45C4A-6843-4F33-BBBF-5AB9621DC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61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7E0C4-62E4-4DE4-8899-ED12EAB56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41F696-9A26-4E68-90AE-BF73F99C1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ABB7BE-56E7-43FB-8E66-BF45CC07B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F105AD-CD93-48E5-9DE5-E19107B16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D0AC07-E5F9-4774-9B2D-B725AE86D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E9DC81-56D7-484F-9B51-C75FEB29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29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1F105-7173-4CF4-B850-4A0B3B827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9893A0-12A2-4F45-81B7-89E010D878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A651E2-1BC0-4BBB-8C52-B84E50DA1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4C3D3A-4A0E-4080-B8CC-122C2EB11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7C0B26-F15E-4E93-8E2D-D4308BC9D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7B5478-F8F9-4C46-8513-952C3FC16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8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FD3FF7-9373-4D40-AC67-635EF6F5C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13EFA1-A292-49BD-9B8C-34518612F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FB78DD-9EC5-40F0-BBB9-9E13C49A5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26E49-E347-47AD-8F7A-0CFF13D4620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DD3BC9-3497-442D-BC3C-A6D388353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3C8E3E-B3CD-46BA-B02E-7F480132B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0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evropského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6. výchova / vzdělávání a politika: výchova vladaře, státnické umění, </a:t>
            </a:r>
            <a:r>
              <a:rPr lang="cs-CZ" dirty="0" err="1"/>
              <a:t>areté</a:t>
            </a:r>
            <a:r>
              <a:rPr lang="cs-CZ" dirty="0"/>
              <a:t> a její </a:t>
            </a:r>
            <a:r>
              <a:rPr lang="cs-CZ" dirty="0" err="1"/>
              <a:t>učitelnost</a:t>
            </a:r>
            <a:r>
              <a:rPr lang="cs-CZ" dirty="0"/>
              <a:t>, humanita, učení demokracie. Vzdělávání k občanství?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95F9FE-17D9-4DED-ADF5-26012FBD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Platónův výčet vlastností filosofa, které jej předurčují pro dráhu politika (</a:t>
            </a:r>
            <a:r>
              <a:rPr lang="cs-CZ" dirty="0" err="1"/>
              <a:t>zseoj</a:t>
            </a:r>
            <a:r>
              <a:rPr lang="cs-CZ" dirty="0"/>
              <a:t>, zejm. Ústava)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3AB532-40CC-4025-84C1-116BC3F92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touha po poznání neměnné jsoucnosti; </a:t>
            </a:r>
          </a:p>
          <a:p>
            <a:pPr marL="0" indent="0">
              <a:buNone/>
            </a:pPr>
            <a:r>
              <a:rPr lang="cs-CZ" dirty="0"/>
              <a:t>2. pravdymilovnost, nelhavost; </a:t>
            </a:r>
          </a:p>
          <a:p>
            <a:pPr marL="0" indent="0">
              <a:buNone/>
            </a:pPr>
            <a:r>
              <a:rPr lang="cs-CZ" dirty="0"/>
              <a:t>3. upřednostňování duševních rozkoší před tělesnými, uměřenost a nezájem o peníze; </a:t>
            </a:r>
          </a:p>
          <a:p>
            <a:pPr marL="0" indent="0">
              <a:buNone/>
            </a:pPr>
            <a:r>
              <a:rPr lang="cs-CZ" dirty="0"/>
              <a:t>4. povznesenost, tj. nezájem o věci sprosté a malicherné, nelpění na životě; </a:t>
            </a:r>
          </a:p>
          <a:p>
            <a:pPr marL="0" indent="0">
              <a:buNone/>
            </a:pPr>
            <a:r>
              <a:rPr lang="cs-CZ" dirty="0"/>
              <a:t>5. poctivost, spravedlnost a vlídnost, nikoli nedružnost a divokost; </a:t>
            </a:r>
          </a:p>
          <a:p>
            <a:pPr marL="0" indent="0">
              <a:buNone/>
            </a:pPr>
            <a:r>
              <a:rPr lang="cs-CZ" dirty="0"/>
              <a:t>6. učenlivost; </a:t>
            </a:r>
          </a:p>
          <a:p>
            <a:pPr marL="0" indent="0">
              <a:buNone/>
            </a:pPr>
            <a:r>
              <a:rPr lang="cs-CZ" dirty="0"/>
              <a:t>7. dobrá paměť; </a:t>
            </a:r>
          </a:p>
          <a:p>
            <a:pPr marL="0" indent="0">
              <a:buNone/>
            </a:pPr>
            <a:r>
              <a:rPr lang="cs-CZ" dirty="0"/>
              <a:t>8. uměřenost a ladnost. </a:t>
            </a:r>
          </a:p>
          <a:p>
            <a:pPr marL="0" indent="0">
              <a:buNone/>
            </a:pPr>
            <a:r>
              <a:rPr lang="cs-CZ" dirty="0"/>
              <a:t>Jaké vlastnosti by měl mít dobrý politik?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BDAE40-4514-4288-8368-D014017A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117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38307-2E2F-4890-8133-5273AF470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Disciplíny, v nichž by měli být dle Platóna budoucí vládcové vzděláváni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2A3D98-07F0-489D-B56D-1FEC783C2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múzická výchova (báje, hudba) – základ etiky</a:t>
            </a:r>
          </a:p>
          <a:p>
            <a:r>
              <a:rPr lang="cs-CZ" dirty="0"/>
              <a:t>2. nauky rozvíjející rozumové poznání (matematika, aritmetika, geometrie, stereometrie, astronomie, nauka o harmonii)</a:t>
            </a:r>
          </a:p>
          <a:p>
            <a:r>
              <a:rPr lang="cs-CZ" dirty="0"/>
              <a:t>3. gymnastika – tělesná výchova a vojenství</a:t>
            </a:r>
          </a:p>
          <a:p>
            <a:r>
              <a:rPr lang="cs-CZ" dirty="0"/>
              <a:t>4. filosofie (dialektika, poznání dobra)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53951F-E3AE-4E30-B0E4-8B1ADCEB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454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2AB1D-1F21-487F-A3EE-1D31F8BE7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Výchova ideálních politiků dle Aristotela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A5163C-C3DF-4C28-BD87-AFB4FC2F3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Občané mají být dle A. tak zajištěni, že se nemusí živit vlastní prací a mají tedy volný čas, který je nezbytný pro rozvoj ctností</a:t>
            </a:r>
          </a:p>
          <a:p>
            <a:r>
              <a:rPr lang="cs-CZ" dirty="0"/>
              <a:t>Výchova /vzdělávání: nejprve v rodině (mýty, hry, pověsti), poté veřejné: gramatika (čtení a psaní), tělocvik, hudba a kreslení, následně i nauky teoretické –matematika a astronomie a dále i hudba, nakonec pak vojenské umění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1501E9-FCF2-4FCA-8F7A-9E1538279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27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43833-C4FD-4737-B645-D4AF26A2A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hudby a mravnosti dle Aristotela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434FCD-E882-49B8-B03E-A2B4795CA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„Ježto pak vlastností hudby jest příjemnost, ctnost však záleží v tom, abychom se správně radovali, milovali a nenáviděli, jest </a:t>
            </a:r>
            <a:r>
              <a:rPr lang="cs-CZ" dirty="0" err="1"/>
              <a:t>zjevno</a:t>
            </a:r>
            <a:r>
              <a:rPr lang="cs-CZ" dirty="0"/>
              <a:t>, že se ničemu není třeba tak učiti a navykati tomu, jako správnému soudu a radosti z dobrých mravů a krásných skutků. V rytmech a nápěvech pak jest veliká podobnost s opravdovou povahou hněvu a klidnosti, mužnosti a uměřenosti i všech jejich protiv i ostatních mravních vlastností“</a:t>
            </a:r>
          </a:p>
        </p:txBody>
      </p:sp>
    </p:spTree>
    <p:extLst>
      <p:ext uri="{BB962C8B-B14F-4D97-AF65-F5344CB8AC3E}">
        <p14:creationId xmlns:p14="http://schemas.microsoft.com/office/powerpoint/2010/main" val="3649703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44B5E-FBE3-47A7-BF86-4CFE9471B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dirty="0"/>
              <a:t>Renesanční filosofie politiky, výchovy a poznání: </a:t>
            </a:r>
            <a:r>
              <a:rPr lang="cs-CZ" b="1" dirty="0"/>
              <a:t>Erasmus Rotterdamský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CCABA3-D105-4EF8-B6B1-2C1B88BC8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576" y="1444487"/>
            <a:ext cx="7931224" cy="4681677"/>
          </a:xfrm>
        </p:spPr>
        <p:txBody>
          <a:bodyPr>
            <a:noAutofit/>
          </a:bodyPr>
          <a:lstStyle/>
          <a:p>
            <a:r>
              <a:rPr lang="cs-CZ" sz="1800" dirty="0"/>
              <a:t>(1466/9-1536) </a:t>
            </a:r>
          </a:p>
          <a:p>
            <a:r>
              <a:rPr lang="cs-CZ" sz="1800" dirty="0"/>
              <a:t>Od 1487 v augustiniánském klášteře ve </a:t>
            </a:r>
            <a:r>
              <a:rPr lang="cs-CZ" sz="1800" dirty="0" err="1"/>
              <a:t>Steynu</a:t>
            </a:r>
            <a:r>
              <a:rPr lang="cs-CZ" sz="1800" dirty="0"/>
              <a:t> u Goudy</a:t>
            </a:r>
          </a:p>
          <a:p>
            <a:r>
              <a:rPr lang="cs-CZ" sz="1800" dirty="0"/>
              <a:t>První povolání u brabantského dvora – seznámení s humanistickými vzdělanci, od 1493 sekretář biskupa Jindřicha z Bergenu v </a:t>
            </a:r>
            <a:r>
              <a:rPr lang="cs-CZ" sz="1800" dirty="0" err="1"/>
              <a:t>Cambrai</a:t>
            </a:r>
            <a:r>
              <a:rPr lang="cs-CZ" sz="1800" dirty="0"/>
              <a:t>, 1495 na studia na Sorbonnu – poznává antickou literaturu a také knihtisk, začíná psát</a:t>
            </a:r>
          </a:p>
          <a:p>
            <a:r>
              <a:rPr lang="cs-CZ" sz="1800" dirty="0"/>
              <a:t> kolem 1500 a poté znovu 1505 a 1509 v Anglii – přátelství s Thomasem Morem, Johnem </a:t>
            </a:r>
            <a:r>
              <a:rPr lang="cs-CZ" sz="1800" dirty="0" err="1"/>
              <a:t>Fisherem</a:t>
            </a:r>
            <a:r>
              <a:rPr lang="cs-CZ" sz="1800" dirty="0"/>
              <a:t> aj.</a:t>
            </a:r>
          </a:p>
          <a:p>
            <a:r>
              <a:rPr lang="cs-CZ" sz="1800" dirty="0"/>
              <a:t>1506 poprvé do Itálie –na univerzity (doktorát z teologie v Turíně) i do Říma, snaží se vystoupit z řádu</a:t>
            </a:r>
          </a:p>
          <a:p>
            <a:r>
              <a:rPr lang="cs-CZ" sz="1800" dirty="0"/>
              <a:t>V Itálii studuje hlavně Ciceronovy spisy a řeckou literaturu- </a:t>
            </a:r>
            <a:r>
              <a:rPr lang="cs-CZ" sz="1800" dirty="0" err="1"/>
              <a:t>Euripída</a:t>
            </a:r>
            <a:r>
              <a:rPr lang="cs-CZ" sz="1800" dirty="0"/>
              <a:t> a </a:t>
            </a:r>
            <a:r>
              <a:rPr lang="cs-CZ" sz="1800" dirty="0" err="1"/>
              <a:t>Lúkiana</a:t>
            </a:r>
            <a:r>
              <a:rPr lang="cs-CZ" sz="1800" dirty="0"/>
              <a:t> – latinské překlady</a:t>
            </a:r>
          </a:p>
          <a:p>
            <a:r>
              <a:rPr lang="cs-CZ" sz="1800" dirty="0"/>
              <a:t>Po dráze soukromého učitele působí také jako profesor v Cambridgi, Lovani, </a:t>
            </a:r>
            <a:r>
              <a:rPr lang="cs-CZ" sz="1800" dirty="0" err="1"/>
              <a:t>Freiburku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55429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1B321-9D12-4B39-919F-C1B48421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Erasmova snaha o ideální stát a výchova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D43019-1048-42E2-8BB2-259206AE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Myšlenka společenství vzdělanců – evropské intelektuální elity: </a:t>
            </a:r>
            <a:r>
              <a:rPr lang="cs-CZ" b="1" dirty="0"/>
              <a:t>res publica </a:t>
            </a:r>
            <a:r>
              <a:rPr lang="cs-CZ" b="1" dirty="0" err="1"/>
              <a:t>litterarum</a:t>
            </a:r>
            <a:r>
              <a:rPr lang="cs-CZ" dirty="0"/>
              <a:t> – jedním z center Basilej, kde vydává většinu svých spisů</a:t>
            </a:r>
          </a:p>
          <a:p>
            <a:r>
              <a:rPr lang="cs-CZ" dirty="0"/>
              <a:t>Dosah díky tiskům: již kolem 1520 přeložena jeho díla do češtiny</a:t>
            </a:r>
          </a:p>
          <a:p>
            <a:r>
              <a:rPr lang="cs-CZ" dirty="0"/>
              <a:t>1519 – počátek korespondence s Lutherem – Erasmus je k luterství skeptický a snaží se o smír – čili naštve všechny</a:t>
            </a:r>
          </a:p>
          <a:p>
            <a:r>
              <a:rPr lang="cs-CZ" dirty="0"/>
              <a:t>Skutečnou reformaci lze uskutečnit jen nápravou mravů, vzdělanosti a ideálů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259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Renesanční filosofie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Niccoló</a:t>
            </a:r>
            <a:r>
              <a:rPr lang="cs-CZ" b="1" dirty="0"/>
              <a:t> </a:t>
            </a:r>
            <a:r>
              <a:rPr lang="cs-CZ" b="1" dirty="0" err="1"/>
              <a:t>Macchiavelli</a:t>
            </a:r>
            <a:r>
              <a:rPr lang="cs-CZ" b="1" dirty="0"/>
              <a:t> </a:t>
            </a:r>
            <a:r>
              <a:rPr lang="cs-CZ" dirty="0"/>
              <a:t>(1469-1524):</a:t>
            </a:r>
          </a:p>
          <a:p>
            <a:r>
              <a:rPr lang="cs-CZ" dirty="0" err="1"/>
              <a:t>Il</a:t>
            </a:r>
            <a:r>
              <a:rPr lang="cs-CZ" dirty="0"/>
              <a:t> Principe (Vladař (1513): člověk tíhne ke zlu, důležité je udržet se u moci bez ohledu na etické principy, ctnost /zdatnost/</a:t>
            </a:r>
            <a:r>
              <a:rPr lang="cs-CZ" dirty="0" err="1"/>
              <a:t>virtú</a:t>
            </a:r>
            <a:r>
              <a:rPr lang="cs-CZ" dirty="0"/>
              <a:t> je podle něj schopnost vládnout, tj. státnické umění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John Locke (1632-1704)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Vystudoval scholastickou filosofii, poté se seznámil s </a:t>
            </a:r>
            <a:r>
              <a:rPr lang="cs-CZ" dirty="0" err="1"/>
              <a:t>Descartesovým</a:t>
            </a:r>
            <a:r>
              <a:rPr lang="cs-CZ" dirty="0"/>
              <a:t> myšlením, v němž se mu líbila jasnost a systematičnost</a:t>
            </a:r>
          </a:p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Thoughts</a:t>
            </a:r>
            <a:r>
              <a:rPr lang="cs-CZ" dirty="0"/>
              <a:t> </a:t>
            </a:r>
            <a:r>
              <a:rPr lang="cs-CZ" dirty="0" err="1"/>
              <a:t>Concerning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(1693): problém výchovy: úkolem výchovy není mladého člověka utiskovat a přizpůsobovat daným schématům, nýbrž podněcovat k vlastnímu myšlení (ale! – viz níže). Dává přednost soukromé výchově. </a:t>
            </a:r>
            <a:r>
              <a:rPr lang="cs-CZ" dirty="0" err="1"/>
              <a:t>Lockovy</a:t>
            </a:r>
            <a:r>
              <a:rPr lang="cs-CZ" dirty="0"/>
              <a:t> myšlenky o výchově rozvede Rousseau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Reasonableness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Christianity</a:t>
            </a:r>
            <a:r>
              <a:rPr lang="cs-CZ" dirty="0"/>
              <a:t> (1695): filosofie náboženství</a:t>
            </a:r>
          </a:p>
        </p:txBody>
      </p:sp>
    </p:spTree>
    <p:extLst>
      <p:ext uri="{BB962C8B-B14F-4D97-AF65-F5344CB8AC3E}">
        <p14:creationId xmlns:p14="http://schemas.microsoft.com/office/powerpoint/2010/main" val="2284129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407F3-940C-42EE-9DF0-2FEE685B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morální výchovy u J. </a:t>
            </a:r>
            <a:r>
              <a:rPr lang="cs-CZ" dirty="0" err="1"/>
              <a:t>Lockea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5FE5C9-6F76-44A9-8DBD-4E6903FE1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Thoughts</a:t>
            </a:r>
            <a:r>
              <a:rPr lang="cs-CZ" dirty="0"/>
              <a:t> </a:t>
            </a:r>
            <a:r>
              <a:rPr lang="cs-CZ" dirty="0" err="1"/>
              <a:t>Concerning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(1693): adresát – člen </a:t>
            </a:r>
            <a:r>
              <a:rPr lang="cs-CZ" dirty="0" err="1"/>
              <a:t>ParlamentuChipley</a:t>
            </a:r>
            <a:r>
              <a:rPr lang="cs-CZ" dirty="0"/>
              <a:t> – příslušník </a:t>
            </a:r>
            <a:r>
              <a:rPr lang="cs-CZ" dirty="0" err="1"/>
              <a:t>gentry</a:t>
            </a:r>
            <a:r>
              <a:rPr lang="cs-CZ" dirty="0"/>
              <a:t> – jde o výchovu jeho syna na gentlemana</a:t>
            </a:r>
          </a:p>
          <a:p>
            <a:r>
              <a:rPr lang="cs-CZ" dirty="0"/>
              <a:t>Nadřazenost společnosti nad individuem, jde o zlidštění podřízenosti žáka vychovateli</a:t>
            </a:r>
          </a:p>
          <a:p>
            <a:r>
              <a:rPr lang="cs-CZ" dirty="0"/>
              <a:t>Konflikt povinnosti a sklonu – ctnost má zvládnout potlačení vlastních přání  (vášní) a následování  (empirického) rozumu a jím definovaného dobra</a:t>
            </a:r>
          </a:p>
          <a:p>
            <a:r>
              <a:rPr lang="cs-CZ" dirty="0"/>
              <a:t>Morální výchova tedy směřuje k uznání </a:t>
            </a:r>
            <a:r>
              <a:rPr lang="cs-CZ" b="1" dirty="0"/>
              <a:t>rozum</a:t>
            </a:r>
            <a:r>
              <a:rPr lang="cs-CZ" dirty="0"/>
              <a:t>u (racionality) jako panujícího principu, který </a:t>
            </a:r>
            <a:r>
              <a:rPr lang="cs-CZ" b="1" dirty="0"/>
              <a:t>reguluje přivyknutí normativním strukturám platným v dané společnosti</a:t>
            </a:r>
          </a:p>
          <a:p>
            <a:r>
              <a:rPr lang="cs-CZ" b="1" dirty="0"/>
              <a:t>Možnost samostatného užívání rozumu je vymezena pouze dospělým</a:t>
            </a:r>
          </a:p>
        </p:txBody>
      </p:sp>
    </p:spTree>
    <p:extLst>
      <p:ext uri="{BB962C8B-B14F-4D97-AF65-F5344CB8AC3E}">
        <p14:creationId xmlns:p14="http://schemas.microsoft.com/office/powerpoint/2010/main" val="1835349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14280-C5D2-4879-810D-A847CE56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Kantova filosofie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992F10-E2CB-467D-B3A2-DD8D1F5C6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Má 2 základní  pojetí politiky:</a:t>
            </a:r>
          </a:p>
          <a:p>
            <a:pPr marL="514350" indent="-514350">
              <a:buAutoNum type="arabicPeriod"/>
            </a:pPr>
            <a:r>
              <a:rPr lang="cs-CZ" dirty="0"/>
              <a:t>Politika </a:t>
            </a:r>
            <a:r>
              <a:rPr lang="cs-CZ" dirty="0" err="1"/>
              <a:t>jeko</a:t>
            </a:r>
            <a:r>
              <a:rPr lang="cs-CZ" dirty="0"/>
              <a:t> </a:t>
            </a:r>
            <a:r>
              <a:rPr lang="cs-CZ" dirty="0" err="1"/>
              <a:t>techné</a:t>
            </a:r>
            <a:r>
              <a:rPr lang="cs-CZ" dirty="0"/>
              <a:t>, která umožní získat si a udržet moc</a:t>
            </a:r>
          </a:p>
          <a:p>
            <a:pPr marL="514350" indent="-514350">
              <a:buAutoNum type="arabicPeriod"/>
            </a:pPr>
            <a:r>
              <a:rPr lang="cs-CZ" dirty="0"/>
              <a:t>Politika</a:t>
            </a:r>
          </a:p>
          <a:p>
            <a:pPr marL="0" indent="0">
              <a:buNone/>
            </a:pPr>
            <a:r>
              <a:rPr lang="cs-CZ" dirty="0"/>
              <a:t>Zamýšlí se nad vztahem politika k mravnosti: Správný je ten, kdy se politik snaží své státnické jednání řídit dle mravnosti, nesprávný ten, kdy využívá mravnost jako nástroj k prosazování svých politických cílů a podle potřeby ji ohýbá  </a:t>
            </a:r>
          </a:p>
        </p:txBody>
      </p:sp>
    </p:spTree>
    <p:extLst>
      <p:ext uri="{BB962C8B-B14F-4D97-AF65-F5344CB8AC3E}">
        <p14:creationId xmlns:p14="http://schemas.microsoft.com/office/powerpoint/2010/main" val="125871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7B791-A3B2-4D82-AC21-F62C71F66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Výchova a etika a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FAFB7-1E56-438D-84D1-20E9BE62F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Výchova a vzdělávání – co je cílem? Ne jen přenos poznání, ale též formování jedince a jeho vztahu ke  společenství, k lidstvu a lidství</a:t>
            </a:r>
          </a:p>
          <a:p>
            <a:r>
              <a:rPr lang="cs-CZ" dirty="0"/>
              <a:t>Etická výchova</a:t>
            </a:r>
          </a:p>
          <a:p>
            <a:r>
              <a:rPr lang="cs-CZ" dirty="0"/>
              <a:t>Výchova a vzdělávání, která vede k uplatnění ve veřejném životě, ve správě obce</a:t>
            </a:r>
          </a:p>
          <a:p>
            <a:r>
              <a:rPr lang="cs-CZ" dirty="0"/>
              <a:t>Jde o vztah dobra jedince a dobra společného a možnost takového vedení jedince, aby se dobru naučil a aby jej konal</a:t>
            </a:r>
          </a:p>
          <a:p>
            <a:r>
              <a:rPr lang="cs-CZ" dirty="0"/>
              <a:t>Je možné naučit (se) ctnosti, vedení k dobru?</a:t>
            </a:r>
          </a:p>
          <a:p>
            <a:r>
              <a:rPr lang="cs-CZ" dirty="0"/>
              <a:t>Jaké je společenské poslání výchovy?</a:t>
            </a:r>
          </a:p>
          <a:p>
            <a:r>
              <a:rPr lang="cs-CZ" dirty="0"/>
              <a:t>Jaký je ovšem vůbec morální status výchovy a vzdělávání?</a:t>
            </a:r>
          </a:p>
          <a:p>
            <a:r>
              <a:rPr lang="cs-CZ" dirty="0"/>
              <a:t>Zákonodárství jako prostředek výchovy k občanství</a:t>
            </a:r>
          </a:p>
        </p:txBody>
      </p:sp>
    </p:spTree>
    <p:extLst>
      <p:ext uri="{BB962C8B-B14F-4D97-AF65-F5344CB8AC3E}">
        <p14:creationId xmlns:p14="http://schemas.microsoft.com/office/powerpoint/2010/main" val="2472638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Kantův text: Co je osvícenství?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Základním požadavkem osvícenství podle Kanta je dovést každého člověka k tomu, aby svobodně používal svůj rozum k poznávání</a:t>
            </a:r>
          </a:p>
          <a:p>
            <a:r>
              <a:rPr lang="cs-CZ" dirty="0"/>
              <a:t>Svobodné užívání rozumu však nezahrnuje možnost odepřít povinnosti dané úřadem a postavením (to nazývá soukromým užíváním rozumu)</a:t>
            </a:r>
          </a:p>
          <a:p>
            <a:r>
              <a:rPr lang="cs-CZ" dirty="0"/>
              <a:t>Vykročení z nesvéprávnosti, již si člověk sám zavinil, tj. nevyplývá z lidské přirozenosti</a:t>
            </a:r>
          </a:p>
          <a:p>
            <a:r>
              <a:rPr lang="cs-CZ" dirty="0"/>
              <a:t> Základem lidské svobody je schopnost myšlení  a poznávání</a:t>
            </a:r>
          </a:p>
          <a:p>
            <a:r>
              <a:rPr lang="cs-CZ" dirty="0"/>
              <a:t>Ke svobodnému samostatnému  užívání rozumu je člověka třeba dovést – to má být úkolem osvícenců</a:t>
            </a:r>
          </a:p>
        </p:txBody>
      </p:sp>
    </p:spTree>
    <p:extLst>
      <p:ext uri="{BB962C8B-B14F-4D97-AF65-F5344CB8AC3E}">
        <p14:creationId xmlns:p14="http://schemas.microsoft.com/office/powerpoint/2010/main" val="1746962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79E37-E5F4-41EF-9395-66FA4B1A3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134600" cy="1006475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Kantova filozofie výchovy a vztah k mravnosti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F3A7D-F5BC-4560-9548-F0FEB2D2E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Výchova /vzdělávání má vést k rozvoji praktické soudnosti</a:t>
            </a:r>
          </a:p>
          <a:p>
            <a:r>
              <a:rPr lang="cs-CZ" dirty="0"/>
              <a:t>Ne primárně normativní systémy a principy, ale rozvoj na konkrétních příkladech a situacích</a:t>
            </a:r>
          </a:p>
          <a:p>
            <a:r>
              <a:rPr lang="cs-CZ" dirty="0"/>
              <a:t>Jde tedy o výchovu k sebereflexi, k samostatnému uvažování, ne o stanovení a naučení obecných norem</a:t>
            </a:r>
          </a:p>
          <a:p>
            <a:r>
              <a:rPr lang="cs-CZ" dirty="0"/>
              <a:t>To také znamená možnost změn norem, resp. jejich neustávající zvažování: „Řídit se podle toho, co se dělá a nestarat se o vnitřní důvody toho, proč se to dělá dává sice jednání zdání legitimity, ale neposkytuje žádný morální základ.</a:t>
            </a:r>
          </a:p>
          <a:p>
            <a:r>
              <a:rPr lang="cs-CZ" dirty="0"/>
              <a:t>V polemice s Lockem: Potlačování sklonů a chutí ještě nevede k morálnosti – je mravně indiferentní. Etičnost, morálnost závisí na dalším kroku, který tímto osvobozením se od podléhání vášním získal volný prostor. Ale kam a kudy povede?</a:t>
            </a:r>
          </a:p>
        </p:txBody>
      </p:sp>
    </p:spTree>
    <p:extLst>
      <p:ext uri="{BB962C8B-B14F-4D97-AF65-F5344CB8AC3E}">
        <p14:creationId xmlns:p14="http://schemas.microsoft.com/office/powerpoint/2010/main" val="1966334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6855D-06ED-41DE-BCE3-9C978209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Rousseau a kritika filozofie výchovy k mravnosti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47F8F1-C0A9-499A-BEBD-D2D4D4F24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Problém: </a:t>
            </a:r>
          </a:p>
          <a:p>
            <a:pPr marL="514350" indent="-514350">
              <a:buAutoNum type="arabicPeriod"/>
            </a:pPr>
            <a:r>
              <a:rPr lang="cs-CZ" dirty="0"/>
              <a:t>vztah svobody jedince a jeho socializace ve společnosti</a:t>
            </a:r>
          </a:p>
          <a:p>
            <a:pPr marL="514350" indent="-514350">
              <a:buAutoNum type="arabicPeriod"/>
            </a:pPr>
            <a:r>
              <a:rPr lang="cs-CZ" dirty="0"/>
              <a:t>Vztah výchovy skrze přírodu a přirozenost a výchovu skrze člověka</a:t>
            </a:r>
          </a:p>
          <a:p>
            <a:pPr marL="0" indent="0">
              <a:buNone/>
            </a:pPr>
            <a:r>
              <a:rPr lang="cs-CZ" dirty="0"/>
              <a:t>Přirozenost, která má být rozvíjena stojí v konfliktu se společností a jejími normami, které ji potlačují a modifikují</a:t>
            </a:r>
          </a:p>
          <a:p>
            <a:pPr marL="0" indent="0">
              <a:buNone/>
            </a:pPr>
            <a:r>
              <a:rPr lang="cs-CZ" dirty="0"/>
              <a:t>Rozpor ukazuje i v empirii: konflikt osobních prožitků s předem zformulovaným obecným míněním (např. i co je harmonie, disharmonie – příjemné, nepříjemné až po pojmy štěstí či dokonalosti apod.)</a:t>
            </a:r>
          </a:p>
          <a:p>
            <a:pPr marL="0" indent="0">
              <a:buNone/>
            </a:pPr>
            <a:r>
              <a:rPr lang="cs-CZ" b="1" dirty="0"/>
              <a:t>Cíl výchovy</a:t>
            </a:r>
            <a:r>
              <a:rPr lang="cs-CZ" dirty="0"/>
              <a:t>: jedinec má být tak všeobecně vzdělán, aby spolu s ostatními podobně vzdělanými jedinci proměnil měšťanskou společnost na přirozený řád: „</a:t>
            </a:r>
            <a:r>
              <a:rPr lang="cs-CZ" b="1" dirty="0"/>
              <a:t>povolání, kterému učím je život</a:t>
            </a:r>
            <a:r>
              <a:rPr lang="cs-CZ" dirty="0"/>
              <a:t>. Můj učeň nechť není v první řadě úředník, právník či voják, nýbrž </a:t>
            </a:r>
            <a:r>
              <a:rPr lang="cs-CZ" b="1" dirty="0"/>
              <a:t>člověk</a:t>
            </a:r>
            <a:r>
              <a:rPr lang="cs-CZ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772585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554E7-3649-4A92-B51D-613D8B363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představitelé pragmatismu: John </a:t>
            </a:r>
            <a:r>
              <a:rPr lang="cs-CZ" dirty="0" err="1"/>
              <a:t>Dewey</a:t>
            </a:r>
            <a:r>
              <a:rPr lang="cs-CZ" dirty="0"/>
              <a:t> (1859-1952)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0980CC-6B9A-4631-ADCF-0DA23BA9C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John </a:t>
            </a:r>
            <a:r>
              <a:rPr lang="cs-CZ" dirty="0" err="1"/>
              <a:t>Dewey</a:t>
            </a:r>
            <a:r>
              <a:rPr lang="cs-CZ" dirty="0"/>
              <a:t>: Soustředí se na psychologii hlavně v podobě ovlivněné Darwinismem a na teorii výchovy; úkolem poznání je odstraňovat disharmonii vzniklou absencí vysvětlení či nesouladem mezi pozorováním a již existujícími poznatky, resp. Mezi různými zkušenostmi, jakož i urovnat vztah mezi vědou a etikou a pomoci s harmonickým uspořádáváním společnosti, která má dbát řádu i svobody jedince, ovšem tak, že </a:t>
            </a:r>
            <a:r>
              <a:rPr lang="cs-CZ" dirty="0" err="1"/>
              <a:t>nenihiluje</a:t>
            </a:r>
            <a:r>
              <a:rPr lang="cs-CZ" dirty="0"/>
              <a:t> konflikt, v němž je život</a:t>
            </a:r>
          </a:p>
          <a:p>
            <a:r>
              <a:rPr lang="cs-CZ" dirty="0"/>
              <a:t>Zaměřoval se na problém zkušenosti</a:t>
            </a:r>
          </a:p>
          <a:p>
            <a:r>
              <a:rPr lang="cs-CZ" dirty="0"/>
              <a:t>Důležitý pro filosofii výchovy i koncepci demokracie, kterou chápe jako úkol, ne hotový stav uspořádání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2490337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DC727-E885-4D99-9235-686994B4B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Masaryk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69147-9802-4464-942C-ECC10FA4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Výchova má za cíl formování osobnosti</a:t>
            </a:r>
          </a:p>
          <a:p>
            <a:r>
              <a:rPr lang="cs-CZ" dirty="0"/>
              <a:t>Výchova nemá rozvíjet jen racionalitu, ale i cit, hlavně cit lásky k bližnímu. Cílem je rozvíjet racionalitu a cit ve vzájemné harmonii a tím naplňovat lidství, humanitu</a:t>
            </a:r>
          </a:p>
          <a:p>
            <a:r>
              <a:rPr lang="cs-CZ" dirty="0"/>
              <a:t>Vztah výchovy, lidství a morálky: „Mluvíme o ideálu humanitním; přijímám tento ideál. Má pro nás smysl dvojí: Předně: ideál člověckosti být člověkem, Za druhé: ohled na člověčenstvo v nejširším rozsahu.“</a:t>
            </a:r>
          </a:p>
          <a:p>
            <a:r>
              <a:rPr lang="cs-CZ" dirty="0"/>
              <a:t>„Mravnost je založena na citu. Ale není každý cit pravý, pěkný a protože mravnost na citu je založena, neodporuje proto rozumu. Hledejme vzdělání: právě proto, že cit je slepý, musíme citu posvítit rozumem. Vzdělání hledejme praktické, ale také všeobecné a filozofické. Dnes je třeba také vzdělání historického, politického. Mravnost dnes znamená do velké míry mravnost politickou. Nedělejme rozdílu mezi politikou a mravností.“ (Ideály humanitní)</a:t>
            </a:r>
          </a:p>
          <a:p>
            <a:r>
              <a:rPr lang="cs-CZ" dirty="0"/>
              <a:t>Vztah výchovy a politiky</a:t>
            </a:r>
          </a:p>
        </p:txBody>
      </p:sp>
    </p:spTree>
    <p:extLst>
      <p:ext uri="{BB962C8B-B14F-4D97-AF65-F5344CB8AC3E}">
        <p14:creationId xmlns:p14="http://schemas.microsoft.com/office/powerpoint/2010/main" val="2262746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BC544-6726-4B01-AF8C-4BEFC289F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Masarykova politická filosofie a praxe a vzdělání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2C9646-55A3-4328-B57C-D524421AF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Pojem demokracie</a:t>
            </a:r>
          </a:p>
          <a:p>
            <a:pPr marL="0" indent="0">
              <a:buNone/>
            </a:pPr>
            <a:r>
              <a:rPr lang="cs-CZ" b="1" dirty="0"/>
              <a:t>Humanita</a:t>
            </a:r>
            <a:r>
              <a:rPr lang="cs-CZ" dirty="0"/>
              <a:t>: Je přesvědčen„ že malý národ se udrží jen využitím všech vymožeností osvětových a že se udrží  jen humanitou“ (Naše nynější krize, 1895); M. si je vědom, že jde o intelektuálně i mravně dost náročný program</a:t>
            </a:r>
          </a:p>
          <a:p>
            <a:pPr marL="0" indent="0">
              <a:buNone/>
            </a:pPr>
            <a:r>
              <a:rPr lang="cs-CZ" dirty="0"/>
              <a:t>Zásadní role vzdělání a </a:t>
            </a:r>
            <a:r>
              <a:rPr lang="cs-CZ" b="1" dirty="0"/>
              <a:t>vzdělávání</a:t>
            </a:r>
            <a:r>
              <a:rPr lang="cs-CZ" dirty="0"/>
              <a:t> v politické praxi, a to zejména historie a kultura: Požaduje sebepoznávání národa</a:t>
            </a:r>
          </a:p>
          <a:p>
            <a:pPr marL="0" indent="0">
              <a:buNone/>
            </a:pPr>
            <a:r>
              <a:rPr lang="cs-CZ" dirty="0"/>
              <a:t>Role žurnalistiky a role inteligence, které s předchozím úzce souvisí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371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jedince k sobě a k obci v </a:t>
            </a:r>
            <a:r>
              <a:rPr lang="cs-CZ" dirty="0" err="1"/>
              <a:t>Sókratově</a:t>
            </a:r>
            <a:r>
              <a:rPr lang="cs-CZ" dirty="0"/>
              <a:t> filozofii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Každý člen obce je odpovědný nejen své rodině, ale i obci. Proto výchova musí směřovat k tomu, aby byl prospěšný státu – cílem je politická </a:t>
            </a:r>
            <a:r>
              <a:rPr lang="cs-CZ" b="1" dirty="0" err="1"/>
              <a:t>areté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BA840-E0A3-4082-9226-C7265DA3D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Sókratés</a:t>
            </a:r>
            <a:r>
              <a:rPr lang="cs-CZ" dirty="0"/>
              <a:t>: </a:t>
            </a:r>
            <a:r>
              <a:rPr lang="cs-CZ" dirty="0" err="1"/>
              <a:t>učitelnost</a:t>
            </a:r>
            <a:r>
              <a:rPr lang="cs-CZ" dirty="0"/>
              <a:t> </a:t>
            </a:r>
            <a:r>
              <a:rPr lang="cs-CZ" dirty="0" err="1"/>
              <a:t>areté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EBF158-FBB0-4E64-8329-C2C6E16AE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S. se ptá, co to je </a:t>
            </a:r>
            <a:r>
              <a:rPr lang="cs-CZ" dirty="0" err="1"/>
              <a:t>areté</a:t>
            </a:r>
            <a:r>
              <a:rPr lang="cs-CZ" dirty="0"/>
              <a:t> a zda je tato zdatnost </a:t>
            </a:r>
            <a:r>
              <a:rPr lang="cs-CZ" dirty="0" err="1"/>
              <a:t>učitelná</a:t>
            </a:r>
            <a:r>
              <a:rPr lang="cs-CZ" dirty="0"/>
              <a:t> – polemizuje tak se sofisty. Jeho hlavní otázkou však i v této oblasti zůstává, zda víme, co je tím nejvyšším dobrem, protože teprve tehdy bychom mohli identifikovat, jak mu učit. S. znalost nejvyššího dobra popírá. </a:t>
            </a:r>
          </a:p>
          <a:p>
            <a:r>
              <a:rPr lang="cs-CZ" dirty="0"/>
              <a:t>Při jeho hledání formou dialogů) odhaluje nevědění i u ostatních. Zároveň však předpokládá, že morální </a:t>
            </a:r>
            <a:r>
              <a:rPr lang="cs-CZ" b="1" dirty="0"/>
              <a:t>zdatnost je </a:t>
            </a:r>
            <a:r>
              <a:rPr lang="cs-CZ" b="1" dirty="0" err="1"/>
              <a:t>učitelná</a:t>
            </a:r>
            <a:r>
              <a:rPr lang="cs-CZ" b="1" dirty="0"/>
              <a:t> </a:t>
            </a:r>
            <a:r>
              <a:rPr lang="cs-CZ" dirty="0"/>
              <a:t>a předpokládá dokonce, že </a:t>
            </a:r>
            <a:r>
              <a:rPr lang="cs-CZ" b="1" dirty="0"/>
              <a:t>morální jednání přímo závisí na poznání</a:t>
            </a:r>
            <a:r>
              <a:rPr lang="cs-CZ" dirty="0"/>
              <a:t>, z nějž pak nutně plyne mravnost v jednání.</a:t>
            </a:r>
          </a:p>
        </p:txBody>
      </p:sp>
    </p:spTree>
    <p:extLst>
      <p:ext uri="{BB962C8B-B14F-4D97-AF65-F5344CB8AC3E}">
        <p14:creationId xmlns:p14="http://schemas.microsoft.com/office/powerpoint/2010/main" val="3563563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 </a:t>
            </a:r>
            <a:r>
              <a:rPr lang="cs-CZ" dirty="0" err="1"/>
              <a:t>Lachés</a:t>
            </a:r>
            <a:r>
              <a:rPr lang="cs-CZ" dirty="0"/>
              <a:t> – hlavní 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téma výchovy – soukromé i státní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téma zdatnosti: čemu učit?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téma statečnosti: co to je?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vztah mezi generacemi a vztah k obci (politika)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(ne)moudrost sofistů: hledání významu slov nebo žonglování s nimi?</a:t>
            </a:r>
          </a:p>
        </p:txBody>
      </p:sp>
    </p:spTree>
    <p:extLst>
      <p:ext uri="{BB962C8B-B14F-4D97-AF65-F5344CB8AC3E}">
        <p14:creationId xmlns:p14="http://schemas.microsoft.com/office/powerpoint/2010/main" val="3373813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 </a:t>
            </a:r>
            <a:r>
              <a:rPr lang="cs-CZ" dirty="0" err="1"/>
              <a:t>Lachés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184e: Soudíme dle většiny </a:t>
            </a:r>
            <a:r>
              <a:rPr lang="en-GB" dirty="0"/>
              <a:t>[</a:t>
            </a:r>
            <a:r>
              <a:rPr lang="cs-CZ" dirty="0"/>
              <a:t>demokracie</a:t>
            </a:r>
            <a:r>
              <a:rPr lang="en-GB" dirty="0"/>
              <a:t>]</a:t>
            </a:r>
            <a:r>
              <a:rPr lang="cs-CZ" dirty="0"/>
              <a:t> nebo dle toho, kdo má nejvíce znalostí </a:t>
            </a:r>
            <a:r>
              <a:rPr lang="en-GB" dirty="0"/>
              <a:t>[</a:t>
            </a:r>
            <a:r>
              <a:rPr lang="cs-CZ" dirty="0"/>
              <a:t>elity?</a:t>
            </a:r>
            <a:r>
              <a:rPr lang="en-GB" dirty="0"/>
              <a:t>]</a:t>
            </a:r>
            <a:r>
              <a:rPr lang="cs-CZ" dirty="0"/>
              <a:t>: „Ano, neboť znalostí se má, myslím rozsuzovat a ne množstvím, co má být dobře rozsouzeno“</a:t>
            </a:r>
          </a:p>
          <a:p>
            <a:r>
              <a:rPr lang="cs-CZ" dirty="0"/>
              <a:t>185a: Péče o zdatnost (synů) je to nejdůležitější</a:t>
            </a:r>
          </a:p>
          <a:p>
            <a:r>
              <a:rPr lang="cs-CZ" dirty="0"/>
              <a:t>186c,d: </a:t>
            </a:r>
            <a:r>
              <a:rPr lang="cs-CZ" dirty="0" err="1"/>
              <a:t>Sókr</a:t>
            </a:r>
            <a:r>
              <a:rPr lang="cs-CZ" dirty="0"/>
              <a:t>. neví, jaké je to umění, kterým učinit jinochy zdatnými, protože neměl takové učitele,  od nichž by jej převzal ani jej sám nevynalezl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22127-99F0-487F-80F9-12659B5E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 </a:t>
            </a:r>
            <a:r>
              <a:rPr lang="cs-CZ" dirty="0" err="1"/>
              <a:t>Lachés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B894BF-9E8A-4089-828B-AF2B2CB72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187e Nik: O čemkoli </a:t>
            </a:r>
            <a:r>
              <a:rPr lang="cs-CZ" dirty="0" err="1"/>
              <a:t>Sokr</a:t>
            </a:r>
            <a:r>
              <a:rPr lang="cs-CZ" dirty="0"/>
              <a:t>. rozmlouvá, vždy nakonec skončí u toho, že má tázaný hovořit o sobě – vydat ze sebe počet, tedy poznat a vyznat sebe sama</a:t>
            </a:r>
          </a:p>
          <a:p>
            <a:r>
              <a:rPr lang="cs-CZ" dirty="0"/>
              <a:t>191d Co je statečnost o sobě (ne nutně v nějakém typu boje)? Sokratovi nejde o příklady, ale o vystihnutí podstaty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303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5F4BE-DC66-4112-AFE6-FF6F730FC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Dialog </a:t>
            </a:r>
            <a:r>
              <a:rPr lang="cs-CZ" dirty="0" err="1"/>
              <a:t>Lachés</a:t>
            </a:r>
            <a:r>
              <a:rPr lang="cs-CZ" dirty="0"/>
              <a:t>: problém proměnlivosti (nedokonalosti) poznání v čase – jak se tedy rozhodovat?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88487-54FD-4279-BD56-38FDA9A68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701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198d S: jiné je vědění o minulém, jak se stalo, jiné o přítomném, jak se děje a jiné, jak by se nejlépe stalo a jak se stane, co se ještě nestalo.“ (198d). Jestliže věci hrozivé jsou ty budoucí, ale vědění o přítomném, minulém a budoucím jedno (199b), pak o jakých věcech minulých a přítomných je znalostí statečnost? Je to znalostí všech věcí dobrých a zlých, ne jen těch budoucích (199b)?</a:t>
            </a:r>
          </a:p>
          <a:p>
            <a:r>
              <a:rPr lang="cs-CZ" dirty="0"/>
              <a:t>199d S: To ovšem znamená, že takový člověk má celou zdatnost: „zná všechny věci dobré, jak se dějí a budou díti a děly a právě tak i věci zlé“. Pak se mu nemůže nedostávat ani rozumnosti, spravedlnosti či zbožnosti</a:t>
            </a:r>
          </a:p>
          <a:p>
            <a:r>
              <a:rPr lang="cs-CZ" dirty="0"/>
              <a:t>199e Lach: tedy ani sofistická moudrost není s to odpovědět. S: všichni jsme stejně nevědoucí, proto musíme učitele hledat dál a to i pro sebe (200e 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234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Platón a aktivní zásah do politiky v </a:t>
            </a:r>
            <a:r>
              <a:rPr lang="cs-CZ" dirty="0" err="1"/>
              <a:t>Syrakúsách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svých 40ti letech, tj. v roce 388 se poprvé vydal do </a:t>
            </a:r>
            <a:r>
              <a:rPr lang="cs-CZ" dirty="0" err="1"/>
              <a:t>Syrakús</a:t>
            </a:r>
            <a:r>
              <a:rPr lang="cs-CZ" dirty="0"/>
              <a:t>, kde se spřátelil se švagrem tamějšího vládce </a:t>
            </a:r>
            <a:r>
              <a:rPr lang="cs-CZ" dirty="0" err="1"/>
              <a:t>Dionýsia</a:t>
            </a:r>
            <a:r>
              <a:rPr lang="cs-CZ" dirty="0"/>
              <a:t> I., </a:t>
            </a:r>
            <a:r>
              <a:rPr lang="cs-CZ" dirty="0" err="1"/>
              <a:t>Dionem</a:t>
            </a:r>
            <a:r>
              <a:rPr lang="cs-CZ" dirty="0"/>
              <a:t>. Ten se stal Platónovým žákem i předmětem jeho lásky. </a:t>
            </a:r>
          </a:p>
          <a:p>
            <a:r>
              <a:rPr lang="cs-CZ" dirty="0"/>
              <a:t>Když bylo Platónovi 60 zemřel </a:t>
            </a:r>
            <a:r>
              <a:rPr lang="cs-CZ" dirty="0" err="1"/>
              <a:t>Donýsios</a:t>
            </a:r>
            <a:r>
              <a:rPr lang="cs-CZ" dirty="0"/>
              <a:t> I. a nastoupil jeho syn </a:t>
            </a:r>
            <a:r>
              <a:rPr lang="cs-CZ" dirty="0" err="1"/>
              <a:t>Dionýsios</a:t>
            </a:r>
            <a:r>
              <a:rPr lang="cs-CZ" dirty="0"/>
              <a:t> II. Jeho strýc </a:t>
            </a:r>
            <a:r>
              <a:rPr lang="cs-CZ" dirty="0" err="1"/>
              <a:t>Dión</a:t>
            </a:r>
            <a:r>
              <a:rPr lang="cs-CZ" dirty="0"/>
              <a:t> požádal Platóna, aby z </a:t>
            </a:r>
            <a:r>
              <a:rPr lang="cs-CZ" dirty="0" err="1"/>
              <a:t>Dionýsia</a:t>
            </a:r>
            <a:r>
              <a:rPr lang="cs-CZ" dirty="0"/>
              <a:t> II. vychoval vládce – filosofa ve smyslu své Ústavy. Nicméně brzy </a:t>
            </a:r>
            <a:r>
              <a:rPr lang="cs-CZ" dirty="0" err="1"/>
              <a:t>Dión</a:t>
            </a:r>
            <a:r>
              <a:rPr lang="cs-CZ" dirty="0"/>
              <a:t> upadl v nemilost, poslán do vyhnanství a Platón  požádal o dovolení k návratu do Atén. Platón se s vladařem dohodl, že se později vrátí, což se o čtyři roky později také stalo. Nicméně </a:t>
            </a:r>
            <a:r>
              <a:rPr lang="cs-CZ" dirty="0" err="1"/>
              <a:t>Dión</a:t>
            </a:r>
            <a:r>
              <a:rPr lang="cs-CZ" dirty="0"/>
              <a:t> přes vladařovy sliby musel zůstat ve vyhnanství. Platón uprchl, ale též odmítl podpořit </a:t>
            </a:r>
            <a:r>
              <a:rPr lang="cs-CZ" dirty="0" err="1"/>
              <a:t>Diónův</a:t>
            </a:r>
            <a:r>
              <a:rPr lang="cs-CZ" dirty="0"/>
              <a:t> násilný návrat. </a:t>
            </a:r>
            <a:r>
              <a:rPr lang="cs-CZ" dirty="0" err="1"/>
              <a:t>Dión</a:t>
            </a:r>
            <a:r>
              <a:rPr lang="cs-CZ" dirty="0"/>
              <a:t> byl po úspěšném násilném převzetí moci zavražděn jiným Platónovým žákem, </a:t>
            </a:r>
            <a:r>
              <a:rPr lang="cs-CZ" dirty="0" err="1"/>
              <a:t>Kalippem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19542</TotalTime>
  <Words>2327</Words>
  <Application>Microsoft Office PowerPoint</Application>
  <PresentationFormat>Širokoúhlá obrazovka</PresentationFormat>
  <Paragraphs>129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Dějiny evropského myšlení</vt:lpstr>
      <vt:lpstr>Výchova a etika a politika</vt:lpstr>
      <vt:lpstr>Vztah jedince k sobě a k obci v Sókratově filozofii</vt:lpstr>
      <vt:lpstr>Sókratés: učitelnost areté?</vt:lpstr>
      <vt:lpstr>Dialog Lachés – hlavní témata</vt:lpstr>
      <vt:lpstr>Dialog Lachés</vt:lpstr>
      <vt:lpstr>Dialog Lachés</vt:lpstr>
      <vt:lpstr>Dialog Lachés: problém proměnlivosti (nedokonalosti) poznání v čase – jak se tedy rozhodovat?</vt:lpstr>
      <vt:lpstr>Platón a aktivní zásah do politiky v Syrakúsách</vt:lpstr>
      <vt:lpstr>Platónův výčet vlastností filosofa, které jej předurčují pro dráhu politika (zseoj, zejm. Ústava)</vt:lpstr>
      <vt:lpstr>Disciplíny, v nichž by měli být dle Platóna budoucí vládcové vzděláváni</vt:lpstr>
      <vt:lpstr>Výchova ideálních politiků dle Aristotela</vt:lpstr>
      <vt:lpstr>Vztah hudby a mravnosti dle Aristotela</vt:lpstr>
      <vt:lpstr>Renesanční filosofie politiky, výchovy a poznání: Erasmus Rotterdamský</vt:lpstr>
      <vt:lpstr>Erasmova snaha o ideální stát a výchova</vt:lpstr>
      <vt:lpstr>Renesanční filosofie politiky</vt:lpstr>
      <vt:lpstr>John Locke (1632-1704)</vt:lpstr>
      <vt:lpstr>Filozofie morální výchovy u J. Lockea</vt:lpstr>
      <vt:lpstr>Kantova filosofie politiky</vt:lpstr>
      <vt:lpstr>Kantův text: Co je osvícenství?</vt:lpstr>
      <vt:lpstr> Kantova filozofie výchovy a vztah k mravnosti  </vt:lpstr>
      <vt:lpstr>Rousseau a kritika filozofie výchovy k mravnosti</vt:lpstr>
      <vt:lpstr>Hlavní představitelé pragmatismu: John Dewey (1859-1952)</vt:lpstr>
      <vt:lpstr>Masaryk</vt:lpstr>
      <vt:lpstr>Masarykova politická filosofie a praxe a vzdělání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Zelená</dc:creator>
  <cp:lastModifiedBy>Alena Zelená</cp:lastModifiedBy>
  <cp:revision>46</cp:revision>
  <dcterms:created xsi:type="dcterms:W3CDTF">2019-07-20T14:23:57Z</dcterms:created>
  <dcterms:modified xsi:type="dcterms:W3CDTF">2020-10-21T22:23:33Z</dcterms:modified>
</cp:coreProperties>
</file>