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60" r:id="rId6"/>
    <p:sldId id="259" r:id="rId7"/>
    <p:sldId id="273" r:id="rId8"/>
    <p:sldId id="261" r:id="rId9"/>
    <p:sldId id="262" r:id="rId10"/>
    <p:sldId id="272" r:id="rId11"/>
    <p:sldId id="263" r:id="rId12"/>
    <p:sldId id="264" r:id="rId13"/>
    <p:sldId id="265" r:id="rId14"/>
    <p:sldId id="270" r:id="rId15"/>
    <p:sldId id="266" r:id="rId16"/>
    <p:sldId id="271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4D0F9-3687-497D-933A-9AB0E30BCA06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165B3-00C5-48F5-A7FA-8DF2ED71F3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7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65B3-00C5-48F5-A7FA-8DF2ED71F33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8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65B3-00C5-48F5-A7FA-8DF2ED71F3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64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65B3-00C5-48F5-A7FA-8DF2ED71F3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4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92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61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62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9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13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74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7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26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4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0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30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1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46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3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27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11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EDBA9B-0C78-4B1F-8C02-12DAD337891B}" type="datetimeFigureOut">
              <a:rPr lang="cs-CZ" smtClean="0"/>
              <a:pPr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1EDCD6-41C1-4F8D-ACB8-0C9B4CCB5B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905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4427" y="1097280"/>
            <a:ext cx="4532906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000"/>
              <a:t>Reborn of Czechoslovakia</a:t>
            </a:r>
            <a:br>
              <a:rPr lang="en-US" sz="5000"/>
            </a:br>
            <a:r>
              <a:rPr lang="en-US" sz="5000"/>
              <a:t>1945 – 1948 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685346" y="1097280"/>
            <a:ext cx="2442133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</a:rPr>
              <a:t>prof. PhDr. Michal Stehlík, Ph.D.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9604" y="609600"/>
            <a:ext cx="438356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Countryside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7" y="1"/>
            <a:ext cx="3725022" cy="6858000"/>
          </a:xfrm>
          <a:prstGeom prst="rect">
            <a:avLst/>
          </a:prstGeom>
        </p:spPr>
      </p:pic>
      <p:pic>
        <p:nvPicPr>
          <p:cNvPr id="5" name="Zástupný symbol pro obsah 4" descr="pud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4611" y="2204361"/>
            <a:ext cx="3002395" cy="198158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9604" y="1828801"/>
            <a:ext cx="4383570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Confiscation of the German property</a:t>
            </a:r>
          </a:p>
          <a:p>
            <a:r>
              <a:rPr lang="en-GB" dirty="0"/>
              <a:t>Distribution of this property to many Czech people</a:t>
            </a:r>
          </a:p>
          <a:p>
            <a:r>
              <a:rPr lang="en-GB" dirty="0"/>
              <a:t>Without experiences with farming, glass industry, fabric industry</a:t>
            </a:r>
          </a:p>
          <a:p>
            <a:r>
              <a:rPr lang="en-GB" dirty="0"/>
              <a:t>Problem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Czech countryside</a:t>
            </a:r>
          </a:p>
          <a:p>
            <a:r>
              <a:rPr lang="en-GB" dirty="0"/>
              <a:t>Success of the Communist Party – political strategy – new position instead of Agrarian Party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valt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8552" r="11378" b="-3"/>
          <a:stretch/>
        </p:blipFill>
        <p:spPr>
          <a:xfrm>
            <a:off x="-6466" y="10"/>
            <a:ext cx="4571999" cy="3383270"/>
          </a:xfrm>
          <a:prstGeom prst="rect">
            <a:avLst/>
          </a:prstGeom>
        </p:spPr>
      </p:pic>
      <p:pic>
        <p:nvPicPr>
          <p:cNvPr id="22530" name="Picture 2" descr="C:\Users\stehlikmi\Documents\fakulta\prednaska_czechands\watermark.jpg"/>
          <p:cNvPicPr>
            <a:picLocks noChangeAspect="1" noChangeArrowheads="1"/>
          </p:cNvPicPr>
          <p:nvPr/>
        </p:nvPicPr>
        <p:blipFill rotWithShape="1">
          <a:blip r:embed="rId4" cstate="print"/>
          <a:srcRect l="2600" r="2734"/>
          <a:stretch/>
        </p:blipFill>
        <p:spPr bwMode="auto">
          <a:xfrm>
            <a:off x="-7985" y="3429000"/>
            <a:ext cx="4571999" cy="3429000"/>
          </a:xfrm>
          <a:prstGeom prst="rect">
            <a:avLst/>
          </a:prstGeom>
          <a:noFill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5369" y="609600"/>
            <a:ext cx="3403593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dirty="0"/>
              <a:t>Confiscations as </a:t>
            </a:r>
            <a:r>
              <a:rPr lang="cs-CZ" sz="2800" dirty="0"/>
              <a:t>a </a:t>
            </a:r>
            <a:r>
              <a:rPr lang="en-US" sz="2800" dirty="0"/>
              <a:t>problem after 1945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75369" y="1732449"/>
            <a:ext cx="3302697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/>
              <a:t>Against Germans and Nobility…</a:t>
            </a:r>
          </a:p>
          <a:p>
            <a:r>
              <a:rPr lang="en-GB" sz="1600" dirty="0" err="1"/>
              <a:t>Lex</a:t>
            </a:r>
            <a:r>
              <a:rPr lang="en-GB" sz="1600" dirty="0"/>
              <a:t> </a:t>
            </a:r>
            <a:r>
              <a:rPr lang="en-GB" sz="1600" dirty="0" err="1"/>
              <a:t>Schwarzenberg</a:t>
            </a:r>
            <a:endParaRPr lang="en-GB" sz="1600" dirty="0"/>
          </a:p>
          <a:p>
            <a:r>
              <a:rPr lang="en-GB" sz="1600" dirty="0"/>
              <a:t>Problems with </a:t>
            </a:r>
            <a:r>
              <a:rPr lang="en-GB" sz="1600" dirty="0" err="1"/>
              <a:t>Liechtensteins</a:t>
            </a:r>
            <a:endParaRPr lang="en-GB" sz="1600" dirty="0"/>
          </a:p>
          <a:p>
            <a:r>
              <a:rPr lang="en-GB" sz="1600" dirty="0"/>
              <a:t>International capital – Compensations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969" y="3657600"/>
            <a:ext cx="3792380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/>
              <a:t>National Policy</a:t>
            </a:r>
          </a:p>
        </p:txBody>
      </p:sp>
      <p:pic>
        <p:nvPicPr>
          <p:cNvPr id="5" name="Zástupný symbol pro obsah 4" descr="1564737_nemci-odsu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345" y="994960"/>
            <a:ext cx="3766004" cy="1958322"/>
          </a:xfrm>
          <a:prstGeom prst="rect">
            <a:avLst/>
          </a:prstGeom>
        </p:spPr>
      </p:pic>
      <p:pic>
        <p:nvPicPr>
          <p:cNvPr id="23554" name="Picture 2" descr="C:\Users\stehlikmi\Documents\fakulta\prednaska_czechands\310294340030008_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92648" y="863566"/>
            <a:ext cx="3765042" cy="222137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92649" y="3657600"/>
            <a:ext cx="3695211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400" dirty="0"/>
              <a:t>Transfer of Germans – 3 </a:t>
            </a:r>
            <a:r>
              <a:rPr lang="en-GB" sz="1400" dirty="0" err="1"/>
              <a:t>milion</a:t>
            </a:r>
            <a:r>
              <a:rPr lang="en-GB" sz="1400" dirty="0"/>
              <a:t> of People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Problem with Slovaks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Hungarians and plans of transfer or population´s change between Hungary and Czechoslovakia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Remigration – Repatriation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End of multinational state…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9620" y="609600"/>
            <a:ext cx="4483554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Policy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pic>
        <p:nvPicPr>
          <p:cNvPr id="5" name="Zástupný symbol pro obsah 4" descr="postol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l="20791" r="26558" b="3"/>
          <a:stretch/>
        </p:blipFill>
        <p:spPr>
          <a:xfrm>
            <a:off x="482504" y="643464"/>
            <a:ext cx="2663934" cy="2706796"/>
          </a:xfrm>
          <a:prstGeom prst="rect">
            <a:avLst/>
          </a:prstGeom>
        </p:spPr>
      </p:pic>
      <p:pic>
        <p:nvPicPr>
          <p:cNvPr id="24578" name="Picture 2" descr="C:\Users\stehlikmi\Documents\fakulta\prednaska_czechands\tiso.jpg"/>
          <p:cNvPicPr>
            <a:picLocks noChangeAspect="1" noChangeArrowheads="1"/>
          </p:cNvPicPr>
          <p:nvPr/>
        </p:nvPicPr>
        <p:blipFill rotWithShape="1">
          <a:blip r:embed="rId5" cstate="print"/>
          <a:srcRect r="14628" b="6"/>
          <a:stretch/>
        </p:blipFill>
        <p:spPr bwMode="auto">
          <a:xfrm>
            <a:off x="482504" y="3511127"/>
            <a:ext cx="2663934" cy="270679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9620" y="1828801"/>
            <a:ext cx="4483554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Transfer of Germans</a:t>
            </a:r>
          </a:p>
          <a:p>
            <a:pPr lvl="1"/>
            <a:r>
              <a:rPr lang="en-GB" dirty="0"/>
              <a:t>“ Wild transfer“, many murders. Executions…</a:t>
            </a:r>
          </a:p>
          <a:p>
            <a:pPr lvl="1"/>
            <a:r>
              <a:rPr lang="en-GB" dirty="0"/>
              <a:t>“ Official transfer“ – with some rules…</a:t>
            </a:r>
          </a:p>
          <a:p>
            <a:pPr lvl="1"/>
            <a:r>
              <a:rPr lang="en-GB" dirty="0"/>
              <a:t>Agreement with the USSR, GB, USA, France…</a:t>
            </a:r>
          </a:p>
          <a:p>
            <a:r>
              <a:rPr lang="en-GB" dirty="0"/>
              <a:t>Slovaks</a:t>
            </a:r>
          </a:p>
          <a:p>
            <a:pPr lvl="1"/>
            <a:r>
              <a:rPr lang="en-GB" dirty="0"/>
              <a:t>Execution of President </a:t>
            </a:r>
            <a:r>
              <a:rPr lang="en-GB" dirty="0" err="1"/>
              <a:t>Tiso</a:t>
            </a:r>
            <a:endParaRPr lang="en-GB" dirty="0"/>
          </a:p>
          <a:p>
            <a:pPr lvl="1"/>
            <a:r>
              <a:rPr lang="en-GB" dirty="0"/>
              <a:t>Failure of communist policy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C:\Users\stehlikmi\Documents\fakulta\prednaska_czechands\husak45.jpg"/>
          <p:cNvPicPr>
            <a:picLocks noChangeAspect="1" noChangeArrowheads="1"/>
          </p:cNvPicPr>
          <p:nvPr/>
        </p:nvPicPr>
        <p:blipFill rotWithShape="1">
          <a:blip r:embed="rId3" cstate="print"/>
          <a:srcRect l="21960" r="-1" b="-1"/>
          <a:stretch/>
        </p:blipFill>
        <p:spPr bwMode="auto">
          <a:xfrm>
            <a:off x="-6466" y="10"/>
            <a:ext cx="4571999" cy="3383270"/>
          </a:xfrm>
          <a:prstGeom prst="rect">
            <a:avLst/>
          </a:prstGeom>
          <a:noFill/>
        </p:spPr>
      </p:pic>
      <p:pic>
        <p:nvPicPr>
          <p:cNvPr id="5" name="Zástupný symbol pro obsah 4" descr="bratislava-slovakia-year-1945-1971-4-3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t="32743" r="-1" b="9319"/>
          <a:stretch/>
        </p:blipFill>
        <p:spPr>
          <a:xfrm>
            <a:off x="-7985" y="3429000"/>
            <a:ext cx="4571999" cy="3429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5369" y="609600"/>
            <a:ext cx="3403593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/>
              <a:t>National Policy - Slovakia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75369" y="1732449"/>
            <a:ext cx="3302697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/>
              <a:t>Bad re</a:t>
            </a:r>
            <a:r>
              <a:rPr lang="cs-CZ" sz="1600" dirty="0" err="1"/>
              <a:t>lations</a:t>
            </a:r>
            <a:r>
              <a:rPr lang="en-GB" sz="1600" dirty="0"/>
              <a:t> after 1945. Tradition of independent Slovak state 1939-1945</a:t>
            </a:r>
          </a:p>
          <a:p>
            <a:r>
              <a:rPr lang="en-GB" sz="1600" dirty="0"/>
              <a:t>Slovak communists prefer „</a:t>
            </a:r>
            <a:r>
              <a:rPr lang="cs-CZ" sz="1600" dirty="0"/>
              <a:t>N</a:t>
            </a:r>
            <a:r>
              <a:rPr lang="en-GB" sz="1600" dirty="0" err="1"/>
              <a:t>ational</a:t>
            </a:r>
            <a:r>
              <a:rPr lang="en-GB" sz="1600" dirty="0"/>
              <a:t> Policy“ – independent Slovak organs in Czechoslovakia – Slovak National Counsel – support from </a:t>
            </a:r>
            <a:r>
              <a:rPr lang="cs-CZ" sz="1600" dirty="0" err="1"/>
              <a:t>the</a:t>
            </a:r>
            <a:r>
              <a:rPr lang="cs-CZ" sz="1600" dirty="0"/>
              <a:t> C</a:t>
            </a:r>
            <a:r>
              <a:rPr lang="en-GB" sz="1600" dirty="0" err="1"/>
              <a:t>zech</a:t>
            </a:r>
            <a:r>
              <a:rPr lang="en-GB" sz="1600" dirty="0"/>
              <a:t> communists</a:t>
            </a:r>
          </a:p>
          <a:p>
            <a:r>
              <a:rPr lang="en-GB" sz="1600" dirty="0"/>
              <a:t>Change after Elections </a:t>
            </a:r>
            <a:r>
              <a:rPr lang="cs-CZ" sz="1600" dirty="0"/>
              <a:t>in </a:t>
            </a:r>
            <a:r>
              <a:rPr lang="en-GB" sz="1600" dirty="0"/>
              <a:t>1946 </a:t>
            </a:r>
          </a:p>
          <a:p>
            <a:r>
              <a:rPr lang="en-GB" sz="1600" dirty="0"/>
              <a:t>Centralisation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9620" y="609600"/>
            <a:ext cx="4483554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International Situation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pic>
        <p:nvPicPr>
          <p:cNvPr id="25602" name="Picture 2" descr="C:\Users\stehlikmi\Documents\fakulta\prednaska_czechands\church.jpg"/>
          <p:cNvPicPr>
            <a:picLocks noChangeAspect="1" noChangeArrowheads="1"/>
          </p:cNvPicPr>
          <p:nvPr/>
        </p:nvPicPr>
        <p:blipFill rotWithShape="1">
          <a:blip r:embed="rId4" cstate="print"/>
          <a:srcRect l="19336" r="23335" b="-1"/>
          <a:stretch/>
        </p:blipFill>
        <p:spPr bwMode="auto">
          <a:xfrm>
            <a:off x="482504" y="643464"/>
            <a:ext cx="2663934" cy="2706796"/>
          </a:xfrm>
          <a:prstGeom prst="rect">
            <a:avLst/>
          </a:prstGeom>
          <a:noFill/>
        </p:spPr>
      </p:pic>
      <p:pic>
        <p:nvPicPr>
          <p:cNvPr id="5" name="Zástupný symbol pro obsah 4" descr="stalin.jp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r="2" b="24865"/>
          <a:stretch/>
        </p:blipFill>
        <p:spPr>
          <a:xfrm>
            <a:off x="482504" y="3511127"/>
            <a:ext cx="2663934" cy="270679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9620" y="1828801"/>
            <a:ext cx="4483554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EFF26"/>
              </a:buClr>
            </a:pPr>
            <a:r>
              <a:rPr lang="en-GB" dirty="0"/>
              <a:t>New role of the USSR – world power – east Europe under Stalin´s Policy – Poland, Hungary, part of Germany, Czechoslovakia</a:t>
            </a:r>
          </a:p>
          <a:p>
            <a:pPr>
              <a:buClr>
                <a:srgbClr val="FEFF26"/>
              </a:buClr>
            </a:pPr>
            <a:r>
              <a:rPr lang="en-GB" dirty="0"/>
              <a:t>Loss of Carpathian Russia as a part of Czechoslovakia</a:t>
            </a:r>
          </a:p>
          <a:p>
            <a:pPr>
              <a:buClr>
                <a:srgbClr val="FEFF26"/>
              </a:buClr>
            </a:pPr>
            <a:r>
              <a:rPr lang="en-GB" dirty="0"/>
              <a:t>Speech of  Winston Churchill in Fulton – March 1946 – Iron Curtain</a:t>
            </a:r>
          </a:p>
          <a:p>
            <a:pPr>
              <a:buClr>
                <a:srgbClr val="FEFF26"/>
              </a:buClr>
            </a:pPr>
            <a:r>
              <a:rPr lang="en-GB" dirty="0"/>
              <a:t>Crisis – Berlin, Germany, Marshall Plan 1947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ic0156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9373" r="19127" b="-1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5369" y="609600"/>
            <a:ext cx="3403593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dirty="0"/>
              <a:t>Marshall Plan </a:t>
            </a:r>
            <a:br>
              <a:rPr lang="cs-CZ" sz="2800" dirty="0"/>
            </a:br>
            <a:r>
              <a:rPr lang="en-US" sz="2800" dirty="0"/>
              <a:t>1947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75369" y="1732449"/>
            <a:ext cx="3302697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/>
              <a:t>Economical Support for Europe from the USA</a:t>
            </a:r>
          </a:p>
          <a:p>
            <a:r>
              <a:rPr lang="en-GB" sz="1600" dirty="0"/>
              <a:t>USSR and Stalin against this support</a:t>
            </a:r>
          </a:p>
          <a:p>
            <a:r>
              <a:rPr lang="en-GB" sz="1600" dirty="0"/>
              <a:t>First steps of Czechoslovakia – The government agree with participation of CSR.</a:t>
            </a:r>
          </a:p>
          <a:p>
            <a:r>
              <a:rPr lang="en-GB" sz="1600" dirty="0"/>
              <a:t>After negotiation in Moscow stayed CSR out of this system – CSR was without any economical support…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579" y="1144980"/>
            <a:ext cx="3797593" cy="15607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Czech Communist Party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DCD51DF-47F0-4E43-9A0F-6B18888E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0"/>
            <a:ext cx="3675888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627" name="Picture 3" descr="C:\Users\stehlikmi\Documents\fakulta\prednaska_czechands\zapotocky.jpg"/>
          <p:cNvPicPr>
            <a:picLocks noChangeAspect="1" noChangeArrowheads="1"/>
          </p:cNvPicPr>
          <p:nvPr/>
        </p:nvPicPr>
        <p:blipFill rotWithShape="1">
          <a:blip r:embed="rId3" cstate="print"/>
          <a:srcRect t="4900" r="-1" b="19899"/>
          <a:stretch/>
        </p:blipFill>
        <p:spPr bwMode="auto">
          <a:xfrm>
            <a:off x="652567" y="-3"/>
            <a:ext cx="3429000" cy="3867912"/>
          </a:xfrm>
          <a:custGeom>
            <a:avLst/>
            <a:gdLst/>
            <a:ahLst/>
            <a:cxnLst/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noFill/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67CF198-49C5-4D2A-93C6-A7A4D04B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4241249"/>
            <a:ext cx="3675888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symbol pro obsah 4" descr="sjezd-47be8ff384d9f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l="4962" r="2050" b="4"/>
          <a:stretch/>
        </p:blipFill>
        <p:spPr>
          <a:xfrm>
            <a:off x="652567" y="4405842"/>
            <a:ext cx="3429000" cy="2452159"/>
          </a:xfrm>
          <a:custGeom>
            <a:avLst/>
            <a:gdLst/>
            <a:ahLst/>
            <a:cxnLst/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57579" y="2978639"/>
            <a:ext cx="3797592" cy="2729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 dirty="0"/>
              <a:t>New role – from destruction before 1938 to „State Party“ after 1945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Programme in </a:t>
            </a:r>
            <a:r>
              <a:rPr lang="en-GB" sz="1600" dirty="0" err="1"/>
              <a:t>Košice</a:t>
            </a:r>
            <a:r>
              <a:rPr lang="en-GB" sz="1600" dirty="0"/>
              <a:t> – communist´s material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Open Policy to the Society – property, anti-German Policy, social plans, USSR as </a:t>
            </a:r>
            <a:r>
              <a:rPr lang="cs-CZ" sz="1600" dirty="0" err="1"/>
              <a:t>the</a:t>
            </a:r>
            <a:r>
              <a:rPr lang="en-GB" sz="1600" dirty="0"/>
              <a:t> main Partner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Personalities – </a:t>
            </a:r>
            <a:r>
              <a:rPr lang="en-GB" sz="1600" dirty="0" err="1"/>
              <a:t>Gottwald</a:t>
            </a:r>
            <a:r>
              <a:rPr lang="en-GB" sz="1600" dirty="0"/>
              <a:t>, </a:t>
            </a:r>
            <a:r>
              <a:rPr lang="en-GB" sz="1600" dirty="0" err="1"/>
              <a:t>Slánský</a:t>
            </a:r>
            <a:r>
              <a:rPr lang="en-GB" sz="1600" dirty="0"/>
              <a:t>, </a:t>
            </a:r>
            <a:r>
              <a:rPr lang="en-GB" sz="1600" dirty="0" err="1"/>
              <a:t>Ďuriš</a:t>
            </a:r>
            <a:r>
              <a:rPr lang="en-GB" sz="1600" dirty="0"/>
              <a:t>, </a:t>
            </a:r>
            <a:r>
              <a:rPr lang="en-GB" sz="1600" dirty="0" err="1"/>
              <a:t>Nosek</a:t>
            </a:r>
            <a:r>
              <a:rPr lang="en-GB" sz="1600" dirty="0"/>
              <a:t>, </a:t>
            </a:r>
            <a:r>
              <a:rPr lang="en-GB" sz="1600" dirty="0" err="1"/>
              <a:t>Kopecký</a:t>
            </a:r>
            <a:r>
              <a:rPr lang="en-GB" sz="1600" dirty="0"/>
              <a:t>, </a:t>
            </a:r>
            <a:r>
              <a:rPr lang="en-GB" sz="1600" dirty="0" err="1"/>
              <a:t>Zápotocký</a:t>
            </a:r>
            <a:r>
              <a:rPr lang="en-GB" sz="1600" dirty="0"/>
              <a:t> – </a:t>
            </a:r>
            <a:r>
              <a:rPr lang="cs-CZ" sz="1600" dirty="0"/>
              <a:t>S</a:t>
            </a:r>
            <a:r>
              <a:rPr lang="en-GB" sz="1600" dirty="0" err="1"/>
              <a:t>tate</a:t>
            </a:r>
            <a:r>
              <a:rPr lang="en-GB" sz="1600" dirty="0"/>
              <a:t> trade union chairman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579" y="1144980"/>
            <a:ext cx="3797593" cy="15607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Crisis in National Front 1947/1948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DCD51DF-47F0-4E43-9A0F-6B18888E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0"/>
            <a:ext cx="3675888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symbol pro obsah 4" descr="gott3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7881" r="18794" b="-2"/>
          <a:stretch/>
        </p:blipFill>
        <p:spPr>
          <a:xfrm>
            <a:off x="652567" y="-3"/>
            <a:ext cx="3429000" cy="3867912"/>
          </a:xfrm>
          <a:custGeom>
            <a:avLst/>
            <a:gdLst/>
            <a:ahLst/>
            <a:cxnLst/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67CF198-49C5-4D2A-93C6-A7A4D04B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4241249"/>
            <a:ext cx="3675888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650" name="Picture 2" descr="C:\Users\stehlikmi\Documents\fakulta\prednaska_czechands\mlice.jpg"/>
          <p:cNvPicPr>
            <a:picLocks noChangeAspect="1" noChangeArrowheads="1"/>
          </p:cNvPicPr>
          <p:nvPr/>
        </p:nvPicPr>
        <p:blipFill rotWithShape="1">
          <a:blip r:embed="rId4" cstate="print"/>
          <a:srcRect t="11348"/>
          <a:stretch/>
        </p:blipFill>
        <p:spPr bwMode="auto">
          <a:xfrm>
            <a:off x="652567" y="4405842"/>
            <a:ext cx="3429000" cy="2452159"/>
          </a:xfrm>
          <a:custGeom>
            <a:avLst/>
            <a:gdLst/>
            <a:ahLst/>
            <a:cxnLst/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57579" y="2978639"/>
            <a:ext cx="3797592" cy="27291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700" dirty="0"/>
              <a:t>Communist Policy in state Security organisation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Provocations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Media – Czechoslovak Radio, newspapers – </a:t>
            </a:r>
            <a:r>
              <a:rPr lang="en-GB" sz="1700" dirty="0" err="1"/>
              <a:t>Rudé</a:t>
            </a:r>
            <a:r>
              <a:rPr lang="en-GB" sz="1700" dirty="0"/>
              <a:t> </a:t>
            </a:r>
            <a:r>
              <a:rPr lang="en-GB" sz="1700" dirty="0" err="1"/>
              <a:t>právo</a:t>
            </a:r>
            <a:r>
              <a:rPr lang="en-GB" sz="1700" dirty="0"/>
              <a:t> (The Red Right)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Demonstrations – people from countryside, trade union, factories, special troops – „People´s Militia“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Crisis in February 1948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950550" cy="4827693"/>
          </a:xfrm>
        </p:spPr>
        <p:txBody>
          <a:bodyPr>
            <a:normAutofit/>
          </a:bodyPr>
          <a:lstStyle/>
          <a:p>
            <a:r>
              <a:rPr lang="cs-CZ" sz="3100" dirty="0" err="1"/>
              <a:t>Czechoslovakia</a:t>
            </a:r>
            <a:r>
              <a:rPr lang="cs-CZ" sz="3100" dirty="0"/>
              <a:t> 1945 – 1948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Nondemocratic system – limited number of political parties, National Front</a:t>
            </a:r>
          </a:p>
          <a:p>
            <a:r>
              <a:rPr lang="en-GB" dirty="0">
                <a:solidFill>
                  <a:schemeClr val="tx1"/>
                </a:solidFill>
              </a:rPr>
              <a:t>Role of the USSR</a:t>
            </a:r>
          </a:p>
          <a:p>
            <a:r>
              <a:rPr lang="en-GB" dirty="0">
                <a:solidFill>
                  <a:schemeClr val="tx1"/>
                </a:solidFill>
              </a:rPr>
              <a:t>Economical reforms</a:t>
            </a:r>
          </a:p>
          <a:p>
            <a:r>
              <a:rPr lang="en-GB" dirty="0">
                <a:solidFill>
                  <a:schemeClr val="tx1"/>
                </a:solidFill>
              </a:rPr>
              <a:t>End of multinational state</a:t>
            </a:r>
          </a:p>
          <a:p>
            <a:r>
              <a:rPr lang="en-GB" dirty="0">
                <a:solidFill>
                  <a:schemeClr val="tx1"/>
                </a:solidFill>
              </a:rPr>
              <a:t>Role of the Communist Party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From February 1948 – Communist Dictatorship – to 1989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tehlikmi\Documents\fakulta\prednaska_czechands\gottwald-klement.jpg"/>
          <p:cNvPicPr>
            <a:picLocks noChangeAspect="1" noChangeArrowheads="1"/>
          </p:cNvPicPr>
          <p:nvPr/>
        </p:nvPicPr>
        <p:blipFill rotWithShape="1">
          <a:blip r:embed="rId4" cstate="print"/>
          <a:srcRect t="875" b="43625"/>
          <a:stretch/>
        </p:blipFill>
        <p:spPr bwMode="auto">
          <a:xfrm>
            <a:off x="-6466" y="10"/>
            <a:ext cx="4571999" cy="3383270"/>
          </a:xfrm>
          <a:prstGeom prst="rect">
            <a:avLst/>
          </a:prstGeom>
          <a:noFill/>
        </p:spPr>
      </p:pic>
      <p:pic>
        <p:nvPicPr>
          <p:cNvPr id="5" name="Zástupný symbol pro obsah 4" descr="benes_edvard.jp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t="17386" b="31023"/>
          <a:stretch/>
        </p:blipFill>
        <p:spPr>
          <a:xfrm>
            <a:off x="-7985" y="3429000"/>
            <a:ext cx="4571999" cy="3429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5369" y="609600"/>
            <a:ext cx="3403593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/>
              <a:t>Main steps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75369" y="1732449"/>
            <a:ext cx="3302697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/>
              <a:t>After WWII</a:t>
            </a:r>
          </a:p>
          <a:p>
            <a:pPr>
              <a:lnSpc>
                <a:spcPct val="90000"/>
              </a:lnSpc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New State Programme</a:t>
            </a:r>
          </a:p>
          <a:p>
            <a:pPr>
              <a:lnSpc>
                <a:spcPct val="90000"/>
              </a:lnSpc>
            </a:pPr>
            <a:r>
              <a:rPr lang="en-US" sz="1200"/>
              <a:t>Political system</a:t>
            </a:r>
          </a:p>
          <a:p>
            <a:pPr>
              <a:lnSpc>
                <a:spcPct val="90000"/>
              </a:lnSpc>
            </a:pPr>
            <a:r>
              <a:rPr lang="en-US" sz="1200"/>
              <a:t>Economical situation</a:t>
            </a:r>
          </a:p>
          <a:p>
            <a:pPr>
              <a:lnSpc>
                <a:spcPct val="90000"/>
              </a:lnSpc>
            </a:pPr>
            <a:r>
              <a:rPr lang="en-US" sz="1200"/>
              <a:t>Countryside</a:t>
            </a:r>
          </a:p>
          <a:p>
            <a:pPr>
              <a:lnSpc>
                <a:spcPct val="90000"/>
              </a:lnSpc>
            </a:pPr>
            <a:r>
              <a:rPr lang="en-US" sz="1200"/>
              <a:t>National policy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Germans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Slovaks</a:t>
            </a:r>
          </a:p>
          <a:p>
            <a:pPr>
              <a:lnSpc>
                <a:spcPct val="90000"/>
              </a:lnSpc>
            </a:pPr>
            <a:r>
              <a:rPr lang="en-US" sz="1200"/>
              <a:t>International Situation</a:t>
            </a:r>
          </a:p>
          <a:p>
            <a:pPr marL="0" indent="0">
              <a:lnSpc>
                <a:spcPct val="90000"/>
              </a:lnSpc>
              <a:buFont typeface="Wingdings 2" charset="2"/>
              <a:buNone/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Communist Party</a:t>
            </a:r>
          </a:p>
          <a:p>
            <a:pPr>
              <a:lnSpc>
                <a:spcPct val="90000"/>
              </a:lnSpc>
            </a:pPr>
            <a:r>
              <a:rPr lang="en-US" sz="1200"/>
              <a:t>February 1948</a:t>
            </a:r>
          </a:p>
          <a:p>
            <a:pPr>
              <a:lnSpc>
                <a:spcPct val="90000"/>
              </a:lnSpc>
            </a:pPr>
            <a:r>
              <a:rPr lang="en-US" sz="1200"/>
              <a:t>USSR - Stalin</a:t>
            </a:r>
          </a:p>
          <a:p>
            <a:pPr marL="0" indent="0">
              <a:lnSpc>
                <a:spcPct val="90000"/>
              </a:lnSpc>
              <a:buFont typeface="Wingdings 2" charset="2"/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1366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Lidice_archiv7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4350" r="516" b="2"/>
          <a:stretch/>
        </p:blipFill>
        <p:spPr>
          <a:xfrm>
            <a:off x="-6466" y="10"/>
            <a:ext cx="4571999" cy="3383270"/>
          </a:xfrm>
          <a:prstGeom prst="rect">
            <a:avLst/>
          </a:prstGeom>
        </p:spPr>
      </p:pic>
      <p:pic>
        <p:nvPicPr>
          <p:cNvPr id="2054" name="Picture 6" descr="C:\Users\stehlikmi\Documents\fakulta\prednaska_czechands\rudramda.jpg"/>
          <p:cNvPicPr>
            <a:picLocks noChangeAspect="1" noChangeArrowheads="1"/>
          </p:cNvPicPr>
          <p:nvPr/>
        </p:nvPicPr>
        <p:blipFill rotWithShape="1">
          <a:blip r:embed="rId4" cstate="print"/>
          <a:srcRect l="2545" r="11119" b="-3"/>
          <a:stretch/>
        </p:blipFill>
        <p:spPr bwMode="auto">
          <a:xfrm>
            <a:off x="-7985" y="3429000"/>
            <a:ext cx="4571999" cy="3429000"/>
          </a:xfrm>
          <a:prstGeom prst="rect">
            <a:avLst/>
          </a:prstGeom>
          <a:noFill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5369" y="609600"/>
            <a:ext cx="3403593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/>
              <a:t>After WWII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75369" y="1732449"/>
            <a:ext cx="3302697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/>
              <a:t>Society after repressions – many intellectuals and people from Czech elites (schools, culture, army, state administration) were executed</a:t>
            </a:r>
          </a:p>
          <a:p>
            <a:r>
              <a:rPr lang="en-GB" sz="1600" dirty="0"/>
              <a:t>Hope for a new justice world – socialisms as an alternative</a:t>
            </a:r>
          </a:p>
          <a:p>
            <a:r>
              <a:rPr lang="en-GB" sz="1600" dirty="0"/>
              <a:t>Scepticism against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en-GB" sz="1600" dirty="0"/>
              <a:t> 1st Czechoslovak Republic</a:t>
            </a:r>
          </a:p>
          <a:p>
            <a:endParaRPr lang="en-US" sz="1600" dirty="0"/>
          </a:p>
        </p:txBody>
      </p:sp>
      <p:sp>
        <p:nvSpPr>
          <p:cNvPr id="2053" name="AutoShape 5" descr="Výsledek obrázku pro Praha 19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C:\Users\stehlikmi\Documents\fakulta\prednaska_czechands\crop-56891-gottwald1.jpg"/>
          <p:cNvPicPr>
            <a:picLocks noChangeAspect="1" noChangeArrowheads="1"/>
          </p:cNvPicPr>
          <p:nvPr/>
        </p:nvPicPr>
        <p:blipFill rotWithShape="1">
          <a:blip r:embed="rId3" cstate="print"/>
          <a:srcRect l="30978" r="4156" b="-1"/>
          <a:stretch/>
        </p:blipFill>
        <p:spPr bwMode="auto">
          <a:xfrm>
            <a:off x="-6466" y="10"/>
            <a:ext cx="4571999" cy="3383270"/>
          </a:xfrm>
          <a:prstGeom prst="rect">
            <a:avLst/>
          </a:prstGeom>
          <a:noFill/>
        </p:spPr>
      </p:pic>
      <p:pic>
        <p:nvPicPr>
          <p:cNvPr id="5" name="Zástupný symbol pro obsah 4" descr="Benes-Stalin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r="2918" b="2"/>
          <a:stretch/>
        </p:blipFill>
        <p:spPr>
          <a:xfrm>
            <a:off x="-7985" y="3429000"/>
            <a:ext cx="4571999" cy="3429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5369" y="609600"/>
            <a:ext cx="3403593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/>
              <a:t>After WWII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75369" y="1732449"/>
            <a:ext cx="3302697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/>
              <a:t>Political agreement between the </a:t>
            </a:r>
            <a:r>
              <a:rPr lang="en-GB" sz="1600" dirty="0" err="1"/>
              <a:t>exil</a:t>
            </a:r>
            <a:r>
              <a:rPr lang="en-GB" sz="1600" dirty="0"/>
              <a:t> leaders in London and Moscow</a:t>
            </a:r>
          </a:p>
          <a:p>
            <a:r>
              <a:rPr lang="en-GB" sz="1600" dirty="0"/>
              <a:t>President </a:t>
            </a:r>
            <a:r>
              <a:rPr lang="en-GB" sz="1600" dirty="0" err="1"/>
              <a:t>Beneš</a:t>
            </a:r>
            <a:r>
              <a:rPr lang="en-GB" sz="1600" dirty="0"/>
              <a:t>, Prime minister </a:t>
            </a:r>
            <a:r>
              <a:rPr lang="en-GB" sz="1600" dirty="0" err="1"/>
              <a:t>Fierlinger</a:t>
            </a:r>
            <a:endParaRPr lang="en-GB" sz="1600" dirty="0"/>
          </a:p>
          <a:p>
            <a:r>
              <a:rPr lang="en-GB" sz="1600" dirty="0"/>
              <a:t>Without involvement of the Czech „home“ resistance</a:t>
            </a:r>
          </a:p>
          <a:p>
            <a:r>
              <a:rPr lang="en-GB" sz="1600" dirty="0"/>
              <a:t>Negotiation in Moscow 1943, 1945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3876039" cy="1117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400" dirty="0"/>
              <a:t>New State Programme – </a:t>
            </a:r>
            <a:r>
              <a:rPr lang="en-GB" sz="3400" dirty="0" err="1"/>
              <a:t>Košice</a:t>
            </a:r>
            <a:r>
              <a:rPr lang="en-GB" sz="3400" dirty="0"/>
              <a:t> 1945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347" y="1828800"/>
            <a:ext cx="3876039" cy="3962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Clr>
                <a:srgbClr val="CE4523"/>
              </a:buClr>
            </a:pPr>
            <a:r>
              <a:rPr lang="en-GB" sz="1300" dirty="0"/>
              <a:t>President </a:t>
            </a:r>
            <a:r>
              <a:rPr lang="en-GB" sz="1300" dirty="0" err="1"/>
              <a:t>Beneš</a:t>
            </a:r>
            <a:r>
              <a:rPr lang="en-GB" sz="1300" dirty="0"/>
              <a:t> – from London to Moscow – from Moscow to Czechoslovakia</a:t>
            </a:r>
          </a:p>
          <a:p>
            <a:pPr>
              <a:lnSpc>
                <a:spcPct val="90000"/>
              </a:lnSpc>
              <a:buClr>
                <a:srgbClr val="CE4523"/>
              </a:buClr>
            </a:pPr>
            <a:r>
              <a:rPr lang="en-GB" sz="1300" dirty="0"/>
              <a:t>Programme as a basic material from Communist Party</a:t>
            </a:r>
          </a:p>
          <a:p>
            <a:pPr lvl="1">
              <a:lnSpc>
                <a:spcPct val="90000"/>
              </a:lnSpc>
              <a:buClr>
                <a:srgbClr val="CE4523"/>
              </a:buClr>
            </a:pPr>
            <a:r>
              <a:rPr lang="en-GB" sz="1300" dirty="0"/>
              <a:t>Repressions against Germans, Hungarians, Nobility, </a:t>
            </a:r>
            <a:r>
              <a:rPr lang="cs-CZ" sz="1300" dirty="0"/>
              <a:t>W</a:t>
            </a:r>
            <a:r>
              <a:rPr lang="en-GB" sz="1300" dirty="0" err="1"/>
              <a:t>ar</a:t>
            </a:r>
            <a:r>
              <a:rPr lang="en-GB" sz="1300" dirty="0"/>
              <a:t> criminals</a:t>
            </a:r>
          </a:p>
          <a:p>
            <a:pPr lvl="1">
              <a:lnSpc>
                <a:spcPct val="90000"/>
              </a:lnSpc>
              <a:buClr>
                <a:srgbClr val="CE4523"/>
              </a:buClr>
            </a:pPr>
            <a:r>
              <a:rPr lang="en-GB" sz="1300" dirty="0"/>
              <a:t>Nationalisation of banks, industry, mines…</a:t>
            </a:r>
          </a:p>
          <a:p>
            <a:pPr lvl="1">
              <a:lnSpc>
                <a:spcPct val="90000"/>
              </a:lnSpc>
              <a:buClr>
                <a:srgbClr val="CE4523"/>
              </a:buClr>
            </a:pPr>
            <a:r>
              <a:rPr lang="en-GB" sz="1300" dirty="0"/>
              <a:t>New political system – National Front – limited number of political parties</a:t>
            </a:r>
          </a:p>
          <a:p>
            <a:pPr lvl="1">
              <a:lnSpc>
                <a:spcPct val="90000"/>
              </a:lnSpc>
              <a:buClr>
                <a:srgbClr val="CE4523"/>
              </a:buClr>
            </a:pPr>
            <a:r>
              <a:rPr lang="en-GB" sz="1300" dirty="0"/>
              <a:t>National </a:t>
            </a:r>
            <a:r>
              <a:rPr lang="en-GB" sz="1300" dirty="0" err="1"/>
              <a:t>commitees</a:t>
            </a:r>
            <a:r>
              <a:rPr lang="en-GB" sz="1300" dirty="0"/>
              <a:t> as a basic stone of state organisation – new forms of organisation</a:t>
            </a:r>
          </a:p>
          <a:p>
            <a:pPr lvl="1">
              <a:lnSpc>
                <a:spcPct val="90000"/>
              </a:lnSpc>
              <a:buClr>
                <a:srgbClr val="CE4523"/>
              </a:buClr>
            </a:pPr>
            <a:r>
              <a:rPr lang="en-GB" sz="1300" dirty="0"/>
              <a:t>Landed reform – Confiscations and distributions</a:t>
            </a:r>
          </a:p>
          <a:p>
            <a:pPr lvl="1">
              <a:lnSpc>
                <a:spcPct val="90000"/>
              </a:lnSpc>
              <a:buClr>
                <a:srgbClr val="CE4523"/>
              </a:buClr>
            </a:pPr>
            <a:endParaRPr lang="en-GB" sz="13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940021" y="1"/>
            <a:ext cx="4203979" cy="6858000"/>
          </a:xfrm>
          <a:prstGeom prst="rect">
            <a:avLst/>
          </a:prstGeom>
        </p:spPr>
      </p:pic>
      <p:pic>
        <p:nvPicPr>
          <p:cNvPr id="20482" name="Picture 2" descr="C:\Users\stehlikmi\Documents\fakulta\prednaska_czechands\B6XbpV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93154" y="609601"/>
            <a:ext cx="2817031" cy="2507158"/>
          </a:xfrm>
          <a:prstGeom prst="rect">
            <a:avLst/>
          </a:prstGeom>
          <a:noFill/>
        </p:spPr>
      </p:pic>
      <p:pic>
        <p:nvPicPr>
          <p:cNvPr id="5" name="Zástupný symbol pro obsah 4" descr="Předseda-vlády-Zdeněk-Fierlinger-přehlíží-čestnou-jednotku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448702" y="3539555"/>
            <a:ext cx="2905935" cy="198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9620" y="609600"/>
            <a:ext cx="4483554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Political system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pic>
        <p:nvPicPr>
          <p:cNvPr id="19458" name="Picture 2" descr="C:\Users\stehlikmi\Documents\fakulta\prednaska_czechands\volb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/>
          <a:srcRect t="5806" r="2" b="2876"/>
          <a:stretch/>
        </p:blipFill>
        <p:spPr bwMode="auto">
          <a:xfrm>
            <a:off x="482504" y="643464"/>
            <a:ext cx="2663934" cy="2706796"/>
          </a:xfrm>
          <a:prstGeom prst="rect">
            <a:avLst/>
          </a:prstGeom>
          <a:noFill/>
        </p:spPr>
      </p:pic>
      <p:pic>
        <p:nvPicPr>
          <p:cNvPr id="19459" name="Picture 3" descr="C:\Users\stehlikmi\Documents\fakulta\prednaska_czechands\9 gottwald mezi mladymi budovateli.jpg"/>
          <p:cNvPicPr>
            <a:picLocks noChangeAspect="1" noChangeArrowheads="1"/>
          </p:cNvPicPr>
          <p:nvPr/>
        </p:nvPicPr>
        <p:blipFill rotWithShape="1">
          <a:blip r:embed="rId6" cstate="print"/>
          <a:srcRect l="10560" r="19321" b="5"/>
          <a:stretch/>
        </p:blipFill>
        <p:spPr bwMode="auto">
          <a:xfrm>
            <a:off x="482504" y="3511127"/>
            <a:ext cx="2663934" cy="270679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9620" y="1828801"/>
            <a:ext cx="4483554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NATIONAL FRONT</a:t>
            </a:r>
          </a:p>
          <a:p>
            <a:r>
              <a:rPr lang="en-GB" dirty="0"/>
              <a:t>Only 4 official political parties in Czech lands and really only 2 in Slovakia</a:t>
            </a:r>
          </a:p>
          <a:p>
            <a:r>
              <a:rPr lang="en-GB" dirty="0"/>
              <a:t>Without continuity with the 1st Czechoslovak Republic</a:t>
            </a:r>
          </a:p>
          <a:p>
            <a:r>
              <a:rPr lang="en-GB" dirty="0"/>
              <a:t>Revolutionary Parliament – Decrees of President </a:t>
            </a:r>
            <a:r>
              <a:rPr lang="en-GB" dirty="0" err="1"/>
              <a:t>Beneš</a:t>
            </a:r>
            <a:endParaRPr lang="en-GB" dirty="0"/>
          </a:p>
          <a:p>
            <a:r>
              <a:rPr lang="en-GB" dirty="0"/>
              <a:t>Elections 1946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2309062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Political System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346" y="1732449"/>
            <a:ext cx="2309062" cy="4482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charset="2"/>
              <a:buNone/>
            </a:pP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Czech lands</a:t>
            </a:r>
          </a:p>
          <a:p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Communist Party</a:t>
            </a:r>
          </a:p>
          <a:p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Czech People´s Party (mostly Catholic)</a:t>
            </a:r>
          </a:p>
          <a:p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Social Democracy</a:t>
            </a:r>
          </a:p>
          <a:p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National Socialists</a:t>
            </a:r>
          </a:p>
          <a:p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>
              <a:buFont typeface="Wingdings 2" charset="2"/>
              <a:buNone/>
            </a:pP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Slovakia</a:t>
            </a:r>
          </a:p>
          <a:p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Democratic Party</a:t>
            </a:r>
          </a:p>
          <a:p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Slovak Communist Party</a:t>
            </a:r>
          </a:p>
        </p:txBody>
      </p:sp>
      <p:pic>
        <p:nvPicPr>
          <p:cNvPr id="5" name="Zástupný symbol pro obsah 4" descr="158165_14896_Ceskoslovensko_19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79754" y="2121318"/>
            <a:ext cx="4981645" cy="2615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9604" y="609600"/>
            <a:ext cx="438356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Elections 1946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7" y="1"/>
            <a:ext cx="3725022" cy="6858000"/>
          </a:xfrm>
          <a:prstGeom prst="rect">
            <a:avLst/>
          </a:prstGeom>
        </p:spPr>
      </p:pic>
      <p:pic>
        <p:nvPicPr>
          <p:cNvPr id="5" name="Zástupný symbol pro obsah 4" descr="olyb46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4611" y="2230095"/>
            <a:ext cx="3002395" cy="193011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9604" y="1828801"/>
            <a:ext cx="4383570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3370D"/>
              </a:buClr>
            </a:pPr>
            <a:r>
              <a:rPr lang="en-GB" dirty="0"/>
              <a:t>Communist Party as a strongest subject in Czech lands – more than 40 %</a:t>
            </a:r>
          </a:p>
          <a:p>
            <a:pPr>
              <a:buClr>
                <a:srgbClr val="F3370D"/>
              </a:buClr>
            </a:pPr>
            <a:r>
              <a:rPr lang="en-GB" dirty="0"/>
              <a:t>In Slovakia only 30 % – Slovak Democratic Party has 70 %</a:t>
            </a:r>
          </a:p>
          <a:p>
            <a:pPr>
              <a:buClr>
                <a:srgbClr val="F3370D"/>
              </a:buClr>
            </a:pPr>
            <a:r>
              <a:rPr lang="en-GB" dirty="0"/>
              <a:t>Prime Minister </a:t>
            </a:r>
            <a:r>
              <a:rPr lang="en-GB" dirty="0" err="1"/>
              <a:t>Klement</a:t>
            </a:r>
            <a:r>
              <a:rPr lang="en-GB" dirty="0"/>
              <a:t> </a:t>
            </a:r>
            <a:r>
              <a:rPr lang="en-GB" dirty="0" err="1"/>
              <a:t>Gottwald</a:t>
            </a:r>
            <a:endParaRPr lang="en-GB" dirty="0"/>
          </a:p>
          <a:p>
            <a:pPr>
              <a:buClr>
                <a:srgbClr val="F3370D"/>
              </a:buClr>
            </a:pPr>
            <a:r>
              <a:rPr lang="en-GB" dirty="0"/>
              <a:t>Ministries for KSČ – Information, Agriculture, Interior</a:t>
            </a:r>
          </a:p>
          <a:p>
            <a:pPr>
              <a:buClr>
                <a:srgbClr val="F3370D"/>
              </a:buClr>
            </a:pPr>
            <a:r>
              <a:rPr lang="en-GB" dirty="0"/>
              <a:t>National Front – president only </a:t>
            </a:r>
            <a:r>
              <a:rPr lang="cs-CZ" dirty="0"/>
              <a:t>as a </a:t>
            </a:r>
            <a:r>
              <a:rPr lang="en-GB" dirty="0"/>
              <a:t>symbolic person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9620" y="609600"/>
            <a:ext cx="4483554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Economy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pic>
        <p:nvPicPr>
          <p:cNvPr id="5" name="Zástupný symbol pro obsah 4" descr="1438252442_008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l="19791" r="-1" b="-1"/>
          <a:stretch/>
        </p:blipFill>
        <p:spPr>
          <a:xfrm>
            <a:off x="482504" y="643464"/>
            <a:ext cx="2663934" cy="2706796"/>
          </a:xfrm>
          <a:prstGeom prst="rect">
            <a:avLst/>
          </a:prstGeom>
        </p:spPr>
      </p:pic>
      <p:pic>
        <p:nvPicPr>
          <p:cNvPr id="21506" name="Picture 2" descr="C:\Users\stehlikmi\Documents\fakulta\prednaska_czechands\1358328-9821.jpg"/>
          <p:cNvPicPr>
            <a:picLocks noChangeAspect="1" noChangeArrowheads="1"/>
          </p:cNvPicPr>
          <p:nvPr/>
        </p:nvPicPr>
        <p:blipFill rotWithShape="1">
          <a:blip r:embed="rId5" cstate="print"/>
          <a:srcRect l="16542" r="28098" b="-2"/>
          <a:stretch/>
        </p:blipFill>
        <p:spPr bwMode="auto">
          <a:xfrm>
            <a:off x="482504" y="3511127"/>
            <a:ext cx="2663934" cy="270679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9620" y="1828801"/>
            <a:ext cx="4483554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Stronger role of State – scepticism against liberal economical system</a:t>
            </a:r>
          </a:p>
          <a:p>
            <a:r>
              <a:rPr lang="en-GB" dirty="0"/>
              <a:t>Socialism</a:t>
            </a:r>
          </a:p>
          <a:p>
            <a:r>
              <a:rPr lang="en-GB" dirty="0"/>
              <a:t>Property of Nobility and Germans…</a:t>
            </a:r>
          </a:p>
          <a:p>
            <a:r>
              <a:rPr lang="en-GB" dirty="0"/>
              <a:t>Confiscations and Distribution</a:t>
            </a:r>
          </a:p>
          <a:p>
            <a:r>
              <a:rPr lang="en-GB" dirty="0"/>
              <a:t>Economical problems after WWII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254</TotalTime>
  <Words>779</Words>
  <Application>Microsoft Office PowerPoint</Application>
  <PresentationFormat>Předvádění na obrazovce (4:3)</PresentationFormat>
  <Paragraphs>124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Calisto MT</vt:lpstr>
      <vt:lpstr>Wingdings 2</vt:lpstr>
      <vt:lpstr>Břidlice</vt:lpstr>
      <vt:lpstr>Reborn of Czechoslovakia 1945 – 1948 </vt:lpstr>
      <vt:lpstr>Main steps</vt:lpstr>
      <vt:lpstr>After WWII</vt:lpstr>
      <vt:lpstr>After WWII</vt:lpstr>
      <vt:lpstr>New State Programme – Košice 1945</vt:lpstr>
      <vt:lpstr>Political system</vt:lpstr>
      <vt:lpstr>Political System</vt:lpstr>
      <vt:lpstr>Elections 1946</vt:lpstr>
      <vt:lpstr>Economy</vt:lpstr>
      <vt:lpstr>Countryside</vt:lpstr>
      <vt:lpstr>Confiscations as a problem after 1945</vt:lpstr>
      <vt:lpstr>National Policy</vt:lpstr>
      <vt:lpstr>National Policy</vt:lpstr>
      <vt:lpstr>National Policy - Slovakia</vt:lpstr>
      <vt:lpstr>International Situation</vt:lpstr>
      <vt:lpstr>Marshall Plan  1947</vt:lpstr>
      <vt:lpstr>Czech Communist Party</vt:lpstr>
      <vt:lpstr>Crisis in National Front 1947/1948</vt:lpstr>
      <vt:lpstr>Czechoslovakia 1945 – 1948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Reborn of the Czechoslovakia 1945 – 1948</dc:title>
  <dc:creator>Děkan</dc:creator>
  <cp:lastModifiedBy>Stehlík Michal</cp:lastModifiedBy>
  <cp:revision>26</cp:revision>
  <dcterms:created xsi:type="dcterms:W3CDTF">2016-01-01T12:28:28Z</dcterms:created>
  <dcterms:modified xsi:type="dcterms:W3CDTF">2023-03-12T11:25:15Z</dcterms:modified>
</cp:coreProperties>
</file>