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1"/>
  </p:handoutMasterIdLst>
  <p:sldIdLst>
    <p:sldId id="256" r:id="rId2"/>
    <p:sldId id="257" r:id="rId3"/>
    <p:sldId id="258" r:id="rId4"/>
    <p:sldId id="262" r:id="rId5"/>
    <p:sldId id="263" r:id="rId6"/>
    <p:sldId id="259" r:id="rId7"/>
    <p:sldId id="261" r:id="rId8"/>
    <p:sldId id="260" r:id="rId9"/>
    <p:sldId id="264" r:id="rId10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dohnalova" initials="m" lastIdx="1" clrIdx="0">
    <p:extLst>
      <p:ext uri="{19B8F6BF-5375-455C-9EA6-DF929625EA0E}">
        <p15:presenceInfo xmlns:p15="http://schemas.microsoft.com/office/powerpoint/2012/main" userId="9e76fde137679b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EC3FE-7BE6-44C9-9C20-3966FBC9E108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9710B-E766-4D93-BDB3-291592559F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76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05420D-6F95-4E32-9AFA-BF314D9D4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49D845-07D5-4148-93A7-487303E6F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B116E6-BFB5-4866-A0A9-85F27B54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01D0-5CAC-4EC1-9BE2-E7082F629DBF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701A78-D5DF-4EB0-A992-AFC8014E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6F465C-16BB-43B2-B360-5E0363790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6585-EF95-41EB-824B-3ABD605E8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14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E80DA-1A45-404F-8FB0-0E886ADA2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2EA30F-6E3F-4563-8491-1E7BC0DC6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E3EC74-417E-49C5-97E5-49E1D407F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01D0-5CAC-4EC1-9BE2-E7082F629DBF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025CCA-1A43-42E3-9D8A-B934F77F9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8A9457-A750-476C-8AB7-C8BDFBB1C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6585-EF95-41EB-824B-3ABD605E8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14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5423A3C-2780-4D46-B42D-B8D577472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E5E70E-A29A-4E1C-8BBF-2E3E88284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795858-C266-405A-ABD4-A41F38CF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01D0-5CAC-4EC1-9BE2-E7082F629DBF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114522-9256-4138-B4F1-F6CAAAC16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E6D962-508A-48EC-9EE0-D547D9DBF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6585-EF95-41EB-824B-3ABD605E8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69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C933C9-28F8-49B4-B2ED-EED6B3568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AF36DB-BBE9-4453-8872-36F4FA82A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0DAFB0-913B-4802-8A71-08215FEBD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01D0-5CAC-4EC1-9BE2-E7082F629DBF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EE8E32-5F92-42F9-8EC9-1F22943D5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EE5315-D548-449E-BBC2-6B5A16029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6585-EF95-41EB-824B-3ABD605E8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84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513CC-88C3-4717-B607-49D77B4F4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D63A36-61B4-47FB-827A-1DD3C2AF0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38D646-947A-4E12-BCE9-C4B1023DD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01D0-5CAC-4EC1-9BE2-E7082F629DBF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D91ABC-090A-4455-99D3-A234AA465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FE0FC1-3D7F-4C74-AC91-A52E30836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6585-EF95-41EB-824B-3ABD605E8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10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88764-F4A9-4CB0-8B5D-38E347295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0DD182-E5B1-4580-AE96-C7CDC74E94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9D7CE98-EC97-456F-AD66-455857C0D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AE6D57-173C-4A9A-8AE6-4E57FA8DB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01D0-5CAC-4EC1-9BE2-E7082F629DBF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0C12EA-0636-4FAC-AD65-13A1590FA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2E142F-982F-443A-A299-7FE7A2662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6585-EF95-41EB-824B-3ABD605E8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D6504-F1B5-4FF2-A171-DDB985122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7512A1-8685-47DC-99D1-2F662690C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C241EF-CAD7-47DE-9898-6332B4456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A2B100D-2AB0-4F43-B315-D89DF340F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3F11A5F-A4ED-487D-9D31-A916F61BB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1009418-A699-4DEC-9F3D-5D11694CF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01D0-5CAC-4EC1-9BE2-E7082F629DBF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A037746-178C-4D43-B300-A2A4398E5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C249F77-7E96-4C2F-9903-51838D104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6585-EF95-41EB-824B-3ABD605E8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38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91032-DE9D-490E-BA2D-489D12FF8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B14C363-E566-438C-8C98-F8FF8CE5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01D0-5CAC-4EC1-9BE2-E7082F629DBF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4929086-9F22-4FA3-BD8E-58E7F1B09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531B6B-B9F0-46E9-B16A-967B3C3E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6585-EF95-41EB-824B-3ABD605E8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02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414F1F7-DBF1-43E0-B415-8E0DC653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01D0-5CAC-4EC1-9BE2-E7082F629DBF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852541B-F759-41C4-BE8E-20C971A9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288C50-9ED1-4C82-B425-8C8C4A3E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6585-EF95-41EB-824B-3ABD605E8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27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B9C44E-E2E8-4E25-BE88-4C7C86000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8D1DBB-CF70-44C7-9EF5-C3D94FAA5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6E0AB8-99C6-4E52-A44B-57A81827B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B39DF3-AB1E-40D1-B6A0-35AC04E2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01D0-5CAC-4EC1-9BE2-E7082F629DBF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75F662-9DD4-4B66-9D19-ABB20E83D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B30E22-FE69-454E-B89A-0C047214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6585-EF95-41EB-824B-3ABD605E8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69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6BC291-CE5F-4DCC-AED3-06CB09D5E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5BC5FBE-B945-4B46-973F-F291C51B7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57FBEBC-1C47-4352-8E1D-4BE2B5302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272A0A-C283-4F7D-ABA6-9FC4F1252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01D0-5CAC-4EC1-9BE2-E7082F629DBF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5C2047-8112-42A4-9012-876D7F08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41F802-303A-45BC-99FA-A00C5AAF2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6585-EF95-41EB-824B-3ABD605E8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48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82568B5-18A5-4E94-8CD7-6DDD79F43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C5FB7D-DCA3-4509-9196-32FDA0CB2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83C45D-275B-45BF-B4C8-816325777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101D0-5CAC-4EC1-9BE2-E7082F629DBF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A1C9F3-712C-4B08-A642-5E25B73D6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C63760-7E2F-4872-801B-8381A9FBA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D6585-EF95-41EB-824B-3ABD605E8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37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D2C269F-0F94-4E65-B4AC-FE88EF2AB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Terénní </a:t>
            </a:r>
            <a:r>
              <a:rPr lang="cs-CZ" b="1" dirty="0"/>
              <a:t>výzkum </a:t>
            </a:r>
            <a:r>
              <a:rPr lang="cs-CZ" b="1" dirty="0" smtClean="0"/>
              <a:t>(ASC51P229)</a:t>
            </a:r>
            <a:endParaRPr lang="cs-CZ" sz="4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88C2D2-5C70-4AC1-BC63-682702505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cs-CZ" sz="2400" dirty="0"/>
              <a:t>1/ Cíl předmětu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cs-CZ" sz="2400" dirty="0"/>
              <a:t>2/ Obsah – rozpis témat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cs-CZ" sz="2400" dirty="0"/>
              <a:t>3/ Studijní texty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cs-CZ" sz="2400" dirty="0"/>
              <a:t>4/ Ukončení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cs-CZ" sz="2400" dirty="0"/>
              <a:t>5/ Kontakt s vyučující</a:t>
            </a:r>
          </a:p>
        </p:txBody>
      </p:sp>
    </p:spTree>
    <p:extLst>
      <p:ext uri="{BB962C8B-B14F-4D97-AF65-F5344CB8AC3E}">
        <p14:creationId xmlns:p14="http://schemas.microsoft.com/office/powerpoint/2010/main" val="87189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BAD6F3-A3CC-47ED-9A39-F2B4C1FC2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Cíl předmětu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A549EC-7EAD-4FB1-878C-46A85EECC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Cílem předmětu je seznámit s podstatou sociálně – vědního výzkumu ve společnosti založeného na důkazech; poznat specifika terénního výzkumu a jeho využití v sociální práci; pochopit zásady vypracování projektu výzkumu</a:t>
            </a:r>
            <a:r>
              <a:rPr lang="cs-CZ" sz="2400" dirty="0" smtClean="0"/>
              <a:t>.</a:t>
            </a:r>
            <a:r>
              <a:rPr lang="cs-CZ" sz="2400" dirty="0"/>
              <a:t>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Na </a:t>
            </a:r>
            <a:r>
              <a:rPr lang="cs-CZ" sz="2400" dirty="0"/>
              <a:t>praktické úrovni se studenti naučí zásadám vědecké komunikace s cílem orientovat se v publikovaných výzkumných studiích a využívat výzkumné poznatky při řešení profesních úkolů.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Prohloubí </a:t>
            </a:r>
            <a:r>
              <a:rPr lang="cs-CZ" sz="2400" dirty="0"/>
              <a:t>své dovednosti potřebné při přípravě a realizaci terénního výzkumu. Provedou jednoduchou analýzu dat a vypracují projektu výzkumu.</a:t>
            </a:r>
          </a:p>
          <a:p>
            <a:endParaRPr lang="cs-CZ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01381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6A730-455A-4A22-9699-327210F70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0222"/>
          </a:xfrm>
        </p:spPr>
        <p:txBody>
          <a:bodyPr>
            <a:normAutofit fontScale="90000"/>
          </a:bodyPr>
          <a:lstStyle/>
          <a:p>
            <a:r>
              <a:rPr lang="cs-CZ" dirty="0"/>
              <a:t>2/ Obsah – rozpis témat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E6E08A-867A-4D94-A130-77DA02D1C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27562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16.2</a:t>
            </a:r>
            <a:r>
              <a:rPr lang="cs-CZ" sz="3200" dirty="0"/>
              <a:t>. 	Zadání úkolů, struktura projektu výzkumu</a:t>
            </a:r>
          </a:p>
          <a:p>
            <a:pPr marL="0" indent="0">
              <a:buNone/>
            </a:pPr>
            <a:r>
              <a:rPr lang="cs-CZ" sz="3200" dirty="0" smtClean="0"/>
              <a:t>	Stanovení </a:t>
            </a:r>
            <a:r>
              <a:rPr lang="cs-CZ" sz="3200" dirty="0"/>
              <a:t>cíle pro projekt výzkumu </a:t>
            </a:r>
          </a:p>
          <a:p>
            <a:pPr marL="0" indent="0">
              <a:buNone/>
            </a:pPr>
            <a:r>
              <a:rPr lang="cs-CZ" sz="3200" dirty="0" smtClean="0"/>
              <a:t>	Věková </a:t>
            </a:r>
            <a:r>
              <a:rPr lang="cs-CZ" sz="3200" dirty="0"/>
              <a:t>struktura v ČR, </a:t>
            </a:r>
            <a:r>
              <a:rPr lang="cs-CZ" sz="3200" dirty="0" smtClean="0"/>
              <a:t>sociálně marketingové kampaně</a:t>
            </a:r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	Výzkum </a:t>
            </a:r>
            <a:r>
              <a:rPr lang="cs-CZ" sz="3200" dirty="0"/>
              <a:t>v sociální práci – studie VÚPSV, </a:t>
            </a:r>
            <a:r>
              <a:rPr lang="cs-CZ" sz="3200" dirty="0" err="1"/>
              <a:t>SgÚ</a:t>
            </a:r>
            <a:r>
              <a:rPr lang="cs-CZ" sz="3200" dirty="0"/>
              <a:t> AV</a:t>
            </a:r>
          </a:p>
          <a:p>
            <a:pPr marL="0" indent="0">
              <a:buNone/>
            </a:pPr>
            <a:r>
              <a:rPr lang="cs-CZ" sz="3200" dirty="0"/>
              <a:t> </a:t>
            </a:r>
          </a:p>
          <a:p>
            <a:pPr marL="0" indent="0">
              <a:buNone/>
            </a:pPr>
            <a:r>
              <a:rPr lang="cs-CZ" sz="3200" dirty="0"/>
              <a:t>23.2. 	Etapy výzkumu a jeho přípravná fáze – projekt výzkumu </a:t>
            </a:r>
          </a:p>
          <a:p>
            <a:pPr marL="0" indent="0">
              <a:buNone/>
            </a:pPr>
            <a:r>
              <a:rPr lang="cs-CZ" sz="3200" dirty="0"/>
              <a:t> 	</a:t>
            </a:r>
            <a:r>
              <a:rPr lang="cs-CZ" sz="3200" dirty="0" smtClean="0"/>
              <a:t>Úkol č. 1: </a:t>
            </a:r>
            <a:r>
              <a:rPr lang="cs-CZ" sz="3200" u="sng" dirty="0" smtClean="0"/>
              <a:t>Příklad </a:t>
            </a:r>
            <a:r>
              <a:rPr lang="cs-CZ" sz="3200" u="sng" dirty="0"/>
              <a:t>výzkumu ze sociální oblasti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 </a:t>
            </a:r>
          </a:p>
          <a:p>
            <a:pPr marL="0" indent="0">
              <a:buNone/>
            </a:pPr>
            <a:r>
              <a:rPr lang="cs-CZ" sz="3200" dirty="0"/>
              <a:t>2.3. 	Struktura projektu </a:t>
            </a:r>
          </a:p>
          <a:p>
            <a:pPr marL="0" indent="0">
              <a:buNone/>
            </a:pPr>
            <a:r>
              <a:rPr lang="cs-CZ" sz="3200" dirty="0" smtClean="0"/>
              <a:t>	Úkol </a:t>
            </a:r>
            <a:r>
              <a:rPr lang="cs-CZ" sz="3200" dirty="0"/>
              <a:t>č. </a:t>
            </a:r>
            <a:r>
              <a:rPr lang="cs-CZ" sz="3200" dirty="0" smtClean="0"/>
              <a:t>2: </a:t>
            </a:r>
            <a:r>
              <a:rPr lang="cs-CZ" sz="3200" u="sng" dirty="0" smtClean="0"/>
              <a:t>Prezentace </a:t>
            </a:r>
            <a:r>
              <a:rPr lang="cs-CZ" sz="3200" u="sng" dirty="0"/>
              <a:t>výzkumně zaměřeného odborného článku </a:t>
            </a:r>
            <a:endParaRPr lang="cs-CZ" sz="3200" u="sng" dirty="0" smtClean="0"/>
          </a:p>
          <a:p>
            <a:pPr marL="0" indent="0">
              <a:buNone/>
            </a:pPr>
            <a:r>
              <a:rPr lang="cs-CZ" sz="3200" dirty="0"/>
              <a:t> </a:t>
            </a:r>
          </a:p>
          <a:p>
            <a:pPr marL="0" indent="0">
              <a:buNone/>
            </a:pPr>
            <a:r>
              <a:rPr lang="cs-CZ" sz="3200" dirty="0"/>
              <a:t>9.3. 	Metoda výzkumu: Případová studie</a:t>
            </a:r>
            <a:r>
              <a:rPr lang="cs-CZ" sz="3200" b="1" dirty="0"/>
              <a:t> </a:t>
            </a:r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	Konzultace </a:t>
            </a:r>
            <a:r>
              <a:rPr lang="cs-CZ" sz="3200" dirty="0"/>
              <a:t>k projektovému záměru výzkumu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42634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BF25C4-AE6E-4F5B-9D8A-19CEB8955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74FB8-310D-4802-B468-8C93C7398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/>
              <a:t>16.3. 	 Metoda sběru dat: </a:t>
            </a:r>
            <a:r>
              <a:rPr lang="cs-CZ" sz="2000" dirty="0" smtClean="0"/>
              <a:t>Analýza dokumentů.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 Výzkumné </a:t>
            </a:r>
            <a:r>
              <a:rPr lang="cs-CZ" sz="2000" dirty="0"/>
              <a:t>otázky a hypotézy 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23.3. 	</a:t>
            </a:r>
            <a:r>
              <a:rPr lang="cs-CZ" sz="2000" dirty="0" smtClean="0"/>
              <a:t>Úkol č. 3: </a:t>
            </a:r>
            <a:r>
              <a:rPr lang="cs-CZ" sz="2000" u="sng" dirty="0" smtClean="0"/>
              <a:t>Prezentace </a:t>
            </a:r>
            <a:r>
              <a:rPr lang="cs-CZ" sz="2000" u="sng" dirty="0"/>
              <a:t>dokumentů a souhrnů odborných článků k </a:t>
            </a:r>
            <a:r>
              <a:rPr lang="cs-CZ" sz="2000" u="sng" dirty="0" smtClean="0"/>
              <a:t>výzkumu 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		</a:t>
            </a: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30.3. 	</a:t>
            </a:r>
            <a:r>
              <a:rPr lang="cs-CZ" sz="2000" dirty="0" smtClean="0"/>
              <a:t>Metoda </a:t>
            </a:r>
            <a:r>
              <a:rPr lang="cs-CZ" sz="2000" dirty="0"/>
              <a:t>sběru </a:t>
            </a:r>
            <a:r>
              <a:rPr lang="cs-CZ" sz="2000" dirty="0" smtClean="0"/>
              <a:t>dat:  </a:t>
            </a:r>
            <a:r>
              <a:rPr lang="cs-CZ" sz="2000" dirty="0"/>
              <a:t>Dotazování </a:t>
            </a:r>
          </a:p>
          <a:p>
            <a:pPr marL="0" indent="0">
              <a:buNone/>
            </a:pPr>
            <a:r>
              <a:rPr lang="cs-CZ" sz="2000" dirty="0" smtClean="0"/>
              <a:t>	</a:t>
            </a:r>
            <a:r>
              <a:rPr lang="cs-CZ" sz="2000" dirty="0"/>
              <a:t> Úkol č. </a:t>
            </a:r>
            <a:r>
              <a:rPr lang="cs-CZ" sz="2000" dirty="0" smtClean="0"/>
              <a:t>4: </a:t>
            </a:r>
            <a:r>
              <a:rPr lang="cs-CZ" sz="2000" u="sng" dirty="0"/>
              <a:t>V</a:t>
            </a:r>
            <a:r>
              <a:rPr lang="cs-CZ" sz="2000" u="sng" dirty="0" smtClean="0"/>
              <a:t>ýzkumné </a:t>
            </a:r>
            <a:r>
              <a:rPr lang="cs-CZ" sz="2000" u="sng" dirty="0"/>
              <a:t>otázky a </a:t>
            </a:r>
            <a:r>
              <a:rPr lang="cs-CZ" sz="2000" u="sng" dirty="0" smtClean="0"/>
              <a:t>hypotézy, výzkumný </a:t>
            </a:r>
            <a:r>
              <a:rPr lang="cs-CZ" sz="2000" u="sng" dirty="0"/>
              <a:t>vzorek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6.4. 	Zásady přípravy dotazníku</a:t>
            </a:r>
          </a:p>
          <a:p>
            <a:pPr marL="0" indent="0">
              <a:buNone/>
            </a:pPr>
            <a:r>
              <a:rPr lang="cs-CZ" sz="2000" dirty="0" smtClean="0"/>
              <a:t>	</a:t>
            </a: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13.4.  	Konzultace k dotazníku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73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38C1D-D765-479D-B24F-CA06EE6F2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075758-402C-4D8A-B942-08C88771E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100" dirty="0"/>
              <a:t>20.4. 	</a:t>
            </a:r>
            <a:r>
              <a:rPr lang="cs-CZ" sz="2100" dirty="0" smtClean="0"/>
              <a:t>Metoda </a:t>
            </a:r>
            <a:r>
              <a:rPr lang="cs-CZ" sz="2100" dirty="0"/>
              <a:t>sběru </a:t>
            </a:r>
            <a:r>
              <a:rPr lang="cs-CZ" sz="2100" dirty="0" smtClean="0"/>
              <a:t>dat: </a:t>
            </a:r>
            <a:r>
              <a:rPr lang="cs-CZ" sz="2100" dirty="0"/>
              <a:t>Pozorování</a:t>
            </a:r>
          </a:p>
          <a:p>
            <a:pPr marL="0" indent="0">
              <a:buNone/>
            </a:pPr>
            <a:r>
              <a:rPr lang="cs-CZ" sz="2100" dirty="0" smtClean="0"/>
              <a:t>	</a:t>
            </a:r>
            <a:r>
              <a:rPr lang="cs-CZ" sz="2100" dirty="0"/>
              <a:t> Úkol č. 5: </a:t>
            </a:r>
            <a:r>
              <a:rPr lang="cs-CZ" sz="2100" u="sng" dirty="0"/>
              <a:t>Návrh dotazníku</a:t>
            </a:r>
            <a:endParaRPr lang="cs-CZ" sz="2100" dirty="0"/>
          </a:p>
          <a:p>
            <a:pPr marL="0" indent="0">
              <a:buNone/>
            </a:pPr>
            <a:r>
              <a:rPr lang="cs-CZ" sz="2100" dirty="0"/>
              <a:t> </a:t>
            </a:r>
          </a:p>
          <a:p>
            <a:pPr marL="0" indent="0">
              <a:buNone/>
            </a:pPr>
            <a:r>
              <a:rPr lang="cs-CZ" sz="2100" dirty="0"/>
              <a:t>27.4. 	Metody sběru </a:t>
            </a:r>
            <a:r>
              <a:rPr lang="cs-CZ" sz="2100" dirty="0" smtClean="0"/>
              <a:t>dat: </a:t>
            </a:r>
            <a:r>
              <a:rPr lang="cs-CZ" sz="2100" dirty="0"/>
              <a:t>Rozhovor a skupinový rozhovor (</a:t>
            </a:r>
            <a:r>
              <a:rPr lang="cs-CZ" sz="2100" dirty="0" err="1"/>
              <a:t>fokusní</a:t>
            </a:r>
            <a:r>
              <a:rPr lang="cs-CZ" sz="2100" dirty="0"/>
              <a:t> skupina)</a:t>
            </a:r>
          </a:p>
          <a:p>
            <a:pPr marL="0" indent="0">
              <a:buNone/>
            </a:pPr>
            <a:r>
              <a:rPr lang="cs-CZ" sz="2100" dirty="0" smtClean="0"/>
              <a:t>	</a:t>
            </a:r>
            <a:r>
              <a:rPr lang="cs-CZ" sz="2100" dirty="0"/>
              <a:t> Úkol č. </a:t>
            </a:r>
            <a:r>
              <a:rPr lang="cs-CZ" sz="2100" dirty="0" smtClean="0"/>
              <a:t>6: </a:t>
            </a:r>
            <a:r>
              <a:rPr lang="cs-CZ" sz="2100" u="sng" dirty="0" smtClean="0"/>
              <a:t>Návrh </a:t>
            </a:r>
            <a:r>
              <a:rPr lang="cs-CZ" sz="2100" u="sng" dirty="0"/>
              <a:t>rozhovoru a otázek</a:t>
            </a:r>
            <a:endParaRPr lang="cs-CZ" sz="2100" dirty="0"/>
          </a:p>
          <a:p>
            <a:pPr marL="0" indent="0">
              <a:buNone/>
            </a:pPr>
            <a:r>
              <a:rPr lang="cs-CZ" sz="2100" dirty="0"/>
              <a:t> </a:t>
            </a:r>
          </a:p>
          <a:p>
            <a:pPr marL="0" indent="0">
              <a:buNone/>
            </a:pPr>
            <a:r>
              <a:rPr lang="cs-CZ" sz="2100" b="1" dirty="0"/>
              <a:t>4.5. 	Prezentace projektu výzkumu</a:t>
            </a:r>
            <a:endParaRPr lang="cs-CZ" sz="2100" dirty="0"/>
          </a:p>
          <a:p>
            <a:pPr marL="0" indent="0">
              <a:buNone/>
            </a:pPr>
            <a:r>
              <a:rPr lang="cs-CZ" sz="2100" b="1" dirty="0"/>
              <a:t> </a:t>
            </a:r>
            <a:endParaRPr lang="cs-CZ" sz="2100" dirty="0"/>
          </a:p>
          <a:p>
            <a:pPr marL="0" indent="0">
              <a:buNone/>
            </a:pPr>
            <a:r>
              <a:rPr lang="cs-CZ" sz="2100" b="1" dirty="0"/>
              <a:t>11.5. 	Prezentace projektu výzkumu</a:t>
            </a:r>
            <a:endParaRPr lang="cs-CZ" sz="2100" dirty="0"/>
          </a:p>
          <a:p>
            <a:pPr marL="0" indent="0">
              <a:buNone/>
            </a:pPr>
            <a:r>
              <a:rPr lang="cs-CZ" sz="2100" dirty="0"/>
              <a:t> </a:t>
            </a:r>
          </a:p>
          <a:p>
            <a:pPr marL="0" indent="0">
              <a:buNone/>
            </a:pPr>
            <a:r>
              <a:rPr lang="cs-CZ" sz="2100" dirty="0"/>
              <a:t>ODEVZDÁNÍ PROJEKTU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773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0FD95-6373-4225-9B65-2F073DD20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Studijní texty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DE4EAE-E710-40AA-B4E9-FEF41AD61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400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600" b="1" dirty="0" smtClean="0"/>
              <a:t>Literatura</a:t>
            </a:r>
            <a:r>
              <a:rPr lang="cs-CZ" sz="2600" b="1" dirty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600" dirty="0"/>
              <a:t>HENDL, Jan. </a:t>
            </a:r>
            <a:r>
              <a:rPr lang="cs-CZ" sz="2600" i="1" dirty="0"/>
              <a:t>Kvalitativní výzkum: základní metody a aplikace</a:t>
            </a:r>
            <a:r>
              <a:rPr lang="cs-CZ" sz="2600" dirty="0"/>
              <a:t>. Vyd. 1. Praha: Portál, 2005. ISBN 80-736-7040-2.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600" dirty="0"/>
              <a:t>HENDL, Jan. </a:t>
            </a:r>
            <a:r>
              <a:rPr lang="cs-CZ" sz="2600" i="1" dirty="0"/>
              <a:t>Přehled statistických metod: analýza a </a:t>
            </a:r>
            <a:r>
              <a:rPr lang="cs-CZ" sz="2600" i="1" dirty="0" err="1"/>
              <a:t>metaanalýza</a:t>
            </a:r>
            <a:r>
              <a:rPr lang="cs-CZ" sz="2600" i="1" dirty="0"/>
              <a:t> dat</a:t>
            </a:r>
            <a:r>
              <a:rPr lang="cs-CZ" sz="2600" dirty="0"/>
              <a:t>. 3., </a:t>
            </a:r>
            <a:r>
              <a:rPr lang="cs-CZ" sz="2600" dirty="0" err="1"/>
              <a:t>přeprac</a:t>
            </a:r>
            <a:r>
              <a:rPr lang="cs-CZ" sz="2600" dirty="0"/>
              <a:t>. vyd. Praha: Portál, 2009. ISBN 978-80-7367-482-3.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600" dirty="0"/>
              <a:t>REICHEL, Jiří. Kapitoly metodologie sociálních výzkumů. Vyd. 1. Praha: </a:t>
            </a:r>
            <a:r>
              <a:rPr lang="cs-CZ" sz="2600" dirty="0" err="1"/>
              <a:t>Grada</a:t>
            </a:r>
            <a:r>
              <a:rPr lang="cs-CZ" sz="2600" dirty="0"/>
              <a:t>, 2009, 184 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600" dirty="0"/>
              <a:t>ŠVAŘÍČEK, R. a ŠEĎOVÁ, K. Kvalitativní výzkum v pedagogických vědách. Praha: Portál, 2014.  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600" dirty="0"/>
              <a:t>SOCIOLOGICKÁ ENCYKLOPEDIE. Dostupná na: https://encyklopedie.soc.cas.cz/w/Sociologick%C3%A1_encyklopedie:Hesla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46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0CACF-7A17-49F8-B239-AC52E46F5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Ukončení  </a:t>
            </a:r>
            <a:r>
              <a:rPr lang="cs-CZ" dirty="0" smtClean="0"/>
              <a:t>4 </a:t>
            </a:r>
            <a:r>
              <a:rPr lang="cs-CZ" dirty="0"/>
              <a:t>ECTS </a:t>
            </a:r>
            <a:r>
              <a:rPr lang="cs-CZ" dirty="0" smtClean="0"/>
              <a:t>kredity - ZÁPOČET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3CD21B-83FC-49D8-A3BA-06AAD0796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b="1" dirty="0"/>
              <a:t>Požadavky na </a:t>
            </a:r>
            <a:r>
              <a:rPr lang="cs-CZ" b="1" dirty="0" smtClean="0"/>
              <a:t>ukončení:</a:t>
            </a:r>
            <a:r>
              <a:rPr lang="cs-CZ" b="1" dirty="0"/>
              <a:t> </a:t>
            </a:r>
            <a:endParaRPr lang="cs-CZ" b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účast </a:t>
            </a:r>
            <a:r>
              <a:rPr lang="cs-CZ" dirty="0"/>
              <a:t>na </a:t>
            </a:r>
            <a:r>
              <a:rPr lang="cs-CZ" dirty="0" smtClean="0"/>
              <a:t>přednáškách/seminářích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plnění </a:t>
            </a:r>
            <a:r>
              <a:rPr lang="cs-CZ" dirty="0"/>
              <a:t>seminárních úkolů: </a:t>
            </a:r>
            <a:r>
              <a:rPr lang="cs-CZ" dirty="0" smtClean="0"/>
              <a:t>prezentace </a:t>
            </a:r>
            <a:r>
              <a:rPr lang="cs-CZ" dirty="0"/>
              <a:t>výzkumně zaměřeného odborného </a:t>
            </a:r>
            <a:r>
              <a:rPr lang="cs-CZ" dirty="0" smtClean="0"/>
              <a:t>článku, vypracování </a:t>
            </a:r>
            <a:r>
              <a:rPr lang="cs-CZ" dirty="0"/>
              <a:t>projektu výzkumu a návrh dotazníku </a:t>
            </a:r>
            <a:r>
              <a:rPr lang="cs-CZ" dirty="0" smtClean="0"/>
              <a:t>vypracování </a:t>
            </a:r>
            <a:r>
              <a:rPr lang="cs-CZ" dirty="0"/>
              <a:t>projektu výzkumu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Zápočet </a:t>
            </a:r>
            <a:r>
              <a:rPr lang="cs-CZ" dirty="0"/>
              <a:t>bude udělen za splnění dílčích úkolů na semináře a za vypracování, prezentování a odevzdání projektu výzkumu.</a:t>
            </a:r>
          </a:p>
        </p:txBody>
      </p:sp>
    </p:spTree>
    <p:extLst>
      <p:ext uri="{BB962C8B-B14F-4D97-AF65-F5344CB8AC3E}">
        <p14:creationId xmlns:p14="http://schemas.microsoft.com/office/powerpoint/2010/main" val="1551497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AB7AF-1422-4243-B8B5-886BC0DC8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Kontakt s vyučující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172857-71BC-4585-88D6-057C9D5D4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době rozvrhu na </a:t>
            </a:r>
            <a:r>
              <a:rPr lang="cs-CZ" dirty="0" smtClean="0"/>
              <a:t>MST: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úterý od 13:20 hod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nebo e-mail:</a:t>
            </a:r>
          </a:p>
          <a:p>
            <a:pPr marL="0" indent="0">
              <a:buNone/>
            </a:pPr>
            <a:r>
              <a:rPr lang="cs-CZ" dirty="0" smtClean="0"/>
              <a:t>marie.dohnalova@fhs.cuni.cz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95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KLÍČOVÉ ZNALOSTI A DOVEDNOSTI Z PŘEDMĚTU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 smtClean="0"/>
              <a:t> Stárnutí </a:t>
            </a:r>
            <a:r>
              <a:rPr lang="cs-CZ" dirty="0" smtClean="0"/>
              <a:t>populace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 smtClean="0"/>
              <a:t> Sociální </a:t>
            </a:r>
            <a:r>
              <a:rPr lang="cs-CZ" dirty="0"/>
              <a:t>marketing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 smtClean="0"/>
              <a:t> Analýza dokumentů</a:t>
            </a:r>
            <a:endParaRPr lang="cs-CZ" dirty="0" smtClean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 smtClean="0"/>
              <a:t> </a:t>
            </a:r>
            <a:r>
              <a:rPr lang="cs-CZ" dirty="0"/>
              <a:t>Návrh dotazníku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 smtClean="0"/>
              <a:t>Vypracování </a:t>
            </a:r>
            <a:r>
              <a:rPr lang="cs-CZ" dirty="0" smtClean="0"/>
              <a:t>projektu </a:t>
            </a:r>
            <a:r>
              <a:rPr lang="cs-CZ" dirty="0" smtClean="0"/>
              <a:t>výzkumu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6890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1651</TotalTime>
  <Words>574</Words>
  <Application>Microsoft Office PowerPoint</Application>
  <PresentationFormat>Širokoúhlá obrazovka</PresentationFormat>
  <Paragraphs>75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Motiv Office</vt:lpstr>
      <vt:lpstr>Terénní výzkum (ASC51P229)</vt:lpstr>
      <vt:lpstr>1/ Cíl předmětu </vt:lpstr>
      <vt:lpstr>2/ Obsah – rozpis témat </vt:lpstr>
      <vt:lpstr>Prezentace aplikace PowerPoint</vt:lpstr>
      <vt:lpstr>Prezentace aplikace PowerPoint</vt:lpstr>
      <vt:lpstr>3/ Studijní texty </vt:lpstr>
      <vt:lpstr>4/ Ukončení  4 ECTS kredity - ZÁPOČET </vt:lpstr>
      <vt:lpstr>5/ Kontakt s vyučující </vt:lpstr>
      <vt:lpstr>KLÍČOVÉ ZNALOSTI A DOVEDNOSTI Z PŘEDMĚTU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ekonomika a sociální podnikání</dc:title>
  <dc:creator>mariedohnalova</dc:creator>
  <cp:lastModifiedBy>Marie Dohnalová</cp:lastModifiedBy>
  <cp:revision>42</cp:revision>
  <cp:lastPrinted>2021-02-15T14:58:25Z</cp:lastPrinted>
  <dcterms:created xsi:type="dcterms:W3CDTF">2020-09-26T14:51:42Z</dcterms:created>
  <dcterms:modified xsi:type="dcterms:W3CDTF">2021-02-16T08:04:41Z</dcterms:modified>
</cp:coreProperties>
</file>