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39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CDDF8-0422-498D-B320-6AB77FCE2AD6}" type="datetimeFigureOut">
              <a:rPr lang="fr-FR" smtClean="0"/>
              <a:t>26/03/2018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DFE2F-7895-4BFD-8C93-B0CB07D9BE3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9410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CDDF8-0422-498D-B320-6AB77FCE2AD6}" type="datetimeFigureOut">
              <a:rPr lang="fr-FR" smtClean="0"/>
              <a:t>26/03/2018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DFE2F-7895-4BFD-8C93-B0CB07D9BE3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0056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CDDF8-0422-498D-B320-6AB77FCE2AD6}" type="datetimeFigureOut">
              <a:rPr lang="fr-FR" smtClean="0"/>
              <a:t>26/03/2018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DFE2F-7895-4BFD-8C93-B0CB07D9BE3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0126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CDDF8-0422-498D-B320-6AB77FCE2AD6}" type="datetimeFigureOut">
              <a:rPr lang="fr-FR" smtClean="0"/>
              <a:t>26/03/2018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DFE2F-7895-4BFD-8C93-B0CB07D9BE3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7972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CDDF8-0422-498D-B320-6AB77FCE2AD6}" type="datetimeFigureOut">
              <a:rPr lang="fr-FR" smtClean="0"/>
              <a:t>26/03/2018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DFE2F-7895-4BFD-8C93-B0CB07D9BE3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0195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CDDF8-0422-498D-B320-6AB77FCE2AD6}" type="datetimeFigureOut">
              <a:rPr lang="fr-FR" smtClean="0"/>
              <a:t>26/03/2018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DFE2F-7895-4BFD-8C93-B0CB07D9BE3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075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CDDF8-0422-498D-B320-6AB77FCE2AD6}" type="datetimeFigureOut">
              <a:rPr lang="fr-FR" smtClean="0"/>
              <a:t>26/03/2018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DFE2F-7895-4BFD-8C93-B0CB07D9BE3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8546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CDDF8-0422-498D-B320-6AB77FCE2AD6}" type="datetimeFigureOut">
              <a:rPr lang="fr-FR" smtClean="0"/>
              <a:t>26/03/2018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DFE2F-7895-4BFD-8C93-B0CB07D9BE3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4629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CDDF8-0422-498D-B320-6AB77FCE2AD6}" type="datetimeFigureOut">
              <a:rPr lang="fr-FR" smtClean="0"/>
              <a:t>26/03/2018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DFE2F-7895-4BFD-8C93-B0CB07D9BE3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1943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CDDF8-0422-498D-B320-6AB77FCE2AD6}" type="datetimeFigureOut">
              <a:rPr lang="fr-FR" smtClean="0"/>
              <a:t>26/03/2018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DFE2F-7895-4BFD-8C93-B0CB07D9BE3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671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CDDF8-0422-498D-B320-6AB77FCE2AD6}" type="datetimeFigureOut">
              <a:rPr lang="fr-FR" smtClean="0"/>
              <a:t>26/03/2018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DFE2F-7895-4BFD-8C93-B0CB07D9BE3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4926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CDDF8-0422-498D-B320-6AB77FCE2AD6}" type="datetimeFigureOut">
              <a:rPr lang="fr-FR" smtClean="0"/>
              <a:t>26/03/2018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1DFE2F-7895-4BFD-8C93-B0CB07D9BE3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8101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808383"/>
          </a:xfrm>
        </p:spPr>
        <p:txBody>
          <a:bodyPr>
            <a:normAutofit/>
          </a:bodyPr>
          <a:lstStyle/>
          <a:p>
            <a:pPr algn="ctr"/>
            <a:r>
              <a:rPr lang="cs-CZ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Litté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rature Camerounaise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0" y="808383"/>
            <a:ext cx="12192000" cy="6049617"/>
          </a:xfrm>
        </p:spPr>
        <p:txBody>
          <a:bodyPr>
            <a:normAutofit/>
          </a:bodyPr>
          <a:lstStyle/>
          <a:p>
            <a:r>
              <a:rPr lang="fr-F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D</a:t>
            </a: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ÉBUT</a:t>
            </a:r>
            <a:endParaRPr lang="fr-FR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Jean-Louis </a:t>
            </a:r>
            <a:r>
              <a:rPr lang="cs-CZ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Njemba</a:t>
            </a: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Medou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(1902–1966)</a:t>
            </a: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fr-FR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Nnanga</a:t>
            </a:r>
            <a:r>
              <a:rPr lang="fr-FR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Kon</a:t>
            </a: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1932</a:t>
            </a:r>
            <a:endParaRPr lang="fr-FR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Isaac </a:t>
            </a:r>
            <a:r>
              <a:rPr lang="cs-CZ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Moumé</a:t>
            </a: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Etia</a:t>
            </a:r>
            <a:r>
              <a:rPr lang="fr-F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(1889–1939)</a:t>
            </a:r>
            <a:endParaRPr lang="fr-FR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 </a:t>
            </a:r>
            <a:r>
              <a:rPr lang="cs-CZ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Fables</a:t>
            </a:r>
            <a:r>
              <a:rPr lang="cs-CZ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cs-CZ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Douala</a:t>
            </a:r>
            <a:r>
              <a:rPr lang="cs-CZ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Cameroun</a:t>
            </a:r>
            <a:r>
              <a:rPr lang="cs-CZ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en </a:t>
            </a:r>
            <a:r>
              <a:rPr lang="cs-CZ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deux</a:t>
            </a:r>
            <a:r>
              <a:rPr lang="cs-CZ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langues</a:t>
            </a:r>
            <a:r>
              <a:rPr lang="cs-CZ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français-douala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cs-CZ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Quelques</a:t>
            </a:r>
            <a:r>
              <a:rPr lang="cs-CZ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renseignements</a:t>
            </a:r>
            <a:r>
              <a:rPr lang="cs-CZ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sur</a:t>
            </a:r>
            <a:r>
              <a:rPr lang="cs-CZ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cs-CZ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coutume</a:t>
            </a:r>
            <a:r>
              <a:rPr lang="cs-CZ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locale</a:t>
            </a:r>
            <a:r>
              <a:rPr lang="cs-CZ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chez</a:t>
            </a:r>
            <a:r>
              <a:rPr lang="cs-CZ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les </a:t>
            </a:r>
            <a:r>
              <a:rPr lang="cs-CZ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Doualas</a:t>
            </a:r>
            <a:r>
              <a:rPr lang="cs-CZ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Cameroun</a:t>
            </a:r>
            <a:endParaRPr lang="fr-FR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Louis </a:t>
            </a: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Marie </a:t>
            </a:r>
            <a:r>
              <a:rPr lang="cs-CZ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Pouka</a:t>
            </a: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1910–1991)</a:t>
            </a:r>
          </a:p>
          <a:p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lauréat du </a:t>
            </a:r>
            <a:r>
              <a:rPr lang="fr-FR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Prix des poètes de l’Outre-mer</a:t>
            </a: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fondateur de </a:t>
            </a:r>
            <a:r>
              <a:rPr lang="fr-FR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l’Association des poètes et Écrivains Camerounais </a:t>
            </a:r>
            <a:endParaRPr lang="cs-CZ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IDÉE </a:t>
            </a:r>
            <a:r>
              <a:rPr lang="fr-F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ANTICOLONIALE</a:t>
            </a:r>
          </a:p>
          <a:p>
            <a:r>
              <a:rPr lang="fr-FR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Josephe</a:t>
            </a:r>
            <a:r>
              <a:rPr lang="fr-F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Owono</a:t>
            </a:r>
            <a:r>
              <a:rPr lang="fr-F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décembre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1921–17 </a:t>
            </a:r>
            <a:r>
              <a:rPr lang="cs-CZ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décembre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1981</a:t>
            </a: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– </a:t>
            </a:r>
            <a:r>
              <a:rPr lang="cs-CZ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Tante</a:t>
            </a:r>
            <a:r>
              <a:rPr lang="cs-CZ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Bella</a:t>
            </a:r>
            <a:r>
              <a:rPr lang="cs-CZ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(1959)</a:t>
            </a:r>
            <a:endParaRPr lang="fr-FR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FR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Mongo </a:t>
            </a:r>
            <a:r>
              <a:rPr lang="fr-FR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Beti</a:t>
            </a:r>
            <a:r>
              <a:rPr lang="fr-F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(30 juin 1932–7 octobre 2001), reconnu pour son engagement</a:t>
            </a:r>
          </a:p>
          <a:p>
            <a:endParaRPr lang="fr-FR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Thérèse</a:t>
            </a:r>
            <a:r>
              <a:rPr lang="cs-CZ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Kuoh-Moukouri</a:t>
            </a:r>
            <a:r>
              <a:rPr lang="fr-FR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7 février </a:t>
            </a:r>
            <a:r>
              <a:rPr lang="fr-FR" sz="1800">
                <a:latin typeface="Times New Roman" panose="02020603050405020304" pitchFamily="18" charset="0"/>
                <a:cs typeface="Times New Roman" panose="02020603050405020304" pitchFamily="18" charset="0"/>
              </a:rPr>
              <a:t>1938</a:t>
            </a:r>
            <a:r>
              <a:rPr lang="fr-FR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fr-FR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Relations essentielles </a:t>
            </a:r>
            <a:r>
              <a:rPr lang="fr-FR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(1969)</a:t>
            </a:r>
            <a:endParaRPr lang="fr-FR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883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7" name="Freeform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4876801" y="1690688"/>
            <a:ext cx="7316944" cy="5167312"/>
          </a:xfrm>
          <a:custGeom>
            <a:avLst/>
            <a:gdLst>
              <a:gd name="connsiteX0" fmla="*/ 0 w 7316944"/>
              <a:gd name="connsiteY0" fmla="*/ 0 h 5167312"/>
              <a:gd name="connsiteX1" fmla="*/ 7316944 w 7316944"/>
              <a:gd name="connsiteY1" fmla="*/ 0 h 5167312"/>
              <a:gd name="connsiteX2" fmla="*/ 7316944 w 7316944"/>
              <a:gd name="connsiteY2" fmla="*/ 5167312 h 5167312"/>
              <a:gd name="connsiteX3" fmla="*/ 472697 w 7316944"/>
              <a:gd name="connsiteY3" fmla="*/ 5167312 h 5167312"/>
              <a:gd name="connsiteX4" fmla="*/ 2866576 w 7316944"/>
              <a:gd name="connsiteY4" fmla="*/ 952 h 5167312"/>
              <a:gd name="connsiteX5" fmla="*/ 0 w 7316944"/>
              <a:gd name="connsiteY5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16944" h="5167312">
                <a:moveTo>
                  <a:pt x="0" y="0"/>
                </a:moveTo>
                <a:lnTo>
                  <a:pt x="7316944" y="0"/>
                </a:lnTo>
                <a:lnTo>
                  <a:pt x="7316944" y="5167312"/>
                </a:lnTo>
                <a:lnTo>
                  <a:pt x="472697" y="5167312"/>
                </a:lnTo>
                <a:lnTo>
                  <a:pt x="2866576" y="952"/>
                </a:lnTo>
                <a:lnTo>
                  <a:pt x="0" y="95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 3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V="1">
            <a:off x="-1746" y="1691164"/>
            <a:ext cx="7571262" cy="5166360"/>
          </a:xfrm>
          <a:custGeom>
            <a:avLst/>
            <a:gdLst>
              <a:gd name="connsiteX0" fmla="*/ 0 w 7571262"/>
              <a:gd name="connsiteY0" fmla="*/ 5166360 h 5166360"/>
              <a:gd name="connsiteX1" fmla="*/ 7571262 w 7571262"/>
              <a:gd name="connsiteY1" fmla="*/ 5166360 h 5166360"/>
              <a:gd name="connsiteX2" fmla="*/ 5177382 w 7571262"/>
              <a:gd name="connsiteY2" fmla="*/ 0 h 5166360"/>
              <a:gd name="connsiteX3" fmla="*/ 5171159 w 7571262"/>
              <a:gd name="connsiteY3" fmla="*/ 0 h 5166360"/>
              <a:gd name="connsiteX4" fmla="*/ 3981368 w 7571262"/>
              <a:gd name="connsiteY4" fmla="*/ 0 h 5166360"/>
              <a:gd name="connsiteX5" fmla="*/ 2331323 w 7571262"/>
              <a:gd name="connsiteY5" fmla="*/ 0 h 5166360"/>
              <a:gd name="connsiteX6" fmla="*/ 0 w 7571262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1262" h="516636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Espace réservé pour une image 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82551" y="22299"/>
            <a:ext cx="2790349" cy="3986213"/>
          </a:xfrm>
          <a:custGeom>
            <a:avLst/>
            <a:gdLst>
              <a:gd name="connsiteX0" fmla="*/ 0 w 4636009"/>
              <a:gd name="connsiteY0" fmla="*/ 0 h 5032375"/>
              <a:gd name="connsiteX1" fmla="*/ 4636009 w 4636009"/>
              <a:gd name="connsiteY1" fmla="*/ 0 h 5032375"/>
              <a:gd name="connsiteX2" fmla="*/ 4636009 w 4636009"/>
              <a:gd name="connsiteY2" fmla="*/ 5032375 h 5032375"/>
              <a:gd name="connsiteX3" fmla="*/ 0 w 4636009"/>
              <a:gd name="connsiteY3" fmla="*/ 5032375 h 503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6009" h="5032375">
                <a:moveTo>
                  <a:pt x="0" y="0"/>
                </a:moveTo>
                <a:lnTo>
                  <a:pt x="4636009" y="0"/>
                </a:lnTo>
                <a:lnTo>
                  <a:pt x="4636009" y="5032375"/>
                </a:lnTo>
                <a:lnTo>
                  <a:pt x="0" y="5032375"/>
                </a:lnTo>
                <a:close/>
              </a:path>
            </a:pathLst>
          </a:cu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179" y="4056508"/>
            <a:ext cx="4047744" cy="2743295"/>
          </a:xfrm>
          <a:custGeom>
            <a:avLst/>
            <a:gdLst>
              <a:gd name="connsiteX0" fmla="*/ 0 w 4636009"/>
              <a:gd name="connsiteY0" fmla="*/ 0 h 5032375"/>
              <a:gd name="connsiteX1" fmla="*/ 4636009 w 4636009"/>
              <a:gd name="connsiteY1" fmla="*/ 0 h 5032375"/>
              <a:gd name="connsiteX2" fmla="*/ 4636009 w 4636009"/>
              <a:gd name="connsiteY2" fmla="*/ 5032375 h 5032375"/>
              <a:gd name="connsiteX3" fmla="*/ 0 w 4636009"/>
              <a:gd name="connsiteY3" fmla="*/ 5032375 h 503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6009" h="5032375">
                <a:moveTo>
                  <a:pt x="0" y="0"/>
                </a:moveTo>
                <a:lnTo>
                  <a:pt x="4636009" y="0"/>
                </a:lnTo>
                <a:lnTo>
                  <a:pt x="4636009" y="5032375"/>
                </a:lnTo>
                <a:lnTo>
                  <a:pt x="0" y="5032375"/>
                </a:lnTo>
                <a:close/>
              </a:path>
            </a:pathLst>
          </a:cu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Ferdinand Léopold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Oyono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44558" y="2015406"/>
            <a:ext cx="5591422" cy="40659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14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septembre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1929, Sud Cameroun, – le 10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juin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2010, Yaoundé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diplomate, homme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politique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romancier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engagé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camerounais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fait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ses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études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supérieures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à Paris (Droits et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Diplomatie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Rassemblement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démocratique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peuple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camerounais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091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32522"/>
            <a:ext cx="10515600" cy="1007166"/>
          </a:xfrm>
        </p:spPr>
        <p:txBody>
          <a:bodyPr/>
          <a:lstStyle/>
          <a:p>
            <a:pPr algn="ctr"/>
            <a:r>
              <a:rPr lang="fr-FR" dirty="0"/>
              <a:t>Obsèques officielles</a:t>
            </a:r>
          </a:p>
        </p:txBody>
      </p:sp>
      <p:pic>
        <p:nvPicPr>
          <p:cNvPr id="4" name="Obsèques officielle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58574" y="1028360"/>
            <a:ext cx="6430272" cy="5144219"/>
          </a:xfrm>
        </p:spPr>
      </p:pic>
    </p:spTree>
    <p:extLst>
      <p:ext uri="{BB962C8B-B14F-4D97-AF65-F5344CB8AC3E}">
        <p14:creationId xmlns:p14="http://schemas.microsoft.com/office/powerpoint/2010/main" val="323586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5909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575911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209" y="983615"/>
            <a:ext cx="3492500" cy="273113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751" y="3738073"/>
            <a:ext cx="3095625" cy="3095625"/>
          </a:xfrm>
          <a:prstGeom prst="rect">
            <a:avLst/>
          </a:prstGeom>
        </p:spPr>
      </p:pic>
      <p:pic>
        <p:nvPicPr>
          <p:cNvPr id="7" name="Espace réservé pour une image  6"/>
          <p:cNvPicPr>
            <a:picLocks noGrp="1" noChangeAspect="1"/>
          </p:cNvPicPr>
          <p:nvPr>
            <p:ph type="pic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1433" y="96150"/>
            <a:ext cx="3345485" cy="272125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36883" y="640263"/>
            <a:ext cx="4997117" cy="1344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 err="1"/>
              <a:t>Trilogie</a:t>
            </a:r>
            <a:r>
              <a:rPr lang="en-US" sz="4000" dirty="0"/>
              <a:t> </a:t>
            </a:r>
            <a:r>
              <a:rPr lang="en-US" sz="4000" dirty="0" err="1"/>
              <a:t>anticolonialiste</a:t>
            </a:r>
            <a:endParaRPr lang="en-US" sz="400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21515" y="2121762"/>
            <a:ext cx="4911827" cy="3626917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 i="1"/>
              <a:t>Une vie de boy</a:t>
            </a:r>
            <a:r>
              <a:rPr lang="en-US" sz="2400" b="1"/>
              <a:t>,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b="1"/>
              <a:t>Paris, Gallimard, 1956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40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i="1"/>
              <a:t>Le vieux nègre et la médaille</a:t>
            </a:r>
            <a:r>
              <a:rPr lang="en-US" sz="2400" b="1"/>
              <a:t>,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b="1"/>
              <a:t>Paris, Julliard, 1956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40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i="1"/>
              <a:t>Chemin d’Europe</a:t>
            </a:r>
            <a:r>
              <a:rPr lang="en-US" sz="2400" b="1"/>
              <a:t>,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b="1"/>
              <a:t>Paris, Julliard, 1960</a:t>
            </a:r>
            <a:endParaRPr lang="en-US" sz="2400"/>
          </a:p>
          <a:p>
            <a:pPr indent="-228600">
              <a:buFont typeface="Arial" panose="020B0604020202020204" pitchFamily="34" charset="0"/>
              <a:buChar char="•"/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607461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Personnages Principaux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err="1"/>
              <a:t>Toundi</a:t>
            </a:r>
            <a:r>
              <a:rPr lang="cs-CZ" b="1" dirty="0"/>
              <a:t> </a:t>
            </a:r>
            <a:r>
              <a:rPr lang="cs-CZ" b="1" dirty="0" err="1"/>
              <a:t>Ondoua</a:t>
            </a:r>
            <a:r>
              <a:rPr lang="fr-FR" dirty="0"/>
              <a:t> – ébloui</a:t>
            </a:r>
            <a:endParaRPr lang="fr-FR" b="1" dirty="0"/>
          </a:p>
          <a:p>
            <a:endParaRPr lang="fr-FR" b="1" dirty="0"/>
          </a:p>
          <a:p>
            <a:r>
              <a:rPr lang="cs-CZ" b="1" dirty="0" err="1"/>
              <a:t>Meka</a:t>
            </a:r>
            <a:r>
              <a:rPr lang="fr-FR" b="1" dirty="0"/>
              <a:t> </a:t>
            </a:r>
            <a:r>
              <a:rPr lang="fr-FR" dirty="0"/>
              <a:t>– soumis </a:t>
            </a:r>
            <a:endParaRPr lang="fr-FR" b="1" dirty="0"/>
          </a:p>
          <a:p>
            <a:endParaRPr lang="fr-FR" b="1" dirty="0"/>
          </a:p>
          <a:p>
            <a:r>
              <a:rPr lang="cs-CZ" b="1" dirty="0" err="1"/>
              <a:t>Aki</a:t>
            </a:r>
            <a:r>
              <a:rPr lang="cs-CZ" b="1" dirty="0"/>
              <a:t> </a:t>
            </a:r>
            <a:r>
              <a:rPr lang="cs-CZ" b="1" dirty="0" err="1"/>
              <a:t>Barnabas</a:t>
            </a:r>
            <a:r>
              <a:rPr lang="cs-CZ" dirty="0"/>
              <a:t> </a:t>
            </a:r>
            <a:r>
              <a:rPr lang="fr-FR" dirty="0"/>
              <a:t>– fasciné</a:t>
            </a:r>
          </a:p>
        </p:txBody>
      </p:sp>
    </p:spTree>
    <p:extLst>
      <p:ext uri="{BB962C8B-B14F-4D97-AF65-F5344CB8AC3E}">
        <p14:creationId xmlns:p14="http://schemas.microsoft.com/office/powerpoint/2010/main" val="916860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/>
          <p:cNvSpPr>
            <a:spLocks noGrp="1"/>
          </p:cNvSpPr>
          <p:nvPr>
            <p:ph type="title"/>
          </p:nvPr>
        </p:nvSpPr>
        <p:spPr>
          <a:xfrm>
            <a:off x="450574" y="365125"/>
            <a:ext cx="11304104" cy="5770632"/>
          </a:xfrm>
        </p:spPr>
        <p:txBody>
          <a:bodyPr>
            <a:normAutofit/>
          </a:bodyPr>
          <a:lstStyle/>
          <a:p>
            <a:pPr algn="ctr"/>
            <a:r>
              <a:rPr lang="fr-FR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Acte d’écrivain accompli</a:t>
            </a:r>
            <a:br>
              <a:rPr lang="fr-FR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br>
              <a:rPr lang="fr-FR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Tableau de la vie du colonisé </a:t>
            </a:r>
          </a:p>
        </p:txBody>
      </p:sp>
    </p:spTree>
    <p:extLst>
      <p:ext uri="{BB962C8B-B14F-4D97-AF65-F5344CB8AC3E}">
        <p14:creationId xmlns:p14="http://schemas.microsoft.com/office/powerpoint/2010/main" val="3528618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742122"/>
            <a:ext cx="10515600" cy="5434841"/>
          </a:xfrm>
        </p:spPr>
        <p:txBody>
          <a:bodyPr/>
          <a:lstStyle/>
          <a:p>
            <a:r>
              <a:rPr lang="fr-FR" dirty="0"/>
              <a:t>L’image complexe de désillusion et de déception  </a:t>
            </a:r>
          </a:p>
          <a:p>
            <a:r>
              <a:rPr lang="fr-FR" dirty="0"/>
              <a:t>L’évolution de l’opinion du personnage</a:t>
            </a:r>
          </a:p>
          <a:p>
            <a:r>
              <a:rPr lang="fr-FR" dirty="0"/>
              <a:t>La démythification des colonisateurs européens</a:t>
            </a:r>
          </a:p>
          <a:p>
            <a:r>
              <a:rPr lang="cs-CZ" dirty="0" err="1"/>
              <a:t>Le</a:t>
            </a:r>
            <a:r>
              <a:rPr lang="cs-CZ" dirty="0"/>
              <a:t> </a:t>
            </a:r>
            <a:r>
              <a:rPr lang="fr-FR" dirty="0"/>
              <a:t>thème</a:t>
            </a:r>
            <a:r>
              <a:rPr lang="cs-CZ" dirty="0"/>
              <a:t> de la </a:t>
            </a:r>
            <a:r>
              <a:rPr lang="fr-FR" dirty="0"/>
              <a:t>vieillesse</a:t>
            </a:r>
            <a:r>
              <a:rPr lang="cs-CZ" dirty="0"/>
              <a:t>, de la </a:t>
            </a:r>
            <a:r>
              <a:rPr lang="cs-CZ" dirty="0" err="1"/>
              <a:t>brutalité</a:t>
            </a:r>
            <a:r>
              <a:rPr lang="cs-CZ" dirty="0"/>
              <a:t>, du </a:t>
            </a:r>
            <a:r>
              <a:rPr lang="cs-CZ" dirty="0" err="1"/>
              <a:t>mépris</a:t>
            </a:r>
            <a:endParaRPr lang="fr-FR" dirty="0"/>
          </a:p>
          <a:p>
            <a:r>
              <a:rPr lang="fr-FR" dirty="0"/>
              <a:t>La relation entre le village et la ville, tradition et modernité</a:t>
            </a:r>
          </a:p>
          <a:p>
            <a:r>
              <a:rPr lang="fr-FR" dirty="0"/>
              <a:t>Les rapports de l</a:t>
            </a:r>
            <a:r>
              <a:rPr lang="cs-CZ" dirty="0"/>
              <a:t>a </a:t>
            </a:r>
            <a:r>
              <a:rPr lang="fr-FR" dirty="0"/>
              <a:t>supériorité imposée</a:t>
            </a:r>
            <a:r>
              <a:rPr lang="cs-CZ" dirty="0"/>
              <a:t> et </a:t>
            </a:r>
            <a:r>
              <a:rPr lang="fr-FR" dirty="0"/>
              <a:t>l’infériorité acceptée</a:t>
            </a:r>
          </a:p>
          <a:p>
            <a:endParaRPr lang="fr-FR" dirty="0"/>
          </a:p>
          <a:p>
            <a:r>
              <a:rPr lang="fr-FR" dirty="0"/>
              <a:t>Hypocrisie, incompréhension, oppression, soumission</a:t>
            </a:r>
          </a:p>
          <a:p>
            <a:endParaRPr lang="fr-FR" dirty="0"/>
          </a:p>
          <a:p>
            <a:r>
              <a:rPr lang="fr-FR" b="1" dirty="0"/>
              <a:t>Le monde entier est critiqué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1109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78295" y="365126"/>
            <a:ext cx="11542643" cy="748058"/>
          </a:xfrm>
        </p:spPr>
        <p:txBody>
          <a:bodyPr/>
          <a:lstStyle/>
          <a:p>
            <a:pPr algn="ctr"/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 Femmes </a:t>
            </a:r>
            <a:r>
              <a:rPr lang="fr-F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oyoniennes</a:t>
            </a:r>
            <a:endParaRPr lang="fr-F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19269" y="1285461"/>
            <a:ext cx="11966713" cy="5459896"/>
          </a:xfrm>
        </p:spPr>
        <p:txBody>
          <a:bodyPr/>
          <a:lstStyle/>
          <a:p>
            <a:r>
              <a:rPr lang="cs-CZ" b="1" dirty="0" err="1"/>
              <a:t>Kelara</a:t>
            </a:r>
            <a:r>
              <a:rPr lang="cs-CZ" dirty="0"/>
              <a:t> (femme de </a:t>
            </a:r>
            <a:r>
              <a:rPr lang="cs-CZ" dirty="0" err="1"/>
              <a:t>Meka</a:t>
            </a:r>
            <a:r>
              <a:rPr lang="cs-CZ" dirty="0"/>
              <a:t>)</a:t>
            </a:r>
            <a:endParaRPr lang="fr-FR" dirty="0"/>
          </a:p>
          <a:p>
            <a:r>
              <a:rPr lang="cs-CZ" b="1" dirty="0"/>
              <a:t>Amalia </a:t>
            </a:r>
            <a:r>
              <a:rPr lang="cs-CZ" b="1" dirty="0" err="1"/>
              <a:t>Etua</a:t>
            </a:r>
            <a:r>
              <a:rPr lang="cs-CZ" dirty="0"/>
              <a:t> (femme du </a:t>
            </a:r>
            <a:r>
              <a:rPr lang="cs-CZ" dirty="0" err="1"/>
              <a:t>frère</a:t>
            </a:r>
            <a:r>
              <a:rPr lang="cs-CZ" dirty="0"/>
              <a:t> de </a:t>
            </a:r>
            <a:r>
              <a:rPr lang="cs-CZ" dirty="0" err="1"/>
              <a:t>Kelara</a:t>
            </a:r>
            <a:r>
              <a:rPr lang="cs-CZ" dirty="0"/>
              <a:t>) </a:t>
            </a:r>
            <a:endParaRPr lang="fr-FR" dirty="0"/>
          </a:p>
          <a:p>
            <a:r>
              <a:rPr lang="cs-CZ" b="1" dirty="0"/>
              <a:t>Mami </a:t>
            </a:r>
            <a:r>
              <a:rPr lang="cs-CZ" b="1" dirty="0" err="1"/>
              <a:t>Titi</a:t>
            </a:r>
            <a:r>
              <a:rPr lang="cs-CZ" dirty="0"/>
              <a:t> (</a:t>
            </a:r>
            <a:r>
              <a:rPr lang="cs-CZ" dirty="0" err="1"/>
              <a:t>propriétaire</a:t>
            </a:r>
            <a:r>
              <a:rPr lang="cs-CZ" dirty="0"/>
              <a:t> </a:t>
            </a:r>
            <a:r>
              <a:rPr lang="cs-CZ" dirty="0" err="1"/>
              <a:t>d’un</a:t>
            </a:r>
            <a:r>
              <a:rPr lang="cs-CZ" dirty="0"/>
              <a:t> bar) </a:t>
            </a:r>
            <a:endParaRPr lang="fr-FR" dirty="0"/>
          </a:p>
          <a:p>
            <a:r>
              <a:rPr lang="fr-FR" b="1" dirty="0"/>
              <a:t>mère de </a:t>
            </a:r>
            <a:r>
              <a:rPr lang="fr-FR" b="1" dirty="0" err="1"/>
              <a:t>Barnabas</a:t>
            </a:r>
            <a:r>
              <a:rPr lang="cs-CZ" b="1" dirty="0"/>
              <a:t> </a:t>
            </a:r>
            <a:endParaRPr lang="fr-FR" b="1" dirty="0"/>
          </a:p>
          <a:p>
            <a:endParaRPr lang="fr-FR" b="1" dirty="0"/>
          </a:p>
          <a:p>
            <a:r>
              <a:rPr lang="fr-FR" b="1" dirty="0"/>
              <a:t>Madame, l’épouse du Commandant </a:t>
            </a:r>
            <a:r>
              <a:rPr lang="fr-FR" dirty="0"/>
              <a:t>(femme fatale de </a:t>
            </a:r>
            <a:r>
              <a:rPr lang="fr-FR" dirty="0" err="1"/>
              <a:t>Toundi</a:t>
            </a:r>
            <a:r>
              <a:rPr lang="fr-FR" dirty="0"/>
              <a:t>)</a:t>
            </a:r>
          </a:p>
          <a:p>
            <a:r>
              <a:rPr lang="cs-CZ" b="1" dirty="0"/>
              <a:t>Madame </a:t>
            </a:r>
            <a:r>
              <a:rPr lang="cs-CZ" b="1" dirty="0" err="1"/>
              <a:t>Gruchet</a:t>
            </a:r>
            <a:r>
              <a:rPr lang="cs-CZ" b="1" dirty="0"/>
              <a:t>, </a:t>
            </a:r>
            <a:r>
              <a:rPr lang="cs-CZ" b="1" dirty="0" err="1"/>
              <a:t>épouse</a:t>
            </a:r>
            <a:r>
              <a:rPr lang="cs-CZ" b="1" dirty="0"/>
              <a:t> de </a:t>
            </a:r>
            <a:r>
              <a:rPr lang="cs-CZ" b="1" dirty="0" err="1"/>
              <a:t>Monsieur</a:t>
            </a:r>
            <a:r>
              <a:rPr lang="cs-CZ" b="1" dirty="0"/>
              <a:t> </a:t>
            </a:r>
            <a:r>
              <a:rPr lang="cs-CZ" b="1" dirty="0" err="1"/>
              <a:t>Gruchet</a:t>
            </a:r>
            <a:r>
              <a:rPr lang="cs-CZ" dirty="0"/>
              <a:t> </a:t>
            </a:r>
            <a:r>
              <a:rPr lang="fr-FR" dirty="0"/>
              <a:t>(femme fatale de </a:t>
            </a:r>
            <a:r>
              <a:rPr lang="fr-FR" dirty="0" err="1"/>
              <a:t>Barnabas</a:t>
            </a:r>
            <a:r>
              <a:rPr lang="fr-FR" dirty="0"/>
              <a:t>)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99592960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1159</TotalTime>
  <Words>319</Words>
  <Application>Microsoft Office PowerPoint</Application>
  <PresentationFormat>Širokoúhlá obrazovka</PresentationFormat>
  <Paragraphs>56</Paragraphs>
  <Slides>8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Thème Office</vt:lpstr>
      <vt:lpstr>Littérature Camerounaise</vt:lpstr>
      <vt:lpstr>Ferdinand Léopold Oyono</vt:lpstr>
      <vt:lpstr>Obsèques officielles</vt:lpstr>
      <vt:lpstr>Trilogie anticolonialiste</vt:lpstr>
      <vt:lpstr>Personnages Principaux</vt:lpstr>
      <vt:lpstr>Acte d’écrivain accompli = Tableau de la vie du colonisé </vt:lpstr>
      <vt:lpstr>Prezentace aplikace PowerPoint</vt:lpstr>
      <vt:lpstr>Les Femmes oyoniennes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Littérature Camerounaise</dc:title>
  <dc:creator>Vojtěch</dc:creator>
  <cp:lastModifiedBy>Šarše, Vojtěch</cp:lastModifiedBy>
  <cp:revision>18</cp:revision>
  <dcterms:created xsi:type="dcterms:W3CDTF">2017-03-19T17:28:40Z</dcterms:created>
  <dcterms:modified xsi:type="dcterms:W3CDTF">2018-03-26T10:01:46Z</dcterms:modified>
</cp:coreProperties>
</file>