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8" r:id="rId4"/>
    <p:sldId id="270" r:id="rId5"/>
    <p:sldId id="263" r:id="rId6"/>
    <p:sldId id="264" r:id="rId7"/>
    <p:sldId id="275" r:id="rId8"/>
    <p:sldId id="276" r:id="rId9"/>
    <p:sldId id="277" r:id="rId10"/>
    <p:sldId id="278" r:id="rId11"/>
    <p:sldId id="271" r:id="rId12"/>
    <p:sldId id="272" r:id="rId13"/>
    <p:sldId id="273" r:id="rId14"/>
    <p:sldId id="265" r:id="rId15"/>
    <p:sldId id="292" r:id="rId16"/>
    <p:sldId id="280"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42" autoAdjust="0"/>
    <p:restoredTop sz="94660"/>
  </p:normalViewPr>
  <p:slideViewPr>
    <p:cSldViewPr>
      <p:cViewPr varScale="1">
        <p:scale>
          <a:sx n="103" d="100"/>
          <a:sy n="103" d="100"/>
        </p:scale>
        <p:origin x="93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C4512E65-8BDE-4611-B05F-508CE20E6FAF}" type="datetimeFigureOut">
              <a:rPr lang="cs-CZ" smtClean="0"/>
              <a:pPr/>
              <a:t>09.05.2021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2388C7-EDCE-40F0-81A8-0BB6493F76B5}"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4512E65-8BDE-4611-B05F-508CE20E6FAF}" type="datetimeFigureOut">
              <a:rPr lang="cs-CZ" smtClean="0"/>
              <a:pPr/>
              <a:t>09.05.2021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2388C7-EDCE-40F0-81A8-0BB6493F76B5}"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4512E65-8BDE-4611-B05F-508CE20E6FAF}" type="datetimeFigureOut">
              <a:rPr lang="cs-CZ" smtClean="0"/>
              <a:pPr/>
              <a:t>09.05.2021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2388C7-EDCE-40F0-81A8-0BB6493F76B5}"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4512E65-8BDE-4611-B05F-508CE20E6FAF}" type="datetimeFigureOut">
              <a:rPr lang="cs-CZ" smtClean="0"/>
              <a:pPr/>
              <a:t>09.05.2021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2388C7-EDCE-40F0-81A8-0BB6493F76B5}"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C4512E65-8BDE-4611-B05F-508CE20E6FAF}" type="datetimeFigureOut">
              <a:rPr lang="cs-CZ" smtClean="0"/>
              <a:pPr/>
              <a:t>09.05.2021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2388C7-EDCE-40F0-81A8-0BB6493F76B5}"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C4512E65-8BDE-4611-B05F-508CE20E6FAF}" type="datetimeFigureOut">
              <a:rPr lang="cs-CZ" smtClean="0"/>
              <a:pPr/>
              <a:t>09.05.2021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62388C7-EDCE-40F0-81A8-0BB6493F76B5}"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C4512E65-8BDE-4611-B05F-508CE20E6FAF}" type="datetimeFigureOut">
              <a:rPr lang="cs-CZ" smtClean="0"/>
              <a:pPr/>
              <a:t>09.05.2021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62388C7-EDCE-40F0-81A8-0BB6493F76B5}"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C4512E65-8BDE-4611-B05F-508CE20E6FAF}" type="datetimeFigureOut">
              <a:rPr lang="cs-CZ" smtClean="0"/>
              <a:pPr/>
              <a:t>09.05.2021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62388C7-EDCE-40F0-81A8-0BB6493F76B5}"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4512E65-8BDE-4611-B05F-508CE20E6FAF}" type="datetimeFigureOut">
              <a:rPr lang="cs-CZ" smtClean="0"/>
              <a:pPr/>
              <a:t>09.05.2021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62388C7-EDCE-40F0-81A8-0BB6493F76B5}"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C4512E65-8BDE-4611-B05F-508CE20E6FAF}" type="datetimeFigureOut">
              <a:rPr lang="cs-CZ" smtClean="0"/>
              <a:pPr/>
              <a:t>09.05.2021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62388C7-EDCE-40F0-81A8-0BB6493F76B5}"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C4512E65-8BDE-4611-B05F-508CE20E6FAF}" type="datetimeFigureOut">
              <a:rPr lang="cs-CZ" smtClean="0"/>
              <a:pPr/>
              <a:t>09.05.2021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62388C7-EDCE-40F0-81A8-0BB6493F76B5}"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512E65-8BDE-4611-B05F-508CE20E6FAF}" type="datetimeFigureOut">
              <a:rPr lang="cs-CZ" smtClean="0"/>
              <a:pPr/>
              <a:t>09.05.2021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2388C7-EDCE-40F0-81A8-0BB6493F76B5}"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gVwLqEHDCQ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9DIxoM_5NyE" TargetMode="External"/><Relationship Id="rId2" Type="http://schemas.openxmlformats.org/officeDocument/2006/relationships/hyperlink" Target="https://www.youtube.com/watch?v=N-NqCJbvhX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t>Moderne</a:t>
            </a:r>
            <a:r>
              <a:rPr lang="cs-CZ" dirty="0"/>
              <a:t> nach </a:t>
            </a:r>
            <a:r>
              <a:rPr lang="cs-CZ" dirty="0" err="1"/>
              <a:t>dem</a:t>
            </a:r>
            <a:r>
              <a:rPr lang="cs-CZ" dirty="0"/>
              <a:t> 2. WK?</a:t>
            </a:r>
          </a:p>
        </p:txBody>
      </p:sp>
      <p:sp>
        <p:nvSpPr>
          <p:cNvPr id="3" name="Podnadpis 2"/>
          <p:cNvSpPr>
            <a:spLocks noGrp="1"/>
          </p:cNvSpPr>
          <p:nvPr>
            <p:ph type="subTitle" idx="1"/>
          </p:nvPr>
        </p:nvSpPr>
        <p:spPr/>
        <p:txBody>
          <a:bodyPr/>
          <a:lstStyle/>
          <a:p>
            <a:r>
              <a:rPr lang="cs-CZ"/>
              <a:t>11. Verlängerung</a:t>
            </a:r>
            <a:r>
              <a:rPr lang="cs-CZ" dirty="0"/>
              <a:t>, </a:t>
            </a:r>
            <a:r>
              <a:rPr lang="cs-CZ" dirty="0" err="1"/>
              <a:t>Wiederholung</a:t>
            </a:r>
            <a:r>
              <a:rPr lang="cs-CZ" dirty="0"/>
              <a:t> der </a:t>
            </a:r>
            <a:r>
              <a:rPr lang="cs-CZ" dirty="0" err="1"/>
              <a:t>Moderne</a:t>
            </a:r>
            <a:r>
              <a:rPr lang="cs-CZ" dirty="0"/>
              <a:t> o.  </a:t>
            </a:r>
            <a:r>
              <a:rPr lang="cs-CZ" dirty="0" err="1"/>
              <a:t>Postmoderne</a:t>
            </a:r>
            <a:r>
              <a:rPr lang="cs-CZ" dirty="0"/>
              <a:t>? </a:t>
            </a:r>
            <a:r>
              <a:rPr lang="cs-CZ" dirty="0" err="1"/>
              <a:t>Einige</a:t>
            </a:r>
            <a:r>
              <a:rPr lang="cs-CZ" dirty="0"/>
              <a:t> </a:t>
            </a:r>
            <a:r>
              <a:rPr lang="cs-CZ" dirty="0" err="1"/>
              <a:t>Beispiele</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8BDC7D-8242-4F27-B741-708B62267DBB}"/>
              </a:ext>
            </a:extLst>
          </p:cNvPr>
          <p:cNvSpPr>
            <a:spLocks noGrp="1"/>
          </p:cNvSpPr>
          <p:nvPr>
            <p:ph type="title"/>
          </p:nvPr>
        </p:nvSpPr>
        <p:spPr/>
        <p:txBody>
          <a:bodyPr>
            <a:normAutofit/>
          </a:bodyPr>
          <a:lstStyle/>
          <a:p>
            <a:r>
              <a:rPr lang="cs-CZ" dirty="0" err="1"/>
              <a:t>Informelle</a:t>
            </a:r>
            <a:r>
              <a:rPr lang="cs-CZ" dirty="0"/>
              <a:t> Kunst: </a:t>
            </a:r>
            <a:r>
              <a:rPr lang="de-DE" dirty="0">
                <a:latin typeface="Times New Roman" panose="02020603050405020304" pitchFamily="18" charset="0"/>
                <a:cs typeface="Times New Roman" panose="02020603050405020304" pitchFamily="18" charset="0"/>
              </a:rPr>
              <a:t>Karl Otto Götz</a:t>
            </a:r>
            <a:endParaRPr lang="cs-CZ" dirty="0">
              <a:latin typeface="Times New Roman" panose="02020603050405020304" pitchFamily="18" charset="0"/>
              <a:cs typeface="Times New Roman" panose="02020603050405020304" pitchFamily="18" charset="0"/>
            </a:endParaRPr>
          </a:p>
        </p:txBody>
      </p:sp>
      <p:pic>
        <p:nvPicPr>
          <p:cNvPr id="5" name="Zástupný symbol pro obsah 4" descr="Obsah obrázku dvojice&#10;&#10;Popis vygenerován s vysokou mírou spolehlivosti">
            <a:extLst>
              <a:ext uri="{FF2B5EF4-FFF2-40B4-BE49-F238E27FC236}">
                <a16:creationId xmlns:a16="http://schemas.microsoft.com/office/drawing/2014/main" id="{870F542F-3CCA-415D-B84E-17CBE193EBD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1680" y="1310413"/>
            <a:ext cx="6480720" cy="5272949"/>
          </a:xfrm>
        </p:spPr>
      </p:pic>
    </p:spTree>
    <p:extLst>
      <p:ext uri="{BB962C8B-B14F-4D97-AF65-F5344CB8AC3E}">
        <p14:creationId xmlns:p14="http://schemas.microsoft.com/office/powerpoint/2010/main" val="2204294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40er50er </a:t>
            </a:r>
            <a:r>
              <a:rPr lang="cs-CZ" dirty="0" err="1"/>
              <a:t>Jehre</a:t>
            </a:r>
            <a:r>
              <a:rPr lang="cs-CZ" dirty="0"/>
              <a:t> – </a:t>
            </a:r>
            <a:r>
              <a:rPr lang="cs-CZ" dirty="0" err="1"/>
              <a:t>Experimentalliteratur</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err="1"/>
              <a:t>Arno</a:t>
            </a:r>
            <a:r>
              <a:rPr lang="cs-CZ" dirty="0"/>
              <a:t> Schmidt (1914-1979)</a:t>
            </a:r>
          </a:p>
          <a:p>
            <a:pPr>
              <a:buNone/>
            </a:pPr>
            <a:r>
              <a:rPr lang="cs-CZ" dirty="0" err="1"/>
              <a:t>Leviathan</a:t>
            </a:r>
            <a:r>
              <a:rPr lang="cs-CZ" dirty="0"/>
              <a:t> (1949; psáno 1946) </a:t>
            </a:r>
          </a:p>
          <a:p>
            <a:pPr>
              <a:buNone/>
            </a:pPr>
            <a:r>
              <a:rPr lang="cs-CZ" dirty="0"/>
              <a:t>– 3 </a:t>
            </a:r>
            <a:r>
              <a:rPr lang="cs-CZ" dirty="0" err="1"/>
              <a:t>autobiographische</a:t>
            </a:r>
            <a:r>
              <a:rPr lang="cs-CZ" dirty="0"/>
              <a:t> </a:t>
            </a:r>
            <a:r>
              <a:rPr lang="cs-CZ" dirty="0" err="1"/>
              <a:t>Skizzen</a:t>
            </a:r>
            <a:r>
              <a:rPr lang="cs-CZ" dirty="0"/>
              <a:t>, </a:t>
            </a:r>
            <a:r>
              <a:rPr lang="cs-CZ" dirty="0" err="1"/>
              <a:t>das</a:t>
            </a:r>
            <a:r>
              <a:rPr lang="cs-CZ" dirty="0"/>
              <a:t> </a:t>
            </a:r>
            <a:r>
              <a:rPr lang="cs-CZ" dirty="0" err="1"/>
              <a:t>Hauptthema</a:t>
            </a:r>
            <a:r>
              <a:rPr lang="cs-CZ" dirty="0"/>
              <a:t>: </a:t>
            </a:r>
            <a:r>
              <a:rPr lang="cs-CZ" dirty="0" err="1"/>
              <a:t>Weltende</a:t>
            </a:r>
            <a:endParaRPr lang="cs-CZ" dirty="0"/>
          </a:p>
          <a:p>
            <a:pPr hangingPunct="0"/>
            <a:r>
              <a:rPr lang="cs-CZ" dirty="0" err="1"/>
              <a:t>Berechnungen</a:t>
            </a:r>
            <a:r>
              <a:rPr lang="cs-CZ" dirty="0"/>
              <a:t> I </a:t>
            </a:r>
            <a:r>
              <a:rPr lang="de-DE" dirty="0"/>
              <a:t>(1955 / 1956): Theorie der Prosa - neue Formen: „Besonders nötig nun war und </a:t>
            </a:r>
            <a:r>
              <a:rPr lang="cs-CZ" dirty="0" err="1"/>
              <a:t>i</a:t>
            </a:r>
            <a:r>
              <a:rPr lang="de-DE" dirty="0" err="1"/>
              <a:t>st</a:t>
            </a:r>
            <a:r>
              <a:rPr lang="de-DE" dirty="0"/>
              <a:t> es, endlich einmal zu gewissen, immer wieder vorkommenden verschiedenen </a:t>
            </a:r>
            <a:r>
              <a:rPr lang="de-DE" dirty="0" err="1"/>
              <a:t>Bewußtseinsvorgängen</a:t>
            </a:r>
            <a:r>
              <a:rPr lang="de-DE" dirty="0"/>
              <a:t> und Erlebnisweisen </a:t>
            </a:r>
            <a:r>
              <a:rPr lang="cs-CZ" dirty="0"/>
              <a:t>,</a:t>
            </a:r>
            <a:r>
              <a:rPr lang="de-DE" dirty="0"/>
              <a:t>die genau entsprechenden Prosaformen zu entwickeln. ... Bis jetzt habe ich mi</a:t>
            </a:r>
            <a:r>
              <a:rPr lang="cs-CZ" dirty="0"/>
              <a:t>r</a:t>
            </a:r>
            <a:r>
              <a:rPr lang="de-DE" dirty="0"/>
              <a:t> die theoretische </a:t>
            </a:r>
            <a:r>
              <a:rPr lang="cs-CZ" dirty="0" err="1"/>
              <a:t>D</a:t>
            </a:r>
            <a:r>
              <a:rPr lang="de-DE" dirty="0" err="1"/>
              <a:t>urchforschung</a:t>
            </a:r>
            <a:r>
              <a:rPr lang="de-DE" dirty="0"/>
              <a:t> und praktische Wiedergabe von 4 solchen </a:t>
            </a:r>
            <a:r>
              <a:rPr lang="de-DE" dirty="0" err="1"/>
              <a:t>Bewußtseinstatsachen</a:t>
            </a:r>
            <a:r>
              <a:rPr lang="de-DE" dirty="0"/>
              <a:t> gestellt.“</a:t>
            </a:r>
            <a:endParaRPr lang="cs-CZ" dirty="0"/>
          </a:p>
          <a:p>
            <a:pPr lvl="0" hangingPunct="0">
              <a:buNone/>
            </a:pPr>
            <a:r>
              <a:rPr lang="cs-CZ" dirty="0"/>
              <a:t>1. </a:t>
            </a:r>
            <a:r>
              <a:rPr lang="de-DE" dirty="0"/>
              <a:t>Foto-Text-Einheiten - Erinnerungen</a:t>
            </a:r>
            <a:endParaRPr lang="cs-CZ" dirty="0"/>
          </a:p>
          <a:p>
            <a:pPr lvl="0" hangingPunct="0">
              <a:buNone/>
            </a:pPr>
            <a:r>
              <a:rPr lang="cs-CZ" dirty="0"/>
              <a:t>2. </a:t>
            </a:r>
            <a:r>
              <a:rPr lang="de-DE" dirty="0"/>
              <a:t>Tagesmosaik - löchrige Gegenwart</a:t>
            </a:r>
            <a:endParaRPr lang="cs-CZ" dirty="0"/>
          </a:p>
          <a:p>
            <a:pPr lvl="0" hangingPunct="0">
              <a:buNone/>
            </a:pPr>
            <a:r>
              <a:rPr lang="cs-CZ" dirty="0"/>
              <a:t>3. </a:t>
            </a:r>
            <a:r>
              <a:rPr lang="de-DE" dirty="0"/>
              <a:t>Traum</a:t>
            </a:r>
            <a:endParaRPr lang="cs-CZ" dirty="0"/>
          </a:p>
          <a:p>
            <a:pPr lvl="0" hangingPunct="0">
              <a:buNone/>
            </a:pPr>
            <a:r>
              <a:rPr lang="cs-CZ" dirty="0"/>
              <a:t>4. </a:t>
            </a:r>
            <a:r>
              <a:rPr lang="de-DE" dirty="0"/>
              <a:t>Längeres Gedankenspiel</a:t>
            </a:r>
            <a:endParaRPr lang="cs-CZ" dirty="0"/>
          </a:p>
          <a:p>
            <a:pPr>
              <a:buNone/>
            </a:pP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H. M. </a:t>
            </a:r>
            <a:r>
              <a:rPr lang="cs-CZ" dirty="0" err="1"/>
              <a:t>Enzensberger</a:t>
            </a:r>
            <a:r>
              <a:rPr lang="cs-CZ" dirty="0"/>
              <a:t>(</a:t>
            </a:r>
            <a:r>
              <a:rPr lang="cs-CZ" dirty="0" err="1"/>
              <a:t>geb</a:t>
            </a:r>
            <a:r>
              <a:rPr lang="cs-CZ" dirty="0"/>
              <a:t>. 1929) </a:t>
            </a:r>
            <a:r>
              <a:rPr lang="cs-CZ" dirty="0" err="1"/>
              <a:t>und</a:t>
            </a:r>
            <a:r>
              <a:rPr lang="cs-CZ" dirty="0"/>
              <a:t> der </a:t>
            </a:r>
            <a:r>
              <a:rPr lang="cs-CZ" dirty="0" err="1"/>
              <a:t>Expressionismus</a:t>
            </a:r>
            <a:r>
              <a:rPr lang="cs-CZ" dirty="0"/>
              <a:t> nach </a:t>
            </a:r>
            <a:r>
              <a:rPr lang="cs-CZ" dirty="0" err="1"/>
              <a:t>dem</a:t>
            </a:r>
            <a:r>
              <a:rPr lang="cs-CZ" dirty="0"/>
              <a:t> 2. WK</a:t>
            </a:r>
          </a:p>
        </p:txBody>
      </p:sp>
      <p:sp>
        <p:nvSpPr>
          <p:cNvPr id="3" name="Zástupný symbol pro obsah 2"/>
          <p:cNvSpPr>
            <a:spLocks noGrp="1"/>
          </p:cNvSpPr>
          <p:nvPr>
            <p:ph idx="1"/>
          </p:nvPr>
        </p:nvSpPr>
        <p:spPr/>
        <p:txBody>
          <a:bodyPr>
            <a:normAutofit fontScale="85000" lnSpcReduction="10000"/>
          </a:bodyPr>
          <a:lstStyle/>
          <a:p>
            <a:r>
              <a:rPr lang="cs-CZ" dirty="0"/>
              <a:t>nach </a:t>
            </a:r>
            <a:r>
              <a:rPr lang="cs-CZ" dirty="0" err="1"/>
              <a:t>dem</a:t>
            </a:r>
            <a:r>
              <a:rPr lang="cs-CZ" dirty="0"/>
              <a:t> 2. WK </a:t>
            </a:r>
            <a:r>
              <a:rPr lang="cs-CZ" dirty="0" err="1"/>
              <a:t>Diskussion</a:t>
            </a:r>
            <a:r>
              <a:rPr lang="cs-CZ" dirty="0"/>
              <a:t> um </a:t>
            </a:r>
            <a:r>
              <a:rPr lang="cs-CZ" dirty="0" err="1"/>
              <a:t>die</a:t>
            </a:r>
            <a:r>
              <a:rPr lang="cs-CZ" dirty="0"/>
              <a:t> </a:t>
            </a:r>
            <a:r>
              <a:rPr lang="cs-CZ" dirty="0" err="1"/>
              <a:t>Rolle</a:t>
            </a:r>
            <a:r>
              <a:rPr lang="cs-CZ" dirty="0"/>
              <a:t> des </a:t>
            </a:r>
            <a:r>
              <a:rPr lang="cs-CZ" dirty="0" err="1"/>
              <a:t>Expressionismus</a:t>
            </a:r>
            <a:r>
              <a:rPr lang="cs-CZ" dirty="0"/>
              <a:t> in der NS-</a:t>
            </a:r>
            <a:r>
              <a:rPr lang="cs-CZ" dirty="0" err="1"/>
              <a:t>Zeit</a:t>
            </a:r>
            <a:r>
              <a:rPr lang="cs-CZ" dirty="0"/>
              <a:t> </a:t>
            </a:r>
            <a:r>
              <a:rPr lang="cs-CZ" dirty="0" err="1"/>
              <a:t>und</a:t>
            </a:r>
            <a:r>
              <a:rPr lang="cs-CZ" dirty="0"/>
              <a:t> </a:t>
            </a:r>
            <a:r>
              <a:rPr lang="cs-CZ" dirty="0" err="1"/>
              <a:t>für</a:t>
            </a:r>
            <a:r>
              <a:rPr lang="cs-CZ" dirty="0"/>
              <a:t> </a:t>
            </a:r>
            <a:r>
              <a:rPr lang="cs-CZ" dirty="0" err="1"/>
              <a:t>die</a:t>
            </a:r>
            <a:r>
              <a:rPr lang="cs-CZ" dirty="0"/>
              <a:t> NS-Ideologie (vor </a:t>
            </a:r>
            <a:r>
              <a:rPr lang="cs-CZ" dirty="0" err="1"/>
              <a:t>allem</a:t>
            </a:r>
            <a:r>
              <a:rPr lang="cs-CZ" dirty="0"/>
              <a:t> </a:t>
            </a:r>
            <a:r>
              <a:rPr lang="cs-CZ" dirty="0" err="1"/>
              <a:t>ging</a:t>
            </a:r>
            <a:r>
              <a:rPr lang="cs-CZ" dirty="0"/>
              <a:t> es um G. </a:t>
            </a:r>
            <a:r>
              <a:rPr lang="cs-CZ" dirty="0" err="1"/>
              <a:t>Benn</a:t>
            </a:r>
            <a:r>
              <a:rPr lang="cs-CZ" dirty="0"/>
              <a:t>)</a:t>
            </a:r>
          </a:p>
          <a:p>
            <a:r>
              <a:rPr lang="cs-CZ" dirty="0"/>
              <a:t>E.  - </a:t>
            </a:r>
            <a:r>
              <a:rPr lang="cs-CZ" dirty="0" err="1"/>
              <a:t>Dichter</a:t>
            </a:r>
            <a:r>
              <a:rPr lang="cs-CZ" dirty="0"/>
              <a:t> </a:t>
            </a:r>
            <a:r>
              <a:rPr lang="cs-CZ" dirty="0" err="1"/>
              <a:t>und</a:t>
            </a:r>
            <a:r>
              <a:rPr lang="cs-CZ" dirty="0"/>
              <a:t> </a:t>
            </a:r>
            <a:r>
              <a:rPr lang="cs-CZ" dirty="0" err="1"/>
              <a:t>Essayist</a:t>
            </a:r>
            <a:r>
              <a:rPr lang="cs-CZ" dirty="0"/>
              <a:t> (vor </a:t>
            </a:r>
            <a:r>
              <a:rPr lang="cs-CZ" dirty="0" err="1"/>
              <a:t>allem</a:t>
            </a:r>
            <a:r>
              <a:rPr lang="cs-CZ" dirty="0"/>
              <a:t> </a:t>
            </a:r>
            <a:r>
              <a:rPr lang="cs-CZ" dirty="0" err="1"/>
              <a:t>Medienkritik</a:t>
            </a:r>
            <a:r>
              <a:rPr lang="cs-CZ" dirty="0"/>
              <a:t> </a:t>
            </a:r>
            <a:r>
              <a:rPr lang="cs-CZ" dirty="0" err="1"/>
              <a:t>und</a:t>
            </a:r>
            <a:r>
              <a:rPr lang="cs-CZ" dirty="0"/>
              <a:t> </a:t>
            </a:r>
            <a:r>
              <a:rPr lang="cs-CZ" dirty="0" err="1"/>
              <a:t>Überlegungen</a:t>
            </a:r>
            <a:r>
              <a:rPr lang="cs-CZ" dirty="0"/>
              <a:t> </a:t>
            </a:r>
            <a:r>
              <a:rPr lang="cs-CZ" dirty="0" err="1"/>
              <a:t>zu</a:t>
            </a:r>
            <a:r>
              <a:rPr lang="cs-CZ" dirty="0"/>
              <a:t> </a:t>
            </a:r>
            <a:r>
              <a:rPr lang="cs-CZ" dirty="0" err="1"/>
              <a:t>Europa</a:t>
            </a:r>
            <a:endParaRPr lang="cs-CZ" dirty="0"/>
          </a:p>
          <a:p>
            <a:r>
              <a:rPr lang="cs-CZ" dirty="0"/>
              <a:t>1957 </a:t>
            </a:r>
            <a:r>
              <a:rPr lang="cs-CZ" dirty="0" err="1"/>
              <a:t>erster</a:t>
            </a:r>
            <a:r>
              <a:rPr lang="cs-CZ" dirty="0"/>
              <a:t> </a:t>
            </a:r>
            <a:r>
              <a:rPr lang="cs-CZ" dirty="0" err="1"/>
              <a:t>Gedichtband</a:t>
            </a:r>
            <a:r>
              <a:rPr lang="cs-CZ" dirty="0"/>
              <a:t> </a:t>
            </a:r>
            <a:r>
              <a:rPr lang="cs-CZ" i="1" dirty="0" err="1"/>
              <a:t>verteidigung</a:t>
            </a:r>
            <a:r>
              <a:rPr lang="cs-CZ" i="1" dirty="0"/>
              <a:t> der </a:t>
            </a:r>
            <a:r>
              <a:rPr lang="cs-CZ" i="1" dirty="0" err="1"/>
              <a:t>wölfe</a:t>
            </a:r>
            <a:endParaRPr lang="cs-CZ" i="1" dirty="0"/>
          </a:p>
          <a:p>
            <a:r>
              <a:rPr lang="cs-CZ" i="1" dirty="0"/>
              <a:t>1960 </a:t>
            </a:r>
            <a:r>
              <a:rPr lang="cs-CZ" dirty="0" err="1"/>
              <a:t>Sammelband</a:t>
            </a:r>
            <a:r>
              <a:rPr lang="cs-CZ" i="1" dirty="0"/>
              <a:t> </a:t>
            </a:r>
            <a:r>
              <a:rPr lang="cs-CZ" i="1" dirty="0" err="1"/>
              <a:t>landessprache</a:t>
            </a:r>
            <a:endParaRPr lang="cs-CZ" i="1" dirty="0"/>
          </a:p>
          <a:p>
            <a:r>
              <a:rPr lang="cs-CZ" i="1" dirty="0"/>
              <a:t>1960 </a:t>
            </a:r>
            <a:r>
              <a:rPr lang="cs-CZ" dirty="0" err="1"/>
              <a:t>Anthologie</a:t>
            </a:r>
            <a:r>
              <a:rPr lang="cs-CZ" dirty="0"/>
              <a:t> </a:t>
            </a:r>
            <a:r>
              <a:rPr lang="cs-CZ" i="1" dirty="0"/>
              <a:t>museum der </a:t>
            </a:r>
            <a:r>
              <a:rPr lang="cs-CZ" i="1" dirty="0" err="1"/>
              <a:t>modernen</a:t>
            </a:r>
            <a:r>
              <a:rPr lang="cs-CZ" i="1" dirty="0"/>
              <a:t> poesie</a:t>
            </a:r>
          </a:p>
          <a:p>
            <a:r>
              <a:rPr lang="cs-CZ" dirty="0" err="1"/>
              <a:t>nah</a:t>
            </a:r>
            <a:r>
              <a:rPr lang="cs-CZ" dirty="0"/>
              <a:t> </a:t>
            </a:r>
            <a:r>
              <a:rPr lang="cs-CZ" dirty="0" err="1"/>
              <a:t>an</a:t>
            </a:r>
            <a:r>
              <a:rPr lang="cs-CZ" dirty="0"/>
              <a:t> </a:t>
            </a:r>
            <a:r>
              <a:rPr lang="cs-CZ" dirty="0" err="1"/>
              <a:t>Benn</a:t>
            </a:r>
            <a:r>
              <a:rPr lang="cs-CZ" dirty="0"/>
              <a:t>: </a:t>
            </a:r>
            <a:r>
              <a:rPr lang="cs-CZ" dirty="0" err="1"/>
              <a:t>nihilistische</a:t>
            </a:r>
            <a:r>
              <a:rPr lang="cs-CZ" dirty="0"/>
              <a:t> </a:t>
            </a:r>
            <a:r>
              <a:rPr lang="cs-CZ" dirty="0" err="1"/>
              <a:t>Gechichtsauffassung</a:t>
            </a:r>
            <a:r>
              <a:rPr lang="cs-CZ" dirty="0"/>
              <a:t> </a:t>
            </a:r>
            <a:r>
              <a:rPr lang="cs-CZ" dirty="0" err="1"/>
              <a:t>und</a:t>
            </a:r>
            <a:r>
              <a:rPr lang="cs-CZ" dirty="0"/>
              <a:t> negative </a:t>
            </a:r>
            <a:r>
              <a:rPr lang="cs-CZ" dirty="0" err="1"/>
              <a:t>Beschreibung</a:t>
            </a:r>
            <a:r>
              <a:rPr lang="cs-CZ" dirty="0"/>
              <a:t> der </a:t>
            </a:r>
            <a:r>
              <a:rPr lang="cs-CZ" dirty="0" err="1"/>
              <a:t>alltäglichen</a:t>
            </a:r>
            <a:r>
              <a:rPr lang="cs-CZ" dirty="0"/>
              <a:t> </a:t>
            </a:r>
            <a:r>
              <a:rPr lang="cs-CZ" dirty="0" err="1"/>
              <a:t>Beobachtungen</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Paul </a:t>
            </a:r>
            <a:r>
              <a:rPr lang="cs-CZ" dirty="0" err="1"/>
              <a:t>Celan</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a:t>Paul </a:t>
            </a:r>
            <a:r>
              <a:rPr lang="cs-CZ" dirty="0" err="1"/>
              <a:t>Antschel</a:t>
            </a:r>
            <a:endParaRPr lang="cs-CZ" dirty="0"/>
          </a:p>
          <a:p>
            <a:r>
              <a:rPr lang="cs-CZ" dirty="0" err="1"/>
              <a:t>geb</a:t>
            </a:r>
            <a:r>
              <a:rPr lang="cs-CZ" dirty="0"/>
              <a:t>. 1920 in </a:t>
            </a:r>
            <a:r>
              <a:rPr lang="cs-CZ" dirty="0" err="1"/>
              <a:t>Czernowitz</a:t>
            </a:r>
            <a:r>
              <a:rPr lang="cs-CZ" dirty="0"/>
              <a:t> (</a:t>
            </a:r>
            <a:r>
              <a:rPr lang="cs-CZ" dirty="0" err="1"/>
              <a:t>Rumänien</a:t>
            </a:r>
            <a:r>
              <a:rPr lang="cs-CZ" dirty="0"/>
              <a:t>), gest. 1970 in Paris</a:t>
            </a:r>
          </a:p>
          <a:p>
            <a:r>
              <a:rPr lang="cs-CZ" dirty="0" err="1"/>
              <a:t>Werke</a:t>
            </a:r>
            <a:r>
              <a:rPr lang="cs-CZ" dirty="0"/>
              <a:t>: </a:t>
            </a:r>
            <a:r>
              <a:rPr lang="cs-CZ" dirty="0" err="1"/>
              <a:t>Dichtung</a:t>
            </a:r>
            <a:r>
              <a:rPr lang="cs-CZ" dirty="0"/>
              <a:t> </a:t>
            </a:r>
            <a:r>
              <a:rPr lang="cs-CZ" dirty="0" err="1"/>
              <a:t>angesicht</a:t>
            </a:r>
            <a:r>
              <a:rPr lang="cs-CZ" dirty="0"/>
              <a:t> der </a:t>
            </a:r>
            <a:r>
              <a:rPr lang="cs-CZ" dirty="0" err="1"/>
              <a:t>Schoah</a:t>
            </a:r>
            <a:r>
              <a:rPr lang="cs-CZ" dirty="0"/>
              <a:t>(N. </a:t>
            </a:r>
            <a:r>
              <a:rPr lang="cs-CZ" dirty="0" err="1"/>
              <a:t>Sachs</a:t>
            </a:r>
            <a:r>
              <a:rPr lang="cs-CZ" dirty="0"/>
              <a:t>, P. </a:t>
            </a:r>
            <a:r>
              <a:rPr lang="cs-CZ" dirty="0" err="1"/>
              <a:t>Levi</a:t>
            </a:r>
            <a:r>
              <a:rPr lang="cs-CZ" dirty="0"/>
              <a:t>, I. </a:t>
            </a:r>
            <a:r>
              <a:rPr lang="cs-CZ" dirty="0" err="1"/>
              <a:t>Kertész</a:t>
            </a:r>
            <a:r>
              <a:rPr lang="cs-CZ" dirty="0"/>
              <a:t>)</a:t>
            </a:r>
          </a:p>
          <a:p>
            <a:r>
              <a:rPr lang="cs-CZ" dirty="0"/>
              <a:t>1948 </a:t>
            </a:r>
            <a:r>
              <a:rPr lang="cs-CZ" i="1" dirty="0"/>
              <a:t>Der </a:t>
            </a:r>
            <a:r>
              <a:rPr lang="cs-CZ" i="1" dirty="0" err="1"/>
              <a:t>Sand</a:t>
            </a:r>
            <a:r>
              <a:rPr lang="cs-CZ" i="1" dirty="0"/>
              <a:t> </a:t>
            </a:r>
            <a:r>
              <a:rPr lang="cs-CZ" i="1" dirty="0" err="1"/>
              <a:t>aus</a:t>
            </a:r>
            <a:r>
              <a:rPr lang="cs-CZ" i="1" dirty="0"/>
              <a:t> den </a:t>
            </a:r>
            <a:r>
              <a:rPr lang="cs-CZ" i="1" dirty="0" err="1"/>
              <a:t>Urn</a:t>
            </a:r>
            <a:r>
              <a:rPr lang="cs-CZ" dirty="0" err="1"/>
              <a:t>en</a:t>
            </a:r>
            <a:r>
              <a:rPr lang="cs-CZ" dirty="0"/>
              <a:t> (</a:t>
            </a:r>
            <a:r>
              <a:rPr lang="cs-CZ" dirty="0" err="1"/>
              <a:t>auch</a:t>
            </a:r>
            <a:r>
              <a:rPr lang="cs-CZ" dirty="0"/>
              <a:t> </a:t>
            </a:r>
            <a:r>
              <a:rPr lang="cs-CZ" i="1" dirty="0" err="1"/>
              <a:t>Todesfuge</a:t>
            </a:r>
            <a:r>
              <a:rPr lang="cs-CZ" dirty="0"/>
              <a:t>)</a:t>
            </a:r>
          </a:p>
          <a:p>
            <a:r>
              <a:rPr lang="cs-CZ" dirty="0"/>
              <a:t>1952 </a:t>
            </a:r>
            <a:r>
              <a:rPr lang="cs-CZ" i="1" dirty="0" err="1"/>
              <a:t>Mohn</a:t>
            </a:r>
            <a:r>
              <a:rPr lang="cs-CZ" i="1" dirty="0"/>
              <a:t> </a:t>
            </a:r>
            <a:r>
              <a:rPr lang="cs-CZ" i="1" dirty="0" err="1"/>
              <a:t>und</a:t>
            </a:r>
            <a:r>
              <a:rPr lang="cs-CZ" i="1" dirty="0"/>
              <a:t> </a:t>
            </a:r>
            <a:r>
              <a:rPr lang="cs-CZ" i="1" dirty="0" err="1"/>
              <a:t>Gedächtnis</a:t>
            </a:r>
            <a:endParaRPr lang="cs-CZ" i="1" dirty="0"/>
          </a:p>
          <a:p>
            <a:r>
              <a:rPr lang="cs-CZ" dirty="0"/>
              <a:t>1959 </a:t>
            </a:r>
            <a:r>
              <a:rPr lang="cs-CZ" i="1" dirty="0" err="1"/>
              <a:t>Sprachgitter</a:t>
            </a:r>
            <a:endParaRPr lang="cs-CZ" i="1" dirty="0"/>
          </a:p>
          <a:p>
            <a:r>
              <a:rPr lang="cs-CZ" dirty="0"/>
              <a:t>1960/1961 </a:t>
            </a:r>
            <a:r>
              <a:rPr lang="cs-CZ" i="1" dirty="0" err="1"/>
              <a:t>Meridian</a:t>
            </a:r>
            <a:r>
              <a:rPr lang="cs-CZ" dirty="0"/>
              <a:t> (</a:t>
            </a:r>
            <a:r>
              <a:rPr lang="cs-CZ" dirty="0" err="1"/>
              <a:t>Rede</a:t>
            </a:r>
            <a:r>
              <a:rPr lang="cs-CZ" dirty="0"/>
              <a:t>)</a:t>
            </a:r>
          </a:p>
          <a:p>
            <a:r>
              <a:rPr lang="cs-CZ" dirty="0"/>
              <a:t>1967 </a:t>
            </a:r>
            <a:r>
              <a:rPr lang="cs-CZ" i="1" dirty="0" err="1"/>
              <a:t>Atemwende</a:t>
            </a:r>
            <a:endParaRPr lang="cs-CZ" i="1" dirty="0"/>
          </a:p>
          <a:p>
            <a:r>
              <a:rPr lang="cs-CZ" i="1" dirty="0"/>
              <a:t>Paul </a:t>
            </a:r>
            <a:r>
              <a:rPr lang="cs-CZ" i="1" dirty="0" err="1"/>
              <a:t>Celan</a:t>
            </a:r>
            <a:r>
              <a:rPr lang="cs-CZ" i="1" dirty="0"/>
              <a:t> </a:t>
            </a:r>
            <a:r>
              <a:rPr lang="cs-CZ" i="1" dirty="0" err="1"/>
              <a:t>liest</a:t>
            </a:r>
            <a:r>
              <a:rPr lang="cs-CZ" i="1" dirty="0"/>
              <a:t> Die </a:t>
            </a:r>
            <a:r>
              <a:rPr lang="cs-CZ" i="1" dirty="0" err="1"/>
              <a:t>Todesfuge</a:t>
            </a:r>
            <a:r>
              <a:rPr lang="cs-CZ" i="1" dirty="0"/>
              <a:t>: </a:t>
            </a:r>
            <a:r>
              <a:rPr lang="cs-CZ" dirty="0">
                <a:hlinkClick r:id="rId2"/>
              </a:rPr>
              <a:t>https://www.youtube.com/watch?v=gVwLqEHDCQE</a:t>
            </a:r>
            <a:endParaRPr lang="cs-CZ" dirty="0"/>
          </a:p>
          <a:p>
            <a:endParaRPr lang="cs-CZ" i="1" dirty="0"/>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Wolfgang </a:t>
            </a:r>
            <a:r>
              <a:rPr lang="cs-CZ" dirty="0" err="1"/>
              <a:t>Koeppen</a:t>
            </a:r>
            <a:r>
              <a:rPr lang="cs-CZ" dirty="0"/>
              <a:t> (1906-1996) </a:t>
            </a:r>
            <a:r>
              <a:rPr lang="cs-CZ" dirty="0" err="1"/>
              <a:t>und</a:t>
            </a:r>
            <a:r>
              <a:rPr lang="cs-CZ" dirty="0"/>
              <a:t> </a:t>
            </a:r>
            <a:r>
              <a:rPr lang="cs-CZ" dirty="0" err="1"/>
              <a:t>die</a:t>
            </a:r>
            <a:r>
              <a:rPr lang="cs-CZ" dirty="0"/>
              <a:t> „</a:t>
            </a:r>
            <a:r>
              <a:rPr lang="cs-CZ" dirty="0" err="1"/>
              <a:t>Wiederholung</a:t>
            </a:r>
            <a:r>
              <a:rPr lang="cs-CZ" dirty="0"/>
              <a:t> der </a:t>
            </a:r>
            <a:r>
              <a:rPr lang="cs-CZ" dirty="0" err="1"/>
              <a:t>Moderne</a:t>
            </a:r>
            <a:r>
              <a:rPr lang="cs-CZ" dirty="0"/>
              <a:t>“</a:t>
            </a:r>
          </a:p>
        </p:txBody>
      </p:sp>
      <p:sp>
        <p:nvSpPr>
          <p:cNvPr id="3" name="Zástupný symbol pro obsah 2"/>
          <p:cNvSpPr>
            <a:spLocks noGrp="1"/>
          </p:cNvSpPr>
          <p:nvPr>
            <p:ph idx="1"/>
          </p:nvPr>
        </p:nvSpPr>
        <p:spPr/>
        <p:txBody>
          <a:bodyPr>
            <a:normAutofit fontScale="62500" lnSpcReduction="20000"/>
          </a:bodyPr>
          <a:lstStyle/>
          <a:p>
            <a:r>
              <a:rPr lang="cs-CZ" dirty="0" err="1"/>
              <a:t>Koeppen</a:t>
            </a:r>
            <a:r>
              <a:rPr lang="cs-CZ" dirty="0"/>
              <a:t> </a:t>
            </a:r>
            <a:r>
              <a:rPr lang="cs-CZ" dirty="0" err="1"/>
              <a:t>bezieht</a:t>
            </a:r>
            <a:r>
              <a:rPr lang="cs-CZ" dirty="0"/>
              <a:t> </a:t>
            </a:r>
            <a:r>
              <a:rPr lang="cs-CZ" dirty="0" err="1"/>
              <a:t>sich</a:t>
            </a:r>
            <a:r>
              <a:rPr lang="cs-CZ" dirty="0"/>
              <a:t> </a:t>
            </a:r>
            <a:r>
              <a:rPr lang="cs-CZ" dirty="0" err="1"/>
              <a:t>mehrmals</a:t>
            </a:r>
            <a:r>
              <a:rPr lang="cs-CZ" dirty="0"/>
              <a:t> </a:t>
            </a:r>
            <a:r>
              <a:rPr lang="cs-CZ" dirty="0" err="1"/>
              <a:t>zu</a:t>
            </a:r>
            <a:r>
              <a:rPr lang="cs-CZ" dirty="0"/>
              <a:t> </a:t>
            </a:r>
            <a:r>
              <a:rPr lang="cs-CZ" dirty="0" err="1"/>
              <a:t>Döblin</a:t>
            </a:r>
            <a:r>
              <a:rPr lang="cs-CZ" dirty="0"/>
              <a:t>, </a:t>
            </a:r>
            <a:r>
              <a:rPr lang="cs-CZ" dirty="0" err="1"/>
              <a:t>ähnlich</a:t>
            </a:r>
            <a:r>
              <a:rPr lang="cs-CZ" dirty="0"/>
              <a:t> </a:t>
            </a:r>
            <a:r>
              <a:rPr lang="cs-CZ" dirty="0" err="1"/>
              <a:t>wie</a:t>
            </a:r>
            <a:r>
              <a:rPr lang="cs-CZ" dirty="0"/>
              <a:t> </a:t>
            </a:r>
            <a:r>
              <a:rPr lang="cs-CZ" dirty="0" err="1"/>
              <a:t>dieser</a:t>
            </a:r>
            <a:r>
              <a:rPr lang="cs-CZ" dirty="0"/>
              <a:t> </a:t>
            </a:r>
            <a:r>
              <a:rPr lang="cs-CZ" dirty="0" err="1"/>
              <a:t>benutzt</a:t>
            </a:r>
            <a:r>
              <a:rPr lang="cs-CZ" dirty="0"/>
              <a:t> </a:t>
            </a:r>
            <a:r>
              <a:rPr lang="cs-CZ" dirty="0" err="1"/>
              <a:t>er</a:t>
            </a:r>
            <a:r>
              <a:rPr lang="cs-CZ" dirty="0"/>
              <a:t> </a:t>
            </a:r>
            <a:r>
              <a:rPr lang="cs-CZ" dirty="0" err="1"/>
              <a:t>die</a:t>
            </a:r>
            <a:r>
              <a:rPr lang="cs-CZ" dirty="0"/>
              <a:t> </a:t>
            </a:r>
            <a:r>
              <a:rPr lang="cs-CZ" dirty="0" err="1"/>
              <a:t>Montagetechnik</a:t>
            </a:r>
            <a:r>
              <a:rPr lang="cs-CZ" dirty="0"/>
              <a:t>, </a:t>
            </a:r>
            <a:r>
              <a:rPr lang="cs-CZ" dirty="0" err="1"/>
              <a:t>sein</a:t>
            </a:r>
            <a:r>
              <a:rPr lang="cs-CZ" dirty="0"/>
              <a:t> Roman </a:t>
            </a:r>
            <a:r>
              <a:rPr lang="cs-CZ" dirty="0" err="1"/>
              <a:t>Tauben</a:t>
            </a:r>
            <a:r>
              <a:rPr lang="cs-CZ" dirty="0"/>
              <a:t> </a:t>
            </a:r>
            <a:r>
              <a:rPr lang="cs-CZ" dirty="0" err="1"/>
              <a:t>im</a:t>
            </a:r>
            <a:r>
              <a:rPr lang="cs-CZ" dirty="0"/>
              <a:t> </a:t>
            </a:r>
            <a:r>
              <a:rPr lang="cs-CZ" dirty="0" err="1"/>
              <a:t>Gras</a:t>
            </a:r>
            <a:r>
              <a:rPr lang="cs-CZ" dirty="0"/>
              <a:t> (1951) </a:t>
            </a:r>
            <a:r>
              <a:rPr lang="cs-CZ" dirty="0" err="1"/>
              <a:t>wird</a:t>
            </a:r>
            <a:r>
              <a:rPr lang="cs-CZ" dirty="0"/>
              <a:t> </a:t>
            </a:r>
            <a:r>
              <a:rPr lang="cs-CZ" dirty="0" err="1"/>
              <a:t>oft</a:t>
            </a:r>
            <a:r>
              <a:rPr lang="cs-CZ" dirty="0"/>
              <a:t> </a:t>
            </a:r>
            <a:r>
              <a:rPr lang="cs-CZ" dirty="0" err="1"/>
              <a:t>mit</a:t>
            </a:r>
            <a:r>
              <a:rPr lang="cs-CZ" dirty="0"/>
              <a:t> Berlin. </a:t>
            </a:r>
            <a:r>
              <a:rPr lang="cs-CZ" dirty="0" err="1"/>
              <a:t>Alexanderplatz</a:t>
            </a:r>
            <a:r>
              <a:rPr lang="cs-CZ" dirty="0"/>
              <a:t> </a:t>
            </a:r>
            <a:r>
              <a:rPr lang="cs-CZ" dirty="0" err="1"/>
              <a:t>verglichen</a:t>
            </a:r>
            <a:r>
              <a:rPr lang="cs-CZ" dirty="0"/>
              <a:t> : </a:t>
            </a:r>
            <a:r>
              <a:rPr lang="cs-CZ" dirty="0" err="1"/>
              <a:t>Döblin</a:t>
            </a:r>
            <a:r>
              <a:rPr lang="cs-CZ" dirty="0"/>
              <a:t> </a:t>
            </a:r>
            <a:r>
              <a:rPr lang="cs-CZ" dirty="0" err="1"/>
              <a:t>montiert</a:t>
            </a:r>
            <a:r>
              <a:rPr lang="cs-CZ" dirty="0"/>
              <a:t> </a:t>
            </a:r>
            <a:r>
              <a:rPr lang="cs-CZ" dirty="0" err="1"/>
              <a:t>städtisches</a:t>
            </a:r>
            <a:r>
              <a:rPr lang="cs-CZ" dirty="0"/>
              <a:t> </a:t>
            </a:r>
            <a:r>
              <a:rPr lang="cs-CZ" dirty="0" err="1"/>
              <a:t>Dokumentarmterial</a:t>
            </a:r>
            <a:r>
              <a:rPr lang="cs-CZ" dirty="0"/>
              <a:t>, </a:t>
            </a:r>
            <a:r>
              <a:rPr lang="cs-CZ" dirty="0" err="1"/>
              <a:t>Koeppen</a:t>
            </a:r>
            <a:r>
              <a:rPr lang="cs-CZ" dirty="0"/>
              <a:t> </a:t>
            </a:r>
            <a:r>
              <a:rPr lang="cs-CZ" dirty="0" err="1"/>
              <a:t>die</a:t>
            </a:r>
            <a:r>
              <a:rPr lang="cs-CZ" dirty="0"/>
              <a:t> </a:t>
            </a:r>
            <a:r>
              <a:rPr lang="cs-CZ" dirty="0" err="1"/>
              <a:t>Erzählstränge</a:t>
            </a:r>
            <a:r>
              <a:rPr lang="cs-CZ" dirty="0"/>
              <a:t> </a:t>
            </a:r>
            <a:r>
              <a:rPr lang="cs-CZ" dirty="0" err="1"/>
              <a:t>und</a:t>
            </a:r>
            <a:r>
              <a:rPr lang="cs-CZ" dirty="0"/>
              <a:t> </a:t>
            </a:r>
            <a:r>
              <a:rPr lang="cs-CZ" dirty="0" err="1"/>
              <a:t>Figurenperspektiven</a:t>
            </a:r>
            <a:endParaRPr lang="cs-CZ" dirty="0"/>
          </a:p>
          <a:p>
            <a:r>
              <a:rPr lang="cs-CZ" dirty="0" err="1"/>
              <a:t>Ähnlich</a:t>
            </a:r>
            <a:r>
              <a:rPr lang="cs-CZ" dirty="0"/>
              <a:t> </a:t>
            </a:r>
            <a:r>
              <a:rPr lang="cs-CZ" dirty="0" err="1"/>
              <a:t>bei</a:t>
            </a:r>
            <a:r>
              <a:rPr lang="cs-CZ" dirty="0"/>
              <a:t> </a:t>
            </a:r>
            <a:r>
              <a:rPr lang="cs-CZ" dirty="0" err="1"/>
              <a:t>beiden</a:t>
            </a:r>
            <a:r>
              <a:rPr lang="cs-CZ" dirty="0"/>
              <a:t>  - </a:t>
            </a:r>
            <a:r>
              <a:rPr lang="cs-CZ" dirty="0" err="1"/>
              <a:t>Abkehr</a:t>
            </a:r>
            <a:r>
              <a:rPr lang="cs-CZ" dirty="0"/>
              <a:t> von der </a:t>
            </a:r>
            <a:r>
              <a:rPr lang="cs-CZ" dirty="0" err="1"/>
              <a:t>Romanpsychologie</a:t>
            </a:r>
            <a:r>
              <a:rPr lang="cs-CZ" dirty="0"/>
              <a:t> (</a:t>
            </a:r>
            <a:r>
              <a:rPr lang="cs-CZ" dirty="0" err="1"/>
              <a:t>einer</a:t>
            </a:r>
            <a:r>
              <a:rPr lang="cs-CZ" dirty="0"/>
              <a:t> der </a:t>
            </a:r>
            <a:r>
              <a:rPr lang="cs-CZ" dirty="0" err="1"/>
              <a:t>Forderungen</a:t>
            </a:r>
            <a:r>
              <a:rPr lang="cs-CZ" dirty="0"/>
              <a:t> </a:t>
            </a:r>
            <a:r>
              <a:rPr lang="cs-CZ" dirty="0" err="1"/>
              <a:t>Döblins</a:t>
            </a:r>
            <a:r>
              <a:rPr lang="cs-CZ" dirty="0"/>
              <a:t> </a:t>
            </a:r>
            <a:r>
              <a:rPr lang="cs-CZ" dirty="0" err="1"/>
              <a:t>im</a:t>
            </a:r>
            <a:r>
              <a:rPr lang="cs-CZ" dirty="0"/>
              <a:t> </a:t>
            </a:r>
            <a:r>
              <a:rPr lang="cs-CZ" dirty="0" err="1"/>
              <a:t>Berliner</a:t>
            </a:r>
            <a:r>
              <a:rPr lang="cs-CZ" dirty="0"/>
              <a:t> </a:t>
            </a:r>
            <a:r>
              <a:rPr lang="cs-CZ" dirty="0" err="1"/>
              <a:t>Programm</a:t>
            </a:r>
            <a:r>
              <a:rPr lang="cs-CZ" dirty="0"/>
              <a:t>)</a:t>
            </a:r>
          </a:p>
          <a:p>
            <a:r>
              <a:rPr lang="cs-CZ" dirty="0" err="1"/>
              <a:t>Koeppens</a:t>
            </a:r>
            <a:r>
              <a:rPr lang="cs-CZ" dirty="0"/>
              <a:t> </a:t>
            </a:r>
            <a:r>
              <a:rPr lang="cs-CZ" dirty="0" err="1"/>
              <a:t>Reiseberichte</a:t>
            </a:r>
            <a:r>
              <a:rPr lang="cs-CZ" dirty="0"/>
              <a:t> </a:t>
            </a:r>
            <a:r>
              <a:rPr lang="cs-CZ" dirty="0" err="1"/>
              <a:t>ahmen</a:t>
            </a:r>
            <a:r>
              <a:rPr lang="cs-CZ" dirty="0"/>
              <a:t> </a:t>
            </a:r>
            <a:r>
              <a:rPr lang="cs-CZ" dirty="0" err="1"/>
              <a:t>die</a:t>
            </a:r>
            <a:r>
              <a:rPr lang="cs-CZ" dirty="0"/>
              <a:t> Figur des </a:t>
            </a:r>
            <a:r>
              <a:rPr lang="cs-CZ" dirty="0" err="1"/>
              <a:t>Flaneurs</a:t>
            </a:r>
            <a:r>
              <a:rPr lang="cs-CZ" dirty="0"/>
              <a:t>, nach, der </a:t>
            </a:r>
            <a:r>
              <a:rPr lang="cs-CZ" dirty="0" err="1"/>
              <a:t>mehr</a:t>
            </a:r>
            <a:r>
              <a:rPr lang="cs-CZ" dirty="0"/>
              <a:t> </a:t>
            </a:r>
            <a:r>
              <a:rPr lang="cs-CZ" dirty="0" err="1"/>
              <a:t>sein</a:t>
            </a:r>
            <a:r>
              <a:rPr lang="cs-CZ" dirty="0"/>
              <a:t> </a:t>
            </a:r>
            <a:r>
              <a:rPr lang="cs-CZ" dirty="0" err="1"/>
              <a:t>Innenleben</a:t>
            </a:r>
            <a:r>
              <a:rPr lang="cs-CZ" dirty="0"/>
              <a:t> </a:t>
            </a:r>
            <a:r>
              <a:rPr lang="cs-CZ" dirty="0" err="1"/>
              <a:t>als</a:t>
            </a:r>
            <a:r>
              <a:rPr lang="cs-CZ" dirty="0"/>
              <a:t> </a:t>
            </a:r>
            <a:r>
              <a:rPr lang="cs-CZ" dirty="0" err="1"/>
              <a:t>die</a:t>
            </a:r>
            <a:r>
              <a:rPr lang="cs-CZ" dirty="0"/>
              <a:t> </a:t>
            </a:r>
            <a:r>
              <a:rPr lang="cs-CZ" dirty="0" err="1"/>
              <a:t>Außenwelt</a:t>
            </a:r>
            <a:r>
              <a:rPr lang="cs-CZ" dirty="0"/>
              <a:t> </a:t>
            </a:r>
            <a:r>
              <a:rPr lang="cs-CZ" dirty="0" err="1"/>
              <a:t>reflektiert</a:t>
            </a:r>
            <a:r>
              <a:rPr lang="cs-CZ" dirty="0"/>
              <a:t> </a:t>
            </a:r>
          </a:p>
          <a:p>
            <a:r>
              <a:rPr lang="cs-CZ" dirty="0" err="1"/>
              <a:t>seine</a:t>
            </a:r>
            <a:r>
              <a:rPr lang="cs-CZ" dirty="0"/>
              <a:t> </a:t>
            </a:r>
            <a:r>
              <a:rPr lang="cs-CZ" dirty="0" err="1"/>
              <a:t>Autobiographie</a:t>
            </a:r>
            <a:r>
              <a:rPr lang="cs-CZ" dirty="0"/>
              <a:t> </a:t>
            </a:r>
            <a:r>
              <a:rPr lang="cs-CZ" dirty="0" err="1"/>
              <a:t>J</a:t>
            </a:r>
            <a:r>
              <a:rPr lang="cs-CZ" i="1" dirty="0" err="1"/>
              <a:t>ugend</a:t>
            </a:r>
            <a:r>
              <a:rPr lang="cs-CZ" dirty="0"/>
              <a:t> (1976) </a:t>
            </a:r>
            <a:r>
              <a:rPr lang="cs-CZ" dirty="0" err="1"/>
              <a:t>kann</a:t>
            </a:r>
            <a:r>
              <a:rPr lang="cs-CZ" dirty="0"/>
              <a:t> man </a:t>
            </a:r>
            <a:r>
              <a:rPr lang="cs-CZ" dirty="0" err="1"/>
              <a:t>widerum</a:t>
            </a:r>
            <a:r>
              <a:rPr lang="cs-CZ" dirty="0"/>
              <a:t> </a:t>
            </a:r>
            <a:r>
              <a:rPr lang="cs-CZ" dirty="0" err="1"/>
              <a:t>mit</a:t>
            </a:r>
            <a:r>
              <a:rPr lang="cs-CZ" dirty="0"/>
              <a:t> </a:t>
            </a:r>
            <a:r>
              <a:rPr lang="cs-CZ" dirty="0" err="1"/>
              <a:t>Döblins</a:t>
            </a:r>
            <a:r>
              <a:rPr lang="cs-CZ" dirty="0"/>
              <a:t> </a:t>
            </a:r>
            <a:r>
              <a:rPr lang="cs-CZ" dirty="0" err="1"/>
              <a:t>Erster</a:t>
            </a:r>
            <a:r>
              <a:rPr lang="cs-CZ" dirty="0"/>
              <a:t> </a:t>
            </a:r>
            <a:r>
              <a:rPr lang="cs-CZ" dirty="0" err="1"/>
              <a:t>Rückblick</a:t>
            </a:r>
            <a:r>
              <a:rPr lang="cs-CZ" dirty="0"/>
              <a:t> </a:t>
            </a:r>
            <a:r>
              <a:rPr lang="cs-CZ" dirty="0" err="1"/>
              <a:t>vergleiechen</a:t>
            </a:r>
            <a:r>
              <a:rPr lang="cs-CZ" dirty="0"/>
              <a:t>,  </a:t>
            </a:r>
            <a:r>
              <a:rPr lang="cs-CZ" dirty="0" err="1"/>
              <a:t>wobei</a:t>
            </a:r>
            <a:r>
              <a:rPr lang="cs-CZ" dirty="0"/>
              <a:t> </a:t>
            </a:r>
            <a:r>
              <a:rPr lang="cs-CZ" dirty="0" err="1"/>
              <a:t>die</a:t>
            </a:r>
            <a:r>
              <a:rPr lang="cs-CZ" dirty="0"/>
              <a:t> </a:t>
            </a:r>
            <a:r>
              <a:rPr lang="cs-CZ" dirty="0" err="1"/>
              <a:t>Fiktionalisierung</a:t>
            </a:r>
            <a:r>
              <a:rPr lang="cs-CZ" dirty="0"/>
              <a:t> des </a:t>
            </a:r>
            <a:r>
              <a:rPr lang="cs-CZ" dirty="0" err="1"/>
              <a:t>Ich</a:t>
            </a:r>
            <a:r>
              <a:rPr lang="cs-CZ" dirty="0"/>
              <a:t> </a:t>
            </a:r>
            <a:r>
              <a:rPr lang="cs-CZ" dirty="0" err="1"/>
              <a:t>hier</a:t>
            </a:r>
            <a:r>
              <a:rPr lang="cs-CZ" dirty="0"/>
              <a:t> </a:t>
            </a:r>
            <a:r>
              <a:rPr lang="cs-CZ" dirty="0" err="1"/>
              <a:t>völlig</a:t>
            </a:r>
            <a:r>
              <a:rPr lang="cs-CZ" dirty="0"/>
              <a:t> </a:t>
            </a:r>
            <a:r>
              <a:rPr lang="cs-CZ" dirty="0" err="1"/>
              <a:t>eine</a:t>
            </a:r>
            <a:r>
              <a:rPr lang="cs-CZ" dirty="0"/>
              <a:t> </a:t>
            </a:r>
            <a:r>
              <a:rPr lang="cs-CZ" dirty="0" err="1"/>
              <a:t>klasische</a:t>
            </a:r>
            <a:r>
              <a:rPr lang="cs-CZ" dirty="0"/>
              <a:t> </a:t>
            </a:r>
            <a:r>
              <a:rPr lang="cs-CZ" dirty="0" err="1"/>
              <a:t>Autobiographievorstellung</a:t>
            </a:r>
            <a:r>
              <a:rPr lang="cs-CZ" dirty="0"/>
              <a:t>  </a:t>
            </a:r>
            <a:r>
              <a:rPr lang="cs-CZ" dirty="0" err="1"/>
              <a:t>ersetzt</a:t>
            </a:r>
            <a:r>
              <a:rPr lang="cs-CZ" dirty="0"/>
              <a:t>, </a:t>
            </a:r>
            <a:r>
              <a:rPr lang="cs-CZ" dirty="0" err="1"/>
              <a:t>auch</a:t>
            </a:r>
            <a:r>
              <a:rPr lang="cs-CZ" dirty="0"/>
              <a:t> </a:t>
            </a:r>
            <a:r>
              <a:rPr lang="cs-CZ" dirty="0" err="1"/>
              <a:t>Fragmentarisierung</a:t>
            </a:r>
            <a:r>
              <a:rPr lang="cs-CZ" dirty="0"/>
              <a:t> </a:t>
            </a:r>
            <a:r>
              <a:rPr lang="cs-CZ" dirty="0" err="1"/>
              <a:t>und</a:t>
            </a:r>
            <a:r>
              <a:rPr lang="cs-CZ" dirty="0"/>
              <a:t> </a:t>
            </a:r>
            <a:r>
              <a:rPr lang="cs-CZ" dirty="0" err="1"/>
              <a:t>Vermischung</a:t>
            </a:r>
            <a:r>
              <a:rPr lang="cs-CZ" dirty="0"/>
              <a:t> der </a:t>
            </a:r>
            <a:r>
              <a:rPr lang="cs-CZ" dirty="0" err="1"/>
              <a:t>Erzählperspektiven</a:t>
            </a:r>
            <a:endParaRPr lang="cs-CZ" dirty="0"/>
          </a:p>
          <a:p>
            <a:r>
              <a:rPr lang="cs-CZ" dirty="0"/>
              <a:t>K. </a:t>
            </a:r>
            <a:r>
              <a:rPr lang="cs-CZ" dirty="0" err="1"/>
              <a:t>wiederholt</a:t>
            </a:r>
            <a:r>
              <a:rPr lang="cs-CZ" dirty="0"/>
              <a:t> </a:t>
            </a:r>
            <a:r>
              <a:rPr lang="cs-CZ" dirty="0" err="1"/>
              <a:t>und</a:t>
            </a:r>
            <a:r>
              <a:rPr lang="cs-CZ" dirty="0"/>
              <a:t> </a:t>
            </a:r>
            <a:r>
              <a:rPr lang="cs-CZ" dirty="0" err="1"/>
              <a:t>schreibt</a:t>
            </a:r>
            <a:r>
              <a:rPr lang="cs-CZ" dirty="0"/>
              <a:t> </a:t>
            </a:r>
            <a:r>
              <a:rPr lang="cs-CZ" dirty="0" err="1"/>
              <a:t>die</a:t>
            </a:r>
            <a:r>
              <a:rPr lang="cs-CZ" dirty="0"/>
              <a:t> </a:t>
            </a:r>
            <a:r>
              <a:rPr lang="cs-CZ" dirty="0" err="1"/>
              <a:t>Vorbilder</a:t>
            </a:r>
            <a:r>
              <a:rPr lang="cs-CZ" dirty="0"/>
              <a:t> </a:t>
            </a:r>
            <a:r>
              <a:rPr lang="cs-CZ" dirty="0" err="1"/>
              <a:t>aus</a:t>
            </a:r>
            <a:r>
              <a:rPr lang="cs-CZ" dirty="0"/>
              <a:t> der </a:t>
            </a:r>
            <a:r>
              <a:rPr lang="cs-CZ" dirty="0" err="1"/>
              <a:t>klassischen</a:t>
            </a:r>
            <a:r>
              <a:rPr lang="cs-CZ" dirty="0"/>
              <a:t> </a:t>
            </a:r>
            <a:r>
              <a:rPr lang="cs-CZ" dirty="0" err="1"/>
              <a:t>Moderne</a:t>
            </a:r>
            <a:r>
              <a:rPr lang="cs-CZ" dirty="0"/>
              <a:t>  (</a:t>
            </a:r>
            <a:r>
              <a:rPr lang="cs-CZ" dirty="0" err="1"/>
              <a:t>neben</a:t>
            </a:r>
            <a:r>
              <a:rPr lang="cs-CZ" dirty="0"/>
              <a:t> </a:t>
            </a:r>
            <a:r>
              <a:rPr lang="cs-CZ" dirty="0" err="1"/>
              <a:t>Döblin</a:t>
            </a:r>
            <a:r>
              <a:rPr lang="cs-CZ" dirty="0"/>
              <a:t> </a:t>
            </a:r>
            <a:r>
              <a:rPr lang="cs-CZ" dirty="0" err="1"/>
              <a:t>auch</a:t>
            </a:r>
            <a:r>
              <a:rPr lang="cs-CZ" dirty="0"/>
              <a:t> </a:t>
            </a:r>
            <a:r>
              <a:rPr lang="cs-CZ" dirty="0" err="1"/>
              <a:t>die</a:t>
            </a:r>
            <a:r>
              <a:rPr lang="cs-CZ" dirty="0"/>
              <a:t> </a:t>
            </a:r>
            <a:r>
              <a:rPr lang="cs-CZ" dirty="0" err="1"/>
              <a:t>Brüder</a:t>
            </a:r>
            <a:r>
              <a:rPr lang="cs-CZ" dirty="0"/>
              <a:t> Mann – </a:t>
            </a:r>
            <a:r>
              <a:rPr lang="cs-CZ" dirty="0" err="1"/>
              <a:t>mehrere</a:t>
            </a:r>
            <a:r>
              <a:rPr lang="cs-CZ" dirty="0"/>
              <a:t> </a:t>
            </a:r>
            <a:r>
              <a:rPr lang="cs-CZ" dirty="0" err="1"/>
              <a:t>Bezüge</a:t>
            </a:r>
            <a:r>
              <a:rPr lang="cs-CZ" dirty="0"/>
              <a:t> </a:t>
            </a:r>
            <a:r>
              <a:rPr lang="cs-CZ" dirty="0" err="1"/>
              <a:t>zu</a:t>
            </a:r>
            <a:r>
              <a:rPr lang="cs-CZ" dirty="0"/>
              <a:t> H. </a:t>
            </a:r>
            <a:r>
              <a:rPr lang="cs-CZ" dirty="0" err="1"/>
              <a:t>Manns</a:t>
            </a:r>
            <a:r>
              <a:rPr lang="cs-CZ" dirty="0"/>
              <a:t> </a:t>
            </a:r>
            <a:r>
              <a:rPr lang="cs-CZ" dirty="0" err="1"/>
              <a:t>Gesellschaftskritik</a:t>
            </a:r>
            <a:r>
              <a:rPr lang="cs-CZ" dirty="0"/>
              <a:t>, </a:t>
            </a:r>
            <a:r>
              <a:rPr lang="cs-CZ" dirty="0" err="1"/>
              <a:t>Inspiration</a:t>
            </a:r>
            <a:r>
              <a:rPr lang="cs-CZ" dirty="0"/>
              <a:t> </a:t>
            </a:r>
            <a:r>
              <a:rPr lang="cs-CZ" dirty="0" err="1"/>
              <a:t>bei</a:t>
            </a:r>
            <a:r>
              <a:rPr lang="cs-CZ" dirty="0"/>
              <a:t> </a:t>
            </a:r>
            <a:r>
              <a:rPr lang="cs-CZ" dirty="0" err="1"/>
              <a:t>Th</a:t>
            </a:r>
            <a:r>
              <a:rPr lang="cs-CZ" dirty="0"/>
              <a:t>. Mann </a:t>
            </a:r>
            <a:r>
              <a:rPr lang="cs-CZ" dirty="0" err="1"/>
              <a:t>für</a:t>
            </a:r>
            <a:r>
              <a:rPr lang="cs-CZ" dirty="0"/>
              <a:t> den Roman </a:t>
            </a:r>
            <a:r>
              <a:rPr lang="cs-CZ" dirty="0" err="1"/>
              <a:t>Tod</a:t>
            </a:r>
            <a:r>
              <a:rPr lang="cs-CZ" dirty="0"/>
              <a:t> in Rom aus1956) um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E329A1-8E50-4F29-BFEF-E50F8CCB00E9}"/>
              </a:ext>
            </a:extLst>
          </p:cNvPr>
          <p:cNvSpPr>
            <a:spLocks noGrp="1"/>
          </p:cNvSpPr>
          <p:nvPr>
            <p:ph type="title"/>
          </p:nvPr>
        </p:nvSpPr>
        <p:spPr/>
        <p:txBody>
          <a:bodyPr/>
          <a:lstStyle/>
          <a:p>
            <a:r>
              <a:rPr lang="cs-CZ" dirty="0" err="1"/>
              <a:t>Lektüre</a:t>
            </a:r>
            <a:endParaRPr lang="cs-CZ" dirty="0"/>
          </a:p>
        </p:txBody>
      </p:sp>
      <p:sp>
        <p:nvSpPr>
          <p:cNvPr id="3" name="Zástupný obsah 2">
            <a:extLst>
              <a:ext uri="{FF2B5EF4-FFF2-40B4-BE49-F238E27FC236}">
                <a16:creationId xmlns:a16="http://schemas.microsoft.com/office/drawing/2014/main" id="{8C257F53-8CC4-4C82-8CC2-A227C5C0FDAF}"/>
              </a:ext>
            </a:extLst>
          </p:cNvPr>
          <p:cNvSpPr>
            <a:spLocks noGrp="1"/>
          </p:cNvSpPr>
          <p:nvPr>
            <p:ph idx="1"/>
          </p:nvPr>
        </p:nvSpPr>
        <p:spPr/>
        <p:txBody>
          <a:bodyPr>
            <a:normAutofit fontScale="85000" lnSpcReduction="20000"/>
          </a:bodyPr>
          <a:lstStyle/>
          <a:p>
            <a:r>
              <a:rPr lang="cs-CZ" b="1" u="sng" dirty="0" err="1"/>
              <a:t>Celan</a:t>
            </a:r>
            <a:r>
              <a:rPr lang="cs-CZ" b="1" u="sng" dirty="0"/>
              <a:t>: Die </a:t>
            </a:r>
            <a:r>
              <a:rPr lang="cs-CZ" b="1" u="sng" dirty="0" err="1"/>
              <a:t>Todesfuge</a:t>
            </a:r>
            <a:r>
              <a:rPr lang="cs-CZ" dirty="0"/>
              <a:t>:</a:t>
            </a:r>
          </a:p>
          <a:p>
            <a:pPr marL="0" indent="0">
              <a:buNone/>
            </a:pPr>
            <a:r>
              <a:rPr lang="cs-CZ" dirty="0"/>
              <a:t>Kann man in </a:t>
            </a:r>
            <a:r>
              <a:rPr lang="cs-CZ" dirty="0" err="1"/>
              <a:t>einem</a:t>
            </a:r>
            <a:r>
              <a:rPr lang="cs-CZ" dirty="0"/>
              <a:t> </a:t>
            </a:r>
            <a:r>
              <a:rPr lang="cs-CZ" dirty="0" err="1"/>
              <a:t>Gedicht</a:t>
            </a:r>
            <a:r>
              <a:rPr lang="cs-CZ"/>
              <a:t> Holokaust </a:t>
            </a:r>
            <a:r>
              <a:rPr lang="cs-CZ" dirty="0" err="1"/>
              <a:t>reflektieren</a:t>
            </a:r>
            <a:r>
              <a:rPr lang="cs-CZ" dirty="0"/>
              <a:t>? </a:t>
            </a:r>
            <a:r>
              <a:rPr lang="cs-CZ" dirty="0" err="1"/>
              <a:t>Ist</a:t>
            </a:r>
            <a:r>
              <a:rPr lang="cs-CZ" dirty="0"/>
              <a:t> es </a:t>
            </a:r>
            <a:r>
              <a:rPr lang="cs-CZ" dirty="0" err="1"/>
              <a:t>Celan</a:t>
            </a:r>
            <a:r>
              <a:rPr lang="cs-CZ" dirty="0"/>
              <a:t> </a:t>
            </a:r>
            <a:r>
              <a:rPr lang="cs-CZ" dirty="0" err="1"/>
              <a:t>gelungen</a:t>
            </a:r>
            <a:r>
              <a:rPr lang="cs-CZ" dirty="0"/>
              <a:t>?</a:t>
            </a:r>
          </a:p>
          <a:p>
            <a:pPr marL="0" indent="0">
              <a:buNone/>
            </a:pPr>
            <a:r>
              <a:rPr lang="cs-CZ" dirty="0" err="1"/>
              <a:t>Welchen</a:t>
            </a:r>
            <a:r>
              <a:rPr lang="cs-CZ" dirty="0"/>
              <a:t> </a:t>
            </a:r>
            <a:r>
              <a:rPr lang="cs-CZ" dirty="0" err="1"/>
              <a:t>Figuren</a:t>
            </a:r>
            <a:r>
              <a:rPr lang="cs-CZ" dirty="0"/>
              <a:t> </a:t>
            </a:r>
            <a:r>
              <a:rPr lang="cs-CZ" dirty="0" err="1"/>
              <a:t>begegnen</a:t>
            </a:r>
            <a:r>
              <a:rPr lang="cs-CZ" dirty="0"/>
              <a:t> </a:t>
            </a:r>
            <a:r>
              <a:rPr lang="cs-CZ" dirty="0" err="1"/>
              <a:t>wir</a:t>
            </a:r>
            <a:r>
              <a:rPr lang="cs-CZ" dirty="0"/>
              <a:t> in </a:t>
            </a:r>
            <a:r>
              <a:rPr lang="cs-CZ" dirty="0" err="1"/>
              <a:t>diesem</a:t>
            </a:r>
            <a:r>
              <a:rPr lang="cs-CZ" dirty="0"/>
              <a:t> </a:t>
            </a:r>
            <a:r>
              <a:rPr lang="cs-CZ" dirty="0" err="1"/>
              <a:t>Gedicht</a:t>
            </a:r>
            <a:r>
              <a:rPr lang="cs-CZ" dirty="0"/>
              <a:t> </a:t>
            </a:r>
            <a:r>
              <a:rPr lang="cs-CZ" dirty="0" err="1"/>
              <a:t>und</a:t>
            </a:r>
            <a:r>
              <a:rPr lang="cs-CZ" dirty="0"/>
              <a:t> </a:t>
            </a:r>
            <a:r>
              <a:rPr lang="cs-CZ" dirty="0" err="1"/>
              <a:t>wie</a:t>
            </a:r>
            <a:r>
              <a:rPr lang="cs-CZ" dirty="0"/>
              <a:t> </a:t>
            </a:r>
            <a:r>
              <a:rPr lang="cs-CZ" dirty="0" err="1"/>
              <a:t>werden</a:t>
            </a:r>
            <a:r>
              <a:rPr lang="cs-CZ" dirty="0"/>
              <a:t> </a:t>
            </a:r>
            <a:r>
              <a:rPr lang="cs-CZ" dirty="0" err="1"/>
              <a:t>sie</a:t>
            </a:r>
            <a:r>
              <a:rPr lang="cs-CZ" dirty="0"/>
              <a:t> </a:t>
            </a:r>
            <a:r>
              <a:rPr lang="cs-CZ" dirty="0" err="1"/>
              <a:t>stereotypisiert</a:t>
            </a:r>
            <a:r>
              <a:rPr lang="cs-CZ" dirty="0"/>
              <a:t>?</a:t>
            </a:r>
          </a:p>
          <a:p>
            <a:pPr marL="0" indent="0">
              <a:buNone/>
            </a:pPr>
            <a:r>
              <a:rPr lang="cs-CZ" dirty="0" err="1"/>
              <a:t>Was</a:t>
            </a:r>
            <a:r>
              <a:rPr lang="cs-CZ" dirty="0"/>
              <a:t> </a:t>
            </a:r>
            <a:r>
              <a:rPr lang="cs-CZ" dirty="0" err="1"/>
              <a:t>für</a:t>
            </a:r>
            <a:r>
              <a:rPr lang="cs-CZ" dirty="0"/>
              <a:t> </a:t>
            </a:r>
            <a:r>
              <a:rPr lang="cs-CZ" dirty="0" err="1"/>
              <a:t>eine</a:t>
            </a:r>
            <a:r>
              <a:rPr lang="cs-CZ" dirty="0"/>
              <a:t> Struktur </a:t>
            </a:r>
            <a:r>
              <a:rPr lang="cs-CZ" dirty="0" err="1"/>
              <a:t>hat</a:t>
            </a:r>
            <a:r>
              <a:rPr lang="cs-CZ" dirty="0"/>
              <a:t> </a:t>
            </a:r>
            <a:r>
              <a:rPr lang="cs-CZ" dirty="0" err="1"/>
              <a:t>das</a:t>
            </a:r>
            <a:r>
              <a:rPr lang="cs-CZ" dirty="0"/>
              <a:t> </a:t>
            </a:r>
            <a:r>
              <a:rPr lang="cs-CZ" dirty="0" err="1"/>
              <a:t>Gedicht</a:t>
            </a:r>
            <a:r>
              <a:rPr lang="cs-CZ" dirty="0"/>
              <a:t> </a:t>
            </a:r>
            <a:r>
              <a:rPr lang="cs-CZ" dirty="0" err="1"/>
              <a:t>und</a:t>
            </a:r>
            <a:r>
              <a:rPr lang="cs-CZ" dirty="0"/>
              <a:t> </a:t>
            </a:r>
            <a:r>
              <a:rPr lang="cs-CZ" dirty="0" err="1"/>
              <a:t>warum</a:t>
            </a:r>
            <a:r>
              <a:rPr lang="cs-CZ" dirty="0"/>
              <a:t> </a:t>
            </a:r>
            <a:r>
              <a:rPr lang="cs-CZ" dirty="0" err="1"/>
              <a:t>heißt</a:t>
            </a:r>
            <a:r>
              <a:rPr lang="cs-CZ" dirty="0"/>
              <a:t> es </a:t>
            </a:r>
            <a:r>
              <a:rPr lang="cs-CZ" dirty="0" err="1"/>
              <a:t>Todesfuge</a:t>
            </a:r>
            <a:r>
              <a:rPr lang="cs-CZ" dirty="0"/>
              <a:t>?</a:t>
            </a:r>
          </a:p>
          <a:p>
            <a:r>
              <a:rPr lang="cs-CZ" b="1" u="sng" dirty="0" err="1"/>
              <a:t>Muschg</a:t>
            </a:r>
            <a:r>
              <a:rPr lang="cs-CZ" b="1" u="sng" dirty="0"/>
              <a:t>: </a:t>
            </a:r>
            <a:r>
              <a:rPr lang="cs-CZ" b="1" u="sng" dirty="0" err="1"/>
              <a:t>Rückkehr</a:t>
            </a:r>
            <a:r>
              <a:rPr lang="cs-CZ" b="1" u="sng" dirty="0"/>
              <a:t> nach </a:t>
            </a:r>
            <a:r>
              <a:rPr lang="cs-CZ" b="1" u="sng" dirty="0" err="1"/>
              <a:t>Fukushima</a:t>
            </a:r>
            <a:r>
              <a:rPr lang="cs-CZ" dirty="0"/>
              <a:t>:</a:t>
            </a:r>
          </a:p>
          <a:p>
            <a:pPr marL="0" indent="0">
              <a:buNone/>
            </a:pPr>
            <a:r>
              <a:rPr lang="cs-CZ" dirty="0"/>
              <a:t>Kann man nach </a:t>
            </a:r>
            <a:r>
              <a:rPr lang="cs-CZ" dirty="0" err="1"/>
              <a:t>einer</a:t>
            </a:r>
            <a:r>
              <a:rPr lang="cs-CZ" dirty="0"/>
              <a:t> </a:t>
            </a:r>
            <a:r>
              <a:rPr lang="cs-CZ" dirty="0" err="1"/>
              <a:t>Katastrophe</a:t>
            </a:r>
            <a:r>
              <a:rPr lang="cs-CZ" dirty="0"/>
              <a:t> in </a:t>
            </a:r>
            <a:r>
              <a:rPr lang="cs-CZ" dirty="0" err="1"/>
              <a:t>die</a:t>
            </a:r>
            <a:r>
              <a:rPr lang="cs-CZ" dirty="0"/>
              <a:t> </a:t>
            </a:r>
            <a:r>
              <a:rPr lang="cs-CZ" dirty="0" err="1"/>
              <a:t>Normalität</a:t>
            </a:r>
            <a:r>
              <a:rPr lang="cs-CZ" dirty="0"/>
              <a:t> </a:t>
            </a:r>
            <a:r>
              <a:rPr lang="cs-CZ" dirty="0" err="1"/>
              <a:t>zurückkehren</a:t>
            </a:r>
            <a:r>
              <a:rPr lang="cs-CZ" dirty="0"/>
              <a:t>? </a:t>
            </a:r>
            <a:r>
              <a:rPr lang="cs-CZ" dirty="0" err="1"/>
              <a:t>Gibt</a:t>
            </a:r>
            <a:r>
              <a:rPr lang="cs-CZ" dirty="0"/>
              <a:t> es </a:t>
            </a:r>
            <a:r>
              <a:rPr lang="cs-CZ" dirty="0" err="1"/>
              <a:t>sie</a:t>
            </a:r>
            <a:r>
              <a:rPr lang="cs-CZ" dirty="0"/>
              <a:t> </a:t>
            </a:r>
            <a:r>
              <a:rPr lang="cs-CZ" dirty="0" err="1"/>
              <a:t>noch</a:t>
            </a:r>
            <a:r>
              <a:rPr lang="cs-CZ" dirty="0"/>
              <a:t>?</a:t>
            </a:r>
          </a:p>
          <a:p>
            <a:pPr marL="0" indent="0">
              <a:buNone/>
            </a:pPr>
            <a:r>
              <a:rPr lang="cs-CZ" dirty="0" err="1"/>
              <a:t>Wie</a:t>
            </a:r>
            <a:r>
              <a:rPr lang="cs-CZ" dirty="0"/>
              <a:t> </a:t>
            </a:r>
            <a:r>
              <a:rPr lang="cs-CZ" dirty="0" err="1"/>
              <a:t>ist</a:t>
            </a:r>
            <a:r>
              <a:rPr lang="cs-CZ" dirty="0"/>
              <a:t> </a:t>
            </a:r>
            <a:r>
              <a:rPr lang="cs-CZ" dirty="0" err="1"/>
              <a:t>diese</a:t>
            </a:r>
            <a:r>
              <a:rPr lang="cs-CZ" dirty="0"/>
              <a:t> (</a:t>
            </a:r>
            <a:r>
              <a:rPr lang="cs-CZ" dirty="0" err="1"/>
              <a:t>neue</a:t>
            </a:r>
            <a:r>
              <a:rPr lang="cs-CZ" dirty="0"/>
              <a:t>) </a:t>
            </a:r>
            <a:r>
              <a:rPr lang="cs-CZ" dirty="0" err="1"/>
              <a:t>Normalität</a:t>
            </a:r>
            <a:r>
              <a:rPr lang="cs-CZ" dirty="0"/>
              <a:t>?</a:t>
            </a:r>
          </a:p>
        </p:txBody>
      </p:sp>
    </p:spTree>
    <p:extLst>
      <p:ext uri="{BB962C8B-B14F-4D97-AF65-F5344CB8AC3E}">
        <p14:creationId xmlns:p14="http://schemas.microsoft.com/office/powerpoint/2010/main" val="1754838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FFDB07-F917-4A57-BF6C-89C77957B89C}"/>
              </a:ext>
            </a:extLst>
          </p:cNvPr>
          <p:cNvSpPr>
            <a:spLocks noGrp="1"/>
          </p:cNvSpPr>
          <p:nvPr>
            <p:ph type="title"/>
          </p:nvPr>
        </p:nvSpPr>
        <p:spPr/>
        <p:txBody>
          <a:bodyPr/>
          <a:lstStyle/>
          <a:p>
            <a:r>
              <a:rPr lang="cs-CZ" dirty="0" err="1"/>
              <a:t>Lektüre</a:t>
            </a:r>
            <a:r>
              <a:rPr lang="cs-CZ" dirty="0"/>
              <a:t> </a:t>
            </a:r>
            <a:r>
              <a:rPr lang="cs-CZ" dirty="0" err="1"/>
              <a:t>für</a:t>
            </a:r>
            <a:r>
              <a:rPr lang="cs-CZ" dirty="0"/>
              <a:t> </a:t>
            </a:r>
            <a:r>
              <a:rPr lang="cs-CZ" dirty="0" err="1"/>
              <a:t>das</a:t>
            </a:r>
            <a:r>
              <a:rPr lang="cs-CZ" dirty="0"/>
              <a:t> </a:t>
            </a:r>
            <a:r>
              <a:rPr lang="cs-CZ" dirty="0" err="1"/>
              <a:t>nächste</a:t>
            </a:r>
            <a:r>
              <a:rPr lang="cs-CZ" dirty="0"/>
              <a:t> </a:t>
            </a:r>
            <a:r>
              <a:rPr lang="cs-CZ" dirty="0" err="1"/>
              <a:t>Seminar</a:t>
            </a:r>
            <a:endParaRPr lang="cs-CZ" dirty="0"/>
          </a:p>
        </p:txBody>
      </p:sp>
      <p:sp>
        <p:nvSpPr>
          <p:cNvPr id="3" name="Zástupný obsah 2">
            <a:extLst>
              <a:ext uri="{FF2B5EF4-FFF2-40B4-BE49-F238E27FC236}">
                <a16:creationId xmlns:a16="http://schemas.microsoft.com/office/drawing/2014/main" id="{FD282761-029C-4621-A12E-5E208508DE36}"/>
              </a:ext>
            </a:extLst>
          </p:cNvPr>
          <p:cNvSpPr>
            <a:spLocks noGrp="1"/>
          </p:cNvSpPr>
          <p:nvPr>
            <p:ph idx="1"/>
          </p:nvPr>
        </p:nvSpPr>
        <p:spPr/>
        <p:txBody>
          <a:bodyPr>
            <a:normAutofit lnSpcReduction="10000"/>
          </a:bodyPr>
          <a:lstStyle/>
          <a:p>
            <a:r>
              <a:rPr lang="cs-CZ" dirty="0"/>
              <a:t>Moníková: </a:t>
            </a:r>
            <a:r>
              <a:rPr lang="cs-CZ" dirty="0" err="1"/>
              <a:t>Wie</a:t>
            </a:r>
            <a:r>
              <a:rPr lang="cs-CZ" dirty="0"/>
              <a:t> </a:t>
            </a:r>
            <a:r>
              <a:rPr lang="cs-CZ" dirty="0" err="1"/>
              <a:t>ist</a:t>
            </a:r>
            <a:r>
              <a:rPr lang="cs-CZ" dirty="0"/>
              <a:t> Moníkovás </a:t>
            </a:r>
            <a:r>
              <a:rPr lang="cs-CZ" dirty="0" err="1"/>
              <a:t>Vorstellung</a:t>
            </a:r>
            <a:r>
              <a:rPr lang="cs-CZ" dirty="0"/>
              <a:t> von der </a:t>
            </a:r>
            <a:r>
              <a:rPr lang="cs-CZ" dirty="0" err="1"/>
              <a:t>richtigen</a:t>
            </a:r>
            <a:r>
              <a:rPr lang="cs-CZ" dirty="0"/>
              <a:t> </a:t>
            </a:r>
            <a:r>
              <a:rPr lang="cs-CZ" dirty="0" err="1"/>
              <a:t>Geographie</a:t>
            </a:r>
            <a:r>
              <a:rPr lang="cs-CZ" dirty="0"/>
              <a:t>? </a:t>
            </a:r>
            <a:r>
              <a:rPr lang="cs-CZ" dirty="0" err="1"/>
              <a:t>Wie</a:t>
            </a:r>
            <a:r>
              <a:rPr lang="cs-CZ" dirty="0"/>
              <a:t> </a:t>
            </a:r>
            <a:r>
              <a:rPr lang="cs-CZ" dirty="0" err="1"/>
              <a:t>reagiert</a:t>
            </a:r>
            <a:r>
              <a:rPr lang="cs-CZ" dirty="0"/>
              <a:t> </a:t>
            </a:r>
            <a:r>
              <a:rPr lang="cs-CZ" dirty="0" err="1"/>
              <a:t>sie</a:t>
            </a:r>
            <a:r>
              <a:rPr lang="cs-CZ" dirty="0"/>
              <a:t> </a:t>
            </a:r>
            <a:r>
              <a:rPr lang="cs-CZ" dirty="0" err="1"/>
              <a:t>auf</a:t>
            </a:r>
            <a:r>
              <a:rPr lang="cs-CZ" dirty="0"/>
              <a:t> </a:t>
            </a:r>
            <a:r>
              <a:rPr lang="cs-CZ" dirty="0" err="1"/>
              <a:t>das</a:t>
            </a:r>
            <a:r>
              <a:rPr lang="cs-CZ" dirty="0"/>
              <a:t> Stereotyp von </a:t>
            </a:r>
            <a:r>
              <a:rPr lang="cs-CZ" dirty="0" err="1"/>
              <a:t>Böhmen</a:t>
            </a:r>
            <a:r>
              <a:rPr lang="cs-CZ" dirty="0"/>
              <a:t> </a:t>
            </a:r>
            <a:r>
              <a:rPr lang="cs-CZ" dirty="0" err="1"/>
              <a:t>und</a:t>
            </a:r>
            <a:r>
              <a:rPr lang="cs-CZ" dirty="0"/>
              <a:t> </a:t>
            </a:r>
            <a:r>
              <a:rPr lang="cs-CZ" dirty="0" err="1"/>
              <a:t>sein</a:t>
            </a:r>
            <a:r>
              <a:rPr lang="cs-CZ" dirty="0"/>
              <a:t> </a:t>
            </a:r>
            <a:r>
              <a:rPr lang="cs-CZ" dirty="0" err="1"/>
              <a:t>literarisches</a:t>
            </a:r>
            <a:r>
              <a:rPr lang="cs-CZ" dirty="0"/>
              <a:t> </a:t>
            </a:r>
            <a:r>
              <a:rPr lang="cs-CZ" dirty="0" err="1"/>
              <a:t>Bild</a:t>
            </a:r>
            <a:r>
              <a:rPr lang="cs-CZ" dirty="0"/>
              <a:t>?</a:t>
            </a:r>
          </a:p>
          <a:p>
            <a:r>
              <a:rPr lang="cs-CZ" dirty="0" err="1"/>
              <a:t>Özdamar</a:t>
            </a:r>
            <a:r>
              <a:rPr lang="cs-CZ" dirty="0"/>
              <a:t>: </a:t>
            </a:r>
            <a:r>
              <a:rPr lang="cs-CZ" dirty="0" err="1"/>
              <a:t>Wie</a:t>
            </a:r>
            <a:r>
              <a:rPr lang="cs-CZ" dirty="0"/>
              <a:t> </a:t>
            </a:r>
            <a:r>
              <a:rPr lang="cs-CZ" dirty="0" err="1"/>
              <a:t>reflektiert</a:t>
            </a:r>
            <a:r>
              <a:rPr lang="cs-CZ" dirty="0"/>
              <a:t> der Text </a:t>
            </a:r>
            <a:r>
              <a:rPr lang="cs-CZ" dirty="0" err="1"/>
              <a:t>deie</a:t>
            </a:r>
            <a:r>
              <a:rPr lang="cs-CZ" dirty="0"/>
              <a:t> Problematik der </a:t>
            </a:r>
            <a:r>
              <a:rPr lang="cs-CZ" dirty="0" err="1"/>
              <a:t>Migrationsliteratur</a:t>
            </a:r>
            <a:r>
              <a:rPr lang="cs-CZ" dirty="0"/>
              <a:t>, vor </a:t>
            </a:r>
            <a:r>
              <a:rPr lang="cs-CZ" dirty="0" err="1"/>
              <a:t>allem</a:t>
            </a:r>
            <a:r>
              <a:rPr lang="cs-CZ" dirty="0"/>
              <a:t> der </a:t>
            </a:r>
            <a:r>
              <a:rPr lang="cs-CZ" dirty="0" err="1"/>
              <a:t>Sprache</a:t>
            </a:r>
            <a:r>
              <a:rPr lang="cs-CZ" dirty="0"/>
              <a:t> </a:t>
            </a:r>
            <a:r>
              <a:rPr lang="cs-CZ" dirty="0" err="1"/>
              <a:t>und</a:t>
            </a:r>
            <a:r>
              <a:rPr lang="cs-CZ" dirty="0"/>
              <a:t> der </a:t>
            </a:r>
            <a:r>
              <a:rPr lang="cs-CZ" dirty="0" err="1"/>
              <a:t>Begegnung</a:t>
            </a:r>
            <a:r>
              <a:rPr lang="cs-CZ" dirty="0"/>
              <a:t> von </a:t>
            </a:r>
            <a:r>
              <a:rPr lang="cs-CZ" dirty="0" err="1"/>
              <a:t>Kulturen</a:t>
            </a:r>
            <a:r>
              <a:rPr lang="cs-CZ" dirty="0"/>
              <a:t>?</a:t>
            </a:r>
          </a:p>
          <a:p>
            <a:r>
              <a:rPr lang="cs-CZ" dirty="0" err="1"/>
              <a:t>Handke</a:t>
            </a:r>
            <a:r>
              <a:rPr lang="cs-CZ" dirty="0"/>
              <a:t>: </a:t>
            </a:r>
            <a:r>
              <a:rPr lang="cs-CZ" dirty="0" err="1"/>
              <a:t>Warum</a:t>
            </a:r>
            <a:r>
              <a:rPr lang="cs-CZ" dirty="0"/>
              <a:t> </a:t>
            </a:r>
            <a:r>
              <a:rPr lang="cs-CZ" dirty="0" err="1"/>
              <a:t>wird</a:t>
            </a:r>
            <a:r>
              <a:rPr lang="cs-CZ" dirty="0"/>
              <a:t> P. </a:t>
            </a:r>
            <a:r>
              <a:rPr lang="cs-CZ" dirty="0" err="1"/>
              <a:t>Handke</a:t>
            </a:r>
            <a:r>
              <a:rPr lang="cs-CZ" dirty="0"/>
              <a:t> </a:t>
            </a:r>
            <a:r>
              <a:rPr lang="cs-CZ" dirty="0" err="1"/>
              <a:t>als</a:t>
            </a:r>
            <a:r>
              <a:rPr lang="cs-CZ" dirty="0"/>
              <a:t> </a:t>
            </a:r>
            <a:r>
              <a:rPr lang="cs-CZ" dirty="0" err="1"/>
              <a:t>ein</a:t>
            </a:r>
            <a:r>
              <a:rPr lang="cs-CZ" dirty="0"/>
              <a:t> </a:t>
            </a:r>
            <a:r>
              <a:rPr lang="cs-CZ" dirty="0" err="1"/>
              <a:t>kontroverser</a:t>
            </a:r>
            <a:r>
              <a:rPr lang="cs-CZ" dirty="0"/>
              <a:t> Autor </a:t>
            </a:r>
            <a:r>
              <a:rPr lang="cs-CZ" dirty="0" err="1"/>
              <a:t>wahrgenommen</a:t>
            </a:r>
            <a:r>
              <a:rPr lang="cs-CZ" dirty="0"/>
              <a:t>?</a:t>
            </a:r>
          </a:p>
          <a:p>
            <a:endParaRPr lang="cs-CZ" dirty="0"/>
          </a:p>
        </p:txBody>
      </p:sp>
    </p:spTree>
    <p:extLst>
      <p:ext uri="{BB962C8B-B14F-4D97-AF65-F5344CB8AC3E}">
        <p14:creationId xmlns:p14="http://schemas.microsoft.com/office/powerpoint/2010/main" val="583630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Nachkriegssituaton</a:t>
            </a:r>
            <a:r>
              <a:rPr lang="cs-CZ" dirty="0"/>
              <a:t> </a:t>
            </a:r>
            <a:r>
              <a:rPr lang="cs-CZ" dirty="0" err="1"/>
              <a:t>und</a:t>
            </a:r>
            <a:r>
              <a:rPr lang="cs-CZ" dirty="0"/>
              <a:t> </a:t>
            </a:r>
            <a:r>
              <a:rPr lang="cs-CZ" dirty="0" err="1"/>
              <a:t>die</a:t>
            </a:r>
            <a:r>
              <a:rPr lang="cs-CZ" dirty="0"/>
              <a:t> Literatur</a:t>
            </a:r>
          </a:p>
        </p:txBody>
      </p:sp>
      <p:sp>
        <p:nvSpPr>
          <p:cNvPr id="3" name="Zástupný symbol pro obsah 2"/>
          <p:cNvSpPr>
            <a:spLocks noGrp="1"/>
          </p:cNvSpPr>
          <p:nvPr>
            <p:ph idx="1"/>
          </p:nvPr>
        </p:nvSpPr>
        <p:spPr/>
        <p:txBody>
          <a:bodyPr>
            <a:normAutofit fontScale="85000" lnSpcReduction="10000"/>
          </a:bodyPr>
          <a:lstStyle/>
          <a:p>
            <a:r>
              <a:rPr lang="cs-CZ" dirty="0"/>
              <a:t>1945 </a:t>
            </a:r>
            <a:r>
              <a:rPr lang="cs-CZ" dirty="0" err="1"/>
              <a:t>Potsdamer</a:t>
            </a:r>
            <a:r>
              <a:rPr lang="cs-CZ" dirty="0"/>
              <a:t> </a:t>
            </a:r>
            <a:r>
              <a:rPr lang="cs-CZ" dirty="0" err="1"/>
              <a:t>Konferenz</a:t>
            </a:r>
            <a:r>
              <a:rPr lang="cs-CZ" dirty="0"/>
              <a:t> (</a:t>
            </a:r>
            <a:r>
              <a:rPr lang="cs-CZ" dirty="0" err="1"/>
              <a:t>Aussiedlung</a:t>
            </a:r>
            <a:r>
              <a:rPr lang="cs-CZ" dirty="0"/>
              <a:t>, </a:t>
            </a:r>
            <a:r>
              <a:rPr lang="cs-CZ" dirty="0" err="1"/>
              <a:t>neue</a:t>
            </a:r>
            <a:r>
              <a:rPr lang="cs-CZ" dirty="0"/>
              <a:t> </a:t>
            </a:r>
            <a:r>
              <a:rPr lang="cs-CZ" dirty="0" err="1"/>
              <a:t>Grenzen</a:t>
            </a:r>
            <a:r>
              <a:rPr lang="cs-CZ" dirty="0"/>
              <a:t>, </a:t>
            </a:r>
            <a:r>
              <a:rPr lang="cs-CZ" dirty="0" err="1"/>
              <a:t>Entnazifizierung</a:t>
            </a:r>
            <a:r>
              <a:rPr lang="cs-CZ" dirty="0"/>
              <a:t> – </a:t>
            </a:r>
            <a:r>
              <a:rPr lang="cs-CZ" dirty="0" err="1"/>
              <a:t>auch</a:t>
            </a:r>
            <a:r>
              <a:rPr lang="cs-CZ" dirty="0"/>
              <a:t> in der Kultur)</a:t>
            </a:r>
          </a:p>
          <a:p>
            <a:r>
              <a:rPr lang="cs-CZ" dirty="0"/>
              <a:t>1948 </a:t>
            </a:r>
            <a:r>
              <a:rPr lang="cs-CZ" dirty="0" err="1"/>
              <a:t>Londoner</a:t>
            </a:r>
            <a:r>
              <a:rPr lang="cs-CZ" dirty="0"/>
              <a:t> </a:t>
            </a:r>
            <a:r>
              <a:rPr lang="cs-CZ" dirty="0" err="1"/>
              <a:t>Konferenz</a:t>
            </a:r>
            <a:r>
              <a:rPr lang="cs-CZ" dirty="0"/>
              <a:t> (→ </a:t>
            </a:r>
            <a:r>
              <a:rPr lang="cs-CZ" dirty="0" err="1"/>
              <a:t>Entstehung</a:t>
            </a:r>
            <a:r>
              <a:rPr lang="cs-CZ" dirty="0"/>
              <a:t> der BRD 1949</a:t>
            </a:r>
          </a:p>
          <a:p>
            <a:r>
              <a:rPr lang="cs-CZ" dirty="0" err="1"/>
              <a:t>neues</a:t>
            </a:r>
            <a:r>
              <a:rPr lang="cs-CZ" dirty="0"/>
              <a:t> </a:t>
            </a:r>
            <a:r>
              <a:rPr lang="cs-CZ" dirty="0" err="1"/>
              <a:t>Deutschland</a:t>
            </a:r>
            <a:r>
              <a:rPr lang="cs-CZ" dirty="0"/>
              <a:t> ohne </a:t>
            </a:r>
            <a:r>
              <a:rPr lang="cs-CZ" dirty="0" err="1"/>
              <a:t>grundsätzliche</a:t>
            </a:r>
            <a:r>
              <a:rPr lang="cs-CZ" dirty="0"/>
              <a:t> polit. </a:t>
            </a:r>
            <a:r>
              <a:rPr lang="cs-CZ" dirty="0" err="1"/>
              <a:t>und</a:t>
            </a:r>
            <a:r>
              <a:rPr lang="cs-CZ" dirty="0"/>
              <a:t> </a:t>
            </a:r>
            <a:r>
              <a:rPr lang="cs-CZ" dirty="0" err="1"/>
              <a:t>soz</a:t>
            </a:r>
            <a:r>
              <a:rPr lang="cs-CZ" dirty="0"/>
              <a:t>. </a:t>
            </a:r>
            <a:r>
              <a:rPr lang="cs-CZ" dirty="0" err="1"/>
              <a:t>Änderungen</a:t>
            </a:r>
            <a:endParaRPr lang="cs-CZ" dirty="0"/>
          </a:p>
          <a:p>
            <a:r>
              <a:rPr lang="cs-CZ" dirty="0" err="1"/>
              <a:t>Ende</a:t>
            </a:r>
            <a:r>
              <a:rPr lang="cs-CZ" dirty="0"/>
              <a:t> 40er Nihilismus in der </a:t>
            </a:r>
            <a:r>
              <a:rPr lang="cs-CZ" dirty="0" err="1"/>
              <a:t>europ</a:t>
            </a:r>
            <a:r>
              <a:rPr lang="cs-CZ" dirty="0"/>
              <a:t>.  Kultur – </a:t>
            </a:r>
            <a:r>
              <a:rPr lang="cs-CZ" dirty="0" err="1"/>
              <a:t>auch</a:t>
            </a:r>
            <a:r>
              <a:rPr lang="cs-CZ" dirty="0"/>
              <a:t> in </a:t>
            </a:r>
            <a:r>
              <a:rPr lang="cs-CZ" dirty="0" err="1"/>
              <a:t>Deutschland</a:t>
            </a:r>
            <a:r>
              <a:rPr lang="cs-CZ" dirty="0"/>
              <a:t> (A. Schmidt)</a:t>
            </a:r>
          </a:p>
          <a:p>
            <a:r>
              <a:rPr lang="cs-CZ" dirty="0"/>
              <a:t>- 1949 </a:t>
            </a:r>
            <a:r>
              <a:rPr lang="cs-CZ" dirty="0" err="1"/>
              <a:t>Frankfurter</a:t>
            </a:r>
            <a:r>
              <a:rPr lang="cs-CZ" dirty="0"/>
              <a:t> </a:t>
            </a:r>
            <a:r>
              <a:rPr lang="cs-CZ" dirty="0" err="1"/>
              <a:t>Buchmesse</a:t>
            </a:r>
            <a:r>
              <a:rPr lang="cs-CZ" dirty="0"/>
              <a:t> – </a:t>
            </a:r>
            <a:r>
              <a:rPr lang="cs-CZ" dirty="0" err="1"/>
              <a:t>Wiederbelebung</a:t>
            </a:r>
            <a:r>
              <a:rPr lang="cs-CZ" dirty="0"/>
              <a:t> des </a:t>
            </a:r>
            <a:r>
              <a:rPr lang="cs-CZ" dirty="0" err="1"/>
              <a:t>Buchmarktes</a:t>
            </a:r>
            <a:endParaRPr lang="cs-CZ" dirty="0"/>
          </a:p>
          <a:p>
            <a:r>
              <a:rPr lang="cs-CZ" dirty="0"/>
              <a:t>1947 </a:t>
            </a:r>
            <a:r>
              <a:rPr lang="cs-CZ" dirty="0" err="1"/>
              <a:t>Gründung</a:t>
            </a:r>
            <a:r>
              <a:rPr lang="cs-CZ" dirty="0"/>
              <a:t> der </a:t>
            </a:r>
            <a:r>
              <a:rPr lang="cs-CZ" dirty="0" err="1"/>
              <a:t>Gruppe</a:t>
            </a:r>
            <a:r>
              <a:rPr lang="cs-CZ" dirty="0"/>
              <a:t> 47</a:t>
            </a:r>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Nachkriegsliteratur</a:t>
            </a:r>
            <a:endParaRPr lang="cs-CZ" dirty="0"/>
          </a:p>
        </p:txBody>
      </p:sp>
      <p:sp>
        <p:nvSpPr>
          <p:cNvPr id="3" name="Zástupný symbol pro obsah 2"/>
          <p:cNvSpPr>
            <a:spLocks noGrp="1"/>
          </p:cNvSpPr>
          <p:nvPr>
            <p:ph idx="1"/>
          </p:nvPr>
        </p:nvSpPr>
        <p:spPr/>
        <p:txBody>
          <a:bodyPr>
            <a:normAutofit fontScale="40000" lnSpcReduction="20000"/>
          </a:bodyPr>
          <a:lstStyle/>
          <a:p>
            <a:r>
              <a:rPr lang="cs-CZ" sz="4800" dirty="0" err="1"/>
              <a:t>Hauptthemen</a:t>
            </a:r>
            <a:r>
              <a:rPr lang="cs-CZ" sz="4800" dirty="0"/>
              <a:t>: </a:t>
            </a:r>
          </a:p>
          <a:p>
            <a:r>
              <a:rPr lang="cs-CZ" sz="4800" dirty="0"/>
              <a:t>1. Exil </a:t>
            </a:r>
            <a:r>
              <a:rPr lang="cs-CZ" sz="4800" dirty="0" err="1"/>
              <a:t>und</a:t>
            </a:r>
            <a:r>
              <a:rPr lang="cs-CZ" sz="4800" dirty="0"/>
              <a:t> </a:t>
            </a:r>
            <a:r>
              <a:rPr lang="cs-CZ" sz="4800" dirty="0" err="1"/>
              <a:t>die</a:t>
            </a:r>
            <a:r>
              <a:rPr lang="cs-CZ" sz="4800" dirty="0"/>
              <a:t> </a:t>
            </a:r>
            <a:r>
              <a:rPr lang="cs-CZ" sz="4800" dirty="0" err="1"/>
              <a:t>innere</a:t>
            </a:r>
            <a:r>
              <a:rPr lang="cs-CZ" sz="4800" dirty="0"/>
              <a:t> </a:t>
            </a:r>
            <a:r>
              <a:rPr lang="cs-CZ" sz="4800" dirty="0" err="1"/>
              <a:t>Emigration</a:t>
            </a:r>
            <a:r>
              <a:rPr lang="cs-CZ" sz="4800" dirty="0"/>
              <a:t> – </a:t>
            </a:r>
            <a:r>
              <a:rPr lang="cs-CZ" sz="4800" dirty="0" err="1"/>
              <a:t>Diskussion</a:t>
            </a:r>
            <a:r>
              <a:rPr lang="cs-CZ" sz="4800" dirty="0"/>
              <a:t> </a:t>
            </a:r>
            <a:r>
              <a:rPr lang="cs-CZ" sz="4800" dirty="0" err="1"/>
              <a:t>wurde</a:t>
            </a:r>
            <a:r>
              <a:rPr lang="cs-CZ" sz="4800" dirty="0"/>
              <a:t> von T. Mann </a:t>
            </a:r>
            <a:r>
              <a:rPr lang="cs-CZ" sz="4800" dirty="0" err="1"/>
              <a:t>erregt</a:t>
            </a:r>
            <a:r>
              <a:rPr lang="cs-CZ" sz="4800" dirty="0"/>
              <a:t> – durch </a:t>
            </a:r>
            <a:r>
              <a:rPr lang="cs-CZ" sz="4800" dirty="0" err="1"/>
              <a:t>seine</a:t>
            </a:r>
            <a:r>
              <a:rPr lang="cs-CZ" sz="4800" dirty="0"/>
              <a:t> </a:t>
            </a:r>
            <a:r>
              <a:rPr lang="cs-CZ" sz="4800" dirty="0" err="1"/>
              <a:t>Rückkehr</a:t>
            </a:r>
            <a:r>
              <a:rPr lang="cs-CZ" sz="4800" dirty="0"/>
              <a:t> </a:t>
            </a:r>
            <a:r>
              <a:rPr lang="cs-CZ" sz="4800" dirty="0" err="1"/>
              <a:t>und</a:t>
            </a:r>
            <a:r>
              <a:rPr lang="cs-CZ" sz="4800" dirty="0"/>
              <a:t> </a:t>
            </a:r>
            <a:r>
              <a:rPr lang="cs-CZ" sz="4800" dirty="0" err="1"/>
              <a:t>seine</a:t>
            </a:r>
            <a:r>
              <a:rPr lang="cs-CZ" sz="4800" dirty="0"/>
              <a:t> </a:t>
            </a:r>
            <a:r>
              <a:rPr lang="cs-CZ" sz="4800" dirty="0" err="1"/>
              <a:t>Rundfunkrede</a:t>
            </a:r>
            <a:r>
              <a:rPr lang="cs-CZ" sz="4800" dirty="0"/>
              <a:t> „</a:t>
            </a:r>
            <a:r>
              <a:rPr lang="cs-CZ" sz="4800" i="1" dirty="0" err="1"/>
              <a:t>Über</a:t>
            </a:r>
            <a:r>
              <a:rPr lang="cs-CZ" sz="4800" i="1" dirty="0"/>
              <a:t> </a:t>
            </a:r>
            <a:r>
              <a:rPr lang="cs-CZ" sz="4800" i="1" dirty="0" err="1"/>
              <a:t>die</a:t>
            </a:r>
            <a:r>
              <a:rPr lang="cs-CZ" sz="4800" i="1" dirty="0"/>
              <a:t> </a:t>
            </a:r>
            <a:r>
              <a:rPr lang="cs-CZ" sz="4800" i="1" dirty="0" err="1"/>
              <a:t>deutsche</a:t>
            </a:r>
            <a:r>
              <a:rPr lang="cs-CZ" sz="4800" i="1" dirty="0"/>
              <a:t> </a:t>
            </a:r>
            <a:r>
              <a:rPr lang="cs-CZ" sz="4800" i="1" dirty="0" err="1"/>
              <a:t>Schuld</a:t>
            </a:r>
            <a:r>
              <a:rPr lang="cs-CZ" sz="4800" dirty="0"/>
              <a:t>“ </a:t>
            </a:r>
            <a:r>
              <a:rPr lang="cs-CZ" sz="4800" dirty="0" err="1"/>
              <a:t>zvom</a:t>
            </a:r>
            <a:r>
              <a:rPr lang="cs-CZ" sz="4800" dirty="0"/>
              <a:t> Ende Mai 1945 → </a:t>
            </a:r>
            <a:r>
              <a:rPr lang="cs-CZ" sz="4800" dirty="0" err="1"/>
              <a:t>gegen</a:t>
            </a:r>
            <a:r>
              <a:rPr lang="cs-CZ" sz="4800" dirty="0"/>
              <a:t> </a:t>
            </a:r>
            <a:r>
              <a:rPr lang="cs-CZ" sz="4800" dirty="0" err="1"/>
              <a:t>die</a:t>
            </a:r>
            <a:r>
              <a:rPr lang="cs-CZ" sz="4800" dirty="0"/>
              <a:t> </a:t>
            </a:r>
            <a:r>
              <a:rPr lang="cs-CZ" sz="4800" dirty="0" err="1"/>
              <a:t>globale</a:t>
            </a:r>
            <a:r>
              <a:rPr lang="cs-CZ" sz="4800" dirty="0"/>
              <a:t> </a:t>
            </a:r>
            <a:r>
              <a:rPr lang="cs-CZ" sz="4800" dirty="0" err="1"/>
              <a:t>Verurteilung</a:t>
            </a:r>
            <a:r>
              <a:rPr lang="cs-CZ" sz="4800" dirty="0"/>
              <a:t> der </a:t>
            </a:r>
            <a:r>
              <a:rPr lang="cs-CZ" sz="4800" dirty="0" err="1"/>
              <a:t>Nichtemigrierten</a:t>
            </a:r>
            <a:r>
              <a:rPr lang="cs-CZ" sz="4800" dirty="0"/>
              <a:t> </a:t>
            </a:r>
            <a:r>
              <a:rPr lang="cs-CZ" sz="4800" dirty="0" err="1"/>
              <a:t>traten</a:t>
            </a:r>
            <a:r>
              <a:rPr lang="cs-CZ" sz="4800" dirty="0"/>
              <a:t> Walther von Molo oder  Frank </a:t>
            </a:r>
            <a:r>
              <a:rPr lang="cs-CZ" sz="4800" dirty="0" err="1"/>
              <a:t>Thiess</a:t>
            </a:r>
            <a:r>
              <a:rPr lang="cs-CZ" sz="4800" dirty="0"/>
              <a:t> </a:t>
            </a:r>
            <a:r>
              <a:rPr lang="cs-CZ" sz="4800" dirty="0" err="1"/>
              <a:t>auf</a:t>
            </a:r>
            <a:r>
              <a:rPr lang="cs-CZ" sz="4800" dirty="0"/>
              <a:t> -  </a:t>
            </a:r>
            <a:r>
              <a:rPr lang="cs-CZ" sz="4800" dirty="0" err="1"/>
              <a:t>Begriff</a:t>
            </a:r>
            <a:r>
              <a:rPr lang="cs-CZ" sz="4800" dirty="0"/>
              <a:t> der </a:t>
            </a:r>
            <a:r>
              <a:rPr lang="cs-CZ" sz="4800" dirty="0" err="1"/>
              <a:t>inneren</a:t>
            </a:r>
            <a:r>
              <a:rPr lang="cs-CZ" sz="4800" dirty="0"/>
              <a:t> </a:t>
            </a:r>
            <a:r>
              <a:rPr lang="cs-CZ" sz="4800" dirty="0" err="1"/>
              <a:t>Emigration</a:t>
            </a:r>
            <a:endParaRPr lang="cs-CZ" sz="4800" dirty="0"/>
          </a:p>
          <a:p>
            <a:r>
              <a:rPr lang="cs-CZ" sz="4800" dirty="0"/>
              <a:t>2. </a:t>
            </a:r>
            <a:r>
              <a:rPr lang="cs-CZ" sz="4800" dirty="0" err="1"/>
              <a:t>Generationskonflikt</a:t>
            </a:r>
            <a:r>
              <a:rPr lang="cs-CZ" sz="4800" dirty="0"/>
              <a:t> – </a:t>
            </a:r>
            <a:r>
              <a:rPr lang="cs-CZ" sz="4800" dirty="0" err="1"/>
              <a:t>Frage</a:t>
            </a:r>
            <a:r>
              <a:rPr lang="cs-CZ" sz="4800" dirty="0"/>
              <a:t> der </a:t>
            </a:r>
            <a:r>
              <a:rPr lang="cs-CZ" sz="4800" dirty="0" err="1"/>
              <a:t>Belehrung</a:t>
            </a:r>
            <a:r>
              <a:rPr lang="cs-CZ" sz="4800" dirty="0"/>
              <a:t> </a:t>
            </a:r>
            <a:r>
              <a:rPr lang="cs-CZ" sz="4800" dirty="0" err="1"/>
              <a:t>aus</a:t>
            </a:r>
            <a:r>
              <a:rPr lang="cs-CZ" sz="4800" dirty="0"/>
              <a:t> den </a:t>
            </a:r>
            <a:r>
              <a:rPr lang="cs-CZ" sz="4800" dirty="0" err="1"/>
              <a:t>Erfahrungen</a:t>
            </a:r>
            <a:r>
              <a:rPr lang="cs-CZ" sz="4800" dirty="0"/>
              <a:t> der </a:t>
            </a:r>
            <a:r>
              <a:rPr lang="cs-CZ" sz="4800" dirty="0" err="1"/>
              <a:t>Weimarer</a:t>
            </a:r>
            <a:r>
              <a:rPr lang="cs-CZ" sz="4800" dirty="0"/>
              <a:t> Republik: 1. </a:t>
            </a:r>
            <a:r>
              <a:rPr lang="cs-CZ" sz="4800" dirty="0" err="1"/>
              <a:t>die</a:t>
            </a:r>
            <a:r>
              <a:rPr lang="cs-CZ" sz="4800" dirty="0"/>
              <a:t> vor 1900 </a:t>
            </a:r>
            <a:r>
              <a:rPr lang="cs-CZ" sz="4800" dirty="0" err="1"/>
              <a:t>Geborenen</a:t>
            </a:r>
            <a:r>
              <a:rPr lang="cs-CZ" sz="4800" dirty="0"/>
              <a:t> (Mann, </a:t>
            </a:r>
            <a:r>
              <a:rPr lang="cs-CZ" sz="4800" dirty="0" err="1"/>
              <a:t>Döblin</a:t>
            </a:r>
            <a:r>
              <a:rPr lang="cs-CZ" sz="4800" dirty="0"/>
              <a:t>, J.R. </a:t>
            </a:r>
            <a:r>
              <a:rPr lang="cs-CZ" sz="4800" dirty="0" err="1"/>
              <a:t>Becher</a:t>
            </a:r>
            <a:r>
              <a:rPr lang="cs-CZ" sz="4800" dirty="0"/>
              <a:t>, E. </a:t>
            </a:r>
            <a:r>
              <a:rPr lang="cs-CZ" sz="4800" dirty="0" err="1"/>
              <a:t>Wiechert</a:t>
            </a:r>
            <a:r>
              <a:rPr lang="cs-CZ" sz="4800" dirty="0"/>
              <a:t>) x </a:t>
            </a:r>
            <a:r>
              <a:rPr lang="cs-CZ" sz="4800" dirty="0" err="1"/>
              <a:t>geb</a:t>
            </a:r>
            <a:r>
              <a:rPr lang="cs-CZ" sz="4800" dirty="0"/>
              <a:t>.  1900-1915 </a:t>
            </a:r>
            <a:r>
              <a:rPr lang="cs-CZ" sz="4800" dirty="0" err="1"/>
              <a:t>beeinflusst</a:t>
            </a:r>
            <a:r>
              <a:rPr lang="cs-CZ" sz="4800" dirty="0"/>
              <a:t> durch </a:t>
            </a:r>
            <a:r>
              <a:rPr lang="cs-CZ" sz="4800" dirty="0" err="1"/>
              <a:t>die</a:t>
            </a:r>
            <a:r>
              <a:rPr lang="cs-CZ" sz="4800" dirty="0"/>
              <a:t> </a:t>
            </a:r>
            <a:r>
              <a:rPr lang="cs-CZ" sz="4800" dirty="0" err="1"/>
              <a:t>Krisenjahre</a:t>
            </a:r>
            <a:r>
              <a:rPr lang="cs-CZ" sz="4800" dirty="0"/>
              <a:t> der 20er(</a:t>
            </a:r>
            <a:r>
              <a:rPr lang="cs-CZ" sz="4800" dirty="0" err="1"/>
              <a:t>Andersch</a:t>
            </a:r>
            <a:r>
              <a:rPr lang="cs-CZ" sz="4800" dirty="0"/>
              <a:t>, </a:t>
            </a:r>
            <a:r>
              <a:rPr lang="cs-CZ" sz="4800" dirty="0" err="1"/>
              <a:t>Eich</a:t>
            </a:r>
            <a:r>
              <a:rPr lang="cs-CZ" sz="4800" dirty="0"/>
              <a:t>, </a:t>
            </a:r>
            <a:r>
              <a:rPr lang="cs-CZ" sz="4800" dirty="0" err="1"/>
              <a:t>Kästner</a:t>
            </a:r>
            <a:r>
              <a:rPr lang="cs-CZ" sz="4800" dirty="0"/>
              <a:t>, </a:t>
            </a:r>
            <a:r>
              <a:rPr lang="cs-CZ" sz="4800" dirty="0" err="1"/>
              <a:t>Nossack</a:t>
            </a:r>
            <a:r>
              <a:rPr lang="cs-CZ" sz="4800" dirty="0"/>
              <a:t>, </a:t>
            </a:r>
            <a:r>
              <a:rPr lang="cs-CZ" sz="4800" dirty="0" err="1"/>
              <a:t>Koeppen</a:t>
            </a:r>
            <a:r>
              <a:rPr lang="cs-CZ" sz="4800" dirty="0"/>
              <a:t>) x </a:t>
            </a:r>
            <a:r>
              <a:rPr lang="cs-CZ" sz="4800" dirty="0" err="1"/>
              <a:t>Autoren</a:t>
            </a:r>
            <a:r>
              <a:rPr lang="cs-CZ" sz="4800" dirty="0"/>
              <a:t>, </a:t>
            </a:r>
            <a:r>
              <a:rPr lang="cs-CZ" sz="4800" dirty="0" err="1"/>
              <a:t>deren</a:t>
            </a:r>
            <a:r>
              <a:rPr lang="cs-CZ" sz="4800" dirty="0"/>
              <a:t> </a:t>
            </a:r>
            <a:r>
              <a:rPr lang="cs-CZ" sz="4800" dirty="0" err="1"/>
              <a:t>einzige</a:t>
            </a:r>
            <a:r>
              <a:rPr lang="cs-CZ" sz="4800" dirty="0"/>
              <a:t> </a:t>
            </a:r>
            <a:r>
              <a:rPr lang="cs-CZ" sz="4800" dirty="0" err="1"/>
              <a:t>Lebenserfahrung</a:t>
            </a:r>
            <a:r>
              <a:rPr lang="cs-CZ" sz="4800" dirty="0"/>
              <a:t> </a:t>
            </a:r>
            <a:r>
              <a:rPr lang="cs-CZ" sz="4800" dirty="0" err="1"/>
              <a:t>im</a:t>
            </a:r>
            <a:r>
              <a:rPr lang="cs-CZ" sz="4800" dirty="0"/>
              <a:t> </a:t>
            </a:r>
            <a:r>
              <a:rPr lang="cs-CZ" sz="4800" dirty="0" err="1"/>
              <a:t>Krieg</a:t>
            </a:r>
            <a:r>
              <a:rPr lang="cs-CZ" sz="4800" dirty="0"/>
              <a:t> </a:t>
            </a:r>
            <a:r>
              <a:rPr lang="cs-CZ" sz="4800" dirty="0" err="1"/>
              <a:t>war</a:t>
            </a:r>
            <a:r>
              <a:rPr lang="cs-CZ" sz="4800" dirty="0"/>
              <a:t> – </a:t>
            </a:r>
            <a:r>
              <a:rPr lang="cs-CZ" sz="4800" dirty="0" err="1"/>
              <a:t>die</a:t>
            </a:r>
            <a:r>
              <a:rPr lang="cs-CZ" sz="4800" dirty="0"/>
              <a:t> </a:t>
            </a:r>
            <a:r>
              <a:rPr lang="cs-CZ" sz="4800" dirty="0" err="1"/>
              <a:t>sgn</a:t>
            </a:r>
            <a:r>
              <a:rPr lang="cs-CZ" sz="4800" dirty="0"/>
              <a:t>. </a:t>
            </a:r>
            <a:r>
              <a:rPr lang="cs-CZ" sz="4800" dirty="0" err="1"/>
              <a:t>Trümmerliteratur</a:t>
            </a:r>
            <a:r>
              <a:rPr lang="cs-CZ" sz="4800" dirty="0"/>
              <a:t>: </a:t>
            </a:r>
            <a:r>
              <a:rPr lang="cs-CZ" sz="4800" dirty="0" err="1"/>
              <a:t>Böll</a:t>
            </a:r>
            <a:r>
              <a:rPr lang="cs-CZ" sz="4800" dirty="0"/>
              <a:t>, </a:t>
            </a:r>
            <a:r>
              <a:rPr lang="cs-CZ" sz="4800" dirty="0" err="1"/>
              <a:t>Borchert</a:t>
            </a:r>
            <a:endParaRPr lang="cs-CZ" sz="4800" dirty="0"/>
          </a:p>
          <a:p>
            <a:r>
              <a:rPr lang="cs-CZ" sz="4800" dirty="0"/>
              <a:t>3. </a:t>
            </a:r>
            <a:r>
              <a:rPr lang="cs-CZ" sz="4800" dirty="0" err="1"/>
              <a:t>europäische</a:t>
            </a:r>
            <a:r>
              <a:rPr lang="cs-CZ" sz="4800" dirty="0"/>
              <a:t> </a:t>
            </a:r>
            <a:r>
              <a:rPr lang="cs-CZ" sz="4800" dirty="0" err="1"/>
              <a:t>Zusammenhänge</a:t>
            </a:r>
            <a:r>
              <a:rPr lang="cs-CZ" sz="4800" dirty="0"/>
              <a:t>: </a:t>
            </a:r>
            <a:r>
              <a:rPr lang="cs-CZ" sz="4800" dirty="0" err="1"/>
              <a:t>Rezeption</a:t>
            </a:r>
            <a:r>
              <a:rPr lang="cs-CZ" sz="4800" dirty="0"/>
              <a:t> der </a:t>
            </a:r>
            <a:r>
              <a:rPr lang="cs-CZ" sz="4800" dirty="0" err="1"/>
              <a:t>amerikanischen</a:t>
            </a:r>
            <a:r>
              <a:rPr lang="cs-CZ" sz="4800" dirty="0"/>
              <a:t> </a:t>
            </a:r>
            <a:r>
              <a:rPr lang="cs-CZ" sz="4800" dirty="0" err="1"/>
              <a:t>und</a:t>
            </a:r>
            <a:r>
              <a:rPr lang="cs-CZ" sz="4800" dirty="0"/>
              <a:t> </a:t>
            </a:r>
            <a:r>
              <a:rPr lang="cs-CZ" sz="4800" dirty="0" err="1"/>
              <a:t>westeurop</a:t>
            </a:r>
            <a:r>
              <a:rPr lang="cs-CZ" sz="4800" dirty="0"/>
              <a:t>. </a:t>
            </a:r>
            <a:r>
              <a:rPr lang="cs-CZ" sz="4800" dirty="0" err="1"/>
              <a:t>Autoren</a:t>
            </a:r>
            <a:r>
              <a:rPr lang="cs-CZ" sz="4800" dirty="0"/>
              <a:t>   – </a:t>
            </a:r>
            <a:r>
              <a:rPr lang="cs-CZ" sz="4800" dirty="0" err="1"/>
              <a:t>pessimistische</a:t>
            </a:r>
            <a:r>
              <a:rPr lang="cs-CZ" sz="4800" dirty="0"/>
              <a:t> </a:t>
            </a:r>
            <a:r>
              <a:rPr lang="cs-CZ" sz="4800" dirty="0" err="1"/>
              <a:t>Wahrnehmung</a:t>
            </a:r>
            <a:r>
              <a:rPr lang="cs-CZ" sz="4800" dirty="0"/>
              <a:t> der </a:t>
            </a:r>
            <a:r>
              <a:rPr lang="cs-CZ" sz="4800" dirty="0" err="1"/>
              <a:t>Geschichte</a:t>
            </a:r>
            <a:r>
              <a:rPr lang="cs-CZ" sz="4800" dirty="0"/>
              <a:t>: </a:t>
            </a:r>
            <a:r>
              <a:rPr lang="cs-CZ" sz="4800" dirty="0" err="1"/>
              <a:t>Hemingway</a:t>
            </a:r>
            <a:r>
              <a:rPr lang="cs-CZ" sz="4800" dirty="0"/>
              <a:t>, </a:t>
            </a:r>
            <a:r>
              <a:rPr lang="cs-CZ" sz="4800" dirty="0" err="1"/>
              <a:t>Faulkner</a:t>
            </a:r>
            <a:r>
              <a:rPr lang="cs-CZ" sz="4800" dirty="0"/>
              <a:t>, </a:t>
            </a:r>
            <a:r>
              <a:rPr lang="cs-CZ" sz="4800" dirty="0" err="1"/>
              <a:t>Wilder</a:t>
            </a:r>
            <a:r>
              <a:rPr lang="cs-CZ" sz="4800" dirty="0"/>
              <a:t>, </a:t>
            </a:r>
            <a:r>
              <a:rPr lang="cs-CZ" sz="4800" dirty="0" err="1"/>
              <a:t>Sartre</a:t>
            </a:r>
            <a:r>
              <a:rPr lang="cs-CZ" sz="4800" dirty="0"/>
              <a:t>, </a:t>
            </a:r>
            <a:r>
              <a:rPr lang="cs-CZ" sz="4800" dirty="0" err="1"/>
              <a:t>Camus</a:t>
            </a:r>
            <a:r>
              <a:rPr lang="cs-CZ" sz="4800" dirty="0"/>
              <a:t>, </a:t>
            </a:r>
            <a:r>
              <a:rPr lang="cs-CZ" sz="4800" dirty="0" err="1"/>
              <a:t>Anouilh</a:t>
            </a:r>
            <a:r>
              <a:rPr lang="cs-CZ" sz="4800" dirty="0"/>
              <a:t> →</a:t>
            </a:r>
            <a:r>
              <a:rPr lang="cs-CZ" sz="4800" dirty="0" err="1"/>
              <a:t>Adornos</a:t>
            </a:r>
            <a:r>
              <a:rPr lang="cs-CZ" sz="4800" dirty="0"/>
              <a:t> </a:t>
            </a:r>
            <a:r>
              <a:rPr lang="cs-CZ" sz="4800" dirty="0" err="1"/>
              <a:t>Frage</a:t>
            </a:r>
            <a:r>
              <a:rPr lang="cs-CZ" sz="4800" dirty="0"/>
              <a:t>. </a:t>
            </a:r>
            <a:r>
              <a:rPr lang="cs-CZ" sz="4800" dirty="0" err="1"/>
              <a:t>Kann</a:t>
            </a:r>
            <a:r>
              <a:rPr lang="cs-CZ" sz="4800" dirty="0"/>
              <a:t> man </a:t>
            </a:r>
            <a:r>
              <a:rPr lang="cs-CZ" sz="4800" dirty="0" err="1"/>
              <a:t>noch</a:t>
            </a:r>
            <a:r>
              <a:rPr lang="cs-CZ" sz="4800" dirty="0"/>
              <a:t> nach </a:t>
            </a:r>
            <a:r>
              <a:rPr lang="cs-CZ" sz="4800" dirty="0" err="1"/>
              <a:t>Auschwitz</a:t>
            </a:r>
            <a:r>
              <a:rPr lang="cs-CZ" sz="4800" dirty="0"/>
              <a:t> </a:t>
            </a:r>
            <a:r>
              <a:rPr lang="cs-CZ" sz="4800" dirty="0" err="1"/>
              <a:t>Gedichte</a:t>
            </a:r>
            <a:r>
              <a:rPr lang="cs-CZ" sz="4800" dirty="0"/>
              <a:t> </a:t>
            </a:r>
            <a:r>
              <a:rPr lang="cs-CZ" sz="4800" dirty="0" err="1"/>
              <a:t>schreiben</a:t>
            </a:r>
            <a:r>
              <a:rPr lang="cs-CZ" sz="4800" dirty="0"/>
              <a:t>? </a:t>
            </a:r>
            <a:r>
              <a:rPr lang="cs-CZ" sz="4800" dirty="0" err="1"/>
              <a:t>Celans</a:t>
            </a:r>
            <a:r>
              <a:rPr lang="cs-CZ" sz="4800" dirty="0"/>
              <a:t> </a:t>
            </a:r>
            <a:r>
              <a:rPr lang="cs-CZ" sz="4800" dirty="0" err="1"/>
              <a:t>Antwort</a:t>
            </a:r>
            <a:endParaRPr lang="cs-CZ" sz="4800" dirty="0"/>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Gruppe</a:t>
            </a:r>
            <a:r>
              <a:rPr lang="cs-CZ" dirty="0"/>
              <a:t> 47 (1947-1967)</a:t>
            </a:r>
          </a:p>
        </p:txBody>
      </p:sp>
      <p:sp>
        <p:nvSpPr>
          <p:cNvPr id="3" name="Zástupný symbol pro obsah 2"/>
          <p:cNvSpPr>
            <a:spLocks noGrp="1"/>
          </p:cNvSpPr>
          <p:nvPr>
            <p:ph idx="1"/>
          </p:nvPr>
        </p:nvSpPr>
        <p:spPr/>
        <p:txBody>
          <a:bodyPr>
            <a:normAutofit fontScale="70000" lnSpcReduction="20000"/>
          </a:bodyPr>
          <a:lstStyle/>
          <a:p>
            <a:r>
              <a:rPr lang="cs-CZ" dirty="0"/>
              <a:t>– lit. </a:t>
            </a:r>
            <a:r>
              <a:rPr lang="cs-CZ" dirty="0" err="1"/>
              <a:t>Gruppierung</a:t>
            </a:r>
            <a:r>
              <a:rPr lang="cs-CZ" dirty="0"/>
              <a:t>, </a:t>
            </a:r>
            <a:r>
              <a:rPr lang="cs-CZ" dirty="0" err="1"/>
              <a:t>die</a:t>
            </a:r>
            <a:r>
              <a:rPr lang="cs-CZ" dirty="0"/>
              <a:t> </a:t>
            </a:r>
            <a:r>
              <a:rPr lang="cs-CZ" dirty="0" err="1"/>
              <a:t>sich</a:t>
            </a:r>
            <a:r>
              <a:rPr lang="cs-CZ" dirty="0"/>
              <a:t> vor </a:t>
            </a:r>
            <a:r>
              <a:rPr lang="cs-CZ" dirty="0" err="1"/>
              <a:t>allem</a:t>
            </a:r>
            <a:r>
              <a:rPr lang="cs-CZ" dirty="0"/>
              <a:t> </a:t>
            </a:r>
            <a:r>
              <a:rPr lang="cs-CZ" dirty="0" err="1"/>
              <a:t>mit</a:t>
            </a:r>
            <a:r>
              <a:rPr lang="cs-CZ" dirty="0"/>
              <a:t> der </a:t>
            </a:r>
            <a:r>
              <a:rPr lang="cs-CZ" dirty="0" err="1"/>
              <a:t>gesellschaftlichen</a:t>
            </a:r>
            <a:r>
              <a:rPr lang="cs-CZ" dirty="0"/>
              <a:t> </a:t>
            </a:r>
            <a:r>
              <a:rPr lang="cs-CZ" dirty="0" err="1"/>
              <a:t>Diskussion</a:t>
            </a:r>
            <a:r>
              <a:rPr lang="cs-CZ" dirty="0"/>
              <a:t> </a:t>
            </a:r>
            <a:r>
              <a:rPr lang="cs-CZ" dirty="0" err="1"/>
              <a:t>beschäftigen</a:t>
            </a:r>
            <a:r>
              <a:rPr lang="cs-CZ" dirty="0"/>
              <a:t> </a:t>
            </a:r>
            <a:r>
              <a:rPr lang="cs-CZ" dirty="0" err="1"/>
              <a:t>wollte</a:t>
            </a:r>
            <a:r>
              <a:rPr lang="cs-CZ" dirty="0"/>
              <a:t> : </a:t>
            </a:r>
            <a:r>
              <a:rPr lang="cs-CZ" dirty="0" err="1"/>
              <a:t>Gründer</a:t>
            </a:r>
            <a:r>
              <a:rPr lang="cs-CZ" dirty="0"/>
              <a:t> Alfred </a:t>
            </a:r>
            <a:r>
              <a:rPr lang="cs-CZ" dirty="0" err="1"/>
              <a:t>Andersch</a:t>
            </a:r>
            <a:r>
              <a:rPr lang="cs-CZ" dirty="0"/>
              <a:t> </a:t>
            </a:r>
            <a:r>
              <a:rPr lang="cs-CZ" dirty="0" err="1"/>
              <a:t>und</a:t>
            </a:r>
            <a:r>
              <a:rPr lang="cs-CZ" dirty="0"/>
              <a:t> Walter </a:t>
            </a:r>
            <a:r>
              <a:rPr lang="cs-CZ" dirty="0" err="1"/>
              <a:t>Kolbenhoff</a:t>
            </a:r>
            <a:r>
              <a:rPr lang="cs-CZ" dirty="0"/>
              <a:t>, </a:t>
            </a:r>
            <a:r>
              <a:rPr lang="cs-CZ" dirty="0" err="1"/>
              <a:t>die</a:t>
            </a:r>
            <a:r>
              <a:rPr lang="cs-CZ" dirty="0"/>
              <a:t> </a:t>
            </a:r>
            <a:r>
              <a:rPr lang="cs-CZ" dirty="0" err="1"/>
              <a:t>ursprünglich</a:t>
            </a:r>
            <a:r>
              <a:rPr lang="cs-CZ" dirty="0"/>
              <a:t> 1946 </a:t>
            </a:r>
            <a:r>
              <a:rPr lang="cs-CZ" dirty="0" err="1"/>
              <a:t>die</a:t>
            </a:r>
            <a:r>
              <a:rPr lang="cs-CZ" dirty="0"/>
              <a:t> </a:t>
            </a:r>
            <a:r>
              <a:rPr lang="cs-CZ" dirty="0" err="1"/>
              <a:t>Zeitchrift</a:t>
            </a:r>
            <a:r>
              <a:rPr lang="cs-CZ" dirty="0"/>
              <a:t> DER RUF </a:t>
            </a:r>
            <a:r>
              <a:rPr lang="cs-CZ" dirty="0" err="1"/>
              <a:t>gegründet</a:t>
            </a:r>
            <a:r>
              <a:rPr lang="cs-CZ" dirty="0"/>
              <a:t> </a:t>
            </a:r>
            <a:r>
              <a:rPr lang="cs-CZ" dirty="0" err="1"/>
              <a:t>haben</a:t>
            </a:r>
            <a:r>
              <a:rPr lang="cs-CZ" dirty="0"/>
              <a:t>, </a:t>
            </a:r>
            <a:r>
              <a:rPr lang="cs-CZ" dirty="0" err="1"/>
              <a:t>deren</a:t>
            </a:r>
            <a:r>
              <a:rPr lang="cs-CZ" dirty="0"/>
              <a:t> </a:t>
            </a:r>
            <a:r>
              <a:rPr lang="cs-CZ" dirty="0" err="1"/>
              <a:t>Aufgabe</a:t>
            </a:r>
            <a:r>
              <a:rPr lang="cs-CZ" dirty="0"/>
              <a:t> vor </a:t>
            </a:r>
            <a:r>
              <a:rPr lang="cs-CZ" dirty="0" err="1"/>
              <a:t>allem</a:t>
            </a:r>
            <a:r>
              <a:rPr lang="cs-CZ" dirty="0"/>
              <a:t> in der </a:t>
            </a:r>
            <a:r>
              <a:rPr lang="cs-CZ" dirty="0" err="1"/>
              <a:t>Aufklärung</a:t>
            </a:r>
            <a:r>
              <a:rPr lang="cs-CZ" dirty="0"/>
              <a:t> der </a:t>
            </a:r>
            <a:r>
              <a:rPr lang="cs-CZ" dirty="0" err="1"/>
              <a:t>Deutschen</a:t>
            </a:r>
            <a:r>
              <a:rPr lang="cs-CZ" dirty="0"/>
              <a:t> </a:t>
            </a:r>
            <a:r>
              <a:rPr lang="cs-CZ" dirty="0" err="1"/>
              <a:t>und</a:t>
            </a:r>
            <a:r>
              <a:rPr lang="cs-CZ" dirty="0"/>
              <a:t> </a:t>
            </a:r>
            <a:r>
              <a:rPr lang="cs-CZ" dirty="0" err="1"/>
              <a:t>Erziehung</a:t>
            </a:r>
            <a:r>
              <a:rPr lang="cs-CZ" dirty="0"/>
              <a:t> </a:t>
            </a:r>
            <a:r>
              <a:rPr lang="cs-CZ" dirty="0" err="1"/>
              <a:t>zur</a:t>
            </a:r>
            <a:r>
              <a:rPr lang="cs-CZ" dirty="0"/>
              <a:t> </a:t>
            </a:r>
            <a:r>
              <a:rPr lang="cs-CZ" dirty="0" err="1"/>
              <a:t>Demokratie</a:t>
            </a:r>
            <a:r>
              <a:rPr lang="cs-CZ" dirty="0"/>
              <a:t> </a:t>
            </a:r>
            <a:r>
              <a:rPr lang="cs-CZ" dirty="0" err="1"/>
              <a:t>war</a:t>
            </a:r>
            <a:r>
              <a:rPr lang="cs-CZ" dirty="0"/>
              <a:t>. 1947 </a:t>
            </a:r>
            <a:r>
              <a:rPr lang="cs-CZ" dirty="0" err="1"/>
              <a:t>wurde</a:t>
            </a:r>
            <a:r>
              <a:rPr lang="cs-CZ" dirty="0"/>
              <a:t> der </a:t>
            </a:r>
            <a:r>
              <a:rPr lang="cs-CZ" dirty="0" err="1"/>
              <a:t>Zeitschrift</a:t>
            </a:r>
            <a:r>
              <a:rPr lang="cs-CZ" dirty="0"/>
              <a:t> durch </a:t>
            </a:r>
            <a:r>
              <a:rPr lang="cs-CZ" dirty="0" err="1"/>
              <a:t>die</a:t>
            </a:r>
            <a:r>
              <a:rPr lang="cs-CZ" dirty="0"/>
              <a:t> </a:t>
            </a:r>
            <a:r>
              <a:rPr lang="cs-CZ" dirty="0" err="1"/>
              <a:t>amerikanischen</a:t>
            </a:r>
            <a:r>
              <a:rPr lang="cs-CZ" dirty="0"/>
              <a:t> </a:t>
            </a:r>
            <a:r>
              <a:rPr lang="cs-CZ" dirty="0" err="1"/>
              <a:t>Behörden</a:t>
            </a:r>
            <a:r>
              <a:rPr lang="cs-CZ" dirty="0"/>
              <a:t> </a:t>
            </a:r>
            <a:r>
              <a:rPr lang="cs-CZ" dirty="0" err="1"/>
              <a:t>die</a:t>
            </a:r>
            <a:r>
              <a:rPr lang="cs-CZ" dirty="0"/>
              <a:t> </a:t>
            </a:r>
            <a:r>
              <a:rPr lang="cs-CZ" dirty="0" err="1"/>
              <a:t>Lizenz</a:t>
            </a:r>
            <a:r>
              <a:rPr lang="cs-CZ" dirty="0"/>
              <a:t> </a:t>
            </a:r>
            <a:r>
              <a:rPr lang="cs-CZ" dirty="0" err="1"/>
              <a:t>weggenommen</a:t>
            </a:r>
            <a:r>
              <a:rPr lang="cs-CZ" dirty="0"/>
              <a:t>→</a:t>
            </a:r>
            <a:r>
              <a:rPr lang="cs-CZ" dirty="0" err="1"/>
              <a:t>Gründung</a:t>
            </a:r>
            <a:r>
              <a:rPr lang="cs-CZ" dirty="0"/>
              <a:t> </a:t>
            </a:r>
            <a:r>
              <a:rPr lang="cs-CZ" dirty="0" err="1"/>
              <a:t>einer</a:t>
            </a:r>
            <a:r>
              <a:rPr lang="cs-CZ" dirty="0"/>
              <a:t> </a:t>
            </a:r>
            <a:r>
              <a:rPr lang="cs-CZ" dirty="0" err="1"/>
              <a:t>Diskussionsgruppe</a:t>
            </a:r>
            <a:endParaRPr lang="cs-CZ" dirty="0"/>
          </a:p>
          <a:p>
            <a:r>
              <a:rPr lang="cs-CZ" dirty="0" err="1"/>
              <a:t>Mitglieder</a:t>
            </a:r>
            <a:r>
              <a:rPr lang="cs-CZ" dirty="0"/>
              <a:t>: </a:t>
            </a:r>
            <a:r>
              <a:rPr lang="cs-CZ" dirty="0" err="1"/>
              <a:t>Ilse</a:t>
            </a:r>
            <a:r>
              <a:rPr lang="cs-CZ" dirty="0"/>
              <a:t> </a:t>
            </a:r>
            <a:r>
              <a:rPr lang="cs-CZ" dirty="0" err="1"/>
              <a:t>Aichinger</a:t>
            </a:r>
            <a:r>
              <a:rPr lang="cs-CZ" dirty="0"/>
              <a:t>, Alfred </a:t>
            </a:r>
            <a:r>
              <a:rPr lang="cs-CZ" dirty="0" err="1"/>
              <a:t>Andersch</a:t>
            </a:r>
            <a:r>
              <a:rPr lang="cs-CZ" dirty="0"/>
              <a:t>, </a:t>
            </a:r>
            <a:r>
              <a:rPr lang="cs-CZ" dirty="0" err="1"/>
              <a:t>Ingeborg</a:t>
            </a:r>
            <a:r>
              <a:rPr lang="cs-CZ" dirty="0"/>
              <a:t> </a:t>
            </a:r>
            <a:r>
              <a:rPr lang="cs-CZ" dirty="0" err="1"/>
              <a:t>Bachmann</a:t>
            </a:r>
            <a:r>
              <a:rPr lang="cs-CZ" dirty="0"/>
              <a:t>, </a:t>
            </a:r>
            <a:r>
              <a:rPr lang="cs-CZ" dirty="0" err="1"/>
              <a:t>Jürgen</a:t>
            </a:r>
            <a:r>
              <a:rPr lang="cs-CZ" dirty="0"/>
              <a:t> </a:t>
            </a:r>
            <a:r>
              <a:rPr lang="cs-CZ" dirty="0" err="1"/>
              <a:t>Becker</a:t>
            </a:r>
            <a:r>
              <a:rPr lang="cs-CZ" dirty="0"/>
              <a:t>, Heinrich </a:t>
            </a:r>
            <a:r>
              <a:rPr lang="cs-CZ" dirty="0" err="1"/>
              <a:t>Böll</a:t>
            </a:r>
            <a:r>
              <a:rPr lang="cs-CZ" dirty="0"/>
              <a:t>, </a:t>
            </a:r>
            <a:r>
              <a:rPr lang="cs-CZ" dirty="0" err="1"/>
              <a:t>Johannes</a:t>
            </a:r>
            <a:r>
              <a:rPr lang="cs-CZ" dirty="0"/>
              <a:t> </a:t>
            </a:r>
            <a:r>
              <a:rPr lang="cs-CZ" dirty="0" err="1"/>
              <a:t>Bobrowski</a:t>
            </a:r>
            <a:r>
              <a:rPr lang="cs-CZ" dirty="0"/>
              <a:t>, Paul </a:t>
            </a:r>
            <a:r>
              <a:rPr lang="cs-CZ" dirty="0" err="1"/>
              <a:t>Celan</a:t>
            </a:r>
            <a:r>
              <a:rPr lang="cs-CZ" dirty="0"/>
              <a:t>, </a:t>
            </a:r>
            <a:r>
              <a:rPr lang="cs-CZ" dirty="0" err="1"/>
              <a:t>Günter</a:t>
            </a:r>
            <a:r>
              <a:rPr lang="cs-CZ" dirty="0"/>
              <a:t> </a:t>
            </a:r>
            <a:r>
              <a:rPr lang="cs-CZ" dirty="0" err="1"/>
              <a:t>Eich</a:t>
            </a:r>
            <a:r>
              <a:rPr lang="cs-CZ" dirty="0"/>
              <a:t>, Hans </a:t>
            </a:r>
            <a:r>
              <a:rPr lang="cs-CZ" dirty="0" err="1"/>
              <a:t>Magnus</a:t>
            </a:r>
            <a:r>
              <a:rPr lang="cs-CZ" dirty="0"/>
              <a:t> </a:t>
            </a:r>
            <a:r>
              <a:rPr lang="cs-CZ" dirty="0" err="1"/>
              <a:t>Enzensberger</a:t>
            </a:r>
            <a:r>
              <a:rPr lang="cs-CZ" dirty="0"/>
              <a:t>, </a:t>
            </a:r>
            <a:r>
              <a:rPr lang="cs-CZ" dirty="0" err="1"/>
              <a:t>Günter</a:t>
            </a:r>
            <a:r>
              <a:rPr lang="cs-CZ" dirty="0"/>
              <a:t> </a:t>
            </a:r>
            <a:r>
              <a:rPr lang="cs-CZ" dirty="0" err="1"/>
              <a:t>Grass</a:t>
            </a:r>
            <a:r>
              <a:rPr lang="cs-CZ" dirty="0"/>
              <a:t>, Peter </a:t>
            </a:r>
            <a:r>
              <a:rPr lang="cs-CZ" dirty="0" err="1"/>
              <a:t>Handke</a:t>
            </a:r>
            <a:r>
              <a:rPr lang="cs-CZ" dirty="0"/>
              <a:t> , </a:t>
            </a:r>
            <a:r>
              <a:rPr lang="cs-CZ" dirty="0" err="1"/>
              <a:t>Helmut</a:t>
            </a:r>
            <a:r>
              <a:rPr lang="cs-CZ" dirty="0"/>
              <a:t> </a:t>
            </a:r>
            <a:r>
              <a:rPr lang="cs-CZ" dirty="0" err="1"/>
              <a:t>Heissenbüttel</a:t>
            </a:r>
            <a:r>
              <a:rPr lang="cs-CZ" dirty="0"/>
              <a:t> , Wolfgang </a:t>
            </a:r>
            <a:r>
              <a:rPr lang="cs-CZ" dirty="0" err="1"/>
              <a:t>Hildesheimer</a:t>
            </a:r>
            <a:r>
              <a:rPr lang="cs-CZ" dirty="0"/>
              <a:t>, Walter </a:t>
            </a:r>
            <a:r>
              <a:rPr lang="cs-CZ" dirty="0" err="1"/>
              <a:t>Höllerer</a:t>
            </a:r>
            <a:r>
              <a:rPr lang="cs-CZ" dirty="0"/>
              <a:t>, Walter </a:t>
            </a:r>
            <a:r>
              <a:rPr lang="cs-CZ" dirty="0" err="1"/>
              <a:t>Jens</a:t>
            </a:r>
            <a:r>
              <a:rPr lang="cs-CZ" dirty="0"/>
              <a:t>,  </a:t>
            </a:r>
            <a:r>
              <a:rPr lang="cs-CZ" dirty="0" err="1"/>
              <a:t>Uwe</a:t>
            </a:r>
            <a:r>
              <a:rPr lang="cs-CZ" dirty="0"/>
              <a:t> </a:t>
            </a:r>
            <a:r>
              <a:rPr lang="cs-CZ" dirty="0" err="1"/>
              <a:t>Johnson</a:t>
            </a:r>
            <a:r>
              <a:rPr lang="cs-CZ" dirty="0"/>
              <a:t>, </a:t>
            </a:r>
            <a:r>
              <a:rPr lang="cs-CZ" dirty="0" err="1"/>
              <a:t>Hellmuth</a:t>
            </a:r>
            <a:r>
              <a:rPr lang="cs-CZ" dirty="0"/>
              <a:t> </a:t>
            </a:r>
            <a:r>
              <a:rPr lang="cs-CZ" dirty="0" err="1"/>
              <a:t>Karasek</a:t>
            </a:r>
            <a:r>
              <a:rPr lang="cs-CZ" dirty="0"/>
              <a:t>, Wolfgang </a:t>
            </a:r>
            <a:r>
              <a:rPr lang="cs-CZ" dirty="0" err="1"/>
              <a:t>Koeppen</a:t>
            </a:r>
            <a:r>
              <a:rPr lang="cs-CZ" dirty="0"/>
              <a:t>, </a:t>
            </a:r>
            <a:r>
              <a:rPr lang="cs-CZ" dirty="0" err="1"/>
              <a:t>Siegfried</a:t>
            </a:r>
            <a:r>
              <a:rPr lang="cs-CZ" dirty="0"/>
              <a:t> </a:t>
            </a:r>
            <a:r>
              <a:rPr lang="cs-CZ" dirty="0" err="1"/>
              <a:t>Lenz</a:t>
            </a:r>
            <a:r>
              <a:rPr lang="cs-CZ" dirty="0"/>
              <a:t>, Marcel Reich-</a:t>
            </a:r>
            <a:r>
              <a:rPr lang="cs-CZ" dirty="0" err="1"/>
              <a:t>Ranicki</a:t>
            </a:r>
            <a:r>
              <a:rPr lang="cs-CZ" dirty="0"/>
              <a:t>, Hans Werner Richter, </a:t>
            </a:r>
            <a:r>
              <a:rPr lang="cs-CZ" dirty="0" err="1"/>
              <a:t>Arno</a:t>
            </a:r>
            <a:r>
              <a:rPr lang="cs-CZ" dirty="0"/>
              <a:t> Schmidt, Martin </a:t>
            </a:r>
            <a:r>
              <a:rPr lang="cs-CZ" dirty="0" err="1"/>
              <a:t>Walser</a:t>
            </a:r>
            <a:r>
              <a:rPr lang="cs-CZ" dirty="0"/>
              <a:t>, Peter Weiss a další</a:t>
            </a:r>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Sprachkrise</a:t>
            </a:r>
            <a:r>
              <a:rPr lang="cs-CZ" dirty="0"/>
              <a:t> nach </a:t>
            </a:r>
            <a:r>
              <a:rPr lang="cs-CZ" dirty="0" err="1"/>
              <a:t>Auschwitz</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err="1"/>
              <a:t>Th</a:t>
            </a:r>
            <a:r>
              <a:rPr lang="cs-CZ" dirty="0"/>
              <a:t>. </a:t>
            </a:r>
            <a:r>
              <a:rPr lang="cs-CZ" dirty="0" err="1"/>
              <a:t>Adorno</a:t>
            </a:r>
            <a:r>
              <a:rPr lang="cs-CZ" dirty="0"/>
              <a:t>: </a:t>
            </a:r>
            <a:r>
              <a:rPr lang="cs-CZ" dirty="0" err="1"/>
              <a:t>Essay</a:t>
            </a:r>
            <a:r>
              <a:rPr lang="cs-CZ" dirty="0"/>
              <a:t> </a:t>
            </a:r>
            <a:r>
              <a:rPr lang="cs-CZ" dirty="0" err="1"/>
              <a:t>Kulturkritik</a:t>
            </a:r>
            <a:r>
              <a:rPr lang="cs-CZ" dirty="0"/>
              <a:t> </a:t>
            </a:r>
            <a:r>
              <a:rPr lang="cs-CZ" dirty="0" err="1"/>
              <a:t>und</a:t>
            </a:r>
            <a:r>
              <a:rPr lang="cs-CZ" dirty="0"/>
              <a:t> </a:t>
            </a:r>
            <a:r>
              <a:rPr lang="cs-CZ" dirty="0" err="1"/>
              <a:t>Gesellschaft</a:t>
            </a:r>
            <a:r>
              <a:rPr lang="cs-CZ" dirty="0"/>
              <a:t>(1949 /1951): „Nach </a:t>
            </a:r>
            <a:r>
              <a:rPr lang="cs-CZ" dirty="0" err="1"/>
              <a:t>Auschwitz</a:t>
            </a:r>
            <a:r>
              <a:rPr lang="cs-CZ" dirty="0"/>
              <a:t> </a:t>
            </a:r>
            <a:r>
              <a:rPr lang="cs-CZ" dirty="0" err="1"/>
              <a:t>ein</a:t>
            </a:r>
            <a:r>
              <a:rPr lang="cs-CZ" dirty="0"/>
              <a:t> </a:t>
            </a:r>
            <a:r>
              <a:rPr lang="cs-CZ" dirty="0" err="1"/>
              <a:t>Gedicht</a:t>
            </a:r>
            <a:r>
              <a:rPr lang="cs-CZ" dirty="0"/>
              <a:t> </a:t>
            </a:r>
            <a:r>
              <a:rPr lang="cs-CZ" dirty="0" err="1"/>
              <a:t>zu</a:t>
            </a:r>
            <a:r>
              <a:rPr lang="cs-CZ" dirty="0"/>
              <a:t> </a:t>
            </a:r>
            <a:r>
              <a:rPr lang="cs-CZ" dirty="0" err="1"/>
              <a:t>schreiben</a:t>
            </a:r>
            <a:r>
              <a:rPr lang="cs-CZ" dirty="0"/>
              <a:t> </a:t>
            </a:r>
            <a:r>
              <a:rPr lang="cs-CZ" dirty="0" err="1"/>
              <a:t>ist</a:t>
            </a:r>
            <a:r>
              <a:rPr lang="cs-CZ" dirty="0"/>
              <a:t> </a:t>
            </a:r>
            <a:r>
              <a:rPr lang="cs-CZ" dirty="0" err="1"/>
              <a:t>barbarisch</a:t>
            </a:r>
            <a:r>
              <a:rPr lang="cs-CZ" dirty="0"/>
              <a:t>.“ </a:t>
            </a:r>
            <a:r>
              <a:rPr lang="cs-CZ" dirty="0" err="1"/>
              <a:t>im</a:t>
            </a:r>
            <a:r>
              <a:rPr lang="cs-CZ" dirty="0"/>
              <a:t> </a:t>
            </a:r>
            <a:r>
              <a:rPr lang="cs-CZ" dirty="0" err="1"/>
              <a:t>Essay</a:t>
            </a:r>
            <a:r>
              <a:rPr lang="cs-CZ" dirty="0"/>
              <a:t> </a:t>
            </a:r>
            <a:r>
              <a:rPr lang="cs-CZ" dirty="0" err="1"/>
              <a:t>Engagement</a:t>
            </a:r>
            <a:r>
              <a:rPr lang="cs-CZ" dirty="0"/>
              <a:t>  </a:t>
            </a:r>
            <a:r>
              <a:rPr lang="cs-CZ" dirty="0" err="1"/>
              <a:t>Weiter</a:t>
            </a:r>
            <a:r>
              <a:rPr lang="cs-CZ" dirty="0"/>
              <a:t>: </a:t>
            </a:r>
            <a:r>
              <a:rPr lang="de-DE" dirty="0"/>
              <a:t>„Den Satz, nach Auschwitz noch Lyrik zu schreiben, sei barbarisch, möchte ich nicht mildern; negativ ist darin der Impuls ausgesprochen, der die engagierte Dichtung beseelt.“</a:t>
            </a:r>
            <a:endParaRPr lang="cs-CZ" dirty="0"/>
          </a:p>
          <a:p>
            <a:r>
              <a:rPr lang="cs-CZ" dirty="0"/>
              <a:t>W.G. </a:t>
            </a:r>
            <a:r>
              <a:rPr lang="cs-CZ" dirty="0" err="1"/>
              <a:t>Sebald</a:t>
            </a:r>
            <a:endParaRPr lang="cs-CZ" dirty="0"/>
          </a:p>
          <a:p>
            <a:r>
              <a:rPr lang="cs-CZ" dirty="0"/>
              <a:t>P. </a:t>
            </a:r>
            <a:r>
              <a:rPr lang="cs-CZ" dirty="0" err="1"/>
              <a:t>Celan</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Ende</a:t>
            </a:r>
            <a:r>
              <a:rPr lang="cs-CZ" dirty="0"/>
              <a:t> der </a:t>
            </a:r>
            <a:r>
              <a:rPr lang="cs-CZ" dirty="0" err="1"/>
              <a:t>Fiktion</a:t>
            </a:r>
            <a:r>
              <a:rPr lang="cs-CZ" dirty="0"/>
              <a:t>?</a:t>
            </a:r>
          </a:p>
        </p:txBody>
      </p:sp>
      <p:sp>
        <p:nvSpPr>
          <p:cNvPr id="3" name="Zástupný symbol pro obsah 2"/>
          <p:cNvSpPr>
            <a:spLocks noGrp="1"/>
          </p:cNvSpPr>
          <p:nvPr>
            <p:ph idx="1"/>
          </p:nvPr>
        </p:nvSpPr>
        <p:spPr/>
        <p:txBody>
          <a:bodyPr>
            <a:normAutofit fontScale="55000" lnSpcReduction="20000"/>
          </a:bodyPr>
          <a:lstStyle/>
          <a:p>
            <a:pPr>
              <a:buNone/>
            </a:pPr>
            <a:r>
              <a:rPr lang="cs-CZ" dirty="0"/>
              <a:t> </a:t>
            </a:r>
          </a:p>
          <a:p>
            <a:pPr>
              <a:buNone/>
            </a:pPr>
            <a:r>
              <a:rPr lang="cs-CZ" dirty="0" err="1"/>
              <a:t>Forderung</a:t>
            </a:r>
            <a:r>
              <a:rPr lang="cs-CZ" dirty="0"/>
              <a:t> </a:t>
            </a:r>
            <a:r>
              <a:rPr lang="cs-CZ" dirty="0" err="1"/>
              <a:t>eines</a:t>
            </a:r>
            <a:r>
              <a:rPr lang="cs-CZ" dirty="0"/>
              <a:t> </a:t>
            </a:r>
            <a:r>
              <a:rPr lang="cs-CZ" dirty="0" err="1"/>
              <a:t>radikalen</a:t>
            </a:r>
            <a:r>
              <a:rPr lang="cs-CZ" dirty="0"/>
              <a:t> </a:t>
            </a:r>
            <a:r>
              <a:rPr lang="cs-CZ" dirty="0" err="1"/>
              <a:t>Neuanfangs</a:t>
            </a:r>
            <a:r>
              <a:rPr lang="cs-CZ" dirty="0"/>
              <a:t> – </a:t>
            </a:r>
            <a:r>
              <a:rPr lang="cs-CZ" dirty="0" err="1"/>
              <a:t>neuer</a:t>
            </a:r>
            <a:r>
              <a:rPr lang="cs-CZ" dirty="0"/>
              <a:t> Realismus der </a:t>
            </a:r>
            <a:r>
              <a:rPr lang="cs-CZ" dirty="0" err="1"/>
              <a:t>Trümmerliteratur</a:t>
            </a:r>
            <a:r>
              <a:rPr lang="cs-CZ" dirty="0"/>
              <a:t> – </a:t>
            </a:r>
            <a:r>
              <a:rPr lang="cs-CZ" dirty="0" err="1"/>
              <a:t>Andersch</a:t>
            </a:r>
            <a:r>
              <a:rPr lang="cs-CZ" dirty="0"/>
              <a:t> in </a:t>
            </a:r>
            <a:r>
              <a:rPr lang="cs-CZ" dirty="0" err="1"/>
              <a:t>seiner</a:t>
            </a:r>
            <a:r>
              <a:rPr lang="cs-CZ" dirty="0"/>
              <a:t> </a:t>
            </a:r>
            <a:r>
              <a:rPr lang="cs-CZ" dirty="0" err="1"/>
              <a:t>Rede</a:t>
            </a:r>
            <a:r>
              <a:rPr lang="cs-CZ" dirty="0"/>
              <a:t> </a:t>
            </a:r>
            <a:r>
              <a:rPr lang="cs-CZ" i="1" dirty="0"/>
              <a:t>Die </a:t>
            </a:r>
            <a:r>
              <a:rPr lang="cs-CZ" i="1" dirty="0" err="1"/>
              <a:t>deutsche</a:t>
            </a:r>
            <a:r>
              <a:rPr lang="cs-CZ" i="1" dirty="0"/>
              <a:t> Literatur in der </a:t>
            </a:r>
            <a:r>
              <a:rPr lang="cs-CZ" i="1" dirty="0" err="1"/>
              <a:t>Entscheidung</a:t>
            </a:r>
            <a:r>
              <a:rPr lang="cs-CZ" i="1" dirty="0"/>
              <a:t> </a:t>
            </a:r>
            <a:r>
              <a:rPr lang="cs-CZ" dirty="0"/>
              <a:t>(1947)</a:t>
            </a:r>
          </a:p>
          <a:p>
            <a:pPr>
              <a:buNone/>
            </a:pPr>
            <a:r>
              <a:rPr lang="cs-CZ" dirty="0" err="1"/>
              <a:t>dagegen</a:t>
            </a:r>
            <a:r>
              <a:rPr lang="cs-CZ" dirty="0"/>
              <a:t>: </a:t>
            </a:r>
            <a:r>
              <a:rPr lang="cs-CZ" dirty="0" err="1"/>
              <a:t>neue</a:t>
            </a:r>
            <a:r>
              <a:rPr lang="cs-CZ" dirty="0"/>
              <a:t> </a:t>
            </a:r>
            <a:r>
              <a:rPr lang="cs-CZ" dirty="0" err="1"/>
              <a:t>Ästhetisierung</a:t>
            </a:r>
            <a:r>
              <a:rPr lang="cs-CZ" dirty="0"/>
              <a:t> </a:t>
            </a:r>
            <a:r>
              <a:rPr lang="cs-CZ" dirty="0" err="1"/>
              <a:t>und</a:t>
            </a:r>
            <a:r>
              <a:rPr lang="cs-CZ" dirty="0"/>
              <a:t> </a:t>
            </a:r>
            <a:r>
              <a:rPr lang="cs-CZ" dirty="0" err="1"/>
              <a:t>Anknüpfung</a:t>
            </a:r>
            <a:r>
              <a:rPr lang="cs-CZ" dirty="0"/>
              <a:t> </a:t>
            </a:r>
            <a:r>
              <a:rPr lang="cs-CZ" dirty="0" err="1"/>
              <a:t>an</a:t>
            </a:r>
            <a:r>
              <a:rPr lang="cs-CZ" dirty="0"/>
              <a:t> </a:t>
            </a:r>
            <a:r>
              <a:rPr lang="cs-CZ" dirty="0" err="1"/>
              <a:t>die</a:t>
            </a:r>
            <a:r>
              <a:rPr lang="cs-CZ" dirty="0"/>
              <a:t> </a:t>
            </a:r>
            <a:r>
              <a:rPr lang="cs-CZ" dirty="0" err="1"/>
              <a:t>Avantgarde</a:t>
            </a:r>
            <a:r>
              <a:rPr lang="cs-CZ" dirty="0"/>
              <a:t>, </a:t>
            </a:r>
            <a:r>
              <a:rPr lang="cs-CZ" dirty="0" err="1"/>
              <a:t>Expressionimus</a:t>
            </a:r>
            <a:r>
              <a:rPr lang="cs-CZ" dirty="0"/>
              <a:t>, Dadaismus </a:t>
            </a:r>
            <a:r>
              <a:rPr lang="cs-CZ" dirty="0" err="1"/>
              <a:t>und</a:t>
            </a:r>
            <a:r>
              <a:rPr lang="cs-CZ" dirty="0"/>
              <a:t> Surrealismus: W. </a:t>
            </a:r>
            <a:r>
              <a:rPr lang="cs-CZ" dirty="0" err="1"/>
              <a:t>Höllerer</a:t>
            </a:r>
            <a:r>
              <a:rPr lang="cs-CZ" dirty="0"/>
              <a:t> (</a:t>
            </a:r>
            <a:r>
              <a:rPr lang="cs-CZ" dirty="0" err="1"/>
              <a:t>Vorrede</a:t>
            </a:r>
            <a:r>
              <a:rPr lang="cs-CZ" dirty="0"/>
              <a:t> </a:t>
            </a:r>
            <a:r>
              <a:rPr lang="cs-CZ" dirty="0" err="1"/>
              <a:t>zur</a:t>
            </a:r>
            <a:r>
              <a:rPr lang="cs-CZ" dirty="0"/>
              <a:t> Lyrik-</a:t>
            </a:r>
            <a:r>
              <a:rPr lang="cs-CZ" dirty="0" err="1"/>
              <a:t>Anthologie</a:t>
            </a:r>
            <a:r>
              <a:rPr lang="cs-CZ" dirty="0"/>
              <a:t> Transit (1956), H. </a:t>
            </a:r>
            <a:r>
              <a:rPr lang="cs-CZ" dirty="0" err="1"/>
              <a:t>Heißenbüttel</a:t>
            </a:r>
            <a:r>
              <a:rPr lang="cs-CZ" dirty="0"/>
              <a:t> (</a:t>
            </a:r>
            <a:r>
              <a:rPr lang="cs-CZ" dirty="0" err="1"/>
              <a:t>Essay</a:t>
            </a:r>
            <a:r>
              <a:rPr lang="cs-CZ" dirty="0"/>
              <a:t> </a:t>
            </a:r>
            <a:r>
              <a:rPr lang="cs-CZ" dirty="0" err="1"/>
              <a:t>Reduzierte</a:t>
            </a:r>
            <a:r>
              <a:rPr lang="cs-CZ" dirty="0"/>
              <a:t> </a:t>
            </a:r>
            <a:r>
              <a:rPr lang="cs-CZ" dirty="0" err="1"/>
              <a:t>Sprache</a:t>
            </a:r>
            <a:r>
              <a:rPr lang="cs-CZ" dirty="0"/>
              <a:t> (1955), A. Schmidt (</a:t>
            </a:r>
            <a:r>
              <a:rPr lang="cs-CZ" dirty="0" err="1"/>
              <a:t>Berechnungen</a:t>
            </a:r>
            <a:r>
              <a:rPr lang="cs-CZ" dirty="0"/>
              <a:t> (1959)</a:t>
            </a:r>
          </a:p>
          <a:p>
            <a:pPr>
              <a:buNone/>
            </a:pPr>
            <a:r>
              <a:rPr lang="cs-CZ" dirty="0" err="1"/>
              <a:t>Hildesheimer</a:t>
            </a:r>
            <a:r>
              <a:rPr lang="cs-CZ" dirty="0"/>
              <a:t> (1975): „</a:t>
            </a:r>
            <a:r>
              <a:rPr lang="de-DE" dirty="0"/>
              <a:t>Die Zeiten der ‘großen Romanciers’ sind vorbei. Unsere Gegenwart wird keinen Schriftsteller hervorbringen oder erhalten, der sich inmitten von anwachsendem und unvorhersehbarem Chaos </a:t>
            </a:r>
            <a:r>
              <a:rPr lang="de-DE" dirty="0" err="1"/>
              <a:t>niederläßt</a:t>
            </a:r>
            <a:r>
              <a:rPr lang="de-DE" dirty="0"/>
              <a:t>, um ein zeitloses Konzept zu verwirklichen. Für den Schriftsteller heute ist es weniger eine </a:t>
            </a:r>
            <a:r>
              <a:rPr lang="de-DE" dirty="0" err="1"/>
              <a:t>bewußte</a:t>
            </a:r>
            <a:r>
              <a:rPr lang="de-DE" dirty="0"/>
              <a:t> Entscheidung als eine Herausforderung, Stellung zu beziehen. Nur eben bezweifle ich, </a:t>
            </a:r>
            <a:r>
              <a:rPr lang="de-DE" dirty="0" err="1"/>
              <a:t>daß</a:t>
            </a:r>
            <a:r>
              <a:rPr lang="de-DE" dirty="0"/>
              <a:t> er es überhaupt in seiner Funktion als Mann der Sprache kann. Er kann es, indem er Aktion ergreift oder indem er schweigt.</a:t>
            </a:r>
            <a:r>
              <a:rPr lang="cs-CZ" dirty="0"/>
              <a:t>…</a:t>
            </a:r>
            <a:r>
              <a:rPr lang="cs-CZ" dirty="0" err="1"/>
              <a:t>Ich</a:t>
            </a:r>
            <a:r>
              <a:rPr lang="cs-CZ" dirty="0"/>
              <a:t> </a:t>
            </a:r>
            <a:r>
              <a:rPr lang="cs-CZ" dirty="0" err="1"/>
              <a:t>muss</a:t>
            </a:r>
            <a:r>
              <a:rPr lang="cs-CZ" dirty="0"/>
              <a:t> </a:t>
            </a:r>
            <a:r>
              <a:rPr lang="de-DE" dirty="0"/>
              <a:t>wachsenden Unmut, wenn nicht gar tiefe Langeweile” empfinden, wenn </a:t>
            </a:r>
            <a:r>
              <a:rPr lang="cs-CZ" dirty="0" err="1"/>
              <a:t>ich</a:t>
            </a:r>
            <a:r>
              <a:rPr lang="cs-CZ" dirty="0"/>
              <a:t> </a:t>
            </a:r>
            <a:r>
              <a:rPr lang="de-DE" dirty="0"/>
              <a:t> mit einer erfundenen Geschichte konfrontiert werde, die vortäusche, eine Parabel für Wahres und Wirkliches zu sein”. Für </a:t>
            </a:r>
            <a:r>
              <a:rPr lang="cs-CZ" dirty="0" err="1"/>
              <a:t>mich</a:t>
            </a:r>
            <a:r>
              <a:rPr lang="de-DE" dirty="0"/>
              <a:t> war es nicht zuletzt die Herausforderung durch die modernen Naturwissenschaften, die </a:t>
            </a:r>
            <a:r>
              <a:rPr lang="cs-CZ" dirty="0" err="1"/>
              <a:t>mich</a:t>
            </a:r>
            <a:r>
              <a:rPr lang="de-DE" dirty="0"/>
              <a:t> an der zeitgenössischen Relevanz erzählender Prosa zweifeln ließ</a:t>
            </a:r>
            <a:r>
              <a:rPr lang="cs-CZ" dirty="0"/>
              <a:t>.“</a:t>
            </a:r>
          </a:p>
          <a:p>
            <a:pPr>
              <a:buNone/>
            </a:pP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6E3EEA-AFDA-470D-9D03-374E604A7F22}"/>
              </a:ext>
            </a:extLst>
          </p:cNvPr>
          <p:cNvSpPr>
            <a:spLocks noGrp="1"/>
          </p:cNvSpPr>
          <p:nvPr>
            <p:ph type="title"/>
          </p:nvPr>
        </p:nvSpPr>
        <p:spPr/>
        <p:txBody>
          <a:bodyPr>
            <a:normAutofit fontScale="90000"/>
          </a:bodyPr>
          <a:lstStyle/>
          <a:p>
            <a:r>
              <a:rPr lang="cs-CZ" dirty="0"/>
              <a:t>Abstrakte Kunst </a:t>
            </a:r>
            <a:r>
              <a:rPr lang="cs-CZ" dirty="0" err="1"/>
              <a:t>und</a:t>
            </a:r>
            <a:r>
              <a:rPr lang="cs-CZ" dirty="0"/>
              <a:t> </a:t>
            </a:r>
            <a:r>
              <a:rPr lang="cs-CZ" dirty="0" err="1"/>
              <a:t>Anknüpfung</a:t>
            </a:r>
            <a:r>
              <a:rPr lang="cs-CZ" dirty="0"/>
              <a:t> </a:t>
            </a:r>
            <a:r>
              <a:rPr lang="cs-CZ" dirty="0" err="1"/>
              <a:t>an</a:t>
            </a:r>
            <a:r>
              <a:rPr lang="cs-CZ" dirty="0"/>
              <a:t> </a:t>
            </a:r>
            <a:r>
              <a:rPr lang="cs-CZ" dirty="0" err="1"/>
              <a:t>die</a:t>
            </a:r>
            <a:r>
              <a:rPr lang="cs-CZ" dirty="0"/>
              <a:t> </a:t>
            </a:r>
            <a:r>
              <a:rPr lang="cs-CZ" dirty="0" err="1"/>
              <a:t>Moderne</a:t>
            </a:r>
            <a:r>
              <a:rPr lang="cs-CZ" dirty="0"/>
              <a:t> nach 1945</a:t>
            </a:r>
          </a:p>
        </p:txBody>
      </p:sp>
      <p:sp>
        <p:nvSpPr>
          <p:cNvPr id="3" name="Zástupný symbol pro obsah 2">
            <a:extLst>
              <a:ext uri="{FF2B5EF4-FFF2-40B4-BE49-F238E27FC236}">
                <a16:creationId xmlns:a16="http://schemas.microsoft.com/office/drawing/2014/main" id="{EB2DEA9F-8600-4025-9F44-41335546BB7E}"/>
              </a:ext>
            </a:extLst>
          </p:cNvPr>
          <p:cNvSpPr>
            <a:spLocks noGrp="1"/>
          </p:cNvSpPr>
          <p:nvPr>
            <p:ph idx="1"/>
          </p:nvPr>
        </p:nvSpPr>
        <p:spPr/>
        <p:txBody>
          <a:bodyPr>
            <a:normAutofit fontScale="62500" lnSpcReduction="20000"/>
          </a:bodyPr>
          <a:lstStyle/>
          <a:p>
            <a:r>
              <a:rPr lang="de-DE" dirty="0"/>
              <a:t>Vor dem Hintergrund, dass in den totalitären Diktaturen dem Realismus der Vorzug gegeben worden war, lag nach dem Ende des Zweiten Weltkrieges der Schwerpunkt auf der ungegenständlichen Kunst, da die abstrakte Kunst, sei sie geometrisch oder gestisch, als Ausdruck von Freiheit verstanden wurde. Trotz dieser Vorrangstellung des Abstrakten formierte sich seit den 1950er Jahren gleichermaßen in den USA und in Europa eine Gegenbewegung, die sich von der Gegenstandslosigkeit abwandte und zum Figurativen zurückkehrte.</a:t>
            </a:r>
            <a:br>
              <a:rPr lang="de-DE" dirty="0"/>
            </a:br>
            <a:r>
              <a:rPr lang="de-DE" dirty="0"/>
              <a:t>Schließlich wurden mit dem Schlagwort von der "Erweiterung des Kunstbegriffs" die Grenzen zwischen Leben und Kunst weiter aufgehoben, sodass vermehrt Alltägliches Einzug in die Kunstwelt hielt - stellvertretend sind hier für Europa </a:t>
            </a:r>
            <a:r>
              <a:rPr lang="de-DE" dirty="0" err="1"/>
              <a:t>Nouveaux</a:t>
            </a:r>
            <a:r>
              <a:rPr lang="de-DE" dirty="0"/>
              <a:t> </a:t>
            </a:r>
            <a:r>
              <a:rPr lang="de-DE" dirty="0" err="1"/>
              <a:t>Réalisme</a:t>
            </a:r>
            <a:r>
              <a:rPr lang="de-DE" dirty="0"/>
              <a:t> und </a:t>
            </a:r>
            <a:r>
              <a:rPr lang="de-DE" dirty="0" err="1"/>
              <a:t>Neodada</a:t>
            </a:r>
            <a:r>
              <a:rPr lang="de-DE" dirty="0"/>
              <a:t>, für die USA der New </a:t>
            </a:r>
            <a:r>
              <a:rPr lang="de-DE" dirty="0" err="1"/>
              <a:t>Realism</a:t>
            </a:r>
            <a:r>
              <a:rPr lang="de-DE" dirty="0"/>
              <a:t> anzuführen. Außerdem entdeckten die Künstler seit den 1950er Jahren mit Happening, Performance und Body Art ihren eigenen Körper als ausdrucksstarkes Medium für schöpferische Entäußerungen</a:t>
            </a:r>
            <a:endParaRPr lang="cs-CZ" dirty="0"/>
          </a:p>
        </p:txBody>
      </p:sp>
    </p:spTree>
    <p:extLst>
      <p:ext uri="{BB962C8B-B14F-4D97-AF65-F5344CB8AC3E}">
        <p14:creationId xmlns:p14="http://schemas.microsoft.com/office/powerpoint/2010/main" val="3399485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CE7898-1148-4C0D-BC0F-E9F111D7A9A2}"/>
              </a:ext>
            </a:extLst>
          </p:cNvPr>
          <p:cNvSpPr>
            <a:spLocks noGrp="1"/>
          </p:cNvSpPr>
          <p:nvPr>
            <p:ph type="title"/>
          </p:nvPr>
        </p:nvSpPr>
        <p:spPr/>
        <p:txBody>
          <a:bodyPr/>
          <a:lstStyle/>
          <a:p>
            <a:r>
              <a:rPr lang="cs-CZ" dirty="0" err="1"/>
              <a:t>Bildende</a:t>
            </a:r>
            <a:r>
              <a:rPr lang="cs-CZ" dirty="0"/>
              <a:t> Kunst nach 1945</a:t>
            </a:r>
          </a:p>
        </p:txBody>
      </p:sp>
      <p:sp>
        <p:nvSpPr>
          <p:cNvPr id="3" name="Zástupný symbol pro obsah 2">
            <a:extLst>
              <a:ext uri="{FF2B5EF4-FFF2-40B4-BE49-F238E27FC236}">
                <a16:creationId xmlns:a16="http://schemas.microsoft.com/office/drawing/2014/main" id="{0A94D446-05ED-4657-A2E6-8A2ACD851456}"/>
              </a:ext>
            </a:extLst>
          </p:cNvPr>
          <p:cNvSpPr>
            <a:spLocks noGrp="1"/>
          </p:cNvSpPr>
          <p:nvPr>
            <p:ph idx="1"/>
          </p:nvPr>
        </p:nvSpPr>
        <p:spPr/>
        <p:txBody>
          <a:bodyPr/>
          <a:lstStyle/>
          <a:p>
            <a:r>
              <a:rPr lang="cs-CZ" dirty="0"/>
              <a:t>Joseph </a:t>
            </a:r>
            <a:r>
              <a:rPr lang="cs-CZ" dirty="0" err="1"/>
              <a:t>Beuys</a:t>
            </a:r>
            <a:r>
              <a:rPr lang="cs-CZ" dirty="0"/>
              <a:t>: Kunst oder </a:t>
            </a:r>
            <a:r>
              <a:rPr lang="cs-CZ" dirty="0" err="1"/>
              <a:t>Antikunst</a:t>
            </a:r>
            <a:r>
              <a:rPr lang="cs-CZ" dirty="0"/>
              <a:t>? </a:t>
            </a:r>
            <a:r>
              <a:rPr lang="cs-CZ" dirty="0">
                <a:hlinkClick r:id="rId2"/>
              </a:rPr>
              <a:t>https://www.youtube.com/watch?v=N-NqCJbvhX8</a:t>
            </a:r>
            <a:endParaRPr lang="cs-CZ" dirty="0"/>
          </a:p>
          <a:p>
            <a:r>
              <a:rPr lang="cs-CZ" dirty="0">
                <a:hlinkClick r:id="rId3"/>
              </a:rPr>
              <a:t>https://www.youtube.com/watch?v=9DIxoM_5NyE</a:t>
            </a:r>
            <a:endParaRPr lang="cs-CZ" dirty="0"/>
          </a:p>
          <a:p>
            <a:endParaRPr lang="cs-CZ" dirty="0"/>
          </a:p>
        </p:txBody>
      </p:sp>
    </p:spTree>
    <p:extLst>
      <p:ext uri="{BB962C8B-B14F-4D97-AF65-F5344CB8AC3E}">
        <p14:creationId xmlns:p14="http://schemas.microsoft.com/office/powerpoint/2010/main" val="2767349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D15CA2-6459-40BF-9DA1-50946B7DCF8F}"/>
              </a:ext>
            </a:extLst>
          </p:cNvPr>
          <p:cNvSpPr>
            <a:spLocks noGrp="1"/>
          </p:cNvSpPr>
          <p:nvPr>
            <p:ph type="title"/>
          </p:nvPr>
        </p:nvSpPr>
        <p:spPr/>
        <p:txBody>
          <a:bodyPr>
            <a:normAutofit fontScale="90000"/>
          </a:bodyPr>
          <a:lstStyle/>
          <a:p>
            <a:r>
              <a:rPr lang="cs-CZ" dirty="0"/>
              <a:t>Arno Schmidt: Die </a:t>
            </a:r>
            <a:r>
              <a:rPr lang="cs-CZ" dirty="0" err="1"/>
              <a:t>Gelehrtenrepublik</a:t>
            </a:r>
            <a:endParaRPr lang="cs-CZ" dirty="0"/>
          </a:p>
        </p:txBody>
      </p:sp>
      <p:pic>
        <p:nvPicPr>
          <p:cNvPr id="5" name="Zástupný symbol pro obsah 4">
            <a:extLst>
              <a:ext uri="{FF2B5EF4-FFF2-40B4-BE49-F238E27FC236}">
                <a16:creationId xmlns:a16="http://schemas.microsoft.com/office/drawing/2014/main" id="{E68BBB1E-7523-4CF1-9675-C71A1E652F5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31458" y="1417638"/>
            <a:ext cx="5681083" cy="3793270"/>
          </a:xfrm>
        </p:spPr>
      </p:pic>
    </p:spTree>
    <p:extLst>
      <p:ext uri="{BB962C8B-B14F-4D97-AF65-F5344CB8AC3E}">
        <p14:creationId xmlns:p14="http://schemas.microsoft.com/office/powerpoint/2010/main" val="3386048000"/>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3502</TotalTime>
  <Words>1483</Words>
  <Application>Microsoft Office PowerPoint</Application>
  <PresentationFormat>Předvádění na obrazovce (4:3)</PresentationFormat>
  <Paragraphs>77</Paragraphs>
  <Slides>16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16</vt:i4>
      </vt:variant>
    </vt:vector>
  </HeadingPairs>
  <TitlesOfParts>
    <vt:vector size="20" baseType="lpstr">
      <vt:lpstr>Arial</vt:lpstr>
      <vt:lpstr>Calibri</vt:lpstr>
      <vt:lpstr>Times New Roman</vt:lpstr>
      <vt:lpstr>Motiv sady Office</vt:lpstr>
      <vt:lpstr>Moderne nach dem 2. WK?</vt:lpstr>
      <vt:lpstr>Nachkriegssituaton und die Literatur</vt:lpstr>
      <vt:lpstr>Nachkriegsliteratur</vt:lpstr>
      <vt:lpstr>Gruppe 47 (1947-1967)</vt:lpstr>
      <vt:lpstr>Sprachkrise nach Auschwitz</vt:lpstr>
      <vt:lpstr>Ende der Fiktion?</vt:lpstr>
      <vt:lpstr>Abstrakte Kunst und Anknüpfung an die Moderne nach 1945</vt:lpstr>
      <vt:lpstr>Bildende Kunst nach 1945</vt:lpstr>
      <vt:lpstr>Arno Schmidt: Die Gelehrtenrepublik</vt:lpstr>
      <vt:lpstr>Informelle Kunst: Karl Otto Götz</vt:lpstr>
      <vt:lpstr>40er50er Jehre – Experimentalliteratur</vt:lpstr>
      <vt:lpstr>H. M. Enzensberger(geb. 1929) und der Expressionismus nach dem 2. WK</vt:lpstr>
      <vt:lpstr>Paul Celan</vt:lpstr>
      <vt:lpstr>Wolfgang Koeppen (1906-1996) und die „Wiederholung der Moderne“</vt:lpstr>
      <vt:lpstr>Lektüre</vt:lpstr>
      <vt:lpstr>Lektüre für das nächste Seminar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Moderne nach dem 2. WK</dc:title>
  <dc:creator>PC</dc:creator>
  <cp:lastModifiedBy>Alena Zelená</cp:lastModifiedBy>
  <cp:revision>45</cp:revision>
  <dcterms:created xsi:type="dcterms:W3CDTF">2015-12-16T21:30:07Z</dcterms:created>
  <dcterms:modified xsi:type="dcterms:W3CDTF">2021-05-09T19:57:59Z</dcterms:modified>
</cp:coreProperties>
</file>