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62" r:id="rId3"/>
    <p:sldId id="307" r:id="rId4"/>
    <p:sldId id="308" r:id="rId5"/>
    <p:sldId id="309" r:id="rId6"/>
    <p:sldId id="356" r:id="rId7"/>
    <p:sldId id="268" r:id="rId8"/>
    <p:sldId id="271" r:id="rId9"/>
    <p:sldId id="361" r:id="rId10"/>
    <p:sldId id="259" r:id="rId11"/>
    <p:sldId id="352" r:id="rId12"/>
    <p:sldId id="350" r:id="rId13"/>
    <p:sldId id="343" r:id="rId14"/>
    <p:sldId id="347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4FFD20-F3E2-4D95-BFB3-075124C227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64DF118-1DE4-4DD8-932D-3466B94BB2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A014915-0DA6-46FA-97C3-8A2A2123A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C881-9A2B-47BA-9A7F-D070E1063520}" type="datetimeFigureOut">
              <a:rPr lang="cs-CZ" smtClean="0"/>
              <a:t>05.11.2020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2FBB5C4-A6D4-4E15-9E4A-D1671D45B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B217FBA-60EB-4949-9892-CCC1D7AEF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444E0-64A8-4913-B480-B8C859F739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3865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5A3C01-1B8F-4F9A-999C-232D30578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C26E114-74C5-4DEB-8A0B-8A2566BE1C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DB9E60C-005D-4C86-B152-0BDABC385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C881-9A2B-47BA-9A7F-D070E1063520}" type="datetimeFigureOut">
              <a:rPr lang="cs-CZ" smtClean="0"/>
              <a:t>05.11.2020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99B69C8-556B-4954-8610-5BF6D25E0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873D2E2-A3D5-4D23-A309-A89EB0C85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444E0-64A8-4913-B480-B8C859F739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0694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E9F2F7F-A186-41F6-851F-23C392EB43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7EF1AFB-C9A9-472A-937E-1BC7E05B0E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0522C2-521B-4A56-874A-A5C6CAEC1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C881-9A2B-47BA-9A7F-D070E1063520}" type="datetimeFigureOut">
              <a:rPr lang="cs-CZ" smtClean="0"/>
              <a:t>05.11.2020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38193B6-8AF2-4B92-A702-D0D5EF034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983329A-8B22-4973-A5EF-85048A9BB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444E0-64A8-4913-B480-B8C859F739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7051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577D29-33E2-4712-9CA0-AFFA80DBA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01E9A1-B136-4DF0-9AFC-9ED7F3031B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0733BDC-88CC-43A5-8779-11EF62579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C881-9A2B-47BA-9A7F-D070E1063520}" type="datetimeFigureOut">
              <a:rPr lang="cs-CZ" smtClean="0"/>
              <a:t>05.11.2020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C1B9B9D-9A76-486C-93E0-807E33370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0742F3A-5451-448F-8D8F-CF8FBE9C9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444E0-64A8-4913-B480-B8C859F739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8839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7F53BA-390E-472A-8265-9FCB80300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EA3C68A-9822-4F3F-B700-CD9EEDA737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638C2B0-BA3D-4E7D-81C6-6E3A93921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C881-9A2B-47BA-9A7F-D070E1063520}" type="datetimeFigureOut">
              <a:rPr lang="cs-CZ" smtClean="0"/>
              <a:t>05.11.2020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C47B6E1-BC94-4BF8-9A1D-A9DAB430A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E891644-791F-4FE3-B21D-01B3C51D0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444E0-64A8-4913-B480-B8C859F739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9346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1EE11E-6B41-4974-AC72-4DB473E59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734538-A52B-4CEB-809B-112BC24DAD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93756E0-668A-41F4-B218-70FA2DDB76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95207B9-B713-4DA7-A641-F2B61E769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C881-9A2B-47BA-9A7F-D070E1063520}" type="datetimeFigureOut">
              <a:rPr lang="cs-CZ" smtClean="0"/>
              <a:t>05.11.2020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F9919B9-9F3C-4AF0-836D-818471F87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3368E74-E283-4561-85D6-1746520A5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444E0-64A8-4913-B480-B8C859F739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936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4F227F-86F2-4781-9A79-30DEFA2A0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C7A8E9B-22D6-403A-86F2-5E456090B5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3A2C310-383D-4F3C-B51D-9B622DD8B0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712643E-768C-4CA8-BCE6-2AD58135EB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401C83A-4D9F-42B7-8264-98191DA0E3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A266B19-B87E-472C-A9CD-776EEAFA8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C881-9A2B-47BA-9A7F-D070E1063520}" type="datetimeFigureOut">
              <a:rPr lang="cs-CZ" smtClean="0"/>
              <a:t>05.11.2020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ADA1122-9785-4E84-B73E-45724FB00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1E97AEC-3982-4370-B01D-38EDA42CD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444E0-64A8-4913-B480-B8C859F739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8865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41A268-5371-41AC-ABC3-A3C8FE367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A279D30-1F53-440F-96D0-56454FDCE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C881-9A2B-47BA-9A7F-D070E1063520}" type="datetimeFigureOut">
              <a:rPr lang="cs-CZ" smtClean="0"/>
              <a:t>05.11.2020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2635557-EFAF-4C8C-BEEF-E6E276334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2176D41-1C21-45B6-864A-5FC6098F5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444E0-64A8-4913-B480-B8C859F739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5222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8C0F97D-5C44-4CEA-B750-917D9352D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C881-9A2B-47BA-9A7F-D070E1063520}" type="datetimeFigureOut">
              <a:rPr lang="cs-CZ" smtClean="0"/>
              <a:t>05.11.2020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1046E91-610C-452A-BD4A-34373469A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80EA9E8-4756-44E1-9DD1-5A5F9F15E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444E0-64A8-4913-B480-B8C859F739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4285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2992AB-114A-4C81-AE64-41F3A5EC5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5C23A4-558C-48B8-A5E3-4AE00C36EB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A2967C6-B897-459B-8798-00DD87A5FB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8AB6D53-8CE1-4FBC-9CF9-F7E18A219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C881-9A2B-47BA-9A7F-D070E1063520}" type="datetimeFigureOut">
              <a:rPr lang="cs-CZ" smtClean="0"/>
              <a:t>05.11.2020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BF86D85-2374-46E5-9EAA-558396B92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CC8EA97-367D-4EF5-A4E5-8B5D7D027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444E0-64A8-4913-B480-B8C859F739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1784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28C6DD-309D-455C-8695-20A00D838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8DE6883-5E0F-4C91-9F58-0D1F265CC3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00F4BC9-AFF3-48FF-9170-5C0227FD09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9148C7C-3119-4F08-A280-97C324F5D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C881-9A2B-47BA-9A7F-D070E1063520}" type="datetimeFigureOut">
              <a:rPr lang="cs-CZ" smtClean="0"/>
              <a:t>05.11.2020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878A224-88E1-4672-952D-62E609E52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51680A5-699F-4ED7-9396-C703B2619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444E0-64A8-4913-B480-B8C859F739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1347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1B47D03-EF47-407E-B3E9-950BEAA50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085895D-3DC9-4CB2-A75D-0C7C4FA123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52594D4-047B-475A-9498-358B305D8E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2C881-9A2B-47BA-9A7F-D070E1063520}" type="datetimeFigureOut">
              <a:rPr lang="cs-CZ" smtClean="0"/>
              <a:t>05.11.2020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E0D3605-7BC3-4360-8F41-5CE060D529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1670FEE-21BA-4740-9B62-A02E26046B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444E0-64A8-4913-B480-B8C859F739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3274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Dějiny evropského myšlení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6. Poznání 1: smyslové a racionální poznání: jaké přináší omyly, co to znamená apriorní a aposteriorní poznání, střetávání empirismu a racionalismu: od Platóna přes skepsi,  </a:t>
            </a:r>
            <a:r>
              <a:rPr lang="cs-CZ" dirty="0" err="1"/>
              <a:t>Descartesa</a:t>
            </a:r>
            <a:r>
              <a:rPr lang="cs-CZ" dirty="0"/>
              <a:t>, Kanta, empiristy atd. Jak můžeme poznávat svět? A jak se na poznání dívá dnešní věda, nebo skeptikové současnosti.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Rozdělení vědních disciplín u Aristotela</a:t>
            </a:r>
            <a:br>
              <a:rPr lang="cs-CZ" dirty="0"/>
            </a:br>
            <a:r>
              <a:rPr lang="cs-CZ" dirty="0"/>
              <a:t>Hlavní dělení je na vědy praktické a vědy teoretické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Tato se zabývá jednak věcmi týkajícími se obce (politika), jednak věcmi domácími (ekonomie). Do teoretické patří fyzika a logika, ta však ne jako soustavná nauka, nýbrž jako dokonalý nástroj myšlení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8BC87F8-DB38-46FE-9113-06A97304D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BDB83-063B-4D52-9596-505518C8088F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916DC9-B769-4B86-858E-D41C316E9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Comtova</a:t>
            </a:r>
            <a:r>
              <a:rPr lang="cs-CZ" dirty="0"/>
              <a:t> hierarchie věd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EA6871C-3634-462C-B334-1C2C90A439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Základem je  nahlížet na vše, tedy i na společnost či člověka metodami fyziky a dalších věd, které již dosáhly pozitivního stadia. To je cílem pro každou vědu</a:t>
            </a:r>
          </a:p>
          <a:p>
            <a:r>
              <a:rPr lang="cs-CZ" dirty="0"/>
              <a:t>Hierarchie věd od matematiky přes astronomii, fyziku, chemii, biologii až k nové sociální fyzice, tj. sociologii</a:t>
            </a:r>
          </a:p>
        </p:txBody>
      </p:sp>
    </p:spTree>
    <p:extLst>
      <p:ext uri="{BB962C8B-B14F-4D97-AF65-F5344CB8AC3E}">
        <p14:creationId xmlns:p14="http://schemas.microsoft.com/office/powerpoint/2010/main" val="6371711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06B194-2B1A-4257-A8C4-8798D6AE4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Comtova</a:t>
            </a:r>
            <a:r>
              <a:rPr lang="cs-CZ" dirty="0"/>
              <a:t> 3 stadia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F149AF2-5270-4637-B126-5535FB08F9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err="1"/>
              <a:t>Comte</a:t>
            </a:r>
            <a:r>
              <a:rPr lang="cs-CZ" dirty="0"/>
              <a:t> je přesvědčen o nezadržitelném pokroku a vidí jej v postupném směřování k racionalitě. 3 stadiím vývoje lidstva odpovídají 3 stadia myšlení</a:t>
            </a:r>
          </a:p>
          <a:p>
            <a:r>
              <a:rPr lang="cs-CZ" dirty="0"/>
              <a:t>Jeho myšlení tak propojuje utopickou, na pokroku založenou představu o společnosti s členěním lidského poznání, které uvádí ostatně i v hierarchii věd</a:t>
            </a:r>
          </a:p>
          <a:p>
            <a:r>
              <a:rPr lang="cs-CZ" dirty="0"/>
              <a:t>Třemi stadii prochází veškeré obsahy lidského myšlení, tedy všechny naše ideje a pojmy</a:t>
            </a:r>
          </a:p>
          <a:p>
            <a:pPr marL="0" indent="0">
              <a:buNone/>
            </a:pPr>
            <a:r>
              <a:rPr lang="cs-CZ" dirty="0"/>
              <a:t>1. Teologický stav:  duch se zaměřuje na podstatu jsoucna, na první a konečné  příčiny všech účinků, přičemž je vidí i v nadpřirozenu</a:t>
            </a:r>
          </a:p>
          <a:p>
            <a:pPr marL="0" indent="0">
              <a:buNone/>
            </a:pPr>
            <a:r>
              <a:rPr lang="cs-CZ" dirty="0"/>
              <a:t>Teologický stav přitom člení na fetišistický, polyteistický a monoteistický, který v sobě již obsahuje i prvky </a:t>
            </a:r>
            <a:r>
              <a:rPr lang="cs-CZ" dirty="0" err="1"/>
              <a:t>tavu</a:t>
            </a:r>
            <a:r>
              <a:rPr lang="cs-CZ" dirty="0"/>
              <a:t> metafyzického , a dokonce i pozitivistického</a:t>
            </a:r>
          </a:p>
          <a:p>
            <a:pPr marL="0" indent="0">
              <a:buNone/>
            </a:pPr>
            <a:r>
              <a:rPr lang="cs-CZ" dirty="0"/>
              <a:t>2. Metafyzický stav: místo nadpřirozeného jsou v tomto stavu za vším hledány abstraktní síly</a:t>
            </a:r>
          </a:p>
          <a:p>
            <a:pPr marL="0" indent="0">
              <a:buNone/>
            </a:pPr>
            <a:r>
              <a:rPr lang="cs-CZ" dirty="0"/>
              <a:t>3. Pozitivní stav vychází z nemožnosti dospět k absolutním poznatkům. Lidský duch hledá původ a účel univerza, ne vnitřní příčiny všech jevů. To znamená odvrat od příčinných souvislostí k  výkladu faktů a objevování jejich zákonitostí, tj. spojování jevů – v tomto navazuje např. na </a:t>
            </a:r>
            <a:r>
              <a:rPr lang="cs-CZ" dirty="0" err="1"/>
              <a:t>Humea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Cílem při zkoumání souvislostí mezi jevy (zákonů) je docházet ke stále obecnějším zákonům až k tomu jednomu nejobecnějšímu, jenž by všechny ostatní zahrnoval</a:t>
            </a:r>
          </a:p>
        </p:txBody>
      </p:sp>
    </p:spTree>
    <p:extLst>
      <p:ext uri="{BB962C8B-B14F-4D97-AF65-F5344CB8AC3E}">
        <p14:creationId xmlns:p14="http://schemas.microsoft.com/office/powerpoint/2010/main" val="21449846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59C9CD-FCE7-4D6C-813F-0D697A8B0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Comte</a:t>
            </a:r>
            <a:r>
              <a:rPr lang="cs-CZ" dirty="0"/>
              <a:t> – pracovní metoda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05E56AC-FFB3-4A6A-AC1C-0086256F41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err="1"/>
              <a:t>Comte</a:t>
            </a:r>
            <a:r>
              <a:rPr lang="cs-CZ" dirty="0"/>
              <a:t> po celou dobu, co psal </a:t>
            </a:r>
            <a:r>
              <a:rPr lang="cs-CZ" dirty="0" err="1"/>
              <a:t>Cours</a:t>
            </a:r>
            <a:r>
              <a:rPr lang="cs-CZ" dirty="0"/>
              <a:t> de la </a:t>
            </a:r>
            <a:r>
              <a:rPr lang="cs-CZ" dirty="0" err="1"/>
              <a:t>philosophie</a:t>
            </a:r>
            <a:r>
              <a:rPr lang="cs-CZ" dirty="0"/>
              <a:t> positive, dodržoval zásady tzv. mentální hygieny, to znamená, že „očistil“ svůj rozum od všeho – kromě vlastních idejí – tím, že nečetl nic, dokonce ani to, co se rozhodně dotýkalo jeho tématu. Svůj princip vyložil v dopise A. B. Johnsonovi, v němž píše: „Pokud jde o mne, pak kromě velkých básníků nečtu nic. Mentální hygiena je mi neobyčejně užitečná, zejména chci-li si udržet originalitu svých nápadů.“ Vidíme tak ovšem současně, k jaké absurditě vede oddělení dějin a systematiky vědy. Jako historik vědy usiloval zvládnout obrovský objem literatury klasické i novodobé, jako tvůrce vlastního systému důsledně ignoroval dokonce i nedávno napsané práce – bez ohledu na svého mistra Saint-Simona – pouze proto, aby dosáhl originality, bohužel asi tak v </a:t>
            </a:r>
            <a:r>
              <a:rPr lang="cs-CZ" dirty="0" err="1"/>
              <a:t>Pickwickově</a:t>
            </a:r>
            <a:r>
              <a:rPr lang="cs-CZ" dirty="0"/>
              <a:t> stylu. </a:t>
            </a:r>
          </a:p>
          <a:p>
            <a:pPr marL="0" indent="0">
              <a:buNone/>
            </a:pPr>
            <a:r>
              <a:rPr lang="cs-CZ" dirty="0"/>
              <a:t>(Robert King </a:t>
            </a:r>
            <a:r>
              <a:rPr lang="cs-CZ" dirty="0" err="1"/>
              <a:t>Merton</a:t>
            </a:r>
            <a:r>
              <a:rPr lang="cs-CZ" dirty="0"/>
              <a:t>: 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Theory</a:t>
            </a:r>
            <a:r>
              <a:rPr lang="cs-CZ" dirty="0"/>
              <a:t> and 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Structure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44505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F22CFB-CB9B-417E-8BC2-37DD1BC56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Kritika </a:t>
            </a:r>
            <a:r>
              <a:rPr lang="cs-CZ" dirty="0" err="1"/>
              <a:t>Comtea</a:t>
            </a:r>
            <a:r>
              <a:rPr lang="cs-CZ" dirty="0"/>
              <a:t> v české filosofii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7051354-E1EF-4427-8082-EE91780CA2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TGM: „</a:t>
            </a:r>
            <a:r>
              <a:rPr lang="cs-CZ" dirty="0" err="1"/>
              <a:t>Hume</a:t>
            </a:r>
            <a:r>
              <a:rPr lang="cs-CZ" dirty="0"/>
              <a:t> se snažil dokázat, že nemáme kauzálního pojmu. </a:t>
            </a:r>
            <a:r>
              <a:rPr lang="cs-CZ" dirty="0" err="1"/>
              <a:t>Comte</a:t>
            </a:r>
            <a:r>
              <a:rPr lang="cs-CZ" dirty="0"/>
              <a:t> důkaz  přijímá přes odpor, který se proti němu ve filosofii zdvihl. Nerevidoval celého toho filosofického procesu, abych tak řekl, ale prostě prohlásil, že moderní člověk 19. století je pozitivista, jenž o poznání příčin nestojí a  - basta. </a:t>
            </a:r>
            <a:r>
              <a:rPr lang="en-GB" dirty="0"/>
              <a:t>[…] </a:t>
            </a:r>
            <a:r>
              <a:rPr lang="en-GB" dirty="0" err="1"/>
              <a:t>Jak</a:t>
            </a:r>
            <a:r>
              <a:rPr lang="en-GB" dirty="0"/>
              <a:t> u</a:t>
            </a:r>
            <a:r>
              <a:rPr lang="cs-CZ" dirty="0"/>
              <a:t>ž</a:t>
            </a:r>
            <a:r>
              <a:rPr lang="en-GB" dirty="0"/>
              <a:t> </a:t>
            </a:r>
            <a:r>
              <a:rPr lang="cs-CZ" dirty="0"/>
              <a:t>řeč</a:t>
            </a:r>
            <a:r>
              <a:rPr lang="en-GB" dirty="0" err="1"/>
              <a:t>eno</a:t>
            </a:r>
            <a:r>
              <a:rPr lang="cs-CZ" dirty="0"/>
              <a:t>:</a:t>
            </a:r>
            <a:r>
              <a:rPr lang="en-GB" dirty="0"/>
              <a:t> v</a:t>
            </a:r>
            <a:r>
              <a:rPr lang="cs-CZ" dirty="0" err="1"/>
              <a:t>ystří</a:t>
            </a:r>
            <a:r>
              <a:rPr lang="en-GB" dirty="0"/>
              <a:t>hat se </a:t>
            </a:r>
            <a:r>
              <a:rPr lang="cs-CZ" dirty="0"/>
              <a:t> pozitivismus může, čeho chce, tedy třeba i </a:t>
            </a:r>
            <a:r>
              <a:rPr lang="cs-CZ" dirty="0" err="1"/>
              <a:t>stdua</a:t>
            </a:r>
            <a:r>
              <a:rPr lang="cs-CZ" dirty="0"/>
              <a:t> příčin; avšak o to jde, vystříhá-li se právem, oprávněně. A kdo praví, že bažení po příčinách je bezvýsledné? Vždyť </a:t>
            </a:r>
            <a:r>
              <a:rPr lang="cs-CZ" dirty="0" err="1"/>
              <a:t>Comte</a:t>
            </a:r>
            <a:r>
              <a:rPr lang="cs-CZ" dirty="0"/>
              <a:t> sám si cení (a právem!) doby </a:t>
            </a:r>
            <a:r>
              <a:rPr lang="cs-CZ" dirty="0" err="1"/>
              <a:t>předpozitivistické</a:t>
            </a:r>
            <a:r>
              <a:rPr lang="cs-CZ" dirty="0"/>
              <a:t> – nepřipravila pro pozitivismus půdu? </a:t>
            </a:r>
            <a:r>
              <a:rPr lang="en-GB" dirty="0"/>
              <a:t>[…]</a:t>
            </a:r>
            <a:r>
              <a:rPr lang="cs-CZ" dirty="0"/>
              <a:t> A konečně: kolik  pak těch  </a:t>
            </a:r>
            <a:r>
              <a:rPr lang="cs-CZ" dirty="0" err="1"/>
              <a:t>příčín„prvých</a:t>
            </a:r>
            <a:r>
              <a:rPr lang="cs-CZ" dirty="0"/>
              <a:t>“, „finálních“  vlastně je? </a:t>
            </a:r>
            <a:r>
              <a:rPr lang="cs-CZ" dirty="0" err="1"/>
              <a:t>Hume</a:t>
            </a:r>
            <a:r>
              <a:rPr lang="cs-CZ" dirty="0"/>
              <a:t> i Kant o tom nebyli v pochybnostech, že běží vlastně o jednu – o Boha, a skutečně je otázka: teismus, nebo ne-teismus (ne: ateismus!), a co  s tím souvisí, tedy otázka o náboženství</a:t>
            </a:r>
          </a:p>
          <a:p>
            <a:r>
              <a:rPr lang="cs-CZ" dirty="0"/>
              <a:t>In: Moderní člověk a náboženství</a:t>
            </a:r>
          </a:p>
        </p:txBody>
      </p:sp>
    </p:spTree>
    <p:extLst>
      <p:ext uri="{BB962C8B-B14F-4D97-AF65-F5344CB8AC3E}">
        <p14:creationId xmlns:p14="http://schemas.microsoft.com/office/powerpoint/2010/main" val="824432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77C661-527A-499C-AC9F-2BDC8B737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Kde se nám hodí znalost filosofie v </a:t>
            </a:r>
            <a:r>
              <a:rPr lang="cs-CZ"/>
              <a:t>běžném životě?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D4DC2D3-A893-4AE9-A23A-42E90887C5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Proč poznáváme?</a:t>
            </a:r>
          </a:p>
          <a:p>
            <a:r>
              <a:rPr lang="cs-CZ" dirty="0"/>
              <a:t>Je právě poznání oním cílem, k němuž člověk ve svém životě směřuje? Je poznávání smyslem (účelem – </a:t>
            </a:r>
            <a:r>
              <a:rPr lang="cs-CZ" dirty="0" err="1"/>
              <a:t>telos</a:t>
            </a:r>
            <a:r>
              <a:rPr lang="cs-CZ" dirty="0"/>
              <a:t> - </a:t>
            </a:r>
            <a:r>
              <a:rPr lang="cs-CZ" dirty="0" err="1"/>
              <a:t>goal</a:t>
            </a:r>
            <a:r>
              <a:rPr lang="cs-CZ" dirty="0"/>
              <a:t>) lidského života?</a:t>
            </a:r>
          </a:p>
          <a:p>
            <a:r>
              <a:rPr lang="cs-CZ" dirty="0"/>
              <a:t>https://www.youtube.com/watch?v=LfduUFF_i1A</a:t>
            </a:r>
          </a:p>
        </p:txBody>
      </p:sp>
    </p:spTree>
    <p:extLst>
      <p:ext uri="{BB962C8B-B14F-4D97-AF65-F5344CB8AC3E}">
        <p14:creationId xmlns:p14="http://schemas.microsoft.com/office/powerpoint/2010/main" val="476925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FC5662-6603-4182-AC07-DC2F3E282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poznání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1FF749-FFCC-40CB-8A58-9014DDED3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Co je základním úkolem pro myšlení?</a:t>
            </a:r>
          </a:p>
          <a:p>
            <a:r>
              <a:rPr lang="cs-CZ" dirty="0"/>
              <a:t>Co je hlavním předmětem našeho poznávání?</a:t>
            </a:r>
          </a:p>
          <a:p>
            <a:r>
              <a:rPr lang="cs-CZ" dirty="0"/>
              <a:t>Jak můžeme správně poznávat a co?</a:t>
            </a:r>
          </a:p>
          <a:p>
            <a:r>
              <a:rPr lang="cs-CZ" dirty="0"/>
              <a:t>Otázka správného hledání poznání a správného cíle tohoto hledání</a:t>
            </a:r>
          </a:p>
          <a:p>
            <a:r>
              <a:rPr lang="cs-CZ" dirty="0"/>
              <a:t>Souvisí jednak s otázkou po pravdě, jednak s diskusí nad naším vnímáním, myšlením a porozuměním</a:t>
            </a:r>
          </a:p>
          <a:p>
            <a:r>
              <a:rPr lang="cs-CZ" dirty="0"/>
              <a:t>Základní rozlišení se týká otázky, jakým způsobem získáváme spolehlivé poznatky a o čem. O  předmětu poznání budeme mluvit v příští přednášce. Dnešní téma se tedy týká způsobů (metod), jak můžeme k nějakým poznatkům dojít.</a:t>
            </a:r>
          </a:p>
        </p:txBody>
      </p:sp>
    </p:spTree>
    <p:extLst>
      <p:ext uri="{BB962C8B-B14F-4D97-AF65-F5344CB8AC3E}">
        <p14:creationId xmlns:p14="http://schemas.microsoft.com/office/powerpoint/2010/main" val="3736982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934901-ACE4-452B-9CC1-E459EC205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rozlišení – 2 druhy metod získávání poznání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CF9F76-AE19-4014-B259-90EE714A8E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 racionalismus –vychází ze spoléhání se na rozum, tedy soustředí se na poznání, které nezískáváme vnímáním, nýbrž čistě myšlením: apriorní poznání</a:t>
            </a:r>
          </a:p>
          <a:p>
            <a:r>
              <a:rPr lang="cs-CZ" dirty="0"/>
              <a:t>2. sensualismus a empirismus – vychází ze získávání zkušenosti (empirie) se světem, který nás obklopuje a z činnosti našich smyslů (</a:t>
            </a:r>
            <a:r>
              <a:rPr lang="cs-CZ" dirty="0" err="1"/>
              <a:t>sensus</a:t>
            </a:r>
            <a:r>
              <a:rPr lang="cs-CZ" dirty="0"/>
              <a:t>), které nám tuto zkušenost zprostředkovávají aposteriorní poznání</a:t>
            </a:r>
          </a:p>
        </p:txBody>
      </p:sp>
    </p:spTree>
    <p:extLst>
      <p:ext uri="{BB962C8B-B14F-4D97-AF65-F5344CB8AC3E}">
        <p14:creationId xmlns:p14="http://schemas.microsoft.com/office/powerpoint/2010/main" val="2404194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7A340B-BD74-4A2E-8501-66E6EB567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Spolehlivost či nespolehlivost u obou typů získávání poznatků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75C5F6-CCCE-4E06-899B-C81A209C78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1. Máme zkušenost, že nás naše smysly mohou šálit, Může nás šálit i náš rozum, nebo je na logiku (myšlení) možno se spoléhat?</a:t>
            </a:r>
          </a:p>
          <a:p>
            <a:r>
              <a:rPr lang="cs-CZ" dirty="0"/>
              <a:t>2. Smysly zprostředkovávají často poznatky, které jsou relativní, čili je též možno říci, že každý vnímá jinak. Existuje poznání, které je pro všechny lidi shodné? Čili: může být poznání objektivní a příp. jaké poznání?</a:t>
            </a:r>
          </a:p>
          <a:p>
            <a:r>
              <a:rPr lang="cs-CZ" dirty="0"/>
              <a:t>3. Kde je počátek /argument, který nám zajistí, že poznání, které naň bude navazovat jsou spolehlivé?</a:t>
            </a:r>
          </a:p>
          <a:p>
            <a:r>
              <a:rPr lang="cs-CZ" dirty="0"/>
              <a:t>4. Jakým způsobem se nám má poznání dávat, jaké má plnit podmínky, abychom jej mohli považovat za spolehlivé?</a:t>
            </a:r>
          </a:p>
          <a:p>
            <a:r>
              <a:rPr lang="cs-CZ" dirty="0"/>
              <a:t>5. Pokud budeme vycházet pouze z poznání rozumového, bez zapojení smyslů, máme vůbec materiál k poznávání? Nebudeme se točit v kruhu, na věcech, které jsou příliš odtažité od našeho světa a života?</a:t>
            </a:r>
          </a:p>
          <a:p>
            <a:r>
              <a:rPr lang="cs-CZ" dirty="0"/>
              <a:t>I u racionálního poznání vycházíme ovšem z určitého předvědění, které formuje naše myšlení i naše vnímání – např. myslíme v jazyce, v určité kultuře, v určité společnosti apod.</a:t>
            </a:r>
          </a:p>
          <a:p>
            <a:r>
              <a:rPr lang="cs-CZ" dirty="0"/>
              <a:t>A konečně: jak získáme poznatky, resp. rozhodneme mezi poznatky při jejich aplikaci v životní praxi? Anebo jde čistě o poznání bez jeho praktické aplikace? To vlastně také vede k otázce po vztahu poznání a etiky  </a:t>
            </a:r>
          </a:p>
        </p:txBody>
      </p:sp>
    </p:spTree>
    <p:extLst>
      <p:ext uri="{BB962C8B-B14F-4D97-AF65-F5344CB8AC3E}">
        <p14:creationId xmlns:p14="http://schemas.microsoft.com/office/powerpoint/2010/main" val="3417122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8F0843-B299-4FD6-8BDB-686963453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Snaha o rozlišení spolehlivého a nespolehlivého poznání v antice - příklady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E548FB-2C13-4BEB-A826-C94CC2F6D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Presokratikové</a:t>
            </a:r>
            <a:r>
              <a:rPr lang="cs-CZ" dirty="0"/>
              <a:t>: </a:t>
            </a:r>
            <a:r>
              <a:rPr lang="cs-CZ" dirty="0" err="1"/>
              <a:t>Zenón</a:t>
            </a:r>
            <a:r>
              <a:rPr lang="cs-CZ" dirty="0"/>
              <a:t>, atomisté, Hérakleitos, sofisté</a:t>
            </a:r>
          </a:p>
          <a:p>
            <a:r>
              <a:rPr lang="cs-CZ" dirty="0"/>
              <a:t>Platón</a:t>
            </a:r>
          </a:p>
          <a:p>
            <a:r>
              <a:rPr lang="cs-CZ" dirty="0" err="1"/>
              <a:t>Aristotelés</a:t>
            </a:r>
            <a:endParaRPr lang="cs-CZ" dirty="0"/>
          </a:p>
          <a:p>
            <a:r>
              <a:rPr lang="cs-CZ" dirty="0"/>
              <a:t>Dobá helénismu: epikurejci, stoici, a zejména skeptikové</a:t>
            </a:r>
          </a:p>
        </p:txBody>
      </p:sp>
    </p:spTree>
    <p:extLst>
      <p:ext uri="{BB962C8B-B14F-4D97-AF65-F5344CB8AC3E}">
        <p14:creationId xmlns:p14="http://schemas.microsoft.com/office/powerpoint/2010/main" val="2270648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Počátky logiky a dialektiky: </a:t>
            </a:r>
            <a:r>
              <a:rPr lang="cs-CZ" dirty="0" err="1"/>
              <a:t>Zenón</a:t>
            </a:r>
            <a:r>
              <a:rPr lang="cs-CZ" dirty="0"/>
              <a:t> z Eleje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jeho aporie poukazují na rozpory mezi chápáním a vnímáním</a:t>
            </a:r>
          </a:p>
          <a:p>
            <a:r>
              <a:rPr lang="cs-CZ" dirty="0"/>
              <a:t>vrátil se k </a:t>
            </a:r>
            <a:r>
              <a:rPr lang="cs-CZ" dirty="0" err="1"/>
              <a:t>Pýthagorovu</a:t>
            </a:r>
            <a:r>
              <a:rPr lang="cs-CZ" dirty="0"/>
              <a:t> zájmu o bod – jednotku, která může vytvářet počet, ale nemá žádnou rozlohu</a:t>
            </a:r>
          </a:p>
          <a:p>
            <a:r>
              <a:rPr lang="cs-CZ" dirty="0"/>
              <a:t>aporie, tj. bez cesty: myšlení se ubírá houštím, v němž není vidět žádná cesta, tedy neznamená nemožnost projít, ale zamezuje pohodlné, jasné chůzi</a:t>
            </a:r>
          </a:p>
          <a:p>
            <a:r>
              <a:rPr lang="cs-CZ" dirty="0"/>
              <a:t>jeho filosofie je spíše kritikou, než nějakým programem</a:t>
            </a:r>
          </a:p>
          <a:p>
            <a:r>
              <a:rPr lang="cs-CZ" dirty="0"/>
              <a:t>Snad můžeme říci, že jako žák </a:t>
            </a:r>
            <a:r>
              <a:rPr lang="cs-CZ" dirty="0" err="1"/>
              <a:t>Parmenida</a:t>
            </a:r>
            <a:r>
              <a:rPr lang="cs-CZ" dirty="0"/>
              <a:t> dokazoval jeho myšlenku o nemožnosti pohybu a neexistenci (resp. rozpornosti) mnohosti (a tedy nedělitelnosti univerza) – např. otázka, co je mezi věcmi?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Démokritos</a:t>
            </a:r>
            <a:r>
              <a:rPr lang="cs-CZ" dirty="0"/>
              <a:t>  (470-360)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3096" y="1378226"/>
            <a:ext cx="10986052" cy="5261113"/>
          </a:xfrm>
        </p:spPr>
        <p:txBody>
          <a:bodyPr>
            <a:noAutofit/>
          </a:bodyPr>
          <a:lstStyle/>
          <a:p>
            <a:r>
              <a:rPr lang="cs-CZ" sz="1800" dirty="0"/>
              <a:t>první atomista: atomy jsou nedělitelné, plné, věčné, neměnné a ze stejné látky, různé velikosti a vždy se už pohybovaly v prázdnu (nejsoucnu) podle zákona tíže</a:t>
            </a:r>
          </a:p>
          <a:p>
            <a:r>
              <a:rPr lang="cs-CZ" sz="1800" dirty="0"/>
              <a:t>shlukováním vznikají viditelné věci a různé světy</a:t>
            </a:r>
          </a:p>
          <a:p>
            <a:r>
              <a:rPr lang="cs-CZ" sz="1800" dirty="0"/>
              <a:t>primární kvalitou věcí jsou tíže, hustota a tvrdost, ostatní kvality jsou sekundární a přidáváme je k věcem my (jsou subjektivní)</a:t>
            </a:r>
          </a:p>
          <a:p>
            <a:r>
              <a:rPr lang="cs-CZ" sz="1800" dirty="0"/>
              <a:t>Tento bod ukazuje pokus o distinkci, se kterou se můžeme potkat v historii myšlení o poznávání opakovaně, totiž se snahou o rozlišení jistého, objektivního oproti méně jistému a subjektivnímu (relativnímu – např. </a:t>
            </a:r>
            <a:r>
              <a:rPr lang="cs-CZ" sz="1800" dirty="0" err="1"/>
              <a:t>Desartes</a:t>
            </a:r>
            <a:r>
              <a:rPr lang="cs-CZ" sz="1800" dirty="0"/>
              <a:t>, Kant…</a:t>
            </a:r>
          </a:p>
          <a:p>
            <a:r>
              <a:rPr lang="cs-CZ" sz="1800" dirty="0"/>
              <a:t>atom má tvar a matematické (tj. ideální) části – </a:t>
            </a:r>
            <a:r>
              <a:rPr lang="cs-CZ" sz="1800" dirty="0" err="1"/>
              <a:t>ameres</a:t>
            </a:r>
            <a:r>
              <a:rPr lang="cs-CZ" sz="1800" dirty="0"/>
              <a:t> jsou ideální atomy (bez částí): něco jako bod, ale s rozměrem</a:t>
            </a:r>
          </a:p>
          <a:p>
            <a:r>
              <a:rPr lang="cs-CZ" sz="1800" dirty="0"/>
              <a:t>poznáváme podstatu věcí rozumem, smysly pouze otisky (projevy) věcí (idoly), což je poznání nedokonalé, nejasné</a:t>
            </a:r>
          </a:p>
          <a:p>
            <a:r>
              <a:rPr lang="cs-CZ" sz="1800" dirty="0"/>
              <a:t>„</a:t>
            </a:r>
            <a:r>
              <a:rPr lang="cs-CZ" sz="1800" b="1" dirty="0"/>
              <a:t>V Pravidlech doslovně říká: ,,Jsou dva druhy poznání' jedno pravé druhé temné. A k tomu temnému náleží toto všechno: zrak, </a:t>
            </a:r>
            <a:r>
              <a:rPr lang="cs-CZ" sz="1800" b="1" dirty="0" err="1"/>
              <a:t>sluch,chuť</a:t>
            </a:r>
            <a:r>
              <a:rPr lang="cs-CZ" sz="1800" b="1" dirty="0"/>
              <a:t> a hmat. Druhé je pravé, oddělené od prvního.  Dále dává přednost pravému poznání před temným a připojuje: Kdykoli temné poznání nemůže již hledět na něco menšího ani je slyšet ani čichat, ani chutnat, ani vnímat hmatem, nýbrž k jemnějšímu...“</a:t>
            </a:r>
          </a:p>
          <a:p>
            <a:r>
              <a:rPr lang="cs-CZ" sz="1800" dirty="0"/>
              <a:t>„</a:t>
            </a:r>
            <a:r>
              <a:rPr lang="cs-CZ" sz="1800" b="1" dirty="0"/>
              <a:t>Podle dohody </a:t>
            </a:r>
            <a:r>
              <a:rPr lang="cs-CZ" sz="1800" dirty="0"/>
              <a:t>barva, podle dohody sladké, podle dohody kyselé. </a:t>
            </a:r>
            <a:r>
              <a:rPr lang="cs-CZ" sz="1800" b="1" dirty="0"/>
              <a:t>Ve skutečnosti </a:t>
            </a:r>
            <a:r>
              <a:rPr lang="cs-CZ" sz="1800" dirty="0"/>
              <a:t>jsou však jen atomy a prázdno.“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18516B-E36D-404C-A845-F0C9981B6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Věda jako pohled na svět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05A34C-37A2-45A3-9667-9C0623ECE6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je vlastně věda?</a:t>
            </a:r>
          </a:p>
          <a:p>
            <a:r>
              <a:rPr lang="cs-CZ" dirty="0"/>
              <a:t>Jak vnímá svět?</a:t>
            </a:r>
          </a:p>
          <a:p>
            <a:r>
              <a:rPr lang="cs-CZ" dirty="0"/>
              <a:t>Vnímání a konstrukt</a:t>
            </a:r>
          </a:p>
          <a:p>
            <a:r>
              <a:rPr lang="cs-CZ" dirty="0"/>
              <a:t>Vědecká paradigmata a jejich proměny (T. S. Kuhn) – krize paradigmatu a vědecké revoluce</a:t>
            </a:r>
          </a:p>
        </p:txBody>
      </p:sp>
    </p:spTree>
    <p:extLst>
      <p:ext uri="{BB962C8B-B14F-4D97-AF65-F5344CB8AC3E}">
        <p14:creationId xmlns:p14="http://schemas.microsoft.com/office/powerpoint/2010/main" val="407976454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7299</TotalTime>
  <Words>1623</Words>
  <Application>Microsoft Office PowerPoint</Application>
  <PresentationFormat>Širokoúhlá obrazovka</PresentationFormat>
  <Paragraphs>70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Motiv Office</vt:lpstr>
      <vt:lpstr>Dějiny evropského myšlení</vt:lpstr>
      <vt:lpstr>Kde se nám hodí znalost filosofie v běžném životě? </vt:lpstr>
      <vt:lpstr>Teorie poznání</vt:lpstr>
      <vt:lpstr>Základní rozlišení – 2 druhy metod získávání poznání</vt:lpstr>
      <vt:lpstr>Spolehlivost či nespolehlivost u obou typů získávání poznatků</vt:lpstr>
      <vt:lpstr>Snaha o rozlišení spolehlivého a nespolehlivého poznání v antice - příklady</vt:lpstr>
      <vt:lpstr>Počátky logiky a dialektiky: Zenón z Eleje</vt:lpstr>
      <vt:lpstr>Démokritos  (470-360)</vt:lpstr>
      <vt:lpstr>Věda jako pohled na svět</vt:lpstr>
      <vt:lpstr>Rozdělení vědních disciplín u Aristotela Hlavní dělení je na vědy praktické a vědy teoretické</vt:lpstr>
      <vt:lpstr>Comtova hierarchie věd</vt:lpstr>
      <vt:lpstr>Comtova 3 stadia</vt:lpstr>
      <vt:lpstr>Comte – pracovní metoda</vt:lpstr>
      <vt:lpstr>Kritika Comtea v české filosofii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Dějiny evropského myšlení</dc:title>
  <dc:creator>Alena Zelená</dc:creator>
  <cp:lastModifiedBy>Alena Zelená</cp:lastModifiedBy>
  <cp:revision>43</cp:revision>
  <dcterms:created xsi:type="dcterms:W3CDTF">2019-07-19T20:36:49Z</dcterms:created>
  <dcterms:modified xsi:type="dcterms:W3CDTF">2020-11-05T14:20:00Z</dcterms:modified>
</cp:coreProperties>
</file>