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08.10.2017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n.smejkal@pedf.cuni.cz" TargetMode="External"/><Relationship Id="rId2" Type="http://schemas.openxmlformats.org/officeDocument/2006/relationships/hyperlink" Target="mailto:an.smejkal@seznam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přednáška – základní informace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– základní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VYUČUJÍCÍ:</a:t>
            </a:r>
          </a:p>
          <a:p>
            <a:pPr>
              <a:buNone/>
            </a:pPr>
            <a:r>
              <a:rPr lang="cs-CZ" sz="2800" b="1" dirty="0" smtClean="0"/>
              <a:t>Mgr. Jan ŠMEJKAL </a:t>
            </a:r>
            <a:r>
              <a:rPr lang="cs-CZ" sz="2000" dirty="0" smtClean="0"/>
              <a:t>KOVF, R430 (4. patro)</a:t>
            </a:r>
          </a:p>
          <a:p>
            <a:endParaRPr lang="cs-CZ" sz="2000" dirty="0" smtClean="0">
              <a:hlinkClick r:id="rId2"/>
            </a:endParaRPr>
          </a:p>
          <a:p>
            <a:r>
              <a:rPr lang="cs-CZ" sz="2000" dirty="0" err="1" smtClean="0">
                <a:hlinkClick r:id="rId2"/>
              </a:rPr>
              <a:t>jan.smejkal</a:t>
            </a:r>
            <a:r>
              <a:rPr lang="cs-CZ" sz="2000" dirty="0" smtClean="0">
                <a:hlinkClick r:id="rId2"/>
              </a:rPr>
              <a:t>@seznam.</a:t>
            </a:r>
            <a:r>
              <a:rPr lang="cs-CZ" sz="2000" dirty="0" err="1" smtClean="0">
                <a:hlinkClick r:id="rId2"/>
              </a:rPr>
              <a:t>cz</a:t>
            </a:r>
            <a:r>
              <a:rPr lang="cs-CZ" sz="2000" dirty="0" smtClean="0"/>
              <a:t>, </a:t>
            </a:r>
            <a:r>
              <a:rPr lang="cs-CZ" sz="2000" dirty="0" err="1" smtClean="0">
                <a:hlinkClick r:id="rId3"/>
              </a:rPr>
              <a:t>jan.smejkal</a:t>
            </a:r>
            <a:r>
              <a:rPr lang="cs-CZ" sz="2000" dirty="0" smtClean="0">
                <a:hlinkClick r:id="rId3"/>
              </a:rPr>
              <a:t>@</a:t>
            </a:r>
            <a:r>
              <a:rPr lang="cs-CZ" sz="2000" dirty="0" err="1" smtClean="0">
                <a:hlinkClick r:id="rId3"/>
              </a:rPr>
              <a:t>pedf.cuni.cz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Konzultační hodiny: úterý </a:t>
            </a:r>
            <a:r>
              <a:rPr lang="cs-CZ" sz="2000" dirty="0" smtClean="0"/>
              <a:t>18.00-19.00 </a:t>
            </a:r>
            <a:r>
              <a:rPr lang="cs-CZ" sz="2000" dirty="0" smtClean="0"/>
              <a:t>(po předchozí emailové domluvě)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b="1" u="sng" dirty="0" smtClean="0"/>
              <a:t>Kurzy: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BAKALÁŘSKÉ STUDIUM POVIN</a:t>
            </a:r>
            <a:r>
              <a:rPr lang="cs-CZ" sz="1400" dirty="0"/>
              <a:t>NÉ</a:t>
            </a:r>
            <a:r>
              <a:rPr lang="cs-CZ" sz="2000" dirty="0" smtClean="0"/>
              <a:t>: 	PRÁVO I (ZS),	PRÁVO II (LS)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Výběrové</a:t>
            </a:r>
            <a:r>
              <a:rPr lang="cs-CZ" sz="1400" dirty="0"/>
              <a:t>: </a:t>
            </a:r>
            <a:r>
              <a:rPr lang="cs-CZ" sz="1400" dirty="0" smtClean="0"/>
              <a:t> </a:t>
            </a:r>
            <a:r>
              <a:rPr lang="cs-CZ" sz="2000" dirty="0"/>
              <a:t>SPRÁVNÍ PRÁVO (ZS) , PRACOVNÍ PRÁVO (ZS)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PRÁVO I organizace kurzu:</a:t>
            </a:r>
          </a:p>
          <a:p>
            <a:pPr>
              <a:buNone/>
            </a:pPr>
            <a:r>
              <a:rPr lang="cs-CZ" sz="2500" dirty="0" smtClean="0"/>
              <a:t>Výuka pouze v zimním semestru:</a:t>
            </a:r>
          </a:p>
          <a:p>
            <a:pPr>
              <a:buNone/>
            </a:pPr>
            <a:r>
              <a:rPr lang="cs-CZ" sz="2500" b="1" dirty="0" smtClean="0"/>
              <a:t>Přednáška:</a:t>
            </a:r>
          </a:p>
          <a:p>
            <a:pPr>
              <a:buNone/>
            </a:pPr>
            <a:r>
              <a:rPr lang="cs-CZ" sz="2500" dirty="0" smtClean="0"/>
              <a:t>	pondělí 7.15 - 8.45 – </a:t>
            </a:r>
            <a:r>
              <a:rPr lang="cs-CZ" sz="2400" dirty="0" smtClean="0">
                <a:solidFill>
                  <a:srgbClr val="002060"/>
                </a:solidFill>
              </a:rPr>
              <a:t>R112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500" dirty="0" smtClean="0"/>
              <a:t>(jednou za 14 dní)</a:t>
            </a:r>
          </a:p>
          <a:p>
            <a:pPr>
              <a:buNone/>
            </a:pPr>
            <a:r>
              <a:rPr lang="cs-CZ" sz="2500" dirty="0"/>
              <a:t>	</a:t>
            </a:r>
            <a:r>
              <a:rPr lang="cs-CZ" sz="2500" dirty="0" smtClean="0"/>
              <a:t>– účast nepovinná</a:t>
            </a:r>
          </a:p>
          <a:p>
            <a:pPr>
              <a:buNone/>
            </a:pPr>
            <a:r>
              <a:rPr lang="cs-CZ" sz="2500" b="1" dirty="0" smtClean="0"/>
              <a:t>Seminář:</a:t>
            </a:r>
            <a:endParaRPr lang="cs-CZ" sz="2500" dirty="0"/>
          </a:p>
          <a:p>
            <a:pPr>
              <a:buNone/>
            </a:pPr>
            <a:r>
              <a:rPr lang="cs-CZ" sz="2500" dirty="0" smtClean="0"/>
              <a:t>	úterý </a:t>
            </a:r>
            <a:r>
              <a:rPr lang="cs-CZ" sz="2500" dirty="0" smtClean="0"/>
              <a:t>16.15 – 17.45 </a:t>
            </a:r>
            <a:r>
              <a:rPr lang="cs-CZ" sz="2500" dirty="0" smtClean="0"/>
              <a:t>– R208 (jednou za 14 dní)</a:t>
            </a:r>
          </a:p>
          <a:p>
            <a:pPr>
              <a:buNone/>
            </a:pPr>
            <a:r>
              <a:rPr lang="cs-CZ" sz="2500" dirty="0" smtClean="0"/>
              <a:t>	– účast </a:t>
            </a:r>
            <a:r>
              <a:rPr lang="cs-CZ" sz="2500" dirty="0" smtClean="0"/>
              <a:t>povinná</a:t>
            </a:r>
            <a:endParaRPr lang="cs-CZ" sz="25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– základní informace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– základní informace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PRÁVO I - zakončení kurzu:</a:t>
            </a:r>
          </a:p>
          <a:p>
            <a:pPr>
              <a:buNone/>
            </a:pPr>
            <a:r>
              <a:rPr lang="cs-CZ" dirty="0" smtClean="0"/>
              <a:t>	zápočet v ZS – úspěšné absolvování znalostního testu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/>
              <a:t>PRÁVO II – zakončení kurzu:</a:t>
            </a:r>
          </a:p>
          <a:p>
            <a:pPr>
              <a:buNone/>
            </a:pPr>
            <a:r>
              <a:rPr lang="cs-CZ" dirty="0" smtClean="0"/>
              <a:t>	ústní zkouška v 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285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4500" b="1" dirty="0" smtClean="0"/>
              <a:t>Studijní literatura:</a:t>
            </a:r>
          </a:p>
          <a:p>
            <a:pPr>
              <a:buNone/>
            </a:pPr>
            <a:r>
              <a:rPr lang="cs-CZ" sz="3300" b="1" dirty="0" smtClean="0"/>
              <a:t>Povinná</a:t>
            </a:r>
          </a:p>
          <a:p>
            <a:pPr>
              <a:buNone/>
            </a:pPr>
            <a:r>
              <a:rPr lang="cs-CZ" sz="3300" b="1" dirty="0"/>
              <a:t>Právo I:</a:t>
            </a:r>
          </a:p>
          <a:p>
            <a:pPr lvl="0"/>
            <a:r>
              <a:rPr lang="cs-CZ" b="1" dirty="0" err="1" smtClean="0"/>
              <a:t>Boguzsak</a:t>
            </a:r>
            <a:r>
              <a:rPr lang="cs-CZ" b="1" dirty="0"/>
              <a:t>, J. Čapek, J., </a:t>
            </a:r>
            <a:r>
              <a:rPr lang="cs-CZ" b="1" dirty="0" err="1"/>
              <a:t>Gerloch</a:t>
            </a:r>
            <a:r>
              <a:rPr lang="cs-CZ" b="1" dirty="0"/>
              <a:t>, A.: Teorie práva</a:t>
            </a:r>
            <a:r>
              <a:rPr lang="cs-CZ" dirty="0"/>
              <a:t>. 2. </a:t>
            </a:r>
            <a:r>
              <a:rPr lang="cs-CZ" dirty="0" err="1"/>
              <a:t>vyd</a:t>
            </a:r>
            <a:r>
              <a:rPr lang="cs-CZ" dirty="0"/>
              <a:t>. (a pozdější vydání) Praha: ASPI, </a:t>
            </a:r>
            <a:r>
              <a:rPr lang="cs-CZ" dirty="0" smtClean="0"/>
              <a:t>2004 nebo</a:t>
            </a:r>
          </a:p>
          <a:p>
            <a:pPr lvl="0"/>
            <a:r>
              <a:rPr lang="cs-CZ" dirty="0" err="1" smtClean="0"/>
              <a:t>Gerloch</a:t>
            </a:r>
            <a:r>
              <a:rPr lang="cs-CZ" dirty="0" smtClean="0"/>
              <a:t>, A.: </a:t>
            </a:r>
            <a:r>
              <a:rPr lang="cs-CZ" dirty="0" err="1" smtClean="0"/>
              <a:t>Terorie</a:t>
            </a:r>
            <a:r>
              <a:rPr lang="cs-CZ" dirty="0" smtClean="0"/>
              <a:t> práva. 5. </a:t>
            </a:r>
            <a:r>
              <a:rPr lang="cs-CZ" dirty="0" err="1" smtClean="0"/>
              <a:t>vyd</a:t>
            </a:r>
            <a:r>
              <a:rPr lang="cs-CZ" dirty="0" smtClean="0"/>
              <a:t>. (a pozdější vydání) Plzeň: Aleš Čeněk s.r.o. 2009</a:t>
            </a:r>
          </a:p>
          <a:p>
            <a:pPr lvl="0">
              <a:buNone/>
            </a:pPr>
            <a:r>
              <a:rPr lang="cs-CZ" b="1" dirty="0" smtClean="0"/>
              <a:t>Právo II:</a:t>
            </a:r>
            <a:endParaRPr lang="cs-CZ" b="1" dirty="0"/>
          </a:p>
          <a:p>
            <a:r>
              <a:rPr lang="cs-CZ" b="1" dirty="0" smtClean="0"/>
              <a:t>Janků  M.,  a kol. : Základy práva pro posluchače neprávnických fakult</a:t>
            </a:r>
            <a:r>
              <a:rPr lang="cs-CZ" dirty="0" smtClean="0"/>
              <a:t>. 5. </a:t>
            </a:r>
            <a:r>
              <a:rPr lang="cs-CZ" dirty="0" err="1" smtClean="0"/>
              <a:t>vyd</a:t>
            </a:r>
            <a:r>
              <a:rPr lang="cs-CZ" dirty="0" smtClean="0"/>
              <a:t>. (a pozdější) Praha: C. H. </a:t>
            </a:r>
            <a:r>
              <a:rPr lang="cs-CZ" dirty="0" err="1" smtClean="0"/>
              <a:t>Beck</a:t>
            </a:r>
            <a:r>
              <a:rPr lang="cs-CZ" dirty="0" smtClean="0"/>
              <a:t>, 2013 nebo </a:t>
            </a:r>
          </a:p>
          <a:p>
            <a:pPr lvl="0"/>
            <a:r>
              <a:rPr lang="cs-CZ" dirty="0" smtClean="0"/>
              <a:t>Šíma</a:t>
            </a:r>
            <a:r>
              <a:rPr lang="cs-CZ" dirty="0"/>
              <a:t>, A., Suk, M.: Základy práva pro střední a vyšší odborné školy. 13. </a:t>
            </a:r>
            <a:r>
              <a:rPr lang="cs-CZ" dirty="0" err="1"/>
              <a:t>vyd</a:t>
            </a:r>
            <a:r>
              <a:rPr lang="cs-CZ" dirty="0"/>
              <a:t>. (a pozdější vydání) Praha : C.H. </a:t>
            </a:r>
            <a:r>
              <a:rPr lang="cs-CZ" dirty="0" err="1"/>
              <a:t>Beck</a:t>
            </a:r>
            <a:r>
              <a:rPr lang="cs-CZ" dirty="0"/>
              <a:t>, 2013</a:t>
            </a:r>
          </a:p>
          <a:p>
            <a:pPr>
              <a:buNone/>
            </a:pPr>
            <a:r>
              <a:rPr lang="cs-CZ" b="1" dirty="0" smtClean="0"/>
              <a:t>Doporučená PRÁVO I </a:t>
            </a:r>
            <a:r>
              <a:rPr lang="cs-CZ" b="1" dirty="0" err="1" smtClean="0"/>
              <a:t>i</a:t>
            </a:r>
            <a:r>
              <a:rPr lang="cs-CZ" b="1" dirty="0" smtClean="0"/>
              <a:t> PRÁVO II:</a:t>
            </a:r>
            <a:endParaRPr lang="cs-CZ" dirty="0"/>
          </a:p>
          <a:p>
            <a:pPr lvl="0"/>
            <a:r>
              <a:rPr lang="cs-CZ" dirty="0"/>
              <a:t>Malý, K.: České právo v minulosti.  2. (a pozdější vydání) ORAC Praha  1995</a:t>
            </a:r>
          </a:p>
          <a:p>
            <a:pPr lvl="0"/>
            <a:r>
              <a:rPr lang="cs-CZ" dirty="0" err="1"/>
              <a:t>Holländer</a:t>
            </a:r>
            <a:r>
              <a:rPr lang="cs-CZ" dirty="0"/>
              <a:t>, P.: Právní filosofie, 2. </a:t>
            </a:r>
            <a:r>
              <a:rPr lang="cs-CZ" dirty="0" err="1"/>
              <a:t>vyd</a:t>
            </a:r>
            <a:r>
              <a:rPr lang="cs-CZ" dirty="0"/>
              <a:t>., Plzeň: Aleš Čeněk, 2012</a:t>
            </a:r>
          </a:p>
          <a:p>
            <a:pPr lvl="0"/>
            <a:r>
              <a:rPr lang="cs-CZ" dirty="0"/>
              <a:t>Maršálek, P.: Právo a společnost. Praha: Auditorium, 2008</a:t>
            </a:r>
          </a:p>
          <a:p>
            <a:pPr lvl="0"/>
            <a:r>
              <a:rPr lang="cs-CZ" dirty="0" err="1"/>
              <a:t>Přibáň</a:t>
            </a:r>
            <a:r>
              <a:rPr lang="cs-CZ" dirty="0"/>
              <a:t>, J.: Suverenita, právo, legitimita. Praha: Karolinum, 1997</a:t>
            </a:r>
          </a:p>
          <a:p>
            <a:pPr lvl="0"/>
            <a:r>
              <a:rPr lang="cs-CZ" dirty="0" err="1"/>
              <a:t>Přibáň</a:t>
            </a:r>
            <a:r>
              <a:rPr lang="cs-CZ" dirty="0"/>
              <a:t>, J.: Disidenti práva. Praha: Sociologické nakladatelství, 2001</a:t>
            </a:r>
          </a:p>
          <a:p>
            <a:pPr lvl="0"/>
            <a:r>
              <a:rPr lang="cs-CZ" dirty="0" err="1"/>
              <a:t>Přibáň</a:t>
            </a:r>
            <a:r>
              <a:rPr lang="cs-CZ" dirty="0"/>
              <a:t>, J.: Právní symbolismus: o právu, čase a evropské identitě. Praha: </a:t>
            </a:r>
            <a:r>
              <a:rPr lang="cs-CZ" dirty="0" err="1"/>
              <a:t>Filosofia</a:t>
            </a:r>
            <a:r>
              <a:rPr lang="cs-CZ" dirty="0"/>
              <a:t>, 2007</a:t>
            </a:r>
          </a:p>
          <a:p>
            <a:pPr lvl="0"/>
            <a:r>
              <a:rPr lang="cs-CZ" dirty="0"/>
              <a:t>Sobek, T.: Nemorální právo. Plzeň: Aleš Čeněk, 2010</a:t>
            </a:r>
          </a:p>
          <a:p>
            <a:pPr lvl="0"/>
            <a:r>
              <a:rPr lang="cs-CZ" dirty="0"/>
              <a:t>Večeřa, M.: Spravedlnost v právu. Brno: Masarykova univerzita, 1995</a:t>
            </a:r>
          </a:p>
          <a:p>
            <a:pPr lvl="0"/>
            <a:r>
              <a:rPr lang="cs-CZ" dirty="0"/>
              <a:t>Kuklík J. a kolektiv, Dějiny československého práva 1945-1989. Praha: Auditorium, 2011</a:t>
            </a:r>
          </a:p>
          <a:p>
            <a:pPr lvl="0"/>
            <a:r>
              <a:rPr lang="cs-CZ" dirty="0"/>
              <a:t>Týč, </a:t>
            </a:r>
            <a:r>
              <a:rPr lang="cs-CZ" dirty="0" err="1"/>
              <a:t>Vl</a:t>
            </a:r>
            <a:r>
              <a:rPr lang="cs-CZ" dirty="0"/>
              <a:t>.: Základy práva Evropské unie pro ekonomy. 6. vydání (a pozdější)  Praha:  </a:t>
            </a:r>
            <a:r>
              <a:rPr lang="cs-CZ" dirty="0" err="1"/>
              <a:t>Leges</a:t>
            </a:r>
            <a:r>
              <a:rPr lang="cs-CZ" dirty="0"/>
              <a:t>, 2010,  </a:t>
            </a:r>
          </a:p>
          <a:p>
            <a:pPr lvl="0"/>
            <a:r>
              <a:rPr lang="cs-CZ" dirty="0" err="1"/>
              <a:t>Varvařovský</a:t>
            </a:r>
            <a:r>
              <a:rPr lang="cs-CZ" dirty="0"/>
              <a:t>, P.: Základy práva O právu, státě a moci. Praha: </a:t>
            </a:r>
            <a:r>
              <a:rPr lang="cs-CZ" dirty="0" err="1"/>
              <a:t>Aspi</a:t>
            </a:r>
            <a:r>
              <a:rPr lang="cs-CZ" dirty="0"/>
              <a:t> 2009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 - 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6000" dirty="0" smtClean="0"/>
              <a:t>POJEM PRÁVO</a:t>
            </a:r>
            <a:endParaRPr lang="cs-CZ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- 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Pojem právo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sz="2400" dirty="0" err="1" smtClean="0"/>
              <a:t>multidimenzionální</a:t>
            </a:r>
            <a:r>
              <a:rPr lang="cs-CZ" sz="2400" dirty="0" smtClean="0"/>
              <a:t> fenomén a polyvalentní pojem výraz, který lze definovat v mnoha rovinách, či aspektech.</a:t>
            </a:r>
          </a:p>
          <a:p>
            <a:pPr>
              <a:buNone/>
            </a:pPr>
            <a:r>
              <a:rPr lang="cs-CZ" sz="2400" dirty="0" smtClean="0"/>
              <a:t>Normativní význam:  </a:t>
            </a:r>
          </a:p>
          <a:p>
            <a:pPr>
              <a:buNone/>
            </a:pPr>
            <a:r>
              <a:rPr lang="cs-CZ" dirty="0" smtClean="0"/>
              <a:t>Soustava (</a:t>
            </a:r>
            <a:r>
              <a:rPr lang="cs-CZ" b="1" dirty="0" smtClean="0"/>
              <a:t>systém</a:t>
            </a:r>
            <a:r>
              <a:rPr lang="cs-CZ" dirty="0" smtClean="0"/>
              <a:t>) </a:t>
            </a:r>
            <a:r>
              <a:rPr lang="cs-CZ" b="1" dirty="0" smtClean="0"/>
              <a:t>právních norem</a:t>
            </a:r>
            <a:r>
              <a:rPr lang="cs-CZ" dirty="0" smtClean="0"/>
              <a:t>, tj. </a:t>
            </a:r>
            <a:r>
              <a:rPr lang="cs-CZ" b="1" dirty="0" smtClean="0"/>
              <a:t>obecně závazných </a:t>
            </a:r>
            <a:r>
              <a:rPr lang="cs-CZ" dirty="0" smtClean="0"/>
              <a:t>pravidel chování (příkazů, zákazů nebo dovolení), kterými se </a:t>
            </a:r>
            <a:r>
              <a:rPr lang="cs-CZ" b="1" dirty="0" smtClean="0"/>
              <a:t>řídí lidské spolužití </a:t>
            </a:r>
            <a:r>
              <a:rPr lang="cs-CZ" dirty="0" smtClean="0"/>
              <a:t>a které jsou </a:t>
            </a:r>
            <a:r>
              <a:rPr lang="cs-CZ" b="1" dirty="0" smtClean="0"/>
              <a:t>uznávané nebo přímo stanovené státem</a:t>
            </a:r>
            <a:r>
              <a:rPr lang="cs-CZ" dirty="0" smtClean="0"/>
              <a:t> a jsou </a:t>
            </a:r>
            <a:r>
              <a:rPr lang="cs-CZ" b="1" dirty="0" smtClean="0"/>
              <a:t>vynutitelné.</a:t>
            </a:r>
          </a:p>
          <a:p>
            <a:pPr>
              <a:buNone/>
            </a:pPr>
            <a:r>
              <a:rPr lang="cs-CZ" b="1" dirty="0" smtClean="0"/>
              <a:t>Specifické znaky právních norem: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Specifická forma – prameny práva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Vynutitelnost – otázky donucení, represe</a:t>
            </a:r>
          </a:p>
          <a:p>
            <a:pPr marL="514350" indent="-514350">
              <a:buAutoNum type="alphaLcParenR"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- POJEM PRÁVO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Právo </a:t>
            </a:r>
            <a:r>
              <a:rPr lang="cs-CZ" sz="2000" b="1" dirty="0" smtClean="0"/>
              <a:t>pozitivní</a:t>
            </a:r>
            <a:r>
              <a:rPr lang="cs-CZ" sz="2000" dirty="0" smtClean="0"/>
              <a:t> platné (de </a:t>
            </a:r>
            <a:r>
              <a:rPr lang="cs-CZ" sz="2000" dirty="0" err="1" smtClean="0"/>
              <a:t>lege</a:t>
            </a:r>
            <a:r>
              <a:rPr lang="cs-CZ" sz="2000" dirty="0" smtClean="0"/>
              <a:t> lata) x právo </a:t>
            </a:r>
            <a:r>
              <a:rPr lang="cs-CZ" sz="2000" b="1" dirty="0" smtClean="0"/>
              <a:t>přirozené</a:t>
            </a:r>
            <a:r>
              <a:rPr lang="cs-CZ" sz="2000" dirty="0" smtClean="0"/>
              <a:t> (de </a:t>
            </a:r>
            <a:r>
              <a:rPr lang="cs-CZ" sz="2000" dirty="0" err="1" smtClean="0"/>
              <a:t>lege</a:t>
            </a:r>
            <a:r>
              <a:rPr lang="cs-CZ" sz="2000" dirty="0" smtClean="0"/>
              <a:t> </a:t>
            </a:r>
            <a:r>
              <a:rPr lang="cs-CZ" sz="2000" dirty="0" err="1" smtClean="0"/>
              <a:t>ferenda</a:t>
            </a:r>
            <a:r>
              <a:rPr lang="cs-CZ" sz="2000" dirty="0" smtClean="0"/>
              <a:t>) </a:t>
            </a:r>
            <a:endParaRPr lang="cs-CZ" sz="2500" dirty="0" smtClean="0"/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000" b="1" dirty="0" smtClean="0"/>
              <a:t>Právo a mravnost</a:t>
            </a:r>
          </a:p>
          <a:p>
            <a:pPr>
              <a:buNone/>
            </a:pPr>
            <a:r>
              <a:rPr lang="cs-CZ" sz="2000" dirty="0" smtClean="0"/>
              <a:t>„Právo je minimem morálky“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„právo je přísnější pokud jde o následky porušení pravidel, ale je méně přísné co do náročnosti požadavků na lidské chování“</a:t>
            </a:r>
            <a:endParaRPr lang="cs-CZ" sz="2000" dirty="0"/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P</a:t>
            </a:r>
            <a:r>
              <a:rPr lang="cs-CZ" sz="2000" dirty="0" smtClean="0"/>
              <a:t>rávo v </a:t>
            </a:r>
            <a:r>
              <a:rPr lang="cs-CZ" sz="2000" b="1" dirty="0" smtClean="0"/>
              <a:t>objektivním</a:t>
            </a:r>
            <a:r>
              <a:rPr lang="cs-CZ" sz="2000" dirty="0" smtClean="0"/>
              <a:t> smyslu x právo v </a:t>
            </a:r>
            <a:r>
              <a:rPr lang="cs-CZ" sz="2000" b="1" dirty="0" smtClean="0"/>
              <a:t>subjektivním</a:t>
            </a:r>
            <a:r>
              <a:rPr lang="cs-CZ" sz="2000" dirty="0" smtClean="0"/>
              <a:t> smyslu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 - POJEM PRÁVO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Základy právní </a:t>
            </a:r>
            <a:r>
              <a:rPr lang="cs-CZ" b="1" dirty="0" err="1" smtClean="0"/>
              <a:t>makrokomparatisktiky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/>
              <a:t>I</a:t>
            </a:r>
            <a:r>
              <a:rPr lang="cs-CZ" b="1" dirty="0" smtClean="0"/>
              <a:t>us </a:t>
            </a:r>
            <a:r>
              <a:rPr lang="cs-CZ" b="1" dirty="0" err="1" smtClean="0"/>
              <a:t>unum</a:t>
            </a:r>
            <a:r>
              <a:rPr lang="cs-CZ" b="1" dirty="0" smtClean="0"/>
              <a:t> lex multiplex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Národní</a:t>
            </a:r>
            <a:r>
              <a:rPr lang="cs-CZ" dirty="0" smtClean="0"/>
              <a:t> x </a:t>
            </a:r>
            <a:r>
              <a:rPr lang="cs-CZ" b="1" dirty="0" smtClean="0"/>
              <a:t>univerzální charakter práva</a:t>
            </a:r>
            <a:endParaRPr lang="cs-CZ" b="1" dirty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r>
              <a:rPr lang="cs-CZ" b="1" u="sng" dirty="0" smtClean="0"/>
              <a:t>Formální členění (otázka pramenů)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Velké právní systémy/typy právní kultury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smtClean="0"/>
              <a:t>	</a:t>
            </a:r>
            <a:r>
              <a:rPr lang="cs-CZ" b="1" smtClean="0"/>
              <a:t>Kontinentálně</a:t>
            </a:r>
            <a:r>
              <a:rPr lang="cs-CZ" smtClean="0"/>
              <a:t> </a:t>
            </a:r>
            <a:r>
              <a:rPr lang="cs-CZ" dirty="0" smtClean="0"/>
              <a:t>evropský typ</a:t>
            </a:r>
          </a:p>
          <a:p>
            <a:pPr>
              <a:buFontTx/>
              <a:buChar char="-"/>
            </a:pPr>
            <a:r>
              <a:rPr lang="cs-CZ" b="1" dirty="0" smtClean="0"/>
              <a:t>Angloamerický</a:t>
            </a:r>
            <a:r>
              <a:rPr lang="cs-CZ" dirty="0" smtClean="0"/>
              <a:t> typ (tzv.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b="1" dirty="0" smtClean="0"/>
              <a:t>Jiné typy</a:t>
            </a:r>
            <a:r>
              <a:rPr lang="cs-CZ" dirty="0" smtClean="0"/>
              <a:t>: islámský typ</a:t>
            </a:r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r>
              <a:rPr lang="cs-CZ" b="1" u="sng" dirty="0" smtClean="0"/>
              <a:t>Ústavněprávní komparatistika:</a:t>
            </a:r>
          </a:p>
          <a:p>
            <a:pPr>
              <a:buFontTx/>
              <a:buChar char="-"/>
            </a:pPr>
            <a:r>
              <a:rPr lang="cs-CZ" b="1" dirty="0" smtClean="0"/>
              <a:t>Odlišná technika ústavní úpravy v USA a VB</a:t>
            </a:r>
          </a:p>
          <a:p>
            <a:pPr>
              <a:buFontTx/>
              <a:buChar char="-"/>
            </a:pPr>
            <a:r>
              <a:rPr lang="cs-CZ" b="1" dirty="0" smtClean="0"/>
              <a:t>Dle dělby moci: prezidentský systém, parlamentní systém a tzv. </a:t>
            </a:r>
            <a:r>
              <a:rPr lang="cs-CZ" b="1" dirty="0" err="1" smtClean="0"/>
              <a:t>poloprezidentská</a:t>
            </a:r>
            <a:r>
              <a:rPr lang="cs-CZ" b="1" dirty="0" smtClean="0"/>
              <a:t> republika</a:t>
            </a:r>
            <a:endParaRPr lang="cs-CZ" b="1" dirty="0"/>
          </a:p>
          <a:p>
            <a:pPr>
              <a:buNone/>
            </a:pPr>
            <a:endParaRPr lang="cs-CZ" b="1" u="sng" dirty="0" smtClean="0"/>
          </a:p>
          <a:p>
            <a:pPr>
              <a:buNone/>
            </a:pPr>
            <a:r>
              <a:rPr lang="cs-CZ" b="1" u="sng" dirty="0" smtClean="0"/>
              <a:t>Obsahový </a:t>
            </a:r>
            <a:r>
              <a:rPr lang="cs-CZ" b="1" u="sng" dirty="0"/>
              <a:t>náhled (otázka vztahu státu a práva)</a:t>
            </a:r>
          </a:p>
          <a:p>
            <a:pPr>
              <a:buFontTx/>
              <a:buChar char="-"/>
            </a:pPr>
            <a:r>
              <a:rPr lang="cs-CZ" dirty="0" smtClean="0"/>
              <a:t>Právní státy</a:t>
            </a:r>
          </a:p>
          <a:p>
            <a:pPr>
              <a:buFontTx/>
              <a:buChar char="-"/>
            </a:pPr>
            <a:r>
              <a:rPr lang="cs-CZ" dirty="0" smtClean="0"/>
              <a:t>Totalitní státy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402</Words>
  <Application>Microsoft Office PowerPoint</Application>
  <PresentationFormat>Předvádění na obrazovce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PRÁVO I</vt:lpstr>
      <vt:lpstr>PRÁVO I – základní informace </vt:lpstr>
      <vt:lpstr>PRÁVO I – základní informace </vt:lpstr>
      <vt:lpstr>PRÁVO I – základní informace  </vt:lpstr>
      <vt:lpstr>PRÁVO I </vt:lpstr>
      <vt:lpstr>PRÁVO I  - POJEM PRÁVO</vt:lpstr>
      <vt:lpstr>PRÁVO I - POJEM PRÁVO</vt:lpstr>
      <vt:lpstr>PRÁVO I - POJEM PRÁVO </vt:lpstr>
      <vt:lpstr>PRÁVO I - POJEM PRÁVO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Jan Šmejkal</cp:lastModifiedBy>
  <cp:revision>25</cp:revision>
  <dcterms:created xsi:type="dcterms:W3CDTF">2015-10-04T18:04:49Z</dcterms:created>
  <dcterms:modified xsi:type="dcterms:W3CDTF">2017-10-08T19:59:04Z</dcterms:modified>
</cp:coreProperties>
</file>