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37" r:id="rId2"/>
    <p:sldId id="338" r:id="rId3"/>
    <p:sldId id="257" r:id="rId4"/>
    <p:sldId id="339" r:id="rId5"/>
    <p:sldId id="264" r:id="rId6"/>
    <p:sldId id="336" r:id="rId7"/>
    <p:sldId id="265" r:id="rId8"/>
    <p:sldId id="258" r:id="rId9"/>
    <p:sldId id="267" r:id="rId10"/>
    <p:sldId id="266" r:id="rId11"/>
    <p:sldId id="268" r:id="rId12"/>
    <p:sldId id="259" r:id="rId13"/>
    <p:sldId id="269" r:id="rId14"/>
    <p:sldId id="271" r:id="rId15"/>
    <p:sldId id="270" r:id="rId16"/>
    <p:sldId id="260" r:id="rId17"/>
    <p:sldId id="272" r:id="rId18"/>
    <p:sldId id="261" r:id="rId19"/>
    <p:sldId id="273" r:id="rId20"/>
    <p:sldId id="262" r:id="rId21"/>
    <p:sldId id="274" r:id="rId22"/>
    <p:sldId id="334" r:id="rId23"/>
    <p:sldId id="335" r:id="rId24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2825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813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5" tIns="45758" rIns="91515" bIns="4575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4" y="1"/>
            <a:ext cx="2944812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5" tIns="45758" rIns="91515" bIns="4575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9"/>
            <a:ext cx="2944813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5" tIns="45758" rIns="91515" bIns="4575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4" y="9431259"/>
            <a:ext cx="2944812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5" tIns="45758" rIns="91515" bIns="4575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E5F2EF-D908-4AD7-941C-7D3504CD0AB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85871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CF84E-A0BD-46C9-9318-082359DC0646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1DED5-4059-4154-81FC-7E94B84FC5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008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D1DED5-4059-4154-81FC-7E94B84FC5A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220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C28AC-FAB5-487C-B38D-0F39E9795DB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8223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60663-F514-47CB-AF2C-C40E27C45B8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40813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2544A-96B1-45CA-9957-5FC96C6E240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5862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EC1D-58C5-4D46-8E9F-39A8ECE2497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6771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B5E2E-4AE1-4A15-BE58-3B26CA34523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835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3504C-4A80-4086-A67C-628F088F9B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54546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05C62-EE4F-446A-AC67-8CD918F0A97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22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68E2C-8134-4E36-A050-422C197DC9E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6141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8CD01-917B-4810-AEB1-5BF8B9D661B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7951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24057-0320-469B-B4B3-695A35C5CFF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2798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E7557-78EF-4DC1-9D21-C575A073858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738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A2A092-4F2B-491F-B626-EA9A3AB8E17B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2D872-15A9-3C5C-6F17-260930073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5B1ABB2-9066-F90F-D44A-68CB00DD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 dirty="0">
                <a:solidFill>
                  <a:schemeClr val="tx2"/>
                </a:solidFill>
              </a:rPr>
              <a:t>Model</a:t>
            </a:r>
            <a:r>
              <a:rPr lang="cs-CZ" altLang="cs-CZ" sz="2800" b="1" i="1" dirty="0">
                <a:solidFill>
                  <a:schemeClr val="tx2"/>
                </a:solidFill>
              </a:rPr>
              <a:t>y</a:t>
            </a:r>
            <a:r>
              <a:rPr lang="en-GB" altLang="cs-CZ" sz="2800" b="1" i="1" dirty="0">
                <a:solidFill>
                  <a:schemeClr val="tx2"/>
                </a:solidFill>
              </a:rPr>
              <a:t> </a:t>
            </a:r>
            <a:r>
              <a:rPr lang="cs-CZ" altLang="cs-CZ" sz="2800" b="1" i="1" dirty="0">
                <a:solidFill>
                  <a:schemeClr val="tx2"/>
                </a:solidFill>
              </a:rPr>
              <a:t>a</a:t>
            </a:r>
            <a:r>
              <a:rPr lang="en-GB" altLang="cs-CZ" sz="2800" b="1" i="1" dirty="0" err="1">
                <a:solidFill>
                  <a:schemeClr val="tx2"/>
                </a:solidFill>
              </a:rPr>
              <a:t>greg</a:t>
            </a:r>
            <a:r>
              <a:rPr lang="cs-CZ" altLang="cs-CZ" sz="2800" b="1" i="1" dirty="0" err="1">
                <a:solidFill>
                  <a:schemeClr val="tx2"/>
                </a:solidFill>
              </a:rPr>
              <a:t>átní</a:t>
            </a:r>
            <a:r>
              <a:rPr lang="cs-CZ" altLang="cs-CZ" sz="2800" b="1" i="1" dirty="0">
                <a:solidFill>
                  <a:schemeClr val="tx2"/>
                </a:solidFill>
              </a:rPr>
              <a:t> nabídky</a:t>
            </a:r>
            <a:endParaRPr lang="en-GB" altLang="cs-CZ" sz="2800" b="1" i="1" dirty="0">
              <a:solidFill>
                <a:schemeClr val="tx2"/>
              </a:solidFill>
            </a:endParaRP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254DF4D4-6130-0799-F387-B517BFD27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985838"/>
            <a:ext cx="7848600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i="1" dirty="0">
                <a:solidFill>
                  <a:schemeClr val="accent2"/>
                </a:solidFill>
              </a:rPr>
              <a:t>Sklon křivky </a:t>
            </a:r>
            <a:r>
              <a:rPr lang="en-GB" altLang="cs-CZ" sz="2000" i="1" dirty="0">
                <a:solidFill>
                  <a:schemeClr val="accent2"/>
                </a:solidFill>
              </a:rPr>
              <a:t>AS </a:t>
            </a:r>
            <a:r>
              <a:rPr lang="cs-CZ" altLang="cs-CZ" sz="2000" i="1" dirty="0">
                <a:solidFill>
                  <a:schemeClr val="accent2"/>
                </a:solidFill>
              </a:rPr>
              <a:t>ovlivňuje výsledek modelu AS-AD zásadním způsobem</a:t>
            </a:r>
            <a:r>
              <a:rPr lang="en-GB" altLang="cs-CZ" sz="2000" dirty="0"/>
              <a:t> (</a:t>
            </a:r>
            <a:r>
              <a:rPr lang="en-GB" altLang="cs-CZ" sz="2000" dirty="0" err="1"/>
              <a:t>keynesi</a:t>
            </a:r>
            <a:r>
              <a:rPr lang="cs-CZ" altLang="cs-CZ" sz="2000" dirty="0" err="1"/>
              <a:t>ánská</a:t>
            </a:r>
            <a:r>
              <a:rPr lang="en-GB" altLang="cs-CZ" sz="2000" dirty="0"/>
              <a:t> x neo</a:t>
            </a:r>
            <a:r>
              <a:rPr lang="cs-CZ" altLang="cs-CZ" sz="2000" dirty="0"/>
              <a:t>k</a:t>
            </a:r>
            <a:r>
              <a:rPr lang="en-GB" altLang="cs-CZ" sz="2000" dirty="0"/>
              <a:t>las</a:t>
            </a:r>
            <a:r>
              <a:rPr lang="cs-CZ" altLang="cs-CZ" sz="2000" dirty="0" err="1"/>
              <a:t>ická</a:t>
            </a:r>
            <a:r>
              <a:rPr lang="cs-CZ" altLang="cs-CZ" sz="2000" dirty="0"/>
              <a:t> křivka </a:t>
            </a:r>
            <a:r>
              <a:rPr lang="en-GB" altLang="cs-CZ" sz="2000" dirty="0"/>
              <a:t>AS)</a:t>
            </a:r>
            <a:endParaRPr lang="cs-CZ" altLang="cs-CZ" sz="20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dirty="0"/>
              <a:t>Sklon křivky </a:t>
            </a:r>
            <a:r>
              <a:rPr lang="en-GB" altLang="cs-CZ" sz="2000" dirty="0"/>
              <a:t>AD </a:t>
            </a:r>
            <a:r>
              <a:rPr lang="cs-CZ" altLang="cs-CZ" sz="2000" dirty="0"/>
              <a:t>hraje také roli, ale ne v </a:t>
            </a:r>
            <a:r>
              <a:rPr lang="en-GB" altLang="cs-CZ" sz="2000" dirty="0" err="1"/>
              <a:t>extr</a:t>
            </a:r>
            <a:r>
              <a:rPr lang="cs-CZ" altLang="cs-CZ" sz="2000" dirty="0" err="1"/>
              <a:t>émních</a:t>
            </a:r>
            <a:r>
              <a:rPr lang="cs-CZ" altLang="cs-CZ" sz="2000" dirty="0"/>
              <a:t> případech</a:t>
            </a:r>
            <a:r>
              <a:rPr lang="en-GB" altLang="cs-CZ" sz="2000" dirty="0"/>
              <a:t> (AS</a:t>
            </a:r>
            <a:r>
              <a:rPr lang="en-GB" altLang="cs-CZ" sz="2000" baseline="-25000" dirty="0"/>
              <a:t>KEYN</a:t>
            </a:r>
            <a:r>
              <a:rPr lang="en-GB" altLang="cs-CZ" sz="2000" dirty="0"/>
              <a:t>,AS</a:t>
            </a:r>
            <a:r>
              <a:rPr lang="en-GB" altLang="cs-CZ" sz="2000" baseline="-25000" dirty="0"/>
              <a:t>NEOCL</a:t>
            </a:r>
            <a:r>
              <a:rPr lang="en-GB" altLang="cs-CZ" sz="2000" dirty="0"/>
              <a:t>)-</a:t>
            </a:r>
            <a:r>
              <a:rPr lang="cs-CZ" altLang="cs-CZ" sz="2000" i="1" dirty="0">
                <a:solidFill>
                  <a:schemeClr val="accent2"/>
                </a:solidFill>
              </a:rPr>
              <a:t>čím plošší křivka </a:t>
            </a:r>
            <a:r>
              <a:rPr lang="en-GB" altLang="cs-CZ" sz="2000" i="1" dirty="0">
                <a:solidFill>
                  <a:schemeClr val="accent2"/>
                </a:solidFill>
              </a:rPr>
              <a:t>AD/AS, </a:t>
            </a:r>
            <a:r>
              <a:rPr lang="cs-CZ" altLang="cs-CZ" sz="2000" i="1" dirty="0">
                <a:solidFill>
                  <a:schemeClr val="accent2"/>
                </a:solidFill>
              </a:rPr>
              <a:t>tím větší dopad posunu AD na Y, menší na P (menší vytlačování)</a:t>
            </a:r>
            <a:r>
              <a:rPr lang="en-GB" altLang="cs-CZ" sz="2000" dirty="0"/>
              <a:t>;</a:t>
            </a:r>
          </a:p>
          <a:p>
            <a:pPr>
              <a:spcBef>
                <a:spcPct val="20000"/>
              </a:spcBef>
            </a:pPr>
            <a:endParaRPr lang="en-GB" altLang="cs-CZ" sz="2000" dirty="0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35F51F71-918F-75E6-F83D-95827D35C5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619581"/>
              </p:ext>
            </p:extLst>
          </p:nvPr>
        </p:nvGraphicFramePr>
        <p:xfrm>
          <a:off x="392113" y="3251200"/>
          <a:ext cx="426402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505240" imgH="2124000" progId="Word.Picture.8">
                  <p:embed/>
                </p:oleObj>
              </mc:Choice>
              <mc:Fallback>
                <p:oleObj name="Picture" r:id="rId2" imgW="2505240" imgH="2124000" progId="Word.Picture.8">
                  <p:embed/>
                  <p:pic>
                    <p:nvPicPr>
                      <p:cNvPr id="276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251200"/>
                        <a:ext cx="4264025" cy="360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61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0" y="715963"/>
            <a:ext cx="8834438" cy="359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2000" b="1">
                <a:sym typeface="Symbol" pitchFamily="18" charset="2"/>
              </a:rPr>
              <a:t>A)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W/P</a:t>
            </a:r>
            <a:r>
              <a:rPr lang="cs-CZ" altLang="cs-CZ" sz="2000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cs-CZ" altLang="cs-CZ" sz="2000" b="1" i="1" baseline="-25000">
                <a:solidFill>
                  <a:schemeClr val="accent2"/>
                </a:solidFill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;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 </a:t>
            </a:r>
            <a:endParaRPr lang="cs-CZ" altLang="cs-CZ" sz="200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cs-CZ" altLang="cs-CZ" sz="2000">
                <a:sym typeface="Symbol" pitchFamily="18" charset="2"/>
              </a:rPr>
              <a:t>   </a:t>
            </a:r>
            <a:r>
              <a:rPr lang="cs-CZ" altLang="cs-CZ" sz="2000" b="1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</a:rPr>
              <a:t>2</a:t>
            </a:r>
            <a:r>
              <a:rPr lang="cs-CZ" altLang="cs-CZ" sz="2000"/>
              <a:t>: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&gt;L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nezaměstanost,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 sz="20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GB" altLang="cs-CZ" sz="2000" b="1">
                <a:sym typeface="Symbol" pitchFamily="18" charset="2"/>
              </a:rPr>
              <a:t>B)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W/P 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;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  </a:t>
            </a:r>
            <a:endParaRPr lang="cs-CZ" altLang="cs-CZ" sz="200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cs-CZ" altLang="cs-CZ" sz="2000" b="1">
                <a:solidFill>
                  <a:srgbClr val="FF0000"/>
                </a:solidFill>
              </a:rPr>
              <a:t>   </a:t>
            </a:r>
            <a:r>
              <a:rPr lang="en-GB" altLang="cs-CZ" sz="2000" b="1">
                <a:solidFill>
                  <a:srgbClr val="FF0000"/>
                </a:solidFill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</a:rPr>
              <a:t>1</a:t>
            </a:r>
            <a:r>
              <a:rPr lang="cs-CZ" altLang="cs-CZ" sz="2000"/>
              <a:t>:</a:t>
            </a:r>
            <a:r>
              <a:rPr lang="en-GB" altLang="cs-CZ" sz="2000"/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&lt;L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</a:t>
            </a:r>
            <a:r>
              <a:rPr lang="cs-CZ" altLang="cs-CZ" sz="2000">
                <a:sym typeface="Symbol" pitchFamily="18" charset="2"/>
              </a:rPr>
              <a:t>volná místa</a:t>
            </a:r>
            <a:r>
              <a:rPr lang="en-GB" altLang="cs-CZ" sz="2000">
                <a:sym typeface="Symbol" pitchFamily="18" charset="2"/>
              </a:rPr>
              <a:t>,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 sz="2000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cs-CZ" altLang="cs-CZ" sz="2000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cs-CZ" altLang="cs-CZ" sz="2000" u="sng">
                <a:sym typeface="Symbol" pitchFamily="18" charset="2"/>
              </a:rPr>
              <a:t>Alternativní předpoklady (pro </a:t>
            </a:r>
            <a:r>
              <a:rPr lang="en-GB" altLang="cs-CZ" sz="2000" b="1" u="sng">
                <a:sym typeface="Symbol" pitchFamily="18" charset="2"/>
              </a:rPr>
              <a:t></a:t>
            </a:r>
            <a:r>
              <a:rPr lang="en-GB" altLang="cs-CZ" sz="2000" b="1" i="1" u="sng">
                <a:sym typeface="Symbol" pitchFamily="18" charset="2"/>
              </a:rPr>
              <a:t>P</a:t>
            </a:r>
            <a:r>
              <a:rPr lang="cs-CZ" altLang="cs-CZ" sz="2000" u="sng">
                <a:sym typeface="Symbol" pitchFamily="18" charset="2"/>
              </a:rPr>
              <a:t>):</a:t>
            </a:r>
          </a:p>
          <a:p>
            <a:pPr>
              <a:spcBef>
                <a:spcPct val="20000"/>
              </a:spcBef>
            </a:pPr>
            <a:r>
              <a:rPr lang="en-GB" altLang="cs-CZ" sz="2000">
                <a:sym typeface="Symbol" pitchFamily="18" charset="2"/>
              </a:rPr>
              <a:t>Alt 1) </a:t>
            </a:r>
            <a:r>
              <a:rPr lang="en-GB" altLang="cs-CZ" sz="2000" i="1">
                <a:solidFill>
                  <a:schemeClr val="accent1"/>
                </a:solidFill>
                <a:sym typeface="Symbol" pitchFamily="18" charset="2"/>
              </a:rPr>
              <a:t>zpět zahnutá AS </a:t>
            </a:r>
            <a:endParaRPr lang="en-GB" altLang="cs-CZ" sz="200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GB" altLang="cs-CZ" sz="2000">
                <a:sym typeface="Symbol" pitchFamily="18" charset="2"/>
              </a:rPr>
              <a:t>Alt 2) </a:t>
            </a:r>
            <a:r>
              <a:rPr lang="cs-CZ" altLang="cs-CZ" sz="2000" i="1">
                <a:solidFill>
                  <a:schemeClr val="accent1"/>
                </a:solidFill>
                <a:sym typeface="Symbol" pitchFamily="18" charset="2"/>
              </a:rPr>
              <a:t>mzdy strnulé pouze dolů</a:t>
            </a:r>
            <a:endParaRPr lang="en-GB" altLang="cs-CZ" sz="2000" i="1">
              <a:solidFill>
                <a:schemeClr val="accent1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GB" altLang="cs-CZ" sz="2000">
              <a:sym typeface="Symbol" pitchFamily="18" charset="2"/>
            </a:endParaRPr>
          </a:p>
        </p:txBody>
      </p:sp>
      <p:graphicFrame>
        <p:nvGraphicFramePr>
          <p:cNvPr id="111620" name="Object 4"/>
          <p:cNvGraphicFramePr>
            <a:graphicFrameLocks noChangeAspect="1"/>
          </p:cNvGraphicFramePr>
          <p:nvPr/>
        </p:nvGraphicFramePr>
        <p:xfrm>
          <a:off x="3568700" y="600075"/>
          <a:ext cx="5575300" cy="625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2" imgW="3676680" imgH="4029120" progId="Word.Picture.8">
                  <p:embed/>
                </p:oleObj>
              </mc:Choice>
              <mc:Fallback>
                <p:oleObj name="Obrázek" r:id="rId2" imgW="3676680" imgH="4029120" progId="Word.Picture.8">
                  <p:embed/>
                  <p:pic>
                    <p:nvPicPr>
                      <p:cNvPr id="1116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600075"/>
                        <a:ext cx="5575300" cy="625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strnulých mezd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3568700" y="600075"/>
          <a:ext cx="5575300" cy="625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2" imgW="3676680" imgH="4029120" progId="Word.Picture.8">
                  <p:embed/>
                </p:oleObj>
              </mc:Choice>
              <mc:Fallback>
                <p:oleObj name="Obrázek" r:id="rId2" imgW="3676680" imgH="4029120" progId="Word.Picture.8">
                  <p:embed/>
                  <p:pic>
                    <p:nvPicPr>
                      <p:cNvPr id="1136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600075"/>
                        <a:ext cx="5575300" cy="625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strnulých mezd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0" y="715963"/>
            <a:ext cx="8834438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2000" b="1" dirty="0">
                <a:sym typeface="Symbol" pitchFamily="18" charset="2"/>
              </a:rPr>
              <a:t>A)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P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W/P</a:t>
            </a:r>
            <a:r>
              <a:rPr lang="cs-CZ" altLang="cs-CZ" sz="2000" b="1" i="1" dirty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 dirty="0">
                <a:solidFill>
                  <a:schemeClr val="accent2"/>
                </a:solidFill>
              </a:rPr>
              <a:t>S</a:t>
            </a:r>
            <a:r>
              <a:rPr lang="cs-CZ" altLang="cs-CZ" sz="2000" b="1" i="1" baseline="-25000" dirty="0">
                <a:solidFill>
                  <a:schemeClr val="accent2"/>
                </a:solidFill>
              </a:rPr>
              <a:t> 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;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 dirty="0">
                <a:solidFill>
                  <a:schemeClr val="accent2"/>
                </a:solidFill>
              </a:rPr>
              <a:t>D</a:t>
            </a:r>
            <a:r>
              <a:rPr lang="en-GB" altLang="cs-CZ" sz="2000" dirty="0">
                <a:sym typeface="Symbol" pitchFamily="18" charset="2"/>
              </a:rPr>
              <a:t> </a:t>
            </a:r>
            <a:endParaRPr lang="cs-CZ" altLang="cs-CZ" sz="2000" dirty="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cs-CZ" altLang="cs-CZ" sz="2000" dirty="0">
                <a:sym typeface="Symbol" pitchFamily="18" charset="2"/>
              </a:rPr>
              <a:t>   </a:t>
            </a:r>
            <a:r>
              <a:rPr lang="cs-CZ" altLang="cs-CZ" sz="2000" b="1" dirty="0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GB" altLang="cs-CZ" sz="2000" b="1" baseline="-25000" dirty="0">
                <a:solidFill>
                  <a:srgbClr val="FF0000"/>
                </a:solidFill>
              </a:rPr>
              <a:t>2</a:t>
            </a:r>
            <a:r>
              <a:rPr lang="cs-CZ" altLang="cs-CZ" sz="2000" dirty="0"/>
              <a:t>: 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 dirty="0">
                <a:solidFill>
                  <a:schemeClr val="accent2"/>
                </a:solidFill>
              </a:rPr>
              <a:t>S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 &gt;</a:t>
            </a:r>
            <a:r>
              <a:rPr lang="en-GB" altLang="cs-CZ" sz="2000" b="1" i="1" dirty="0" err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 dirty="0" err="1">
                <a:solidFill>
                  <a:schemeClr val="accent2"/>
                </a:solidFill>
              </a:rPr>
              <a:t>D</a:t>
            </a:r>
            <a:r>
              <a:rPr lang="en-GB" altLang="cs-CZ" sz="2000" dirty="0" err="1">
                <a:sym typeface="Symbol" pitchFamily="18" charset="2"/>
              </a:rPr>
              <a:t>nezaměstanost</a:t>
            </a:r>
            <a:r>
              <a:rPr lang="en-GB" altLang="cs-CZ" sz="2000" dirty="0">
                <a:sym typeface="Symbol" pitchFamily="18" charset="2"/>
              </a:rPr>
              <a:t>,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 sz="2000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GB" altLang="cs-CZ" sz="2000" b="1" dirty="0">
                <a:sym typeface="Symbol" pitchFamily="18" charset="2"/>
              </a:rPr>
              <a:t>B)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W/P 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 dirty="0">
                <a:solidFill>
                  <a:schemeClr val="accent2"/>
                </a:solidFill>
              </a:rPr>
              <a:t>S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 ; 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 dirty="0">
                <a:solidFill>
                  <a:schemeClr val="accent2"/>
                </a:solidFill>
              </a:rPr>
              <a:t>D</a:t>
            </a:r>
            <a:r>
              <a:rPr lang="en-GB" altLang="cs-CZ" sz="2000" dirty="0">
                <a:sym typeface="Symbol" pitchFamily="18" charset="2"/>
              </a:rPr>
              <a:t>  </a:t>
            </a:r>
            <a:endParaRPr lang="cs-CZ" altLang="cs-CZ" sz="2000" dirty="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cs-CZ" altLang="cs-CZ" sz="2000" b="1" dirty="0">
                <a:solidFill>
                  <a:srgbClr val="FF0000"/>
                </a:solidFill>
              </a:rPr>
              <a:t>   </a:t>
            </a:r>
            <a:r>
              <a:rPr lang="en-GB" altLang="cs-CZ" sz="2000" b="1" dirty="0">
                <a:solidFill>
                  <a:srgbClr val="FF0000"/>
                </a:solidFill>
              </a:rPr>
              <a:t>E</a:t>
            </a:r>
            <a:r>
              <a:rPr lang="en-GB" altLang="cs-CZ" sz="2000" b="1" baseline="-25000" dirty="0">
                <a:solidFill>
                  <a:srgbClr val="FF0000"/>
                </a:solidFill>
              </a:rPr>
              <a:t>1</a:t>
            </a:r>
            <a:r>
              <a:rPr lang="cs-CZ" altLang="cs-CZ" sz="2000" dirty="0"/>
              <a:t>:</a:t>
            </a:r>
            <a:r>
              <a:rPr lang="en-GB" altLang="cs-CZ" sz="2000" dirty="0"/>
              <a:t> 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 dirty="0">
                <a:solidFill>
                  <a:schemeClr val="accent2"/>
                </a:solidFill>
              </a:rPr>
              <a:t>S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&lt;L</a:t>
            </a:r>
            <a:r>
              <a:rPr lang="en-GB" altLang="cs-CZ" sz="2000" b="1" i="1" baseline="-25000" dirty="0">
                <a:solidFill>
                  <a:schemeClr val="accent2"/>
                </a:solidFill>
              </a:rPr>
              <a:t>D</a:t>
            </a:r>
            <a:r>
              <a:rPr lang="en-GB" altLang="cs-CZ" sz="2000" dirty="0">
                <a:sym typeface="Symbol" pitchFamily="18" charset="2"/>
              </a:rPr>
              <a:t></a:t>
            </a:r>
            <a:r>
              <a:rPr lang="cs-CZ" altLang="cs-CZ" sz="2000" dirty="0">
                <a:sym typeface="Symbol" pitchFamily="18" charset="2"/>
              </a:rPr>
              <a:t>volná místa</a:t>
            </a:r>
            <a:r>
              <a:rPr lang="en-GB" altLang="cs-CZ" sz="2000" dirty="0">
                <a:sym typeface="Symbol" pitchFamily="18" charset="2"/>
              </a:rPr>
              <a:t>,</a:t>
            </a:r>
            <a:r>
              <a:rPr lang="en-GB" altLang="cs-CZ" sz="2000" b="1" dirty="0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 dirty="0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 sz="2000" dirty="0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cs-CZ" altLang="cs-CZ" sz="2000" dirty="0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cs-CZ" altLang="cs-CZ" sz="2000" u="sng" dirty="0">
                <a:sym typeface="Symbol" pitchFamily="18" charset="2"/>
              </a:rPr>
              <a:t>Alternativní předpoklady (pro </a:t>
            </a:r>
            <a:r>
              <a:rPr lang="en-GB" altLang="cs-CZ" sz="2000" b="1" u="sng" dirty="0">
                <a:sym typeface="Symbol" pitchFamily="18" charset="2"/>
              </a:rPr>
              <a:t></a:t>
            </a:r>
            <a:r>
              <a:rPr lang="en-GB" altLang="cs-CZ" sz="2000" b="1" i="1" u="sng" dirty="0">
                <a:sym typeface="Symbol" pitchFamily="18" charset="2"/>
              </a:rPr>
              <a:t>P</a:t>
            </a:r>
            <a:r>
              <a:rPr lang="cs-CZ" altLang="cs-CZ" sz="2000" u="sng" dirty="0">
                <a:sym typeface="Symbol" pitchFamily="18" charset="2"/>
              </a:rPr>
              <a:t>):</a:t>
            </a:r>
          </a:p>
          <a:p>
            <a:pPr>
              <a:spcBef>
                <a:spcPct val="20000"/>
              </a:spcBef>
            </a:pPr>
            <a:r>
              <a:rPr lang="en-GB" altLang="cs-CZ" sz="2000" dirty="0">
                <a:sym typeface="Symbol" pitchFamily="18" charset="2"/>
              </a:rPr>
              <a:t>Alt 1) </a:t>
            </a:r>
            <a:r>
              <a:rPr lang="en-GB" altLang="cs-CZ" sz="2000" i="1" dirty="0" err="1">
                <a:solidFill>
                  <a:schemeClr val="accent1"/>
                </a:solidFill>
                <a:sym typeface="Symbol" pitchFamily="18" charset="2"/>
              </a:rPr>
              <a:t>zpět</a:t>
            </a:r>
            <a:r>
              <a:rPr lang="en-GB" altLang="cs-CZ" sz="2000" i="1" dirty="0">
                <a:solidFill>
                  <a:schemeClr val="accent1"/>
                </a:solidFill>
                <a:sym typeface="Symbol" pitchFamily="18" charset="2"/>
              </a:rPr>
              <a:t> </a:t>
            </a:r>
            <a:r>
              <a:rPr lang="en-GB" altLang="cs-CZ" sz="2000" i="1" dirty="0" err="1">
                <a:solidFill>
                  <a:schemeClr val="accent1"/>
                </a:solidFill>
                <a:sym typeface="Symbol" pitchFamily="18" charset="2"/>
              </a:rPr>
              <a:t>zahnutá</a:t>
            </a:r>
            <a:r>
              <a:rPr lang="en-GB" altLang="cs-CZ" sz="2000" i="1" dirty="0">
                <a:solidFill>
                  <a:schemeClr val="accent1"/>
                </a:solidFill>
                <a:sym typeface="Symbol" pitchFamily="18" charset="2"/>
              </a:rPr>
              <a:t> AS </a:t>
            </a:r>
            <a:endParaRPr lang="en-GB" altLang="cs-CZ" sz="2000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GB" altLang="cs-CZ" sz="2000" dirty="0">
                <a:sym typeface="Symbol" pitchFamily="18" charset="2"/>
              </a:rPr>
              <a:t>Alt 2) </a:t>
            </a:r>
            <a:r>
              <a:rPr lang="cs-CZ" altLang="cs-CZ" sz="2000" i="1" dirty="0">
                <a:solidFill>
                  <a:schemeClr val="accent1"/>
                </a:solidFill>
                <a:sym typeface="Symbol" pitchFamily="18" charset="2"/>
              </a:rPr>
              <a:t>mzdy strnulé pouze dolů</a:t>
            </a:r>
          </a:p>
          <a:p>
            <a:pPr>
              <a:spcBef>
                <a:spcPct val="20000"/>
              </a:spcBef>
            </a:pPr>
            <a:r>
              <a:rPr lang="cs-CZ" altLang="cs-CZ" sz="2000" dirty="0">
                <a:sym typeface="Symbol" pitchFamily="18" charset="2"/>
              </a:rPr>
              <a:t>Alt 3)</a:t>
            </a:r>
            <a:r>
              <a:rPr lang="cs-CZ" altLang="cs-CZ" sz="2000" i="1" dirty="0">
                <a:solidFill>
                  <a:schemeClr val="accent1"/>
                </a:solidFill>
                <a:sym typeface="Symbol" pitchFamily="18" charset="2"/>
              </a:rPr>
              <a:t> </a:t>
            </a:r>
            <a:r>
              <a:rPr lang="en-GB" altLang="cs-CZ" sz="2000" i="1" dirty="0">
                <a:solidFill>
                  <a:schemeClr val="accent1"/>
                </a:solidFill>
                <a:sym typeface="Symbol" pitchFamily="18" charset="2"/>
              </a:rPr>
              <a:t>L</a:t>
            </a:r>
            <a:r>
              <a:rPr lang="en-GB" altLang="cs-CZ" sz="2000" i="1" baseline="-25000" dirty="0">
                <a:solidFill>
                  <a:schemeClr val="accent1"/>
                </a:solidFill>
              </a:rPr>
              <a:t>S</a:t>
            </a:r>
            <a:r>
              <a:rPr lang="en-GB" altLang="cs-CZ" sz="2000" i="1" dirty="0">
                <a:solidFill>
                  <a:schemeClr val="accent1"/>
                </a:solidFill>
                <a:sym typeface="Symbol" pitchFamily="18" charset="2"/>
              </a:rPr>
              <a:t> </a:t>
            </a:r>
            <a:r>
              <a:rPr lang="en-GB" altLang="cs-CZ" sz="2000" i="1" dirty="0" err="1">
                <a:solidFill>
                  <a:schemeClr val="accent1"/>
                </a:solidFill>
                <a:sym typeface="Symbol" pitchFamily="18" charset="2"/>
              </a:rPr>
              <a:t>determin</a:t>
            </a:r>
            <a:r>
              <a:rPr lang="cs-CZ" altLang="cs-CZ" sz="2000" i="1" dirty="0" err="1">
                <a:solidFill>
                  <a:schemeClr val="accent1"/>
                </a:solidFill>
                <a:sym typeface="Symbol" pitchFamily="18" charset="2"/>
              </a:rPr>
              <a:t>ována</a:t>
            </a:r>
            <a:r>
              <a:rPr lang="en-GB" altLang="cs-CZ" sz="2000" i="1" dirty="0">
                <a:solidFill>
                  <a:schemeClr val="accent1"/>
                </a:solidFill>
                <a:sym typeface="Symbol" pitchFamily="18" charset="2"/>
              </a:rPr>
              <a:t> L</a:t>
            </a:r>
            <a:r>
              <a:rPr lang="en-GB" altLang="cs-CZ" sz="2000" i="1" baseline="-25000" dirty="0">
                <a:solidFill>
                  <a:schemeClr val="accent1"/>
                </a:solidFill>
              </a:rPr>
              <a:t>D</a:t>
            </a:r>
            <a:r>
              <a:rPr lang="en-GB" altLang="cs-CZ" sz="2000" i="1" dirty="0">
                <a:solidFill>
                  <a:schemeClr val="accent1"/>
                </a:solidFill>
                <a:sym typeface="Symbol" pitchFamily="18" charset="2"/>
              </a:rPr>
              <a:t> </a:t>
            </a:r>
            <a:endParaRPr lang="cs-CZ" altLang="cs-CZ" sz="2000" i="1" dirty="0">
              <a:solidFill>
                <a:schemeClr val="accent1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cs-CZ" altLang="cs-CZ" sz="2000" i="1" dirty="0">
              <a:solidFill>
                <a:schemeClr val="accent1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cs-CZ" altLang="cs-CZ" sz="2000" i="1" u="sng" dirty="0">
                <a:solidFill>
                  <a:schemeClr val="accent1"/>
                </a:solidFill>
                <a:sym typeface="Symbol" pitchFamily="18" charset="2"/>
              </a:rPr>
              <a:t>Indexace</a:t>
            </a:r>
            <a:r>
              <a:rPr lang="cs-CZ" altLang="cs-CZ" sz="2000" i="1" dirty="0">
                <a:solidFill>
                  <a:schemeClr val="accent1"/>
                </a:solidFill>
                <a:sym typeface="Symbol" pitchFamily="18" charset="2"/>
              </a:rPr>
              <a:t>- </a:t>
            </a:r>
            <a:r>
              <a:rPr lang="cs-CZ" altLang="cs-CZ" sz="2000" dirty="0">
                <a:sym typeface="Symbol" pitchFamily="18" charset="2"/>
              </a:rPr>
              <a:t>strmější AS</a:t>
            </a:r>
            <a:endParaRPr lang="en-GB" altLang="cs-CZ" sz="2000" baseline="30000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GB" altLang="cs-CZ" sz="2000" dirty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mzdové iluze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0" y="715963"/>
            <a:ext cx="8834438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autor </a:t>
            </a:r>
            <a:r>
              <a:rPr lang="en-GB" altLang="cs-CZ" dirty="0"/>
              <a:t>Milton Friedman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zaměstnanci </a:t>
            </a:r>
            <a:r>
              <a:rPr lang="cs-CZ" altLang="cs-CZ" i="1" dirty="0">
                <a:solidFill>
                  <a:schemeClr val="accent2"/>
                </a:solidFill>
              </a:rPr>
              <a:t>nerozeznávají správně skutečnou cenovou hladinu</a:t>
            </a:r>
            <a:endParaRPr lang="en-GB" altLang="cs-CZ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při</a:t>
            </a:r>
            <a:r>
              <a:rPr lang="en-GB" altLang="cs-CZ" dirty="0"/>
              <a:t> </a:t>
            </a:r>
            <a:r>
              <a:rPr lang="en-GB" altLang="cs-CZ" b="1" dirty="0">
                <a:sym typeface="Symbol" pitchFamily="18" charset="2"/>
              </a:rPr>
              <a:t></a:t>
            </a:r>
            <a:r>
              <a:rPr lang="en-GB" altLang="cs-CZ" b="1" i="1" dirty="0">
                <a:sym typeface="Symbol" pitchFamily="18" charset="2"/>
              </a:rPr>
              <a:t>AD</a:t>
            </a:r>
            <a:r>
              <a:rPr lang="en-GB" altLang="cs-CZ" dirty="0"/>
              <a:t> </a:t>
            </a:r>
            <a:r>
              <a:rPr lang="en-GB" altLang="cs-CZ" sz="2000" dirty="0"/>
              <a:t>(</a:t>
            </a:r>
            <a:r>
              <a:rPr lang="cs-CZ" altLang="cs-CZ" sz="2000" dirty="0"/>
              <a:t>vedoucí k </a:t>
            </a:r>
            <a:r>
              <a:rPr lang="en-GB" altLang="cs-CZ" sz="2000" b="1" dirty="0">
                <a:sym typeface="Symbol" pitchFamily="18" charset="2"/>
              </a:rPr>
              <a:t></a:t>
            </a:r>
            <a:r>
              <a:rPr lang="en-GB" altLang="cs-CZ" sz="2000" b="1" i="1" dirty="0">
                <a:sym typeface="Symbol" pitchFamily="18" charset="2"/>
              </a:rPr>
              <a:t>W, </a:t>
            </a:r>
            <a:r>
              <a:rPr lang="en-GB" altLang="cs-CZ" sz="2000" b="1" dirty="0">
                <a:sym typeface="Symbol" pitchFamily="18" charset="2"/>
              </a:rPr>
              <a:t></a:t>
            </a:r>
            <a:r>
              <a:rPr lang="en-GB" altLang="cs-CZ" sz="2000" b="1" i="1" dirty="0">
                <a:sym typeface="Symbol" pitchFamily="18" charset="2"/>
              </a:rPr>
              <a:t>P</a:t>
            </a:r>
            <a:r>
              <a:rPr lang="en-GB" altLang="cs-CZ" sz="2000" dirty="0"/>
              <a:t> </a:t>
            </a:r>
            <a:r>
              <a:rPr lang="cs-CZ" altLang="cs-CZ" sz="2000" dirty="0"/>
              <a:t>tak, že </a:t>
            </a:r>
            <a:r>
              <a:rPr lang="en-GB" altLang="cs-CZ" sz="2000" b="1" i="1" dirty="0"/>
              <a:t>W/P</a:t>
            </a:r>
            <a:r>
              <a:rPr lang="en-GB" altLang="cs-CZ" sz="2000" dirty="0"/>
              <a:t> </a:t>
            </a:r>
            <a:r>
              <a:rPr lang="cs-CZ" altLang="cs-CZ" sz="2000" dirty="0"/>
              <a:t>zůstává k</a:t>
            </a:r>
            <a:r>
              <a:rPr lang="en-GB" altLang="cs-CZ" sz="2000" dirty="0" err="1"/>
              <a:t>onstant</a:t>
            </a:r>
            <a:r>
              <a:rPr lang="cs-CZ" altLang="cs-CZ" sz="2000" dirty="0"/>
              <a:t>ní</a:t>
            </a:r>
            <a:r>
              <a:rPr lang="en-GB" altLang="cs-CZ" sz="2000" dirty="0"/>
              <a:t>)</a:t>
            </a:r>
            <a:r>
              <a:rPr lang="en-GB" altLang="cs-CZ" dirty="0"/>
              <a:t>, </a:t>
            </a:r>
            <a:r>
              <a:rPr lang="cs-CZ" altLang="cs-CZ" dirty="0"/>
              <a:t>vnímají </a:t>
            </a:r>
            <a:r>
              <a:rPr lang="en-GB" altLang="cs-CZ" b="1" i="1" dirty="0">
                <a:sym typeface="Symbol" pitchFamily="18" charset="2"/>
              </a:rPr>
              <a:t></a:t>
            </a:r>
            <a:r>
              <a:rPr lang="en-GB" altLang="cs-CZ" i="1" dirty="0"/>
              <a:t>W</a:t>
            </a:r>
            <a:r>
              <a:rPr lang="cs-CZ" altLang="cs-CZ" dirty="0"/>
              <a:t> jako nárůst </a:t>
            </a:r>
            <a:r>
              <a:rPr lang="en-GB" altLang="cs-CZ" dirty="0"/>
              <a:t>W/P a</a:t>
            </a:r>
            <a:r>
              <a:rPr lang="cs-CZ" altLang="cs-CZ" dirty="0"/>
              <a:t> zvýší svoji </a:t>
            </a:r>
            <a:r>
              <a:rPr lang="en-GB" altLang="cs-CZ" b="1" i="1" dirty="0">
                <a:sym typeface="Symbol" pitchFamily="18" charset="2"/>
              </a:rPr>
              <a:t>L</a:t>
            </a:r>
            <a:r>
              <a:rPr lang="en-GB" altLang="cs-CZ" b="1" i="1" baseline="-25000" dirty="0"/>
              <a:t>S</a:t>
            </a:r>
            <a:r>
              <a:rPr lang="en-GB" altLang="cs-CZ" dirty="0"/>
              <a:t>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cs-CZ" i="1" dirty="0">
                <a:solidFill>
                  <a:srgbClr val="339933"/>
                </a:solidFill>
              </a:rPr>
              <a:t>Firm</a:t>
            </a:r>
            <a:r>
              <a:rPr lang="cs-CZ" altLang="cs-CZ" i="1" dirty="0">
                <a:solidFill>
                  <a:srgbClr val="339933"/>
                </a:solidFill>
              </a:rPr>
              <a:t>y znají skutečnou cenovou hladinu</a:t>
            </a:r>
            <a:endParaRPr lang="en-GB" altLang="cs-CZ" i="1" dirty="0">
              <a:solidFill>
                <a:srgbClr val="339933"/>
              </a:solidFill>
            </a:endParaRPr>
          </a:p>
          <a:p>
            <a:pPr>
              <a:spcBef>
                <a:spcPct val="50000"/>
              </a:spcBef>
            </a:pP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D</a:t>
            </a:r>
            <a:r>
              <a:rPr lang="en-GB" altLang="cs-CZ" dirty="0">
                <a:solidFill>
                  <a:schemeClr val="accent2"/>
                </a:solidFill>
              </a:rPr>
              <a:t>= 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D</a:t>
            </a:r>
            <a:r>
              <a:rPr lang="en-GB" altLang="cs-CZ" dirty="0">
                <a:solidFill>
                  <a:schemeClr val="accent2"/>
                </a:solidFill>
              </a:rPr>
              <a:t>(</a:t>
            </a:r>
            <a:r>
              <a:rPr lang="en-GB" altLang="cs-CZ" b="1" i="1" dirty="0">
                <a:solidFill>
                  <a:schemeClr val="accent2"/>
                </a:solidFill>
              </a:rPr>
              <a:t>W/P</a:t>
            </a:r>
            <a:r>
              <a:rPr lang="en-GB" altLang="cs-CZ" dirty="0">
                <a:solidFill>
                  <a:schemeClr val="accent2"/>
                </a:solidFill>
              </a:rPr>
              <a:t>)</a:t>
            </a:r>
            <a:r>
              <a:rPr lang="en-GB" altLang="cs-CZ" dirty="0">
                <a:sym typeface="Symbol" pitchFamily="18" charset="2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S</a:t>
            </a:r>
            <a:r>
              <a:rPr lang="en-GB" altLang="cs-CZ" dirty="0">
                <a:solidFill>
                  <a:schemeClr val="accent2"/>
                </a:solidFill>
              </a:rPr>
              <a:t>= 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S</a:t>
            </a:r>
            <a:r>
              <a:rPr lang="en-GB" altLang="cs-CZ" dirty="0">
                <a:solidFill>
                  <a:schemeClr val="accent2"/>
                </a:solidFill>
              </a:rPr>
              <a:t>(</a:t>
            </a:r>
            <a:r>
              <a:rPr lang="en-GB" altLang="cs-CZ" b="1" i="1" dirty="0">
                <a:solidFill>
                  <a:schemeClr val="accent2"/>
                </a:solidFill>
              </a:rPr>
              <a:t>W/P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e</a:t>
            </a:r>
            <a:r>
              <a:rPr lang="en-GB" altLang="cs-CZ" dirty="0">
                <a:solidFill>
                  <a:schemeClr val="accent2"/>
                </a:solidFill>
              </a:rPr>
              <a:t>)=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S</a:t>
            </a:r>
            <a:r>
              <a:rPr lang="en-GB" altLang="cs-CZ" dirty="0">
                <a:solidFill>
                  <a:schemeClr val="accent2"/>
                </a:solidFill>
              </a:rPr>
              <a:t>(</a:t>
            </a:r>
            <a:r>
              <a:rPr lang="en-GB" altLang="cs-CZ" b="1" i="1" dirty="0">
                <a:solidFill>
                  <a:schemeClr val="accent2"/>
                </a:solidFill>
              </a:rPr>
              <a:t>W/P </a:t>
            </a:r>
            <a:r>
              <a:rPr lang="cs-CZ" altLang="cs-CZ" b="1" i="1" dirty="0">
                <a:solidFill>
                  <a:schemeClr val="accent2"/>
                </a:solidFill>
              </a:rPr>
              <a:t>.</a:t>
            </a:r>
            <a:r>
              <a:rPr lang="en-GB" altLang="cs-CZ" b="1" i="1" dirty="0">
                <a:solidFill>
                  <a:schemeClr val="accent2"/>
                </a:solidFill>
              </a:rPr>
              <a:t> P/P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e</a:t>
            </a:r>
            <a:r>
              <a:rPr lang="en-GB" altLang="cs-CZ" dirty="0">
                <a:solidFill>
                  <a:schemeClr val="accent2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GB" altLang="cs-CZ" b="1" dirty="0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b="1" dirty="0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b="1" i="1" dirty="0">
                <a:solidFill>
                  <a:schemeClr val="accent2"/>
                </a:solidFill>
              </a:rPr>
              <a:t>P/</a:t>
            </a:r>
            <a:r>
              <a:rPr lang="en-GB" altLang="cs-CZ" b="1" i="1" dirty="0" err="1">
                <a:solidFill>
                  <a:schemeClr val="accent2"/>
                </a:solidFill>
              </a:rPr>
              <a:t>P</a:t>
            </a:r>
            <a:r>
              <a:rPr lang="en-GB" altLang="cs-CZ" b="1" i="1" baseline="-25000" dirty="0" err="1">
                <a:solidFill>
                  <a:schemeClr val="accent2"/>
                </a:solidFill>
              </a:rPr>
              <a:t>e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  L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S</a:t>
            </a:r>
            <a:r>
              <a:rPr lang="en-GB" altLang="cs-CZ" b="1" i="1" dirty="0">
                <a:sym typeface="Symbol" pitchFamily="18" charset="2"/>
              </a:rPr>
              <a:t> </a:t>
            </a:r>
            <a:r>
              <a:rPr lang="cs-CZ" altLang="cs-CZ" dirty="0">
                <a:sym typeface="Symbol" pitchFamily="18" charset="2"/>
              </a:rPr>
              <a:t>doprava</a:t>
            </a:r>
            <a:endParaRPr lang="en-GB" altLang="cs-CZ" dirty="0">
              <a:sym typeface="Symbol" pitchFamily="18" charset="2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 dirty="0">
                <a:solidFill>
                  <a:srgbClr val="339933"/>
                </a:solidFill>
                <a:sym typeface="Symbol" pitchFamily="18" charset="2"/>
              </a:rPr>
              <a:t>Trhy se vyčišťují</a:t>
            </a:r>
            <a:r>
              <a:rPr lang="en-GB" altLang="cs-CZ" dirty="0">
                <a:sym typeface="Symbol" pitchFamily="18" charset="2"/>
              </a:rPr>
              <a:t> (</a:t>
            </a:r>
            <a:r>
              <a:rPr lang="cs-CZ" altLang="cs-CZ" dirty="0">
                <a:sym typeface="Symbol" pitchFamily="18" charset="2"/>
              </a:rPr>
              <a:t>žádná nezaměstnanost či volná pracovní místa, nevyužitý kapitál</a:t>
            </a:r>
            <a:r>
              <a:rPr lang="en-GB" altLang="cs-CZ" dirty="0">
                <a:sym typeface="Symbol" pitchFamily="18" charset="2"/>
              </a:rPr>
              <a:t> </a:t>
            </a:r>
            <a:r>
              <a:rPr lang="en-GB" altLang="cs-CZ" dirty="0" err="1">
                <a:sym typeface="Symbol" pitchFamily="18" charset="2"/>
              </a:rPr>
              <a:t>nebo</a:t>
            </a:r>
            <a:r>
              <a:rPr lang="en-GB" altLang="cs-CZ" dirty="0">
                <a:sym typeface="Symbol" pitchFamily="18" charset="2"/>
              </a:rPr>
              <a:t> p</a:t>
            </a:r>
            <a:r>
              <a:rPr lang="cs-CZ" altLang="cs-CZ" dirty="0">
                <a:sym typeface="Symbol" pitchFamily="18" charset="2"/>
              </a:rPr>
              <a:t>ů</a:t>
            </a:r>
            <a:r>
              <a:rPr lang="en-GB" altLang="cs-CZ" dirty="0">
                <a:sym typeface="Symbol" pitchFamily="18" charset="2"/>
              </a:rPr>
              <a:t>da)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692" name="Object 4"/>
          <p:cNvGraphicFramePr>
            <a:graphicFrameLocks noChangeAspect="1"/>
          </p:cNvGraphicFramePr>
          <p:nvPr/>
        </p:nvGraphicFramePr>
        <p:xfrm>
          <a:off x="3255963" y="404813"/>
          <a:ext cx="5888037" cy="645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2" imgW="3676680" imgH="4029120" progId="Word.Picture.8">
                  <p:embed/>
                </p:oleObj>
              </mc:Choice>
              <mc:Fallback>
                <p:oleObj name="Obrázek" r:id="rId2" imgW="3676680" imgH="4029120" progId="Word.Picture.8">
                  <p:embed/>
                  <p:pic>
                    <p:nvPicPr>
                      <p:cNvPr id="1146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963" y="404813"/>
                        <a:ext cx="5888037" cy="645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703263" y="-3206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mzdové iluze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0" y="715963"/>
            <a:ext cx="88344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</a:rPr>
              <a:t>P/P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e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 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ym typeface="Symbol" pitchFamily="18" charset="2"/>
              </a:rPr>
              <a:t> </a:t>
            </a:r>
            <a:r>
              <a:rPr lang="cs-CZ" altLang="cs-CZ" sz="2000">
                <a:sym typeface="Symbol" pitchFamily="18" charset="2"/>
              </a:rPr>
              <a:t>doprava</a:t>
            </a:r>
            <a:r>
              <a:rPr lang="en-GB" altLang="cs-CZ" sz="2000">
                <a:sym typeface="Symbol" pitchFamily="18" charset="2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GB" altLang="cs-CZ" sz="2000">
                <a:sym typeface="Symbol" pitchFamily="18" charset="2"/>
              </a:rPr>
              <a:t>   </a:t>
            </a:r>
            <a:r>
              <a:rPr lang="en-GB" altLang="cs-CZ" sz="2000" b="1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GB" altLang="cs-CZ" sz="2000">
                <a:sym typeface="Symbol" pitchFamily="18" charset="2"/>
              </a:rPr>
              <a:t>: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L,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Y,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cs typeface="Times New Roman" pitchFamily="18" charset="0"/>
                <a:sym typeface="Symbol" pitchFamily="18" charset="2"/>
              </a:rPr>
              <a:t>W/P</a:t>
            </a:r>
          </a:p>
          <a:p>
            <a:pPr>
              <a:spcBef>
                <a:spcPct val="50000"/>
              </a:spcBef>
            </a:pPr>
            <a:endParaRPr lang="en-GB" altLang="cs-CZ" sz="2000" b="1" i="1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39" name="Object 3"/>
          <p:cNvGraphicFramePr>
            <a:graphicFrameLocks noChangeAspect="1"/>
          </p:cNvGraphicFramePr>
          <p:nvPr/>
        </p:nvGraphicFramePr>
        <p:xfrm>
          <a:off x="3255963" y="404813"/>
          <a:ext cx="5888037" cy="645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2" imgW="3676680" imgH="4029120" progId="Word.Picture.8">
                  <p:embed/>
                </p:oleObj>
              </mc:Choice>
              <mc:Fallback>
                <p:oleObj name="obrázek" r:id="rId2" imgW="3676680" imgH="4029120" progId="Word.Picture.8">
                  <p:embed/>
                  <p:pic>
                    <p:nvPicPr>
                      <p:cNvPr id="1167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963" y="404813"/>
                        <a:ext cx="5888037" cy="645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0" y="715963"/>
            <a:ext cx="8834438" cy="359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</a:rPr>
              <a:t>P/P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e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 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ym typeface="Symbol" pitchFamily="18" charset="2"/>
              </a:rPr>
              <a:t> </a:t>
            </a:r>
            <a:r>
              <a:rPr lang="cs-CZ" altLang="cs-CZ" sz="2000">
                <a:sym typeface="Symbol" pitchFamily="18" charset="2"/>
              </a:rPr>
              <a:t>doprava</a:t>
            </a:r>
            <a:r>
              <a:rPr lang="en-GB" altLang="cs-CZ" sz="2000">
                <a:sym typeface="Symbol" pitchFamily="18" charset="2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GB" altLang="cs-CZ" sz="2000">
                <a:sym typeface="Symbol" pitchFamily="18" charset="2"/>
              </a:rPr>
              <a:t>   </a:t>
            </a:r>
            <a:r>
              <a:rPr lang="en-GB" altLang="cs-CZ" sz="2000" b="1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GB" altLang="cs-CZ" sz="2000">
                <a:sym typeface="Symbol" pitchFamily="18" charset="2"/>
              </a:rPr>
              <a:t>: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L,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Y,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cs typeface="Times New Roman" pitchFamily="18" charset="0"/>
                <a:sym typeface="Symbol" pitchFamily="18" charset="2"/>
              </a:rPr>
              <a:t>W/P</a:t>
            </a:r>
          </a:p>
          <a:p>
            <a:pPr>
              <a:spcBef>
                <a:spcPct val="50000"/>
              </a:spcBef>
            </a:pPr>
            <a:endParaRPr lang="en-GB" altLang="cs-CZ" sz="2000" b="1" i="1">
              <a:solidFill>
                <a:schemeClr val="accent2"/>
              </a:solidFill>
              <a:cs typeface="Times New Roman" pitchFamily="18" charset="0"/>
              <a:sym typeface="Symbol" pitchFamily="18" charset="2"/>
            </a:endParaRPr>
          </a:p>
          <a:p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</a:rPr>
              <a:t>P/P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e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 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ym typeface="Symbol" pitchFamily="18" charset="2"/>
              </a:rPr>
              <a:t> </a:t>
            </a:r>
            <a:r>
              <a:rPr lang="cs-CZ" altLang="cs-CZ" sz="2000">
                <a:sym typeface="Symbol" pitchFamily="18" charset="2"/>
              </a:rPr>
              <a:t>doleva</a:t>
            </a:r>
            <a:r>
              <a:rPr lang="en-GB" altLang="cs-CZ" sz="2000">
                <a:sym typeface="Symbol" pitchFamily="18" charset="2"/>
              </a:rPr>
              <a:t>:</a:t>
            </a:r>
          </a:p>
          <a:p>
            <a:r>
              <a:rPr lang="en-GB" altLang="cs-CZ" sz="2000">
                <a:sym typeface="Symbol" pitchFamily="18" charset="2"/>
              </a:rPr>
              <a:t>   </a:t>
            </a:r>
            <a:r>
              <a:rPr lang="en-GB" altLang="cs-CZ" sz="2000" b="1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GB" altLang="cs-CZ" sz="2000">
                <a:sym typeface="Symbol" pitchFamily="18" charset="2"/>
              </a:rPr>
              <a:t>: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L,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Y,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W/P</a:t>
            </a:r>
          </a:p>
          <a:p>
            <a:endParaRPr lang="en-GB" altLang="cs-CZ" sz="2000" b="1" i="1">
              <a:solidFill>
                <a:schemeClr val="accent2"/>
              </a:solidFill>
              <a:sym typeface="Symbol" pitchFamily="18" charset="2"/>
            </a:endParaRPr>
          </a:p>
          <a:p>
            <a:r>
              <a:rPr lang="cs-CZ" altLang="cs-CZ" sz="2000">
                <a:sym typeface="Symbol" pitchFamily="18" charset="2"/>
              </a:rPr>
              <a:t>Jakmile zaměstnanci rozpoznají </a:t>
            </a:r>
          </a:p>
          <a:p>
            <a:r>
              <a:rPr lang="cs-CZ" altLang="cs-CZ" sz="2000">
                <a:sym typeface="Symbol" pitchFamily="18" charset="2"/>
              </a:rPr>
              <a:t>skutečnou cenovou hladinu </a:t>
            </a:r>
            <a:r>
              <a:rPr lang="en-GB" altLang="cs-CZ" sz="2000" b="1" i="1">
                <a:sym typeface="Symbol" pitchFamily="18" charset="2"/>
              </a:rPr>
              <a:t>P</a:t>
            </a:r>
            <a:r>
              <a:rPr lang="en-GB" altLang="cs-CZ" sz="2000">
                <a:sym typeface="Symbol" pitchFamily="18" charset="2"/>
              </a:rPr>
              <a:t>, </a:t>
            </a:r>
            <a:endParaRPr lang="cs-CZ" altLang="cs-CZ" sz="2000">
              <a:sym typeface="Symbol" pitchFamily="18" charset="2"/>
            </a:endParaRPr>
          </a:p>
          <a:p>
            <a:r>
              <a:rPr lang="en-GB" altLang="cs-CZ" sz="2000" b="1" i="1">
                <a:sym typeface="Symbol" pitchFamily="18" charset="2"/>
              </a:rPr>
              <a:t>L</a:t>
            </a:r>
            <a:r>
              <a:rPr lang="en-GB" altLang="cs-CZ" sz="2000" b="1" i="1" baseline="-25000">
                <a:sym typeface="Symbol" pitchFamily="18" charset="2"/>
              </a:rPr>
              <a:t>S</a:t>
            </a:r>
            <a:r>
              <a:rPr lang="en-GB" altLang="cs-CZ" sz="2000">
                <a:sym typeface="Symbol" pitchFamily="18" charset="2"/>
              </a:rPr>
              <a:t> </a:t>
            </a:r>
            <a:r>
              <a:rPr lang="cs-CZ" altLang="cs-CZ" sz="2000">
                <a:sym typeface="Symbol" pitchFamily="18" charset="2"/>
              </a:rPr>
              <a:t>se vrátí</a:t>
            </a:r>
            <a:endParaRPr lang="en-GB" altLang="cs-CZ" sz="200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endParaRPr lang="en-GB" altLang="cs-CZ" sz="2000" b="1" i="1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703263" y="-3206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mzdové iluze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Text Box 3"/>
          <p:cNvSpPr txBox="1">
            <a:spLocks noChangeArrowheads="1"/>
          </p:cNvSpPr>
          <p:nvPr/>
        </p:nvSpPr>
        <p:spPr bwMode="auto">
          <a:xfrm>
            <a:off x="0" y="715963"/>
            <a:ext cx="8834438" cy="530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cs-CZ" altLang="cs-CZ" u="sng">
                <a:solidFill>
                  <a:schemeClr val="accent2"/>
                </a:solidFill>
              </a:rPr>
              <a:t>Proč mají </a:t>
            </a:r>
            <a:r>
              <a:rPr lang="en-GB" altLang="cs-CZ" u="sng">
                <a:solidFill>
                  <a:schemeClr val="accent2"/>
                </a:solidFill>
              </a:rPr>
              <a:t>firm</a:t>
            </a:r>
            <a:r>
              <a:rPr lang="cs-CZ" altLang="cs-CZ" u="sng">
                <a:solidFill>
                  <a:schemeClr val="accent2"/>
                </a:solidFill>
              </a:rPr>
              <a:t>y lepší </a:t>
            </a:r>
            <a:r>
              <a:rPr lang="en-GB" altLang="cs-CZ" u="sng">
                <a:solidFill>
                  <a:schemeClr val="accent2"/>
                </a:solidFill>
              </a:rPr>
              <a:t>info?</a:t>
            </a:r>
          </a:p>
          <a:p>
            <a:pPr>
              <a:spcBef>
                <a:spcPct val="20000"/>
              </a:spcBef>
            </a:pPr>
            <a:r>
              <a:rPr lang="en-GB" altLang="cs-CZ"/>
              <a:t>	1) </a:t>
            </a:r>
            <a:r>
              <a:rPr lang="cs-CZ" altLang="cs-CZ" i="1">
                <a:solidFill>
                  <a:srgbClr val="339933"/>
                </a:solidFill>
              </a:rPr>
              <a:t>sledují menší </a:t>
            </a:r>
            <a:r>
              <a:rPr lang="en-GB" altLang="cs-CZ" i="1">
                <a:solidFill>
                  <a:srgbClr val="339933"/>
                </a:solidFill>
              </a:rPr>
              <a:t># </a:t>
            </a:r>
            <a:r>
              <a:rPr lang="cs-CZ" altLang="cs-CZ" i="1">
                <a:solidFill>
                  <a:srgbClr val="339933"/>
                </a:solidFill>
              </a:rPr>
              <a:t>cen</a:t>
            </a:r>
            <a:r>
              <a:rPr lang="en-GB" altLang="cs-CZ"/>
              <a:t> (</a:t>
            </a:r>
            <a:r>
              <a:rPr lang="cs-CZ" altLang="cs-CZ"/>
              <a:t>vstupy, výstupy, substituty, 			komplementy</a:t>
            </a:r>
            <a:r>
              <a:rPr lang="en-GB" altLang="cs-CZ"/>
              <a:t>)</a:t>
            </a:r>
          </a:p>
          <a:p>
            <a:pPr>
              <a:spcBef>
                <a:spcPct val="20000"/>
              </a:spcBef>
            </a:pPr>
            <a:r>
              <a:rPr lang="en-GB" altLang="cs-CZ"/>
              <a:t>	2) </a:t>
            </a:r>
            <a:r>
              <a:rPr lang="cs-CZ" altLang="cs-CZ" i="1">
                <a:solidFill>
                  <a:srgbClr val="339933"/>
                </a:solidFill>
              </a:rPr>
              <a:t>zaměstnanci často sledují ceny méně často</a:t>
            </a:r>
            <a:r>
              <a:rPr lang="en-GB" altLang="cs-CZ"/>
              <a:t> (</a:t>
            </a:r>
            <a:r>
              <a:rPr lang="cs-CZ" altLang="cs-CZ"/>
              <a:t>automobily, </a:t>
            </a:r>
            <a:r>
              <a:rPr lang="en-GB" altLang="cs-CZ"/>
              <a:t> 	</a:t>
            </a:r>
            <a:r>
              <a:rPr lang="cs-CZ" altLang="cs-CZ"/>
              <a:t>nábytek</a:t>
            </a:r>
            <a:r>
              <a:rPr lang="en-GB" altLang="cs-CZ"/>
              <a:t>,</a:t>
            </a:r>
            <a:r>
              <a:rPr lang="cs-CZ" altLang="cs-CZ"/>
              <a:t> spotřební elektronika</a:t>
            </a:r>
            <a:r>
              <a:rPr lang="en-GB" altLang="cs-CZ"/>
              <a:t>…)</a:t>
            </a:r>
          </a:p>
          <a:p>
            <a:pPr>
              <a:spcBef>
                <a:spcPct val="20000"/>
              </a:spcBef>
            </a:pPr>
            <a:r>
              <a:rPr lang="en-GB" altLang="cs-CZ"/>
              <a:t>	3) </a:t>
            </a:r>
            <a:r>
              <a:rPr lang="cs-CZ" altLang="cs-CZ" i="1">
                <a:solidFill>
                  <a:srgbClr val="339933"/>
                </a:solidFill>
              </a:rPr>
              <a:t>lepší přístup k informacím</a:t>
            </a:r>
            <a:r>
              <a:rPr lang="en-GB" altLang="cs-CZ"/>
              <a:t> (</a:t>
            </a:r>
            <a:r>
              <a:rPr lang="cs-CZ" altLang="cs-CZ"/>
              <a:t>úspory z rozsahu</a:t>
            </a:r>
            <a:r>
              <a:rPr lang="en-GB" altLang="cs-CZ"/>
              <a:t>)</a:t>
            </a:r>
          </a:p>
          <a:p>
            <a:pPr>
              <a:spcBef>
                <a:spcPct val="20000"/>
              </a:spcBef>
            </a:pPr>
            <a:endParaRPr lang="en-GB" altLang="cs-CZ"/>
          </a:p>
          <a:p>
            <a:pPr>
              <a:spcBef>
                <a:spcPct val="20000"/>
              </a:spcBef>
              <a:buFontTx/>
              <a:buChar char="•"/>
            </a:pPr>
            <a:r>
              <a:rPr lang="cs-CZ" altLang="cs-CZ"/>
              <a:t>Výsledný tvar křivky </a:t>
            </a:r>
            <a:r>
              <a:rPr lang="en-GB" altLang="cs-CZ"/>
              <a:t>AS:</a:t>
            </a:r>
          </a:p>
          <a:p>
            <a:pPr>
              <a:spcBef>
                <a:spcPct val="20000"/>
              </a:spcBef>
            </a:pPr>
            <a:r>
              <a:rPr lang="en-GB" altLang="cs-CZ"/>
              <a:t>				 </a:t>
            </a:r>
            <a:r>
              <a:rPr lang="en-GB" altLang="cs-CZ" b="1" i="1">
                <a:solidFill>
                  <a:schemeClr val="accent2"/>
                </a:solidFill>
              </a:rPr>
              <a:t>Y=Y </a:t>
            </a:r>
            <a:r>
              <a:rPr lang="en-GB" altLang="cs-CZ" b="1" i="1" baseline="30000">
                <a:solidFill>
                  <a:schemeClr val="accent2"/>
                </a:solidFill>
              </a:rPr>
              <a:t>*</a:t>
            </a:r>
            <a:r>
              <a:rPr lang="en-GB" altLang="cs-CZ" b="1" i="1">
                <a:solidFill>
                  <a:schemeClr val="accent2"/>
                </a:solidFill>
              </a:rPr>
              <a:t>+</a:t>
            </a:r>
            <a:r>
              <a:rPr lang="en-GB" altLang="cs-CZ" b="1" i="1">
                <a:solidFill>
                  <a:schemeClr val="accent2"/>
                </a:solidFill>
                <a:latin typeface="Symbol" pitchFamily="18" charset="2"/>
              </a:rPr>
              <a:t>a </a:t>
            </a:r>
            <a:r>
              <a:rPr lang="en-GB" altLang="cs-CZ" b="1" i="1">
                <a:solidFill>
                  <a:schemeClr val="accent2"/>
                </a:solidFill>
              </a:rPr>
              <a:t>. (P - P</a:t>
            </a:r>
            <a:r>
              <a:rPr lang="en-GB" altLang="cs-CZ" b="1" i="1" baseline="-25000">
                <a:solidFill>
                  <a:schemeClr val="accent2"/>
                </a:solidFill>
              </a:rPr>
              <a:t>e </a:t>
            </a:r>
            <a:r>
              <a:rPr lang="en-GB" altLang="cs-CZ" b="1" i="1">
                <a:solidFill>
                  <a:schemeClr val="accent2"/>
                </a:solidFill>
              </a:rPr>
              <a:t>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cs-CZ" altLang="cs-CZ" i="1">
                <a:solidFill>
                  <a:srgbClr val="339933"/>
                </a:solidFill>
              </a:rPr>
              <a:t>Úroveň závisí na očekávané </a:t>
            </a:r>
            <a:r>
              <a:rPr lang="en-GB" altLang="cs-CZ" b="1" i="1"/>
              <a:t>P</a:t>
            </a:r>
            <a:r>
              <a:rPr lang="en-GB" altLang="cs-CZ" b="1" i="1" baseline="-25000"/>
              <a:t>e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cs-CZ" i="1">
                <a:solidFill>
                  <a:srgbClr val="339933"/>
                </a:solidFill>
              </a:rPr>
              <a:t>S</a:t>
            </a:r>
            <a:r>
              <a:rPr lang="cs-CZ" altLang="cs-CZ" i="1">
                <a:solidFill>
                  <a:srgbClr val="339933"/>
                </a:solidFill>
              </a:rPr>
              <a:t>klon často dán </a:t>
            </a:r>
            <a:r>
              <a:rPr lang="en-GB" altLang="cs-CZ" i="1">
                <a:solidFill>
                  <a:srgbClr val="339933"/>
                </a:solidFill>
              </a:rPr>
              <a:t>historic</a:t>
            </a:r>
            <a:r>
              <a:rPr lang="cs-CZ" altLang="cs-CZ" i="1">
                <a:solidFill>
                  <a:srgbClr val="339933"/>
                </a:solidFill>
              </a:rPr>
              <a:t>kou</a:t>
            </a:r>
            <a:r>
              <a:rPr lang="en-GB" altLang="cs-CZ" i="1">
                <a:solidFill>
                  <a:srgbClr val="339933"/>
                </a:solidFill>
              </a:rPr>
              <a:t> volatilit</a:t>
            </a:r>
            <a:r>
              <a:rPr lang="cs-CZ" altLang="cs-CZ" i="1">
                <a:solidFill>
                  <a:srgbClr val="339933"/>
                </a:solidFill>
              </a:rPr>
              <a:t>ou</a:t>
            </a:r>
            <a:r>
              <a:rPr lang="en-GB" altLang="cs-CZ" i="1">
                <a:solidFill>
                  <a:srgbClr val="339933"/>
                </a:solidFill>
              </a:rPr>
              <a:t> infla</a:t>
            </a:r>
            <a:r>
              <a:rPr lang="cs-CZ" altLang="cs-CZ" i="1">
                <a:solidFill>
                  <a:srgbClr val="339933"/>
                </a:solidFill>
              </a:rPr>
              <a:t>ce</a:t>
            </a:r>
            <a:r>
              <a:rPr lang="en-GB" altLang="cs-CZ" i="1">
                <a:solidFill>
                  <a:srgbClr val="339933"/>
                </a:solidFill>
              </a:rPr>
              <a:t>-</a:t>
            </a:r>
            <a:r>
              <a:rPr lang="en-GB" altLang="cs-CZ"/>
              <a:t> </a:t>
            </a:r>
            <a:r>
              <a:rPr lang="cs-CZ" altLang="cs-CZ" sz="2000"/>
              <a:t>v zemích s historicky vysokou inflací je těžší </a:t>
            </a:r>
            <a:r>
              <a:rPr lang="en-GB" altLang="cs-CZ" sz="2000"/>
              <a:t>„m</a:t>
            </a:r>
            <a:r>
              <a:rPr lang="cs-CZ" altLang="cs-CZ" sz="2000"/>
              <a:t>y</a:t>
            </a:r>
            <a:r>
              <a:rPr lang="en-GB" altLang="cs-CZ" sz="2000"/>
              <a:t>s</a:t>
            </a:r>
            <a:r>
              <a:rPr lang="cs-CZ" altLang="cs-CZ" sz="2000"/>
              <a:t>tifikovat</a:t>
            </a:r>
            <a:r>
              <a:rPr lang="en-GB" altLang="cs-CZ" sz="2000"/>
              <a:t>“ </a:t>
            </a:r>
            <a:r>
              <a:rPr lang="cs-CZ" altLang="cs-CZ" sz="2000"/>
              <a:t>zaměstnance a tedy křivka </a:t>
            </a:r>
            <a:r>
              <a:rPr lang="en-GB" altLang="cs-CZ" sz="2000"/>
              <a:t>AS </a:t>
            </a:r>
            <a:r>
              <a:rPr lang="cs-CZ" altLang="cs-CZ" sz="2000"/>
              <a:t>je strmější</a:t>
            </a:r>
            <a:r>
              <a:rPr lang="en-GB" altLang="cs-CZ" sz="2000"/>
              <a:t> (</a:t>
            </a:r>
            <a:r>
              <a:rPr lang="cs-CZ" altLang="cs-CZ" sz="2000"/>
              <a:t>nižší</a:t>
            </a:r>
            <a:r>
              <a:rPr lang="en-GB" altLang="cs-CZ" sz="2000"/>
              <a:t> </a:t>
            </a:r>
            <a:r>
              <a:rPr lang="en-GB" altLang="cs-CZ" sz="2000" b="1" i="1">
                <a:latin typeface="Symbol" pitchFamily="18" charset="2"/>
              </a:rPr>
              <a:t>a</a:t>
            </a:r>
            <a:r>
              <a:rPr lang="en-GB" altLang="cs-CZ" sz="2000"/>
              <a:t>)</a:t>
            </a:r>
            <a:endParaRPr lang="en-GB" altLang="cs-CZ"/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mzdové iluze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nedokonalé informace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0" y="715963"/>
            <a:ext cx="8834438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autor</a:t>
            </a:r>
            <a:r>
              <a:rPr lang="en-GB" altLang="cs-CZ" dirty="0"/>
              <a:t> Robert Lucas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 dirty="0">
                <a:solidFill>
                  <a:srgbClr val="339933"/>
                </a:solidFill>
              </a:rPr>
              <a:t>„</a:t>
            </a:r>
            <a:r>
              <a:rPr lang="en-GB" altLang="cs-CZ" i="1" dirty="0">
                <a:solidFill>
                  <a:srgbClr val="339933"/>
                </a:solidFill>
              </a:rPr>
              <a:t>model </a:t>
            </a:r>
            <a:r>
              <a:rPr lang="cs-CZ" altLang="cs-CZ" i="1" dirty="0">
                <a:solidFill>
                  <a:srgbClr val="339933"/>
                </a:solidFill>
              </a:rPr>
              <a:t>cenové </a:t>
            </a:r>
            <a:r>
              <a:rPr lang="en-GB" altLang="cs-CZ" i="1" dirty="0" err="1">
                <a:solidFill>
                  <a:srgbClr val="339933"/>
                </a:solidFill>
              </a:rPr>
              <a:t>ilu</a:t>
            </a:r>
            <a:r>
              <a:rPr lang="cs-CZ" altLang="cs-CZ" i="1" dirty="0">
                <a:solidFill>
                  <a:srgbClr val="339933"/>
                </a:solidFill>
              </a:rPr>
              <a:t>ze</a:t>
            </a:r>
            <a:r>
              <a:rPr lang="en-GB" altLang="cs-CZ" i="1" dirty="0">
                <a:solidFill>
                  <a:srgbClr val="339933"/>
                </a:solidFill>
              </a:rPr>
              <a:t>”-</a:t>
            </a:r>
            <a:r>
              <a:rPr lang="en-GB" altLang="cs-CZ" dirty="0"/>
              <a:t> firm</a:t>
            </a:r>
            <a:r>
              <a:rPr lang="cs-CZ" altLang="cs-CZ" dirty="0"/>
              <a:t>y mají stejnou i</a:t>
            </a:r>
            <a:r>
              <a:rPr lang="en-GB" altLang="cs-CZ" dirty="0" err="1"/>
              <a:t>nforma</a:t>
            </a:r>
            <a:r>
              <a:rPr lang="cs-CZ" altLang="cs-CZ" dirty="0"/>
              <a:t>ční </a:t>
            </a:r>
            <a:r>
              <a:rPr lang="en-GB" altLang="cs-CZ" dirty="0" err="1"/>
              <a:t>bari</a:t>
            </a:r>
            <a:r>
              <a:rPr lang="cs-CZ" altLang="cs-CZ" dirty="0"/>
              <a:t>éru jako zaměstnanci</a:t>
            </a:r>
            <a:r>
              <a:rPr lang="en-GB" altLang="cs-CZ" dirty="0"/>
              <a:t>;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Nemá </a:t>
            </a:r>
            <a:r>
              <a:rPr lang="cs-CZ" altLang="cs-CZ" i="1" dirty="0">
                <a:solidFill>
                  <a:srgbClr val="339933"/>
                </a:solidFill>
              </a:rPr>
              <a:t>smysl rozlišovat mezi firmami a zaměstnanci</a:t>
            </a:r>
            <a:r>
              <a:rPr lang="en-GB" altLang="cs-CZ" dirty="0"/>
              <a:t> (</a:t>
            </a:r>
            <a:r>
              <a:rPr lang="cs-CZ" altLang="cs-CZ" dirty="0"/>
              <a:t>mzda je cena práce</a:t>
            </a:r>
            <a:r>
              <a:rPr lang="en-GB" altLang="cs-CZ" dirty="0"/>
              <a:t>), model</a:t>
            </a:r>
            <a:r>
              <a:rPr lang="cs-CZ" altLang="cs-CZ" dirty="0"/>
              <a:t> předpokládá, že každý zaměstnanec je firmou nabízející práci</a:t>
            </a:r>
            <a:r>
              <a:rPr lang="en-GB" altLang="cs-CZ" dirty="0"/>
              <a:t> (</a:t>
            </a:r>
            <a:r>
              <a:rPr lang="cs-CZ" altLang="cs-CZ" dirty="0"/>
              <a:t>uzavřený model v </a:t>
            </a:r>
            <a:r>
              <a:rPr lang="en-GB" altLang="cs-CZ" dirty="0"/>
              <a:t>I-O Anal</a:t>
            </a:r>
            <a:r>
              <a:rPr lang="cs-CZ" altLang="cs-CZ" dirty="0" err="1"/>
              <a:t>ýze</a:t>
            </a:r>
            <a:r>
              <a:rPr lang="en-GB" altLang="cs-CZ" dirty="0"/>
              <a:t>)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 dirty="0">
                <a:solidFill>
                  <a:srgbClr val="339933"/>
                </a:solidFill>
              </a:rPr>
              <a:t>Navazuje na </a:t>
            </a:r>
            <a:r>
              <a:rPr lang="en-GB" altLang="cs-CZ" i="1" dirty="0">
                <a:solidFill>
                  <a:srgbClr val="339933"/>
                </a:solidFill>
              </a:rPr>
              <a:t>Friedman</a:t>
            </a:r>
            <a:r>
              <a:rPr lang="cs-CZ" altLang="cs-CZ" i="1" dirty="0" err="1">
                <a:solidFill>
                  <a:srgbClr val="339933"/>
                </a:solidFill>
              </a:rPr>
              <a:t>ův</a:t>
            </a:r>
            <a:r>
              <a:rPr lang="en-GB" altLang="cs-CZ" i="1" dirty="0">
                <a:solidFill>
                  <a:srgbClr val="339933"/>
                </a:solidFill>
              </a:rPr>
              <a:t> model</a:t>
            </a:r>
            <a:r>
              <a:rPr lang="en-GB" altLang="cs-CZ" dirty="0"/>
              <a:t>; </a:t>
            </a:r>
            <a:r>
              <a:rPr lang="cs-CZ" altLang="cs-CZ" dirty="0"/>
              <a:t>vyčišťující se trhy, cenová iluze</a:t>
            </a:r>
            <a:endParaRPr lang="en-GB" altLang="cs-CZ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 dirty="0">
                <a:solidFill>
                  <a:srgbClr val="339933"/>
                </a:solidFill>
              </a:rPr>
              <a:t>Každá firma</a:t>
            </a:r>
            <a:r>
              <a:rPr lang="en-GB" altLang="cs-CZ" i="1" dirty="0">
                <a:solidFill>
                  <a:srgbClr val="339933"/>
                </a:solidFill>
              </a:rPr>
              <a:t>-</a:t>
            </a:r>
            <a:r>
              <a:rPr lang="en-GB" altLang="cs-CZ" dirty="0"/>
              <a:t> </a:t>
            </a:r>
            <a:r>
              <a:rPr lang="cs-CZ" altLang="cs-CZ" dirty="0"/>
              <a:t>jeden výstup, mnoho vstupů</a:t>
            </a:r>
            <a:r>
              <a:rPr lang="en-GB" altLang="cs-CZ" dirty="0"/>
              <a:t>- </a:t>
            </a:r>
            <a:r>
              <a:rPr lang="cs-CZ" altLang="cs-CZ" i="1" dirty="0">
                <a:solidFill>
                  <a:srgbClr val="339933"/>
                </a:solidFill>
              </a:rPr>
              <a:t>zná perfektně cenu svého výstupu, ale ceny vstupů kontroluje méně často</a:t>
            </a:r>
            <a:r>
              <a:rPr lang="en-GB" altLang="cs-CZ" dirty="0"/>
              <a:t> (</a:t>
            </a:r>
            <a:r>
              <a:rPr lang="cs-CZ" altLang="cs-CZ" dirty="0"/>
              <a:t>zásoby</a:t>
            </a:r>
            <a:r>
              <a:rPr lang="en-GB" altLang="cs-CZ" dirty="0"/>
              <a:t>, </a:t>
            </a:r>
            <a:r>
              <a:rPr lang="cs-CZ" altLang="cs-CZ" dirty="0"/>
              <a:t>k</a:t>
            </a:r>
            <a:r>
              <a:rPr lang="en-GB" altLang="cs-CZ" dirty="0" err="1"/>
              <a:t>apit</a:t>
            </a:r>
            <a:r>
              <a:rPr lang="cs-CZ" altLang="cs-CZ" dirty="0"/>
              <a:t>á</a:t>
            </a:r>
            <a:r>
              <a:rPr lang="en-GB" altLang="cs-CZ" dirty="0"/>
              <a:t>l,…)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 dirty="0">
                <a:solidFill>
                  <a:srgbClr val="339933"/>
                </a:solidFill>
              </a:rPr>
              <a:t>Rozhodování o výrobě</a:t>
            </a:r>
            <a:r>
              <a:rPr lang="en-GB" altLang="cs-CZ" dirty="0"/>
              <a:t> </a:t>
            </a:r>
            <a:r>
              <a:rPr lang="cs-CZ" altLang="cs-CZ" dirty="0"/>
              <a:t>na základě </a:t>
            </a:r>
            <a:r>
              <a:rPr lang="en-GB" altLang="cs-CZ" dirty="0"/>
              <a:t>maxim</a:t>
            </a:r>
            <a:r>
              <a:rPr lang="cs-CZ" altLang="cs-CZ" dirty="0" err="1"/>
              <a:t>alizace</a:t>
            </a:r>
            <a:r>
              <a:rPr lang="cs-CZ" altLang="cs-CZ" dirty="0"/>
              <a:t> zisku</a:t>
            </a:r>
            <a:r>
              <a:rPr lang="en-GB" altLang="cs-CZ" dirty="0"/>
              <a:t> </a:t>
            </a:r>
            <a:r>
              <a:rPr lang="cs-CZ" altLang="cs-CZ" i="1" dirty="0">
                <a:solidFill>
                  <a:srgbClr val="339933"/>
                </a:solidFill>
              </a:rPr>
              <a:t>určeno </a:t>
            </a:r>
            <a:r>
              <a:rPr lang="en-GB" altLang="cs-CZ" i="1" dirty="0" err="1">
                <a:solidFill>
                  <a:srgbClr val="339933"/>
                </a:solidFill>
              </a:rPr>
              <a:t>relativ</a:t>
            </a:r>
            <a:r>
              <a:rPr lang="cs-CZ" altLang="cs-CZ" i="1" dirty="0" err="1">
                <a:solidFill>
                  <a:srgbClr val="339933"/>
                </a:solidFill>
              </a:rPr>
              <a:t>ními</a:t>
            </a:r>
            <a:r>
              <a:rPr lang="cs-CZ" altLang="cs-CZ" i="1" dirty="0">
                <a:solidFill>
                  <a:srgbClr val="339933"/>
                </a:solidFill>
              </a:rPr>
              <a:t> cenami</a:t>
            </a:r>
            <a:r>
              <a:rPr lang="en-GB" altLang="cs-CZ" dirty="0"/>
              <a:t> 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P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OUTPUT </a:t>
            </a:r>
            <a:r>
              <a:rPr lang="en-GB" altLang="cs-CZ" dirty="0">
                <a:solidFill>
                  <a:schemeClr val="accent2"/>
                </a:solidFill>
              </a:rPr>
              <a:t>/ </a:t>
            </a:r>
            <a:r>
              <a:rPr lang="en-GB" altLang="cs-CZ" b="1" i="1" dirty="0">
                <a:solidFill>
                  <a:schemeClr val="accent2"/>
                </a:solidFill>
                <a:sym typeface="Symbol" pitchFamily="18" charset="2"/>
              </a:rPr>
              <a:t>P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INPUT</a:t>
            </a:r>
            <a:r>
              <a:rPr lang="en-GB" altLang="cs-CZ" dirty="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0" y="715963"/>
            <a:ext cx="9037638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>
                <a:solidFill>
                  <a:srgbClr val="339933"/>
                </a:solidFill>
              </a:rPr>
              <a:t>Nárůst cenové hladiny</a:t>
            </a:r>
            <a:r>
              <a:rPr lang="en-GB" altLang="cs-CZ" dirty="0">
                <a:solidFill>
                  <a:srgbClr val="339933"/>
                </a:solidFill>
              </a:rPr>
              <a:t>-</a:t>
            </a:r>
            <a:r>
              <a:rPr lang="en-GB" altLang="cs-CZ" dirty="0"/>
              <a:t> </a:t>
            </a:r>
            <a:r>
              <a:rPr lang="cs-CZ" altLang="cs-CZ" dirty="0"/>
              <a:t>každá firma zaznamená vyšší cenu svého výstupu</a:t>
            </a:r>
            <a:r>
              <a:rPr lang="en-GB" altLang="cs-CZ" dirty="0">
                <a:sym typeface="Symbol" pitchFamily="18" charset="2"/>
              </a:rPr>
              <a:t> </a:t>
            </a:r>
            <a:r>
              <a:rPr lang="en-GB" altLang="cs-CZ" b="1" dirty="0">
                <a:sym typeface="Symbol" pitchFamily="18" charset="2"/>
              </a:rPr>
              <a:t></a:t>
            </a:r>
            <a:r>
              <a:rPr lang="en-GB" altLang="cs-CZ" dirty="0" err="1">
                <a:sym typeface="Symbol" pitchFamily="18" charset="2"/>
              </a:rPr>
              <a:t>relativ</a:t>
            </a:r>
            <a:r>
              <a:rPr lang="cs-CZ" altLang="cs-CZ" dirty="0" err="1">
                <a:sym typeface="Symbol" pitchFamily="18" charset="2"/>
              </a:rPr>
              <a:t>ních</a:t>
            </a:r>
            <a:r>
              <a:rPr lang="cs-CZ" altLang="cs-CZ" dirty="0">
                <a:sym typeface="Symbol" pitchFamily="18" charset="2"/>
              </a:rPr>
              <a:t> cen</a:t>
            </a:r>
            <a:r>
              <a:rPr lang="en-GB" altLang="cs-CZ" dirty="0">
                <a:sym typeface="Symbol" pitchFamily="18" charset="2"/>
              </a:rPr>
              <a:t>  </a:t>
            </a:r>
            <a:r>
              <a:rPr lang="en-GB" altLang="cs-CZ" b="1" dirty="0">
                <a:sym typeface="Symbol" pitchFamily="18" charset="2"/>
              </a:rPr>
              <a:t></a:t>
            </a:r>
            <a:r>
              <a:rPr lang="cs-CZ" altLang="cs-CZ" dirty="0">
                <a:sym typeface="Symbol" pitchFamily="18" charset="2"/>
              </a:rPr>
              <a:t>očekávaný zisk</a:t>
            </a:r>
            <a:r>
              <a:rPr lang="en-GB" altLang="cs-CZ" dirty="0">
                <a:sym typeface="Symbol" pitchFamily="18" charset="2"/>
              </a:rPr>
              <a:t>  </a:t>
            </a:r>
            <a:r>
              <a:rPr lang="en-GB" altLang="cs-CZ" b="1" dirty="0">
                <a:sym typeface="Symbol" pitchFamily="18" charset="2"/>
              </a:rPr>
              <a:t></a:t>
            </a:r>
            <a:r>
              <a:rPr lang="cs-CZ" altLang="cs-CZ" dirty="0">
                <a:sym typeface="Symbol" pitchFamily="18" charset="2"/>
              </a:rPr>
              <a:t>výstupu</a:t>
            </a:r>
            <a:endParaRPr lang="en-GB" altLang="cs-CZ" dirty="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cs-CZ" altLang="cs-CZ" dirty="0"/>
              <a:t>Závisí na očekávaném nárůstu celkové cenové hladiny</a:t>
            </a:r>
            <a:r>
              <a:rPr lang="en-GB" altLang="cs-CZ" dirty="0"/>
              <a:t> (</a:t>
            </a:r>
            <a:r>
              <a:rPr lang="en-GB" altLang="cs-CZ" b="1" dirty="0">
                <a:sym typeface="Symbol" pitchFamily="18" charset="2"/>
              </a:rPr>
              <a:t></a:t>
            </a:r>
            <a:r>
              <a:rPr lang="en-GB" altLang="cs-CZ" b="1" i="1" dirty="0">
                <a:sym typeface="Symbol" pitchFamily="18" charset="2"/>
              </a:rPr>
              <a:t>P</a:t>
            </a:r>
            <a:r>
              <a:rPr lang="en-GB" altLang="cs-CZ" dirty="0">
                <a:sym typeface="Symbol" pitchFamily="18" charset="2"/>
              </a:rPr>
              <a:t> </a:t>
            </a:r>
            <a:r>
              <a:rPr lang="cs-CZ" altLang="cs-CZ" dirty="0">
                <a:sym typeface="Symbol" pitchFamily="18" charset="2"/>
              </a:rPr>
              <a:t>obilí kvůli špatnému počasí, nebo kvůli celkovému nárůstu cen</a:t>
            </a:r>
            <a:r>
              <a:rPr lang="en-GB" altLang="cs-CZ" dirty="0">
                <a:sym typeface="Symbol" pitchFamily="18" charset="2"/>
              </a:rPr>
              <a:t>);</a:t>
            </a:r>
            <a:endParaRPr lang="en-GB" altLang="cs-CZ" dirty="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cs-CZ" altLang="cs-CZ" dirty="0"/>
              <a:t>Tvar křivky </a:t>
            </a:r>
            <a:r>
              <a:rPr lang="en-GB" altLang="cs-CZ" dirty="0"/>
              <a:t>AS : </a:t>
            </a:r>
            <a:r>
              <a:rPr lang="en-GB" altLang="cs-CZ" b="1" i="1" dirty="0">
                <a:solidFill>
                  <a:schemeClr val="accent2"/>
                </a:solidFill>
              </a:rPr>
              <a:t>Y=Y </a:t>
            </a:r>
            <a:r>
              <a:rPr lang="en-GB" altLang="cs-CZ" b="1" i="1" baseline="30000" dirty="0">
                <a:solidFill>
                  <a:schemeClr val="accent2"/>
                </a:solidFill>
              </a:rPr>
              <a:t>*</a:t>
            </a:r>
            <a:r>
              <a:rPr lang="en-GB" altLang="cs-CZ" b="1" i="1" dirty="0">
                <a:solidFill>
                  <a:schemeClr val="accent2"/>
                </a:solidFill>
              </a:rPr>
              <a:t>+</a:t>
            </a:r>
            <a:r>
              <a:rPr lang="en-GB" altLang="cs-CZ" b="1" i="1" dirty="0">
                <a:solidFill>
                  <a:schemeClr val="accent2"/>
                </a:solidFill>
                <a:latin typeface="Symbol" pitchFamily="18" charset="2"/>
              </a:rPr>
              <a:t>a </a:t>
            </a:r>
            <a:r>
              <a:rPr lang="en-GB" altLang="cs-CZ" b="1" i="1" dirty="0">
                <a:solidFill>
                  <a:schemeClr val="accent2"/>
                </a:solidFill>
              </a:rPr>
              <a:t>. ( P- </a:t>
            </a:r>
            <a:r>
              <a:rPr lang="en-GB" altLang="cs-CZ" b="1" i="1" dirty="0" err="1">
                <a:solidFill>
                  <a:schemeClr val="accent2"/>
                </a:solidFill>
              </a:rPr>
              <a:t>P</a:t>
            </a:r>
            <a:r>
              <a:rPr lang="en-GB" altLang="cs-CZ" b="1" i="1" baseline="-25000" dirty="0" err="1">
                <a:solidFill>
                  <a:schemeClr val="accent2"/>
                </a:solidFill>
              </a:rPr>
              <a:t>e</a:t>
            </a:r>
            <a:r>
              <a:rPr lang="en-GB" altLang="cs-CZ" b="1" i="1" baseline="-25000" dirty="0">
                <a:solidFill>
                  <a:schemeClr val="accent2"/>
                </a:solidFill>
              </a:rPr>
              <a:t> </a:t>
            </a:r>
            <a:r>
              <a:rPr lang="en-GB" altLang="cs-CZ" b="1" i="1" dirty="0">
                <a:solidFill>
                  <a:schemeClr val="accent2"/>
                </a:solidFill>
              </a:rPr>
              <a:t>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b="1" u="sng" dirty="0">
                <a:solidFill>
                  <a:srgbClr val="339933"/>
                </a:solidFill>
              </a:rPr>
              <a:t>Rozdílné </a:t>
            </a:r>
            <a:r>
              <a:rPr lang="en-GB" altLang="cs-CZ" b="1" i="1" u="sng" dirty="0">
                <a:solidFill>
                  <a:srgbClr val="339933"/>
                </a:solidFill>
                <a:latin typeface="Symbol" pitchFamily="18" charset="2"/>
              </a:rPr>
              <a:t>a</a:t>
            </a:r>
            <a:r>
              <a:rPr lang="en-GB" altLang="cs-CZ" b="1" i="1" u="sng" dirty="0">
                <a:latin typeface="Symbol" pitchFamily="18" charset="2"/>
              </a:rPr>
              <a:t> </a:t>
            </a:r>
            <a:r>
              <a:rPr lang="en-GB" altLang="cs-CZ" b="1" u="sng" dirty="0"/>
              <a:t>:</a:t>
            </a:r>
            <a:r>
              <a:rPr lang="en-GB" altLang="cs-CZ" u="sng" dirty="0"/>
              <a:t> </a:t>
            </a:r>
          </a:p>
          <a:p>
            <a:pPr>
              <a:spcBef>
                <a:spcPct val="50000"/>
              </a:spcBef>
            </a:pPr>
            <a:r>
              <a:rPr lang="en-GB" altLang="cs-CZ" i="1" u="sng" dirty="0">
                <a:solidFill>
                  <a:schemeClr val="accent2"/>
                </a:solidFill>
              </a:rPr>
              <a:t>A) </a:t>
            </a:r>
            <a:r>
              <a:rPr lang="cs-CZ" altLang="cs-CZ" i="1" u="sng" dirty="0">
                <a:solidFill>
                  <a:schemeClr val="accent2"/>
                </a:solidFill>
              </a:rPr>
              <a:t>pro různé sektory</a:t>
            </a:r>
            <a:endParaRPr lang="en-GB" altLang="cs-CZ" i="1" u="sng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GB" altLang="cs-CZ" dirty="0"/>
              <a:t>		- se</a:t>
            </a:r>
            <a:r>
              <a:rPr lang="cs-CZ" altLang="cs-CZ" dirty="0"/>
              <a:t>k</a:t>
            </a:r>
            <a:r>
              <a:rPr lang="en-GB" altLang="cs-CZ" dirty="0"/>
              <a:t>tor</a:t>
            </a:r>
            <a:r>
              <a:rPr lang="cs-CZ" altLang="cs-CZ" dirty="0"/>
              <a:t>y s </a:t>
            </a:r>
            <a:r>
              <a:rPr lang="cs-CZ" altLang="cs-CZ" dirty="0">
                <a:solidFill>
                  <a:srgbClr val="339933"/>
                </a:solidFill>
              </a:rPr>
              <a:t>častými změnami relativních cen</a:t>
            </a:r>
            <a:r>
              <a:rPr lang="en-GB" altLang="cs-CZ" dirty="0"/>
              <a:t> 			</a:t>
            </a:r>
            <a:r>
              <a:rPr lang="cs-CZ" altLang="cs-CZ" dirty="0"/>
              <a:t>	</a:t>
            </a:r>
            <a:r>
              <a:rPr lang="en-GB" altLang="cs-CZ" dirty="0"/>
              <a:t>(</a:t>
            </a:r>
            <a:r>
              <a:rPr lang="en-GB" altLang="cs-CZ" dirty="0" err="1"/>
              <a:t>technolog</a:t>
            </a:r>
            <a:r>
              <a:rPr lang="cs-CZ" altLang="cs-CZ" dirty="0" err="1"/>
              <a:t>ické</a:t>
            </a:r>
            <a:r>
              <a:rPr lang="cs-CZ" altLang="cs-CZ" dirty="0"/>
              <a:t> sektory</a:t>
            </a:r>
            <a:r>
              <a:rPr lang="en-GB" altLang="cs-CZ" dirty="0"/>
              <a:t>, IT…): </a:t>
            </a:r>
            <a:r>
              <a:rPr lang="cs-CZ" altLang="cs-CZ" dirty="0"/>
              <a:t>plochá </a:t>
            </a:r>
            <a:r>
              <a:rPr lang="en-GB" altLang="cs-CZ" b="1" i="1" dirty="0"/>
              <a:t>AS</a:t>
            </a:r>
            <a:r>
              <a:rPr lang="en-GB" altLang="cs-CZ" dirty="0"/>
              <a:t>,  </a:t>
            </a:r>
            <a:r>
              <a:rPr lang="cs-CZ" altLang="cs-CZ" dirty="0">
                <a:solidFill>
                  <a:srgbClr val="FF0000"/>
                </a:solidFill>
              </a:rPr>
              <a:t>vysoká </a:t>
            </a:r>
            <a:r>
              <a:rPr lang="en-GB" altLang="cs-CZ" b="1" i="1" dirty="0">
                <a:solidFill>
                  <a:srgbClr val="FF0000"/>
                </a:solidFill>
                <a:latin typeface="Symbol" pitchFamily="18" charset="2"/>
              </a:rPr>
              <a:t>a</a:t>
            </a:r>
            <a:r>
              <a:rPr lang="en-GB" altLang="cs-CZ" dirty="0"/>
              <a:t>; </a:t>
            </a:r>
          </a:p>
          <a:p>
            <a:pPr>
              <a:spcBef>
                <a:spcPct val="50000"/>
              </a:spcBef>
            </a:pPr>
            <a:r>
              <a:rPr lang="en-GB" altLang="cs-CZ" dirty="0"/>
              <a:t>		-</a:t>
            </a:r>
            <a:r>
              <a:rPr lang="en-GB" altLang="cs-CZ" dirty="0" err="1">
                <a:solidFill>
                  <a:srgbClr val="339933"/>
                </a:solidFill>
              </a:rPr>
              <a:t>tradi</a:t>
            </a:r>
            <a:r>
              <a:rPr lang="cs-CZ" altLang="cs-CZ" dirty="0">
                <a:solidFill>
                  <a:srgbClr val="339933"/>
                </a:solidFill>
              </a:rPr>
              <a:t>ční </a:t>
            </a:r>
            <a:r>
              <a:rPr lang="en-GB" altLang="cs-CZ" dirty="0">
                <a:solidFill>
                  <a:srgbClr val="339933"/>
                </a:solidFill>
              </a:rPr>
              <a:t>se</a:t>
            </a:r>
            <a:r>
              <a:rPr lang="cs-CZ" altLang="cs-CZ" dirty="0">
                <a:solidFill>
                  <a:srgbClr val="339933"/>
                </a:solidFill>
              </a:rPr>
              <a:t>k</a:t>
            </a:r>
            <a:r>
              <a:rPr lang="en-GB" altLang="cs-CZ" dirty="0">
                <a:solidFill>
                  <a:srgbClr val="339933"/>
                </a:solidFill>
              </a:rPr>
              <a:t>tor</a:t>
            </a:r>
            <a:r>
              <a:rPr lang="cs-CZ" altLang="cs-CZ" dirty="0">
                <a:solidFill>
                  <a:srgbClr val="339933"/>
                </a:solidFill>
              </a:rPr>
              <a:t>y</a:t>
            </a:r>
            <a:r>
              <a:rPr lang="en-GB" altLang="cs-CZ" dirty="0"/>
              <a:t> (</a:t>
            </a:r>
            <a:r>
              <a:rPr lang="cs-CZ" altLang="cs-CZ" dirty="0"/>
              <a:t>potraviny, auta</a:t>
            </a:r>
            <a:r>
              <a:rPr lang="en-GB" altLang="cs-CZ" dirty="0"/>
              <a:t>,…): </a:t>
            </a:r>
            <a:r>
              <a:rPr lang="en-GB" altLang="cs-CZ" dirty="0" err="1"/>
              <a:t>st</a:t>
            </a:r>
            <a:r>
              <a:rPr lang="cs-CZ" altLang="cs-CZ" dirty="0" err="1"/>
              <a:t>rmá</a:t>
            </a:r>
            <a:r>
              <a:rPr lang="cs-CZ" altLang="cs-CZ" dirty="0"/>
              <a:t> </a:t>
            </a:r>
            <a:r>
              <a:rPr lang="en-GB" altLang="cs-CZ" b="1" i="1" dirty="0"/>
              <a:t>AS</a:t>
            </a:r>
            <a:r>
              <a:rPr lang="en-GB" altLang="cs-CZ" dirty="0"/>
              <a:t>, </a:t>
            </a:r>
            <a:r>
              <a:rPr lang="cs-CZ" altLang="cs-CZ" dirty="0">
                <a:solidFill>
                  <a:srgbClr val="FF0000"/>
                </a:solidFill>
              </a:rPr>
              <a:t>nízká </a:t>
            </a:r>
            <a:r>
              <a:rPr lang="en-GB" altLang="cs-CZ" b="1" i="1" dirty="0">
                <a:solidFill>
                  <a:srgbClr val="FF0000"/>
                </a:solidFill>
                <a:latin typeface="Symbol" pitchFamily="18" charset="2"/>
              </a:rPr>
              <a:t>a</a:t>
            </a:r>
            <a:endParaRPr lang="en-GB" altLang="cs-CZ" dirty="0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</a:pPr>
            <a:r>
              <a:rPr lang="en-GB" altLang="cs-CZ" i="1" u="sng" dirty="0">
                <a:solidFill>
                  <a:schemeClr val="accent2"/>
                </a:solidFill>
              </a:rPr>
              <a:t>B) </a:t>
            </a:r>
            <a:r>
              <a:rPr lang="cs-CZ" altLang="cs-CZ" i="1" u="sng" dirty="0">
                <a:solidFill>
                  <a:schemeClr val="accent2"/>
                </a:solidFill>
              </a:rPr>
              <a:t>pro různé země</a:t>
            </a:r>
            <a:r>
              <a:rPr lang="en-GB" altLang="cs-CZ" dirty="0"/>
              <a:t> </a:t>
            </a:r>
          </a:p>
          <a:p>
            <a:pPr>
              <a:spcBef>
                <a:spcPct val="20000"/>
              </a:spcBef>
            </a:pPr>
            <a:r>
              <a:rPr lang="en-GB" altLang="cs-CZ" dirty="0"/>
              <a:t>		-</a:t>
            </a:r>
            <a:r>
              <a:rPr lang="cs-CZ" altLang="cs-CZ" dirty="0"/>
              <a:t>země s </a:t>
            </a:r>
            <a:r>
              <a:rPr lang="cs-CZ" altLang="cs-CZ" dirty="0">
                <a:solidFill>
                  <a:srgbClr val="339933"/>
                </a:solidFill>
              </a:rPr>
              <a:t>nízkou a </a:t>
            </a:r>
            <a:r>
              <a:rPr lang="en-GB" altLang="cs-CZ" dirty="0">
                <a:solidFill>
                  <a:srgbClr val="339933"/>
                </a:solidFill>
              </a:rPr>
              <a:t>stab</a:t>
            </a:r>
            <a:r>
              <a:rPr lang="cs-CZ" altLang="cs-CZ" dirty="0">
                <a:solidFill>
                  <a:srgbClr val="339933"/>
                </a:solidFill>
              </a:rPr>
              <a:t>i</a:t>
            </a:r>
            <a:r>
              <a:rPr lang="en-GB" altLang="cs-CZ" dirty="0">
                <a:solidFill>
                  <a:srgbClr val="339933"/>
                </a:solidFill>
              </a:rPr>
              <a:t>l</a:t>
            </a:r>
            <a:r>
              <a:rPr lang="cs-CZ" altLang="cs-CZ" dirty="0">
                <a:solidFill>
                  <a:srgbClr val="339933"/>
                </a:solidFill>
              </a:rPr>
              <a:t>ní</a:t>
            </a:r>
            <a:r>
              <a:rPr lang="en-GB" altLang="cs-CZ" dirty="0">
                <a:solidFill>
                  <a:srgbClr val="339933"/>
                </a:solidFill>
              </a:rPr>
              <a:t> </a:t>
            </a:r>
            <a:r>
              <a:rPr lang="en-GB" altLang="cs-CZ" dirty="0" err="1">
                <a:solidFill>
                  <a:srgbClr val="339933"/>
                </a:solidFill>
              </a:rPr>
              <a:t>infla</a:t>
            </a:r>
            <a:r>
              <a:rPr lang="cs-CZ" altLang="cs-CZ" dirty="0" err="1">
                <a:solidFill>
                  <a:srgbClr val="339933"/>
                </a:solidFill>
              </a:rPr>
              <a:t>cí</a:t>
            </a:r>
            <a:r>
              <a:rPr lang="en-GB" altLang="cs-CZ" dirty="0"/>
              <a:t>-</a:t>
            </a:r>
            <a:r>
              <a:rPr lang="cs-CZ" altLang="cs-CZ" dirty="0">
                <a:solidFill>
                  <a:srgbClr val="FF0000"/>
                </a:solidFill>
              </a:rPr>
              <a:t>vysoká </a:t>
            </a:r>
            <a:r>
              <a:rPr lang="en-GB" altLang="cs-CZ" b="1" i="1" dirty="0">
                <a:solidFill>
                  <a:srgbClr val="FF0000"/>
                </a:solidFill>
                <a:latin typeface="Symbol" pitchFamily="18" charset="2"/>
              </a:rPr>
              <a:t>a</a:t>
            </a:r>
            <a:r>
              <a:rPr lang="en-GB" altLang="cs-CZ" dirty="0"/>
              <a:t>,</a:t>
            </a:r>
          </a:p>
          <a:p>
            <a:pPr>
              <a:spcBef>
                <a:spcPct val="20000"/>
              </a:spcBef>
            </a:pPr>
            <a:r>
              <a:rPr lang="en-GB" altLang="cs-CZ" dirty="0"/>
              <a:t>		-</a:t>
            </a:r>
            <a:r>
              <a:rPr lang="cs-CZ" altLang="cs-CZ" dirty="0"/>
              <a:t>země s </a:t>
            </a:r>
            <a:r>
              <a:rPr lang="cs-CZ" altLang="cs-CZ" dirty="0">
                <a:solidFill>
                  <a:srgbClr val="339933"/>
                </a:solidFill>
              </a:rPr>
              <a:t>vysokou a </a:t>
            </a:r>
            <a:r>
              <a:rPr lang="en-GB" altLang="cs-CZ" dirty="0" err="1">
                <a:solidFill>
                  <a:srgbClr val="339933"/>
                </a:solidFill>
              </a:rPr>
              <a:t>volatil</a:t>
            </a:r>
            <a:r>
              <a:rPr lang="cs-CZ" altLang="cs-CZ" dirty="0">
                <a:solidFill>
                  <a:srgbClr val="339933"/>
                </a:solidFill>
              </a:rPr>
              <a:t>ní</a:t>
            </a:r>
            <a:r>
              <a:rPr lang="en-GB" altLang="cs-CZ" dirty="0">
                <a:solidFill>
                  <a:srgbClr val="339933"/>
                </a:solidFill>
              </a:rPr>
              <a:t> </a:t>
            </a:r>
            <a:r>
              <a:rPr lang="en-GB" altLang="cs-CZ" b="1" i="1" dirty="0">
                <a:solidFill>
                  <a:srgbClr val="339933"/>
                </a:solidFill>
                <a:latin typeface="Symbol" pitchFamily="18" charset="2"/>
              </a:rPr>
              <a:t>p</a:t>
            </a:r>
            <a:r>
              <a:rPr lang="en-GB" altLang="cs-CZ" dirty="0"/>
              <a:t>- </a:t>
            </a:r>
            <a:r>
              <a:rPr lang="cs-CZ" altLang="cs-CZ" dirty="0">
                <a:solidFill>
                  <a:srgbClr val="FF0000"/>
                </a:solidFill>
              </a:rPr>
              <a:t>nízká </a:t>
            </a:r>
            <a:r>
              <a:rPr lang="en-GB" altLang="cs-CZ" b="1" i="1" dirty="0">
                <a:solidFill>
                  <a:srgbClr val="FF0000"/>
                </a:solidFill>
                <a:latin typeface="Symbol" pitchFamily="18" charset="2"/>
              </a:rPr>
              <a:t>a</a:t>
            </a:r>
            <a:endParaRPr lang="en-GB" altLang="cs-CZ" dirty="0">
              <a:solidFill>
                <a:srgbClr val="FF0000"/>
              </a:solidFill>
            </a:endParaRP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nedokonalé informace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7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7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7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strnulých cen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0" y="715963"/>
            <a:ext cx="9144000" cy="531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/>
              <a:t>Některé </a:t>
            </a:r>
            <a:r>
              <a:rPr lang="en-GB" altLang="cs-CZ"/>
              <a:t>firm</a:t>
            </a:r>
            <a:r>
              <a:rPr lang="cs-CZ" altLang="cs-CZ"/>
              <a:t>y</a:t>
            </a:r>
            <a:r>
              <a:rPr lang="en-GB" altLang="cs-CZ"/>
              <a:t> </a:t>
            </a:r>
            <a:r>
              <a:rPr lang="cs-CZ" altLang="cs-CZ"/>
              <a:t>mají </a:t>
            </a:r>
            <a:r>
              <a:rPr lang="cs-CZ" altLang="cs-CZ" i="1">
                <a:solidFill>
                  <a:srgbClr val="339933"/>
                </a:solidFill>
              </a:rPr>
              <a:t>dlouhodobé smlouvy</a:t>
            </a:r>
            <a:r>
              <a:rPr lang="en-GB" altLang="cs-CZ"/>
              <a:t> </a:t>
            </a:r>
            <a:r>
              <a:rPr lang="en-GB" altLang="cs-CZ" sz="2000"/>
              <a:t>(</a:t>
            </a:r>
            <a:r>
              <a:rPr lang="cs-CZ" altLang="cs-CZ" sz="2000"/>
              <a:t>udržení si dlouhodobých zákazníků, náklady na menu, vyjednávání</a:t>
            </a:r>
            <a:r>
              <a:rPr lang="en-GB" altLang="cs-CZ" sz="2000"/>
              <a:t>,...)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>
                <a:solidFill>
                  <a:srgbClr val="339933"/>
                </a:solidFill>
              </a:rPr>
              <a:t>Cenová tvorba </a:t>
            </a:r>
            <a:r>
              <a:rPr lang="cs-CZ" altLang="cs-CZ"/>
              <a:t> jednotlivých firem</a:t>
            </a:r>
            <a:r>
              <a:rPr lang="en-GB" altLang="cs-CZ"/>
              <a:t>: </a:t>
            </a:r>
            <a:r>
              <a:rPr lang="cs-CZ" altLang="cs-CZ"/>
              <a:t>	</a:t>
            </a:r>
            <a:r>
              <a:rPr lang="en-GB" altLang="cs-CZ" b="1" i="1">
                <a:solidFill>
                  <a:schemeClr val="accent2"/>
                </a:solidFill>
              </a:rPr>
              <a:t>p = P + a . ( Y – Y</a:t>
            </a:r>
            <a:r>
              <a:rPr lang="en-GB" altLang="cs-CZ" b="1" i="1" baseline="30000">
                <a:solidFill>
                  <a:schemeClr val="accent2"/>
                </a:solidFill>
              </a:rPr>
              <a:t>*</a:t>
            </a:r>
            <a:r>
              <a:rPr lang="en-GB" altLang="cs-CZ" b="1" i="1">
                <a:solidFill>
                  <a:schemeClr val="accent2"/>
                </a:solidFill>
              </a:rPr>
              <a:t> )</a:t>
            </a:r>
          </a:p>
          <a:p>
            <a:pPr>
              <a:spcBef>
                <a:spcPts val="600"/>
              </a:spcBef>
            </a:pPr>
            <a:r>
              <a:rPr lang="en-GB" altLang="cs-CZ" sz="2000"/>
              <a:t>	</a:t>
            </a:r>
            <a:r>
              <a:rPr lang="cs-CZ" altLang="cs-CZ" sz="2000"/>
              <a:t>	  		   cenová hladina</a:t>
            </a:r>
            <a:r>
              <a:rPr lang="en-GB" altLang="cs-CZ" sz="2000">
                <a:sym typeface="Symbol" pitchFamily="18" charset="2"/>
              </a:rPr>
              <a:t></a:t>
            </a:r>
            <a:r>
              <a:rPr lang="cs-CZ" altLang="cs-CZ" sz="2000">
                <a:sym typeface="Symbol" pitchFamily="18" charset="2"/>
              </a:rPr>
              <a:t>náklady      </a:t>
            </a:r>
            <a:r>
              <a:rPr lang="en-GB" altLang="cs-CZ" sz="2000">
                <a:sym typeface="Symbol" pitchFamily="18" charset="2"/>
              </a:rPr>
              <a:t>Y </a:t>
            </a:r>
            <a:r>
              <a:rPr lang="en-GB" altLang="cs-CZ">
                <a:sym typeface="Symbol" pitchFamily="18" charset="2"/>
              </a:rPr>
              <a:t> </a:t>
            </a:r>
            <a:r>
              <a:rPr lang="cs-CZ" altLang="cs-CZ" sz="2000">
                <a:sym typeface="Symbol" pitchFamily="18" charset="2"/>
              </a:rPr>
              <a:t>poptávkové tlaky</a:t>
            </a:r>
            <a:endParaRPr lang="en-GB" altLang="cs-CZ" sz="2000"/>
          </a:p>
          <a:p>
            <a:pPr>
              <a:spcBef>
                <a:spcPts val="600"/>
              </a:spcBef>
            </a:pPr>
            <a:r>
              <a:rPr lang="en-GB" altLang="cs-CZ" b="1" u="sng">
                <a:solidFill>
                  <a:srgbClr val="FF0000"/>
                </a:solidFill>
              </a:rPr>
              <a:t>2 typ</a:t>
            </a:r>
            <a:r>
              <a:rPr lang="cs-CZ" altLang="cs-CZ" b="1" u="sng">
                <a:solidFill>
                  <a:srgbClr val="FF0000"/>
                </a:solidFill>
              </a:rPr>
              <a:t>y </a:t>
            </a:r>
            <a:r>
              <a:rPr lang="en-GB" altLang="cs-CZ" b="1" u="sng">
                <a:solidFill>
                  <a:srgbClr val="FF0000"/>
                </a:solidFill>
              </a:rPr>
              <a:t>fir</a:t>
            </a:r>
            <a:r>
              <a:rPr lang="cs-CZ" altLang="cs-CZ" b="1" u="sng">
                <a:solidFill>
                  <a:srgbClr val="FF0000"/>
                </a:solidFill>
              </a:rPr>
              <a:t>e</a:t>
            </a:r>
            <a:r>
              <a:rPr lang="en-GB" altLang="cs-CZ" b="1" u="sng">
                <a:solidFill>
                  <a:srgbClr val="FF0000"/>
                </a:solidFill>
              </a:rPr>
              <a:t>m</a:t>
            </a:r>
            <a:r>
              <a:rPr lang="en-GB" altLang="cs-CZ" b="1" u="sng"/>
              <a:t>:</a:t>
            </a:r>
            <a:r>
              <a:rPr lang="en-GB" altLang="cs-CZ"/>
              <a:t> </a:t>
            </a:r>
          </a:p>
          <a:p>
            <a:pPr lvl="2">
              <a:spcBef>
                <a:spcPts val="600"/>
              </a:spcBef>
              <a:buFontTx/>
              <a:buChar char="•"/>
            </a:pPr>
            <a:r>
              <a:rPr lang="cs-CZ" altLang="cs-CZ" i="1" u="sng">
                <a:solidFill>
                  <a:srgbClr val="339933"/>
                </a:solidFill>
              </a:rPr>
              <a:t>Cenoví tvůrci </a:t>
            </a:r>
            <a:r>
              <a:rPr lang="cs-CZ" altLang="cs-CZ" sz="1600"/>
              <a:t>(</a:t>
            </a:r>
            <a:r>
              <a:rPr lang="en-GB" altLang="cs-CZ" sz="1600"/>
              <a:t>price makers</a:t>
            </a:r>
            <a:r>
              <a:rPr lang="cs-CZ" altLang="cs-CZ" sz="1600"/>
              <a:t>; podíl</a:t>
            </a:r>
            <a:r>
              <a:rPr lang="en-GB" altLang="cs-CZ" sz="1600"/>
              <a:t> </a:t>
            </a:r>
            <a:r>
              <a:rPr lang="en-GB" altLang="cs-CZ" sz="1600" b="1"/>
              <a:t>s</a:t>
            </a:r>
            <a:r>
              <a:rPr lang="en-GB" altLang="cs-CZ" sz="1600"/>
              <a:t>):</a:t>
            </a:r>
            <a:r>
              <a:rPr lang="en-GB" altLang="cs-CZ"/>
              <a:t> 	</a:t>
            </a:r>
            <a:endParaRPr lang="cs-CZ" altLang="cs-CZ"/>
          </a:p>
          <a:p>
            <a:pPr lvl="2">
              <a:spcBef>
                <a:spcPts val="600"/>
              </a:spcBef>
            </a:pPr>
            <a:r>
              <a:rPr lang="cs-CZ" altLang="cs-CZ" b="1" i="1"/>
              <a:t>	</a:t>
            </a:r>
            <a:r>
              <a:rPr lang="en-GB" altLang="cs-CZ" b="1" i="1">
                <a:solidFill>
                  <a:schemeClr val="accent2"/>
                </a:solidFill>
              </a:rPr>
              <a:t>p</a:t>
            </a:r>
            <a:r>
              <a:rPr lang="en-GB" altLang="cs-CZ" b="1" i="1" baseline="30000">
                <a:solidFill>
                  <a:schemeClr val="accent2"/>
                </a:solidFill>
              </a:rPr>
              <a:t>T</a:t>
            </a:r>
            <a:r>
              <a:rPr lang="en-GB" altLang="cs-CZ" b="1" i="1">
                <a:solidFill>
                  <a:schemeClr val="accent2"/>
                </a:solidFill>
              </a:rPr>
              <a:t>=P</a:t>
            </a:r>
            <a:r>
              <a:rPr lang="en-GB" altLang="cs-CZ" b="1" i="1" baseline="30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</a:rPr>
              <a:t>+a . ( Y</a:t>
            </a:r>
            <a:r>
              <a:rPr lang="en-GB" altLang="cs-CZ" b="1" i="1" baseline="30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</a:rPr>
              <a:t> –Y</a:t>
            </a:r>
            <a:r>
              <a:rPr lang="en-GB" altLang="cs-CZ" b="1" i="1" baseline="30000">
                <a:solidFill>
                  <a:schemeClr val="accent2"/>
                </a:solidFill>
              </a:rPr>
              <a:t>*E</a:t>
            </a:r>
            <a:r>
              <a:rPr lang="en-GB" altLang="cs-CZ" b="1" i="1">
                <a:solidFill>
                  <a:schemeClr val="accent2"/>
                </a:solidFill>
              </a:rPr>
              <a:t>)</a:t>
            </a:r>
            <a:r>
              <a:rPr lang="en-GB" altLang="cs-CZ" b="1" i="1"/>
              <a:t>  </a:t>
            </a:r>
            <a:r>
              <a:rPr lang="cs-CZ" altLang="cs-CZ" b="1" i="1"/>
              <a:t>		</a:t>
            </a:r>
            <a:r>
              <a:rPr lang="cs-CZ" altLang="cs-CZ"/>
              <a:t>nebo</a:t>
            </a:r>
            <a:r>
              <a:rPr lang="en-GB" altLang="cs-CZ"/>
              <a:t> (</a:t>
            </a:r>
            <a:r>
              <a:rPr lang="cs-CZ" altLang="cs-CZ"/>
              <a:t>pro</a:t>
            </a:r>
            <a:r>
              <a:rPr lang="en-GB" altLang="cs-CZ"/>
              <a:t> </a:t>
            </a:r>
            <a:r>
              <a:rPr lang="en-GB" altLang="cs-CZ" b="1" i="1">
                <a:solidFill>
                  <a:schemeClr val="accent2"/>
                </a:solidFill>
              </a:rPr>
              <a:t>Y</a:t>
            </a:r>
            <a:r>
              <a:rPr lang="en-GB" altLang="cs-CZ" b="1" i="1" baseline="30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</a:rPr>
              <a:t>=Y</a:t>
            </a:r>
            <a:r>
              <a:rPr lang="en-GB" altLang="cs-CZ" b="1" i="1" baseline="30000">
                <a:solidFill>
                  <a:schemeClr val="accent2"/>
                </a:solidFill>
              </a:rPr>
              <a:t>*E</a:t>
            </a:r>
            <a:r>
              <a:rPr lang="en-GB" altLang="cs-CZ"/>
              <a:t>) </a:t>
            </a:r>
            <a:r>
              <a:rPr lang="en-GB" altLang="cs-CZ" b="1" i="1">
                <a:solidFill>
                  <a:schemeClr val="accent2"/>
                </a:solidFill>
              </a:rPr>
              <a:t>p</a:t>
            </a:r>
            <a:r>
              <a:rPr lang="en-GB" altLang="cs-CZ" b="1" i="1" baseline="30000">
                <a:solidFill>
                  <a:schemeClr val="accent2"/>
                </a:solidFill>
              </a:rPr>
              <a:t>T</a:t>
            </a:r>
            <a:r>
              <a:rPr lang="en-GB" altLang="cs-CZ" b="1" i="1">
                <a:solidFill>
                  <a:schemeClr val="accent2"/>
                </a:solidFill>
              </a:rPr>
              <a:t> =P</a:t>
            </a:r>
            <a:r>
              <a:rPr lang="en-GB" altLang="cs-CZ" b="1" i="1" baseline="30000">
                <a:solidFill>
                  <a:schemeClr val="accent2"/>
                </a:solidFill>
              </a:rPr>
              <a:t>E</a:t>
            </a:r>
            <a:r>
              <a:rPr lang="en-GB" altLang="cs-CZ" b="1" i="1"/>
              <a:t> </a:t>
            </a:r>
          </a:p>
          <a:p>
            <a:pPr lvl="2">
              <a:spcBef>
                <a:spcPts val="600"/>
              </a:spcBef>
              <a:buFontTx/>
              <a:buChar char="•"/>
            </a:pPr>
            <a:r>
              <a:rPr lang="cs-CZ" altLang="cs-CZ" i="1" u="sng">
                <a:solidFill>
                  <a:srgbClr val="339933"/>
                </a:solidFill>
              </a:rPr>
              <a:t>Cenoví příjemci </a:t>
            </a:r>
            <a:r>
              <a:rPr lang="cs-CZ" altLang="cs-CZ" sz="1600"/>
              <a:t>(</a:t>
            </a:r>
            <a:r>
              <a:rPr lang="en-GB" altLang="cs-CZ" sz="1600"/>
              <a:t>price takers</a:t>
            </a:r>
            <a:r>
              <a:rPr lang="cs-CZ" altLang="cs-CZ" sz="1600"/>
              <a:t>; podíl </a:t>
            </a:r>
            <a:r>
              <a:rPr lang="en-GB" altLang="cs-CZ" sz="1600" b="1"/>
              <a:t>1-s</a:t>
            </a:r>
            <a:r>
              <a:rPr lang="en-GB" altLang="cs-CZ" sz="1600"/>
              <a:t>):</a:t>
            </a:r>
            <a:r>
              <a:rPr lang="cs-CZ" altLang="cs-CZ"/>
              <a:t>	</a:t>
            </a:r>
            <a:r>
              <a:rPr lang="en-GB" altLang="cs-CZ" b="1" i="1">
                <a:solidFill>
                  <a:schemeClr val="accent2"/>
                </a:solidFill>
              </a:rPr>
              <a:t>p</a:t>
            </a:r>
            <a:r>
              <a:rPr lang="en-GB" altLang="cs-CZ" b="1" i="1" baseline="30000">
                <a:solidFill>
                  <a:schemeClr val="accent2"/>
                </a:solidFill>
              </a:rPr>
              <a:t>P</a:t>
            </a:r>
            <a:r>
              <a:rPr lang="en-GB" altLang="cs-CZ" b="1" i="1">
                <a:solidFill>
                  <a:schemeClr val="accent2"/>
                </a:solidFill>
              </a:rPr>
              <a:t> = P + a . ( Y – Y</a:t>
            </a:r>
            <a:r>
              <a:rPr lang="en-GB" altLang="cs-CZ" b="1" i="1" baseline="30000">
                <a:solidFill>
                  <a:schemeClr val="accent2"/>
                </a:solidFill>
              </a:rPr>
              <a:t>*</a:t>
            </a:r>
            <a:r>
              <a:rPr lang="en-GB" altLang="cs-CZ" b="1" i="1">
                <a:solidFill>
                  <a:schemeClr val="accent2"/>
                </a:solidFill>
              </a:rPr>
              <a:t> )</a:t>
            </a:r>
          </a:p>
          <a:p>
            <a:pPr>
              <a:spcBef>
                <a:spcPct val="50000"/>
              </a:spcBef>
            </a:pPr>
            <a:r>
              <a:rPr lang="cs-CZ" altLang="cs-CZ" b="1" u="sng">
                <a:solidFill>
                  <a:srgbClr val="FF0000"/>
                </a:solidFill>
              </a:rPr>
              <a:t>Celková cenová hladina</a:t>
            </a:r>
            <a:r>
              <a:rPr lang="en-GB" altLang="cs-CZ" b="1" u="sng">
                <a:solidFill>
                  <a:srgbClr val="FF0000"/>
                </a:solidFill>
              </a:rPr>
              <a:t>:</a:t>
            </a:r>
            <a:r>
              <a:rPr lang="en-GB" altLang="cs-CZ"/>
              <a:t>	</a:t>
            </a:r>
            <a:r>
              <a:rPr lang="en-GB" altLang="cs-CZ" b="1" i="1">
                <a:solidFill>
                  <a:schemeClr val="accent2"/>
                </a:solidFill>
              </a:rPr>
              <a:t>P = s. p</a:t>
            </a:r>
            <a:r>
              <a:rPr lang="en-GB" altLang="cs-CZ" b="1" i="1" baseline="30000">
                <a:solidFill>
                  <a:schemeClr val="accent2"/>
                </a:solidFill>
              </a:rPr>
              <a:t>T</a:t>
            </a:r>
            <a:r>
              <a:rPr lang="en-GB" altLang="cs-CZ" b="1" i="1">
                <a:solidFill>
                  <a:schemeClr val="accent2"/>
                </a:solidFill>
              </a:rPr>
              <a:t> + (1 – s) . p</a:t>
            </a:r>
            <a:r>
              <a:rPr lang="en-GB" altLang="cs-CZ" b="1" i="1" baseline="30000">
                <a:solidFill>
                  <a:schemeClr val="accent2"/>
                </a:solidFill>
              </a:rPr>
              <a:t>P</a:t>
            </a:r>
          </a:p>
          <a:p>
            <a:pPr>
              <a:spcBef>
                <a:spcPts val="600"/>
              </a:spcBef>
            </a:pPr>
            <a:r>
              <a:rPr lang="en-GB" altLang="cs-CZ" b="1" i="1">
                <a:solidFill>
                  <a:schemeClr val="accent2"/>
                </a:solidFill>
              </a:rPr>
              <a:t>			P = s. P</a:t>
            </a:r>
            <a:r>
              <a:rPr lang="en-GB" altLang="cs-CZ" b="1" i="1" baseline="30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</a:rPr>
              <a:t> + (1 – s) . [ P + a. ( Y – Y</a:t>
            </a:r>
            <a:r>
              <a:rPr lang="en-GB" altLang="cs-CZ" b="1" i="1" baseline="30000">
                <a:solidFill>
                  <a:schemeClr val="accent2"/>
                </a:solidFill>
              </a:rPr>
              <a:t>*</a:t>
            </a:r>
            <a:r>
              <a:rPr lang="en-GB" altLang="cs-CZ" b="1" i="1">
                <a:solidFill>
                  <a:schemeClr val="accent2"/>
                </a:solidFill>
              </a:rPr>
              <a:t> )]</a:t>
            </a:r>
          </a:p>
          <a:p>
            <a:pPr>
              <a:spcBef>
                <a:spcPts val="600"/>
              </a:spcBef>
            </a:pPr>
            <a:r>
              <a:rPr lang="en-GB" altLang="cs-CZ" b="1" i="1">
                <a:solidFill>
                  <a:schemeClr val="accent2"/>
                </a:solidFill>
              </a:rPr>
              <a:t>			P - (1 – s) .  P =  s . P</a:t>
            </a:r>
            <a:r>
              <a:rPr lang="en-GB" altLang="cs-CZ" b="1" i="1" baseline="30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</a:rPr>
              <a:t> + (1 – s) . a . ( Y – Y</a:t>
            </a:r>
            <a:r>
              <a:rPr lang="en-GB" altLang="cs-CZ" b="1" i="1" baseline="30000">
                <a:solidFill>
                  <a:schemeClr val="accent2"/>
                </a:solidFill>
              </a:rPr>
              <a:t>*</a:t>
            </a:r>
            <a:r>
              <a:rPr lang="en-GB" altLang="cs-CZ" b="1" i="1">
                <a:solidFill>
                  <a:schemeClr val="accent2"/>
                </a:solidFill>
              </a:rPr>
              <a:t> )</a:t>
            </a:r>
          </a:p>
          <a:p>
            <a:r>
              <a:rPr lang="en-GB" altLang="cs-CZ" b="1" i="1">
                <a:solidFill>
                  <a:schemeClr val="accent2"/>
                </a:solidFill>
              </a:rPr>
              <a:t>			s .  P =  s . P</a:t>
            </a:r>
            <a:r>
              <a:rPr lang="en-GB" altLang="cs-CZ" b="1" i="1" baseline="30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</a:rPr>
              <a:t> + (1 – s) . a . ( Y – Y</a:t>
            </a:r>
            <a:r>
              <a:rPr lang="en-GB" altLang="cs-CZ" b="1" i="1" baseline="30000">
                <a:solidFill>
                  <a:schemeClr val="accent2"/>
                </a:solidFill>
              </a:rPr>
              <a:t>*</a:t>
            </a:r>
            <a:r>
              <a:rPr lang="en-GB" altLang="cs-CZ" b="1" i="1">
                <a:solidFill>
                  <a:schemeClr val="accent2"/>
                </a:solidFill>
              </a:rPr>
              <a:t> )</a:t>
            </a:r>
          </a:p>
        </p:txBody>
      </p:sp>
      <p:graphicFrame>
        <p:nvGraphicFramePr>
          <p:cNvPr id="103428" name="Object 4"/>
          <p:cNvGraphicFramePr>
            <a:graphicFrameLocks noChangeAspect="1"/>
          </p:cNvGraphicFramePr>
          <p:nvPr/>
        </p:nvGraphicFramePr>
        <p:xfrm>
          <a:off x="2767013" y="6016625"/>
          <a:ext cx="31813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ditor rovnic 3.0" r:id="rId2" imgW="1587240" imgH="393480" progId="Equation.3">
                  <p:embed/>
                </p:oleObj>
              </mc:Choice>
              <mc:Fallback>
                <p:oleObj name="Editor rovnic 3.0" r:id="rId2" imgW="1587240" imgH="393480" progId="Equation.3">
                  <p:embed/>
                  <p:pic>
                    <p:nvPicPr>
                      <p:cNvPr id="1034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6016625"/>
                        <a:ext cx="3181350" cy="7874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29" name="AutoShape 5"/>
          <p:cNvSpPr>
            <a:spLocks noChangeArrowheads="1"/>
          </p:cNvSpPr>
          <p:nvPr/>
        </p:nvSpPr>
        <p:spPr bwMode="auto">
          <a:xfrm>
            <a:off x="3819525" y="2139950"/>
            <a:ext cx="2584450" cy="303213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430" name="AutoShape 6"/>
          <p:cNvSpPr>
            <a:spLocks noChangeArrowheads="1"/>
          </p:cNvSpPr>
          <p:nvPr/>
        </p:nvSpPr>
        <p:spPr bwMode="auto">
          <a:xfrm>
            <a:off x="6697663" y="2136775"/>
            <a:ext cx="2446337" cy="2889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431" name="Line 7"/>
          <p:cNvSpPr>
            <a:spLocks noChangeShapeType="1"/>
          </p:cNvSpPr>
          <p:nvPr/>
        </p:nvSpPr>
        <p:spPr bwMode="auto">
          <a:xfrm flipV="1">
            <a:off x="4940300" y="1906588"/>
            <a:ext cx="182563" cy="1682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432" name="Line 8"/>
          <p:cNvSpPr>
            <a:spLocks noChangeShapeType="1"/>
          </p:cNvSpPr>
          <p:nvPr/>
        </p:nvSpPr>
        <p:spPr bwMode="auto">
          <a:xfrm>
            <a:off x="6288088" y="1957388"/>
            <a:ext cx="40640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3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9" grpId="0" animBg="1"/>
      <p:bldP spid="103430" grpId="0" animBg="1"/>
      <p:bldP spid="103431" grpId="0" animBg="1"/>
      <p:bldP spid="1034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0" y="1919288"/>
            <a:ext cx="8834438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cs-CZ"/>
              <a:t>T</a:t>
            </a:r>
            <a:r>
              <a:rPr lang="cs-CZ" altLang="cs-CZ"/>
              <a:t>o může být přepočteno na </a:t>
            </a:r>
            <a:r>
              <a:rPr lang="en-GB" altLang="cs-CZ"/>
              <a:t>AS </a:t>
            </a:r>
            <a:r>
              <a:rPr lang="cs-CZ" altLang="cs-CZ"/>
              <a:t>z předchozích modelů při nastavení </a:t>
            </a:r>
            <a:r>
              <a:rPr lang="en-GB" altLang="cs-CZ" b="1" i="1">
                <a:solidFill>
                  <a:schemeClr val="accent2"/>
                </a:solidFill>
                <a:latin typeface="Symbol" pitchFamily="18" charset="2"/>
              </a:rPr>
              <a:t>a</a:t>
            </a:r>
            <a:r>
              <a:rPr lang="en-GB" altLang="cs-CZ" b="1" i="1">
                <a:solidFill>
                  <a:schemeClr val="accent2"/>
                </a:solidFill>
              </a:rPr>
              <a:t>=s/[(1-s).a]</a:t>
            </a:r>
            <a:r>
              <a:rPr lang="en-GB" altLang="cs-CZ">
                <a:solidFill>
                  <a:schemeClr val="accent2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>
                <a:solidFill>
                  <a:srgbClr val="339933"/>
                </a:solidFill>
              </a:rPr>
              <a:t>Země s vysokou inflací</a:t>
            </a:r>
            <a:r>
              <a:rPr lang="en-GB" altLang="cs-CZ">
                <a:solidFill>
                  <a:srgbClr val="339933"/>
                </a:solidFill>
              </a:rPr>
              <a:t>-</a:t>
            </a:r>
            <a:r>
              <a:rPr lang="en-GB" altLang="cs-CZ"/>
              <a:t> </a:t>
            </a:r>
            <a:r>
              <a:rPr lang="cs-CZ" altLang="cs-CZ"/>
              <a:t>vyšší podíl cenových příjemců</a:t>
            </a:r>
            <a:r>
              <a:rPr lang="en-GB" altLang="cs-CZ"/>
              <a:t> (</a:t>
            </a:r>
            <a:r>
              <a:rPr lang="cs-CZ" altLang="cs-CZ"/>
              <a:t>nižší </a:t>
            </a:r>
            <a:r>
              <a:rPr lang="en-GB" altLang="cs-CZ" b="1" i="1"/>
              <a:t>s</a:t>
            </a:r>
            <a:r>
              <a:rPr lang="en-GB" altLang="cs-CZ"/>
              <a:t> a</a:t>
            </a:r>
            <a:r>
              <a:rPr lang="cs-CZ" altLang="cs-CZ"/>
              <a:t> tedy nižší </a:t>
            </a:r>
            <a:r>
              <a:rPr lang="en-GB" altLang="cs-CZ" b="1" i="1">
                <a:latin typeface="Symbol" pitchFamily="18" charset="2"/>
              </a:rPr>
              <a:t>a</a:t>
            </a:r>
            <a:r>
              <a:rPr lang="en-GB" altLang="cs-CZ"/>
              <a:t>)</a:t>
            </a:r>
            <a:r>
              <a:rPr lang="en-GB" altLang="cs-CZ">
                <a:sym typeface="Symbol" pitchFamily="18" charset="2"/>
              </a:rPr>
              <a:t></a:t>
            </a:r>
            <a:r>
              <a:rPr lang="cs-CZ" altLang="cs-CZ">
                <a:sym typeface="Symbol" pitchFamily="18" charset="2"/>
              </a:rPr>
              <a:t> </a:t>
            </a:r>
            <a:r>
              <a:rPr lang="en-GB" altLang="cs-CZ">
                <a:sym typeface="Symbol" pitchFamily="18" charset="2"/>
              </a:rPr>
              <a:t>st</a:t>
            </a:r>
            <a:r>
              <a:rPr lang="cs-CZ" altLang="cs-CZ">
                <a:sym typeface="Symbol" pitchFamily="18" charset="2"/>
              </a:rPr>
              <a:t>rmější </a:t>
            </a:r>
            <a:r>
              <a:rPr lang="en-GB" altLang="cs-CZ">
                <a:sym typeface="Symbol" pitchFamily="18" charset="2"/>
              </a:rPr>
              <a:t>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>
                <a:sym typeface="Symbol" pitchFamily="18" charset="2"/>
              </a:rPr>
              <a:t>Trh práce</a:t>
            </a:r>
            <a:r>
              <a:rPr lang="en-GB" altLang="cs-CZ">
                <a:sym typeface="Symbol" pitchFamily="18" charset="2"/>
              </a:rPr>
              <a:t>-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AD</a:t>
            </a:r>
            <a:r>
              <a:rPr lang="en-GB" altLang="cs-CZ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Y</a:t>
            </a:r>
            <a:r>
              <a:rPr lang="en-GB" altLang="cs-CZ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b="1" i="1" baseline="-25000">
                <a:solidFill>
                  <a:schemeClr val="accent2"/>
                </a:solidFill>
                <a:sym typeface="Symbol" pitchFamily="18" charset="2"/>
              </a:rPr>
              <a:t>D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L,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W/P</a:t>
            </a:r>
            <a:r>
              <a:rPr lang="en-GB" altLang="cs-CZ" b="1" i="1">
                <a:sym typeface="Symbol" pitchFamily="18" charset="2"/>
              </a:rPr>
              <a:t> </a:t>
            </a:r>
          </a:p>
        </p:txBody>
      </p:sp>
      <p:graphicFrame>
        <p:nvGraphicFramePr>
          <p:cNvPr id="118788" name="Object 4"/>
          <p:cNvGraphicFramePr>
            <a:graphicFrameLocks noChangeAspect="1"/>
          </p:cNvGraphicFramePr>
          <p:nvPr/>
        </p:nvGraphicFramePr>
        <p:xfrm>
          <a:off x="196850" y="962025"/>
          <a:ext cx="31845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ditor rovnic 3.0" r:id="rId2" imgW="1587240" imgH="393480" progId="Equation.3">
                  <p:embed/>
                </p:oleObj>
              </mc:Choice>
              <mc:Fallback>
                <p:oleObj name="Editor rovnic 3.0" r:id="rId2" imgW="1587240" imgH="393480" progId="Equation.3">
                  <p:embed/>
                  <p:pic>
                    <p:nvPicPr>
                      <p:cNvPr id="1187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962025"/>
                        <a:ext cx="3184525" cy="7874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3" name="Rectangle 9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strnulých cen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81307-5B9F-5947-9297-61D282366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35542AA-C9F3-CBFF-29C9-81A349130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 dirty="0">
                <a:solidFill>
                  <a:schemeClr val="tx2"/>
                </a:solidFill>
              </a:rPr>
              <a:t>Model</a:t>
            </a:r>
            <a:r>
              <a:rPr lang="cs-CZ" altLang="cs-CZ" sz="2800" b="1" i="1" dirty="0">
                <a:solidFill>
                  <a:schemeClr val="tx2"/>
                </a:solidFill>
              </a:rPr>
              <a:t>y</a:t>
            </a:r>
            <a:r>
              <a:rPr lang="en-GB" altLang="cs-CZ" sz="2800" b="1" i="1" dirty="0">
                <a:solidFill>
                  <a:schemeClr val="tx2"/>
                </a:solidFill>
              </a:rPr>
              <a:t> </a:t>
            </a:r>
            <a:r>
              <a:rPr lang="cs-CZ" altLang="cs-CZ" sz="2800" b="1" i="1" dirty="0">
                <a:solidFill>
                  <a:schemeClr val="tx2"/>
                </a:solidFill>
              </a:rPr>
              <a:t>a</a:t>
            </a:r>
            <a:r>
              <a:rPr lang="en-GB" altLang="cs-CZ" sz="2800" b="1" i="1" dirty="0" err="1">
                <a:solidFill>
                  <a:schemeClr val="tx2"/>
                </a:solidFill>
              </a:rPr>
              <a:t>greg</a:t>
            </a:r>
            <a:r>
              <a:rPr lang="cs-CZ" altLang="cs-CZ" sz="2800" b="1" i="1" dirty="0" err="1">
                <a:solidFill>
                  <a:schemeClr val="tx2"/>
                </a:solidFill>
              </a:rPr>
              <a:t>átní</a:t>
            </a:r>
            <a:r>
              <a:rPr lang="cs-CZ" altLang="cs-CZ" sz="2800" b="1" i="1" dirty="0">
                <a:solidFill>
                  <a:schemeClr val="tx2"/>
                </a:solidFill>
              </a:rPr>
              <a:t> nabídky</a:t>
            </a:r>
            <a:endParaRPr lang="en-GB" altLang="cs-CZ" sz="2800" b="1" i="1" dirty="0">
              <a:solidFill>
                <a:schemeClr val="tx2"/>
              </a:solidFill>
            </a:endParaRP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C3D0104A-57E2-4911-A847-EE98996A3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985838"/>
            <a:ext cx="7848600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i="1" dirty="0">
                <a:solidFill>
                  <a:schemeClr val="accent2"/>
                </a:solidFill>
              </a:rPr>
              <a:t>Sklon křivky </a:t>
            </a:r>
            <a:r>
              <a:rPr lang="en-GB" altLang="cs-CZ" sz="2000" i="1" dirty="0">
                <a:solidFill>
                  <a:schemeClr val="accent2"/>
                </a:solidFill>
              </a:rPr>
              <a:t>AS </a:t>
            </a:r>
            <a:r>
              <a:rPr lang="cs-CZ" altLang="cs-CZ" sz="2000" i="1" dirty="0">
                <a:solidFill>
                  <a:schemeClr val="accent2"/>
                </a:solidFill>
              </a:rPr>
              <a:t>ovlivňuje výsledek modelu AS-AD zásadním způsobem</a:t>
            </a:r>
            <a:r>
              <a:rPr lang="en-GB" altLang="cs-CZ" sz="2000" dirty="0"/>
              <a:t> (</a:t>
            </a:r>
            <a:r>
              <a:rPr lang="en-GB" altLang="cs-CZ" sz="2000" dirty="0" err="1"/>
              <a:t>keynesi</a:t>
            </a:r>
            <a:r>
              <a:rPr lang="cs-CZ" altLang="cs-CZ" sz="2000" dirty="0" err="1"/>
              <a:t>ánská</a:t>
            </a:r>
            <a:r>
              <a:rPr lang="en-GB" altLang="cs-CZ" sz="2000" dirty="0"/>
              <a:t> x neo</a:t>
            </a:r>
            <a:r>
              <a:rPr lang="cs-CZ" altLang="cs-CZ" sz="2000" dirty="0"/>
              <a:t>k</a:t>
            </a:r>
            <a:r>
              <a:rPr lang="en-GB" altLang="cs-CZ" sz="2000" dirty="0"/>
              <a:t>las</a:t>
            </a:r>
            <a:r>
              <a:rPr lang="cs-CZ" altLang="cs-CZ" sz="2000" dirty="0" err="1"/>
              <a:t>ická</a:t>
            </a:r>
            <a:r>
              <a:rPr lang="cs-CZ" altLang="cs-CZ" sz="2000" dirty="0"/>
              <a:t> křivka </a:t>
            </a:r>
            <a:r>
              <a:rPr lang="en-GB" altLang="cs-CZ" sz="2000" dirty="0"/>
              <a:t>AS)</a:t>
            </a:r>
            <a:endParaRPr lang="cs-CZ" altLang="cs-CZ" sz="20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dirty="0"/>
              <a:t>Sklon křivky </a:t>
            </a:r>
            <a:r>
              <a:rPr lang="en-GB" altLang="cs-CZ" sz="2000" dirty="0"/>
              <a:t>AD </a:t>
            </a:r>
            <a:r>
              <a:rPr lang="cs-CZ" altLang="cs-CZ" sz="2000" dirty="0"/>
              <a:t>hraje také roli, ale ne v </a:t>
            </a:r>
            <a:r>
              <a:rPr lang="en-GB" altLang="cs-CZ" sz="2000" dirty="0" err="1"/>
              <a:t>extr</a:t>
            </a:r>
            <a:r>
              <a:rPr lang="cs-CZ" altLang="cs-CZ" sz="2000" dirty="0" err="1"/>
              <a:t>émních</a:t>
            </a:r>
            <a:r>
              <a:rPr lang="cs-CZ" altLang="cs-CZ" sz="2000" dirty="0"/>
              <a:t> případech</a:t>
            </a:r>
            <a:r>
              <a:rPr lang="en-GB" altLang="cs-CZ" sz="2000" dirty="0"/>
              <a:t> (AS</a:t>
            </a:r>
            <a:r>
              <a:rPr lang="en-GB" altLang="cs-CZ" sz="2000" baseline="-25000" dirty="0"/>
              <a:t>KEYN</a:t>
            </a:r>
            <a:r>
              <a:rPr lang="en-GB" altLang="cs-CZ" sz="2000" dirty="0"/>
              <a:t>,AS</a:t>
            </a:r>
            <a:r>
              <a:rPr lang="en-GB" altLang="cs-CZ" sz="2000" baseline="-25000" dirty="0"/>
              <a:t>NEOCL</a:t>
            </a:r>
            <a:r>
              <a:rPr lang="en-GB" altLang="cs-CZ" sz="2000" dirty="0"/>
              <a:t>)-</a:t>
            </a:r>
            <a:r>
              <a:rPr lang="cs-CZ" altLang="cs-CZ" sz="2000" i="1" dirty="0">
                <a:solidFill>
                  <a:schemeClr val="accent2"/>
                </a:solidFill>
              </a:rPr>
              <a:t>čím plošší křivka </a:t>
            </a:r>
            <a:r>
              <a:rPr lang="en-GB" altLang="cs-CZ" sz="2000" i="1" dirty="0">
                <a:solidFill>
                  <a:schemeClr val="accent2"/>
                </a:solidFill>
              </a:rPr>
              <a:t>AD/AS, </a:t>
            </a:r>
            <a:r>
              <a:rPr lang="cs-CZ" altLang="cs-CZ" sz="2000" i="1" dirty="0">
                <a:solidFill>
                  <a:schemeClr val="accent2"/>
                </a:solidFill>
              </a:rPr>
              <a:t>tím větší dopad posunu AD na Y, menší na P (menší vytlačování)</a:t>
            </a:r>
            <a:r>
              <a:rPr lang="en-GB" altLang="cs-CZ" sz="2000" dirty="0"/>
              <a:t>;</a:t>
            </a:r>
          </a:p>
          <a:p>
            <a:pPr>
              <a:spcBef>
                <a:spcPct val="20000"/>
              </a:spcBef>
            </a:pPr>
            <a:endParaRPr lang="en-GB" altLang="cs-CZ" sz="2000" dirty="0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99B54C27-EEB4-2C9F-A90D-D6652D1F4D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299293"/>
              </p:ext>
            </p:extLst>
          </p:nvPr>
        </p:nvGraphicFramePr>
        <p:xfrm>
          <a:off x="392113" y="3251200"/>
          <a:ext cx="426402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505240" imgH="2124000" progId="Word.Picture.8">
                  <p:embed/>
                </p:oleObj>
              </mc:Choice>
              <mc:Fallback>
                <p:oleObj name="Picture" r:id="rId2" imgW="2505240" imgH="2124000" progId="Word.Picture.8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35F51F71-918F-75E6-F83D-95827D35C5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251200"/>
                        <a:ext cx="4264025" cy="360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540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Re</a:t>
            </a:r>
            <a:r>
              <a:rPr lang="cs-CZ" altLang="cs-CZ" sz="2800" b="1" i="1">
                <a:solidFill>
                  <a:schemeClr val="tx2"/>
                </a:solidFill>
              </a:rPr>
              <a:t>k</a:t>
            </a:r>
            <a:r>
              <a:rPr lang="en-GB" altLang="cs-CZ" sz="2800" b="1" i="1">
                <a:solidFill>
                  <a:schemeClr val="tx2"/>
                </a:solidFill>
              </a:rPr>
              <a:t>apitula</a:t>
            </a:r>
            <a:r>
              <a:rPr lang="cs-CZ" altLang="cs-CZ" sz="2800" b="1" i="1">
                <a:solidFill>
                  <a:schemeClr val="tx2"/>
                </a:solidFill>
              </a:rPr>
              <a:t>ce modelů </a:t>
            </a:r>
            <a:r>
              <a:rPr lang="en-GB" altLang="cs-CZ" sz="2800" b="1" i="1">
                <a:solidFill>
                  <a:schemeClr val="tx2"/>
                </a:solidFill>
              </a:rPr>
              <a:t>AS</a:t>
            </a:r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109538" y="733425"/>
            <a:ext cx="8834437" cy="596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en-GB" altLang="cs-CZ" sz="2000"/>
          </a:p>
          <a:p>
            <a:pPr lvl="2">
              <a:spcBef>
                <a:spcPct val="50000"/>
              </a:spcBef>
            </a:pPr>
            <a:r>
              <a:rPr lang="en-GB" altLang="cs-CZ" sz="2000"/>
              <a:t>					</a:t>
            </a:r>
          </a:p>
          <a:p>
            <a:pPr lvl="2">
              <a:spcBef>
                <a:spcPct val="50000"/>
              </a:spcBef>
            </a:pPr>
            <a:r>
              <a:rPr lang="en-GB" altLang="cs-CZ" sz="2000"/>
              <a:t>					</a:t>
            </a:r>
            <a:r>
              <a:rPr lang="cs-CZ" altLang="cs-CZ" sz="2000"/>
              <a:t>	</a:t>
            </a:r>
            <a:r>
              <a:rPr lang="en-GB" altLang="cs-CZ"/>
              <a:t>Neo</a:t>
            </a:r>
            <a:r>
              <a:rPr lang="cs-CZ" altLang="cs-CZ"/>
              <a:t>k</a:t>
            </a:r>
            <a:r>
              <a:rPr lang="en-GB" altLang="cs-CZ"/>
              <a:t>lasic</a:t>
            </a:r>
            <a:r>
              <a:rPr lang="cs-CZ" altLang="cs-CZ"/>
              <a:t>ké</a:t>
            </a:r>
            <a:endParaRPr lang="en-GB" altLang="cs-CZ"/>
          </a:p>
          <a:p>
            <a:pPr lvl="2">
              <a:spcBef>
                <a:spcPct val="50000"/>
              </a:spcBef>
            </a:pPr>
            <a:endParaRPr lang="en-GB" altLang="cs-CZ"/>
          </a:p>
          <a:p>
            <a:pPr lvl="2">
              <a:spcBef>
                <a:spcPct val="50000"/>
              </a:spcBef>
            </a:pPr>
            <a:r>
              <a:rPr lang="en-GB" altLang="cs-CZ" sz="2000"/>
              <a:t>					</a:t>
            </a:r>
            <a:r>
              <a:rPr lang="cs-CZ" altLang="cs-CZ" sz="2000"/>
              <a:t>	</a:t>
            </a:r>
          </a:p>
          <a:p>
            <a:pPr lvl="2">
              <a:spcBef>
                <a:spcPct val="50000"/>
              </a:spcBef>
            </a:pPr>
            <a:r>
              <a:rPr lang="cs-CZ" altLang="cs-CZ" sz="2000"/>
              <a:t>						</a:t>
            </a:r>
            <a:r>
              <a:rPr lang="en-GB" altLang="cs-CZ"/>
              <a:t>Keynesi</a:t>
            </a:r>
            <a:r>
              <a:rPr lang="cs-CZ" altLang="cs-CZ"/>
              <a:t>ánské</a:t>
            </a:r>
            <a:endParaRPr lang="en-GB" altLang="cs-CZ"/>
          </a:p>
          <a:p>
            <a:pPr>
              <a:spcBef>
                <a:spcPct val="50000"/>
              </a:spcBef>
              <a:buFontTx/>
              <a:buChar char="•"/>
            </a:pPr>
            <a:endParaRPr lang="en-GB" altLang="cs-CZ" sz="200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/>
              <a:t>Všechny </a:t>
            </a:r>
            <a:r>
              <a:rPr lang="en-GB" altLang="cs-CZ"/>
              <a:t>model</a:t>
            </a:r>
            <a:r>
              <a:rPr lang="cs-CZ" altLang="cs-CZ"/>
              <a:t>y</a:t>
            </a:r>
            <a:r>
              <a:rPr lang="en-GB" altLang="cs-CZ"/>
              <a:t>- AS </a:t>
            </a:r>
            <a:r>
              <a:rPr lang="cs-CZ" altLang="cs-CZ"/>
              <a:t>ve </a:t>
            </a:r>
            <a:r>
              <a:rPr lang="en-GB" altLang="cs-CZ"/>
              <a:t>form</a:t>
            </a:r>
            <a:r>
              <a:rPr lang="cs-CZ" altLang="cs-CZ"/>
              <a:t>ě</a:t>
            </a:r>
            <a:r>
              <a:rPr lang="en-GB" altLang="cs-CZ"/>
              <a:t> </a:t>
            </a:r>
            <a:r>
              <a:rPr lang="en-GB" altLang="cs-CZ" b="1" i="1">
                <a:solidFill>
                  <a:schemeClr val="accent2"/>
                </a:solidFill>
              </a:rPr>
              <a:t>Y=Y</a:t>
            </a:r>
            <a:r>
              <a:rPr lang="en-GB" altLang="cs-CZ" b="1" i="1" baseline="30000">
                <a:solidFill>
                  <a:schemeClr val="accent2"/>
                </a:solidFill>
              </a:rPr>
              <a:t>*</a:t>
            </a:r>
            <a:r>
              <a:rPr lang="en-GB" altLang="cs-CZ" b="1" i="1">
                <a:solidFill>
                  <a:schemeClr val="accent2"/>
                </a:solidFill>
              </a:rPr>
              <a:t>+</a:t>
            </a:r>
            <a:r>
              <a:rPr lang="en-GB" altLang="cs-CZ" b="1" i="1">
                <a:solidFill>
                  <a:schemeClr val="accent2"/>
                </a:solidFill>
                <a:latin typeface="Symbol" pitchFamily="18" charset="2"/>
              </a:rPr>
              <a:t>a</a:t>
            </a:r>
            <a:r>
              <a:rPr lang="en-GB" altLang="cs-CZ" b="1" i="1">
                <a:solidFill>
                  <a:schemeClr val="accent2"/>
                </a:solidFill>
              </a:rPr>
              <a:t>.(P-P</a:t>
            </a:r>
            <a:r>
              <a:rPr lang="en-GB" altLang="cs-CZ" b="1" i="1" baseline="-25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</a:rPr>
              <a:t>)</a:t>
            </a:r>
            <a:r>
              <a:rPr lang="en-GB" altLang="cs-CZ"/>
              <a:t>, </a:t>
            </a:r>
            <a:endParaRPr lang="cs-CZ" altLang="cs-CZ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/>
              <a:t>Ale odlišná </a:t>
            </a:r>
            <a:r>
              <a:rPr lang="en-GB" altLang="cs-CZ"/>
              <a:t>interpreta</a:t>
            </a:r>
            <a:r>
              <a:rPr lang="cs-CZ" altLang="cs-CZ"/>
              <a:t>ce </a:t>
            </a:r>
            <a:r>
              <a:rPr lang="en-GB" altLang="cs-CZ" b="1" i="1"/>
              <a:t>P</a:t>
            </a:r>
            <a:r>
              <a:rPr lang="en-GB" altLang="cs-CZ" b="1" i="1" baseline="-25000"/>
              <a:t>e</a:t>
            </a:r>
            <a:r>
              <a:rPr lang="cs-CZ" altLang="cs-CZ"/>
              <a:t>:</a:t>
            </a:r>
            <a:r>
              <a:rPr lang="en-GB" altLang="cs-CZ"/>
              <a:t> </a:t>
            </a:r>
            <a:r>
              <a:rPr lang="cs-CZ" altLang="cs-CZ"/>
              <a:t>	-pro </a:t>
            </a:r>
            <a:r>
              <a:rPr lang="en-GB" altLang="cs-CZ"/>
              <a:t>M.</a:t>
            </a:r>
            <a:r>
              <a:rPr lang="cs-CZ" altLang="cs-CZ"/>
              <a:t>M.I </a:t>
            </a:r>
            <a:r>
              <a:rPr lang="en-GB" altLang="cs-CZ"/>
              <a:t>&amp;</a:t>
            </a:r>
            <a:r>
              <a:rPr lang="cs-CZ" altLang="cs-CZ"/>
              <a:t>M.N.</a:t>
            </a:r>
            <a:r>
              <a:rPr lang="en-GB" altLang="cs-CZ"/>
              <a:t>I.: </a:t>
            </a:r>
            <a:r>
              <a:rPr lang="en-GB" altLang="cs-CZ" b="1" i="1">
                <a:solidFill>
                  <a:schemeClr val="accent2"/>
                </a:solidFill>
              </a:rPr>
              <a:t>P</a:t>
            </a:r>
            <a:r>
              <a:rPr lang="en-GB" altLang="cs-CZ" b="1" i="1" baseline="-25000">
                <a:solidFill>
                  <a:schemeClr val="accent2"/>
                </a:solidFill>
              </a:rPr>
              <a:t>e</a:t>
            </a:r>
            <a:r>
              <a:rPr lang="en-GB" altLang="cs-CZ">
                <a:solidFill>
                  <a:schemeClr val="accent2"/>
                </a:solidFill>
              </a:rPr>
              <a:t>=</a:t>
            </a:r>
            <a:r>
              <a:rPr lang="en-GB" altLang="cs-CZ" b="1" i="1">
                <a:solidFill>
                  <a:schemeClr val="accent2"/>
                </a:solidFill>
              </a:rPr>
              <a:t>E</a:t>
            </a:r>
            <a:r>
              <a:rPr lang="en-GB" altLang="cs-CZ" b="1" i="1" baseline="-25000">
                <a:solidFill>
                  <a:schemeClr val="accent2"/>
                </a:solidFill>
              </a:rPr>
              <a:t>t </a:t>
            </a:r>
            <a:r>
              <a:rPr lang="en-GB" altLang="cs-CZ" b="1" i="1">
                <a:solidFill>
                  <a:schemeClr val="accent2"/>
                </a:solidFill>
              </a:rPr>
              <a:t>(P</a:t>
            </a:r>
            <a:r>
              <a:rPr lang="en-GB" altLang="cs-CZ" b="1" i="1" baseline="-25000">
                <a:solidFill>
                  <a:schemeClr val="accent2"/>
                </a:solidFill>
              </a:rPr>
              <a:t>t </a:t>
            </a:r>
            <a:r>
              <a:rPr lang="en-GB" altLang="cs-CZ" b="1" i="1">
                <a:solidFill>
                  <a:schemeClr val="accent2"/>
                </a:solidFill>
              </a:rPr>
              <a:t>)</a:t>
            </a:r>
            <a:r>
              <a:rPr lang="en-GB" altLang="cs-CZ"/>
              <a:t>;</a:t>
            </a:r>
            <a:endParaRPr lang="cs-CZ" altLang="cs-CZ"/>
          </a:p>
          <a:p>
            <a:pPr>
              <a:spcBef>
                <a:spcPct val="50000"/>
              </a:spcBef>
            </a:pPr>
            <a:r>
              <a:rPr lang="en-GB" altLang="cs-CZ"/>
              <a:t> </a:t>
            </a:r>
            <a:r>
              <a:rPr lang="cs-CZ" altLang="cs-CZ"/>
              <a:t>				-pro M.</a:t>
            </a:r>
            <a:r>
              <a:rPr lang="en-GB" altLang="cs-CZ"/>
              <a:t>S.</a:t>
            </a:r>
            <a:r>
              <a:rPr lang="cs-CZ" altLang="cs-CZ"/>
              <a:t>M.</a:t>
            </a:r>
            <a:r>
              <a:rPr lang="en-GB" altLang="cs-CZ"/>
              <a:t>&amp;</a:t>
            </a:r>
            <a:r>
              <a:rPr lang="cs-CZ" altLang="cs-CZ"/>
              <a:t>M.</a:t>
            </a:r>
            <a:r>
              <a:rPr lang="en-GB" altLang="cs-CZ"/>
              <a:t>S.</a:t>
            </a:r>
            <a:r>
              <a:rPr lang="cs-CZ" altLang="cs-CZ"/>
              <a:t>C</a:t>
            </a:r>
            <a:r>
              <a:rPr lang="en-GB" altLang="cs-CZ"/>
              <a:t>.: </a:t>
            </a:r>
            <a:r>
              <a:rPr lang="en-GB" altLang="cs-CZ" b="1" i="1">
                <a:solidFill>
                  <a:schemeClr val="accent2"/>
                </a:solidFill>
              </a:rPr>
              <a:t>P</a:t>
            </a:r>
            <a:r>
              <a:rPr lang="en-GB" altLang="cs-CZ" b="1" i="1" baseline="-25000">
                <a:solidFill>
                  <a:schemeClr val="accent2"/>
                </a:solidFill>
              </a:rPr>
              <a:t>e</a:t>
            </a:r>
            <a:r>
              <a:rPr lang="en-GB" altLang="cs-CZ">
                <a:solidFill>
                  <a:schemeClr val="accent2"/>
                </a:solidFill>
              </a:rPr>
              <a:t>=</a:t>
            </a:r>
            <a:r>
              <a:rPr lang="en-GB" altLang="cs-CZ" b="1" i="1">
                <a:solidFill>
                  <a:schemeClr val="accent2"/>
                </a:solidFill>
              </a:rPr>
              <a:t>E</a:t>
            </a:r>
            <a:r>
              <a:rPr lang="en-GB" altLang="cs-CZ" b="1" i="1" baseline="-25000">
                <a:solidFill>
                  <a:schemeClr val="accent2"/>
                </a:solidFill>
              </a:rPr>
              <a:t>t-1</a:t>
            </a:r>
            <a:r>
              <a:rPr lang="en-GB" altLang="cs-CZ" b="1" i="1">
                <a:solidFill>
                  <a:schemeClr val="accent2"/>
                </a:solidFill>
              </a:rPr>
              <a:t>(P</a:t>
            </a:r>
            <a:r>
              <a:rPr lang="en-GB" altLang="cs-CZ" b="1" i="1" baseline="-25000">
                <a:solidFill>
                  <a:schemeClr val="accent2"/>
                </a:solidFill>
              </a:rPr>
              <a:t>t </a:t>
            </a:r>
            <a:r>
              <a:rPr lang="en-GB" altLang="cs-CZ" b="1" i="1">
                <a:solidFill>
                  <a:schemeClr val="accent2"/>
                </a:solidFill>
              </a:rPr>
              <a:t>)</a:t>
            </a:r>
            <a:r>
              <a:rPr lang="en-GB" altLang="cs-CZ"/>
              <a:t>; </a:t>
            </a:r>
            <a:endParaRPr lang="cs-CZ" altLang="cs-CZ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/>
              <a:t>I</a:t>
            </a:r>
            <a:r>
              <a:rPr lang="en-GB" altLang="cs-CZ"/>
              <a:t>mpli</a:t>
            </a:r>
            <a:r>
              <a:rPr lang="cs-CZ" altLang="cs-CZ"/>
              <a:t>kace pro délku cyklu </a:t>
            </a:r>
            <a:r>
              <a:rPr lang="en-GB" altLang="cs-CZ"/>
              <a:t>: </a:t>
            </a:r>
            <a:r>
              <a:rPr lang="cs-CZ" altLang="cs-CZ"/>
              <a:t>v </a:t>
            </a:r>
            <a:r>
              <a:rPr lang="en-GB" altLang="cs-CZ"/>
              <a:t>M.M.I &amp;M.N.I.</a:t>
            </a:r>
            <a:r>
              <a:rPr lang="cs-CZ" altLang="cs-CZ"/>
              <a:t> </a:t>
            </a:r>
            <a:r>
              <a:rPr lang="cs-CZ" altLang="cs-CZ" i="1">
                <a:solidFill>
                  <a:schemeClr val="accent2"/>
                </a:solidFill>
              </a:rPr>
              <a:t>c</a:t>
            </a:r>
            <a:r>
              <a:rPr lang="en-GB" altLang="cs-CZ" i="1">
                <a:solidFill>
                  <a:schemeClr val="accent2"/>
                </a:solidFill>
              </a:rPr>
              <a:t>y</a:t>
            </a:r>
            <a:r>
              <a:rPr lang="cs-CZ" altLang="cs-CZ" i="1">
                <a:solidFill>
                  <a:schemeClr val="accent2"/>
                </a:solidFill>
              </a:rPr>
              <a:t>klus trvá pouze po dobu „zmatení“ zaměstnanců/ firem </a:t>
            </a:r>
            <a:r>
              <a:rPr lang="en-GB" altLang="cs-CZ"/>
              <a:t>(1-2M);</a:t>
            </a:r>
          </a:p>
        </p:txBody>
      </p:sp>
      <p:sp>
        <p:nvSpPr>
          <p:cNvPr id="104460" name="Line 12"/>
          <p:cNvSpPr>
            <a:spLocks noChangeShapeType="1"/>
          </p:cNvSpPr>
          <p:nvPr/>
        </p:nvSpPr>
        <p:spPr bwMode="auto">
          <a:xfrm>
            <a:off x="6024563" y="1633538"/>
            <a:ext cx="0" cy="16938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104461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1127125"/>
            <a:ext cx="5053012" cy="272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109538" y="733425"/>
            <a:ext cx="8834437" cy="493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u="sng">
                <a:solidFill>
                  <a:srgbClr val="FF0000"/>
                </a:solidFill>
              </a:rPr>
              <a:t>C</a:t>
            </a:r>
            <a:r>
              <a:rPr lang="en-GB" altLang="cs-CZ" u="sng">
                <a:solidFill>
                  <a:srgbClr val="FF0000"/>
                </a:solidFill>
              </a:rPr>
              <a:t>y</a:t>
            </a:r>
            <a:r>
              <a:rPr lang="cs-CZ" altLang="cs-CZ" u="sng">
                <a:solidFill>
                  <a:srgbClr val="FF0000"/>
                </a:solidFill>
              </a:rPr>
              <a:t>k</a:t>
            </a:r>
            <a:r>
              <a:rPr lang="en-GB" altLang="cs-CZ" u="sng">
                <a:solidFill>
                  <a:srgbClr val="FF0000"/>
                </a:solidFill>
              </a:rPr>
              <a:t>lic</a:t>
            </a:r>
            <a:r>
              <a:rPr lang="cs-CZ" altLang="cs-CZ" u="sng">
                <a:solidFill>
                  <a:srgbClr val="FF0000"/>
                </a:solidFill>
              </a:rPr>
              <a:t>ké chování </a:t>
            </a:r>
            <a:r>
              <a:rPr lang="en-GB" altLang="cs-CZ" i="1" u="sng">
                <a:solidFill>
                  <a:srgbClr val="FF0000"/>
                </a:solidFill>
              </a:rPr>
              <a:t>re</a:t>
            </a:r>
            <a:r>
              <a:rPr lang="cs-CZ" altLang="cs-CZ" i="1" u="sng">
                <a:solidFill>
                  <a:srgbClr val="FF0000"/>
                </a:solidFill>
              </a:rPr>
              <a:t>álných mezd</a:t>
            </a:r>
            <a:r>
              <a:rPr lang="en-GB" altLang="cs-CZ" u="sng">
                <a:solidFill>
                  <a:srgbClr val="FF0000"/>
                </a:solidFill>
              </a:rPr>
              <a:t> </a:t>
            </a:r>
            <a:r>
              <a:rPr lang="en-GB" altLang="cs-CZ" b="1" i="1" u="sng">
                <a:solidFill>
                  <a:srgbClr val="FF0000"/>
                </a:solidFill>
              </a:rPr>
              <a:t>W/P</a:t>
            </a:r>
            <a:endParaRPr lang="en-GB" altLang="cs-CZ" u="sng">
              <a:solidFill>
                <a:srgbClr val="FF0000"/>
              </a:solidFill>
            </a:endParaRPr>
          </a:p>
          <a:p>
            <a:pPr>
              <a:spcBef>
                <a:spcPct val="25000"/>
              </a:spcBef>
            </a:pPr>
            <a:r>
              <a:rPr lang="en-GB" altLang="cs-CZ"/>
              <a:t>   1) </a:t>
            </a:r>
            <a:r>
              <a:rPr lang="en-GB" altLang="cs-CZ" i="1">
                <a:solidFill>
                  <a:srgbClr val="339933"/>
                </a:solidFill>
              </a:rPr>
              <a:t>model</a:t>
            </a:r>
            <a:r>
              <a:rPr lang="cs-CZ" altLang="cs-CZ" i="1">
                <a:solidFill>
                  <a:srgbClr val="339933"/>
                </a:solidFill>
              </a:rPr>
              <a:t> strnulých mezd</a:t>
            </a:r>
            <a:r>
              <a:rPr lang="en-GB" altLang="cs-CZ">
                <a:solidFill>
                  <a:srgbClr val="339933"/>
                </a:solidFill>
              </a:rPr>
              <a:t>-</a:t>
            </a:r>
            <a:r>
              <a:rPr lang="en-GB" altLang="cs-CZ"/>
              <a:t> </a:t>
            </a:r>
            <a:r>
              <a:rPr lang="cs-CZ" altLang="cs-CZ"/>
              <a:t>proticyklické</a:t>
            </a:r>
          </a:p>
          <a:p>
            <a:pPr>
              <a:spcBef>
                <a:spcPct val="25000"/>
              </a:spcBef>
            </a:pPr>
            <a:r>
              <a:rPr lang="cs-CZ" altLang="cs-CZ"/>
              <a:t>			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W/P 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L </a:t>
            </a:r>
            <a:r>
              <a:rPr lang="en-GB" altLang="cs-CZ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5000"/>
              </a:spcBef>
            </a:pPr>
            <a:r>
              <a:rPr lang="en-GB" altLang="cs-CZ">
                <a:sym typeface="Symbol" pitchFamily="18" charset="2"/>
              </a:rPr>
              <a:t>   2) </a:t>
            </a:r>
            <a:r>
              <a:rPr lang="en-GB" altLang="cs-CZ" i="1">
                <a:solidFill>
                  <a:srgbClr val="339933"/>
                </a:solidFill>
                <a:sym typeface="Symbol" pitchFamily="18" charset="2"/>
              </a:rPr>
              <a:t>model</a:t>
            </a:r>
            <a:r>
              <a:rPr lang="cs-CZ" altLang="cs-CZ" i="1">
                <a:solidFill>
                  <a:srgbClr val="339933"/>
                </a:solidFill>
                <a:sym typeface="Symbol" pitchFamily="18" charset="2"/>
              </a:rPr>
              <a:t> mzdové iluze</a:t>
            </a:r>
            <a:r>
              <a:rPr lang="en-GB" altLang="cs-CZ">
                <a:solidFill>
                  <a:srgbClr val="339933"/>
                </a:solidFill>
                <a:sym typeface="Symbol" pitchFamily="18" charset="2"/>
              </a:rPr>
              <a:t>-</a:t>
            </a:r>
            <a:r>
              <a:rPr lang="en-GB" altLang="cs-CZ">
                <a:sym typeface="Symbol" pitchFamily="18" charset="2"/>
              </a:rPr>
              <a:t> </a:t>
            </a:r>
            <a:r>
              <a:rPr lang="en-GB" altLang="cs-CZ"/>
              <a:t>proticyklické</a:t>
            </a:r>
          </a:p>
          <a:p>
            <a:pPr>
              <a:spcBef>
                <a:spcPct val="25000"/>
              </a:spcBef>
            </a:pPr>
            <a:r>
              <a:rPr lang="en-GB" altLang="cs-CZ">
                <a:sym typeface="Symbol" pitchFamily="18" charset="2"/>
              </a:rPr>
              <a:t> </a:t>
            </a:r>
            <a:r>
              <a:rPr lang="cs-CZ" altLang="cs-CZ">
                <a:sym typeface="Symbol" pitchFamily="18" charset="2"/>
              </a:rPr>
              <a:t>			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</a:rPr>
              <a:t>P/P</a:t>
            </a:r>
            <a:r>
              <a:rPr lang="en-GB" altLang="cs-CZ" b="1" i="1" baseline="-25000">
                <a:solidFill>
                  <a:schemeClr val="accent2"/>
                </a:solidFill>
              </a:rPr>
              <a:t>e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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L,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W/P,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5000"/>
              </a:spcBef>
            </a:pPr>
            <a:r>
              <a:rPr lang="en-GB" altLang="cs-CZ">
                <a:sym typeface="Symbol" pitchFamily="18" charset="2"/>
              </a:rPr>
              <a:t>   3) </a:t>
            </a:r>
            <a:r>
              <a:rPr lang="en-GB" altLang="cs-CZ" i="1">
                <a:solidFill>
                  <a:srgbClr val="339933"/>
                </a:solidFill>
                <a:sym typeface="Symbol" pitchFamily="18" charset="2"/>
              </a:rPr>
              <a:t>model</a:t>
            </a:r>
            <a:r>
              <a:rPr lang="cs-CZ" altLang="cs-CZ" i="1">
                <a:solidFill>
                  <a:srgbClr val="339933"/>
                </a:solidFill>
                <a:sym typeface="Symbol" pitchFamily="18" charset="2"/>
              </a:rPr>
              <a:t> nedokonalé informace</a:t>
            </a:r>
            <a:r>
              <a:rPr lang="en-GB" altLang="cs-CZ">
                <a:solidFill>
                  <a:srgbClr val="339933"/>
                </a:solidFill>
                <a:sym typeface="Symbol" pitchFamily="18" charset="2"/>
              </a:rPr>
              <a:t>-</a:t>
            </a:r>
            <a:r>
              <a:rPr lang="en-GB" altLang="cs-CZ">
                <a:sym typeface="Symbol" pitchFamily="18" charset="2"/>
              </a:rPr>
              <a:t> procyklické</a:t>
            </a:r>
          </a:p>
          <a:p>
            <a:pPr>
              <a:spcBef>
                <a:spcPct val="25000"/>
              </a:spcBef>
            </a:pPr>
            <a:r>
              <a:rPr lang="cs-CZ" altLang="cs-CZ">
                <a:sym typeface="Symbol" pitchFamily="18" charset="2"/>
              </a:rPr>
              <a:t>			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</a:rPr>
              <a:t>P</a:t>
            </a:r>
            <a:r>
              <a:rPr lang="en-GB" altLang="cs-CZ" b="1" i="1" baseline="-25000">
                <a:solidFill>
                  <a:schemeClr val="accent2"/>
                </a:solidFill>
              </a:rPr>
              <a:t>OUT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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L,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W/P,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5000"/>
              </a:spcBef>
            </a:pPr>
            <a:r>
              <a:rPr lang="en-GB" altLang="cs-CZ">
                <a:sym typeface="Symbol" pitchFamily="18" charset="2"/>
              </a:rPr>
              <a:t>   4) </a:t>
            </a:r>
            <a:r>
              <a:rPr lang="en-GB" altLang="cs-CZ" i="1">
                <a:solidFill>
                  <a:srgbClr val="339933"/>
                </a:solidFill>
                <a:sym typeface="Symbol" pitchFamily="18" charset="2"/>
              </a:rPr>
              <a:t>model</a:t>
            </a:r>
            <a:r>
              <a:rPr lang="cs-CZ" altLang="cs-CZ" i="1">
                <a:solidFill>
                  <a:srgbClr val="339933"/>
                </a:solidFill>
                <a:sym typeface="Symbol" pitchFamily="18" charset="2"/>
              </a:rPr>
              <a:t> strnulých cen</a:t>
            </a:r>
            <a:r>
              <a:rPr lang="en-GB" altLang="cs-CZ">
                <a:solidFill>
                  <a:srgbClr val="339933"/>
                </a:solidFill>
                <a:sym typeface="Symbol" pitchFamily="18" charset="2"/>
              </a:rPr>
              <a:t>-</a:t>
            </a:r>
            <a:r>
              <a:rPr lang="en-GB" altLang="cs-CZ">
                <a:sym typeface="Symbol" pitchFamily="18" charset="2"/>
              </a:rPr>
              <a:t> procyklické</a:t>
            </a:r>
          </a:p>
          <a:p>
            <a:pPr>
              <a:spcBef>
                <a:spcPct val="25000"/>
              </a:spcBef>
            </a:pPr>
            <a:r>
              <a:rPr lang="cs-CZ" altLang="cs-CZ">
                <a:sym typeface="Symbol" pitchFamily="18" charset="2"/>
              </a:rPr>
              <a:t>			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AD 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Y,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b="1" i="1">
                <a:solidFill>
                  <a:schemeClr val="accent2"/>
                </a:solidFill>
              </a:rPr>
              <a:t>L</a:t>
            </a:r>
            <a:r>
              <a:rPr lang="en-GB" altLang="cs-CZ" b="1" i="1" baseline="-25000">
                <a:solidFill>
                  <a:schemeClr val="accent2"/>
                </a:solidFill>
              </a:rPr>
              <a:t>d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  </a:t>
            </a:r>
            <a:r>
              <a:rPr lang="en-GB" altLang="cs-CZ" b="1">
                <a:solidFill>
                  <a:schemeClr val="accent2"/>
                </a:solidFill>
                <a:sym typeface="Symbol" pitchFamily="18" charset="2"/>
              </a:rPr>
              <a:t> </a:t>
            </a:r>
            <a:r>
              <a:rPr lang="en-GB" altLang="cs-CZ" b="1" i="1">
                <a:solidFill>
                  <a:schemeClr val="accent2"/>
                </a:solidFill>
                <a:sym typeface="Symbol" pitchFamily="18" charset="2"/>
              </a:rPr>
              <a:t>W/P</a:t>
            </a:r>
            <a:endParaRPr lang="en-GB" altLang="cs-CZ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5000"/>
              </a:spcBef>
            </a:pPr>
            <a:r>
              <a:rPr lang="en-GB" altLang="cs-CZ">
                <a:sym typeface="Symbol" pitchFamily="18" charset="2"/>
              </a:rPr>
              <a:t>   5) </a:t>
            </a:r>
            <a:r>
              <a:rPr lang="en-GB" altLang="cs-CZ" i="1">
                <a:solidFill>
                  <a:srgbClr val="339933"/>
                </a:solidFill>
                <a:sym typeface="Symbol" pitchFamily="18" charset="2"/>
              </a:rPr>
              <a:t>realit</a:t>
            </a:r>
            <a:r>
              <a:rPr lang="cs-CZ" altLang="cs-CZ" i="1">
                <a:solidFill>
                  <a:srgbClr val="339933"/>
                </a:solidFill>
                <a:sym typeface="Symbol" pitchFamily="18" charset="2"/>
              </a:rPr>
              <a:t>a</a:t>
            </a:r>
            <a:r>
              <a:rPr lang="en-GB" altLang="cs-CZ">
                <a:sym typeface="Symbol" pitchFamily="18" charset="2"/>
              </a:rPr>
              <a:t>-procy</a:t>
            </a:r>
            <a:r>
              <a:rPr lang="cs-CZ" altLang="cs-CZ">
                <a:sym typeface="Symbol" pitchFamily="18" charset="2"/>
              </a:rPr>
              <a:t>k</a:t>
            </a:r>
            <a:r>
              <a:rPr lang="en-GB" altLang="cs-CZ">
                <a:sym typeface="Symbol" pitchFamily="18" charset="2"/>
              </a:rPr>
              <a:t>lic</a:t>
            </a:r>
            <a:r>
              <a:rPr lang="cs-CZ" altLang="cs-CZ">
                <a:sym typeface="Symbol" pitchFamily="18" charset="2"/>
              </a:rPr>
              <a:t>ké</a:t>
            </a:r>
            <a:r>
              <a:rPr lang="en-GB" altLang="cs-CZ">
                <a:sym typeface="Symbol" pitchFamily="18" charset="2"/>
              </a:rPr>
              <a:t>;</a:t>
            </a:r>
            <a:r>
              <a:rPr lang="cs-CZ" altLang="cs-CZ">
                <a:sym typeface="Symbol" pitchFamily="18" charset="2"/>
              </a:rPr>
              <a:t> navíc úroveň konkurence, cykličnost marží 		(</a:t>
            </a:r>
            <a:r>
              <a:rPr lang="en-GB" altLang="cs-CZ">
                <a:sym typeface="Symbol" pitchFamily="18" charset="2"/>
              </a:rPr>
              <a:t>mark u</a:t>
            </a:r>
            <a:r>
              <a:rPr lang="cs-CZ" altLang="cs-CZ">
                <a:sym typeface="Symbol" pitchFamily="18" charset="2"/>
              </a:rPr>
              <a:t>p)</a:t>
            </a:r>
            <a:endParaRPr lang="en-GB" altLang="cs-CZ">
              <a:sym typeface="Symbol" pitchFamily="18" charset="2"/>
            </a:endParaRPr>
          </a:p>
        </p:txBody>
      </p:sp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Re</a:t>
            </a:r>
            <a:r>
              <a:rPr lang="cs-CZ" altLang="cs-CZ" sz="2800" b="1" i="1">
                <a:solidFill>
                  <a:schemeClr val="tx2"/>
                </a:solidFill>
              </a:rPr>
              <a:t>k</a:t>
            </a:r>
            <a:r>
              <a:rPr lang="en-GB" altLang="cs-CZ" sz="2800" b="1" i="1">
                <a:solidFill>
                  <a:schemeClr val="tx2"/>
                </a:solidFill>
              </a:rPr>
              <a:t>apitula</a:t>
            </a:r>
            <a:r>
              <a:rPr lang="cs-CZ" altLang="cs-CZ" sz="2800" b="1" i="1">
                <a:solidFill>
                  <a:schemeClr val="tx2"/>
                </a:solidFill>
              </a:rPr>
              <a:t>ce modelů </a:t>
            </a:r>
            <a:r>
              <a:rPr lang="en-GB" altLang="cs-CZ" sz="2800" b="1" i="1">
                <a:solidFill>
                  <a:schemeClr val="tx2"/>
                </a:solidFill>
              </a:rPr>
              <a:t>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24E7E-9036-5C94-C3B8-88E3F2EC0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>
            <a:extLst>
              <a:ext uri="{FF2B5EF4-FFF2-40B4-BE49-F238E27FC236}">
                <a16:creationId xmlns:a16="http://schemas.microsoft.com/office/drawing/2014/main" id="{10CB4F62-3ACC-9DCD-E4AA-F4F602BE6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 dirty="0">
                <a:solidFill>
                  <a:schemeClr val="tx2"/>
                </a:solidFill>
              </a:rPr>
              <a:t>Cy</a:t>
            </a:r>
            <a:r>
              <a:rPr lang="cs-CZ" altLang="cs-CZ" sz="2800" b="1" i="1" dirty="0">
                <a:solidFill>
                  <a:schemeClr val="tx2"/>
                </a:solidFill>
              </a:rPr>
              <a:t>k</a:t>
            </a:r>
            <a:r>
              <a:rPr lang="en-GB" altLang="cs-CZ" sz="2800" b="1" i="1" dirty="0">
                <a:solidFill>
                  <a:schemeClr val="tx2"/>
                </a:solidFill>
              </a:rPr>
              <a:t>li</a:t>
            </a:r>
            <a:r>
              <a:rPr lang="cs-CZ" altLang="cs-CZ" sz="2800" b="1" i="1" dirty="0" err="1">
                <a:solidFill>
                  <a:schemeClr val="tx2"/>
                </a:solidFill>
              </a:rPr>
              <a:t>čnost</a:t>
            </a:r>
            <a:r>
              <a:rPr lang="cs-CZ" altLang="cs-CZ" sz="2800" b="1" i="1" dirty="0">
                <a:solidFill>
                  <a:schemeClr val="tx2"/>
                </a:solidFill>
              </a:rPr>
              <a:t> </a:t>
            </a:r>
            <a:r>
              <a:rPr lang="en-GB" altLang="cs-CZ" sz="2800" b="1" i="1" dirty="0">
                <a:solidFill>
                  <a:schemeClr val="tx2"/>
                </a:solidFill>
              </a:rPr>
              <a:t>W/P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B231B0FF-0E5F-8642-9AE6-00CF85325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0"/>
            <a:ext cx="9120406" cy="566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064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F64A2-945E-CBB1-1A08-F604F6F02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>
            <a:extLst>
              <a:ext uri="{FF2B5EF4-FFF2-40B4-BE49-F238E27FC236}">
                <a16:creationId xmlns:a16="http://schemas.microsoft.com/office/drawing/2014/main" id="{E88DD5FF-B71B-2406-6284-4BA88C772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 dirty="0">
                <a:solidFill>
                  <a:schemeClr val="tx2"/>
                </a:solidFill>
              </a:rPr>
              <a:t>Cy</a:t>
            </a:r>
            <a:r>
              <a:rPr lang="cs-CZ" altLang="cs-CZ" sz="2800" b="1" i="1" dirty="0">
                <a:solidFill>
                  <a:schemeClr val="tx2"/>
                </a:solidFill>
              </a:rPr>
              <a:t>k</a:t>
            </a:r>
            <a:r>
              <a:rPr lang="en-GB" altLang="cs-CZ" sz="2800" b="1" i="1" dirty="0">
                <a:solidFill>
                  <a:schemeClr val="tx2"/>
                </a:solidFill>
              </a:rPr>
              <a:t>li</a:t>
            </a:r>
            <a:r>
              <a:rPr lang="cs-CZ" altLang="cs-CZ" sz="2800" b="1" i="1" dirty="0" err="1">
                <a:solidFill>
                  <a:schemeClr val="tx2"/>
                </a:solidFill>
              </a:rPr>
              <a:t>čnost</a:t>
            </a:r>
            <a:r>
              <a:rPr lang="cs-CZ" altLang="cs-CZ" sz="2800" b="1" i="1" dirty="0">
                <a:solidFill>
                  <a:schemeClr val="tx2"/>
                </a:solidFill>
              </a:rPr>
              <a:t> </a:t>
            </a:r>
            <a:r>
              <a:rPr lang="en-GB" altLang="cs-CZ" sz="2800" b="1" i="1" dirty="0">
                <a:solidFill>
                  <a:schemeClr val="tx2"/>
                </a:solidFill>
              </a:rPr>
              <a:t>W/P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59500D0-B0EA-0171-7919-F42CE85E8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08495"/>
            <a:ext cx="9144000" cy="567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67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 dirty="0">
                <a:solidFill>
                  <a:schemeClr val="tx2"/>
                </a:solidFill>
              </a:rPr>
              <a:t>Model</a:t>
            </a:r>
            <a:r>
              <a:rPr lang="cs-CZ" altLang="cs-CZ" sz="2800" b="1" i="1" dirty="0">
                <a:solidFill>
                  <a:schemeClr val="tx2"/>
                </a:solidFill>
              </a:rPr>
              <a:t>y</a:t>
            </a:r>
            <a:r>
              <a:rPr lang="en-GB" altLang="cs-CZ" sz="2800" b="1" i="1" dirty="0">
                <a:solidFill>
                  <a:schemeClr val="tx2"/>
                </a:solidFill>
              </a:rPr>
              <a:t> </a:t>
            </a:r>
            <a:r>
              <a:rPr lang="cs-CZ" altLang="cs-CZ" sz="2800" b="1" i="1" dirty="0">
                <a:solidFill>
                  <a:schemeClr val="tx2"/>
                </a:solidFill>
              </a:rPr>
              <a:t>a</a:t>
            </a:r>
            <a:r>
              <a:rPr lang="en-GB" altLang="cs-CZ" sz="2800" b="1" i="1" dirty="0" err="1">
                <a:solidFill>
                  <a:schemeClr val="tx2"/>
                </a:solidFill>
              </a:rPr>
              <a:t>greg</a:t>
            </a:r>
            <a:r>
              <a:rPr lang="cs-CZ" altLang="cs-CZ" sz="2800" b="1" i="1" dirty="0" err="1">
                <a:solidFill>
                  <a:schemeClr val="tx2"/>
                </a:solidFill>
              </a:rPr>
              <a:t>átní</a:t>
            </a:r>
            <a:r>
              <a:rPr lang="cs-CZ" altLang="cs-CZ" sz="2800" b="1" i="1" dirty="0">
                <a:solidFill>
                  <a:schemeClr val="tx2"/>
                </a:solidFill>
              </a:rPr>
              <a:t> nabídky</a:t>
            </a:r>
            <a:endParaRPr lang="en-GB" altLang="cs-CZ" sz="2800" b="1" i="1" dirty="0">
              <a:solidFill>
                <a:schemeClr val="tx2"/>
              </a:solidFill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98475" y="985838"/>
            <a:ext cx="7848600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i="1" dirty="0">
                <a:solidFill>
                  <a:schemeClr val="accent2"/>
                </a:solidFill>
              </a:rPr>
              <a:t>Sklon křivky </a:t>
            </a:r>
            <a:r>
              <a:rPr lang="en-GB" altLang="cs-CZ" sz="2000" i="1" dirty="0">
                <a:solidFill>
                  <a:schemeClr val="accent2"/>
                </a:solidFill>
              </a:rPr>
              <a:t>AS </a:t>
            </a:r>
            <a:r>
              <a:rPr lang="cs-CZ" altLang="cs-CZ" sz="2000" i="1" dirty="0">
                <a:solidFill>
                  <a:schemeClr val="accent2"/>
                </a:solidFill>
              </a:rPr>
              <a:t>ovlivňuje výsledek modelu AS-AD zásadním způsobem</a:t>
            </a:r>
            <a:r>
              <a:rPr lang="en-GB" altLang="cs-CZ" sz="2000" dirty="0"/>
              <a:t> (</a:t>
            </a:r>
            <a:r>
              <a:rPr lang="en-GB" altLang="cs-CZ" sz="2000" dirty="0" err="1"/>
              <a:t>keynesi</a:t>
            </a:r>
            <a:r>
              <a:rPr lang="cs-CZ" altLang="cs-CZ" sz="2000" dirty="0" err="1"/>
              <a:t>ánská</a:t>
            </a:r>
            <a:r>
              <a:rPr lang="en-GB" altLang="cs-CZ" sz="2000" dirty="0"/>
              <a:t> x neo</a:t>
            </a:r>
            <a:r>
              <a:rPr lang="cs-CZ" altLang="cs-CZ" sz="2000" dirty="0"/>
              <a:t>k</a:t>
            </a:r>
            <a:r>
              <a:rPr lang="en-GB" altLang="cs-CZ" sz="2000" dirty="0"/>
              <a:t>las</a:t>
            </a:r>
            <a:r>
              <a:rPr lang="cs-CZ" altLang="cs-CZ" sz="2000" dirty="0" err="1"/>
              <a:t>ická</a:t>
            </a:r>
            <a:r>
              <a:rPr lang="cs-CZ" altLang="cs-CZ" sz="2000" dirty="0"/>
              <a:t> křivka </a:t>
            </a:r>
            <a:r>
              <a:rPr lang="en-GB" altLang="cs-CZ" sz="2000" dirty="0"/>
              <a:t>AS)</a:t>
            </a:r>
            <a:endParaRPr lang="cs-CZ" altLang="cs-CZ" sz="20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dirty="0"/>
              <a:t>Sklon křivky </a:t>
            </a:r>
            <a:r>
              <a:rPr lang="en-GB" altLang="cs-CZ" sz="2000" dirty="0"/>
              <a:t>AD </a:t>
            </a:r>
            <a:r>
              <a:rPr lang="cs-CZ" altLang="cs-CZ" sz="2000" dirty="0"/>
              <a:t>hraje také roli, ale ne v </a:t>
            </a:r>
            <a:r>
              <a:rPr lang="en-GB" altLang="cs-CZ" sz="2000" dirty="0" err="1"/>
              <a:t>extr</a:t>
            </a:r>
            <a:r>
              <a:rPr lang="cs-CZ" altLang="cs-CZ" sz="2000" dirty="0" err="1"/>
              <a:t>émních</a:t>
            </a:r>
            <a:r>
              <a:rPr lang="cs-CZ" altLang="cs-CZ" sz="2000" dirty="0"/>
              <a:t> případech</a:t>
            </a:r>
            <a:r>
              <a:rPr lang="en-GB" altLang="cs-CZ" sz="2000" dirty="0"/>
              <a:t> (AS</a:t>
            </a:r>
            <a:r>
              <a:rPr lang="en-GB" altLang="cs-CZ" sz="2000" baseline="-25000" dirty="0"/>
              <a:t>KEYN</a:t>
            </a:r>
            <a:r>
              <a:rPr lang="en-GB" altLang="cs-CZ" sz="2000" dirty="0"/>
              <a:t>,AS</a:t>
            </a:r>
            <a:r>
              <a:rPr lang="en-GB" altLang="cs-CZ" sz="2000" baseline="-25000" dirty="0"/>
              <a:t>NEOCL</a:t>
            </a:r>
            <a:r>
              <a:rPr lang="en-GB" altLang="cs-CZ" sz="2000" dirty="0"/>
              <a:t>)-</a:t>
            </a:r>
            <a:r>
              <a:rPr lang="cs-CZ" altLang="cs-CZ" sz="2000" i="1" dirty="0">
                <a:solidFill>
                  <a:schemeClr val="accent2"/>
                </a:solidFill>
              </a:rPr>
              <a:t>čím plošší křivka </a:t>
            </a:r>
            <a:r>
              <a:rPr lang="en-GB" altLang="cs-CZ" sz="2000" i="1" dirty="0">
                <a:solidFill>
                  <a:schemeClr val="accent2"/>
                </a:solidFill>
              </a:rPr>
              <a:t>AD/AS, </a:t>
            </a:r>
            <a:r>
              <a:rPr lang="cs-CZ" altLang="cs-CZ" sz="2000" i="1" dirty="0">
                <a:solidFill>
                  <a:schemeClr val="accent2"/>
                </a:solidFill>
              </a:rPr>
              <a:t>tím větší dopad posunu AD na Y, menší na P (menší vytlačování)</a:t>
            </a:r>
            <a:r>
              <a:rPr lang="en-GB" altLang="cs-CZ" sz="2000" dirty="0"/>
              <a:t>;</a:t>
            </a:r>
          </a:p>
          <a:p>
            <a:pPr>
              <a:spcBef>
                <a:spcPct val="20000"/>
              </a:spcBef>
            </a:pPr>
            <a:endParaRPr lang="en-GB" altLang="cs-CZ" sz="2000" dirty="0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465941"/>
              </p:ext>
            </p:extLst>
          </p:nvPr>
        </p:nvGraphicFramePr>
        <p:xfrm>
          <a:off x="392113" y="3251200"/>
          <a:ext cx="426402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505240" imgH="2124000" progId="Word.Picture.8">
                  <p:embed/>
                </p:oleObj>
              </mc:Choice>
              <mc:Fallback>
                <p:oleObj name="Picture" r:id="rId2" imgW="2505240" imgH="2124000" progId="Word.Picture.8">
                  <p:embed/>
                  <p:pic>
                    <p:nvPicPr>
                      <p:cNvPr id="276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251200"/>
                        <a:ext cx="4264025" cy="360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18B96-A200-B3D9-8FC4-F191C74A9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E29B7B4-5EE1-2392-9ED3-D05864E52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 dirty="0">
                <a:solidFill>
                  <a:schemeClr val="tx2"/>
                </a:solidFill>
              </a:rPr>
              <a:t>Model</a:t>
            </a:r>
            <a:r>
              <a:rPr lang="cs-CZ" altLang="cs-CZ" sz="2800" b="1" i="1" dirty="0">
                <a:solidFill>
                  <a:schemeClr val="tx2"/>
                </a:solidFill>
              </a:rPr>
              <a:t>y</a:t>
            </a:r>
            <a:r>
              <a:rPr lang="en-GB" altLang="cs-CZ" sz="2800" b="1" i="1" dirty="0">
                <a:solidFill>
                  <a:schemeClr val="tx2"/>
                </a:solidFill>
              </a:rPr>
              <a:t> </a:t>
            </a:r>
            <a:r>
              <a:rPr lang="cs-CZ" altLang="cs-CZ" sz="2800" b="1" i="1" dirty="0">
                <a:solidFill>
                  <a:schemeClr val="tx2"/>
                </a:solidFill>
              </a:rPr>
              <a:t>a</a:t>
            </a:r>
            <a:r>
              <a:rPr lang="en-GB" altLang="cs-CZ" sz="2800" b="1" i="1" dirty="0" err="1">
                <a:solidFill>
                  <a:schemeClr val="tx2"/>
                </a:solidFill>
              </a:rPr>
              <a:t>greg</a:t>
            </a:r>
            <a:r>
              <a:rPr lang="cs-CZ" altLang="cs-CZ" sz="2800" b="1" i="1" dirty="0" err="1">
                <a:solidFill>
                  <a:schemeClr val="tx2"/>
                </a:solidFill>
              </a:rPr>
              <a:t>átní</a:t>
            </a:r>
            <a:r>
              <a:rPr lang="cs-CZ" altLang="cs-CZ" sz="2800" b="1" i="1" dirty="0">
                <a:solidFill>
                  <a:schemeClr val="tx2"/>
                </a:solidFill>
              </a:rPr>
              <a:t> nabídky</a:t>
            </a:r>
            <a:endParaRPr lang="en-GB" altLang="cs-CZ" sz="2800" b="1" i="1" dirty="0">
              <a:solidFill>
                <a:schemeClr val="tx2"/>
              </a:solidFill>
            </a:endParaRP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D54B603A-7755-9403-C9D9-AA6FF007C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985838"/>
            <a:ext cx="7848600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i="1" dirty="0">
                <a:solidFill>
                  <a:schemeClr val="accent2"/>
                </a:solidFill>
              </a:rPr>
              <a:t>Sklon křivky </a:t>
            </a:r>
            <a:r>
              <a:rPr lang="en-GB" altLang="cs-CZ" sz="2000" i="1" dirty="0">
                <a:solidFill>
                  <a:schemeClr val="accent2"/>
                </a:solidFill>
              </a:rPr>
              <a:t>AS </a:t>
            </a:r>
            <a:r>
              <a:rPr lang="cs-CZ" altLang="cs-CZ" sz="2000" i="1" dirty="0">
                <a:solidFill>
                  <a:schemeClr val="accent2"/>
                </a:solidFill>
              </a:rPr>
              <a:t>ovlivňuje výsledek modelu AS-AD zásadním způsobem</a:t>
            </a:r>
            <a:r>
              <a:rPr lang="en-GB" altLang="cs-CZ" sz="2000" dirty="0"/>
              <a:t> (</a:t>
            </a:r>
            <a:r>
              <a:rPr lang="en-GB" altLang="cs-CZ" sz="2000" dirty="0" err="1"/>
              <a:t>keynesi</a:t>
            </a:r>
            <a:r>
              <a:rPr lang="cs-CZ" altLang="cs-CZ" sz="2000" dirty="0" err="1"/>
              <a:t>ánská</a:t>
            </a:r>
            <a:r>
              <a:rPr lang="en-GB" altLang="cs-CZ" sz="2000" dirty="0"/>
              <a:t> x neo</a:t>
            </a:r>
            <a:r>
              <a:rPr lang="cs-CZ" altLang="cs-CZ" sz="2000" dirty="0"/>
              <a:t>k</a:t>
            </a:r>
            <a:r>
              <a:rPr lang="en-GB" altLang="cs-CZ" sz="2000" dirty="0"/>
              <a:t>las</a:t>
            </a:r>
            <a:r>
              <a:rPr lang="cs-CZ" altLang="cs-CZ" sz="2000" dirty="0" err="1"/>
              <a:t>ická</a:t>
            </a:r>
            <a:r>
              <a:rPr lang="cs-CZ" altLang="cs-CZ" sz="2000" dirty="0"/>
              <a:t> křivka </a:t>
            </a:r>
            <a:r>
              <a:rPr lang="en-GB" altLang="cs-CZ" sz="2000" dirty="0"/>
              <a:t>AS)</a:t>
            </a:r>
            <a:endParaRPr lang="cs-CZ" altLang="cs-CZ" sz="20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sz="2000" dirty="0"/>
              <a:t>Sklon křivky </a:t>
            </a:r>
            <a:r>
              <a:rPr lang="en-GB" altLang="cs-CZ" sz="2000" dirty="0"/>
              <a:t>AD </a:t>
            </a:r>
            <a:r>
              <a:rPr lang="cs-CZ" altLang="cs-CZ" sz="2000" dirty="0"/>
              <a:t>hraje také roli, ale ne v </a:t>
            </a:r>
            <a:r>
              <a:rPr lang="en-GB" altLang="cs-CZ" sz="2000" dirty="0" err="1"/>
              <a:t>extr</a:t>
            </a:r>
            <a:r>
              <a:rPr lang="cs-CZ" altLang="cs-CZ" sz="2000" dirty="0" err="1"/>
              <a:t>émních</a:t>
            </a:r>
            <a:r>
              <a:rPr lang="cs-CZ" altLang="cs-CZ" sz="2000" dirty="0"/>
              <a:t> případech</a:t>
            </a:r>
            <a:r>
              <a:rPr lang="en-GB" altLang="cs-CZ" sz="2000" dirty="0"/>
              <a:t> (AS</a:t>
            </a:r>
            <a:r>
              <a:rPr lang="en-GB" altLang="cs-CZ" sz="2000" baseline="-25000" dirty="0"/>
              <a:t>KEYN</a:t>
            </a:r>
            <a:r>
              <a:rPr lang="en-GB" altLang="cs-CZ" sz="2000" dirty="0"/>
              <a:t>,AS</a:t>
            </a:r>
            <a:r>
              <a:rPr lang="en-GB" altLang="cs-CZ" sz="2000" baseline="-25000" dirty="0"/>
              <a:t>NEOCL</a:t>
            </a:r>
            <a:r>
              <a:rPr lang="en-GB" altLang="cs-CZ" sz="2000" dirty="0"/>
              <a:t>)-</a:t>
            </a:r>
            <a:r>
              <a:rPr lang="cs-CZ" altLang="cs-CZ" sz="2000" i="1" dirty="0">
                <a:solidFill>
                  <a:schemeClr val="accent2"/>
                </a:solidFill>
              </a:rPr>
              <a:t>čím plošší křivka </a:t>
            </a:r>
            <a:r>
              <a:rPr lang="en-GB" altLang="cs-CZ" sz="2000" i="1" dirty="0">
                <a:solidFill>
                  <a:schemeClr val="accent2"/>
                </a:solidFill>
              </a:rPr>
              <a:t>AD/AS, </a:t>
            </a:r>
            <a:r>
              <a:rPr lang="cs-CZ" altLang="cs-CZ" sz="2000" i="1" dirty="0">
                <a:solidFill>
                  <a:schemeClr val="accent2"/>
                </a:solidFill>
              </a:rPr>
              <a:t>tím větší dopad posunu AD na Y, menší na P (menší vytlačování)</a:t>
            </a:r>
            <a:r>
              <a:rPr lang="en-GB" altLang="cs-CZ" sz="2000" dirty="0"/>
              <a:t>;</a:t>
            </a:r>
          </a:p>
          <a:p>
            <a:pPr>
              <a:spcBef>
                <a:spcPct val="20000"/>
              </a:spcBef>
            </a:pPr>
            <a:endParaRPr lang="en-GB" altLang="cs-CZ" sz="2000" dirty="0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2ACABD57-150D-671C-1746-E72182F150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113" y="3251200"/>
          <a:ext cx="426402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2" imgW="2505240" imgH="2124000" progId="Word.Picture.8">
                  <p:embed/>
                </p:oleObj>
              </mc:Choice>
              <mc:Fallback>
                <p:oleObj name="Obrázek" r:id="rId2" imgW="2505240" imgH="2124000" progId="Word.Picture.8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99B54C27-EEB4-2C9F-A90D-D6652D1F4D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251200"/>
                        <a:ext cx="4264025" cy="360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147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cs-CZ" sz="2800" b="1" i="1">
                <a:solidFill>
                  <a:schemeClr val="tx2"/>
                </a:solidFill>
              </a:rPr>
              <a:t>S</a:t>
            </a:r>
            <a:r>
              <a:rPr lang="cs-CZ" altLang="cs-CZ" sz="2800" b="1" i="1">
                <a:solidFill>
                  <a:schemeClr val="tx2"/>
                </a:solidFill>
              </a:rPr>
              <a:t>k</a:t>
            </a:r>
            <a:r>
              <a:rPr lang="en-US" altLang="cs-CZ" sz="2800" b="1" i="1">
                <a:solidFill>
                  <a:schemeClr val="tx2"/>
                </a:solidFill>
              </a:rPr>
              <a:t>lo</a:t>
            </a:r>
            <a:r>
              <a:rPr lang="cs-CZ" altLang="cs-CZ" sz="2800" b="1" i="1">
                <a:solidFill>
                  <a:schemeClr val="tx2"/>
                </a:solidFill>
              </a:rPr>
              <a:t>n křivky a</a:t>
            </a:r>
            <a:r>
              <a:rPr lang="en-US" altLang="cs-CZ" sz="2800" b="1" i="1">
                <a:solidFill>
                  <a:schemeClr val="tx2"/>
                </a:solidFill>
              </a:rPr>
              <a:t>greg</a:t>
            </a:r>
            <a:r>
              <a:rPr lang="cs-CZ" altLang="cs-CZ" sz="2800" b="1" i="1">
                <a:solidFill>
                  <a:schemeClr val="tx2"/>
                </a:solidFill>
              </a:rPr>
              <a:t>átní nabídky</a:t>
            </a:r>
            <a:endParaRPr lang="en-US" altLang="cs-CZ" sz="2800" b="1" i="1">
              <a:solidFill>
                <a:schemeClr val="tx2"/>
              </a:solidFill>
            </a:endParaRPr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498475" y="985838"/>
            <a:ext cx="7848600" cy="4475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 dirty="0">
                <a:solidFill>
                  <a:schemeClr val="accent2"/>
                </a:solidFill>
              </a:rPr>
              <a:t>Odvození křivky A</a:t>
            </a:r>
            <a:r>
              <a:rPr lang="en-GB" altLang="cs-CZ" i="1" dirty="0">
                <a:solidFill>
                  <a:schemeClr val="accent2"/>
                </a:solidFill>
              </a:rPr>
              <a:t>S </a:t>
            </a:r>
            <a:r>
              <a:rPr lang="cs-CZ" altLang="cs-CZ" i="1" dirty="0">
                <a:solidFill>
                  <a:schemeClr val="accent2"/>
                </a:solidFill>
              </a:rPr>
              <a:t>z empirické </a:t>
            </a:r>
            <a:r>
              <a:rPr lang="en-GB" altLang="cs-CZ" i="1" dirty="0">
                <a:solidFill>
                  <a:schemeClr val="accent2"/>
                </a:solidFill>
              </a:rPr>
              <a:t>Phillips</a:t>
            </a:r>
            <a:r>
              <a:rPr lang="cs-CZ" altLang="cs-CZ" i="1" dirty="0">
                <a:solidFill>
                  <a:schemeClr val="accent2"/>
                </a:solidFill>
              </a:rPr>
              <a:t>ovy</a:t>
            </a:r>
            <a:r>
              <a:rPr lang="en-GB" altLang="cs-CZ" i="1" dirty="0">
                <a:solidFill>
                  <a:schemeClr val="accent2"/>
                </a:solidFill>
              </a:rPr>
              <a:t> </a:t>
            </a:r>
            <a:r>
              <a:rPr lang="cs-CZ" altLang="cs-CZ" i="1" dirty="0">
                <a:solidFill>
                  <a:schemeClr val="accent2"/>
                </a:solidFill>
              </a:rPr>
              <a:t>křivky</a:t>
            </a:r>
            <a:r>
              <a:rPr lang="en-GB" altLang="cs-CZ" dirty="0"/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cs-CZ" dirty="0"/>
              <a:t>4 model</a:t>
            </a:r>
            <a:r>
              <a:rPr lang="cs-CZ" altLang="cs-CZ" dirty="0"/>
              <a:t>y</a:t>
            </a:r>
            <a:r>
              <a:rPr lang="en-GB" altLang="cs-CZ" dirty="0"/>
              <a:t> AS, </a:t>
            </a:r>
            <a:r>
              <a:rPr lang="cs-CZ" altLang="cs-CZ" dirty="0"/>
              <a:t>rostoucí </a:t>
            </a:r>
            <a:r>
              <a:rPr lang="en-GB" altLang="cs-CZ" i="1" dirty="0">
                <a:solidFill>
                  <a:schemeClr val="accent2"/>
                </a:solidFill>
              </a:rPr>
              <a:t>AS </a:t>
            </a:r>
            <a:r>
              <a:rPr lang="cs-CZ" altLang="cs-CZ" i="1" dirty="0">
                <a:solidFill>
                  <a:schemeClr val="accent2"/>
                </a:solidFill>
              </a:rPr>
              <a:t>odvozena z nedokonalostí resp. strnulostí (frikcí) na trzích práce/ zboží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cs-CZ" altLang="cs-CZ" sz="2000" b="1" i="1" dirty="0">
                <a:solidFill>
                  <a:schemeClr val="accent1"/>
                </a:solidFill>
              </a:rPr>
              <a:t>Model strnulých mezd </a:t>
            </a:r>
            <a:r>
              <a:rPr lang="cs-CZ" altLang="cs-CZ" sz="1600" dirty="0"/>
              <a:t>(</a:t>
            </a:r>
            <a:r>
              <a:rPr lang="en-GB" altLang="cs-CZ" sz="1600" dirty="0"/>
              <a:t>The Sticky Wage Model</a:t>
            </a:r>
            <a:r>
              <a:rPr lang="cs-CZ" altLang="cs-CZ" sz="1600" dirty="0"/>
              <a:t>)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cs-CZ" altLang="cs-CZ" sz="2000" b="1" i="1" dirty="0">
                <a:solidFill>
                  <a:schemeClr val="accent1"/>
                </a:solidFill>
              </a:rPr>
              <a:t>Model mzdové iluze </a:t>
            </a:r>
            <a:r>
              <a:rPr lang="cs-CZ" altLang="cs-CZ" sz="1600" dirty="0"/>
              <a:t>(</a:t>
            </a:r>
            <a:r>
              <a:rPr lang="en-GB" altLang="cs-CZ" sz="1600" dirty="0"/>
              <a:t>The Worker Misperception Model</a:t>
            </a:r>
            <a:r>
              <a:rPr lang="cs-CZ" altLang="cs-CZ" sz="1600" dirty="0"/>
              <a:t>)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cs-CZ" altLang="cs-CZ" sz="2000" b="1" i="1" dirty="0">
                <a:solidFill>
                  <a:schemeClr val="accent1"/>
                </a:solidFill>
              </a:rPr>
              <a:t>Model s nedokonalou informací </a:t>
            </a:r>
            <a:r>
              <a:rPr lang="cs-CZ" altLang="cs-CZ" sz="1600" dirty="0"/>
              <a:t>(někdy také Model cenové iluze; </a:t>
            </a:r>
            <a:r>
              <a:rPr lang="en-GB" altLang="cs-CZ" sz="1600" dirty="0"/>
              <a:t>The Imperfect Information Model</a:t>
            </a:r>
            <a:r>
              <a:rPr lang="cs-CZ" altLang="cs-CZ" sz="1600" dirty="0"/>
              <a:t>)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cs-CZ" altLang="cs-CZ" sz="2000" b="1" i="1" dirty="0">
                <a:solidFill>
                  <a:schemeClr val="accent1"/>
                </a:solidFill>
              </a:rPr>
              <a:t>Model strnulých cen </a:t>
            </a:r>
            <a:r>
              <a:rPr lang="cs-CZ" altLang="cs-CZ" sz="1600" dirty="0"/>
              <a:t>(</a:t>
            </a:r>
            <a:r>
              <a:rPr lang="en-GB" altLang="cs-CZ" sz="1600" dirty="0"/>
              <a:t>The Sticky Price Model</a:t>
            </a:r>
            <a:r>
              <a:rPr lang="cs-CZ" altLang="cs-CZ" sz="1600" dirty="0"/>
              <a:t>)</a:t>
            </a:r>
            <a:endParaRPr lang="en-GB" altLang="cs-CZ" sz="16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cs-CZ" i="1" dirty="0">
                <a:solidFill>
                  <a:schemeClr val="accent2"/>
                </a:solidFill>
              </a:rPr>
              <a:t>Role o</a:t>
            </a:r>
            <a:r>
              <a:rPr lang="cs-CZ" altLang="cs-CZ" i="1" dirty="0">
                <a:solidFill>
                  <a:schemeClr val="accent2"/>
                </a:solidFill>
              </a:rPr>
              <a:t>čekávání</a:t>
            </a:r>
            <a:endParaRPr lang="en-GB" altLang="cs-CZ" i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</a:pPr>
            <a:endParaRPr lang="en-GB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BBEC164-3505-6421-8B07-5582E7AD9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0"/>
            <a:ext cx="777240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800" b="1" i="1">
                <a:solidFill>
                  <a:schemeClr val="tx2"/>
                </a:solidFill>
              </a:rPr>
              <a:t>Odvození křivky </a:t>
            </a:r>
            <a:r>
              <a:rPr lang="en-GB" altLang="cs-CZ" sz="2800" b="1" i="1">
                <a:solidFill>
                  <a:schemeClr val="tx2"/>
                </a:solidFill>
              </a:rPr>
              <a:t>AS </a:t>
            </a:r>
            <a:r>
              <a:rPr lang="cs-CZ" altLang="cs-CZ" sz="2800" b="1" i="1">
                <a:solidFill>
                  <a:schemeClr val="tx2"/>
                </a:solidFill>
              </a:rPr>
              <a:t>z </a:t>
            </a:r>
            <a:r>
              <a:rPr lang="en-GB" altLang="cs-CZ" sz="2800" b="1" i="1">
                <a:solidFill>
                  <a:schemeClr val="tx2"/>
                </a:solidFill>
              </a:rPr>
              <a:t>Phillip</a:t>
            </a:r>
            <a:r>
              <a:rPr lang="cs-CZ" altLang="cs-CZ" sz="2800" b="1" i="1">
                <a:solidFill>
                  <a:schemeClr val="tx2"/>
                </a:solidFill>
              </a:rPr>
              <a:t>sovy křivky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F1F2C8B-608F-496E-7359-620BDA52E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1825" y="1604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072584C9-C2AF-1659-1932-15B1EAEE2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300" y="1595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D977F5BB-D590-4C5C-8475-62882CB69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1825" y="1604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8C127A6C-83D6-E4B4-247B-8A0259F7A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666750"/>
            <a:ext cx="83645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cs-CZ" sz="2000">
                <a:sym typeface="Symbol" panose="05050102010706020507" pitchFamily="18" charset="2"/>
              </a:rPr>
              <a:t>Phillips</a:t>
            </a:r>
            <a:r>
              <a:rPr lang="cs-CZ" altLang="cs-CZ" sz="2000">
                <a:sym typeface="Symbol" panose="05050102010706020507" pitchFamily="18" charset="2"/>
              </a:rPr>
              <a:t>ova křivka</a:t>
            </a:r>
            <a:r>
              <a:rPr lang="en-GB" altLang="cs-CZ" sz="2000">
                <a:sym typeface="Symbol" panose="05050102010706020507" pitchFamily="18" charset="2"/>
              </a:rPr>
              <a:t>:</a:t>
            </a:r>
            <a:r>
              <a:rPr lang="cs-CZ" altLang="cs-CZ" sz="2000">
                <a:sym typeface="Symbol" panose="05050102010706020507" pitchFamily="18" charset="2"/>
              </a:rPr>
              <a:t>     </a:t>
            </a:r>
            <a:r>
              <a:rPr lang="en-GB" altLang="cs-CZ" sz="2000" b="1" i="1">
                <a:sym typeface="Symbol" panose="05050102010706020507" pitchFamily="18" charset="2"/>
              </a:rPr>
              <a:t>g</a:t>
            </a:r>
            <a:r>
              <a:rPr lang="en-GB" altLang="cs-CZ" sz="2000" b="1" i="1" baseline="-25000">
                <a:sym typeface="Symbol" panose="05050102010706020507" pitchFamily="18" charset="2"/>
              </a:rPr>
              <a:t>W</a:t>
            </a:r>
            <a:r>
              <a:rPr lang="en-GB" altLang="cs-CZ" sz="2000" b="1" i="1">
                <a:sym typeface="Symbol" panose="05050102010706020507" pitchFamily="18" charset="2"/>
              </a:rPr>
              <a:t>= </a:t>
            </a:r>
            <a:r>
              <a:rPr lang="en-GB" altLang="cs-CZ" sz="2000" b="1" i="1">
                <a:latin typeface="Symbol" panose="05050102010706020507" pitchFamily="18" charset="2"/>
                <a:sym typeface="Symbol" panose="05050102010706020507" pitchFamily="18" charset="2"/>
              </a:rPr>
              <a:t>- e</a:t>
            </a:r>
            <a:r>
              <a:rPr lang="en-GB" altLang="cs-CZ" sz="2000" b="1" i="1">
                <a:sym typeface="Symbol" panose="05050102010706020507" pitchFamily="18" charset="2"/>
              </a:rPr>
              <a:t> </a:t>
            </a:r>
            <a:r>
              <a:rPr lang="cs-CZ" altLang="cs-CZ" sz="2000" b="1" i="1">
                <a:sym typeface="Symbol" panose="05050102010706020507" pitchFamily="18" charset="2"/>
              </a:rPr>
              <a:t>.</a:t>
            </a:r>
            <a:r>
              <a:rPr lang="en-GB" altLang="cs-CZ" sz="2000" b="1" i="1">
                <a:sym typeface="Symbol" panose="05050102010706020507" pitchFamily="18" charset="2"/>
              </a:rPr>
              <a:t> (u - u</a:t>
            </a:r>
            <a:r>
              <a:rPr lang="en-GB" altLang="cs-CZ" sz="2000" b="1" i="1" baseline="30000">
                <a:sym typeface="Symbol" panose="05050102010706020507" pitchFamily="18" charset="2"/>
              </a:rPr>
              <a:t>*</a:t>
            </a:r>
            <a:r>
              <a:rPr lang="en-GB" altLang="cs-CZ" sz="2000" b="1" i="1">
                <a:sym typeface="Symbol" panose="05050102010706020507" pitchFamily="18" charset="2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cs-CZ" sz="2000">
                <a:sym typeface="Symbol" panose="05050102010706020507" pitchFamily="18" charset="2"/>
              </a:rPr>
              <a:t>		</a:t>
            </a:r>
            <a:r>
              <a:rPr lang="cs-CZ" altLang="cs-CZ" sz="2000">
                <a:sym typeface="Symbol" panose="05050102010706020507" pitchFamily="18" charset="2"/>
              </a:rPr>
              <a:t>      </a:t>
            </a:r>
            <a:r>
              <a:rPr lang="en-GB" altLang="cs-CZ" sz="2000">
                <a:sym typeface="Symbol" panose="05050102010706020507" pitchFamily="18" charset="2"/>
              </a:rPr>
              <a:t>(</a:t>
            </a:r>
            <a:r>
              <a:rPr lang="en-GB" altLang="cs-CZ" sz="2000" b="1" i="1">
                <a:sym typeface="Symbol" panose="05050102010706020507" pitchFamily="18" charset="2"/>
              </a:rPr>
              <a:t>W-W</a:t>
            </a:r>
            <a:r>
              <a:rPr lang="en-GB" altLang="cs-CZ" sz="2000" b="1" i="1" baseline="-25000">
                <a:sym typeface="Symbol" panose="05050102010706020507" pitchFamily="18" charset="2"/>
              </a:rPr>
              <a:t>-1</a:t>
            </a:r>
            <a:r>
              <a:rPr lang="en-GB" altLang="cs-CZ" sz="2000" b="1" i="1">
                <a:sym typeface="Symbol" panose="05050102010706020507" pitchFamily="18" charset="2"/>
              </a:rPr>
              <a:t>)/ W</a:t>
            </a:r>
            <a:r>
              <a:rPr lang="en-GB" altLang="cs-CZ" sz="2000" b="1" i="1" baseline="-25000">
                <a:sym typeface="Symbol" panose="05050102010706020507" pitchFamily="18" charset="2"/>
              </a:rPr>
              <a:t>-1</a:t>
            </a:r>
            <a:r>
              <a:rPr lang="en-GB" altLang="cs-CZ" sz="2000" b="1" i="1">
                <a:sym typeface="Symbol" panose="05050102010706020507" pitchFamily="18" charset="2"/>
              </a:rPr>
              <a:t> = </a:t>
            </a:r>
            <a:r>
              <a:rPr lang="en-GB" altLang="cs-CZ" sz="2000" b="1" i="1">
                <a:latin typeface="Symbol" panose="05050102010706020507" pitchFamily="18" charset="2"/>
                <a:sym typeface="Symbol" panose="05050102010706020507" pitchFamily="18" charset="2"/>
              </a:rPr>
              <a:t>- e</a:t>
            </a:r>
            <a:r>
              <a:rPr lang="en-GB" altLang="cs-CZ" sz="2000" b="1" i="1">
                <a:sym typeface="Symbol" panose="05050102010706020507" pitchFamily="18" charset="2"/>
              </a:rPr>
              <a:t> </a:t>
            </a:r>
            <a:r>
              <a:rPr lang="cs-CZ" altLang="cs-CZ" sz="2000" b="1" i="1">
                <a:sym typeface="Symbol" panose="05050102010706020507" pitchFamily="18" charset="2"/>
              </a:rPr>
              <a:t>.</a:t>
            </a:r>
            <a:r>
              <a:rPr lang="en-GB" altLang="cs-CZ" sz="2000" b="1" i="1">
                <a:sym typeface="Symbol" panose="05050102010706020507" pitchFamily="18" charset="2"/>
              </a:rPr>
              <a:t> (u - u</a:t>
            </a:r>
            <a:r>
              <a:rPr lang="en-GB" altLang="cs-CZ" sz="2000" b="1" i="1" baseline="30000">
                <a:sym typeface="Symbol" panose="05050102010706020507" pitchFamily="18" charset="2"/>
              </a:rPr>
              <a:t>*</a:t>
            </a:r>
            <a:r>
              <a:rPr lang="en-GB" altLang="cs-CZ" sz="2000" b="1" i="1">
                <a:sym typeface="Symbol" panose="05050102010706020507" pitchFamily="18" charset="2"/>
              </a:rPr>
              <a:t>)</a:t>
            </a:r>
            <a:r>
              <a:rPr lang="cs-CZ" altLang="cs-CZ" sz="2000" b="1" i="1">
                <a:sym typeface="Symbol" panose="05050102010706020507" pitchFamily="18" charset="2"/>
              </a:rPr>
              <a:t> </a:t>
            </a:r>
            <a:endParaRPr lang="en-GB" altLang="cs-CZ" sz="2000" b="1" i="1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cs-CZ" sz="2000">
                <a:sym typeface="Symbol" panose="05050102010706020507" pitchFamily="18" charset="2"/>
              </a:rPr>
              <a:t>		</a:t>
            </a:r>
            <a:r>
              <a:rPr lang="cs-CZ" altLang="cs-CZ" sz="2000">
                <a:sym typeface="Symbol" panose="05050102010706020507" pitchFamily="18" charset="2"/>
              </a:rPr>
              <a:t>     </a:t>
            </a:r>
            <a:r>
              <a:rPr lang="en-GB" altLang="cs-CZ" sz="2000" b="1" i="1">
                <a:sym typeface="Symbol" panose="05050102010706020507" pitchFamily="18" charset="2"/>
              </a:rPr>
              <a:t>W=W</a:t>
            </a:r>
            <a:r>
              <a:rPr lang="en-GB" altLang="cs-CZ" sz="2000" b="1" i="1" baseline="-25000">
                <a:sym typeface="Symbol" panose="05050102010706020507" pitchFamily="18" charset="2"/>
              </a:rPr>
              <a:t>-1</a:t>
            </a:r>
            <a:r>
              <a:rPr lang="en-GB" altLang="cs-CZ" sz="2000" b="1" i="1">
                <a:sym typeface="Symbol" panose="05050102010706020507" pitchFamily="18" charset="2"/>
              </a:rPr>
              <a:t> . [1 </a:t>
            </a:r>
            <a:r>
              <a:rPr lang="en-GB" altLang="cs-CZ" sz="2000" b="1" i="1">
                <a:latin typeface="Symbol" panose="05050102010706020507" pitchFamily="18" charset="2"/>
                <a:sym typeface="Symbol" panose="05050102010706020507" pitchFamily="18" charset="2"/>
              </a:rPr>
              <a:t>- e</a:t>
            </a:r>
            <a:r>
              <a:rPr lang="en-GB" altLang="cs-CZ" sz="2000" b="1" i="1">
                <a:sym typeface="Symbol" panose="05050102010706020507" pitchFamily="18" charset="2"/>
              </a:rPr>
              <a:t> </a:t>
            </a:r>
            <a:r>
              <a:rPr lang="cs-CZ" altLang="cs-CZ" sz="2000" b="1" i="1">
                <a:sym typeface="Symbol" panose="05050102010706020507" pitchFamily="18" charset="2"/>
              </a:rPr>
              <a:t>.</a:t>
            </a:r>
            <a:r>
              <a:rPr lang="en-GB" altLang="cs-CZ" sz="2000" b="1" i="1">
                <a:sym typeface="Symbol" panose="05050102010706020507" pitchFamily="18" charset="2"/>
              </a:rPr>
              <a:t> (u - u</a:t>
            </a:r>
            <a:r>
              <a:rPr lang="en-GB" altLang="cs-CZ" sz="2000" b="1" i="1" baseline="30000">
                <a:sym typeface="Symbol" panose="05050102010706020507" pitchFamily="18" charset="2"/>
              </a:rPr>
              <a:t>*</a:t>
            </a:r>
            <a:r>
              <a:rPr lang="en-GB" altLang="cs-CZ" sz="2000" b="1" i="1">
                <a:sym typeface="Symbol" panose="05050102010706020507" pitchFamily="18" charset="2"/>
              </a:rPr>
              <a:t>)]</a:t>
            </a:r>
          </a:p>
        </p:txBody>
      </p:sp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7D8D4562-6857-5F41-3807-9F5C822D5A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0625" y="1968500"/>
          <a:ext cx="2198688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459866" imgH="482391" progId="Equation.3">
                  <p:embed/>
                </p:oleObj>
              </mc:Choice>
              <mc:Fallback>
                <p:oleObj name="Rovnice" r:id="rId2" imgW="1459866" imgH="482391" progId="Equation.3">
                  <p:embed/>
                  <p:pic>
                    <p:nvPicPr>
                      <p:cNvPr id="23560" name="Object 8">
                        <a:extLst>
                          <a:ext uri="{FF2B5EF4-FFF2-40B4-BE49-F238E27FC236}">
                            <a16:creationId xmlns:a16="http://schemas.microsoft.com/office/drawing/2014/main" id="{7D8D4562-6857-5F41-3807-9F5C822D5A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1968500"/>
                        <a:ext cx="2198688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2" name="Text Box 10">
            <a:extLst>
              <a:ext uri="{FF2B5EF4-FFF2-40B4-BE49-F238E27FC236}">
                <a16:creationId xmlns:a16="http://schemas.microsoft.com/office/drawing/2014/main" id="{48A40E71-64F7-144F-FDCF-689450153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2725738"/>
            <a:ext cx="836453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cs-CZ" sz="2000">
                <a:sym typeface="Symbol" panose="05050102010706020507" pitchFamily="18" charset="2"/>
              </a:rPr>
              <a:t>Line</a:t>
            </a:r>
            <a:r>
              <a:rPr lang="cs-CZ" altLang="cs-CZ" sz="2000">
                <a:sym typeface="Symbol" panose="05050102010706020507" pitchFamily="18" charset="2"/>
              </a:rPr>
              <a:t>ární </a:t>
            </a:r>
            <a:r>
              <a:rPr lang="en-GB" altLang="cs-CZ" sz="2000">
                <a:sym typeface="Symbol" panose="05050102010706020507" pitchFamily="18" charset="2"/>
              </a:rPr>
              <a:t>produ</a:t>
            </a:r>
            <a:r>
              <a:rPr lang="cs-CZ" altLang="cs-CZ" sz="2000">
                <a:sym typeface="Symbol" panose="05050102010706020507" pitchFamily="18" charset="2"/>
              </a:rPr>
              <a:t>kční</a:t>
            </a:r>
            <a:r>
              <a:rPr lang="en-GB" altLang="cs-CZ" sz="2000">
                <a:sym typeface="Symbol" panose="05050102010706020507" pitchFamily="18" charset="2"/>
              </a:rPr>
              <a:t> fun</a:t>
            </a:r>
            <a:r>
              <a:rPr lang="cs-CZ" altLang="cs-CZ" sz="2000">
                <a:sym typeface="Symbol" panose="05050102010706020507" pitchFamily="18" charset="2"/>
              </a:rPr>
              <a:t>kce</a:t>
            </a:r>
            <a:r>
              <a:rPr lang="en-GB" altLang="cs-CZ" sz="2000">
                <a:sym typeface="Symbol" panose="05050102010706020507" pitchFamily="18" charset="2"/>
              </a:rPr>
              <a:t>:	</a:t>
            </a:r>
            <a:r>
              <a:rPr lang="en-GB" altLang="cs-CZ" sz="2000" b="1" i="1">
                <a:sym typeface="Symbol" panose="05050102010706020507" pitchFamily="18" charset="2"/>
              </a:rPr>
              <a:t>Y= a. L	  L=Y /a  L</a:t>
            </a:r>
            <a:r>
              <a:rPr lang="en-GB" altLang="cs-CZ" sz="2000" b="1" i="1" baseline="30000">
                <a:sym typeface="Symbol" panose="05050102010706020507" pitchFamily="18" charset="2"/>
              </a:rPr>
              <a:t>*</a:t>
            </a:r>
            <a:r>
              <a:rPr lang="en-GB" altLang="cs-CZ" sz="2000" b="1" i="1">
                <a:sym typeface="Symbol" panose="05050102010706020507" pitchFamily="18" charset="2"/>
              </a:rPr>
              <a:t>=Y </a:t>
            </a:r>
            <a:r>
              <a:rPr lang="en-GB" altLang="cs-CZ" sz="2000" b="1" i="1" baseline="30000">
                <a:sym typeface="Symbol" panose="05050102010706020507" pitchFamily="18" charset="2"/>
              </a:rPr>
              <a:t>*</a:t>
            </a:r>
            <a:r>
              <a:rPr lang="en-GB" altLang="cs-CZ" sz="2000" b="1" i="1">
                <a:sym typeface="Symbol" panose="05050102010706020507" pitchFamily="18" charset="2"/>
              </a:rPr>
              <a:t>/a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cs-CZ" sz="2000">
                <a:sym typeface="Symbol" panose="05050102010706020507" pitchFamily="18" charset="2"/>
              </a:rPr>
              <a:t>Mark-up </a:t>
            </a:r>
            <a:r>
              <a:rPr lang="cs-CZ" altLang="cs-CZ" sz="2000">
                <a:sym typeface="Symbol" panose="05050102010706020507" pitchFamily="18" charset="2"/>
              </a:rPr>
              <a:t>oceňování</a:t>
            </a:r>
            <a:r>
              <a:rPr lang="en-GB" altLang="cs-CZ" sz="2000">
                <a:sym typeface="Symbol" panose="05050102010706020507" pitchFamily="18" charset="2"/>
              </a:rPr>
              <a:t>:		</a:t>
            </a:r>
            <a:r>
              <a:rPr lang="en-GB" altLang="cs-CZ" sz="2000" b="1" i="1">
                <a:sym typeface="Symbol" panose="05050102010706020507" pitchFamily="18" charset="2"/>
              </a:rPr>
              <a:t>P= (1 + z) . W/a	      P </a:t>
            </a:r>
            <a:r>
              <a:rPr lang="en-GB" altLang="cs-CZ" sz="2000" b="1" i="1" baseline="-25000">
                <a:sym typeface="Symbol" panose="05050102010706020507" pitchFamily="18" charset="2"/>
              </a:rPr>
              <a:t>-1</a:t>
            </a:r>
            <a:r>
              <a:rPr lang="en-GB" altLang="cs-CZ" sz="2000" b="1" i="1">
                <a:sym typeface="Symbol" panose="05050102010706020507" pitchFamily="18" charset="2"/>
              </a:rPr>
              <a:t> = (1 + z) . W </a:t>
            </a:r>
            <a:r>
              <a:rPr lang="en-GB" altLang="cs-CZ" sz="2000" b="1" i="1" baseline="-25000">
                <a:sym typeface="Symbol" panose="05050102010706020507" pitchFamily="18" charset="2"/>
              </a:rPr>
              <a:t>-1</a:t>
            </a:r>
            <a:r>
              <a:rPr lang="en-GB" altLang="cs-CZ" sz="2000" b="1" i="1">
                <a:sym typeface="Symbol" panose="05050102010706020507" pitchFamily="18" charset="2"/>
              </a:rPr>
              <a:t> /a</a:t>
            </a:r>
          </a:p>
        </p:txBody>
      </p:sp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061D8371-C6A6-D9DF-CF1B-5808EF74B6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" y="3827463"/>
          <a:ext cx="5876925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3467100" imgH="1384300" progId="Equation.3">
                  <p:embed/>
                </p:oleObj>
              </mc:Choice>
              <mc:Fallback>
                <p:oleObj name="Rovnice" r:id="rId4" imgW="3467100" imgH="1384300" progId="Equation.3">
                  <p:embed/>
                  <p:pic>
                    <p:nvPicPr>
                      <p:cNvPr id="23563" name="Object 11">
                        <a:extLst>
                          <a:ext uri="{FF2B5EF4-FFF2-40B4-BE49-F238E27FC236}">
                            <a16:creationId xmlns:a16="http://schemas.microsoft.com/office/drawing/2014/main" id="{061D8371-C6A6-D9DF-CF1B-5808EF74B6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3827463"/>
                        <a:ext cx="5876925" cy="234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4" name="Rectangle 12">
            <a:extLst>
              <a:ext uri="{FF2B5EF4-FFF2-40B4-BE49-F238E27FC236}">
                <a16:creationId xmlns:a16="http://schemas.microsoft.com/office/drawing/2014/main" id="{B2A70239-D483-9B85-B5CF-2F2081A2A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3463" y="1978025"/>
            <a:ext cx="2365375" cy="71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3565" name="Rectangle 13">
            <a:extLst>
              <a:ext uri="{FF2B5EF4-FFF2-40B4-BE49-F238E27FC236}">
                <a16:creationId xmlns:a16="http://schemas.microsoft.com/office/drawing/2014/main" id="{81028B4F-59B1-D014-19DE-8200D1B68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3844925"/>
            <a:ext cx="1987550" cy="8270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3566" name="Line 14">
            <a:extLst>
              <a:ext uri="{FF2B5EF4-FFF2-40B4-BE49-F238E27FC236}">
                <a16:creationId xmlns:a16="http://schemas.microsoft.com/office/drawing/2014/main" id="{83F79E4B-9F39-F0C4-E400-E69A40C35E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2700338"/>
            <a:ext cx="0" cy="11318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70" name="Rectangle 18">
            <a:extLst>
              <a:ext uri="{FF2B5EF4-FFF2-40B4-BE49-F238E27FC236}">
                <a16:creationId xmlns:a16="http://schemas.microsoft.com/office/drawing/2014/main" id="{FCE54C54-B771-F6B5-243E-F5B0E0443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1775" y="2757488"/>
            <a:ext cx="2090738" cy="349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3571" name="Rectangle 19">
            <a:extLst>
              <a:ext uri="{FF2B5EF4-FFF2-40B4-BE49-F238E27FC236}">
                <a16:creationId xmlns:a16="http://schemas.microsoft.com/office/drawing/2014/main" id="{AAD9A9D0-0F07-D0B0-C4B7-047D31AA0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050" y="4730750"/>
            <a:ext cx="1117600" cy="10017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3572" name="Line 20">
            <a:extLst>
              <a:ext uri="{FF2B5EF4-FFF2-40B4-BE49-F238E27FC236}">
                <a16:creationId xmlns:a16="http://schemas.microsoft.com/office/drawing/2014/main" id="{03A58916-D09A-37F7-211A-7D4C63049F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68688" y="3106738"/>
            <a:ext cx="2917825" cy="21478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23573" name="Object 21">
            <a:extLst>
              <a:ext uri="{FF2B5EF4-FFF2-40B4-BE49-F238E27FC236}">
                <a16:creationId xmlns:a16="http://schemas.microsoft.com/office/drawing/2014/main" id="{BA3D4946-7452-357A-4152-35FC79DBDC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1488" y="6342063"/>
          <a:ext cx="505936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2984500" imgH="304800" progId="Equation.3">
                  <p:embed/>
                </p:oleObj>
              </mc:Choice>
              <mc:Fallback>
                <p:oleObj name="Rovnice" r:id="rId6" imgW="2984500" imgH="304800" progId="Equation.3">
                  <p:embed/>
                  <p:pic>
                    <p:nvPicPr>
                      <p:cNvPr id="23573" name="Object 21">
                        <a:extLst>
                          <a:ext uri="{FF2B5EF4-FFF2-40B4-BE49-F238E27FC236}">
                            <a16:creationId xmlns:a16="http://schemas.microsoft.com/office/drawing/2014/main" id="{BA3D4946-7452-357A-4152-35FC79DBDC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6342063"/>
                        <a:ext cx="5059362" cy="5159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4" name="Rectangle 22">
            <a:extLst>
              <a:ext uri="{FF2B5EF4-FFF2-40B4-BE49-F238E27FC236}">
                <a16:creationId xmlns:a16="http://schemas.microsoft.com/office/drawing/2014/main" id="{124BA297-489F-8E1A-2A8A-E560B6050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3224213"/>
            <a:ext cx="1785938" cy="319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3575" name="Rectangle 23">
            <a:extLst>
              <a:ext uri="{FF2B5EF4-FFF2-40B4-BE49-F238E27FC236}">
                <a16:creationId xmlns:a16="http://schemas.microsoft.com/office/drawing/2014/main" id="{978A2602-8373-5A7D-C162-FD64495F9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3919538"/>
            <a:ext cx="1700212" cy="6667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3576" name="Line 24">
            <a:extLst>
              <a:ext uri="{FF2B5EF4-FFF2-40B4-BE49-F238E27FC236}">
                <a16:creationId xmlns:a16="http://schemas.microsoft.com/office/drawing/2014/main" id="{4B995AC2-6AD5-1482-114E-538D4F4515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5263" y="3381375"/>
            <a:ext cx="2525712" cy="5381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77" name="Line 25">
            <a:extLst>
              <a:ext uri="{FF2B5EF4-FFF2-40B4-BE49-F238E27FC236}">
                <a16:creationId xmlns:a16="http://schemas.microsoft.com/office/drawing/2014/main" id="{85F16389-BA65-6602-5239-2CDAD2EED0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55888" y="5065713"/>
            <a:ext cx="160337" cy="873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78" name="Line 26">
            <a:extLst>
              <a:ext uri="{FF2B5EF4-FFF2-40B4-BE49-F238E27FC236}">
                <a16:creationId xmlns:a16="http://schemas.microsoft.com/office/drawing/2014/main" id="{FDA7ACF5-EB86-A5A0-696B-B772D5C87C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4813" y="5572125"/>
            <a:ext cx="160337" cy="8731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79" name="Line 27">
            <a:extLst>
              <a:ext uri="{FF2B5EF4-FFF2-40B4-BE49-F238E27FC236}">
                <a16:creationId xmlns:a16="http://schemas.microsoft.com/office/drawing/2014/main" id="{B8E4D33D-AE67-0A8E-0C2D-6075D502E2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3738" y="5048250"/>
            <a:ext cx="160337" cy="8731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 animBg="1"/>
      <p:bldP spid="23564" grpId="1" animBg="1"/>
      <p:bldP spid="23565" grpId="0" animBg="1"/>
      <p:bldP spid="23565" grpId="1" animBg="1"/>
      <p:bldP spid="23570" grpId="0" animBg="1"/>
      <p:bldP spid="23570" grpId="1" animBg="1"/>
      <p:bldP spid="23571" grpId="0" animBg="1"/>
      <p:bldP spid="23571" grpId="1" animBg="1"/>
      <p:bldP spid="23574" grpId="0" animBg="1"/>
      <p:bldP spid="23574" grpId="1" animBg="1"/>
      <p:bldP spid="23575" grpId="0" animBg="1"/>
      <p:bldP spid="2357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strnulých mezd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0" y="715963"/>
            <a:ext cx="8834438" cy="423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/>
              <a:t>Předpoklad </a:t>
            </a:r>
            <a:r>
              <a:rPr lang="en-US" altLang="cs-CZ" i="1" u="sng">
                <a:solidFill>
                  <a:schemeClr val="accent2"/>
                </a:solidFill>
              </a:rPr>
              <a:t>st</a:t>
            </a:r>
            <a:r>
              <a:rPr lang="cs-CZ" altLang="cs-CZ" i="1" u="sng">
                <a:solidFill>
                  <a:schemeClr val="accent2"/>
                </a:solidFill>
              </a:rPr>
              <a:t>rnulosti nominálních mezd</a:t>
            </a:r>
            <a:r>
              <a:rPr lang="en-US" altLang="cs-CZ"/>
              <a:t>- nomin</a:t>
            </a:r>
            <a:r>
              <a:rPr lang="cs-CZ" altLang="cs-CZ"/>
              <a:t>ální mzdy nastaveny dopředu na základě </a:t>
            </a:r>
            <a:r>
              <a:rPr lang="cs-CZ" altLang="cs-CZ" i="1" u="sng">
                <a:solidFill>
                  <a:schemeClr val="accent2"/>
                </a:solidFill>
              </a:rPr>
              <a:t>k</a:t>
            </a:r>
            <a:r>
              <a:rPr lang="en-US" altLang="cs-CZ" i="1" u="sng">
                <a:solidFill>
                  <a:schemeClr val="accent2"/>
                </a:solidFill>
              </a:rPr>
              <a:t>ole</a:t>
            </a:r>
            <a:r>
              <a:rPr lang="cs-CZ" altLang="cs-CZ" i="1" u="sng">
                <a:solidFill>
                  <a:schemeClr val="accent2"/>
                </a:solidFill>
              </a:rPr>
              <a:t>k</a:t>
            </a:r>
            <a:r>
              <a:rPr lang="en-US" altLang="cs-CZ" i="1" u="sng">
                <a:solidFill>
                  <a:schemeClr val="accent2"/>
                </a:solidFill>
              </a:rPr>
              <a:t>tiv</a:t>
            </a:r>
            <a:r>
              <a:rPr lang="cs-CZ" altLang="cs-CZ" i="1" u="sng">
                <a:solidFill>
                  <a:schemeClr val="accent2"/>
                </a:solidFill>
              </a:rPr>
              <a:t>ního vyjednávání</a:t>
            </a:r>
            <a:r>
              <a:rPr lang="cs-CZ" altLang="cs-CZ" i="1" u="sng"/>
              <a:t>;</a:t>
            </a:r>
            <a:r>
              <a:rPr lang="en-US" altLang="cs-CZ"/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/>
              <a:t>Vyjednávání závisí na očekávané cenové hladině</a:t>
            </a:r>
            <a:r>
              <a:rPr lang="en-US" altLang="cs-CZ">
                <a:sym typeface="Symbol" pitchFamily="18" charset="2"/>
              </a:rPr>
              <a:t> </a:t>
            </a:r>
            <a:r>
              <a:rPr lang="cs-CZ" altLang="cs-CZ">
                <a:sym typeface="Symbol" pitchFamily="18" charset="2"/>
              </a:rPr>
              <a:t>cenová očekávání promítnuta do </a:t>
            </a:r>
            <a:r>
              <a:rPr lang="cs-CZ" altLang="cs-CZ" i="1" u="sng">
                <a:solidFill>
                  <a:schemeClr val="accent2"/>
                </a:solidFill>
                <a:sym typeface="Symbol" pitchFamily="18" charset="2"/>
              </a:rPr>
              <a:t>dl</a:t>
            </a:r>
            <a:r>
              <a:rPr lang="en-US" altLang="cs-CZ" i="1" u="sng">
                <a:solidFill>
                  <a:schemeClr val="accent2"/>
                </a:solidFill>
                <a:sym typeface="Symbol" pitchFamily="18" charset="2"/>
              </a:rPr>
              <a:t>o</a:t>
            </a:r>
            <a:r>
              <a:rPr lang="cs-CZ" altLang="cs-CZ" i="1" u="sng">
                <a:solidFill>
                  <a:schemeClr val="accent2"/>
                </a:solidFill>
                <a:sym typeface="Symbol" pitchFamily="18" charset="2"/>
              </a:rPr>
              <a:t>uhodobých k</a:t>
            </a:r>
            <a:r>
              <a:rPr lang="en-US" altLang="cs-CZ" i="1" u="sng">
                <a:solidFill>
                  <a:schemeClr val="accent2"/>
                </a:solidFill>
                <a:sym typeface="Symbol" pitchFamily="18" charset="2"/>
              </a:rPr>
              <a:t>ontra</a:t>
            </a:r>
            <a:r>
              <a:rPr lang="cs-CZ" altLang="cs-CZ" i="1" u="sng">
                <a:solidFill>
                  <a:schemeClr val="accent2"/>
                </a:solidFill>
                <a:sym typeface="Symbol" pitchFamily="18" charset="2"/>
              </a:rPr>
              <a:t>ktů</a:t>
            </a:r>
            <a:r>
              <a:rPr lang="en-US" altLang="cs-CZ">
                <a:sym typeface="Symbol" pitchFamily="18" charset="2"/>
              </a:rPr>
              <a:t>;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>
                <a:sym typeface="Symbol" pitchFamily="18" charset="2"/>
              </a:rPr>
              <a:t>E</a:t>
            </a:r>
            <a:r>
              <a:rPr lang="en-US" altLang="cs-CZ">
                <a:sym typeface="Symbol" pitchFamily="18" charset="2"/>
              </a:rPr>
              <a:t>xtr</a:t>
            </a:r>
            <a:r>
              <a:rPr lang="cs-CZ" altLang="cs-CZ">
                <a:sym typeface="Symbol" pitchFamily="18" charset="2"/>
              </a:rPr>
              <a:t>émní případ</a:t>
            </a:r>
            <a:r>
              <a:rPr lang="en-US" altLang="cs-CZ">
                <a:sym typeface="Symbol" pitchFamily="18" charset="2"/>
              </a:rPr>
              <a:t>- </a:t>
            </a:r>
            <a:r>
              <a:rPr lang="en-US" altLang="cs-CZ" i="1">
                <a:solidFill>
                  <a:schemeClr val="accent2"/>
                </a:solidFill>
                <a:sym typeface="Symbol" pitchFamily="18" charset="2"/>
              </a:rPr>
              <a:t>fix</a:t>
            </a:r>
            <a:r>
              <a:rPr lang="cs-CZ" altLang="cs-CZ" i="1">
                <a:solidFill>
                  <a:schemeClr val="accent2"/>
                </a:solidFill>
                <a:sym typeface="Symbol" pitchFamily="18" charset="2"/>
              </a:rPr>
              <a:t>ní mzdy</a:t>
            </a:r>
            <a:endParaRPr lang="en-US" altLang="cs-CZ" i="1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i="1" u="sng">
                <a:solidFill>
                  <a:schemeClr val="accent2"/>
                </a:solidFill>
                <a:sym typeface="Symbol" pitchFamily="18" charset="2"/>
              </a:rPr>
              <a:t>Nabídka </a:t>
            </a:r>
            <a:r>
              <a:rPr lang="en-US" altLang="cs-CZ">
                <a:sym typeface="Symbol" pitchFamily="18" charset="2"/>
              </a:rPr>
              <a:t>(</a:t>
            </a:r>
            <a:r>
              <a:rPr lang="en-US" altLang="cs-CZ" b="1" i="1">
                <a:sym typeface="Symbol" pitchFamily="18" charset="2"/>
              </a:rPr>
              <a:t>L</a:t>
            </a:r>
            <a:r>
              <a:rPr lang="en-US" altLang="cs-CZ" b="1" i="1" baseline="-25000"/>
              <a:t>S</a:t>
            </a:r>
            <a:r>
              <a:rPr lang="en-US" altLang="cs-CZ"/>
              <a:t>) a</a:t>
            </a:r>
            <a:r>
              <a:rPr lang="cs-CZ" altLang="cs-CZ"/>
              <a:t> </a:t>
            </a:r>
            <a:r>
              <a:rPr lang="cs-CZ" altLang="cs-CZ" i="1" u="sng">
                <a:solidFill>
                  <a:schemeClr val="accent2"/>
                </a:solidFill>
              </a:rPr>
              <a:t>poptávka</a:t>
            </a:r>
            <a:r>
              <a:rPr lang="cs-CZ" altLang="cs-CZ"/>
              <a:t> </a:t>
            </a:r>
            <a:r>
              <a:rPr lang="en-US" altLang="cs-CZ">
                <a:sym typeface="Symbol" pitchFamily="18" charset="2"/>
              </a:rPr>
              <a:t>(</a:t>
            </a:r>
            <a:r>
              <a:rPr lang="en-US" altLang="cs-CZ" b="1" i="1">
                <a:sym typeface="Symbol" pitchFamily="18" charset="2"/>
              </a:rPr>
              <a:t>L</a:t>
            </a:r>
            <a:r>
              <a:rPr lang="en-US" altLang="cs-CZ" b="1" i="1" baseline="-25000"/>
              <a:t>D</a:t>
            </a:r>
            <a:r>
              <a:rPr lang="en-US" altLang="cs-CZ"/>
              <a:t>) </a:t>
            </a:r>
            <a:r>
              <a:rPr lang="cs-CZ" altLang="cs-CZ"/>
              <a:t>po práci závisí na reálných mzdách</a:t>
            </a:r>
            <a:endParaRPr lang="en-US" altLang="cs-CZ"/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>
                <a:sym typeface="Symbol" pitchFamily="18" charset="2"/>
              </a:rPr>
              <a:t>Nastavení nominální mzdy v okamžiku vyjednávání</a:t>
            </a:r>
            <a:r>
              <a:rPr lang="en-US" altLang="cs-CZ">
                <a:sym typeface="Symbol" pitchFamily="18" charset="2"/>
              </a:rPr>
              <a:t>: </a:t>
            </a:r>
            <a:r>
              <a:rPr lang="en-US" altLang="cs-CZ" b="1" i="1">
                <a:solidFill>
                  <a:schemeClr val="accent2"/>
                </a:solidFill>
                <a:sym typeface="Symbol" pitchFamily="18" charset="2"/>
              </a:rPr>
              <a:t>W=</a:t>
            </a:r>
            <a:r>
              <a:rPr lang="en-US" altLang="cs-CZ" b="1" i="1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w </a:t>
            </a:r>
            <a:r>
              <a:rPr lang="en-US" altLang="cs-CZ" b="1" i="1">
                <a:solidFill>
                  <a:schemeClr val="accent2"/>
                </a:solidFill>
                <a:sym typeface="Symbol" pitchFamily="18" charset="2"/>
              </a:rPr>
              <a:t>. P</a:t>
            </a:r>
            <a:r>
              <a:rPr lang="en-US" altLang="cs-CZ" b="1" i="1" baseline="-25000">
                <a:solidFill>
                  <a:schemeClr val="accent2"/>
                </a:solidFill>
              </a:rPr>
              <a:t>e</a:t>
            </a:r>
            <a:r>
              <a:rPr lang="en-US" altLang="cs-CZ">
                <a:sym typeface="Symbol" pitchFamily="18" charset="2"/>
              </a:rPr>
              <a:t> </a:t>
            </a:r>
            <a:r>
              <a:rPr lang="en-US" altLang="cs-CZ" sz="2000">
                <a:sym typeface="Symbol" pitchFamily="18" charset="2"/>
              </a:rPr>
              <a:t>(</a:t>
            </a:r>
            <a:r>
              <a:rPr lang="cs-CZ" altLang="cs-CZ" sz="2000">
                <a:sym typeface="Symbol" pitchFamily="18" charset="2"/>
              </a:rPr>
              <a:t>kde</a:t>
            </a:r>
            <a:r>
              <a:rPr lang="en-US" altLang="cs-CZ" sz="2000">
                <a:sym typeface="Symbol" pitchFamily="18" charset="2"/>
              </a:rPr>
              <a:t> </a:t>
            </a:r>
            <a:r>
              <a:rPr lang="en-US" altLang="cs-CZ" sz="2000" b="1" i="1">
                <a:latin typeface="Symbol" pitchFamily="18" charset="2"/>
                <a:sym typeface="Symbol" pitchFamily="18" charset="2"/>
              </a:rPr>
              <a:t>w</a:t>
            </a:r>
            <a:r>
              <a:rPr lang="en-US" altLang="cs-CZ" sz="2000">
                <a:sym typeface="Symbol" pitchFamily="18" charset="2"/>
              </a:rPr>
              <a:t> </a:t>
            </a:r>
            <a:r>
              <a:rPr lang="cs-CZ" altLang="cs-CZ" sz="2000">
                <a:sym typeface="Symbol" pitchFamily="18" charset="2"/>
              </a:rPr>
              <a:t>označuje domluvenou reálnou mzdu</a:t>
            </a:r>
            <a:r>
              <a:rPr lang="en-US" altLang="cs-CZ" sz="2000">
                <a:sym typeface="Symbol" pitchFamily="18" charset="2"/>
              </a:rPr>
              <a:t>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cs-CZ">
                <a:sym typeface="Symbol" pitchFamily="18" charset="2"/>
              </a:rPr>
              <a:t>t</a:t>
            </a:r>
            <a:r>
              <a:rPr lang="cs-CZ" altLang="cs-CZ">
                <a:sym typeface="Symbol" pitchFamily="18" charset="2"/>
              </a:rPr>
              <a:t>edy</a:t>
            </a:r>
            <a:r>
              <a:rPr lang="en-US" altLang="cs-CZ">
                <a:sym typeface="Symbol" pitchFamily="18" charset="2"/>
              </a:rPr>
              <a:t> </a:t>
            </a:r>
            <a:r>
              <a:rPr lang="en-US" altLang="cs-CZ" b="1" i="1">
                <a:solidFill>
                  <a:schemeClr val="accent2"/>
                </a:solidFill>
                <a:sym typeface="Symbol" pitchFamily="18" charset="2"/>
              </a:rPr>
              <a:t>W/P =</a:t>
            </a:r>
            <a:r>
              <a:rPr lang="en-US" altLang="cs-CZ" b="1" i="1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w </a:t>
            </a:r>
            <a:r>
              <a:rPr lang="en-US" altLang="cs-CZ" b="1" i="1">
                <a:solidFill>
                  <a:schemeClr val="accent2"/>
                </a:solidFill>
                <a:sym typeface="Symbol" pitchFamily="18" charset="2"/>
              </a:rPr>
              <a:t>. P</a:t>
            </a:r>
            <a:r>
              <a:rPr lang="en-US" altLang="cs-CZ" b="1" i="1" baseline="-25000">
                <a:solidFill>
                  <a:schemeClr val="accent2"/>
                </a:solidFill>
              </a:rPr>
              <a:t>e</a:t>
            </a:r>
            <a:r>
              <a:rPr lang="en-US" altLang="cs-CZ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altLang="cs-CZ" b="1" i="1">
                <a:solidFill>
                  <a:schemeClr val="accent2"/>
                </a:solidFill>
                <a:sym typeface="Symbol" pitchFamily="18" charset="2"/>
              </a:rPr>
              <a:t>/ 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3568700" y="600075"/>
          <a:ext cx="5575300" cy="625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2" imgW="3676680" imgH="4029120" progId="Word.Picture.8">
                  <p:embed/>
                </p:oleObj>
              </mc:Choice>
              <mc:Fallback>
                <p:oleObj name="Obrázek" r:id="rId2" imgW="3676680" imgH="4029120" progId="Word.Picture.8">
                  <p:embed/>
                  <p:pic>
                    <p:nvPicPr>
                      <p:cNvPr id="829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600075"/>
                        <a:ext cx="5575300" cy="625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strnulých mezd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0" y="715963"/>
            <a:ext cx="8834438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2000" b="1">
                <a:sym typeface="Symbol" pitchFamily="18" charset="2"/>
              </a:rPr>
              <a:t>A)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W/P</a:t>
            </a:r>
            <a:r>
              <a:rPr lang="cs-CZ" altLang="cs-CZ" sz="2000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cs-CZ" altLang="cs-CZ" sz="2000" b="1" i="1" baseline="-25000">
                <a:solidFill>
                  <a:schemeClr val="accent2"/>
                </a:solidFill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;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 </a:t>
            </a:r>
            <a:endParaRPr lang="cs-CZ" altLang="cs-CZ" sz="200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cs-CZ" altLang="cs-CZ" sz="2000">
                <a:sym typeface="Symbol" pitchFamily="18" charset="2"/>
              </a:rPr>
              <a:t>   </a:t>
            </a:r>
            <a:r>
              <a:rPr lang="cs-CZ" altLang="cs-CZ" sz="2000" b="1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</a:rPr>
              <a:t>2</a:t>
            </a:r>
            <a:r>
              <a:rPr lang="cs-CZ" altLang="cs-CZ" sz="2000"/>
              <a:t>: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&gt;L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nezaměstanost,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 sz="200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</a:pPr>
            <a:endParaRPr lang="en-GB" altLang="cs-CZ" sz="200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3568700" y="600075"/>
          <a:ext cx="5575300" cy="625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2" imgW="3676680" imgH="4029120" progId="Word.Picture.8">
                  <p:embed/>
                </p:oleObj>
              </mc:Choice>
              <mc:Fallback>
                <p:oleObj name="Obrázek" r:id="rId2" imgW="3676680" imgH="4029120" progId="Word.Picture.8">
                  <p:embed/>
                  <p:pic>
                    <p:nvPicPr>
                      <p:cNvPr id="1126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600075"/>
                        <a:ext cx="5575300" cy="625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altLang="cs-CZ" sz="2800" b="1" i="1">
                <a:solidFill>
                  <a:schemeClr val="tx2"/>
                </a:solidFill>
              </a:rPr>
              <a:t>Model</a:t>
            </a:r>
            <a:r>
              <a:rPr lang="cs-CZ" altLang="cs-CZ" sz="2800" b="1" i="1">
                <a:solidFill>
                  <a:schemeClr val="tx2"/>
                </a:solidFill>
              </a:rPr>
              <a:t> strnulých mezd</a:t>
            </a:r>
            <a:endParaRPr lang="en-GB" altLang="cs-CZ" sz="2800" b="1" i="1">
              <a:solidFill>
                <a:schemeClr val="tx2"/>
              </a:solidFill>
            </a:endParaRP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0" y="715963"/>
            <a:ext cx="8834438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2000" b="1">
                <a:sym typeface="Symbol" pitchFamily="18" charset="2"/>
              </a:rPr>
              <a:t>A)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W/P</a:t>
            </a:r>
            <a:r>
              <a:rPr lang="cs-CZ" altLang="cs-CZ" sz="2000" b="1" i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cs-CZ" altLang="cs-CZ" sz="2000" b="1" i="1" baseline="-25000">
                <a:solidFill>
                  <a:schemeClr val="accent2"/>
                </a:solidFill>
              </a:rPr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;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 </a:t>
            </a:r>
            <a:endParaRPr lang="cs-CZ" altLang="cs-CZ" sz="200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cs-CZ" altLang="cs-CZ" sz="2000">
                <a:sym typeface="Symbol" pitchFamily="18" charset="2"/>
              </a:rPr>
              <a:t>   </a:t>
            </a:r>
            <a:r>
              <a:rPr lang="cs-CZ" altLang="cs-CZ" sz="2000" b="1">
                <a:solidFill>
                  <a:srgbClr val="FF0000"/>
                </a:solidFill>
                <a:sym typeface="Symbol" pitchFamily="18" charset="2"/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</a:rPr>
              <a:t>2</a:t>
            </a:r>
            <a:r>
              <a:rPr lang="cs-CZ" altLang="cs-CZ" sz="2000"/>
              <a:t>: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&gt;L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nezaměstanost,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 sz="20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GB" altLang="cs-CZ" sz="2000" b="1">
                <a:sym typeface="Symbol" pitchFamily="18" charset="2"/>
              </a:rPr>
              <a:t>B)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P 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W/P 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 ; 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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  </a:t>
            </a:r>
            <a:endParaRPr lang="cs-CZ" altLang="cs-CZ" sz="200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cs-CZ" altLang="cs-CZ" sz="2000" b="1">
                <a:solidFill>
                  <a:srgbClr val="FF0000"/>
                </a:solidFill>
              </a:rPr>
              <a:t>   </a:t>
            </a:r>
            <a:r>
              <a:rPr lang="en-GB" altLang="cs-CZ" sz="2000" b="1">
                <a:solidFill>
                  <a:srgbClr val="FF0000"/>
                </a:solidFill>
              </a:rPr>
              <a:t>E</a:t>
            </a:r>
            <a:r>
              <a:rPr lang="en-GB" altLang="cs-CZ" sz="2000" b="1" baseline="-25000">
                <a:solidFill>
                  <a:srgbClr val="FF0000"/>
                </a:solidFill>
              </a:rPr>
              <a:t>1</a:t>
            </a:r>
            <a:r>
              <a:rPr lang="cs-CZ" altLang="cs-CZ" sz="2000"/>
              <a:t>:</a:t>
            </a:r>
            <a:r>
              <a:rPr lang="en-GB" altLang="cs-CZ" sz="2000"/>
              <a:t> 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S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&lt;L</a:t>
            </a:r>
            <a:r>
              <a:rPr lang="en-GB" altLang="cs-CZ" sz="2000" b="1" i="1" baseline="-25000">
                <a:solidFill>
                  <a:schemeClr val="accent2"/>
                </a:solidFill>
              </a:rPr>
              <a:t>D</a:t>
            </a:r>
            <a:r>
              <a:rPr lang="en-GB" altLang="cs-CZ" sz="2000">
                <a:sym typeface="Symbol" pitchFamily="18" charset="2"/>
              </a:rPr>
              <a:t></a:t>
            </a:r>
            <a:r>
              <a:rPr lang="cs-CZ" altLang="cs-CZ" sz="2000">
                <a:sym typeface="Symbol" pitchFamily="18" charset="2"/>
              </a:rPr>
              <a:t>volná místa</a:t>
            </a:r>
            <a:r>
              <a:rPr lang="en-GB" altLang="cs-CZ" sz="2000">
                <a:sym typeface="Symbol" pitchFamily="18" charset="2"/>
              </a:rPr>
              <a:t>,</a:t>
            </a:r>
            <a:r>
              <a:rPr lang="en-GB" altLang="cs-CZ" sz="2000" b="1">
                <a:solidFill>
                  <a:schemeClr val="accent2"/>
                </a:solidFill>
                <a:sym typeface="Symbol" pitchFamily="18" charset="2"/>
              </a:rPr>
              <a:t></a:t>
            </a:r>
            <a:r>
              <a:rPr lang="en-GB" altLang="cs-CZ" sz="2000" b="1" i="1">
                <a:solidFill>
                  <a:schemeClr val="accent2"/>
                </a:solidFill>
                <a:sym typeface="Symbol" pitchFamily="18" charset="2"/>
              </a:rPr>
              <a:t>Y</a:t>
            </a:r>
            <a:endParaRPr lang="en-GB" altLang="cs-CZ" sz="2000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cs-CZ" altLang="cs-CZ" sz="2000">
              <a:solidFill>
                <a:schemeClr val="accent2"/>
              </a:solidFill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cs-CZ" altLang="cs-CZ" sz="2000" u="sng">
                <a:sym typeface="Symbol" pitchFamily="18" charset="2"/>
              </a:rPr>
              <a:t>Alternativní předpoklady (pro </a:t>
            </a:r>
            <a:r>
              <a:rPr lang="en-GB" altLang="cs-CZ" sz="2000" b="1" u="sng">
                <a:sym typeface="Symbol" pitchFamily="18" charset="2"/>
              </a:rPr>
              <a:t></a:t>
            </a:r>
            <a:r>
              <a:rPr lang="en-GB" altLang="cs-CZ" sz="2000" b="1" i="1" u="sng">
                <a:sym typeface="Symbol" pitchFamily="18" charset="2"/>
              </a:rPr>
              <a:t>P</a:t>
            </a:r>
            <a:r>
              <a:rPr lang="cs-CZ" altLang="cs-CZ" sz="2000" u="sng">
                <a:sym typeface="Symbol" pitchFamily="18" charset="2"/>
              </a:rPr>
              <a:t>):</a:t>
            </a:r>
          </a:p>
          <a:p>
            <a:pPr>
              <a:spcBef>
                <a:spcPct val="20000"/>
              </a:spcBef>
            </a:pPr>
            <a:r>
              <a:rPr lang="en-GB" altLang="cs-CZ" sz="2000">
                <a:sym typeface="Symbol" pitchFamily="18" charset="2"/>
              </a:rPr>
              <a:t>Alt 1) </a:t>
            </a:r>
            <a:r>
              <a:rPr lang="en-GB" altLang="cs-CZ" sz="2000" i="1">
                <a:solidFill>
                  <a:schemeClr val="accent1"/>
                </a:solidFill>
                <a:sym typeface="Symbol" pitchFamily="18" charset="2"/>
              </a:rPr>
              <a:t>zpět zahnutá AS </a:t>
            </a:r>
            <a:endParaRPr lang="en-GB" altLang="cs-CZ" sz="200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GB" altLang="cs-CZ" sz="2000">
              <a:sym typeface="Symbol" pitchFamily="18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15906</TotalTime>
  <Words>1984</Words>
  <Application>Microsoft Office PowerPoint</Application>
  <PresentationFormat>Předvádění na obrazovce (4:3)</PresentationFormat>
  <Paragraphs>157</Paragraphs>
  <Slides>23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5</vt:i4>
      </vt:variant>
      <vt:variant>
        <vt:lpstr>Nadpisy snímků</vt:lpstr>
      </vt:variant>
      <vt:variant>
        <vt:i4>23</vt:i4>
      </vt:variant>
    </vt:vector>
  </HeadingPairs>
  <TitlesOfParts>
    <vt:vector size="32" baseType="lpstr">
      <vt:lpstr>Aptos</vt:lpstr>
      <vt:lpstr>Symbol</vt:lpstr>
      <vt:lpstr>Times New Roman</vt:lpstr>
      <vt:lpstr>Default Design</vt:lpstr>
      <vt:lpstr>Picture</vt:lpstr>
      <vt:lpstr>Obrázek</vt:lpstr>
      <vt:lpstr>Rovnice</vt:lpstr>
      <vt:lpstr>obrázek</vt:lpstr>
      <vt:lpstr>Editor rovnic 3.0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Moje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Karlos</dc:creator>
  <cp:lastModifiedBy>Hlaváček Michal</cp:lastModifiedBy>
  <cp:revision>100</cp:revision>
  <cp:lastPrinted>2016-02-22T14:33:20Z</cp:lastPrinted>
  <dcterms:created xsi:type="dcterms:W3CDTF">2003-10-12T18:44:50Z</dcterms:created>
  <dcterms:modified xsi:type="dcterms:W3CDTF">2025-10-16T06:56:40Z</dcterms:modified>
</cp:coreProperties>
</file>