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2" r:id="rId2"/>
    <p:sldId id="363" r:id="rId3"/>
    <p:sldId id="380" r:id="rId4"/>
    <p:sldId id="381" r:id="rId5"/>
    <p:sldId id="384" r:id="rId6"/>
    <p:sldId id="257" r:id="rId7"/>
    <p:sldId id="365" r:id="rId8"/>
    <p:sldId id="377" r:id="rId9"/>
    <p:sldId id="374" r:id="rId10"/>
    <p:sldId id="372" r:id="rId11"/>
    <p:sldId id="370" r:id="rId12"/>
    <p:sldId id="305" r:id="rId13"/>
    <p:sldId id="379" r:id="rId14"/>
    <p:sldId id="353" r:id="rId15"/>
    <p:sldId id="278" r:id="rId16"/>
    <p:sldId id="373" r:id="rId17"/>
    <p:sldId id="281" r:id="rId18"/>
    <p:sldId id="366" r:id="rId19"/>
    <p:sldId id="36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9CC9-A07E-46E0-9510-A27B436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98DC-F0FC-4537-AEC3-CFC769501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8F60D-1500-477F-845F-4A459A2C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8E2EA-1423-4596-89A5-B8E18270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F5879-1626-4872-A5DC-8CFE9A7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E6D6-0504-4778-812A-48C7E3E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7A4CB-0576-4E52-B99A-C77F25A3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0E9F2-5BA3-4843-ABDC-35318A5C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C0443-966C-4AFB-8022-FFBE44F7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92E6-A440-42EB-ACAF-22FB8BD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C03732-F65C-4946-A1C6-977CCFAE0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4E21E-BC0E-4ECB-B59B-345F0D43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2D77F-89AB-4FCE-9FA7-3367E5E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6C7FD-F7A9-4C16-A0E8-647336A3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050D7-D232-46AD-B90C-EC861C97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1926-D37F-4C9F-ACC0-C999B0CD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090A9-FF3F-432F-9840-FEE90245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BF38E-5756-4B2F-BB21-5922037E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AF89A-A4AB-4AAC-A789-633054BC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3FDE-6DF5-4C12-9A60-857A8CF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3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BB8-1046-4463-B060-8B6B0771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7474BE-F4F6-4745-9923-C6744C9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A775C-8DF1-401A-9CA5-D89B297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BAEF5-0688-4940-A431-FF8F357E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FD6A5-9776-4119-81D1-F00C4956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C3153-923C-4146-982C-042918CE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385C0-87BC-48EB-9BF3-5D894C74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2E6F6-570C-4FC2-BB02-A6A205CF7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067D38-7B04-43F4-9284-257E7C3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563BF-BD97-431A-B4AD-45E78B73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15DF0-27A8-43F6-A56A-EC98AB24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9C53F-0EF9-492B-AF44-344E5062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C2DAE-803D-4FE7-A8B2-C3A68181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712DD9-61E0-41C7-8DE8-ACDF24F7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66CAC-8A9D-4A39-9F74-F50869FE8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4ED23-FA0D-4798-96B0-536B155E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1E5BC1-EAC8-4886-9490-BED422E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6C9AC-0BED-4E33-890E-9DBD20B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A25DDB-759B-4381-BAF1-2BC4C524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D1DC-7222-40DD-8F9D-D71E04F5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63D3A7-4CA5-4C4F-B5EF-1B2857B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763F2-C8D4-4D18-939B-F62183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9218E2-ECF5-475A-AB19-4961523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3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52414F-D811-4E7B-AB04-1AB624F7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499D96-0BB8-438C-BDDE-6B000227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76221-8FD1-462A-9A31-6803CE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3C304-2F27-4877-B3D9-75589DE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9584D-470F-4D92-B5C9-AA334B7F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11CA5-6F16-4C9C-8B75-9D4814D4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4206A-64B6-4220-8E51-4F905A2B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E5781-2A4A-4F1E-8F4A-12927D84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9E7FC-CD1B-465D-8B8D-9956ED1A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A9EF-E9A1-48A5-8937-C36F998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D60029-A48D-4A9F-B2B3-C30176AB7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A3744-1102-4113-BABC-DBA77AFF3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F5ED1-F03A-4F8B-97E1-3A7D0BF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27692-9F2C-4EB0-8B7C-E117A3A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DCA72-6EDC-4CF7-84A1-6D5416B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517E3-86E0-4637-89A8-03284C51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452D3-572D-4366-9B61-4F857B88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58F7C-132B-4C0E-BF9F-5EA814604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DC7C-6FEC-46C3-9AB2-CEE793C7FAF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5ADA7-716F-4988-A3AE-525DC89CB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07EB-547A-488A-8279-F5325DF00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DBACB-FDB3-4C8F-825C-97C61699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a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C1C0F9-61BC-415A-8DDE-C69B0ACD2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Jednou z obvyklých stereotypních charakteristik rozdílů mezi právem a etikou spočívá v rozlišování tzv. </a:t>
            </a:r>
            <a:r>
              <a:rPr lang="cs-CZ" b="1" dirty="0"/>
              <a:t>proaktivních</a:t>
            </a:r>
            <a:r>
              <a:rPr lang="cs-CZ" dirty="0"/>
              <a:t> a </a:t>
            </a:r>
            <a:r>
              <a:rPr lang="cs-CZ" b="1" dirty="0"/>
              <a:t>reaktivních úloh sociálních systémů</a:t>
            </a:r>
            <a:r>
              <a:rPr lang="cs-CZ" dirty="0"/>
              <a:t>. Právo v tomto smyslu reaguje na skutečnosti a podílí se na postihu jednání a chování považovaných za společensky škodlivé. Etika naproti tomu by měla vystupovat proaktivně: určuje, jakým způsobem se lidé mají chovat; co je správné a nesprávné jednání; kde jsou hranice normality.</a:t>
            </a:r>
          </a:p>
          <a:p>
            <a:r>
              <a:rPr lang="cs-CZ" dirty="0"/>
              <a:t>tři zásadní a výrazně proaktivní funkce vlastní právu, tak jak jej popisuje současná právní věda: integrativní, selektivní a regulativní funkce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5E211E-CEB7-4E8F-BA60-BE333782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76B59E-C294-411B-AE0E-7CC7B56E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35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BE188-1122-4B6E-9253-A571198F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Relativnost pravdy?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464FD5-89DB-4118-A385-25764122D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Sofisté: Člověk jako míra všech věcí</a:t>
            </a:r>
          </a:p>
          <a:p>
            <a:r>
              <a:rPr lang="cs-CZ" dirty="0"/>
              <a:t>Bacon: vliv společnosti i jedince na empirické poznání</a:t>
            </a:r>
          </a:p>
          <a:p>
            <a:r>
              <a:rPr lang="cs-CZ" dirty="0"/>
              <a:t>Descartes, Galilei, Kant...: důležitost pozorovatele</a:t>
            </a:r>
          </a:p>
          <a:p>
            <a:r>
              <a:rPr lang="cs-CZ" dirty="0"/>
              <a:t>Nietzsche: odmítá absolutní pravdu</a:t>
            </a:r>
          </a:p>
          <a:p>
            <a:r>
              <a:rPr lang="cs-CZ" dirty="0"/>
              <a:t>Ernst Mach: problém pozorovatele v přírodních vědách i v sebepoznání – relativita i fragmentárnost poznání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9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088"/>
    </mc:Choice>
    <mc:Fallback xmlns="">
      <p:transition spd="slow" advTm="27608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183DC-DD04-4DCB-B842-ACE0671E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Skepse vůči pravdě a etika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30EF1-CB09-40A6-82D4-59EF8E252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Pyrrhón</a:t>
            </a:r>
            <a:r>
              <a:rPr lang="cs-CZ" dirty="0"/>
              <a:t> prý prohlašoval, že </a:t>
            </a:r>
            <a:r>
              <a:rPr lang="cs-CZ" b="1" dirty="0"/>
              <a:t>věci jsou stejnou měrou nerozlišitelné, nezměřitelné a </a:t>
            </a:r>
            <a:r>
              <a:rPr lang="cs-CZ" b="1" dirty="0" err="1"/>
              <a:t>nerozsouditelné</a:t>
            </a:r>
            <a:r>
              <a:rPr lang="cs-CZ" dirty="0"/>
              <a:t>. Z toho důvodu naše smyslové představy a naše mínění neobsahují ani pravdu ani klam. Proto jim nesmíme důvěřovat, nýbrž prosti dogmatických názorů, nepřikloněni na tu či onu stranu, nezvikláni tím či oním, máme o každé věci říkat: o nic víc ani není, ani nikoli není.</a:t>
            </a:r>
          </a:p>
          <a:p>
            <a:r>
              <a:rPr lang="cs-CZ" dirty="0"/>
              <a:t>Proměnlivost „pravdy“ v přírodních vědách (Thomas Samuel Kuhn a změna paradigmatu)</a:t>
            </a:r>
          </a:p>
        </p:txBody>
      </p:sp>
    </p:spTree>
    <p:extLst>
      <p:ext uri="{BB962C8B-B14F-4D97-AF65-F5344CB8AC3E}">
        <p14:creationId xmlns:p14="http://schemas.microsoft.com/office/powerpoint/2010/main" val="55136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549"/>
    </mc:Choice>
    <mc:Fallback xmlns="">
      <p:transition spd="slow" advTm="24254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C1037-BFB8-43E0-8CF1-C8FE04C7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Francis Bacon – nauka o idolech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546EA6-8620-421B-AA31-8BD55E090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Idola </a:t>
            </a:r>
            <a:r>
              <a:rPr lang="cs-CZ" dirty="0" err="1"/>
              <a:t>tribus</a:t>
            </a:r>
            <a:r>
              <a:rPr lang="cs-CZ" dirty="0"/>
              <a:t> – plyne z naší příslušnosti k lidskému rodu , a tedy také mylné tendenci vnímat vše ve schématu antropomorfismu, např. očekávání souvislostí tam, kde nejsou, odmítá také teleologii v přírodních vědách, čili hledání účelnosti. Patří sem i předpoklad, že nové poznatky lze pochopit stejným způsobem jako známá fakta</a:t>
            </a:r>
          </a:p>
          <a:p>
            <a:r>
              <a:rPr lang="cs-CZ" dirty="0"/>
              <a:t>Idola </a:t>
            </a:r>
            <a:r>
              <a:rPr lang="cs-CZ" dirty="0" err="1"/>
              <a:t>specus</a:t>
            </a:r>
            <a:r>
              <a:rPr lang="cs-CZ" dirty="0"/>
              <a:t>: omyly dané individuálními postoji: výchova, autority, prostředí: zdůrazňování rozdílů, nebo naopak podobností mezi věcmi</a:t>
            </a:r>
          </a:p>
          <a:p>
            <a:r>
              <a:rPr lang="cs-CZ" dirty="0"/>
              <a:t>Idola </a:t>
            </a:r>
            <a:r>
              <a:rPr lang="cs-CZ" dirty="0" err="1"/>
              <a:t>fori</a:t>
            </a:r>
            <a:r>
              <a:rPr lang="cs-CZ" dirty="0"/>
              <a:t>: vychází ze sociálních vztahů, jednou z největších překážek je jazyk, který ovlivňuje již vždy myšlení</a:t>
            </a:r>
          </a:p>
          <a:p>
            <a:r>
              <a:rPr lang="cs-CZ" dirty="0"/>
              <a:t>Idola </a:t>
            </a:r>
            <a:r>
              <a:rPr lang="cs-CZ" dirty="0" err="1"/>
              <a:t>theatri</a:t>
            </a:r>
            <a:r>
              <a:rPr lang="cs-CZ" dirty="0"/>
              <a:t>: vychází ze světonázorových systémů – teologické, metafyzické (Zajímavé ovšem je, že ve své koncepci induktivního poznání hovoří o tom, že by  měl vědec postupovat jako včela, která nesbírá bez výběru, ale záměrně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49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635"/>
    </mc:Choice>
    <mc:Fallback xmlns="">
      <p:transition spd="slow" advTm="13963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67CE1-9075-4350-9E9B-393B6BB6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povinné četby: Nietzscheho kritika poznání a jazyka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6CE50-1D0A-40B8-BD5E-D41FDC755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Spis </a:t>
            </a:r>
            <a:r>
              <a:rPr lang="cs-CZ" i="1" dirty="0"/>
              <a:t>O pravdě a lži ve smyslu nikoli morálním</a:t>
            </a:r>
            <a:r>
              <a:rPr lang="cs-CZ" dirty="0"/>
              <a:t> (1873):</a:t>
            </a:r>
          </a:p>
          <a:p>
            <a:r>
              <a:rPr lang="cs-CZ" dirty="0"/>
              <a:t>Nietzsche se  v tomto spisu zabývá otázkou, jak funguje jazyk – totiž arbitrárně a z toho plynoucí otázkou, zda je možné poznání pravdy, resp. jak si může vůbec člověk klást za cíl poznání pravdy</a:t>
            </a:r>
          </a:p>
          <a:p>
            <a:r>
              <a:rPr lang="cs-CZ" dirty="0"/>
              <a:t>Jazyk sestává ze zvuků, které jsou přiřazovány nějakým představám o věcech</a:t>
            </a:r>
          </a:p>
          <a:p>
            <a:r>
              <a:rPr lang="cs-CZ" dirty="0"/>
              <a:t>Věci, jak je poznáváme, tedy věci pro nás jsou subjektivní a antropomorfní.</a:t>
            </a:r>
          </a:p>
          <a:p>
            <a:r>
              <a:rPr lang="cs-CZ" dirty="0"/>
              <a:t>Dalším problémem: obecniny: hledáme stejné v nestejném, v individuích vynecháváme individuálnost, abychom je popsali</a:t>
            </a:r>
          </a:p>
          <a:p>
            <a:r>
              <a:rPr lang="cs-CZ" dirty="0"/>
              <a:t>Jazyk je soubor metafora metonymií: „Co je tedy pravda? Pohyblivé vojsko metafor, metonymií, antropomorfismů, zkrátka lidských relací, které  - poeticky a rétoricky vystupňovány – byly přeneseny, vyzdobeny a které po dlouhém připadají lidu pevné a závazné: pravdy jsou iluze, o nichž člověk zapomněl, že jimi jsou…“</a:t>
            </a:r>
          </a:p>
          <a:p>
            <a:r>
              <a:rPr lang="cs-CZ" dirty="0"/>
              <a:t>S takto vzniklými pojmy následně pracuje věda, která tak tvoří svůj vlastní svět</a:t>
            </a:r>
          </a:p>
          <a:p>
            <a:r>
              <a:rPr lang="cs-CZ" dirty="0"/>
              <a:t>Dále se zabývá vztah vědy a umění a mýtů, která nestojí na rozumové abstrakci, ale na intuici</a:t>
            </a:r>
          </a:p>
        </p:txBody>
      </p:sp>
    </p:spTree>
    <p:extLst>
      <p:ext uri="{BB962C8B-B14F-4D97-AF65-F5344CB8AC3E}">
        <p14:creationId xmlns:p14="http://schemas.microsoft.com/office/powerpoint/2010/main" val="263865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225"/>
    </mc:Choice>
    <mc:Fallback xmlns="">
      <p:transition spd="slow" advTm="148225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Friedrich Nietzsche (1844-1900) -  filosofie výchovy a pojem nadčlověka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 výchově má být </a:t>
            </a:r>
            <a:r>
              <a:rPr lang="cs-CZ" b="1" dirty="0"/>
              <a:t>cílem dosažení úrovně nadčlověka nadaného vůlí k moci a svobodou</a:t>
            </a:r>
            <a:r>
              <a:rPr lang="cs-CZ" dirty="0"/>
              <a:t> a vyvázání se  ze svázanosti svou dobou a dějinnými zkušenostmi</a:t>
            </a:r>
          </a:p>
          <a:p>
            <a:r>
              <a:rPr lang="cs-CZ" dirty="0"/>
              <a:t>Hlavní </a:t>
            </a:r>
            <a:r>
              <a:rPr lang="cs-CZ" b="1" dirty="0"/>
              <a:t>autoritou</a:t>
            </a:r>
            <a:r>
              <a:rPr lang="cs-CZ" dirty="0"/>
              <a:t> je </a:t>
            </a:r>
            <a:r>
              <a:rPr lang="cs-CZ" b="1" dirty="0"/>
              <a:t>život</a:t>
            </a:r>
            <a:r>
              <a:rPr lang="cs-CZ" dirty="0"/>
              <a:t> sám, o ten jde:</a:t>
            </a:r>
          </a:p>
          <a:p>
            <a:r>
              <a:rPr lang="cs-CZ" dirty="0"/>
              <a:t>„V průběhu výchovy se člověk učí rozlišovat, rozumět. Učí se užívat vlastní smysly a vlastní rozum. </a:t>
            </a:r>
            <a:r>
              <a:rPr lang="cs-CZ" b="1" dirty="0"/>
              <a:t>Rozhodující porozumění představuje plné pochopení života jako skutečné tvořivosti a opravdové svobody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18802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41"/>
    </mc:Choice>
    <mc:Fallback xmlns="">
      <p:transition spd="slow" advTm="12064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Friedrich Nietzsche (1844-1900) -  Kritika poznání, etiky, estetika, výchovy a náboženství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Základem je kritika poznání a z ní plynoucí kritika morálky, totiž její relativizace: </a:t>
            </a:r>
          </a:p>
          <a:p>
            <a:r>
              <a:rPr lang="cs-CZ" b="1" dirty="0"/>
              <a:t>Dobro a zlo </a:t>
            </a:r>
            <a:r>
              <a:rPr lang="cs-CZ" dirty="0"/>
              <a:t>nejsou kategorie či vlastnosti věcí  o sobě, ale vždy </a:t>
            </a:r>
            <a:r>
              <a:rPr lang="cs-CZ" b="1" dirty="0"/>
              <a:t>závisí na pozorovateli</a:t>
            </a:r>
            <a:r>
              <a:rPr lang="cs-CZ" dirty="0"/>
              <a:t>: jsou otázkou subjektivního hodnocení, nikoli věcí – v tomto smyslu říká Nietzsche, že je </a:t>
            </a:r>
            <a:r>
              <a:rPr lang="cs-CZ" b="1" dirty="0"/>
              <a:t>svět amorální</a:t>
            </a:r>
            <a:r>
              <a:rPr lang="cs-CZ" dirty="0"/>
              <a:t>, neboli mimo dobro a zlo.</a:t>
            </a:r>
          </a:p>
          <a:p>
            <a:r>
              <a:rPr lang="cs-CZ" dirty="0" err="1"/>
              <a:t>Zarathustra</a:t>
            </a:r>
            <a:r>
              <a:rPr lang="cs-CZ" dirty="0"/>
              <a:t> byl indický reformátor morálky, je proto podle Nietzscheho povolán morálku kritizovat, resp. zcela ji jako systém odmítnout</a:t>
            </a:r>
          </a:p>
          <a:p>
            <a:r>
              <a:rPr lang="cs-CZ" dirty="0"/>
              <a:t>Kritizuje křesťanství (a církev), neboť vytváří systém morálky, který je falešný →„Bůh je mrtev“</a:t>
            </a:r>
          </a:p>
          <a:p>
            <a:r>
              <a:rPr lang="cs-CZ" dirty="0"/>
              <a:t>Jedna z hlavních myšlenek, které se v Nietzscheho díle opakují je </a:t>
            </a:r>
            <a:r>
              <a:rPr lang="cs-CZ" b="1" dirty="0"/>
              <a:t>odmítání nároku na absolutní pravdu</a:t>
            </a:r>
            <a:r>
              <a:rPr lang="cs-CZ" dirty="0"/>
              <a:t>, resp. na vyloučení opaků – podle N. je svět složen z protikladných tendencí, které se navzájem doplňují a vytvářejí tak celek. N. odmítá zjednodušování složitosti a tragiky světa</a:t>
            </a:r>
          </a:p>
        </p:txBody>
      </p:sp>
    </p:spTree>
    <p:extLst>
      <p:ext uri="{BB962C8B-B14F-4D97-AF65-F5344CB8AC3E}">
        <p14:creationId xmlns:p14="http://schemas.microsoft.com/office/powerpoint/2010/main" val="77787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13"/>
    </mc:Choice>
    <mc:Fallback xmlns="">
      <p:transition spd="slow" advTm="6881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E8A95-BD5D-44AC-A573-204E1F19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Rozlišitelnost pravdy, fikce, lži?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7AA3D-F85C-4A51-858E-3B281F6F7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Co je vlastně lež?</a:t>
            </a:r>
          </a:p>
          <a:p>
            <a:r>
              <a:rPr lang="cs-CZ" dirty="0"/>
              <a:t>Augustinus: „Lže ten, který je o jiném přesvědčen a jiné slovy nebo kterýmkoli projevem vypovídá.“</a:t>
            </a:r>
          </a:p>
          <a:p>
            <a:r>
              <a:rPr lang="cs-CZ" dirty="0"/>
              <a:t>Fikce dle analytické filozofie postrádá vztah k realitě</a:t>
            </a:r>
          </a:p>
          <a:p>
            <a:r>
              <a:rPr lang="cs-CZ" dirty="0"/>
              <a:t>Jak je to ale s pravdou?</a:t>
            </a:r>
          </a:p>
          <a:p>
            <a:r>
              <a:rPr lang="cs-CZ" dirty="0"/>
              <a:t>Záleží primárně na intenci (úmyslu) vypovídajícího?</a:t>
            </a:r>
          </a:p>
          <a:p>
            <a:r>
              <a:rPr lang="cs-CZ" dirty="0"/>
              <a:t>Je pravdou o skutečnosti to, co říkají (přírodní, tj. na matematice založené) vědy? Dávají nahlédnout do podstaty světa nebo o něm spíše vytvářejí další fikci?</a:t>
            </a:r>
          </a:p>
          <a:p>
            <a:r>
              <a:rPr lang="cs-CZ" dirty="0"/>
              <a:t>Co tedy může být vzorem pravdivosti? Lidský život?</a:t>
            </a:r>
          </a:p>
          <a:p>
            <a:r>
              <a:rPr lang="cs-CZ" dirty="0"/>
              <a:t>A jakou schopností rozlišujeme pravdu a lež? A jaká nás vede ke konání </a:t>
            </a:r>
            <a:r>
              <a:rPr lang="cs-CZ"/>
              <a:t>podle poznání?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27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649"/>
    </mc:Choice>
    <mc:Fallback xmlns="">
      <p:transition spd="slow" advTm="17664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AA8AD-7CF7-4E50-8269-9CC18A58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to rozumnost (</a:t>
            </a:r>
            <a:r>
              <a:rPr lang="cs-CZ" dirty="0" err="1"/>
              <a:t>fronésis</a:t>
            </a:r>
            <a:r>
              <a:rPr lang="cs-CZ" dirty="0"/>
              <a:t>, </a:t>
            </a:r>
            <a:r>
              <a:rPr lang="cs-CZ" dirty="0" err="1"/>
              <a:t>prudentia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62709B-A3E4-4C61-9F22-A9295296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Termín používá už Platón jako jeden z prvků </a:t>
            </a:r>
            <a:r>
              <a:rPr lang="cs-CZ" dirty="0" err="1"/>
              <a:t>areté</a:t>
            </a:r>
            <a:endParaRPr lang="cs-CZ" dirty="0"/>
          </a:p>
          <a:p>
            <a:r>
              <a:rPr lang="cs-CZ" dirty="0"/>
              <a:t>Naváží na něj stoikové: „věda o tom, co se má a nemá dělat“, resp. „</a:t>
            </a:r>
            <a:r>
              <a:rPr lang="cs-CZ" b="1" dirty="0"/>
              <a:t>vědění o věcech dobrých i zlých</a:t>
            </a:r>
            <a:r>
              <a:rPr lang="cs-CZ" dirty="0"/>
              <a:t>, jakož i o věcech lhostejných“ i třeba Tomáš Akvinský: „</a:t>
            </a:r>
            <a:r>
              <a:rPr lang="cs-CZ" b="1" dirty="0"/>
              <a:t>správné pravidlo, jak je třeba jednat.</a:t>
            </a:r>
            <a:r>
              <a:rPr lang="cs-CZ" dirty="0"/>
              <a:t>“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6CF262-9070-4490-8A04-004FEAF4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71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820"/>
    </mc:Choice>
    <mc:Fallback xmlns="">
      <p:transition spd="slow" advTm="13582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0C20A-7CD5-4458-863F-3CD09E53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 a </a:t>
            </a:r>
            <a:r>
              <a:rPr lang="cs-CZ" dirty="0" err="1"/>
              <a:t>Aristotelés</a:t>
            </a:r>
            <a:r>
              <a:rPr lang="cs-CZ" dirty="0"/>
              <a:t> o rozumnosti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BF5CE-295A-411E-9870-24EAE2B08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r>
              <a:rPr lang="cs-CZ" dirty="0"/>
              <a:t>: „trvalá dispozice (habitus) provázená správným pravidlem, jež se týká toho, co je pro člověka dobré a špatné!</a:t>
            </a:r>
          </a:p>
          <a:p>
            <a:r>
              <a:rPr lang="cs-CZ" dirty="0" err="1"/>
              <a:t>Aristotelés</a:t>
            </a:r>
            <a:r>
              <a:rPr lang="cs-CZ" dirty="0"/>
              <a:t> však nevychází z definice </a:t>
            </a:r>
            <a:r>
              <a:rPr lang="cs-CZ" dirty="0" err="1"/>
              <a:t>fronesis</a:t>
            </a:r>
            <a:r>
              <a:rPr lang="cs-CZ" dirty="0"/>
              <a:t>, ale: „Nejlepší způsob, jak  vystihnout, co je rozumnost, je všimnout si, jací lidé se nazývají rozumnými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98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301"/>
    </mc:Choice>
    <mc:Fallback xmlns="">
      <p:transition spd="slow" advTm="6830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3B296-7B7D-4E71-A100-0B728B9D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Ctnosti, mezi něž patří i rozumnost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84FC3D-BBBA-459B-9667-79F48C152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 základní ctnosti podle platoniků: uměřenost (</a:t>
            </a:r>
            <a:r>
              <a:rPr lang="cs-CZ" dirty="0" err="1"/>
              <a:t>sofrosyné</a:t>
            </a:r>
            <a:r>
              <a:rPr lang="cs-CZ" dirty="0"/>
              <a:t>, statečnost (</a:t>
            </a:r>
            <a:r>
              <a:rPr lang="cs-CZ" dirty="0" err="1"/>
              <a:t>andreia</a:t>
            </a:r>
            <a:r>
              <a:rPr lang="cs-CZ" dirty="0"/>
              <a:t>), moudrost (</a:t>
            </a:r>
            <a:r>
              <a:rPr lang="cs-CZ" dirty="0" err="1"/>
              <a:t>sofia</a:t>
            </a:r>
            <a:r>
              <a:rPr lang="cs-CZ" dirty="0"/>
              <a:t> či </a:t>
            </a:r>
            <a:r>
              <a:rPr lang="cs-CZ" dirty="0" err="1"/>
              <a:t>fronesis</a:t>
            </a:r>
            <a:r>
              <a:rPr lang="cs-CZ" dirty="0"/>
              <a:t>) a spravedlnost (</a:t>
            </a:r>
            <a:r>
              <a:rPr lang="cs-CZ" dirty="0" err="1"/>
              <a:t>dikaiosyné</a:t>
            </a:r>
            <a:r>
              <a:rPr lang="cs-CZ" dirty="0"/>
              <a:t>)</a:t>
            </a:r>
          </a:p>
          <a:p>
            <a:r>
              <a:rPr lang="cs-CZ" dirty="0" err="1"/>
              <a:t>Aristotelés</a:t>
            </a:r>
            <a:r>
              <a:rPr lang="cs-CZ" dirty="0"/>
              <a:t> nedefinuje základní ctnosti, ale vybírá výtečné osobnosti jako typy /ideály</a:t>
            </a:r>
          </a:p>
          <a:p>
            <a:r>
              <a:rPr lang="cs-CZ" dirty="0"/>
              <a:t>Tomáš Akvinský:</a:t>
            </a:r>
          </a:p>
          <a:p>
            <a:r>
              <a:rPr lang="cs-CZ" dirty="0"/>
              <a:t>1. Kardinální ctnosti: </a:t>
            </a:r>
            <a:r>
              <a:rPr lang="cs-CZ" b="1" dirty="0"/>
              <a:t>praktická moudrost</a:t>
            </a:r>
            <a:r>
              <a:rPr lang="cs-CZ" dirty="0"/>
              <a:t>, spravedlnost, statečnost, uměřenost</a:t>
            </a:r>
          </a:p>
          <a:p>
            <a:pPr marL="0" indent="0">
              <a:buNone/>
            </a:pPr>
            <a:r>
              <a:rPr lang="cs-CZ" dirty="0"/>
              <a:t>2. Teologické ctnosti: víra, naděje, láska</a:t>
            </a:r>
          </a:p>
          <a:p>
            <a:r>
              <a:rPr lang="cs-CZ" b="1" dirty="0"/>
              <a:t>Racionalita jako základ etiky: blaženost v okamžicích, kdy se „podaří učinit životním obsahem nejvyšší úkon rozumu“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7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542"/>
    </mc:Choice>
    <mc:Fallback xmlns="">
      <p:transition spd="slow" advTm="17054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FB8C0-AAC2-4E56-8DF6-BE8C9DA1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a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D3961-1FD1-4FC5-9B4B-12A93BFD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části právní filozofů nelze o spravedlnosti vůbec mluvit: Hans </a:t>
            </a:r>
            <a:r>
              <a:rPr lang="cs-CZ" dirty="0" err="1"/>
              <a:t>Kelsen</a:t>
            </a:r>
            <a:r>
              <a:rPr lang="cs-CZ" dirty="0"/>
              <a:t>, nebo např. H. L. A. Hart, Austin –školy právního pozitivismu a právního realismu: právo je to, co nalezne soudce – co to je: spravedlnost nebo libovůle?</a:t>
            </a:r>
          </a:p>
          <a:p>
            <a:r>
              <a:rPr lang="cs-CZ" dirty="0"/>
              <a:t>Druhá část považuje spravedlnost za základ celého právního systému či jeho absolutní měřítko: od Aristotela přes středověké scholastiky až zejména k </a:t>
            </a:r>
            <a:r>
              <a:rPr lang="cs-CZ" dirty="0" err="1"/>
              <a:t>jusnaturalistickým</a:t>
            </a:r>
            <a:r>
              <a:rPr lang="cs-CZ" dirty="0"/>
              <a:t> školám, k E. </a:t>
            </a:r>
            <a:r>
              <a:rPr lang="cs-CZ" dirty="0" err="1"/>
              <a:t>Ehrlichovi</a:t>
            </a:r>
            <a:r>
              <a:rPr lang="cs-CZ" dirty="0"/>
              <a:t> či k zásadní knize z oblasti definice spravedlnosti ve 20. století,  Teorii spravedlnosti Johna </a:t>
            </a:r>
            <a:r>
              <a:rPr lang="cs-CZ" dirty="0" err="1"/>
              <a:t>Rawlse</a:t>
            </a:r>
            <a:endParaRPr lang="cs-CZ" dirty="0"/>
          </a:p>
          <a:p>
            <a:r>
              <a:rPr lang="cs-CZ" dirty="0"/>
              <a:t>Jak vzniká právo? V renesanci – základem je: longa </a:t>
            </a:r>
            <a:r>
              <a:rPr lang="cs-CZ" dirty="0" err="1"/>
              <a:t>consuetudo</a:t>
            </a:r>
            <a:r>
              <a:rPr lang="cs-CZ" dirty="0"/>
              <a:t> (dlouhé užívání) a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necessitatis</a:t>
            </a:r>
            <a:r>
              <a:rPr lang="cs-CZ" dirty="0"/>
              <a:t> (názor nezbytnosti)</a:t>
            </a:r>
          </a:p>
          <a:p>
            <a:r>
              <a:rPr lang="cs-CZ" dirty="0"/>
              <a:t>Nutné atributy práva: autorita (vynutitelnost), univerzální použitelnost (obecnost práva), závazek a sankce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ED05D5-05CD-4CCB-BEF1-F9F164B8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E6F2FD-C508-4626-AECF-F5A80B08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7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D7FBA-E41A-4B15-B14C-F8F5974A6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atributy práva podle antropologie a sociologický postoj k 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04005-E306-4643-A8F6-8B6964056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atributy práva, jak je definovali antropologové Karl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Llewellyn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E.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Adamson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Hoebel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„vynutitelnost imperativu“, který individua nutí chovat se určitým způsobem;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„nadřazenost“, která je manifestována tím, že v konfliktu s ostatními hodnotami právní hodnoty vítězí; „systém“, což znamená, že právo patří mezi organizované prvky sociálních fenoménů; a 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„oficiálnost“, díky které je právní systém nadán oficiální publicitou“ (viz Přibáň, J: Sociologie práva)</a:t>
            </a:r>
          </a:p>
          <a:p>
            <a:endParaRPr lang="cs-CZ" sz="1800" dirty="0">
              <a:latin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sociologickoprávními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autory můžeme v otázce definice práva vymezit dva směry: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teorii uznání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Eugen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Ehrlich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 nějž „není právo definováno znaky zvláštní kvality, nýbrž pouze mírou sociální důležitosti.“ Pro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Ehrlicha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tedy právo vychází vždy z morálky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teorii donucení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 Weber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právo není možné omezit jen na uznávaná pravidla. Právo je „řád s určitými zvláštními zárukami možnosti jeho empirické platnosti“, které „spočívají v existenci určitého ‘aparátu donucení’“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Rozlišení obou směrů spočívá na charakteristice postoje jednotlivců i celé společnosti k důvodu dodržování právních norem, resp. k chápání určitých norem jako právních.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A78123-3F12-48DC-B0BD-46A6DB9F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4AB194-B08E-43FF-8F22-A66E5F948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12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9A3FE-2E84-4FDD-8915-553AE41C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právo a právo z hlediska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1969D-F346-4AA9-B76F-07A72BE9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Přirozenoprávní pojetí (</a:t>
            </a:r>
            <a:r>
              <a:rPr lang="cs-CZ" dirty="0" err="1"/>
              <a:t>Jusnaturalismus</a:t>
            </a:r>
            <a:r>
              <a:rPr lang="cs-CZ" dirty="0"/>
              <a:t>): právo vychází z představy o spravedlnosti, která je nezávislá na lidské vůli, čili není věcí dohody, ale vychází z lidské přirozenosti:</a:t>
            </a:r>
          </a:p>
          <a:p>
            <a:r>
              <a:rPr lang="cs-CZ" dirty="0"/>
              <a:t>Např. Platón, stoikové, Augustinus, Tomáš Akvinský, </a:t>
            </a:r>
            <a:r>
              <a:rPr lang="cs-CZ" dirty="0" err="1"/>
              <a:t>Montesquieu</a:t>
            </a:r>
            <a:r>
              <a:rPr lang="cs-CZ" dirty="0"/>
              <a:t> (duch zákonů) Rousseau, Kant, do určité míry Locke</a:t>
            </a:r>
          </a:p>
          <a:p>
            <a:r>
              <a:rPr lang="cs-CZ" dirty="0"/>
              <a:t>Nějak víme, co je spravedlivé a správné – </a:t>
            </a:r>
            <a:r>
              <a:rPr lang="cs-CZ" b="1" dirty="0"/>
              <a:t>interpretační komunitu  </a:t>
            </a:r>
            <a:r>
              <a:rPr lang="cs-CZ" dirty="0"/>
              <a:t>(</a:t>
            </a:r>
            <a:r>
              <a:rPr lang="cs-CZ" b="1" dirty="0"/>
              <a:t>Stanley </a:t>
            </a:r>
            <a:r>
              <a:rPr lang="cs-CZ" b="1" dirty="0" err="1"/>
              <a:t>Fish</a:t>
            </a:r>
            <a:r>
              <a:rPr lang="cs-CZ" dirty="0"/>
              <a:t>)– společné vědění o pozadí práva v určité kultuře, ve společenství, který si nějak rozumí: Právo je kontext!</a:t>
            </a:r>
          </a:p>
          <a:p>
            <a:r>
              <a:rPr lang="cs-CZ" dirty="0"/>
              <a:t>Otázky: </a:t>
            </a:r>
          </a:p>
          <a:p>
            <a:pPr marL="514350" indent="-514350">
              <a:buAutoNum type="arabicPeriod"/>
            </a:pPr>
            <a:r>
              <a:rPr lang="cs-CZ" dirty="0"/>
              <a:t>Jak to víme?</a:t>
            </a:r>
          </a:p>
          <a:p>
            <a:pPr marL="514350" indent="-514350">
              <a:buAutoNum type="arabicPeriod"/>
            </a:pPr>
            <a:r>
              <a:rPr lang="cs-CZ" dirty="0"/>
              <a:t>Odkud bereme právní jistotu?</a:t>
            </a:r>
          </a:p>
          <a:p>
            <a:pPr marL="514350" indent="-514350">
              <a:buAutoNum type="arabicPeriod"/>
            </a:pPr>
            <a:r>
              <a:rPr lang="cs-CZ" dirty="0"/>
              <a:t>Jde o obecně lidský, nebo kulturně podmíněný kontext?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A9C5FB-2235-4EC4-8A59-6EA2C29C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80B7CC-81E3-4717-ADF4-6B60112C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6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07237-88E7-497B-B7B4-DADB8BE5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a jeho postavení ve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88EE7-E1B2-4EF9-8CE7-04AC8263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 antropologickou konstantou a je tedy možno jej identifikovat již v primitivních společnostech?</a:t>
            </a:r>
          </a:p>
          <a:p>
            <a:r>
              <a:rPr lang="cs-CZ" b="1" dirty="0"/>
              <a:t>Je projevem určitého stupně společenského vývoje?</a:t>
            </a:r>
          </a:p>
          <a:p>
            <a:r>
              <a:rPr lang="cs-CZ" b="1" dirty="0"/>
              <a:t>Problematika mezinárodního práva</a:t>
            </a:r>
          </a:p>
          <a:p>
            <a:r>
              <a:rPr lang="cs-CZ" b="1" dirty="0"/>
              <a:t>Role intelektuálů (É. </a:t>
            </a:r>
            <a:r>
              <a:rPr lang="cs-CZ" b="1" dirty="0" err="1"/>
              <a:t>Zola</a:t>
            </a:r>
            <a:r>
              <a:rPr lang="cs-CZ" b="1" dirty="0"/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8684BA-29FA-4A2A-8DD4-B6BA6E9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5DE3A-C67B-4792-8547-800BEA97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11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4. Etika 1: vztah etiky a poznání: co je pravda? pravda v morálním a amorálním smyslu. Vede poznání dobrého ke konání dobrého? Je poznávání toho, co je dobré a vzdělání vůbec přínosné pro morálku, nebo spíše poznání kazí charakter?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38"/>
    </mc:Choice>
    <mc:Fallback xmlns="">
      <p:transition spd="slow" advTm="5843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BC94D-72A2-438F-909A-2DE6D269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etiky a poznání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1DEC1-0176-41C6-9E82-F7114F571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témata: </a:t>
            </a:r>
          </a:p>
          <a:p>
            <a:r>
              <a:rPr lang="cs-CZ" dirty="0"/>
              <a:t>1. „mravní poznání – je  poznání nutné /potřebné /přínosné pro mravnost?</a:t>
            </a:r>
          </a:p>
          <a:p>
            <a:r>
              <a:rPr lang="cs-CZ" dirty="0"/>
              <a:t>2. Pravda v poznání z hlediska etického: jak se projevuje mravnost v poznání? Je pro nás pravda ve vědeckém zkoumání i určitým morálním závazkem?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21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664"/>
    </mc:Choice>
    <mc:Fallback xmlns="">
      <p:transition spd="slow" advTm="12266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F2F5D-1E0D-4F8E-8561-4FF722CC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Etický pojem pravdy (Paul </a:t>
            </a:r>
            <a:r>
              <a:rPr lang="cs-CZ" dirty="0" err="1"/>
              <a:t>Ricœur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0B4AB-4DB5-48E2-97DA-3B788E553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„… pro nás existuje etický „svět“, určité pojetí štěstí a cti, jenž je naší mravní referencí i pokladem velkých civilizací … </a:t>
            </a:r>
          </a:p>
          <a:p>
            <a:r>
              <a:rPr lang="cs-CZ" dirty="0"/>
              <a:t>„Stačí však jednou zpochybnit někdejší stanovisko, určitý zvyk, přesvědčení, aby se vše zachvělo a ukázala se vratkost „etického světa“… Toto dotazování je však jen rubem ideje etické pravdy: tímto </a:t>
            </a:r>
            <a:r>
              <a:rPr lang="cs-CZ" b="1" dirty="0"/>
              <a:t>pochybováním a tázáním</a:t>
            </a:r>
            <a:r>
              <a:rPr lang="cs-CZ" dirty="0"/>
              <a:t>, jež otřásá hotovým pevným řádem, </a:t>
            </a:r>
            <a:r>
              <a:rPr lang="cs-CZ" b="1" dirty="0"/>
              <a:t>hledáme</a:t>
            </a:r>
            <a:r>
              <a:rPr lang="cs-CZ" dirty="0"/>
              <a:t> totiž právě </a:t>
            </a:r>
            <a:r>
              <a:rPr lang="cs-CZ" b="1" dirty="0"/>
              <a:t>autentickou povinnost</a:t>
            </a:r>
            <a:r>
              <a:rPr lang="cs-CZ" dirty="0"/>
              <a:t>, připravujeme se přijmout požadavek autentičtější, původnější, schopný nám zároveň přikazovat a zároveň nás i přitahovat. Tušíme, že </a:t>
            </a:r>
            <a:r>
              <a:rPr lang="cs-CZ" b="1" dirty="0"/>
              <a:t>morální pravda </a:t>
            </a:r>
            <a:r>
              <a:rPr lang="cs-CZ" dirty="0"/>
              <a:t>musí být něčím jako toto </a:t>
            </a:r>
            <a:r>
              <a:rPr lang="cs-CZ" b="1" dirty="0"/>
              <a:t>napětí mezi němou poslušností daného řádu a</a:t>
            </a:r>
            <a:r>
              <a:rPr lang="cs-CZ" dirty="0"/>
              <a:t>  touto </a:t>
            </a:r>
            <a:r>
              <a:rPr lang="cs-CZ" b="1" dirty="0"/>
              <a:t>povinností, která se dotazuje</a:t>
            </a:r>
            <a:r>
              <a:rPr lang="cs-CZ" dirty="0"/>
              <a:t>, poslušností pochybovačnou, vztaženou k podstatné hodnotě, jež neustále uniká za hranice každé ustálené zvyklosti.“</a:t>
            </a:r>
          </a:p>
        </p:txBody>
      </p:sp>
    </p:spTree>
    <p:extLst>
      <p:ext uri="{BB962C8B-B14F-4D97-AF65-F5344CB8AC3E}">
        <p14:creationId xmlns:p14="http://schemas.microsoft.com/office/powerpoint/2010/main" val="40737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673"/>
    </mc:Choice>
    <mc:Fallback xmlns="">
      <p:transition spd="slow" advTm="22567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27C53-44B0-42DE-AF1D-AB5370D1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jako mravní závazek?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8A310F-72D4-4EAF-BED0-167391DB1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Jan Hus</a:t>
            </a:r>
            <a:r>
              <a:rPr lang="cs-CZ" b="1" dirty="0"/>
              <a:t>: Hledej pravdu, slyš pravdu, uč se pravdě, miluj pravdu, mluv pravdu, drž se pravdy, braň pravdu až do smrti, protože pravda tě osvobodí od hříchu, od ďábla i od smrti… Nejmilejší, žijte podle poznané pravdy, která vítězí nade vším a mocná je až navěky.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6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176"/>
    </mc:Choice>
    <mc:Fallback xmlns="">
      <p:transition spd="slow" advTm="105176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4967</TotalTime>
  <Words>1962</Words>
  <Application>Microsoft Office PowerPoint</Application>
  <PresentationFormat>Širokoúhlá obrazovka</PresentationFormat>
  <Paragraphs>104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Etika a právo</vt:lpstr>
      <vt:lpstr>Spravedlnost a právo</vt:lpstr>
      <vt:lpstr>Základní atributy práva podle antropologie a sociologický postoj k právu</vt:lpstr>
      <vt:lpstr>Přirozené právo a právo z hlediska interpretace</vt:lpstr>
      <vt:lpstr>Právo a jeho postavení ve společnosti</vt:lpstr>
      <vt:lpstr>Dějiny evropského myšlení</vt:lpstr>
      <vt:lpstr>Vztah etiky a poznání </vt:lpstr>
      <vt:lpstr>Etický pojem pravdy (Paul Ricœur)</vt:lpstr>
      <vt:lpstr>Pravda jako mravní závazek?</vt:lpstr>
      <vt:lpstr>Relativnost pravdy?</vt:lpstr>
      <vt:lpstr>Skepse vůči pravdě a etika</vt:lpstr>
      <vt:lpstr>Francis Bacon – nauka o idolech</vt:lpstr>
      <vt:lpstr>Z povinné četby: Nietzscheho kritika poznání a jazyka</vt:lpstr>
      <vt:lpstr>Friedrich Nietzsche (1844-1900) -  filosofie výchovy a pojem nadčlověka</vt:lpstr>
      <vt:lpstr>Friedrich Nietzsche (1844-1900) -  Kritika poznání, etiky, estetika, výchovy a náboženství</vt:lpstr>
      <vt:lpstr>Rozlišitelnost pravdy, fikce, lži?</vt:lpstr>
      <vt:lpstr>Co je to rozumnost (fronésis, prudentia)</vt:lpstr>
      <vt:lpstr>Platón a Aristotelés o rozumnosti </vt:lpstr>
      <vt:lpstr>Ctnosti, mezi něž patří i rozumnost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41</cp:revision>
  <dcterms:created xsi:type="dcterms:W3CDTF">2019-07-20T14:25:46Z</dcterms:created>
  <dcterms:modified xsi:type="dcterms:W3CDTF">2024-10-23T08:42:55Z</dcterms:modified>
</cp:coreProperties>
</file>