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58" r:id="rId4"/>
    <p:sldId id="259" r:id="rId5"/>
    <p:sldId id="260" r:id="rId6"/>
    <p:sldId id="276" r:id="rId7"/>
    <p:sldId id="274" r:id="rId8"/>
    <p:sldId id="275" r:id="rId9"/>
    <p:sldId id="277" r:id="rId10"/>
    <p:sldId id="261" r:id="rId11"/>
    <p:sldId id="265" r:id="rId12"/>
    <p:sldId id="267" r:id="rId13"/>
    <p:sldId id="263" r:id="rId14"/>
    <p:sldId id="280" r:id="rId15"/>
    <p:sldId id="281" r:id="rId16"/>
    <p:sldId id="282" r:id="rId17"/>
    <p:sldId id="266" r:id="rId18"/>
    <p:sldId id="272" r:id="rId19"/>
    <p:sldId id="262" r:id="rId20"/>
    <p:sldId id="283" r:id="rId21"/>
    <p:sldId id="284" r:id="rId22"/>
    <p:sldId id="264" r:id="rId23"/>
    <p:sldId id="28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showGuides="1">
      <p:cViewPr varScale="1">
        <p:scale>
          <a:sx n="72" d="100"/>
          <a:sy n="72" d="100"/>
        </p:scale>
        <p:origin x="6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22261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18193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4925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42428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89889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ACBF22-26EF-488B-BC51-2ED7AB380658}" type="datetimeFigureOut">
              <a:rPr lang="fr-FR" smtClean="0"/>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1053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ACBF22-26EF-488B-BC51-2ED7AB380658}" type="datetimeFigureOut">
              <a:rPr lang="fr-FR" smtClean="0"/>
              <a:t>04/12/2017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79247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ACBF22-26EF-488B-BC51-2ED7AB380658}" type="datetimeFigureOut">
              <a:rPr lang="fr-FR" smtClean="0"/>
              <a:t>04/12/2017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43054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ACBF22-26EF-488B-BC51-2ED7AB380658}" type="datetimeFigureOut">
              <a:rPr lang="fr-FR" smtClean="0"/>
              <a:t>04/12/2017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214505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ACBF22-26EF-488B-BC51-2ED7AB380658}" type="datetimeFigureOut">
              <a:rPr lang="fr-FR" smtClean="0"/>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363104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ACBF22-26EF-488B-BC51-2ED7AB380658}" type="datetimeFigureOut">
              <a:rPr lang="fr-FR" smtClean="0"/>
              <a:t>04/12/2017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64629-1520-4912-B0C7-2D2926AA8F63}" type="slidenum">
              <a:rPr lang="fr-FR" smtClean="0"/>
              <a:t>‹#›</a:t>
            </a:fld>
            <a:endParaRPr lang="fr-FR"/>
          </a:p>
        </p:txBody>
      </p:sp>
    </p:spTree>
    <p:extLst>
      <p:ext uri="{BB962C8B-B14F-4D97-AF65-F5344CB8AC3E}">
        <p14:creationId xmlns:p14="http://schemas.microsoft.com/office/powerpoint/2010/main" val="55867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CBF22-26EF-488B-BC51-2ED7AB380658}" type="datetimeFigureOut">
              <a:rPr lang="fr-FR" smtClean="0"/>
              <a:t>04/12/2017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64629-1520-4912-B0C7-2D2926AA8F63}" type="slidenum">
              <a:rPr lang="fr-FR" smtClean="0"/>
              <a:t>‹#›</a:t>
            </a:fld>
            <a:endParaRPr lang="fr-FR"/>
          </a:p>
        </p:txBody>
      </p:sp>
    </p:spTree>
    <p:extLst>
      <p:ext uri="{BB962C8B-B14F-4D97-AF65-F5344CB8AC3E}">
        <p14:creationId xmlns:p14="http://schemas.microsoft.com/office/powerpoint/2010/main" val="298343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04" y="640081"/>
            <a:ext cx="4612859" cy="5574452"/>
          </a:xfrm>
          <a:prstGeom prst="rect">
            <a:avLst/>
          </a:prstGeom>
        </p:spPr>
      </p:pic>
      <p:sp>
        <p:nvSpPr>
          <p:cNvPr id="2" name="Titre 1"/>
          <p:cNvSpPr>
            <a:spLocks noGrp="1"/>
          </p:cNvSpPr>
          <p:nvPr>
            <p:ph type="title"/>
          </p:nvPr>
        </p:nvSpPr>
        <p:spPr>
          <a:xfrm>
            <a:off x="6215270" y="640081"/>
            <a:ext cx="5370598" cy="5574451"/>
          </a:xfrm>
        </p:spPr>
        <p:txBody>
          <a:bodyPr>
            <a:normAutofit/>
          </a:bodyPr>
          <a:lstStyle/>
          <a:p>
            <a:r>
              <a:rPr lang="fr-FR" dirty="0"/>
              <a:t>… o</a:t>
            </a:r>
            <a:r>
              <a:rPr lang="cs-CZ" dirty="0"/>
              <a:t>u </a:t>
            </a:r>
            <a:r>
              <a:rPr lang="cs-CZ" dirty="0" err="1"/>
              <a:t>pour</a:t>
            </a:r>
            <a:r>
              <a:rPr lang="cs-CZ" dirty="0"/>
              <a:t> </a:t>
            </a:r>
            <a:r>
              <a:rPr lang="cs-CZ" dirty="0" err="1"/>
              <a:t>toujours</a:t>
            </a:r>
            <a:r>
              <a:rPr lang="cs-CZ" dirty="0"/>
              <a:t> … ? </a:t>
            </a:r>
            <a:r>
              <a:rPr lang="cs-CZ" dirty="0" err="1"/>
              <a:t>Att</a:t>
            </a:r>
            <a:r>
              <a:rPr lang="fr-FR" dirty="0"/>
              <a:t>e</a:t>
            </a:r>
            <a:r>
              <a:rPr lang="cs-CZ" dirty="0" err="1"/>
              <a:t>ndez</a:t>
            </a:r>
            <a:r>
              <a:rPr lang="fr-FR" dirty="0"/>
              <a:t> la fin de la présentation</a:t>
            </a:r>
          </a:p>
        </p:txBody>
      </p:sp>
    </p:spTree>
    <p:extLst>
      <p:ext uri="{BB962C8B-B14F-4D97-AF65-F5344CB8AC3E}">
        <p14:creationId xmlns:p14="http://schemas.microsoft.com/office/powerpoint/2010/main" val="90796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r="5160" b="2"/>
          <a:stretch/>
        </p:blipFill>
        <p:spPr>
          <a:xfrm>
            <a:off x="317635" y="3509433"/>
            <a:ext cx="4160452" cy="3026833"/>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13761" r="2" b="17629"/>
          <a:stretch/>
        </p:blipFill>
        <p:spPr>
          <a:xfrm>
            <a:off x="4654296" y="299363"/>
            <a:ext cx="7217085" cy="3008188"/>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443" r="4" b="4"/>
          <a:stretch/>
        </p:blipFill>
        <p:spPr>
          <a:xfrm>
            <a:off x="317635" y="299363"/>
            <a:ext cx="4160452" cy="3049204"/>
          </a:xfrm>
          <a:prstGeom prst="rect">
            <a:avLst/>
          </a:prstGeom>
        </p:spPr>
      </p:pic>
      <p:sp>
        <p:nvSpPr>
          <p:cNvPr id="2" name="Titr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dirty="0">
                <a:solidFill>
                  <a:schemeClr val="bg1"/>
                </a:solidFill>
              </a:rPr>
              <a:t>Le </a:t>
            </a:r>
            <a:r>
              <a:rPr lang="en-US" sz="4800" b="1" dirty="0" err="1">
                <a:solidFill>
                  <a:schemeClr val="bg1"/>
                </a:solidFill>
              </a:rPr>
              <a:t>Détournement</a:t>
            </a:r>
            <a:endParaRPr lang="en-US" sz="4800" b="1" dirty="0">
              <a:solidFill>
                <a:schemeClr val="bg1"/>
              </a:solidFill>
            </a:endParaRPr>
          </a:p>
        </p:txBody>
      </p:sp>
    </p:spTree>
    <p:extLst>
      <p:ext uri="{BB962C8B-B14F-4D97-AF65-F5344CB8AC3E}">
        <p14:creationId xmlns:p14="http://schemas.microsoft.com/office/powerpoint/2010/main" val="35611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r="3" b="23605"/>
          <a:stretch/>
        </p:blipFill>
        <p:spPr>
          <a:xfrm>
            <a:off x="38925" y="328271"/>
            <a:ext cx="3937897" cy="4073792"/>
          </a:xfrm>
          <a:prstGeom prst="rect">
            <a:avLst/>
          </a:prstGeom>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3015" r="16513" b="-2"/>
          <a:stretch/>
        </p:blipFill>
        <p:spPr>
          <a:xfrm>
            <a:off x="4166164" y="365950"/>
            <a:ext cx="3946926" cy="4084858"/>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14108" r="13488" b="-4"/>
          <a:stretch/>
        </p:blipFill>
        <p:spPr>
          <a:xfrm>
            <a:off x="8254102" y="320118"/>
            <a:ext cx="3939270" cy="4080673"/>
          </a:xfrm>
          <a:prstGeom prst="rect">
            <a:avLst/>
          </a:prstGeom>
        </p:spPr>
      </p:pic>
      <p:cxnSp>
        <p:nvCxnSpPr>
          <p:cNvPr id="10"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b="1"/>
              <a:t>Les Objets Détournés</a:t>
            </a:r>
          </a:p>
        </p:txBody>
      </p:sp>
    </p:spTree>
    <p:extLst>
      <p:ext uri="{BB962C8B-B14F-4D97-AF65-F5344CB8AC3E}">
        <p14:creationId xmlns:p14="http://schemas.microsoft.com/office/powerpoint/2010/main" val="25633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3623" r="23807"/>
          <a:stretch/>
        </p:blipFill>
        <p:spPr>
          <a:xfrm>
            <a:off x="4818888" y="10"/>
            <a:ext cx="7373112" cy="6857989"/>
          </a:xfrm>
          <a:prstGeom prst="rect">
            <a:avLst/>
          </a:prstGeom>
        </p:spPr>
      </p:pic>
      <p:sp>
        <p:nvSpPr>
          <p:cNvPr id="10"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04671" y="2600325"/>
            <a:ext cx="4948429" cy="2651200"/>
          </a:xfrm>
        </p:spPr>
        <p:txBody>
          <a:bodyPr anchor="t">
            <a:normAutofit/>
          </a:bodyPr>
          <a:lstStyle/>
          <a:p>
            <a:pPr>
              <a:lnSpc>
                <a:spcPct val="70000"/>
              </a:lnSpc>
            </a:pPr>
            <a:r>
              <a:rPr lang="fr-FR" sz="4600"/>
              <a:t>Réné Magritte (Lessines, 21 novembre 1898 – Schaerbeek, 15 août 1967)</a:t>
            </a:r>
          </a:p>
        </p:txBody>
      </p:sp>
    </p:spTree>
    <p:extLst>
      <p:ext uri="{BB962C8B-B14F-4D97-AF65-F5344CB8AC3E}">
        <p14:creationId xmlns:p14="http://schemas.microsoft.com/office/powerpoint/2010/main" val="272686348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5976" t="9091" r="12676"/>
          <a:stretch/>
        </p:blipFill>
        <p:spPr>
          <a:xfrm>
            <a:off x="4818888" y="10"/>
            <a:ext cx="7373112" cy="6857989"/>
          </a:xfrm>
          <a:prstGeom prst="rect">
            <a:avLst/>
          </a:prstGeom>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04671" y="2600325"/>
            <a:ext cx="4948429" cy="2651200"/>
          </a:xfrm>
        </p:spPr>
        <p:txBody>
          <a:bodyPr vert="horz" lIns="91440" tIns="45720" rIns="91440" bIns="45720" rtlCol="0" anchor="t">
            <a:normAutofit/>
          </a:bodyPr>
          <a:lstStyle/>
          <a:p>
            <a:pPr>
              <a:lnSpc>
                <a:spcPct val="70000"/>
              </a:lnSpc>
            </a:pPr>
            <a:r>
              <a:rPr lang="en-US" sz="4600"/>
              <a:t>André Souris (Marchienne-au-Pont, 10 juillet 1899 – Paris, 12 février 1970)</a:t>
            </a:r>
          </a:p>
        </p:txBody>
      </p:sp>
    </p:spTree>
    <p:extLst>
      <p:ext uri="{BB962C8B-B14F-4D97-AF65-F5344CB8AC3E}">
        <p14:creationId xmlns:p14="http://schemas.microsoft.com/office/powerpoint/2010/main" val="374242297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86" y="307731"/>
            <a:ext cx="2858916" cy="3997637"/>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333" y="307731"/>
            <a:ext cx="3188115" cy="3997637"/>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466" y="330045"/>
            <a:ext cx="2648434" cy="3997637"/>
          </a:xfrm>
          <a:prstGeom prst="rect">
            <a:avLst/>
          </a:prstGeom>
        </p:spPr>
      </p:pic>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chemeClr val="bg1"/>
                </a:solidFill>
              </a:rPr>
              <a:t>« Femme </a:t>
            </a:r>
            <a:r>
              <a:rPr lang="en-US" sz="5400" dirty="0" err="1">
                <a:solidFill>
                  <a:schemeClr val="bg1"/>
                </a:solidFill>
              </a:rPr>
              <a:t>Bruxelloise</a:t>
            </a:r>
            <a:r>
              <a:rPr lang="en-US" sz="5400" dirty="0">
                <a:solidFill>
                  <a:schemeClr val="bg1"/>
                </a:solidFill>
              </a:rPr>
              <a:t> »</a:t>
            </a:r>
          </a:p>
        </p:txBody>
      </p:sp>
    </p:spTree>
    <p:extLst>
      <p:ext uri="{BB962C8B-B14F-4D97-AF65-F5344CB8AC3E}">
        <p14:creationId xmlns:p14="http://schemas.microsoft.com/office/powerpoint/2010/main" val="213358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0439" r="-2" b="-2"/>
          <a:stretch/>
        </p:blipFill>
        <p:spPr>
          <a:xfrm>
            <a:off x="317635" y="321733"/>
            <a:ext cx="4160452" cy="6214534"/>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336" r="3341" b="5"/>
          <a:stretch/>
        </p:blipFill>
        <p:spPr>
          <a:xfrm>
            <a:off x="4638955" y="321733"/>
            <a:ext cx="3539976" cy="2985818"/>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2484" r="2789" b="3"/>
          <a:stretch/>
        </p:blipFill>
        <p:spPr>
          <a:xfrm>
            <a:off x="8348570" y="321734"/>
            <a:ext cx="3535590" cy="2985818"/>
          </a:xfrm>
          <a:prstGeom prst="rect">
            <a:avLst/>
          </a:prstGeom>
        </p:spPr>
      </p:pic>
      <p:sp>
        <p:nvSpPr>
          <p:cNvPr id="2" name="Titr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dirty="0">
                <a:solidFill>
                  <a:schemeClr val="bg1"/>
                </a:solidFill>
              </a:rPr>
              <a:t>Encore « femme </a:t>
            </a:r>
            <a:r>
              <a:rPr lang="en-US" sz="4800" dirty="0" err="1">
                <a:solidFill>
                  <a:schemeClr val="bg1"/>
                </a:solidFill>
              </a:rPr>
              <a:t>bruxelloise</a:t>
            </a:r>
            <a:r>
              <a:rPr lang="en-US" sz="4800" dirty="0">
                <a:solidFill>
                  <a:schemeClr val="bg1"/>
                </a:solidFill>
              </a:rPr>
              <a:t> »</a:t>
            </a:r>
          </a:p>
        </p:txBody>
      </p:sp>
    </p:spTree>
    <p:extLst>
      <p:ext uri="{BB962C8B-B14F-4D97-AF65-F5344CB8AC3E}">
        <p14:creationId xmlns:p14="http://schemas.microsoft.com/office/powerpoint/2010/main" val="216549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31" y="307731"/>
            <a:ext cx="2818334" cy="3997637"/>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834" y="307731"/>
            <a:ext cx="2818334" cy="3997637"/>
          </a:xfrm>
          <a:prstGeom prst="rect">
            <a:avLst/>
          </a:prstGeom>
        </p:spPr>
      </p:pic>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chemeClr val="bg1"/>
                </a:solidFill>
              </a:rPr>
              <a:t>En encore « femme bruxelloise »</a:t>
            </a:r>
          </a:p>
        </p:txBody>
      </p:sp>
    </p:spTree>
    <p:extLst>
      <p:ext uri="{BB962C8B-B14F-4D97-AF65-F5344CB8AC3E}">
        <p14:creationId xmlns:p14="http://schemas.microsoft.com/office/powerpoint/2010/main" val="314422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77" y="94920"/>
            <a:ext cx="3386938" cy="442325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522" y="208573"/>
            <a:ext cx="3330956" cy="4216400"/>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16" y="94920"/>
            <a:ext cx="3121342" cy="4305300"/>
          </a:xfrm>
          <a:prstGeom prst="rect">
            <a:avLst/>
          </a:prstGeom>
        </p:spPr>
      </p:pic>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chemeClr val="bg1"/>
                </a:solidFill>
              </a:rPr>
              <a:t>Les Proverbes Détournés</a:t>
            </a:r>
          </a:p>
        </p:txBody>
      </p:sp>
    </p:spTree>
    <p:extLst>
      <p:ext uri="{BB962C8B-B14F-4D97-AF65-F5344CB8AC3E}">
        <p14:creationId xmlns:p14="http://schemas.microsoft.com/office/powerpoint/2010/main" val="240300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5" y="1147612"/>
            <a:ext cx="3893344" cy="2557463"/>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504" y="1522429"/>
            <a:ext cx="3960495" cy="1730883"/>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685"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743" y="1147612"/>
            <a:ext cx="3886200" cy="2685796"/>
          </a:xfrm>
          <a:prstGeom prst="rect">
            <a:avLst/>
          </a:prstGeom>
        </p:spPr>
      </p:pic>
      <p:sp>
        <p:nvSpPr>
          <p:cNvPr id="2" name="Titre 1"/>
          <p:cNvSpPr>
            <a:spLocks noGrp="1"/>
          </p:cNvSpPr>
          <p:nvPr>
            <p:ph type="title"/>
          </p:nvPr>
        </p:nvSpPr>
        <p:spPr>
          <a:xfrm>
            <a:off x="527538" y="4756638"/>
            <a:ext cx="11139854" cy="930447"/>
          </a:xfrm>
        </p:spPr>
        <p:txBody>
          <a:bodyPr vert="horz" lIns="91440" tIns="45720" rIns="91440" bIns="45720" rtlCol="0" anchor="b">
            <a:normAutofit/>
          </a:bodyPr>
          <a:lstStyle/>
          <a:p>
            <a:pPr algn="ctr">
              <a:lnSpc>
                <a:spcPct val="80000"/>
              </a:lnSpc>
            </a:pPr>
            <a:r>
              <a:rPr lang="en-US" sz="4600">
                <a:solidFill>
                  <a:schemeClr val="bg1"/>
                </a:solidFill>
              </a:rPr>
              <a:t>L’esprit surréaliste en Belgique de nos jours</a:t>
            </a:r>
          </a:p>
        </p:txBody>
      </p:sp>
    </p:spTree>
    <p:extLst>
      <p:ext uri="{BB962C8B-B14F-4D97-AF65-F5344CB8AC3E}">
        <p14:creationId xmlns:p14="http://schemas.microsoft.com/office/powerpoint/2010/main" val="407872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756" t="15693" r="1" b="12306"/>
          <a:stretch/>
        </p:blipFill>
        <p:spPr>
          <a:xfrm>
            <a:off x="4818888" y="10"/>
            <a:ext cx="7373112" cy="6857989"/>
          </a:xfrm>
          <a:prstGeom prst="rect">
            <a:avLst/>
          </a:prstGeom>
        </p:spPr>
      </p:pic>
      <p:sp>
        <p:nvSpPr>
          <p:cNvPr id="5"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04671" y="2600325"/>
            <a:ext cx="4948429" cy="2651200"/>
          </a:xfrm>
        </p:spPr>
        <p:txBody>
          <a:bodyPr anchor="t">
            <a:normAutofit/>
          </a:bodyPr>
          <a:lstStyle/>
          <a:p>
            <a:pPr>
              <a:lnSpc>
                <a:spcPct val="70000"/>
              </a:lnSpc>
            </a:pPr>
            <a:r>
              <a:rPr lang="cs-CZ" sz="5400" dirty="0"/>
              <a:t>Paul </a:t>
            </a:r>
            <a:r>
              <a:rPr lang="cs-CZ" sz="5400" dirty="0" err="1"/>
              <a:t>Nougé</a:t>
            </a:r>
            <a:r>
              <a:rPr lang="cs-CZ" sz="5400" dirty="0"/>
              <a:t> </a:t>
            </a:r>
            <a:r>
              <a:rPr lang="cs-CZ" sz="4600" dirty="0"/>
              <a:t>(</a:t>
            </a:r>
            <a:r>
              <a:rPr lang="fr-FR" sz="4600" dirty="0"/>
              <a:t>Bruxelles, le 13 février 1895 – Bruxelles, le 6 novembre 1967)</a:t>
            </a:r>
          </a:p>
        </p:txBody>
      </p:sp>
    </p:spTree>
    <p:extLst>
      <p:ext uri="{BB962C8B-B14F-4D97-AF65-F5344CB8AC3E}">
        <p14:creationId xmlns:p14="http://schemas.microsoft.com/office/powerpoint/2010/main" val="42310156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Surréalisme multiple en Belgique</a:t>
            </a:r>
          </a:p>
        </p:txBody>
      </p:sp>
      <p:sp>
        <p:nvSpPr>
          <p:cNvPr id="3" name="Espace réservé du contenu 2"/>
          <p:cNvSpPr>
            <a:spLocks noGrp="1"/>
          </p:cNvSpPr>
          <p:nvPr>
            <p:ph sz="half" idx="1"/>
          </p:nvPr>
        </p:nvSpPr>
        <p:spPr/>
        <p:txBody>
          <a:bodyPr/>
          <a:lstStyle/>
          <a:p>
            <a:r>
              <a:rPr lang="fr-FR" i="1" dirty="0"/>
              <a:t>le groupe du Bruxelles</a:t>
            </a:r>
          </a:p>
          <a:p>
            <a:endParaRPr lang="fr-FR" dirty="0"/>
          </a:p>
          <a:p>
            <a:endParaRPr lang="fr-FR" dirty="0"/>
          </a:p>
          <a:p>
            <a:endParaRPr lang="fr-FR" dirty="0"/>
          </a:p>
          <a:p>
            <a:pPr marL="0" indent="0">
              <a:buNone/>
            </a:pPr>
            <a:r>
              <a:rPr lang="fr-FR" i="1" dirty="0"/>
              <a:t>Après la 2</a:t>
            </a:r>
            <a:r>
              <a:rPr lang="fr-FR" i="1" baseline="30000" dirty="0"/>
              <a:t>ième</a:t>
            </a:r>
            <a:r>
              <a:rPr lang="fr-FR" i="1" dirty="0"/>
              <a:t> Guerre mondiale</a:t>
            </a:r>
          </a:p>
          <a:p>
            <a:pPr marL="0" indent="0">
              <a:buNone/>
            </a:pPr>
            <a:endParaRPr lang="fr-FR" dirty="0"/>
          </a:p>
          <a:p>
            <a:pPr marL="0" indent="0">
              <a:buNone/>
            </a:pPr>
            <a:r>
              <a:rPr lang="fr-FR" i="1" dirty="0"/>
              <a:t>Le surréalisme révolutionnaire</a:t>
            </a:r>
          </a:p>
          <a:p>
            <a:pPr marL="0" indent="0">
              <a:buNone/>
            </a:pPr>
            <a:r>
              <a:rPr lang="fr-FR" dirty="0"/>
              <a:t>- Christian </a:t>
            </a:r>
            <a:r>
              <a:rPr lang="fr-FR" dirty="0" err="1"/>
              <a:t>Dotremont</a:t>
            </a:r>
            <a:endParaRPr lang="fr-FR" dirty="0"/>
          </a:p>
        </p:txBody>
      </p:sp>
      <p:sp>
        <p:nvSpPr>
          <p:cNvPr id="4" name="Espace réservé du contenu 3"/>
          <p:cNvSpPr>
            <a:spLocks noGrp="1"/>
          </p:cNvSpPr>
          <p:nvPr>
            <p:ph sz="half" idx="2"/>
          </p:nvPr>
        </p:nvSpPr>
        <p:spPr/>
        <p:txBody>
          <a:bodyPr/>
          <a:lstStyle/>
          <a:p>
            <a:r>
              <a:rPr lang="fr-FR" i="1" dirty="0"/>
              <a:t>Le groupe du Hainaut </a:t>
            </a:r>
            <a:r>
              <a:rPr lang="fr-FR" dirty="0"/>
              <a:t>– </a:t>
            </a:r>
            <a:r>
              <a:rPr lang="fr-FR" b="1" dirty="0"/>
              <a:t>Achille Chavée </a:t>
            </a:r>
            <a:r>
              <a:rPr lang="fr-FR" dirty="0"/>
              <a:t>et </a:t>
            </a:r>
            <a:r>
              <a:rPr lang="fr-FR" b="1" dirty="0"/>
              <a:t>Fermant Dumont</a:t>
            </a:r>
          </a:p>
          <a:p>
            <a:pPr marL="0" indent="0" algn="just">
              <a:buNone/>
            </a:pPr>
            <a:r>
              <a:rPr lang="fr-FR" sz="2000" dirty="0">
                <a:latin typeface="Times New Roman" panose="02020603050405020304" pitchFamily="18" charset="0"/>
                <a:cs typeface="Times New Roman" panose="02020603050405020304" pitchFamily="18" charset="0"/>
              </a:rPr>
              <a:t>«</a:t>
            </a:r>
            <a:r>
              <a:rPr lang="fr-FR" sz="2000" i="1" dirty="0">
                <a:latin typeface="Times New Roman" panose="02020603050405020304" pitchFamily="18" charset="0"/>
                <a:cs typeface="Times New Roman" panose="02020603050405020304" pitchFamily="18" charset="0"/>
              </a:rPr>
              <a:t> forger des consciences révolutionnaires, de participer à l'élaboration d'une morale prolétarienne et de collaborer le plus étroitement possible à l'évolution du mouvement surréaliste </a:t>
            </a:r>
            <a:r>
              <a:rPr lang="fr-FR" sz="2000" dirty="0">
                <a:latin typeface="Times New Roman" panose="02020603050405020304" pitchFamily="18" charset="0"/>
                <a:cs typeface="Times New Roman" panose="02020603050405020304" pitchFamily="18" charset="0"/>
              </a:rPr>
              <a:t>». </a:t>
            </a:r>
          </a:p>
          <a:p>
            <a:pPr marL="0" indent="0" algn="just">
              <a:buNone/>
            </a:pPr>
            <a:endParaRPr lang="fr-FR" sz="2000" dirty="0">
              <a:latin typeface="Times New Roman" panose="02020603050405020304" pitchFamily="18" charset="0"/>
              <a:cs typeface="Times New Roman" panose="02020603050405020304" pitchFamily="18" charset="0"/>
            </a:endParaRPr>
          </a:p>
          <a:p>
            <a:pPr marL="0" indent="0" algn="just">
              <a:buNone/>
            </a:pPr>
            <a:endParaRPr lang="fr-FR" sz="2000" dirty="0">
              <a:latin typeface="Times New Roman" panose="02020603050405020304" pitchFamily="18" charset="0"/>
              <a:cs typeface="Times New Roman" panose="02020603050405020304" pitchFamily="18" charset="0"/>
            </a:endParaRPr>
          </a:p>
          <a:p>
            <a:pPr marL="0" indent="0" algn="just">
              <a:buNone/>
            </a:pPr>
            <a:r>
              <a:rPr lang="fr-FR" i="1" dirty="0">
                <a:cs typeface="Times New Roman" panose="02020603050405020304" pitchFamily="18" charset="0"/>
              </a:rPr>
              <a:t>Le groupe Haute Nuit</a:t>
            </a:r>
          </a:p>
          <a:p>
            <a:pPr marL="0" indent="0" algn="just">
              <a:buNone/>
            </a:pPr>
            <a:r>
              <a:rPr lang="fr-FR" dirty="0">
                <a:cs typeface="Times New Roman" panose="02020603050405020304" pitchFamily="18" charset="0"/>
              </a:rPr>
              <a:t>- Relancer les activités du Hainaut</a:t>
            </a:r>
          </a:p>
        </p:txBody>
      </p:sp>
    </p:spTree>
    <p:extLst>
      <p:ext uri="{BB962C8B-B14F-4D97-AF65-F5344CB8AC3E}">
        <p14:creationId xmlns:p14="http://schemas.microsoft.com/office/powerpoint/2010/main" val="389516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FFD7C-FD02-42D9-940D-CB5429156122}"/>
              </a:ext>
            </a:extLst>
          </p:cNvPr>
          <p:cNvSpPr>
            <a:spLocks noGrp="1"/>
          </p:cNvSpPr>
          <p:nvPr>
            <p:ph type="title"/>
          </p:nvPr>
        </p:nvSpPr>
        <p:spPr/>
        <p:txBody>
          <a:bodyPr/>
          <a:lstStyle/>
          <a:p>
            <a:r>
              <a:rPr lang="fr-FR" dirty="0"/>
              <a:t>Citations célèbres</a:t>
            </a:r>
            <a:endParaRPr lang="en-GB" dirty="0"/>
          </a:p>
        </p:txBody>
      </p:sp>
      <p:sp>
        <p:nvSpPr>
          <p:cNvPr id="3" name="Zástupný symbol pro obsah 2">
            <a:extLst>
              <a:ext uri="{FF2B5EF4-FFF2-40B4-BE49-F238E27FC236}">
                <a16:creationId xmlns:a16="http://schemas.microsoft.com/office/drawing/2014/main" id="{EAB6776B-3FCF-4818-B7DB-9D0A1BA9236E}"/>
              </a:ext>
            </a:extLst>
          </p:cNvPr>
          <p:cNvSpPr>
            <a:spLocks noGrp="1"/>
          </p:cNvSpPr>
          <p:nvPr>
            <p:ph idx="1"/>
          </p:nvPr>
        </p:nvSpPr>
        <p:spPr/>
        <p:txBody>
          <a:bodyPr/>
          <a:lstStyle/>
          <a:p>
            <a:pPr marL="0" indent="0">
              <a:buNone/>
            </a:pPr>
            <a:endParaRPr lang="fr-FR" dirty="0"/>
          </a:p>
          <a:p>
            <a:r>
              <a:rPr lang="fr-FR" dirty="0"/>
              <a:t>« EXÉGÈTES, / POUR Y VOIR CLAIR, / RAYEZ / LE MOT / SURRÉALISME. »</a:t>
            </a:r>
          </a:p>
          <a:p>
            <a:pPr marL="0" indent="0">
              <a:buNone/>
            </a:pPr>
            <a:endParaRPr lang="fr-FR" dirty="0"/>
          </a:p>
          <a:p>
            <a:r>
              <a:rPr lang="fr-FR" dirty="0"/>
              <a:t>« J'aimerais assez que ceux d'entre nous, dont le nom commence à marquer un peu, l'</a:t>
            </a:r>
            <a:r>
              <a:rPr lang="fr-FR" i="1" dirty="0"/>
              <a:t>effacent</a:t>
            </a:r>
            <a:r>
              <a:rPr lang="fr-FR" dirty="0"/>
              <a:t>. »</a:t>
            </a:r>
          </a:p>
          <a:p>
            <a:endParaRPr lang="en-GB" dirty="0"/>
          </a:p>
        </p:txBody>
      </p:sp>
    </p:spTree>
    <p:extLst>
      <p:ext uri="{BB962C8B-B14F-4D97-AF65-F5344CB8AC3E}">
        <p14:creationId xmlns:p14="http://schemas.microsoft.com/office/powerpoint/2010/main" val="9593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8">
            <a:extLst>
              <a:ext uri="{FF2B5EF4-FFF2-40B4-BE49-F238E27FC236}">
                <a16:creationId xmlns:a16="http://schemas.microsoft.com/office/drawing/2014/main" id="{C15229F3-7A2E-4558-98FE-7A5F69409D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7">
            <a:extLst>
              <a:ext uri="{FF2B5EF4-FFF2-40B4-BE49-F238E27FC236}">
                <a16:creationId xmlns:a16="http://schemas.microsoft.com/office/drawing/2014/main" id="{41F18803-BE79-4916-AE6B-5DE238B367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E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E9FD1A6C-896C-4246-9CA3-57E659323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354" y="-3"/>
            <a:ext cx="2470309" cy="3355276"/>
          </a:xfrm>
          <a:prstGeom prst="rect">
            <a:avLst/>
          </a:prstGeom>
        </p:spPr>
      </p:pic>
      <p:pic>
        <p:nvPicPr>
          <p:cNvPr id="5" name="Obrázek 4">
            <a:extLst>
              <a:ext uri="{FF2B5EF4-FFF2-40B4-BE49-F238E27FC236}">
                <a16:creationId xmlns:a16="http://schemas.microsoft.com/office/drawing/2014/main" id="{C904485C-6843-4221-A901-40FDFFD34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326" y="3428997"/>
            <a:ext cx="2552700" cy="3381375"/>
          </a:xfrm>
          <a:prstGeom prst="rect">
            <a:avLst/>
          </a:prstGeom>
        </p:spPr>
      </p:pic>
      <p:sp>
        <p:nvSpPr>
          <p:cNvPr id="2" name="Nadpis 1">
            <a:extLst>
              <a:ext uri="{FF2B5EF4-FFF2-40B4-BE49-F238E27FC236}">
                <a16:creationId xmlns:a16="http://schemas.microsoft.com/office/drawing/2014/main" id="{41A18B2F-A505-469F-AC25-37B28DA3DA93}"/>
              </a:ext>
            </a:extLst>
          </p:cNvPr>
          <p:cNvSpPr>
            <a:spLocks noGrp="1"/>
          </p:cNvSpPr>
          <p:nvPr>
            <p:ph type="title"/>
          </p:nvPr>
        </p:nvSpPr>
        <p:spPr>
          <a:xfrm>
            <a:off x="168812" y="2130951"/>
            <a:ext cx="7768688" cy="865467"/>
          </a:xfrm>
        </p:spPr>
        <p:txBody>
          <a:bodyPr vert="horz" lIns="91440" tIns="45720" rIns="91440" bIns="45720" rtlCol="0" anchor="b">
            <a:normAutofit/>
          </a:bodyPr>
          <a:lstStyle/>
          <a:p>
            <a:r>
              <a:rPr lang="en-US" sz="5400" dirty="0"/>
              <a:t>Clarisse </a:t>
            </a:r>
            <a:r>
              <a:rPr lang="en-US" sz="5400" dirty="0" err="1"/>
              <a:t>Juranville</a:t>
            </a:r>
            <a:r>
              <a:rPr lang="en-US" sz="5400" dirty="0"/>
              <a:t> </a:t>
            </a:r>
          </a:p>
        </p:txBody>
      </p:sp>
      <p:sp>
        <p:nvSpPr>
          <p:cNvPr id="3" name="Zástupný symbol pro obsah 2">
            <a:extLst>
              <a:ext uri="{FF2B5EF4-FFF2-40B4-BE49-F238E27FC236}">
                <a16:creationId xmlns:a16="http://schemas.microsoft.com/office/drawing/2014/main" id="{69482CF8-1362-4932-8F7D-9F702BB75642}"/>
              </a:ext>
            </a:extLst>
          </p:cNvPr>
          <p:cNvSpPr>
            <a:spLocks noGrp="1"/>
          </p:cNvSpPr>
          <p:nvPr>
            <p:ph idx="1"/>
          </p:nvPr>
        </p:nvSpPr>
        <p:spPr>
          <a:xfrm>
            <a:off x="0" y="2996418"/>
            <a:ext cx="7454900" cy="1686902"/>
          </a:xfrm>
        </p:spPr>
        <p:txBody>
          <a:bodyPr vert="horz" lIns="91440" tIns="45720" rIns="91440" bIns="45720" rtlCol="0">
            <a:noAutofit/>
          </a:bodyPr>
          <a:lstStyle/>
          <a:p>
            <a:pPr marL="0" indent="0">
              <a:buNone/>
            </a:pPr>
            <a:r>
              <a:rPr lang="en-US" sz="3600" i="1" dirty="0" err="1">
                <a:latin typeface="Times New Roman" panose="02020603050405020304" pitchFamily="18" charset="0"/>
                <a:cs typeface="Times New Roman" panose="02020603050405020304" pitchFamily="18" charset="0"/>
              </a:rPr>
              <a:t>Quelques</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écrits</a:t>
            </a:r>
            <a:r>
              <a:rPr lang="en-US" sz="3600" i="1" dirty="0">
                <a:latin typeface="Times New Roman" panose="02020603050405020304" pitchFamily="18" charset="0"/>
                <a:cs typeface="Times New Roman" panose="02020603050405020304" pitchFamily="18" charset="0"/>
              </a:rPr>
              <a:t> et </a:t>
            </a:r>
            <a:r>
              <a:rPr lang="en-US" sz="3600" i="1" dirty="0" err="1">
                <a:latin typeface="Times New Roman" panose="02020603050405020304" pitchFamily="18" charset="0"/>
                <a:cs typeface="Times New Roman" panose="02020603050405020304" pitchFamily="18" charset="0"/>
              </a:rPr>
              <a:t>quelques</a:t>
            </a:r>
            <a:r>
              <a:rPr lang="en-US" sz="3600" i="1" dirty="0">
                <a:latin typeface="Times New Roman" panose="02020603050405020304" pitchFamily="18" charset="0"/>
                <a:cs typeface="Times New Roman" panose="02020603050405020304" pitchFamily="18" charset="0"/>
              </a:rPr>
              <a:t> dessins de Clarisse </a:t>
            </a:r>
            <a:r>
              <a:rPr lang="en-US" sz="3600" i="1" dirty="0" err="1">
                <a:latin typeface="Times New Roman" panose="02020603050405020304" pitchFamily="18" charset="0"/>
                <a:cs typeface="Times New Roman" panose="02020603050405020304" pitchFamily="18" charset="0"/>
              </a:rPr>
              <a:t>Jurenville</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1927, René Henriquez</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50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4156" r="17898" b="-1"/>
          <a:stretch/>
        </p:blipFill>
        <p:spPr>
          <a:xfrm>
            <a:off x="4818888" y="10"/>
            <a:ext cx="7373112" cy="6857989"/>
          </a:xfrm>
          <a:prstGeom prst="rect">
            <a:avLst/>
          </a:prstGeom>
        </p:spPr>
      </p:pic>
      <p:sp>
        <p:nvSpPr>
          <p:cNvPr id="5"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04671" y="2600325"/>
            <a:ext cx="4948429" cy="2651200"/>
          </a:xfrm>
        </p:spPr>
        <p:txBody>
          <a:bodyPr anchor="t">
            <a:normAutofit/>
          </a:bodyPr>
          <a:lstStyle/>
          <a:p>
            <a:pPr>
              <a:lnSpc>
                <a:spcPct val="80000"/>
              </a:lnSpc>
            </a:pPr>
            <a:r>
              <a:rPr lang="fr-FR" sz="4600"/>
              <a:t>Marcel Mariën (Anvers, 29 avril 1920 – Bruxelles, 19 septembre 1993)</a:t>
            </a:r>
          </a:p>
        </p:txBody>
      </p:sp>
    </p:spTree>
    <p:extLst>
      <p:ext uri="{BB962C8B-B14F-4D97-AF65-F5344CB8AC3E}">
        <p14:creationId xmlns:p14="http://schemas.microsoft.com/office/powerpoint/2010/main" val="64215402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DADF5B95-B5EE-4491-9928-2D05F7187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762" y="2886075"/>
            <a:ext cx="3810000" cy="3810000"/>
          </a:xfrm>
          <a:prstGeom prst="rect">
            <a:avLst/>
          </a:prstGeom>
        </p:spPr>
      </p:pic>
      <p:pic>
        <p:nvPicPr>
          <p:cNvPr id="7" name="Obrázek 6">
            <a:extLst>
              <a:ext uri="{FF2B5EF4-FFF2-40B4-BE49-F238E27FC236}">
                <a16:creationId xmlns:a16="http://schemas.microsoft.com/office/drawing/2014/main" id="{E9EBEF49-38F3-430A-9AB5-671E4DED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922" y="154773"/>
            <a:ext cx="3535680" cy="2638501"/>
          </a:xfrm>
          <a:prstGeom prst="rect">
            <a:avLst/>
          </a:prstGeom>
        </p:spPr>
      </p:pic>
      <p:sp>
        <p:nvSpPr>
          <p:cNvPr id="2" name="Nadpis 1">
            <a:extLst>
              <a:ext uri="{FF2B5EF4-FFF2-40B4-BE49-F238E27FC236}">
                <a16:creationId xmlns:a16="http://schemas.microsoft.com/office/drawing/2014/main" id="{D7A3064A-4CFB-45ED-98F8-A624547C93FF}"/>
              </a:ext>
            </a:extLst>
          </p:cNvPr>
          <p:cNvSpPr>
            <a:spLocks noGrp="1"/>
          </p:cNvSpPr>
          <p:nvPr>
            <p:ph type="title"/>
          </p:nvPr>
        </p:nvSpPr>
        <p:spPr>
          <a:xfrm>
            <a:off x="821516" y="640263"/>
            <a:ext cx="6204984" cy="1344975"/>
          </a:xfrm>
        </p:spPr>
        <p:txBody>
          <a:bodyPr>
            <a:normAutofit/>
          </a:bodyPr>
          <a:lstStyle/>
          <a:p>
            <a:r>
              <a:rPr lang="fr-FR" sz="4000" i="1" dirty="0">
                <a:latin typeface="Times New Roman" panose="02020603050405020304" pitchFamily="18" charset="0"/>
                <a:cs typeface="Times New Roman" panose="02020603050405020304" pitchFamily="18" charset="0"/>
              </a:rPr>
              <a:t>L’imitation du cinéma</a:t>
            </a:r>
            <a:endParaRPr lang="en-GB" sz="4000" i="1"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29087CD3-8D40-4FFE-809D-FA5D6011ED0F}"/>
              </a:ext>
            </a:extLst>
          </p:cNvPr>
          <p:cNvSpPr>
            <a:spLocks noGrp="1"/>
          </p:cNvSpPr>
          <p:nvPr>
            <p:ph idx="1"/>
          </p:nvPr>
        </p:nvSpPr>
        <p:spPr>
          <a:xfrm>
            <a:off x="821515" y="2121762"/>
            <a:ext cx="6204984" cy="3626917"/>
          </a:xfrm>
        </p:spPr>
        <p:txBody>
          <a:bodyPr>
            <a:normAutofit/>
          </a:bodyPr>
          <a:lstStyle/>
          <a:p>
            <a:pPr marL="0" indent="0">
              <a:buNone/>
            </a:pPr>
            <a:r>
              <a:rPr lang="fr-FR" sz="2400" dirty="0">
                <a:latin typeface="Times New Roman" panose="02020603050405020304" pitchFamily="18" charset="0"/>
                <a:cs typeface="Times New Roman" panose="02020603050405020304" pitchFamily="18" charset="0"/>
              </a:rPr>
              <a:t>Première projection : 15 mars 1960</a:t>
            </a:r>
          </a:p>
          <a:p>
            <a:pPr marL="0" indent="0">
              <a:buNone/>
            </a:pPr>
            <a:r>
              <a:rPr lang="fr-FR" sz="2400" dirty="0">
                <a:latin typeface="Times New Roman" panose="02020603050405020304" pitchFamily="18" charset="0"/>
                <a:cs typeface="Times New Roman" panose="02020603050405020304" pitchFamily="18" charset="0"/>
              </a:rPr>
              <a:t>En mars 1961 le film est interdit en France et censuré en Belgique</a:t>
            </a:r>
          </a:p>
          <a:p>
            <a:pPr marL="0" indent="0">
              <a:buNone/>
            </a:pPr>
            <a:r>
              <a:rPr lang="fr-FR" sz="2400" dirty="0">
                <a:latin typeface="Times New Roman" panose="02020603050405020304" pitchFamily="18" charset="0"/>
                <a:cs typeface="Times New Roman" panose="02020603050405020304" pitchFamily="18" charset="0"/>
              </a:rPr>
              <a:t>Le cinéma du bouleversement </a:t>
            </a:r>
          </a:p>
          <a:p>
            <a:pPr marL="0" indent="0">
              <a:buNone/>
            </a:pPr>
            <a:r>
              <a:rPr lang="fr-FR" sz="2400" dirty="0">
                <a:latin typeface="Times New Roman" panose="02020603050405020304" pitchFamily="18" charset="0"/>
                <a:cs typeface="Times New Roman" panose="02020603050405020304" pitchFamily="18" charset="0"/>
              </a:rPr>
              <a:t>Un </a:t>
            </a:r>
            <a:r>
              <a:rPr lang="fr-FR" sz="2400">
                <a:latin typeface="Times New Roman" panose="02020603050405020304" pitchFamily="18" charset="0"/>
                <a:cs typeface="Times New Roman" panose="02020603050405020304" pitchFamily="18" charset="0"/>
              </a:rPr>
              <a:t>film raté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4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59686"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7013"/>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2868613"/>
            <a:ext cx="4791456" cy="317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3960813"/>
            <a:ext cx="4791456" cy="317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84632"/>
            <a:ext cx="7315200" cy="5888736"/>
          </a:xfrm>
          <a:prstGeom prst="rect">
            <a:avLst/>
          </a:prstGeom>
        </p:spPr>
      </p:pic>
      <p:sp>
        <p:nvSpPr>
          <p:cNvPr id="2" name="Titre 1"/>
          <p:cNvSpPr>
            <a:spLocks noGrp="1"/>
          </p:cNvSpPr>
          <p:nvPr>
            <p:ph type="title"/>
          </p:nvPr>
        </p:nvSpPr>
        <p:spPr>
          <a:xfrm>
            <a:off x="718458" y="2868613"/>
            <a:ext cx="3553604" cy="1092200"/>
          </a:xfrm>
          <a:prstGeom prst="rect">
            <a:avLst/>
          </a:prstGeom>
          <a:noFill/>
          <a:ln w="174625" cap="sq" cmpd="thinThick">
            <a:noFill/>
            <a:miter lim="800000"/>
          </a:ln>
        </p:spPr>
        <p:txBody>
          <a:bodyPr>
            <a:normAutofit/>
          </a:bodyPr>
          <a:lstStyle/>
          <a:p>
            <a:pPr algn="r"/>
            <a:r>
              <a:rPr lang="fr-FR" sz="2400">
                <a:solidFill>
                  <a:schemeClr val="bg1"/>
                </a:solidFill>
              </a:rPr>
              <a:t>Le groupe bruxellois et ses membres </a:t>
            </a:r>
          </a:p>
        </p:txBody>
      </p:sp>
    </p:spTree>
    <p:extLst>
      <p:ext uri="{BB962C8B-B14F-4D97-AF65-F5344CB8AC3E}">
        <p14:creationId xmlns:p14="http://schemas.microsoft.com/office/powerpoint/2010/main" val="43659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943276" y="712268"/>
            <a:ext cx="10410524" cy="1193533"/>
          </a:xfrm>
        </p:spPr>
        <p:txBody>
          <a:bodyPr>
            <a:normAutofit/>
          </a:bodyPr>
          <a:lstStyle/>
          <a:p>
            <a:r>
              <a:rPr lang="fr-FR">
                <a:solidFill>
                  <a:srgbClr val="FFFFFF"/>
                </a:solidFill>
              </a:rPr>
              <a:t>Comment se sont-ils délimités ?</a:t>
            </a:r>
          </a:p>
        </p:txBody>
      </p:sp>
      <p:sp>
        <p:nvSpPr>
          <p:cNvPr id="3" name="Espace réservé du contenu 2"/>
          <p:cNvSpPr>
            <a:spLocks noGrp="1"/>
          </p:cNvSpPr>
          <p:nvPr>
            <p:ph idx="1"/>
          </p:nvPr>
        </p:nvSpPr>
        <p:spPr>
          <a:xfrm>
            <a:off x="943276" y="2050181"/>
            <a:ext cx="10410524" cy="4126782"/>
          </a:xfrm>
        </p:spPr>
        <p:txBody>
          <a:bodyPr>
            <a:normAutofit/>
          </a:bodyPr>
          <a:lstStyle/>
          <a:p>
            <a:r>
              <a:rPr lang="fr-FR" sz="2400" dirty="0">
                <a:solidFill>
                  <a:srgbClr val="FFFFFF"/>
                </a:solidFill>
              </a:rPr>
              <a:t>Aucun membre n’a jamais employé </a:t>
            </a:r>
            <a:r>
              <a:rPr lang="fr-FR" sz="2400" b="1" dirty="0">
                <a:solidFill>
                  <a:srgbClr val="FFFFFF"/>
                </a:solidFill>
              </a:rPr>
              <a:t>le processus de l’écriture automatique</a:t>
            </a:r>
            <a:r>
              <a:rPr lang="fr-FR" sz="2400" dirty="0">
                <a:solidFill>
                  <a:srgbClr val="FFFFFF"/>
                </a:solidFill>
              </a:rPr>
              <a:t>. En conséquence, l’objectif principal n’est pas la découverte absolue de l’inconscience. </a:t>
            </a:r>
          </a:p>
          <a:p>
            <a:r>
              <a:rPr lang="fr-FR" sz="2400" dirty="0">
                <a:solidFill>
                  <a:srgbClr val="FFFFFF"/>
                </a:solidFill>
              </a:rPr>
              <a:t>Il n’y avais pas de véritable intérêt pour </a:t>
            </a:r>
            <a:r>
              <a:rPr lang="fr-FR" sz="2400" b="1" dirty="0">
                <a:solidFill>
                  <a:srgbClr val="FFFFFF"/>
                </a:solidFill>
              </a:rPr>
              <a:t>les rêves ni pour le sommeil hypnotiques</a:t>
            </a:r>
            <a:r>
              <a:rPr lang="fr-FR" sz="2400" dirty="0">
                <a:solidFill>
                  <a:srgbClr val="FFFFFF"/>
                </a:solidFill>
              </a:rPr>
              <a:t>. </a:t>
            </a:r>
          </a:p>
          <a:p>
            <a:r>
              <a:rPr lang="fr-FR" sz="2400" dirty="0">
                <a:solidFill>
                  <a:srgbClr val="FFFFFF"/>
                </a:solidFill>
              </a:rPr>
              <a:t>Il n’existe pas autant de </a:t>
            </a:r>
            <a:r>
              <a:rPr lang="fr-FR" sz="2400" b="1" dirty="0">
                <a:solidFill>
                  <a:srgbClr val="FFFFFF"/>
                </a:solidFill>
              </a:rPr>
              <a:t>jeux surréalistes </a:t>
            </a:r>
            <a:r>
              <a:rPr lang="fr-FR" sz="2400" dirty="0">
                <a:solidFill>
                  <a:srgbClr val="FFFFFF"/>
                </a:solidFill>
              </a:rPr>
              <a:t>du milieu bruxellois. Il s’agit des recherches plutôt personnelles.</a:t>
            </a:r>
            <a:endParaRPr lang="cs-CZ" sz="2400" dirty="0">
              <a:solidFill>
                <a:srgbClr val="FFFFFF"/>
              </a:solidFill>
            </a:endParaRPr>
          </a:p>
          <a:p>
            <a:r>
              <a:rPr lang="cs-CZ" sz="2400" dirty="0">
                <a:solidFill>
                  <a:srgbClr val="FFFFFF"/>
                </a:solidFill>
              </a:rPr>
              <a:t>Les </a:t>
            </a:r>
            <a:r>
              <a:rPr lang="cs-CZ" sz="2400" dirty="0" err="1">
                <a:solidFill>
                  <a:srgbClr val="FFFFFF"/>
                </a:solidFill>
              </a:rPr>
              <a:t>Bruxellois</a:t>
            </a:r>
            <a:r>
              <a:rPr lang="cs-CZ" sz="2400" dirty="0">
                <a:solidFill>
                  <a:srgbClr val="FFFFFF"/>
                </a:solidFill>
              </a:rPr>
              <a:t> d</a:t>
            </a:r>
            <a:r>
              <a:rPr lang="fr-FR" sz="2400" dirty="0" err="1">
                <a:solidFill>
                  <a:srgbClr val="FFFFFF"/>
                </a:solidFill>
              </a:rPr>
              <a:t>ésirent</a:t>
            </a:r>
            <a:r>
              <a:rPr lang="fr-FR" sz="2400" dirty="0">
                <a:solidFill>
                  <a:srgbClr val="FFFFFF"/>
                </a:solidFill>
              </a:rPr>
              <a:t> demeurer </a:t>
            </a:r>
            <a:r>
              <a:rPr lang="fr-FR" sz="2400" b="1" dirty="0">
                <a:solidFill>
                  <a:srgbClr val="FFFFFF"/>
                </a:solidFill>
              </a:rPr>
              <a:t>inconnus</a:t>
            </a:r>
            <a:r>
              <a:rPr lang="fr-FR" sz="2400" dirty="0">
                <a:solidFill>
                  <a:srgbClr val="FFFFFF"/>
                </a:solidFill>
              </a:rPr>
              <a:t>.</a:t>
            </a:r>
          </a:p>
          <a:p>
            <a:r>
              <a:rPr lang="fr-FR" sz="2400" dirty="0">
                <a:solidFill>
                  <a:srgbClr val="FFFFFF"/>
                </a:solidFill>
              </a:rPr>
              <a:t>IL N’Y PAS DE VERITABLE MANIFESTE signé par tous les membres!</a:t>
            </a:r>
          </a:p>
        </p:txBody>
      </p:sp>
    </p:spTree>
    <p:extLst>
      <p:ext uri="{BB962C8B-B14F-4D97-AF65-F5344CB8AC3E}">
        <p14:creationId xmlns:p14="http://schemas.microsoft.com/office/powerpoint/2010/main" val="41357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833002" y="365125"/>
            <a:ext cx="10520702" cy="1325563"/>
          </a:xfrm>
        </p:spPr>
        <p:txBody>
          <a:bodyPr>
            <a:normAutofit/>
          </a:bodyPr>
          <a:lstStyle/>
          <a:p>
            <a:r>
              <a:rPr lang="fr-FR" dirty="0"/>
              <a:t>Les Objectifs</a:t>
            </a:r>
          </a:p>
        </p:txBody>
      </p:sp>
      <p:sp>
        <p:nvSpPr>
          <p:cNvPr id="3" name="Espace réservé du contenu 2"/>
          <p:cNvSpPr>
            <a:spLocks noGrp="1"/>
          </p:cNvSpPr>
          <p:nvPr>
            <p:ph idx="1"/>
          </p:nvPr>
        </p:nvSpPr>
        <p:spPr>
          <a:xfrm>
            <a:off x="838201" y="2022601"/>
            <a:ext cx="10515598" cy="4154361"/>
          </a:xfrm>
        </p:spPr>
        <p:txBody>
          <a:bodyPr>
            <a:normAutofit/>
          </a:bodyPr>
          <a:lstStyle/>
          <a:p>
            <a:r>
              <a:rPr lang="fr-FR" dirty="0"/>
              <a:t>Détourner la réalité (les objets détournés, </a:t>
            </a:r>
          </a:p>
          <a:p>
            <a:pPr marL="0" indent="0">
              <a:buNone/>
            </a:pPr>
            <a:r>
              <a:rPr lang="fr-FR" dirty="0"/>
              <a:t>            les textes détournés) et ainsi inventer </a:t>
            </a:r>
          </a:p>
          <a:p>
            <a:pPr marL="0" indent="0">
              <a:buNone/>
            </a:pPr>
            <a:r>
              <a:rPr lang="fr-FR" dirty="0"/>
              <a:t>            de nouveaux sentiments.</a:t>
            </a:r>
          </a:p>
          <a:p>
            <a:r>
              <a:rPr lang="fr-FR" dirty="0"/>
              <a:t>La technique de la réécriture – </a:t>
            </a:r>
          </a:p>
          <a:p>
            <a:pPr marL="0" indent="0">
              <a:buNone/>
            </a:pPr>
            <a:r>
              <a:rPr lang="fr-FR" dirty="0"/>
              <a:t>            le terrorisme artistique</a:t>
            </a:r>
          </a:p>
          <a:p>
            <a:r>
              <a:rPr lang="fr-FR" dirty="0"/>
              <a:t>Perpétuellement chercher les nouvelles </a:t>
            </a:r>
          </a:p>
          <a:p>
            <a:pPr marL="0" indent="0">
              <a:buNone/>
            </a:pPr>
            <a:r>
              <a:rPr lang="fr-FR" dirty="0"/>
              <a:t>            manières de s’expression.</a:t>
            </a:r>
          </a:p>
          <a:p>
            <a:r>
              <a:rPr lang="fr-FR" b="1" dirty="0"/>
              <a:t>Les objets bouleversants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547" y="55488"/>
            <a:ext cx="4473321" cy="6743700"/>
          </a:xfrm>
          <a:prstGeom prst="rect">
            <a:avLst/>
          </a:prstGeom>
        </p:spPr>
      </p:pic>
    </p:spTree>
    <p:extLst>
      <p:ext uri="{BB962C8B-B14F-4D97-AF65-F5344CB8AC3E}">
        <p14:creationId xmlns:p14="http://schemas.microsoft.com/office/powerpoint/2010/main" val="23683523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Objet Bouleversant </a:t>
            </a:r>
          </a:p>
        </p:txBody>
      </p:sp>
      <p:sp>
        <p:nvSpPr>
          <p:cNvPr id="3" name="Espace réservé du contenu 2"/>
          <p:cNvSpPr>
            <a:spLocks noGrp="1"/>
          </p:cNvSpPr>
          <p:nvPr>
            <p:ph idx="1"/>
          </p:nvPr>
        </p:nvSpPr>
        <p:spPr/>
        <p:txBody>
          <a:bodyPr/>
          <a:lstStyle/>
          <a:p>
            <a:pPr algn="just"/>
            <a:r>
              <a:rPr lang="fr-FR" dirty="0"/>
              <a:t>« Que l’homme aille où il n’a jamais été, éprouve ce qu’il n’a jamais éprouvé, pense ce qu’il n’a jamais pensé, soit ce qu’il n’a jamais été. Il faut l’y aider, il nous faut provoquer ce transport et cette crise, créons des objets bouleversants. »</a:t>
            </a:r>
          </a:p>
          <a:p>
            <a:pPr algn="just"/>
            <a:endParaRPr lang="fr-FR" dirty="0"/>
          </a:p>
          <a:p>
            <a:pPr algn="just"/>
            <a:r>
              <a:rPr lang="fr-FR" dirty="0"/>
              <a:t>transformation du soi et du monde</a:t>
            </a:r>
          </a:p>
          <a:p>
            <a:pPr algn="just"/>
            <a:r>
              <a:rPr lang="fr-FR" dirty="0"/>
              <a:t>surprendre et choquer la conscience</a:t>
            </a:r>
          </a:p>
          <a:p>
            <a:pPr algn="just"/>
            <a:r>
              <a:rPr lang="fr-FR" dirty="0"/>
              <a:t>la recherche des nouveaux sentiments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64" y="3092666"/>
            <a:ext cx="3810000" cy="3657600"/>
          </a:xfrm>
          <a:prstGeom prst="rect">
            <a:avLst/>
          </a:prstGeom>
          <a:noFill/>
        </p:spPr>
      </p:pic>
    </p:spTree>
    <p:extLst>
      <p:ext uri="{BB962C8B-B14F-4D97-AF65-F5344CB8AC3E}">
        <p14:creationId xmlns:p14="http://schemas.microsoft.com/office/powerpoint/2010/main" val="62793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927" r="10176"/>
          <a:stretch/>
        </p:blipFill>
        <p:spPr>
          <a:xfrm>
            <a:off x="20" y="10"/>
            <a:ext cx="4639713" cy="6857990"/>
          </a:xfrm>
          <a:prstGeom prst="rect">
            <a:avLst/>
          </a:prstGeom>
        </p:spPr>
      </p:pic>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5069940" y="365124"/>
            <a:ext cx="6172200" cy="1828800"/>
          </a:xfrm>
        </p:spPr>
        <p:txBody>
          <a:bodyPr>
            <a:normAutofit/>
          </a:bodyPr>
          <a:lstStyle/>
          <a:p>
            <a:r>
              <a:rPr lang="fr-FR">
                <a:solidFill>
                  <a:schemeClr val="bg1"/>
                </a:solidFill>
              </a:rPr>
              <a:t>Que voulaient-ils?</a:t>
            </a:r>
          </a:p>
        </p:txBody>
      </p:sp>
      <p:sp>
        <p:nvSpPr>
          <p:cNvPr id="3" name="Espace réservé du contenu 2"/>
          <p:cNvSpPr>
            <a:spLocks noGrp="1"/>
          </p:cNvSpPr>
          <p:nvPr>
            <p:ph idx="1"/>
          </p:nvPr>
        </p:nvSpPr>
        <p:spPr>
          <a:xfrm>
            <a:off x="5069940" y="2322576"/>
            <a:ext cx="6172200" cy="3858768"/>
          </a:xfrm>
        </p:spPr>
        <p:txBody>
          <a:bodyPr>
            <a:normAutofit/>
          </a:bodyPr>
          <a:lstStyle/>
          <a:p>
            <a:r>
              <a:rPr lang="fr-FR" sz="2400" dirty="0">
                <a:solidFill>
                  <a:schemeClr val="bg1"/>
                </a:solidFill>
              </a:rPr>
              <a:t>Provoquer et choquer le bourgeois d’une manière explicite.</a:t>
            </a:r>
          </a:p>
          <a:p>
            <a:r>
              <a:rPr lang="fr-FR" sz="2400" dirty="0">
                <a:solidFill>
                  <a:schemeClr val="bg1"/>
                </a:solidFill>
              </a:rPr>
              <a:t>Critiquer la religion clairement et directement.</a:t>
            </a:r>
          </a:p>
          <a:p>
            <a:r>
              <a:rPr lang="fr-FR" sz="2400" dirty="0">
                <a:solidFill>
                  <a:schemeClr val="bg1"/>
                </a:solidFill>
              </a:rPr>
              <a:t>Changer ou au moins influencer la société de leur époque. </a:t>
            </a:r>
          </a:p>
          <a:p>
            <a:r>
              <a:rPr lang="fr-FR" sz="2400" b="1" dirty="0">
                <a:solidFill>
                  <a:schemeClr val="bg1"/>
                </a:solidFill>
              </a:rPr>
              <a:t>Que les gens se posent infiniment des questions.</a:t>
            </a:r>
          </a:p>
          <a:p>
            <a:pPr marL="0" indent="0">
              <a:buNone/>
            </a:pPr>
            <a:endParaRPr lang="fr-FR" sz="2400" dirty="0">
              <a:solidFill>
                <a:schemeClr val="bg1"/>
              </a:solidFill>
            </a:endParaRPr>
          </a:p>
        </p:txBody>
      </p:sp>
    </p:spTree>
    <p:extLst>
      <p:ext uri="{BB962C8B-B14F-4D97-AF65-F5344CB8AC3E}">
        <p14:creationId xmlns:p14="http://schemas.microsoft.com/office/powerpoint/2010/main" val="53033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points communs (Paris – Bruxelles)</a:t>
            </a:r>
          </a:p>
        </p:txBody>
      </p:sp>
      <p:sp>
        <p:nvSpPr>
          <p:cNvPr id="3" name="Espace réservé du contenu 2"/>
          <p:cNvSpPr>
            <a:spLocks noGrp="1"/>
          </p:cNvSpPr>
          <p:nvPr>
            <p:ph idx="1"/>
          </p:nvPr>
        </p:nvSpPr>
        <p:spPr/>
        <p:txBody>
          <a:bodyPr/>
          <a:lstStyle/>
          <a:p>
            <a:r>
              <a:rPr lang="fr-FR" dirty="0"/>
              <a:t>Mépris pour l’inspiration poétique</a:t>
            </a:r>
          </a:p>
          <a:p>
            <a:pPr marL="0" indent="0">
              <a:buNone/>
            </a:pPr>
            <a:endParaRPr lang="fr-FR" dirty="0"/>
          </a:p>
          <a:p>
            <a:r>
              <a:rPr lang="fr-FR" dirty="0"/>
              <a:t>Dédain du lecteur – on ne se soucie pas s’il comprend</a:t>
            </a:r>
          </a:p>
          <a:p>
            <a:pPr marL="0" indent="0">
              <a:buNone/>
            </a:pPr>
            <a:endParaRPr lang="fr-FR" dirty="0"/>
          </a:p>
          <a:p>
            <a:r>
              <a:rPr lang="fr-FR" dirty="0"/>
              <a:t>Œuvres critiques envers la société et le système établi</a:t>
            </a:r>
          </a:p>
          <a:p>
            <a:endParaRPr lang="fr-FR" dirty="0"/>
          </a:p>
          <a:p>
            <a:r>
              <a:rPr lang="fr-FR" dirty="0"/>
              <a:t>Les deux groupes se veulent le tournant dans l’art</a:t>
            </a:r>
          </a:p>
          <a:p>
            <a:endParaRPr lang="fr-FR" dirty="0"/>
          </a:p>
        </p:txBody>
      </p:sp>
    </p:spTree>
    <p:extLst>
      <p:ext uri="{BB962C8B-B14F-4D97-AF65-F5344CB8AC3E}">
        <p14:creationId xmlns:p14="http://schemas.microsoft.com/office/powerpoint/2010/main" val="16412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2259" b="1"/>
          <a:stretch/>
        </p:blipFill>
        <p:spPr>
          <a:xfrm>
            <a:off x="0" y="1396423"/>
            <a:ext cx="7598684" cy="5209741"/>
          </a:xfrm>
          <a:prstGeom prst="rect">
            <a:avLst/>
          </a:prstGeom>
        </p:spPr>
      </p:pic>
      <p:sp>
        <p:nvSpPr>
          <p:cNvPr id="2" name="Titre 1"/>
          <p:cNvSpPr>
            <a:spLocks noGrp="1"/>
          </p:cNvSpPr>
          <p:nvPr>
            <p:ph type="title"/>
          </p:nvPr>
        </p:nvSpPr>
        <p:spPr/>
        <p:txBody>
          <a:bodyPr>
            <a:normAutofit/>
          </a:bodyPr>
          <a:lstStyle/>
          <a:p>
            <a:r>
              <a:rPr lang="fr-FR" dirty="0"/>
              <a:t>Les Lèvres Nues </a:t>
            </a:r>
          </a:p>
        </p:txBody>
      </p:sp>
      <p:sp>
        <p:nvSpPr>
          <p:cNvPr id="3" name="Espace réservé du contenu 2"/>
          <p:cNvSpPr>
            <a:spLocks noGrp="1"/>
          </p:cNvSpPr>
          <p:nvPr>
            <p:ph idx="1"/>
          </p:nvPr>
        </p:nvSpPr>
        <p:spPr>
          <a:xfrm>
            <a:off x="7552944" y="1825625"/>
            <a:ext cx="3800856" cy="4351338"/>
          </a:xfrm>
        </p:spPr>
        <p:txBody>
          <a:bodyPr>
            <a:normAutofit/>
          </a:bodyPr>
          <a:lstStyle/>
          <a:p>
            <a:r>
              <a:rPr lang="fr-FR" sz="3200" dirty="0"/>
              <a:t>Le premier numéro : avril 1954</a:t>
            </a:r>
          </a:p>
          <a:p>
            <a:r>
              <a:rPr lang="fr-FR" sz="3200" dirty="0"/>
              <a:t>Le dernier numéro : septembre 1958</a:t>
            </a:r>
          </a:p>
          <a:p>
            <a:r>
              <a:rPr lang="fr-FR" sz="3200" dirty="0"/>
              <a:t>Douze numéros </a:t>
            </a:r>
          </a:p>
        </p:txBody>
      </p:sp>
    </p:spTree>
    <p:extLst>
      <p:ext uri="{BB962C8B-B14F-4D97-AF65-F5344CB8AC3E}">
        <p14:creationId xmlns:p14="http://schemas.microsoft.com/office/powerpoint/2010/main" val="331443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407</Words>
  <Application>Microsoft Office PowerPoint</Application>
  <PresentationFormat>Širokoúhlá obrazovka</PresentationFormat>
  <Paragraphs>79</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Times New Roman</vt:lpstr>
      <vt:lpstr>Thème Office</vt:lpstr>
      <vt:lpstr>… ou pour toujours … ? Attendez la fin de la présentation</vt:lpstr>
      <vt:lpstr>Surréalisme multiple en Belgique</vt:lpstr>
      <vt:lpstr>Le groupe bruxellois et ses membres </vt:lpstr>
      <vt:lpstr>Comment se sont-ils délimités ?</vt:lpstr>
      <vt:lpstr>Les Objectifs</vt:lpstr>
      <vt:lpstr>Objet Bouleversant </vt:lpstr>
      <vt:lpstr>Que voulaient-ils?</vt:lpstr>
      <vt:lpstr>Les points communs (Paris – Bruxelles)</vt:lpstr>
      <vt:lpstr>Les Lèvres Nues </vt:lpstr>
      <vt:lpstr>Le Détournement</vt:lpstr>
      <vt:lpstr>Les Objets Détournés</vt:lpstr>
      <vt:lpstr>Réné Magritte (Lessines, 21 novembre 1898 – Schaerbeek, 15 août 1967)</vt:lpstr>
      <vt:lpstr>André Souris (Marchienne-au-Pont, 10 juillet 1899 – Paris, 12 février 1970)</vt:lpstr>
      <vt:lpstr>« Femme Bruxelloise »</vt:lpstr>
      <vt:lpstr>Encore « femme bruxelloise »</vt:lpstr>
      <vt:lpstr>En encore « femme bruxelloise »</vt:lpstr>
      <vt:lpstr>Les Proverbes Détournés</vt:lpstr>
      <vt:lpstr>L’esprit surréaliste en Belgique de nos jours</vt:lpstr>
      <vt:lpstr>Paul Nougé (Bruxelles, le 13 février 1895 – Bruxelles, le 6 novembre 1967)</vt:lpstr>
      <vt:lpstr>Citations célèbres</vt:lpstr>
      <vt:lpstr>Clarisse Juranville </vt:lpstr>
      <vt:lpstr>Marcel Mariën (Anvers, 29 avril 1920 – Bruxelles, 19 septembre 1993)</vt:lpstr>
      <vt:lpstr>L’imitation du cinéma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ou pour toujours … ? Attendez la fin de cette présentation</dc:title>
  <dc:creator>Vojtěch</dc:creator>
  <cp:lastModifiedBy>Vojtěch Šarše</cp:lastModifiedBy>
  <cp:revision>25</cp:revision>
  <dcterms:created xsi:type="dcterms:W3CDTF">2016-11-04T20:05:06Z</dcterms:created>
  <dcterms:modified xsi:type="dcterms:W3CDTF">2017-12-04T10:34:45Z</dcterms:modified>
</cp:coreProperties>
</file>