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5" r:id="rId1"/>
  </p:sldMasterIdLst>
  <p:sldIdLst>
    <p:sldId id="256" r:id="rId2"/>
    <p:sldId id="258" r:id="rId3"/>
    <p:sldId id="302" r:id="rId4"/>
    <p:sldId id="303" r:id="rId5"/>
    <p:sldId id="304" r:id="rId6"/>
    <p:sldId id="259" r:id="rId7"/>
    <p:sldId id="260" r:id="rId8"/>
    <p:sldId id="261" r:id="rId9"/>
    <p:sldId id="257" r:id="rId10"/>
    <p:sldId id="300" r:id="rId11"/>
    <p:sldId id="282" r:id="rId12"/>
    <p:sldId id="283" r:id="rId13"/>
    <p:sldId id="301" r:id="rId14"/>
    <p:sldId id="284" r:id="rId15"/>
    <p:sldId id="289" r:id="rId16"/>
    <p:sldId id="291" r:id="rId17"/>
    <p:sldId id="293" r:id="rId18"/>
    <p:sldId id="294" r:id="rId19"/>
    <p:sldId id="298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50F43F1-5F91-B2D5-8566-BF02EF421820}" name="Vojtěch Kessler" initials="VK" userId="05ff3fc064448d7a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724" autoAdjust="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8/10/relationships/authors" Target="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17E33-8FF8-44E6-A65B-9164D5D77C46}" type="datetimeFigureOut">
              <a:rPr lang="cs-CZ" smtClean="0"/>
              <a:t>30.10.2023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9642E962-EEE2-4C79-AA44-D0654C0AFD03}" type="slidenum">
              <a:rPr lang="cs-CZ" smtClean="0"/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14406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17E33-8FF8-44E6-A65B-9164D5D77C46}" type="datetimeFigureOut">
              <a:rPr lang="cs-CZ" smtClean="0"/>
              <a:t>30.10.2023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2E962-EEE2-4C79-AA44-D0654C0AFD03}" type="slidenum">
              <a:rPr lang="cs-CZ" smtClean="0"/>
              <a:t>‹#›</a:t>
            </a:fld>
            <a:endParaRPr lang="cs-CZ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72463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17E33-8FF8-44E6-A65B-9164D5D77C46}" type="datetimeFigureOut">
              <a:rPr lang="cs-CZ" smtClean="0"/>
              <a:t>30.10.2023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2E962-EEE2-4C79-AA44-D0654C0AFD03}" type="slidenum">
              <a:rPr lang="cs-CZ" smtClean="0"/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06029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17E33-8FF8-44E6-A65B-9164D5D77C46}" type="datetimeFigureOut">
              <a:rPr lang="cs-CZ" smtClean="0"/>
              <a:t>30.10.2023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2E962-EEE2-4C79-AA44-D0654C0AFD03}" type="slidenum">
              <a:rPr lang="cs-CZ" smtClean="0"/>
              <a:t>‹#›</a:t>
            </a:fld>
            <a:endParaRPr lang="cs-CZ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4003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17E33-8FF8-44E6-A65B-9164D5D77C46}" type="datetimeFigureOut">
              <a:rPr lang="cs-CZ" smtClean="0"/>
              <a:t>30.10.2023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2E962-EEE2-4C79-AA44-D0654C0AFD03}" type="slidenum">
              <a:rPr lang="cs-CZ" smtClean="0"/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33708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17E33-8FF8-44E6-A65B-9164D5D77C46}" type="datetimeFigureOut">
              <a:rPr lang="cs-CZ" smtClean="0"/>
              <a:t>30.10.2023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2E962-EEE2-4C79-AA44-D0654C0AFD03}" type="slidenum">
              <a:rPr lang="cs-CZ" smtClean="0"/>
              <a:t>‹#›</a:t>
            </a:fld>
            <a:endParaRPr lang="cs-CZ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554087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17E33-8FF8-44E6-A65B-9164D5D77C46}" type="datetimeFigureOut">
              <a:rPr lang="cs-CZ" smtClean="0"/>
              <a:t>30.10.2023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2E962-EEE2-4C79-AA44-D0654C0AFD03}" type="slidenum">
              <a:rPr lang="cs-CZ" smtClean="0"/>
              <a:t>‹#›</a:t>
            </a:fld>
            <a:endParaRPr lang="cs-CZ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83858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17E33-8FF8-44E6-A65B-9164D5D77C46}" type="datetimeFigureOut">
              <a:rPr lang="cs-CZ" smtClean="0"/>
              <a:t>30.10.2023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2E962-EEE2-4C79-AA44-D0654C0AFD03}" type="slidenum">
              <a:rPr lang="cs-CZ" smtClean="0"/>
              <a:t>‹#›</a:t>
            </a:fld>
            <a:endParaRPr lang="cs-CZ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4972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17E33-8FF8-44E6-A65B-9164D5D77C46}" type="datetimeFigureOut">
              <a:rPr lang="cs-CZ" smtClean="0"/>
              <a:t>30.10.2023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2E962-EEE2-4C79-AA44-D0654C0AFD0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967842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17E33-8FF8-44E6-A65B-9164D5D77C46}" type="datetimeFigureOut">
              <a:rPr lang="cs-CZ" smtClean="0"/>
              <a:t>30.10.2023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2E962-EEE2-4C79-AA44-D0654C0AFD03}" type="slidenum">
              <a:rPr lang="cs-CZ" smtClean="0"/>
              <a:t>‹#›</a:t>
            </a:fld>
            <a:endParaRPr lang="cs-CZ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656606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74417E33-8FF8-44E6-A65B-9164D5D77C46}" type="datetimeFigureOut">
              <a:rPr lang="cs-CZ" smtClean="0"/>
              <a:t>30.10.2023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2E962-EEE2-4C79-AA44-D0654C0AFD03}" type="slidenum">
              <a:rPr lang="cs-CZ" smtClean="0"/>
              <a:t>‹#›</a:t>
            </a:fld>
            <a:endParaRPr lang="cs-CZ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2230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417E33-8FF8-44E6-A65B-9164D5D77C46}" type="datetimeFigureOut">
              <a:rPr lang="cs-CZ" smtClean="0"/>
              <a:t>30.10.2023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9642E962-EEE2-4C79-AA44-D0654C0AFD03}" type="slidenum">
              <a:rPr lang="cs-CZ" smtClean="0"/>
              <a:t>‹#›</a:t>
            </a:fld>
            <a:endParaRPr lang="cs-CZ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7290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6" r:id="rId1"/>
    <p:sldLayoutId id="2147483827" r:id="rId2"/>
    <p:sldLayoutId id="2147483828" r:id="rId3"/>
    <p:sldLayoutId id="2147483829" r:id="rId4"/>
    <p:sldLayoutId id="2147483830" r:id="rId5"/>
    <p:sldLayoutId id="2147483831" r:id="rId6"/>
    <p:sldLayoutId id="2147483832" r:id="rId7"/>
    <p:sldLayoutId id="2147483833" r:id="rId8"/>
    <p:sldLayoutId id="2147483834" r:id="rId9"/>
    <p:sldLayoutId id="2147483835" r:id="rId10"/>
    <p:sldLayoutId id="214748383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4" name="Rectangle 1043">
            <a:extLst>
              <a:ext uri="{FF2B5EF4-FFF2-40B4-BE49-F238E27FC236}">
                <a16:creationId xmlns:a16="http://schemas.microsoft.com/office/drawing/2014/main" id="{EC17D08F-2133-44A9-B28C-CB29928FA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6" name="Rectangle 1045">
            <a:extLst>
              <a:ext uri="{FF2B5EF4-FFF2-40B4-BE49-F238E27FC236}">
                <a16:creationId xmlns:a16="http://schemas.microsoft.com/office/drawing/2014/main" id="{0CC36881-E309-4C41-8B5B-203AADC15F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7EF52BE-109D-86DE-2F83-3826290CDB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9301" y="1474969"/>
            <a:ext cx="2823919" cy="1868760"/>
          </a:xfrm>
        </p:spPr>
        <p:txBody>
          <a:bodyPr>
            <a:normAutofit/>
          </a:bodyPr>
          <a:lstStyle/>
          <a:p>
            <a:r>
              <a:rPr lang="cs-CZ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Ageismus</a:t>
            </a:r>
            <a:endParaRPr lang="cs-CZ" sz="3600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F03B6770-8C9C-084A-8C81-1E67839A39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9302" y="3531204"/>
            <a:ext cx="2823919" cy="1610643"/>
          </a:xfrm>
        </p:spPr>
        <p:txBody>
          <a:bodyPr>
            <a:normAutofit/>
          </a:bodyPr>
          <a:lstStyle/>
          <a:p>
            <a:r>
              <a:rPr lang="cs-CZ" sz="1600" dirty="0"/>
              <a:t>A předávání generační paměti</a:t>
            </a:r>
          </a:p>
        </p:txBody>
      </p:sp>
      <p:cxnSp>
        <p:nvCxnSpPr>
          <p:cNvPr id="1048" name="Straight Connector 1047">
            <a:extLst>
              <a:ext uri="{FF2B5EF4-FFF2-40B4-BE49-F238E27FC236}">
                <a16:creationId xmlns:a16="http://schemas.microsoft.com/office/drawing/2014/main" id="{84F2C6A8-7D46-49EA-860B-0F0B020843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9301" y="3528543"/>
            <a:ext cx="282391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1050" name="Group 1049">
            <a:extLst>
              <a:ext uri="{FF2B5EF4-FFF2-40B4-BE49-F238E27FC236}">
                <a16:creationId xmlns:a16="http://schemas.microsoft.com/office/drawing/2014/main" id="{AED92372-F778-4E96-9E90-4E63BAF3CA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979389" y="482171"/>
            <a:ext cx="7560115" cy="5149101"/>
            <a:chOff x="7463258" y="583365"/>
            <a:chExt cx="7560115" cy="5181928"/>
          </a:xfrm>
        </p:grpSpPr>
        <p:sp>
          <p:nvSpPr>
            <p:cNvPr id="1051" name="Rectangle 1050">
              <a:extLst>
                <a:ext uri="{FF2B5EF4-FFF2-40B4-BE49-F238E27FC236}">
                  <a16:creationId xmlns:a16="http://schemas.microsoft.com/office/drawing/2014/main" id="{EB4EC089-8B60-43F4-9BF5-1F0B0E398E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3258" y="583365"/>
              <a:ext cx="7560115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2" name="Rectangle 1051">
              <a:extLst>
                <a:ext uri="{FF2B5EF4-FFF2-40B4-BE49-F238E27FC236}">
                  <a16:creationId xmlns:a16="http://schemas.microsoft.com/office/drawing/2014/main" id="{1C0BAC91-1725-4E5A-92CE-F5A2EB0661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76317" y="915807"/>
              <a:ext cx="6928279" cy="4494927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28" name="Picture 4">
            <a:extLst>
              <a:ext uri="{FF2B5EF4-FFF2-40B4-BE49-F238E27FC236}">
                <a16:creationId xmlns:a16="http://schemas.microsoft.com/office/drawing/2014/main" id="{38198D44-D965-C594-A22A-6A154DC5ED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29" r="-2" b="536"/>
          <a:stretch/>
        </p:blipFill>
        <p:spPr bwMode="auto">
          <a:xfrm>
            <a:off x="4618374" y="1116345"/>
            <a:ext cx="6282919" cy="3866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" name="Picture 1053">
            <a:extLst>
              <a:ext uri="{FF2B5EF4-FFF2-40B4-BE49-F238E27FC236}">
                <a16:creationId xmlns:a16="http://schemas.microsoft.com/office/drawing/2014/main" id="{4B61EBEC-D0CA-456C-98A6-EDA1AC9FB0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056" name="Straight Connector 1055">
            <a:extLst>
              <a:ext uri="{FF2B5EF4-FFF2-40B4-BE49-F238E27FC236}">
                <a16:creationId xmlns:a16="http://schemas.microsoft.com/office/drawing/2014/main" id="{718A71EB-D327-4458-85FB-26336B2BA0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58707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21A4066-B261-49FE-952E-A0FE3EE75C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81B4579-E2EA-4BD7-94FF-0A0BEE135C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353088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Nadpis 1">
            <a:extLst>
              <a:ext uri="{FF2B5EF4-FFF2-40B4-BE49-F238E27FC236}">
                <a16:creationId xmlns:a16="http://schemas.microsoft.com/office/drawing/2014/main" id="{2CFA782F-73AD-7B98-5E95-8BFF942CCA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80" y="804520"/>
            <a:ext cx="3530157" cy="1049235"/>
          </a:xfrm>
        </p:spPr>
        <p:txBody>
          <a:bodyPr>
            <a:normAutofit/>
          </a:bodyPr>
          <a:lstStyle/>
          <a:p>
            <a:r>
              <a:rPr lang="cs-CZ" sz="2000" b="1" dirty="0"/>
              <a:t>Genderová disproporcionalita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1958111-BC13-4D45-AB27-0C2C83F9BA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FDCC348-3A96-188D-045B-61606571E2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81" y="2015732"/>
            <a:ext cx="3526523" cy="3450613"/>
          </a:xfrm>
        </p:spPr>
        <p:txBody>
          <a:bodyPr>
            <a:normAutofit/>
          </a:bodyPr>
          <a:lstStyle/>
          <a:p>
            <a:r>
              <a:rPr lang="cs-CZ" dirty="0"/>
              <a:t>Sféry každodennosti</a:t>
            </a:r>
          </a:p>
          <a:p>
            <a:r>
              <a:rPr lang="cs-CZ" dirty="0"/>
              <a:t>Nízký sňatkový věk vedl k relativně dlouhému období </a:t>
            </a:r>
            <a:r>
              <a:rPr lang="cs-CZ"/>
              <a:t>role babičky</a:t>
            </a:r>
            <a:endParaRPr lang="cs-CZ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2188758-E18A-4CE5-9D03-F4BF5D887C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60131" y="482171"/>
            <a:ext cx="6091791" cy="5149101"/>
            <a:chOff x="5446003" y="583365"/>
            <a:chExt cx="6091790" cy="5181928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821513DD-C15F-4381-AEA6-ED9E5E218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46003" y="583365"/>
              <a:ext cx="6091790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CED2DE01-7F43-4858-85FC-27022DA781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64828" y="915807"/>
              <a:ext cx="5461779" cy="4494927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Picture 4" descr="Women in the World: Global Poverty, Gender, &amp; Race - CCWA">
            <a:extLst>
              <a:ext uri="{FF2B5EF4-FFF2-40B4-BE49-F238E27FC236}">
                <a16:creationId xmlns:a16="http://schemas.microsoft.com/office/drawing/2014/main" id="{BA2DDCA5-B768-D37C-3708-43D6AC23C7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07" r="1" b="14009"/>
          <a:stretch/>
        </p:blipFill>
        <p:spPr bwMode="auto">
          <a:xfrm>
            <a:off x="6093926" y="1116345"/>
            <a:ext cx="4821551" cy="3866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42F4933-2ECF-4EE5-BCE4-F19E3CA609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6FAC23C-014D-4AC5-AD1B-36F7D0E7EF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33355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7" name="Rectangle 2056">
            <a:extLst>
              <a:ext uri="{FF2B5EF4-FFF2-40B4-BE49-F238E27FC236}">
                <a16:creationId xmlns:a16="http://schemas.microsoft.com/office/drawing/2014/main" id="{DB11B611-1B79-4ABC-8D72-4DC85A2A57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59" name="Straight Connector 2058">
            <a:extLst>
              <a:ext uri="{FF2B5EF4-FFF2-40B4-BE49-F238E27FC236}">
                <a16:creationId xmlns:a16="http://schemas.microsoft.com/office/drawing/2014/main" id="{D9447CC7-2393-417B-A420-7853BF787D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7" y="1847088"/>
            <a:ext cx="352371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Nadpis 1">
            <a:extLst>
              <a:ext uri="{FF2B5EF4-FFF2-40B4-BE49-F238E27FC236}">
                <a16:creationId xmlns:a16="http://schemas.microsoft.com/office/drawing/2014/main" id="{9B81C9A9-ED3B-4BB7-95AF-6DD2ABE9DF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80" y="804519"/>
            <a:ext cx="3525184" cy="1049235"/>
          </a:xfrm>
        </p:spPr>
        <p:txBody>
          <a:bodyPr>
            <a:normAutofit/>
          </a:bodyPr>
          <a:lstStyle/>
          <a:p>
            <a:r>
              <a:rPr lang="cs-CZ" b="1" dirty="0"/>
              <a:t>Generační prožitky</a:t>
            </a:r>
          </a:p>
        </p:txBody>
      </p:sp>
      <p:sp>
        <p:nvSpPr>
          <p:cNvPr id="2061" name="Rectangle 2060">
            <a:extLst>
              <a:ext uri="{FF2B5EF4-FFF2-40B4-BE49-F238E27FC236}">
                <a16:creationId xmlns:a16="http://schemas.microsoft.com/office/drawing/2014/main" id="{49954531-3F27-4E48-83B1-1123C5BA4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5385872-9ADE-438E-91E4-D24BF0D31A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80" y="2015732"/>
            <a:ext cx="3525184" cy="3450613"/>
          </a:xfrm>
        </p:spPr>
        <p:txBody>
          <a:bodyPr>
            <a:normAutofit/>
          </a:bodyPr>
          <a:lstStyle/>
          <a:p>
            <a:r>
              <a:rPr lang="cs-CZ" dirty="0"/>
              <a:t>V kontextu „paměťových studií“</a:t>
            </a:r>
          </a:p>
          <a:p>
            <a:r>
              <a:rPr lang="cs-CZ" dirty="0" err="1"/>
              <a:t>Interdisciplianrita</a:t>
            </a:r>
            <a:r>
              <a:rPr lang="cs-CZ" dirty="0"/>
              <a:t> nebo </a:t>
            </a:r>
            <a:r>
              <a:rPr lang="cs-CZ" dirty="0" err="1"/>
              <a:t>multidisciplinarita</a:t>
            </a:r>
            <a:r>
              <a:rPr lang="cs-CZ" dirty="0"/>
              <a:t> ?</a:t>
            </a:r>
          </a:p>
          <a:p>
            <a:r>
              <a:rPr lang="cs-CZ" dirty="0"/>
              <a:t>Transmise !!!</a:t>
            </a:r>
          </a:p>
          <a:p>
            <a:endParaRPr lang="cs-CZ" dirty="0"/>
          </a:p>
          <a:p>
            <a:r>
              <a:rPr lang="cs-CZ" b="1" dirty="0" err="1"/>
              <a:t>biographical</a:t>
            </a:r>
            <a:r>
              <a:rPr lang="cs-CZ" b="1" dirty="0"/>
              <a:t> </a:t>
            </a:r>
            <a:r>
              <a:rPr lang="cs-CZ" b="1" dirty="0" err="1"/>
              <a:t>turn</a:t>
            </a:r>
            <a:endParaRPr lang="cs-CZ" b="1" dirty="0"/>
          </a:p>
        </p:txBody>
      </p:sp>
      <p:grpSp>
        <p:nvGrpSpPr>
          <p:cNvPr id="2063" name="Group 2062">
            <a:extLst>
              <a:ext uri="{FF2B5EF4-FFF2-40B4-BE49-F238E27FC236}">
                <a16:creationId xmlns:a16="http://schemas.microsoft.com/office/drawing/2014/main" id="{2C74BA31-6766-4A2B-9C20-5195543DD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60131" y="482171"/>
            <a:ext cx="6091791" cy="5149101"/>
            <a:chOff x="5446003" y="583365"/>
            <a:chExt cx="6091790" cy="5181928"/>
          </a:xfrm>
        </p:grpSpPr>
        <p:sp>
          <p:nvSpPr>
            <p:cNvPr id="2064" name="Rectangle 2063">
              <a:extLst>
                <a:ext uri="{FF2B5EF4-FFF2-40B4-BE49-F238E27FC236}">
                  <a16:creationId xmlns:a16="http://schemas.microsoft.com/office/drawing/2014/main" id="{C635B37E-B8F5-4D8A-ADB2-572417C00F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46003" y="583365"/>
              <a:ext cx="6091790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5" name="Rectangle 2064">
              <a:extLst>
                <a:ext uri="{FF2B5EF4-FFF2-40B4-BE49-F238E27FC236}">
                  <a16:creationId xmlns:a16="http://schemas.microsoft.com/office/drawing/2014/main" id="{BF36B717-38D8-434E-A5DF-D49C8F8071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64828" y="915807"/>
              <a:ext cx="5461779" cy="4494927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050" name="Picture 2">
            <a:extLst>
              <a:ext uri="{FF2B5EF4-FFF2-40B4-BE49-F238E27FC236}">
                <a16:creationId xmlns:a16="http://schemas.microsoft.com/office/drawing/2014/main" id="{5831296C-ECCE-4926-A36C-D6642A584A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7" r="5644" b="2"/>
          <a:stretch/>
        </p:blipFill>
        <p:spPr bwMode="auto">
          <a:xfrm>
            <a:off x="6094411" y="1116346"/>
            <a:ext cx="2328669" cy="3865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9257E29C-3521-422C-9DE6-6E788AA1EF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742" b="2"/>
          <a:stretch/>
        </p:blipFill>
        <p:spPr bwMode="auto">
          <a:xfrm>
            <a:off x="8586806" y="1116345"/>
            <a:ext cx="2328670" cy="3865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7" name="Picture 2066">
            <a:extLst>
              <a:ext uri="{FF2B5EF4-FFF2-40B4-BE49-F238E27FC236}">
                <a16:creationId xmlns:a16="http://schemas.microsoft.com/office/drawing/2014/main" id="{9724DFD3-2F3F-4857-946B-042FDED8F4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2069" name="Straight Connector 2068">
            <a:extLst>
              <a:ext uri="{FF2B5EF4-FFF2-40B4-BE49-F238E27FC236}">
                <a16:creationId xmlns:a16="http://schemas.microsoft.com/office/drawing/2014/main" id="{FB6E0628-52CF-4950-8D4E-4345202603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21828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609BF01-B46E-4840-B3B0-8B668D7A7F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</p:spPr>
        <p:txBody>
          <a:bodyPr>
            <a:normAutofit/>
          </a:bodyPr>
          <a:lstStyle/>
          <a:p>
            <a:r>
              <a:rPr lang="cs-CZ" b="1" dirty="0"/>
              <a:t>Tematizace „minulosti“ při interakci v rodinně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96D82641-BB84-437D-A55A-8C0A02D61F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51579" y="2500930"/>
            <a:ext cx="4960443" cy="2480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A3E285D-147A-440F-995D-C12DB8B521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92299" y="2015734"/>
            <a:ext cx="4162555" cy="3450613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Běžené konverzace u večerního stolu v rodinách s malými dětmi = minulost jako předmět konverzace se vynořovala ?x za hodinu, X % narativu se týkalo minulosti</a:t>
            </a:r>
          </a:p>
          <a:p>
            <a:endParaRPr lang="cs-CZ" dirty="0"/>
          </a:p>
          <a:p>
            <a:r>
              <a:rPr lang="cs-CZ" dirty="0"/>
              <a:t>VRZGULOVÁ, Monika - VOĽANSKÁ, Ľubica - SALNER, Peter, </a:t>
            </a:r>
            <a:r>
              <a:rPr lang="cs-CZ" i="1" dirty="0" err="1"/>
              <a:t>Rozprávanie</a:t>
            </a:r>
            <a:r>
              <a:rPr lang="cs-CZ" i="1" dirty="0"/>
              <a:t> a </a:t>
            </a:r>
            <a:r>
              <a:rPr lang="cs-CZ" i="1" dirty="0" err="1"/>
              <a:t>mlčanie</a:t>
            </a:r>
            <a:r>
              <a:rPr lang="cs-CZ" i="1" dirty="0"/>
              <a:t>. </a:t>
            </a:r>
            <a:r>
              <a:rPr lang="cs-CZ" i="1" dirty="0" err="1"/>
              <a:t>Medzigeneračná</a:t>
            </a:r>
            <a:r>
              <a:rPr lang="cs-CZ" i="1" dirty="0"/>
              <a:t> </a:t>
            </a:r>
            <a:r>
              <a:rPr lang="cs-CZ" i="1" dirty="0" err="1"/>
              <a:t>komunikácia</a:t>
            </a:r>
            <a:r>
              <a:rPr lang="cs-CZ" i="1" dirty="0"/>
              <a:t> v </a:t>
            </a:r>
            <a:r>
              <a:rPr lang="cs-CZ" i="1" dirty="0" err="1"/>
              <a:t>rodine</a:t>
            </a:r>
            <a:r>
              <a:rPr lang="cs-CZ" dirty="0"/>
              <a:t>, Bratislava 2017</a:t>
            </a:r>
          </a:p>
        </p:txBody>
      </p:sp>
    </p:spTree>
    <p:extLst>
      <p:ext uri="{BB962C8B-B14F-4D97-AF65-F5344CB8AC3E}">
        <p14:creationId xmlns:p14="http://schemas.microsoft.com/office/powerpoint/2010/main" val="2916978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7" name="Rectangle 2056">
            <a:extLst>
              <a:ext uri="{FF2B5EF4-FFF2-40B4-BE49-F238E27FC236}">
                <a16:creationId xmlns:a16="http://schemas.microsoft.com/office/drawing/2014/main" id="{742C14A9-3617-46DD-9FC4-ED828A7D3E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59" name="Straight Connector 2058">
            <a:extLst>
              <a:ext uri="{FF2B5EF4-FFF2-40B4-BE49-F238E27FC236}">
                <a16:creationId xmlns:a16="http://schemas.microsoft.com/office/drawing/2014/main" id="{19AB0109-1C89-41F0-9EDF-3DE017BE3F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7" y="1847088"/>
            <a:ext cx="554803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Nadpis 1">
            <a:extLst>
              <a:ext uri="{FF2B5EF4-FFF2-40B4-BE49-F238E27FC236}">
                <a16:creationId xmlns:a16="http://schemas.microsoft.com/office/drawing/2014/main" id="{F744FF3A-2E7B-AEDE-328C-8C9610EC0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19"/>
            <a:ext cx="5550357" cy="1049235"/>
          </a:xfrm>
        </p:spPr>
        <p:txBody>
          <a:bodyPr>
            <a:normAutofit/>
          </a:bodyPr>
          <a:lstStyle/>
          <a:p>
            <a:r>
              <a:rPr lang="cs-CZ" b="1" dirty="0" err="1"/>
              <a:t>KOnjunktura</a:t>
            </a:r>
            <a:endParaRPr lang="cs-CZ" b="1" dirty="0"/>
          </a:p>
        </p:txBody>
      </p:sp>
      <p:sp>
        <p:nvSpPr>
          <p:cNvPr id="2061" name="Rectangle 2060">
            <a:extLst>
              <a:ext uri="{FF2B5EF4-FFF2-40B4-BE49-F238E27FC236}">
                <a16:creationId xmlns:a16="http://schemas.microsoft.com/office/drawing/2014/main" id="{19E5CB6C-D5A1-44AB-BAD0-E76C67ED28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46255E9-E3F1-F605-AF5F-C0E1A6F6E5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5550357" cy="3450613"/>
          </a:xfrm>
        </p:spPr>
        <p:txBody>
          <a:bodyPr>
            <a:normAutofit/>
          </a:bodyPr>
          <a:lstStyle/>
          <a:p>
            <a:r>
              <a:rPr lang="cs-CZ" dirty="0"/>
              <a:t>Lidé svoji vlastní minulost nereprodukují, ale spíše prezentují a konstruují (a to i tehdy, když si toho nejsou vědomi)</a:t>
            </a:r>
          </a:p>
          <a:p>
            <a:r>
              <a:rPr lang="cs-CZ" dirty="0"/>
              <a:t>Deskriptivní x Perspektivní analýza textů (vzpomínek)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46708358-2886-2569-480E-89B4B481F3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55644" y="481109"/>
            <a:ext cx="2510736" cy="2491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5DB4CDCA-AFC2-C88F-0E4F-9B2777CAD5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75345" y="3138486"/>
            <a:ext cx="2871333" cy="2491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3" name="Picture 2062">
            <a:extLst>
              <a:ext uri="{FF2B5EF4-FFF2-40B4-BE49-F238E27FC236}">
                <a16:creationId xmlns:a16="http://schemas.microsoft.com/office/drawing/2014/main" id="{D5A16967-5C32-4A48-9F02-4F0228AC8D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2065" name="Straight Connector 2064">
            <a:extLst>
              <a:ext uri="{FF2B5EF4-FFF2-40B4-BE49-F238E27FC236}">
                <a16:creationId xmlns:a16="http://schemas.microsoft.com/office/drawing/2014/main" id="{942D078B-EF20-4DB1-AA1B-87F212C56A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72395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7" name="Rectangle 4106">
            <a:extLst>
              <a:ext uri="{FF2B5EF4-FFF2-40B4-BE49-F238E27FC236}">
                <a16:creationId xmlns:a16="http://schemas.microsoft.com/office/drawing/2014/main" id="{DB11B611-1B79-4ABC-8D72-4DC85A2A57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109" name="Straight Connector 4108">
            <a:extLst>
              <a:ext uri="{FF2B5EF4-FFF2-40B4-BE49-F238E27FC236}">
                <a16:creationId xmlns:a16="http://schemas.microsoft.com/office/drawing/2014/main" id="{D9447CC7-2393-417B-A420-7853BF787D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7" y="1847088"/>
            <a:ext cx="352371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Nadpis 1">
            <a:extLst>
              <a:ext uri="{FF2B5EF4-FFF2-40B4-BE49-F238E27FC236}">
                <a16:creationId xmlns:a16="http://schemas.microsoft.com/office/drawing/2014/main" id="{4EFC8472-C12E-4B19-A483-4536EEF9B5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80" y="804519"/>
            <a:ext cx="3525184" cy="1049235"/>
          </a:xfrm>
        </p:spPr>
        <p:txBody>
          <a:bodyPr>
            <a:normAutofit/>
          </a:bodyPr>
          <a:lstStyle/>
          <a:p>
            <a:r>
              <a:rPr lang="cs-CZ" b="1" dirty="0"/>
              <a:t>Harald </a:t>
            </a:r>
            <a:r>
              <a:rPr lang="cs-CZ" b="1" dirty="0" err="1"/>
              <a:t>Welzer</a:t>
            </a:r>
            <a:endParaRPr lang="cs-CZ" b="1" dirty="0"/>
          </a:p>
        </p:txBody>
      </p:sp>
      <p:sp>
        <p:nvSpPr>
          <p:cNvPr id="4111" name="Rectangle 4110">
            <a:extLst>
              <a:ext uri="{FF2B5EF4-FFF2-40B4-BE49-F238E27FC236}">
                <a16:creationId xmlns:a16="http://schemas.microsoft.com/office/drawing/2014/main" id="{49954531-3F27-4E48-83B1-1123C5BA4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1237EA9-8211-4FCD-AAB4-5662A3455B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80" y="2015732"/>
            <a:ext cx="3525184" cy="3450613"/>
          </a:xfrm>
        </p:spPr>
        <p:txBody>
          <a:bodyPr>
            <a:normAutofit/>
          </a:bodyPr>
          <a:lstStyle/>
          <a:p>
            <a:pPr>
              <a:buClr>
                <a:srgbClr val="AF7567"/>
              </a:buClr>
            </a:pPr>
            <a:r>
              <a:rPr lang="cs-CZ"/>
              <a:t>Sociální psycholog</a:t>
            </a:r>
          </a:p>
          <a:p>
            <a:pPr>
              <a:buClr>
                <a:srgbClr val="AF7567"/>
              </a:buClr>
            </a:pPr>
            <a:r>
              <a:rPr lang="cs-CZ"/>
              <a:t>„Můj děda nebyl </a:t>
            </a:r>
            <a:r>
              <a:rPr lang="cs-CZ" err="1"/>
              <a:t>nácek</a:t>
            </a:r>
            <a:r>
              <a:rPr lang="cs-CZ"/>
              <a:t>. Nacismus a holocaust v rodinné paměti“.</a:t>
            </a:r>
          </a:p>
        </p:txBody>
      </p:sp>
      <p:grpSp>
        <p:nvGrpSpPr>
          <p:cNvPr id="4113" name="Group 4112">
            <a:extLst>
              <a:ext uri="{FF2B5EF4-FFF2-40B4-BE49-F238E27FC236}">
                <a16:creationId xmlns:a16="http://schemas.microsoft.com/office/drawing/2014/main" id="{2C74BA31-6766-4A2B-9C20-5195543DD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60131" y="482171"/>
            <a:ext cx="6091791" cy="5149101"/>
            <a:chOff x="5446003" y="583365"/>
            <a:chExt cx="6091790" cy="5181928"/>
          </a:xfrm>
        </p:grpSpPr>
        <p:sp>
          <p:nvSpPr>
            <p:cNvPr id="4114" name="Rectangle 4113">
              <a:extLst>
                <a:ext uri="{FF2B5EF4-FFF2-40B4-BE49-F238E27FC236}">
                  <a16:creationId xmlns:a16="http://schemas.microsoft.com/office/drawing/2014/main" id="{C635B37E-B8F5-4D8A-ADB2-572417C00F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46003" y="583365"/>
              <a:ext cx="6091790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15" name="Rectangle 4114">
              <a:extLst>
                <a:ext uri="{FF2B5EF4-FFF2-40B4-BE49-F238E27FC236}">
                  <a16:creationId xmlns:a16="http://schemas.microsoft.com/office/drawing/2014/main" id="{BF36B717-38D8-434E-A5DF-D49C8F8071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64828" y="915807"/>
              <a:ext cx="5461779" cy="4494927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102" name="Picture 6" descr="Harald Welzer warnt vor einer neuen &quot;Rhetorik des Krieges&quot; in Deutschland |  STERN.de">
            <a:extLst>
              <a:ext uri="{FF2B5EF4-FFF2-40B4-BE49-F238E27FC236}">
                <a16:creationId xmlns:a16="http://schemas.microsoft.com/office/drawing/2014/main" id="{3C764D4C-38D5-4410-9264-DA925160C6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50" r="18003" b="2"/>
          <a:stretch/>
        </p:blipFill>
        <p:spPr bwMode="auto">
          <a:xfrm>
            <a:off x="6094411" y="1116346"/>
            <a:ext cx="2328669" cy="3865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>
            <a:extLst>
              <a:ext uri="{FF2B5EF4-FFF2-40B4-BE49-F238E27FC236}">
                <a16:creationId xmlns:a16="http://schemas.microsoft.com/office/drawing/2014/main" id="{BAC8A346-C1FA-40B6-8F0C-213798F99F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90" r="3655" b="2"/>
          <a:stretch/>
        </p:blipFill>
        <p:spPr bwMode="auto">
          <a:xfrm>
            <a:off x="8586806" y="1116345"/>
            <a:ext cx="2328670" cy="3865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7" name="Picture 4116">
            <a:extLst>
              <a:ext uri="{FF2B5EF4-FFF2-40B4-BE49-F238E27FC236}">
                <a16:creationId xmlns:a16="http://schemas.microsoft.com/office/drawing/2014/main" id="{9724DFD3-2F3F-4857-946B-042FDED8F4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4119" name="Straight Connector 4118">
            <a:extLst>
              <a:ext uri="{FF2B5EF4-FFF2-40B4-BE49-F238E27FC236}">
                <a16:creationId xmlns:a16="http://schemas.microsoft.com/office/drawing/2014/main" id="{FB6E0628-52CF-4950-8D4E-4345202603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AutoShape 4">
            <a:extLst>
              <a:ext uri="{FF2B5EF4-FFF2-40B4-BE49-F238E27FC236}">
                <a16:creationId xmlns:a16="http://schemas.microsoft.com/office/drawing/2014/main" id="{11BE60FE-7110-4C3D-92E0-DCCCFC3C237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201914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216" name="Rectangle 8215">
            <a:extLst>
              <a:ext uri="{FF2B5EF4-FFF2-40B4-BE49-F238E27FC236}">
                <a16:creationId xmlns:a16="http://schemas.microsoft.com/office/drawing/2014/main" id="{10419CA0-BFB4-4390-AB8F-5DBFCA45D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218" name="Straight Connector 8217">
            <a:extLst>
              <a:ext uri="{FF2B5EF4-FFF2-40B4-BE49-F238E27FC236}">
                <a16:creationId xmlns:a16="http://schemas.microsoft.com/office/drawing/2014/main" id="{5CF4C623-16D7-4722-8EFB-A5B0E3BC07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7" y="1847088"/>
            <a:ext cx="554803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Nadpis 1">
            <a:extLst>
              <a:ext uri="{FF2B5EF4-FFF2-40B4-BE49-F238E27FC236}">
                <a16:creationId xmlns:a16="http://schemas.microsoft.com/office/drawing/2014/main" id="{3C1ECA36-C3B9-441E-A4B7-44EE2A6476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80" y="804520"/>
            <a:ext cx="5550355" cy="1049235"/>
          </a:xfrm>
        </p:spPr>
        <p:txBody>
          <a:bodyPr>
            <a:normAutofit/>
          </a:bodyPr>
          <a:lstStyle/>
          <a:p>
            <a:r>
              <a:rPr lang="cs-CZ" b="1" dirty="0"/>
              <a:t>Dětství jako indikátor</a:t>
            </a:r>
          </a:p>
        </p:txBody>
      </p:sp>
      <p:sp>
        <p:nvSpPr>
          <p:cNvPr id="8220" name="Rectangle 8219">
            <a:extLst>
              <a:ext uri="{FF2B5EF4-FFF2-40B4-BE49-F238E27FC236}">
                <a16:creationId xmlns:a16="http://schemas.microsoft.com/office/drawing/2014/main" id="{596E9C81-ACBE-459E-A7D5-2BB824B68F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BDE4C96-8590-4757-9CE3-2FB676FFB0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80" y="2015732"/>
            <a:ext cx="5550355" cy="3450613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cs-CZ" sz="1700" b="1" u="sng"/>
              <a:t>Implicitní parametry vs. Explicitní parametry:</a:t>
            </a:r>
          </a:p>
          <a:p>
            <a:pPr>
              <a:lnSpc>
                <a:spcPct val="110000"/>
              </a:lnSpc>
            </a:pPr>
            <a:r>
              <a:rPr lang="cs-CZ" sz="1700"/>
              <a:t>Osobní identita</a:t>
            </a:r>
          </a:p>
          <a:p>
            <a:pPr>
              <a:lnSpc>
                <a:spcPct val="110000"/>
              </a:lnSpc>
            </a:pPr>
            <a:r>
              <a:rPr lang="cs-CZ" sz="1700"/>
              <a:t>Rodinná identita</a:t>
            </a:r>
          </a:p>
          <a:p>
            <a:pPr>
              <a:lnSpc>
                <a:spcPct val="110000"/>
              </a:lnSpc>
            </a:pPr>
            <a:r>
              <a:rPr lang="cs-CZ" sz="1700"/>
              <a:t>„Kvalita“ rodinného provozu</a:t>
            </a:r>
          </a:p>
          <a:p>
            <a:pPr>
              <a:lnSpc>
                <a:spcPct val="110000"/>
              </a:lnSpc>
            </a:pPr>
            <a:r>
              <a:rPr lang="cs-CZ" sz="1700"/>
              <a:t>Mezigenerační vztahy</a:t>
            </a:r>
          </a:p>
          <a:p>
            <a:pPr>
              <a:lnSpc>
                <a:spcPct val="110000"/>
              </a:lnSpc>
            </a:pPr>
            <a:endParaRPr lang="cs-CZ" sz="1700"/>
          </a:p>
          <a:p>
            <a:pPr>
              <a:lnSpc>
                <a:spcPct val="110000"/>
              </a:lnSpc>
            </a:pPr>
            <a:r>
              <a:rPr lang="cs-CZ" sz="1700"/>
              <a:t>= očekávané vzory a šablony, vyplývají ze sociálních a kulturních norem vztažené k určité době a tím pádem proměnlivé (příklad s trávením volného času)</a:t>
            </a:r>
          </a:p>
        </p:txBody>
      </p:sp>
      <p:grpSp>
        <p:nvGrpSpPr>
          <p:cNvPr id="8222" name="Group 8221">
            <a:extLst>
              <a:ext uri="{FF2B5EF4-FFF2-40B4-BE49-F238E27FC236}">
                <a16:creationId xmlns:a16="http://schemas.microsoft.com/office/drawing/2014/main" id="{CEBDCB18-ABE5-43B0-8B68-89FEDAECB8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477388" y="482171"/>
            <a:ext cx="4074533" cy="5149101"/>
            <a:chOff x="7463259" y="583365"/>
            <a:chExt cx="4074533" cy="5181928"/>
          </a:xfrm>
        </p:grpSpPr>
        <p:sp>
          <p:nvSpPr>
            <p:cNvPr id="8223" name="Rectangle 8222">
              <a:extLst>
                <a:ext uri="{FF2B5EF4-FFF2-40B4-BE49-F238E27FC236}">
                  <a16:creationId xmlns:a16="http://schemas.microsoft.com/office/drawing/2014/main" id="{483C65C6-7268-490D-B4A8-927D45FAB6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3259" y="583365"/>
              <a:ext cx="4074533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24" name="Rectangle 8223">
              <a:extLst>
                <a:ext uri="{FF2B5EF4-FFF2-40B4-BE49-F238E27FC236}">
                  <a16:creationId xmlns:a16="http://schemas.microsoft.com/office/drawing/2014/main" id="{6133D4A5-82E5-43A0-9FF0-81B7AC16CD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76318" y="915807"/>
              <a:ext cx="3450289" cy="4494927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Picture 2" descr="Obsah obrázku text, osoba, dav&#10;&#10;Popis byl vytvořen automaticky">
            <a:extLst>
              <a:ext uri="{FF2B5EF4-FFF2-40B4-BE49-F238E27FC236}">
                <a16:creationId xmlns:a16="http://schemas.microsoft.com/office/drawing/2014/main" id="{C12A7AA3-AEA4-8CDB-6620-60A286DE2C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597" b="-4"/>
          <a:stretch/>
        </p:blipFill>
        <p:spPr bwMode="auto">
          <a:xfrm>
            <a:off x="8116373" y="1116345"/>
            <a:ext cx="2799103" cy="3866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26" name="Picture 8225">
            <a:extLst>
              <a:ext uri="{FF2B5EF4-FFF2-40B4-BE49-F238E27FC236}">
                <a16:creationId xmlns:a16="http://schemas.microsoft.com/office/drawing/2014/main" id="{08EC5C75-E28F-4899-9C2E-39431B82B7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8228" name="Straight Connector 8227">
            <a:extLst>
              <a:ext uri="{FF2B5EF4-FFF2-40B4-BE49-F238E27FC236}">
                <a16:creationId xmlns:a16="http://schemas.microsoft.com/office/drawing/2014/main" id="{46AAE0A1-60AD-4190-B85D-2DD8148369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9539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21A4066-B261-49FE-952E-A0FE3EE75C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81B4579-E2EA-4BD7-94FF-0A0BEE135C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353088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Nadpis 1">
            <a:extLst>
              <a:ext uri="{FF2B5EF4-FFF2-40B4-BE49-F238E27FC236}">
                <a16:creationId xmlns:a16="http://schemas.microsoft.com/office/drawing/2014/main" id="{6AAAE969-D4CA-49D3-AF0A-1D913D934D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80" y="804520"/>
            <a:ext cx="3530157" cy="1049235"/>
          </a:xfrm>
        </p:spPr>
        <p:txBody>
          <a:bodyPr>
            <a:normAutofit/>
          </a:bodyPr>
          <a:lstStyle/>
          <a:p>
            <a:r>
              <a:rPr lang="cs-CZ" dirty="0"/>
              <a:t>Explicitní parametry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1958111-BC13-4D45-AB27-0C2C83F9BA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E57179C-F2EB-4E7C-A344-AB1EE676DC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81" y="2015732"/>
            <a:ext cx="3526523" cy="3450613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cs-CZ" dirty="0"/>
              <a:t>O traumatech se „nevypráví“, ale jsou instrumentem norem a hodnot</a:t>
            </a:r>
            <a:endParaRPr lang="cs-CZ"/>
          </a:p>
          <a:p>
            <a:pPr>
              <a:lnSpc>
                <a:spcPct val="110000"/>
              </a:lnSpc>
            </a:pPr>
            <a:r>
              <a:rPr lang="cs-CZ" dirty="0"/>
              <a:t>Dětství se </a:t>
            </a:r>
            <a:r>
              <a:rPr lang="cs-CZ" b="1" dirty="0"/>
              <a:t>subjektivně</a:t>
            </a:r>
            <a:r>
              <a:rPr lang="cs-CZ" dirty="0"/>
              <a:t> vnímá jako </a:t>
            </a:r>
            <a:r>
              <a:rPr lang="cs-CZ" b="1" dirty="0"/>
              <a:t>pozitivní</a:t>
            </a:r>
            <a:r>
              <a:rPr lang="cs-CZ" dirty="0"/>
              <a:t> část života (rodinné vztahy a pocit zázemí v rodině subjektivně důležitější než sociální a historické okolnosti)</a:t>
            </a:r>
            <a:endParaRPr lang="cs-CZ"/>
          </a:p>
          <a:p>
            <a:pPr>
              <a:lnSpc>
                <a:spcPct val="110000"/>
              </a:lnSpc>
            </a:pPr>
            <a:endParaRPr lang="cs-CZ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2188758-E18A-4CE5-9D03-F4BF5D887C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60131" y="482171"/>
            <a:ext cx="6091791" cy="5149101"/>
            <a:chOff x="5446003" y="583365"/>
            <a:chExt cx="6091790" cy="5181928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821513DD-C15F-4381-AEA6-ED9E5E218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46003" y="583365"/>
              <a:ext cx="6091790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CED2DE01-7F43-4858-85FC-27022DA781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64828" y="915807"/>
              <a:ext cx="5461779" cy="4494927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Picture 4" descr="Dědeček, Kyliján a já na CS Film| TV program – programy více než 100  televizních stanic">
            <a:extLst>
              <a:ext uri="{FF2B5EF4-FFF2-40B4-BE49-F238E27FC236}">
                <a16:creationId xmlns:a16="http://schemas.microsoft.com/office/drawing/2014/main" id="{3E73E413-E8D0-4453-8A3A-F4FD69A154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25" r="3" b="3"/>
          <a:stretch/>
        </p:blipFill>
        <p:spPr bwMode="auto">
          <a:xfrm>
            <a:off x="6093926" y="1116345"/>
            <a:ext cx="4821551" cy="3866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42F4933-2ECF-4EE5-BCE4-F19E3CA609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6FAC23C-014D-4AC5-AD1B-36F7D0E7EF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07571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20AAF0E-CFB5-4E99-8651-CB68F3D623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18030" y="804520"/>
            <a:ext cx="3520367" cy="1049235"/>
          </a:xfrm>
        </p:spPr>
        <p:txBody>
          <a:bodyPr>
            <a:normAutofit fontScale="90000"/>
          </a:bodyPr>
          <a:lstStyle/>
          <a:p>
            <a:r>
              <a:rPr lang="cs-CZ" sz="2500" b="1" dirty="0"/>
              <a:t>Diskurz privátních narativů</a:t>
            </a:r>
          </a:p>
        </p:txBody>
      </p:sp>
      <p:pic>
        <p:nvPicPr>
          <p:cNvPr id="11266" name="Picture 2">
            <a:extLst>
              <a:ext uri="{FF2B5EF4-FFF2-40B4-BE49-F238E27FC236}">
                <a16:creationId xmlns:a16="http://schemas.microsoft.com/office/drawing/2014/main" id="{017CEA4F-8B93-49F6-A31D-C369C9AADF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71223" y="1553635"/>
            <a:ext cx="4825148" cy="2991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973D983-5E98-47CA-9AF9-BE77F8FE07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18029" y="2015732"/>
            <a:ext cx="3520368" cy="3450613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Na naši vlastní zkušenost dokonce bezděky uplatňujeme předem existující vzory, které jsou nám nabízeny:</a:t>
            </a:r>
          </a:p>
          <a:p>
            <a:r>
              <a:rPr lang="cs-CZ" b="1" u="sng" dirty="0"/>
              <a:t>Modifikace:</a:t>
            </a:r>
          </a:p>
          <a:p>
            <a:pPr marL="0" indent="0">
              <a:buNone/>
            </a:pPr>
            <a:r>
              <a:rPr lang="cs-CZ" dirty="0"/>
              <a:t>1) veřejné dění</a:t>
            </a:r>
          </a:p>
          <a:p>
            <a:pPr marL="0" indent="0">
              <a:buNone/>
            </a:pPr>
            <a:r>
              <a:rPr lang="cs-CZ" dirty="0"/>
              <a:t>2) výuka na školách</a:t>
            </a:r>
          </a:p>
          <a:p>
            <a:pPr marL="0" indent="0">
              <a:buNone/>
            </a:pPr>
            <a:r>
              <a:rPr lang="cs-CZ" dirty="0"/>
              <a:t>3) politizace</a:t>
            </a:r>
          </a:p>
          <a:p>
            <a:pPr marL="0" indent="0">
              <a:buNone/>
            </a:pPr>
            <a:r>
              <a:rPr lang="cs-CZ" dirty="0"/>
              <a:t>4) medializace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356468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295" name="Rectangle 12294">
            <a:extLst>
              <a:ext uri="{FF2B5EF4-FFF2-40B4-BE49-F238E27FC236}">
                <a16:creationId xmlns:a16="http://schemas.microsoft.com/office/drawing/2014/main" id="{021A4066-B261-49FE-952E-A0FE3EE75C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297" name="Straight Connector 12296">
            <a:extLst>
              <a:ext uri="{FF2B5EF4-FFF2-40B4-BE49-F238E27FC236}">
                <a16:creationId xmlns:a16="http://schemas.microsoft.com/office/drawing/2014/main" id="{381B4579-E2EA-4BD7-94FF-0A0BEE135C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353088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Nadpis 1">
            <a:extLst>
              <a:ext uri="{FF2B5EF4-FFF2-40B4-BE49-F238E27FC236}">
                <a16:creationId xmlns:a16="http://schemas.microsoft.com/office/drawing/2014/main" id="{4378BA5A-6715-4E6D-8752-0C46C21458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80" y="804520"/>
            <a:ext cx="3530157" cy="1049235"/>
          </a:xfrm>
        </p:spPr>
        <p:txBody>
          <a:bodyPr>
            <a:normAutofit/>
          </a:bodyPr>
          <a:lstStyle/>
          <a:p>
            <a:r>
              <a:rPr lang="cs-CZ" sz="2200" dirty="0"/>
              <a:t>Zapomenutý modifikátor? </a:t>
            </a:r>
            <a:br>
              <a:rPr lang="cs-CZ" sz="2200" dirty="0"/>
            </a:br>
            <a:r>
              <a:rPr lang="cs-CZ" sz="2200" b="1" dirty="0"/>
              <a:t>EGO-Dokument</a:t>
            </a:r>
          </a:p>
        </p:txBody>
      </p:sp>
      <p:sp>
        <p:nvSpPr>
          <p:cNvPr id="12299" name="Rectangle 12298">
            <a:extLst>
              <a:ext uri="{FF2B5EF4-FFF2-40B4-BE49-F238E27FC236}">
                <a16:creationId xmlns:a16="http://schemas.microsoft.com/office/drawing/2014/main" id="{81958111-BC13-4D45-AB27-0C2C83F9BA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1534691-7870-48C0-B1D6-EA677D7A0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81" y="2015732"/>
            <a:ext cx="3526523" cy="3450613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buClr>
                <a:srgbClr val="C6A672"/>
              </a:buClr>
            </a:pPr>
            <a:r>
              <a:rPr lang="cs-CZ" sz="1700"/>
              <a:t>Transmise narativem ( + transmise činností - </a:t>
            </a:r>
            <a:r>
              <a:rPr lang="cs-CZ" sz="1700" i="1"/>
              <a:t>procházka</a:t>
            </a:r>
            <a:r>
              <a:rPr lang="cs-CZ" sz="1700"/>
              <a:t>)</a:t>
            </a:r>
          </a:p>
          <a:p>
            <a:pPr>
              <a:lnSpc>
                <a:spcPct val="110000"/>
              </a:lnSpc>
              <a:buClr>
                <a:srgbClr val="C6A672"/>
              </a:buClr>
            </a:pPr>
            <a:r>
              <a:rPr lang="cs-CZ" sz="1700"/>
              <a:t>Nejvhodnější na kulturněhistorický výzkum generačního prožitku</a:t>
            </a:r>
          </a:p>
          <a:p>
            <a:pPr>
              <a:lnSpc>
                <a:spcPct val="110000"/>
              </a:lnSpc>
              <a:buClr>
                <a:srgbClr val="C6A672"/>
              </a:buClr>
            </a:pPr>
            <a:r>
              <a:rPr lang="cs-CZ" sz="1700"/>
              <a:t>X kvantifikující metody (sociologie, demografie, …)</a:t>
            </a:r>
          </a:p>
          <a:p>
            <a:pPr>
              <a:lnSpc>
                <a:spcPct val="110000"/>
              </a:lnSpc>
              <a:buClr>
                <a:srgbClr val="C6A672"/>
              </a:buClr>
            </a:pPr>
            <a:r>
              <a:rPr lang="cs-CZ" sz="1700"/>
              <a:t>Problém: „vzorek“</a:t>
            </a:r>
          </a:p>
          <a:p>
            <a:pPr>
              <a:lnSpc>
                <a:spcPct val="110000"/>
              </a:lnSpc>
              <a:buClr>
                <a:srgbClr val="C6A672"/>
              </a:buClr>
            </a:pPr>
            <a:r>
              <a:rPr lang="cs-CZ" sz="1700"/>
              <a:t>Proč lid deník píší? Proč jej uchovávají?</a:t>
            </a:r>
          </a:p>
          <a:p>
            <a:pPr>
              <a:lnSpc>
                <a:spcPct val="110000"/>
              </a:lnSpc>
              <a:buClr>
                <a:srgbClr val="C6A672"/>
              </a:buClr>
            </a:pPr>
            <a:endParaRPr lang="cs-CZ" sz="1700"/>
          </a:p>
          <a:p>
            <a:pPr>
              <a:lnSpc>
                <a:spcPct val="110000"/>
              </a:lnSpc>
              <a:buClr>
                <a:srgbClr val="C6A672"/>
              </a:buClr>
            </a:pPr>
            <a:endParaRPr lang="cs-CZ" sz="1700"/>
          </a:p>
        </p:txBody>
      </p:sp>
      <p:grpSp>
        <p:nvGrpSpPr>
          <p:cNvPr id="12301" name="Group 12300">
            <a:extLst>
              <a:ext uri="{FF2B5EF4-FFF2-40B4-BE49-F238E27FC236}">
                <a16:creationId xmlns:a16="http://schemas.microsoft.com/office/drawing/2014/main" id="{82188758-E18A-4CE5-9D03-F4BF5D887C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60131" y="482171"/>
            <a:ext cx="6091791" cy="5149101"/>
            <a:chOff x="5446003" y="583365"/>
            <a:chExt cx="6091790" cy="5181928"/>
          </a:xfrm>
        </p:grpSpPr>
        <p:sp>
          <p:nvSpPr>
            <p:cNvPr id="12302" name="Rectangle 12301">
              <a:extLst>
                <a:ext uri="{FF2B5EF4-FFF2-40B4-BE49-F238E27FC236}">
                  <a16:creationId xmlns:a16="http://schemas.microsoft.com/office/drawing/2014/main" id="{821513DD-C15F-4381-AEA6-ED9E5E218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46003" y="583365"/>
              <a:ext cx="6091790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03" name="Rectangle 12302">
              <a:extLst>
                <a:ext uri="{FF2B5EF4-FFF2-40B4-BE49-F238E27FC236}">
                  <a16:creationId xmlns:a16="http://schemas.microsoft.com/office/drawing/2014/main" id="{CED2DE01-7F43-4858-85FC-27022DA781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64828" y="915807"/>
              <a:ext cx="5461779" cy="4494927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2290" name="Picture 2" descr="Analysing History through Ego-documents — HSE University">
            <a:extLst>
              <a:ext uri="{FF2B5EF4-FFF2-40B4-BE49-F238E27FC236}">
                <a16:creationId xmlns:a16="http://schemas.microsoft.com/office/drawing/2014/main" id="{3B38884B-BBDD-4DDB-9A5E-67DC65681E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84" r="2971"/>
          <a:stretch/>
        </p:blipFill>
        <p:spPr bwMode="auto">
          <a:xfrm>
            <a:off x="6093926" y="1116345"/>
            <a:ext cx="4821551" cy="3866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05" name="Picture 12304">
            <a:extLst>
              <a:ext uri="{FF2B5EF4-FFF2-40B4-BE49-F238E27FC236}">
                <a16:creationId xmlns:a16="http://schemas.microsoft.com/office/drawing/2014/main" id="{D42F4933-2ECF-4EE5-BCE4-F19E3CA609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2307" name="Straight Connector 12306">
            <a:extLst>
              <a:ext uri="{FF2B5EF4-FFF2-40B4-BE49-F238E27FC236}">
                <a16:creationId xmlns:a16="http://schemas.microsoft.com/office/drawing/2014/main" id="{C6FAC23C-014D-4AC5-AD1B-36F7D0E7EF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20155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CF62A46-7854-40BA-929E-ADC135690F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80" y="804520"/>
            <a:ext cx="4176511" cy="1049235"/>
          </a:xfrm>
        </p:spPr>
        <p:txBody>
          <a:bodyPr>
            <a:normAutofit/>
          </a:bodyPr>
          <a:lstStyle/>
          <a:p>
            <a:r>
              <a:rPr lang="cs-CZ" b="1" dirty="0"/>
              <a:t>„Stejné“ prožitky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FB1ACEB-A44B-4BEB-9988-907D22C114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81" y="2015732"/>
            <a:ext cx="4172212" cy="3450613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cs-CZ" sz="1700" err="1"/>
              <a:t>Erfahrungsgeschichte</a:t>
            </a:r>
            <a:r>
              <a:rPr lang="cs-CZ" sz="1700"/>
              <a:t> (vznik v Německu, v souvislosti s recepcí WW1)</a:t>
            </a:r>
          </a:p>
          <a:p>
            <a:pPr>
              <a:lnSpc>
                <a:spcPct val="110000"/>
              </a:lnSpc>
            </a:pPr>
            <a:r>
              <a:rPr lang="cs-CZ" sz="1700"/>
              <a:t>Žádné 2 zkušenosti s toutéž událostí nejsou stejné</a:t>
            </a:r>
          </a:p>
          <a:p>
            <a:pPr>
              <a:lnSpc>
                <a:spcPct val="110000"/>
              </a:lnSpc>
            </a:pPr>
            <a:r>
              <a:rPr lang="cs-CZ" sz="1700"/>
              <a:t>Ne všechny prožitky jsou vzpomínány a ne všechny ze vzpomínaných jsou komunikovány ( = postupná selekce)</a:t>
            </a:r>
          </a:p>
          <a:p>
            <a:pPr>
              <a:lnSpc>
                <a:spcPct val="110000"/>
              </a:lnSpc>
            </a:pPr>
            <a:r>
              <a:rPr lang="cs-CZ" sz="1700"/>
              <a:t>Vzpomínám vždy na předchozí vzpomínání, ne na událost samotnou</a:t>
            </a:r>
          </a:p>
          <a:p>
            <a:pPr marL="0" indent="0">
              <a:lnSpc>
                <a:spcPct val="110000"/>
              </a:lnSpc>
              <a:buNone/>
            </a:pPr>
            <a:endParaRPr lang="cs-CZ" sz="1700"/>
          </a:p>
        </p:txBody>
      </p:sp>
      <p:pic>
        <p:nvPicPr>
          <p:cNvPr id="1026" name="Picture 2" descr="Obsah obrázku text&#10;&#10;Popis byl vytvořen automaticky">
            <a:extLst>
              <a:ext uri="{FF2B5EF4-FFF2-40B4-BE49-F238E27FC236}">
                <a16:creationId xmlns:a16="http://schemas.microsoft.com/office/drawing/2014/main" id="{427E6317-FF19-425C-B3FF-09B910BD62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27020" y="805583"/>
            <a:ext cx="3095223" cy="4660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75121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83" name="Rectangle 3082">
            <a:extLst>
              <a:ext uri="{FF2B5EF4-FFF2-40B4-BE49-F238E27FC236}">
                <a16:creationId xmlns:a16="http://schemas.microsoft.com/office/drawing/2014/main" id="{A67E9771-7057-4B1C-A442-B929DC7E19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85" name="Straight Connector 3084">
            <a:extLst>
              <a:ext uri="{FF2B5EF4-FFF2-40B4-BE49-F238E27FC236}">
                <a16:creationId xmlns:a16="http://schemas.microsoft.com/office/drawing/2014/main" id="{5573DE81-A410-47F8-B617-36EF621515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8938" y="1847088"/>
            <a:ext cx="283152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Nadpis 1">
            <a:extLst>
              <a:ext uri="{FF2B5EF4-FFF2-40B4-BE49-F238E27FC236}">
                <a16:creationId xmlns:a16="http://schemas.microsoft.com/office/drawing/2014/main" id="{0FA9056B-4829-66EF-1A9E-4EE1DDD67D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6623" y="804520"/>
            <a:ext cx="2830940" cy="1049235"/>
          </a:xfrm>
        </p:spPr>
        <p:txBody>
          <a:bodyPr>
            <a:normAutofit/>
          </a:bodyPr>
          <a:lstStyle/>
          <a:p>
            <a:r>
              <a:rPr lang="cs-CZ" b="1" dirty="0"/>
              <a:t>Věk jako téma</a:t>
            </a:r>
          </a:p>
        </p:txBody>
      </p:sp>
      <p:sp>
        <p:nvSpPr>
          <p:cNvPr id="3087" name="Rectangle 3086">
            <a:extLst>
              <a:ext uri="{FF2B5EF4-FFF2-40B4-BE49-F238E27FC236}">
                <a16:creationId xmlns:a16="http://schemas.microsoft.com/office/drawing/2014/main" id="{B98D35C3-48CD-4EE5-BA0F-A1A132C7A6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1E6550C-8DD4-D6BC-27F3-B787B795FB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6624" y="2015732"/>
            <a:ext cx="2828026" cy="3287567"/>
          </a:xfrm>
        </p:spPr>
        <p:txBody>
          <a:bodyPr>
            <a:normAutofit/>
          </a:bodyPr>
          <a:lstStyle/>
          <a:p>
            <a:r>
              <a:rPr lang="cs-CZ" dirty="0"/>
              <a:t>Přelom 80. a 90. let</a:t>
            </a:r>
          </a:p>
          <a:p>
            <a:r>
              <a:rPr lang="cs-CZ" dirty="0"/>
              <a:t>Z jakého oboru přišla inspirace?</a:t>
            </a:r>
          </a:p>
          <a:p>
            <a:endParaRPr lang="cs-CZ" dirty="0"/>
          </a:p>
          <a:p>
            <a:r>
              <a:rPr lang="cs-CZ" dirty="0"/>
              <a:t>= příklon k sociálním dějinám </a:t>
            </a:r>
          </a:p>
          <a:p>
            <a:r>
              <a:rPr lang="cs-CZ" dirty="0"/>
              <a:t>andragogika</a:t>
            </a:r>
          </a:p>
        </p:txBody>
      </p:sp>
      <p:grpSp>
        <p:nvGrpSpPr>
          <p:cNvPr id="3089" name="Group 3088">
            <a:extLst>
              <a:ext uri="{FF2B5EF4-FFF2-40B4-BE49-F238E27FC236}">
                <a16:creationId xmlns:a16="http://schemas.microsoft.com/office/drawing/2014/main" id="{DECAEFDA-5D6A-4085-B80D-4317DEE011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979389" y="482171"/>
            <a:ext cx="7560115" cy="5149101"/>
            <a:chOff x="7463258" y="583365"/>
            <a:chExt cx="7560115" cy="5181928"/>
          </a:xfrm>
        </p:grpSpPr>
        <p:sp>
          <p:nvSpPr>
            <p:cNvPr id="3090" name="Rectangle 3089">
              <a:extLst>
                <a:ext uri="{FF2B5EF4-FFF2-40B4-BE49-F238E27FC236}">
                  <a16:creationId xmlns:a16="http://schemas.microsoft.com/office/drawing/2014/main" id="{EA0C0CC8-828D-4478-A5A9-69961B9499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3258" y="583365"/>
              <a:ext cx="7560115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91" name="Rectangle 3090">
              <a:extLst>
                <a:ext uri="{FF2B5EF4-FFF2-40B4-BE49-F238E27FC236}">
                  <a16:creationId xmlns:a16="http://schemas.microsoft.com/office/drawing/2014/main" id="{D8CEAB92-5D11-4A2B-A6F1-704DCDBA92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76317" y="915807"/>
              <a:ext cx="6928279" cy="4494927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93" name="Rectangle 3092">
            <a:extLst>
              <a:ext uri="{FF2B5EF4-FFF2-40B4-BE49-F238E27FC236}">
                <a16:creationId xmlns:a16="http://schemas.microsoft.com/office/drawing/2014/main" id="{5EE095BE-2923-4F9D-9B66-4A0FD49BD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55871" y="977099"/>
            <a:ext cx="6613984" cy="4136205"/>
          </a:xfrm>
          <a:prstGeom prst="rect">
            <a:avLst/>
          </a:prstGeom>
          <a:solidFill>
            <a:srgbClr val="FFFFFE"/>
          </a:solidFill>
          <a:ln w="63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707EDC12-FD87-4F96-4FFB-4F411BFEEF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31927" y="1569949"/>
            <a:ext cx="1980590" cy="2967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>
            <a:extLst>
              <a:ext uri="{FF2B5EF4-FFF2-40B4-BE49-F238E27FC236}">
                <a16:creationId xmlns:a16="http://schemas.microsoft.com/office/drawing/2014/main" id="{24F23700-EDF7-7AEA-C988-6F7C12400D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76243" y="1665375"/>
            <a:ext cx="1980590" cy="2772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78C8AFC6-EBD6-E234-E903-BABC753E1B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26749" y="1790812"/>
            <a:ext cx="1980590" cy="2521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5" name="Picture 3094">
            <a:extLst>
              <a:ext uri="{FF2B5EF4-FFF2-40B4-BE49-F238E27FC236}">
                <a16:creationId xmlns:a16="http://schemas.microsoft.com/office/drawing/2014/main" id="{34822122-BCC6-452D-B907-31FDA6CA9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3097" name="Straight Connector 3096">
            <a:extLst>
              <a:ext uri="{FF2B5EF4-FFF2-40B4-BE49-F238E27FC236}">
                <a16:creationId xmlns:a16="http://schemas.microsoft.com/office/drawing/2014/main" id="{C4EAB49D-C7AA-4FAF-8D66-1AD97FD550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49198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75" name="Rectangle 7174">
            <a:extLst>
              <a:ext uri="{FF2B5EF4-FFF2-40B4-BE49-F238E27FC236}">
                <a16:creationId xmlns:a16="http://schemas.microsoft.com/office/drawing/2014/main" id="{10419CA0-BFB4-4390-AB8F-5DBFCA45D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177" name="Straight Connector 7176">
            <a:extLst>
              <a:ext uri="{FF2B5EF4-FFF2-40B4-BE49-F238E27FC236}">
                <a16:creationId xmlns:a16="http://schemas.microsoft.com/office/drawing/2014/main" id="{5CF4C623-16D7-4722-8EFB-A5B0E3BC07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7" y="1847088"/>
            <a:ext cx="554803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Nadpis 1">
            <a:extLst>
              <a:ext uri="{FF2B5EF4-FFF2-40B4-BE49-F238E27FC236}">
                <a16:creationId xmlns:a16="http://schemas.microsoft.com/office/drawing/2014/main" id="{25906F19-986B-7010-C1CC-99781ECCA8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80" y="804520"/>
            <a:ext cx="5550355" cy="1049235"/>
          </a:xfrm>
        </p:spPr>
        <p:txBody>
          <a:bodyPr>
            <a:normAutofit/>
          </a:bodyPr>
          <a:lstStyle/>
          <a:p>
            <a:r>
              <a:rPr lang="cs-CZ" b="1" dirty="0"/>
              <a:t>Respekt ke </a:t>
            </a:r>
            <a:r>
              <a:rPr lang="cs-CZ" b="1" dirty="0" err="1"/>
              <a:t>stáŘÍ</a:t>
            </a:r>
            <a:r>
              <a:rPr lang="cs-CZ" b="1" dirty="0"/>
              <a:t>?</a:t>
            </a:r>
          </a:p>
        </p:txBody>
      </p:sp>
      <p:sp>
        <p:nvSpPr>
          <p:cNvPr id="7179" name="Rectangle 7178">
            <a:extLst>
              <a:ext uri="{FF2B5EF4-FFF2-40B4-BE49-F238E27FC236}">
                <a16:creationId xmlns:a16="http://schemas.microsoft.com/office/drawing/2014/main" id="{596E9C81-ACBE-459E-A7D5-2BB824B68F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EEE99F3-46EE-2C54-4015-551354D063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80" y="2015732"/>
            <a:ext cx="5550355" cy="3450613"/>
          </a:xfrm>
        </p:spPr>
        <p:txBody>
          <a:bodyPr>
            <a:normAutofit/>
          </a:bodyPr>
          <a:lstStyle/>
          <a:p>
            <a:r>
              <a:rPr lang="cs-CZ" dirty="0" err="1"/>
              <a:t>Boscheid</a:t>
            </a:r>
            <a:r>
              <a:rPr lang="cs-CZ" dirty="0"/>
              <a:t>, Peter, </a:t>
            </a:r>
            <a:r>
              <a:rPr lang="cs-CZ" i="1" dirty="0" err="1"/>
              <a:t>Geschichte</a:t>
            </a:r>
            <a:r>
              <a:rPr lang="cs-CZ" i="1" dirty="0"/>
              <a:t> des </a:t>
            </a:r>
            <a:r>
              <a:rPr lang="cs-CZ" i="1" dirty="0" err="1"/>
              <a:t>Alters</a:t>
            </a:r>
            <a:r>
              <a:rPr lang="cs-CZ" dirty="0"/>
              <a:t>, 1987.</a:t>
            </a:r>
          </a:p>
          <a:p>
            <a:r>
              <a:rPr lang="cs-CZ" dirty="0"/>
              <a:t>Dvojitá genderová diskriminace</a:t>
            </a:r>
          </a:p>
          <a:p>
            <a:r>
              <a:rPr lang="cs-CZ" dirty="0"/>
              <a:t>Definice na základě fyziognomie</a:t>
            </a:r>
          </a:p>
          <a:p>
            <a:endParaRPr lang="cs-CZ" dirty="0"/>
          </a:p>
          <a:p>
            <a:r>
              <a:rPr lang="cs-CZ" dirty="0"/>
              <a:t>Chybějící starobní zabezpečení (péče o vnoučata jako alternativa?)</a:t>
            </a:r>
          </a:p>
          <a:p>
            <a:endParaRPr lang="cs-CZ" dirty="0"/>
          </a:p>
        </p:txBody>
      </p:sp>
      <p:grpSp>
        <p:nvGrpSpPr>
          <p:cNvPr id="7181" name="Group 7180">
            <a:extLst>
              <a:ext uri="{FF2B5EF4-FFF2-40B4-BE49-F238E27FC236}">
                <a16:creationId xmlns:a16="http://schemas.microsoft.com/office/drawing/2014/main" id="{CEBDCB18-ABE5-43B0-8B68-89FEDAECB8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477388" y="482171"/>
            <a:ext cx="4074533" cy="5149101"/>
            <a:chOff x="7463259" y="583365"/>
            <a:chExt cx="4074533" cy="5181928"/>
          </a:xfrm>
        </p:grpSpPr>
        <p:sp>
          <p:nvSpPr>
            <p:cNvPr id="7182" name="Rectangle 7181">
              <a:extLst>
                <a:ext uri="{FF2B5EF4-FFF2-40B4-BE49-F238E27FC236}">
                  <a16:creationId xmlns:a16="http://schemas.microsoft.com/office/drawing/2014/main" id="{483C65C6-7268-490D-B4A8-927D45FAB6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3259" y="583365"/>
              <a:ext cx="4074533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83" name="Rectangle 7182">
              <a:extLst>
                <a:ext uri="{FF2B5EF4-FFF2-40B4-BE49-F238E27FC236}">
                  <a16:creationId xmlns:a16="http://schemas.microsoft.com/office/drawing/2014/main" id="{6133D4A5-82E5-43A0-9FF0-81B7AC16CD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76318" y="915807"/>
              <a:ext cx="3450289" cy="4494927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170" name="Picture 2">
            <a:extLst>
              <a:ext uri="{FF2B5EF4-FFF2-40B4-BE49-F238E27FC236}">
                <a16:creationId xmlns:a16="http://schemas.microsoft.com/office/drawing/2014/main" id="{6B4F294A-3A1B-5AA2-F617-13AF672C12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54" r="33388"/>
          <a:stretch/>
        </p:blipFill>
        <p:spPr bwMode="auto">
          <a:xfrm>
            <a:off x="8116373" y="1116345"/>
            <a:ext cx="2799103" cy="3866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5" name="Picture 7184">
            <a:extLst>
              <a:ext uri="{FF2B5EF4-FFF2-40B4-BE49-F238E27FC236}">
                <a16:creationId xmlns:a16="http://schemas.microsoft.com/office/drawing/2014/main" id="{08EC5C75-E28F-4899-9C2E-39431B82B7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7187" name="Straight Connector 7186">
            <a:extLst>
              <a:ext uri="{FF2B5EF4-FFF2-40B4-BE49-F238E27FC236}">
                <a16:creationId xmlns:a16="http://schemas.microsoft.com/office/drawing/2014/main" id="{46AAE0A1-60AD-4190-B85D-2DD8148369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63666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3" name="Rectangle 1032">
            <a:extLst>
              <a:ext uri="{FF2B5EF4-FFF2-40B4-BE49-F238E27FC236}">
                <a16:creationId xmlns:a16="http://schemas.microsoft.com/office/drawing/2014/main" id="{18B49D93-3851-488B-8E86-A5F6BCB247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5" name="Rectangle 1034">
            <a:extLst>
              <a:ext uri="{FF2B5EF4-FFF2-40B4-BE49-F238E27FC236}">
                <a16:creationId xmlns:a16="http://schemas.microsoft.com/office/drawing/2014/main" id="{EFC42588-4599-46D2-93E6-30EBAB7283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grpSp>
        <p:nvGrpSpPr>
          <p:cNvPr id="1037" name="Group 1036">
            <a:extLst>
              <a:ext uri="{FF2B5EF4-FFF2-40B4-BE49-F238E27FC236}">
                <a16:creationId xmlns:a16="http://schemas.microsoft.com/office/drawing/2014/main" id="{A2E91C8F-A837-49C5-B2FD-6FEBABC17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32239" y="482171"/>
            <a:ext cx="6091791" cy="5149101"/>
            <a:chOff x="5446003" y="583365"/>
            <a:chExt cx="6091790" cy="5181928"/>
          </a:xfrm>
        </p:grpSpPr>
        <p:sp>
          <p:nvSpPr>
            <p:cNvPr id="1038" name="Rectangle 1037">
              <a:extLst>
                <a:ext uri="{FF2B5EF4-FFF2-40B4-BE49-F238E27FC236}">
                  <a16:creationId xmlns:a16="http://schemas.microsoft.com/office/drawing/2014/main" id="{ED70FB5C-7BF3-491A-B6CB-B1A58A07DB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46003" y="583365"/>
              <a:ext cx="6091790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9" name="Rectangle 1038">
              <a:extLst>
                <a:ext uri="{FF2B5EF4-FFF2-40B4-BE49-F238E27FC236}">
                  <a16:creationId xmlns:a16="http://schemas.microsoft.com/office/drawing/2014/main" id="{6F7E2BA6-FAD1-46CF-BCC1-20E64A9EB7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64828" y="915807"/>
              <a:ext cx="5461779" cy="4494927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41" name="Rectangle 1040">
            <a:extLst>
              <a:ext uri="{FF2B5EF4-FFF2-40B4-BE49-F238E27FC236}">
                <a16:creationId xmlns:a16="http://schemas.microsoft.com/office/drawing/2014/main" id="{830E0B40-6D61-4339-AEA4-2237FE89FF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3157" y="977099"/>
            <a:ext cx="5123274" cy="4138331"/>
          </a:xfrm>
          <a:prstGeom prst="rect">
            <a:avLst/>
          </a:prstGeom>
          <a:solidFill>
            <a:schemeClr val="bg1"/>
          </a:solidFill>
          <a:ln w="63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467D761-184E-63BC-BD59-48416FA501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66519" y="1379603"/>
            <a:ext cx="2328669" cy="3338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BD4A5409-ED74-E651-8748-DF9793437E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58914" y="1516879"/>
            <a:ext cx="2328670" cy="3064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43" name="Straight Connector 1042">
            <a:extLst>
              <a:ext uri="{FF2B5EF4-FFF2-40B4-BE49-F238E27FC236}">
                <a16:creationId xmlns:a16="http://schemas.microsoft.com/office/drawing/2014/main" id="{94BEA76A-7F23-435B-B338-81D55187D7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04301" y="1847088"/>
            <a:ext cx="354251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Nadpis 1">
            <a:extLst>
              <a:ext uri="{FF2B5EF4-FFF2-40B4-BE49-F238E27FC236}">
                <a16:creationId xmlns:a16="http://schemas.microsoft.com/office/drawing/2014/main" id="{7D693613-FC34-32B9-A7A5-3F2644F73B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2821" y="804519"/>
            <a:ext cx="3543993" cy="1049235"/>
          </a:xfrm>
        </p:spPr>
        <p:txBody>
          <a:bodyPr>
            <a:normAutofit/>
          </a:bodyPr>
          <a:lstStyle/>
          <a:p>
            <a:r>
              <a:rPr lang="cs-CZ" b="1" dirty="0"/>
              <a:t>Ageismus v Čechách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3F766A3-E384-9445-709D-8E24A093FF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2821" y="2015732"/>
            <a:ext cx="3543993" cy="3450613"/>
          </a:xfrm>
        </p:spPr>
        <p:txBody>
          <a:bodyPr>
            <a:normAutofit/>
          </a:bodyPr>
          <a:lstStyle/>
          <a:p>
            <a:r>
              <a:rPr lang="cs-CZ" dirty="0"/>
              <a:t>Plzeňská sympozia</a:t>
            </a:r>
          </a:p>
          <a:p>
            <a:r>
              <a:rPr lang="cs-CZ" dirty="0"/>
              <a:t>Středověké variace</a:t>
            </a:r>
          </a:p>
        </p:txBody>
      </p:sp>
      <p:pic>
        <p:nvPicPr>
          <p:cNvPr id="1045" name="Picture 1044">
            <a:extLst>
              <a:ext uri="{FF2B5EF4-FFF2-40B4-BE49-F238E27FC236}">
                <a16:creationId xmlns:a16="http://schemas.microsoft.com/office/drawing/2014/main" id="{1D923D56-87ED-41D9-ABC8-EBC837F020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047" name="Straight Connector 1046">
            <a:extLst>
              <a:ext uri="{FF2B5EF4-FFF2-40B4-BE49-F238E27FC236}">
                <a16:creationId xmlns:a16="http://schemas.microsoft.com/office/drawing/2014/main" id="{6B6FF815-B7A9-40F6-A980-E2B95D1768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35325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70C1588-ECDA-1226-B597-1998436F94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/>
              <a:t>Semtamdata</a:t>
            </a:r>
            <a:endParaRPr lang="cs-CZ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ACEBFFB-2EBC-22ED-B757-987731FC38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Odhadujeme, že v polovině 18. století se lidé žijící v českých zemích dožívali průměrně 25 až 28 let, v polovině 19. století to bylo přes 30 let, na počátku 20. století 40 let a na konci 20. století 73 let. Populace 19. století zůstávala populací mladou, progresivně rostoucí s vysokým podílem dětské složky. Lidí dožívajících se vyššího věku sice přibývalo, ale ještě v roce 1910 nepřekročil v českých zemích počet osob oslavivších šedesátku 9 % z celkového počtu obyvatelstva. Změnu přinesla až druhá polovina 20. století: roku 1950 představovali šedesátníci a starší 11,8 % z celkového objemu populace, na začátku osmdesátých let už to bylo 15,7 % a celých 19 % v roce 1995. V letech 1869/180 mělo naději na dožití se 70 let 7,2 % mužů a 7 % žen; ženy stále umíraly v průměru dříve než muži. Ale ještě před první světovou válkou se tento poměr změnil: v letech 1909-1912 se mohlo nadít oslavy sedmdesátky 7,76 % mužů a 8,31 % žen. </a:t>
            </a:r>
          </a:p>
        </p:txBody>
      </p:sp>
    </p:spTree>
    <p:extLst>
      <p:ext uri="{BB962C8B-B14F-4D97-AF65-F5344CB8AC3E}">
        <p14:creationId xmlns:p14="http://schemas.microsoft.com/office/powerpoint/2010/main" val="27861457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6723529-514F-C5AD-A477-62B7E42ABA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</p:spPr>
        <p:txBody>
          <a:bodyPr>
            <a:normAutofit/>
          </a:bodyPr>
          <a:lstStyle/>
          <a:p>
            <a:r>
              <a:rPr lang="cs-CZ" b="1" dirty="0"/>
              <a:t>Vdova jako téma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A2DA568-340F-0B30-8F10-BF97CE5F14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4"/>
            <a:ext cx="4158849" cy="3450613"/>
          </a:xfrm>
        </p:spPr>
        <p:txBody>
          <a:bodyPr>
            <a:normAutofit fontScale="85000" lnSpcReduction="10000"/>
          </a:bodyPr>
          <a:lstStyle/>
          <a:p>
            <a:r>
              <a:rPr lang="cs-CZ" b="1" dirty="0"/>
              <a:t>Ida </a:t>
            </a:r>
            <a:r>
              <a:rPr lang="cs-CZ" b="1" dirty="0" err="1"/>
              <a:t>Blom</a:t>
            </a:r>
            <a:endParaRPr lang="cs-CZ" b="1" dirty="0"/>
          </a:p>
          <a:p>
            <a:endParaRPr lang="cs-CZ" dirty="0"/>
          </a:p>
          <a:p>
            <a:r>
              <a:rPr lang="cs-CZ" dirty="0"/>
              <a:t>Nejen výzkum, ale i bibliografie!</a:t>
            </a:r>
          </a:p>
          <a:p>
            <a:r>
              <a:rPr lang="en-US" dirty="0"/>
              <a:t>Centre for Women's and Gender Research</a:t>
            </a:r>
            <a:endParaRPr lang="cs-CZ" dirty="0"/>
          </a:p>
          <a:p>
            <a:endParaRPr lang="cs-CZ" dirty="0"/>
          </a:p>
          <a:p>
            <a:r>
              <a:rPr lang="cs-CZ" dirty="0"/>
              <a:t>Zpochybnění rozvětvené evropské rodiny = množství osaměle žijících</a:t>
            </a:r>
          </a:p>
          <a:p>
            <a:r>
              <a:rPr lang="cs-CZ" dirty="0"/>
              <a:t>Muži častěji vstupují do nových manželství</a:t>
            </a:r>
          </a:p>
        </p:txBody>
      </p:sp>
      <p:grpSp>
        <p:nvGrpSpPr>
          <p:cNvPr id="4103" name="Group 4102">
            <a:extLst>
              <a:ext uri="{FF2B5EF4-FFF2-40B4-BE49-F238E27FC236}">
                <a16:creationId xmlns:a16="http://schemas.microsoft.com/office/drawing/2014/main" id="{93401815-9C3D-43EE-B4E4-2504090CEF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109823" y="2012810"/>
            <a:ext cx="4948659" cy="3453535"/>
            <a:chOff x="7807230" y="2012810"/>
            <a:chExt cx="3251252" cy="3459865"/>
          </a:xfrm>
        </p:grpSpPr>
        <p:sp>
          <p:nvSpPr>
            <p:cNvPr id="4104" name="Rectangle 4103">
              <a:extLst>
                <a:ext uri="{FF2B5EF4-FFF2-40B4-BE49-F238E27FC236}">
                  <a16:creationId xmlns:a16="http://schemas.microsoft.com/office/drawing/2014/main" id="{CDC52205-72B7-41BE-99DF-6B24F25ED6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0" y="2012810"/>
              <a:ext cx="3251252" cy="3459865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1905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05" name="Rectangle 4104">
              <a:extLst>
                <a:ext uri="{FF2B5EF4-FFF2-40B4-BE49-F238E27FC236}">
                  <a16:creationId xmlns:a16="http://schemas.microsoft.com/office/drawing/2014/main" id="{298BFFC9-C8B3-41FE-B9CC-C492B07945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1" y="2026142"/>
              <a:ext cx="3251250" cy="3440203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762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w="38100" h="38100"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098" name="Picture 2">
            <a:extLst>
              <a:ext uri="{FF2B5EF4-FFF2-40B4-BE49-F238E27FC236}">
                <a16:creationId xmlns:a16="http://schemas.microsoft.com/office/drawing/2014/main" id="{056EDDC0-BABE-BFE3-FF5F-1933D95086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30" b="3"/>
          <a:stretch/>
        </p:blipFill>
        <p:spPr bwMode="auto">
          <a:xfrm>
            <a:off x="6277257" y="2174242"/>
            <a:ext cx="4613872" cy="3124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59545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51" name="Rectangle 6150">
            <a:extLst>
              <a:ext uri="{FF2B5EF4-FFF2-40B4-BE49-F238E27FC236}">
                <a16:creationId xmlns:a16="http://schemas.microsoft.com/office/drawing/2014/main" id="{10419CA0-BFB4-4390-AB8F-5DBFCA45D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153" name="Straight Connector 6152">
            <a:extLst>
              <a:ext uri="{FF2B5EF4-FFF2-40B4-BE49-F238E27FC236}">
                <a16:creationId xmlns:a16="http://schemas.microsoft.com/office/drawing/2014/main" id="{5CF4C623-16D7-4722-8EFB-A5B0E3BC07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7" y="1847088"/>
            <a:ext cx="554803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Nadpis 1">
            <a:extLst>
              <a:ext uri="{FF2B5EF4-FFF2-40B4-BE49-F238E27FC236}">
                <a16:creationId xmlns:a16="http://schemas.microsoft.com/office/drawing/2014/main" id="{ECEB0BD1-7CB3-2C0B-F0C3-147F4C482D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80" y="804520"/>
            <a:ext cx="5550355" cy="1049235"/>
          </a:xfrm>
        </p:spPr>
        <p:txBody>
          <a:bodyPr>
            <a:normAutofit/>
          </a:bodyPr>
          <a:lstStyle/>
          <a:p>
            <a:r>
              <a:rPr lang="cs-CZ" b="1" dirty="0"/>
              <a:t>HYPOTÉZA Babiček</a:t>
            </a:r>
          </a:p>
        </p:txBody>
      </p:sp>
      <p:sp>
        <p:nvSpPr>
          <p:cNvPr id="6155" name="Rectangle 6154">
            <a:extLst>
              <a:ext uri="{FF2B5EF4-FFF2-40B4-BE49-F238E27FC236}">
                <a16:creationId xmlns:a16="http://schemas.microsoft.com/office/drawing/2014/main" id="{596E9C81-ACBE-459E-A7D5-2BB824B68F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20FF8DD-799C-A141-A5EA-BBF59CFC9B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80" y="2015732"/>
            <a:ext cx="5550355" cy="3450613"/>
          </a:xfrm>
        </p:spPr>
        <p:txBody>
          <a:bodyPr>
            <a:normAutofit/>
          </a:bodyPr>
          <a:lstStyle/>
          <a:p>
            <a:r>
              <a:rPr lang="cs-CZ" dirty="0"/>
              <a:t>Evoluční antropologie = kooperativní péče o potomstvo</a:t>
            </a:r>
          </a:p>
          <a:p>
            <a:r>
              <a:rPr lang="cs-CZ" dirty="0"/>
              <a:t>Absence u jiných velkých primátů</a:t>
            </a:r>
          </a:p>
          <a:p>
            <a:r>
              <a:rPr lang="cs-CZ" dirty="0"/>
              <a:t>Podpora reprodukce svých vlastních potomků</a:t>
            </a:r>
          </a:p>
          <a:p>
            <a:r>
              <a:rPr lang="cs-CZ" dirty="0"/>
              <a:t>„Tak nějak to cítíme“ = význam babiček pro dítě</a:t>
            </a:r>
          </a:p>
        </p:txBody>
      </p:sp>
      <p:grpSp>
        <p:nvGrpSpPr>
          <p:cNvPr id="6157" name="Group 6156">
            <a:extLst>
              <a:ext uri="{FF2B5EF4-FFF2-40B4-BE49-F238E27FC236}">
                <a16:creationId xmlns:a16="http://schemas.microsoft.com/office/drawing/2014/main" id="{CEBDCB18-ABE5-43B0-8B68-89FEDAECB8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477388" y="482171"/>
            <a:ext cx="4074533" cy="5149101"/>
            <a:chOff x="7463259" y="583365"/>
            <a:chExt cx="4074533" cy="5181928"/>
          </a:xfrm>
        </p:grpSpPr>
        <p:sp>
          <p:nvSpPr>
            <p:cNvPr id="6158" name="Rectangle 6157">
              <a:extLst>
                <a:ext uri="{FF2B5EF4-FFF2-40B4-BE49-F238E27FC236}">
                  <a16:creationId xmlns:a16="http://schemas.microsoft.com/office/drawing/2014/main" id="{483C65C6-7268-490D-B4A8-927D45FAB6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3259" y="583365"/>
              <a:ext cx="4074533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59" name="Rectangle 6158">
              <a:extLst>
                <a:ext uri="{FF2B5EF4-FFF2-40B4-BE49-F238E27FC236}">
                  <a16:creationId xmlns:a16="http://schemas.microsoft.com/office/drawing/2014/main" id="{6133D4A5-82E5-43A0-9FF0-81B7AC16CD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76318" y="915807"/>
              <a:ext cx="3450289" cy="4494927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146" name="Picture 2">
            <a:extLst>
              <a:ext uri="{FF2B5EF4-FFF2-40B4-BE49-F238E27FC236}">
                <a16:creationId xmlns:a16="http://schemas.microsoft.com/office/drawing/2014/main" id="{94572BD6-17EE-495C-1933-518CF7F47E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40" b="-4"/>
          <a:stretch/>
        </p:blipFill>
        <p:spPr bwMode="auto">
          <a:xfrm>
            <a:off x="8116373" y="1116345"/>
            <a:ext cx="2799103" cy="3866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1" name="Picture 6160">
            <a:extLst>
              <a:ext uri="{FF2B5EF4-FFF2-40B4-BE49-F238E27FC236}">
                <a16:creationId xmlns:a16="http://schemas.microsoft.com/office/drawing/2014/main" id="{08EC5C75-E28F-4899-9C2E-39431B82B7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6163" name="Straight Connector 6162">
            <a:extLst>
              <a:ext uri="{FF2B5EF4-FFF2-40B4-BE49-F238E27FC236}">
                <a16:creationId xmlns:a16="http://schemas.microsoft.com/office/drawing/2014/main" id="{46AAE0A1-60AD-4190-B85D-2DD8148369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29639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27" name="Rectangle 5126">
            <a:extLst>
              <a:ext uri="{FF2B5EF4-FFF2-40B4-BE49-F238E27FC236}">
                <a16:creationId xmlns:a16="http://schemas.microsoft.com/office/drawing/2014/main" id="{3193BA5C-B8F3-4972-BA54-014C48FAFA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129" name="Straight Connector 5128">
            <a:extLst>
              <a:ext uri="{FF2B5EF4-FFF2-40B4-BE49-F238E27FC236}">
                <a16:creationId xmlns:a16="http://schemas.microsoft.com/office/drawing/2014/main" id="{D7162BAB-C25E-4CE9-B87C-F118DC7E7C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353088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Nadpis 1">
            <a:extLst>
              <a:ext uri="{FF2B5EF4-FFF2-40B4-BE49-F238E27FC236}">
                <a16:creationId xmlns:a16="http://schemas.microsoft.com/office/drawing/2014/main" id="{FDA73011-0A2D-9D1E-51D0-01C0505AF6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80" y="804520"/>
            <a:ext cx="3530157" cy="1049235"/>
          </a:xfrm>
        </p:spPr>
        <p:txBody>
          <a:bodyPr>
            <a:normAutofit/>
          </a:bodyPr>
          <a:lstStyle/>
          <a:p>
            <a:r>
              <a:rPr lang="cs-CZ" sz="2700" b="1" err="1"/>
              <a:t>VícegeneraČnÍ</a:t>
            </a:r>
            <a:r>
              <a:rPr lang="cs-CZ" sz="2700" b="1"/>
              <a:t> SOUŽITÍ</a:t>
            </a:r>
          </a:p>
        </p:txBody>
      </p:sp>
      <p:sp>
        <p:nvSpPr>
          <p:cNvPr id="5131" name="Rectangle 5130">
            <a:extLst>
              <a:ext uri="{FF2B5EF4-FFF2-40B4-BE49-F238E27FC236}">
                <a16:creationId xmlns:a16="http://schemas.microsoft.com/office/drawing/2014/main" id="{05B93327-222A-4DAC-9163-371BF44CDB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5B40C48-B8B5-426F-7F81-B5CC655513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81" y="2015732"/>
            <a:ext cx="3526523" cy="3450613"/>
          </a:xfrm>
        </p:spPr>
        <p:txBody>
          <a:bodyPr>
            <a:normAutofit fontScale="92500"/>
          </a:bodyPr>
          <a:lstStyle/>
          <a:p>
            <a:r>
              <a:rPr lang="cs-CZ" dirty="0"/>
              <a:t>Prodlužování průměrného věku</a:t>
            </a:r>
          </a:p>
          <a:p>
            <a:r>
              <a:rPr lang="cs-CZ" dirty="0"/>
              <a:t>Rodina jako primární kontext lidské zkušenosti, nejčastějším kolektivním referenčním rámcem</a:t>
            </a:r>
          </a:p>
          <a:p>
            <a:r>
              <a:rPr lang="cs-CZ" dirty="0"/>
              <a:t>Biologický vs. Kulturní útvar</a:t>
            </a:r>
          </a:p>
          <a:p>
            <a:r>
              <a:rPr lang="cs-CZ" dirty="0"/>
              <a:t>2. polovina 20. století (demografie, sociologie)</a:t>
            </a:r>
          </a:p>
        </p:txBody>
      </p:sp>
      <p:grpSp>
        <p:nvGrpSpPr>
          <p:cNvPr id="5133" name="Group 5132">
            <a:extLst>
              <a:ext uri="{FF2B5EF4-FFF2-40B4-BE49-F238E27FC236}">
                <a16:creationId xmlns:a16="http://schemas.microsoft.com/office/drawing/2014/main" id="{14EE34E3-F117-4487-8ACF-33DA65FA11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60131" y="482171"/>
            <a:ext cx="6091791" cy="5149101"/>
            <a:chOff x="5460131" y="482171"/>
            <a:chExt cx="6091791" cy="5149101"/>
          </a:xfrm>
        </p:grpSpPr>
        <p:sp>
          <p:nvSpPr>
            <p:cNvPr id="5134" name="Rectangle 5133">
              <a:extLst>
                <a:ext uri="{FF2B5EF4-FFF2-40B4-BE49-F238E27FC236}">
                  <a16:creationId xmlns:a16="http://schemas.microsoft.com/office/drawing/2014/main" id="{39ACC02C-6424-4165-93C4-E83C8E81D4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60131" y="482171"/>
              <a:ext cx="6091791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35" name="Rectangle 5134">
              <a:extLst>
                <a:ext uri="{FF2B5EF4-FFF2-40B4-BE49-F238E27FC236}">
                  <a16:creationId xmlns:a16="http://schemas.microsoft.com/office/drawing/2014/main" id="{C182CB9C-C978-4C9B-9AAD-8B13418975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78956" y="812507"/>
              <a:ext cx="5461780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137" name="Rectangle 5136">
            <a:extLst>
              <a:ext uri="{FF2B5EF4-FFF2-40B4-BE49-F238E27FC236}">
                <a16:creationId xmlns:a16="http://schemas.microsoft.com/office/drawing/2014/main" id="{56388820-A63D-463C-9DBC-060A5ABE33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42379" y="977965"/>
            <a:ext cx="5134631" cy="4135339"/>
          </a:xfrm>
          <a:prstGeom prst="rect">
            <a:avLst/>
          </a:prstGeom>
          <a:solidFill>
            <a:schemeClr val="bg1"/>
          </a:solidFill>
          <a:ln w="63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F1326BB0-5048-0317-8C52-1D4F523D11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3926" y="2042932"/>
            <a:ext cx="4821551" cy="2012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9" name="Picture 5138">
            <a:extLst>
              <a:ext uri="{FF2B5EF4-FFF2-40B4-BE49-F238E27FC236}">
                <a16:creationId xmlns:a16="http://schemas.microsoft.com/office/drawing/2014/main" id="{C04ED70F-D6FD-4EB1-A171-D30F885FE7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5141" name="Straight Connector 5140">
            <a:extLst>
              <a:ext uri="{FF2B5EF4-FFF2-40B4-BE49-F238E27FC236}">
                <a16:creationId xmlns:a16="http://schemas.microsoft.com/office/drawing/2014/main" id="{DA26CAE9-74C4-4EDD-8A80-77F79EAA86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88497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70" name="Rectangle 2069">
            <a:extLst>
              <a:ext uri="{FF2B5EF4-FFF2-40B4-BE49-F238E27FC236}">
                <a16:creationId xmlns:a16="http://schemas.microsoft.com/office/drawing/2014/main" id="{A67E9771-7057-4B1C-A442-B929DC7E19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72" name="Straight Connector 2071">
            <a:extLst>
              <a:ext uri="{FF2B5EF4-FFF2-40B4-BE49-F238E27FC236}">
                <a16:creationId xmlns:a16="http://schemas.microsoft.com/office/drawing/2014/main" id="{5573DE81-A410-47F8-B617-36EF621515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8938" y="1847088"/>
            <a:ext cx="283152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Nadpis 1">
            <a:extLst>
              <a:ext uri="{FF2B5EF4-FFF2-40B4-BE49-F238E27FC236}">
                <a16:creationId xmlns:a16="http://schemas.microsoft.com/office/drawing/2014/main" id="{69DA7038-E445-CFA7-2CBA-1FD81D5916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6623" y="804520"/>
            <a:ext cx="2830940" cy="1049235"/>
          </a:xfrm>
        </p:spPr>
        <p:txBody>
          <a:bodyPr>
            <a:normAutofit/>
          </a:bodyPr>
          <a:lstStyle/>
          <a:p>
            <a:r>
              <a:rPr lang="cs-CZ" sz="2200" b="1" dirty="0"/>
              <a:t>reprezentanti minulého času</a:t>
            </a:r>
          </a:p>
        </p:txBody>
      </p:sp>
      <p:sp>
        <p:nvSpPr>
          <p:cNvPr id="2074" name="Rectangle 2073">
            <a:extLst>
              <a:ext uri="{FF2B5EF4-FFF2-40B4-BE49-F238E27FC236}">
                <a16:creationId xmlns:a16="http://schemas.microsoft.com/office/drawing/2014/main" id="{B98D35C3-48CD-4EE5-BA0F-A1A132C7A6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4F72EF7-5E71-BB4A-71AD-E7E36E2770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6624" y="2015732"/>
            <a:ext cx="2828026" cy="3287567"/>
          </a:xfrm>
        </p:spPr>
        <p:txBody>
          <a:bodyPr>
            <a:normAutofit/>
          </a:bodyPr>
          <a:lstStyle/>
          <a:p>
            <a:r>
              <a:rPr lang="cs-CZ" dirty="0"/>
              <a:t>Erhard Chvojka</a:t>
            </a:r>
          </a:p>
          <a:p>
            <a:endParaRPr lang="cs-CZ" dirty="0"/>
          </a:p>
          <a:p>
            <a:r>
              <a:rPr lang="cs-CZ" dirty="0"/>
              <a:t>Rekonstrukce časů, které jsme sami neprožili</a:t>
            </a:r>
          </a:p>
        </p:txBody>
      </p:sp>
      <p:grpSp>
        <p:nvGrpSpPr>
          <p:cNvPr id="2076" name="Group 2075">
            <a:extLst>
              <a:ext uri="{FF2B5EF4-FFF2-40B4-BE49-F238E27FC236}">
                <a16:creationId xmlns:a16="http://schemas.microsoft.com/office/drawing/2014/main" id="{DECAEFDA-5D6A-4085-B80D-4317DEE011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979389" y="482171"/>
            <a:ext cx="7560115" cy="5149101"/>
            <a:chOff x="7463258" y="583365"/>
            <a:chExt cx="7560115" cy="5181928"/>
          </a:xfrm>
        </p:grpSpPr>
        <p:sp>
          <p:nvSpPr>
            <p:cNvPr id="2077" name="Rectangle 2076">
              <a:extLst>
                <a:ext uri="{FF2B5EF4-FFF2-40B4-BE49-F238E27FC236}">
                  <a16:creationId xmlns:a16="http://schemas.microsoft.com/office/drawing/2014/main" id="{EA0C0CC8-828D-4478-A5A9-69961B9499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3258" y="583365"/>
              <a:ext cx="7560115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8" name="Rectangle 2077">
              <a:extLst>
                <a:ext uri="{FF2B5EF4-FFF2-40B4-BE49-F238E27FC236}">
                  <a16:creationId xmlns:a16="http://schemas.microsoft.com/office/drawing/2014/main" id="{D8CEAB92-5D11-4A2B-A6F1-704DCDBA92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76317" y="915807"/>
              <a:ext cx="6928279" cy="4494927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80" name="Rectangle 2079">
            <a:extLst>
              <a:ext uri="{FF2B5EF4-FFF2-40B4-BE49-F238E27FC236}">
                <a16:creationId xmlns:a16="http://schemas.microsoft.com/office/drawing/2014/main" id="{5EE095BE-2923-4F9D-9B66-4A0FD49BD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55871" y="977099"/>
            <a:ext cx="6613984" cy="4136205"/>
          </a:xfrm>
          <a:prstGeom prst="rect">
            <a:avLst/>
          </a:prstGeom>
          <a:solidFill>
            <a:srgbClr val="FFFFFE"/>
          </a:solidFill>
          <a:ln w="63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400A82C0-05DB-6135-51A8-D03E4A2F7C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31927" y="1403045"/>
            <a:ext cx="1980590" cy="3300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C3715442-31C3-BF0F-2F61-A494C133E6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76243" y="1401296"/>
            <a:ext cx="1980590" cy="3300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FF588CD0-F9CB-EB34-30E3-CD10C69BAC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26749" y="1584684"/>
            <a:ext cx="1980590" cy="2934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2" name="Picture 2081">
            <a:extLst>
              <a:ext uri="{FF2B5EF4-FFF2-40B4-BE49-F238E27FC236}">
                <a16:creationId xmlns:a16="http://schemas.microsoft.com/office/drawing/2014/main" id="{34822122-BCC6-452D-B907-31FDA6CA9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2084" name="Straight Connector 2083">
            <a:extLst>
              <a:ext uri="{FF2B5EF4-FFF2-40B4-BE49-F238E27FC236}">
                <a16:creationId xmlns:a16="http://schemas.microsoft.com/office/drawing/2014/main" id="{C4EAB49D-C7AA-4FAF-8D66-1AD97FD550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4521495"/>
      </p:ext>
    </p:extLst>
  </p:cSld>
  <p:clrMapOvr>
    <a:masterClrMapping/>
  </p:clrMapOvr>
</p:sld>
</file>

<file path=ppt/theme/theme1.xml><?xml version="1.0" encoding="utf-8"?>
<a:theme xmlns:a="http://schemas.openxmlformats.org/drawingml/2006/main" name="Galerie">
  <a:themeElements>
    <a:clrScheme name="Galerie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erie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erie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502</TotalTime>
  <Words>711</Words>
  <Application>Microsoft Office PowerPoint</Application>
  <PresentationFormat>Širokoúhlá obrazovka</PresentationFormat>
  <Paragraphs>89</Paragraphs>
  <Slides>19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3" baseType="lpstr">
      <vt:lpstr>Arial</vt:lpstr>
      <vt:lpstr>Calibri</vt:lpstr>
      <vt:lpstr>Gill Sans MT</vt:lpstr>
      <vt:lpstr>Galerie</vt:lpstr>
      <vt:lpstr>Ageismus</vt:lpstr>
      <vt:lpstr>Věk jako téma</vt:lpstr>
      <vt:lpstr>Respekt ke stáŘÍ?</vt:lpstr>
      <vt:lpstr>Ageismus v Čechách</vt:lpstr>
      <vt:lpstr>Semtamdata</vt:lpstr>
      <vt:lpstr>Vdova jako téma</vt:lpstr>
      <vt:lpstr>HYPOTÉZA Babiček</vt:lpstr>
      <vt:lpstr>VícegeneraČnÍ SOUŽITÍ</vt:lpstr>
      <vt:lpstr>reprezentanti minulého času</vt:lpstr>
      <vt:lpstr>Genderová disproporcionalita</vt:lpstr>
      <vt:lpstr>Generační prožitky</vt:lpstr>
      <vt:lpstr>Tematizace „minulosti“ při interakci v rodinně</vt:lpstr>
      <vt:lpstr>KOnjunktura</vt:lpstr>
      <vt:lpstr>Harald Welzer</vt:lpstr>
      <vt:lpstr>Dětství jako indikátor</vt:lpstr>
      <vt:lpstr>Explicitní parametry</vt:lpstr>
      <vt:lpstr>Diskurz privátních narativů</vt:lpstr>
      <vt:lpstr>Zapomenutý modifikátor?  EGO-Dokument</vt:lpstr>
      <vt:lpstr>„Stejné“ prožitky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Gender a feminismus </dc:title>
  <dc:creator>Vojtěch Kessler</dc:creator>
  <cp:lastModifiedBy>Vojtěch Kessler</cp:lastModifiedBy>
  <cp:revision>12</cp:revision>
  <dcterms:created xsi:type="dcterms:W3CDTF">2023-10-08T11:14:16Z</dcterms:created>
  <dcterms:modified xsi:type="dcterms:W3CDTF">2023-10-30T11:03:09Z</dcterms:modified>
</cp:coreProperties>
</file>