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pPr lvl="0"/>
            <a:r>
              <a:rPr lang="cs-CZ" altLang="en-US" noProof="0"/>
              <a:t>Klepnutím lze upravit styl předlohy nadpisů.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pPr lvl="0"/>
            <a:r>
              <a:rPr lang="cs-CZ" altLang="en-US" noProof="0"/>
              <a:t>Klepnutím lze upravit styl předlohy podnadpisů.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B35A6B0-1C13-4CCA-B370-F02FE9C200D9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0183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9584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289B8E-AACA-4209-9C4B-9FE784AC9823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5544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07E65C-1815-46FB-8712-CD7AACD21585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1075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88DE04-F6A6-4DAC-94FC-407128225A38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47599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1591A-5B0C-4BB9-8301-E34C0AD42B03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3392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C54479-39B2-4895-A96F-B979C1B537BE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964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188B7D-D752-443A-BBDD-AB74EC8714C1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389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C318E6-A2F9-40B0-A8AA-2584AE6E6AB2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6404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F1DE3C-0F4B-42E9-9D5E-CCF6CA5CFE2A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75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93DE61-F9C8-4F4E-BB3D-B452C282831E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64636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C2E53D-611A-4119-9378-F00710076086}" type="slidenum">
              <a:rPr lang="cs-CZ" altLang="en-US">
                <a:solidFill>
                  <a:srgbClr val="000000"/>
                </a:solidFill>
              </a:rPr>
              <a:pPr/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286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 předlohy nadpisů.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en-US"/>
              <a:t>Klepnutím lze upravit styly předlohy textu.</a:t>
            </a:r>
          </a:p>
          <a:p>
            <a:pPr lvl="1"/>
            <a:r>
              <a:rPr lang="cs-CZ" altLang="en-US"/>
              <a:t>Druhá úroveň</a:t>
            </a:r>
          </a:p>
          <a:p>
            <a:pPr lvl="2"/>
            <a:r>
              <a:rPr lang="cs-CZ" altLang="en-US"/>
              <a:t>Třetí úroveň</a:t>
            </a:r>
          </a:p>
          <a:p>
            <a:pPr lvl="3"/>
            <a:r>
              <a:rPr lang="cs-CZ" altLang="en-US"/>
              <a:t>Čtvrtá úroveň</a:t>
            </a:r>
          </a:p>
          <a:p>
            <a:pPr lvl="4"/>
            <a:r>
              <a:rPr lang="cs-CZ" altLang="en-US"/>
              <a:t>Pátá úroveň</a:t>
            </a:r>
          </a:p>
        </p:txBody>
      </p:sp>
      <p:sp>
        <p:nvSpPr>
          <p:cNvPr id="491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91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+mj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AF89F76-352A-4751-8E49-D225D447693F}" type="slidenum">
              <a:rPr lang="cs-CZ" alt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en-US">
              <a:solidFill>
                <a:srgbClr val="000000"/>
              </a:solidFill>
            </a:endParaRPr>
          </a:p>
        </p:txBody>
      </p:sp>
      <p:sp>
        <p:nvSpPr>
          <p:cNvPr id="4915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916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89274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fontAlgn="base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hyperlink" Target="http://www.google.cz/url?sa=i&amp;rct=j&amp;q=&amp;esrc=s&amp;source=images&amp;cd=&amp;cad=rja&amp;uact=8&amp;ved=0ahUKEwi_vcXdy-PWAhVlDJoKHfXFAesQjRwIBw&amp;url=http://www.badmintonweb.cz/smec.htm&amp;psig=AOvVaw3-EFTarcMyMoArw6mOUSPE&amp;ust=1507640233581989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google.cz/url?sa=i&amp;rct=j&amp;q=&amp;esrc=s&amp;source=images&amp;cd=&amp;cad=rja&amp;uact=8&amp;ved=0ahUKEwiYkK_Mx-PWAhXCPZoKHRvWDhsQjRwIBw&amp;url=https://southsidegazette.wordpress.com/2014/11/18/clapham-common-at-the-heart-of-ultimate-frisbee-scene/&amp;psig=AOvVaw0Z6v1VE_xsFLW4PE56uMfa&amp;ust=1507639118752229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hyperlink" Target="https://www.google.cz/url?sa=i&amp;rct=j&amp;q=&amp;esrc=s&amp;source=images&amp;cd=&amp;cad=rja&amp;uact=8&amp;ved=0ahUKEwiu7Mfsx-PWAhUlJpoKHWo6Aw4QjRwIBw&amp;url=https://www.geocaching.com/seek/cache_details.aspx?guid%3Def0a4c15-9180-4380-851b-15b71738777e&amp;psig=AOvVaw0bqqeOOb9Ze_WqMtqytf24&amp;ust=1507639197746015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4213" y="1700213"/>
            <a:ext cx="7416800" cy="3168650"/>
          </a:xfrm>
        </p:spPr>
        <p:txBody>
          <a:bodyPr/>
          <a:lstStyle/>
          <a:p>
            <a:pPr algn="ctr"/>
            <a:r>
              <a:rPr lang="cs-CZ" altLang="cs-CZ" sz="4600" dirty="0"/>
              <a:t>SPORTOVNÍ HRY</a:t>
            </a:r>
            <a:br>
              <a:rPr lang="cs-CZ" altLang="cs-CZ" sz="4600" dirty="0"/>
            </a:br>
            <a:r>
              <a:rPr lang="cs-CZ" altLang="cs-CZ" sz="4600" dirty="0"/>
              <a:t> </a:t>
            </a:r>
            <a:r>
              <a:rPr lang="cs-CZ" altLang="cs-CZ" sz="3200" dirty="0"/>
              <a:t>ZÁKLADNÍ POJMY </a:t>
            </a:r>
            <a:br>
              <a:rPr lang="cs-CZ" altLang="cs-CZ" sz="3200" dirty="0"/>
            </a:br>
            <a:r>
              <a:rPr lang="cs-CZ" altLang="cs-CZ" sz="3200" dirty="0"/>
              <a:t>HISTORIE</a:t>
            </a:r>
            <a:br>
              <a:rPr lang="cs-CZ" altLang="cs-CZ" sz="3200" dirty="0"/>
            </a:br>
            <a:r>
              <a:rPr lang="cs-CZ" altLang="cs-CZ" sz="3200" dirty="0"/>
              <a:t>SYSTEMATI</a:t>
            </a:r>
            <a:r>
              <a:rPr lang="cs-CZ" altLang="cs-CZ" sz="3600" dirty="0"/>
              <a:t>KA</a:t>
            </a:r>
            <a:br>
              <a:rPr lang="cs-CZ" altLang="cs-CZ" sz="4600" dirty="0"/>
            </a:br>
            <a:endParaRPr lang="cs-CZ" altLang="cs-CZ" sz="4600" dirty="0"/>
          </a:p>
        </p:txBody>
      </p:sp>
    </p:spTree>
    <p:extLst>
      <p:ext uri="{BB962C8B-B14F-4D97-AF65-F5344CB8AC3E}">
        <p14:creationId xmlns:p14="http://schemas.microsoft.com/office/powerpoint/2010/main" val="24253936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8229600" cy="1143000"/>
          </a:xfrm>
        </p:spPr>
        <p:txBody>
          <a:bodyPr/>
          <a:lstStyle/>
          <a:p>
            <a:r>
              <a:rPr lang="cs-CZ" altLang="cs-CZ"/>
              <a:t>SPORTOVNÍ HRA</a:t>
            </a: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79525" y="1946275"/>
            <a:ext cx="74072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1317625" y="2438400"/>
            <a:ext cx="7140575" cy="301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3200">
                <a:solidFill>
                  <a:srgbClr val="000000"/>
                </a:solidFill>
                <a:latin typeface="Times New Roman" pitchFamily="18" charset="0"/>
              </a:rPr>
              <a:t>Soutěživá činnost dvou soupeřů v jednotném prostoru a čase, kteří podle institucionálně schválených pravidel usilují o prokázání vlastní převahy lepším ovládáním společného předmětu (popř. dvou společných předmětů)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 flipV="1">
            <a:off x="1127125" y="2174875"/>
            <a:ext cx="75596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1080000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2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61162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2600"/>
              <a:t>REALIZACE SPORTOVNÍ HRY = UTKÁNÍ</a:t>
            </a: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043608" y="908720"/>
            <a:ext cx="7239000" cy="3662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</a:rPr>
              <a:t>     OBSAH = souhrn uskutečněného jednání hráčů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</a:rPr>
              <a:t>     CÍL = vítězství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cs-CZ" altLang="cs-CZ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</a:rPr>
              <a:t> DĚJ = </a:t>
            </a: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opakované střídání hry a jejího přerušení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 (děj hry)      (děj přerušení)</a:t>
            </a:r>
            <a:endParaRPr lang="cs-CZ" altLang="cs-CZ" sz="2000" dirty="0">
              <a:solidFill>
                <a:srgbClr val="000000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</a:rPr>
              <a:t>                                       </a:t>
            </a: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  <a:sym typeface="Wingdings"/>
              </a:rPr>
              <a:t></a:t>
            </a:r>
            <a:endParaRPr lang="cs-CZ" altLang="cs-CZ" sz="2000" dirty="0">
              <a:solidFill>
                <a:srgbClr val="000000"/>
              </a:solidFill>
              <a:latin typeface="Times New Roman" pitchFamily="18" charset="0"/>
            </a:endParaRPr>
          </a:p>
          <a:p>
            <a:pPr fontAlgn="base">
              <a:spcBef>
                <a:spcPct val="50000"/>
              </a:spcBef>
              <a:spcAft>
                <a:spcPct val="0"/>
              </a:spcAft>
              <a:buFontTx/>
              <a:buChar char="•"/>
            </a:pP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</a:rPr>
              <a:t>     DĚJ = podmínky (hřiště, branky, míč apod.)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</a:rPr>
              <a:t>                 aktivity (činnost hráčů, rozhodčích apod.)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</a:rPr>
              <a:t>                 vztahy  (kooperace, </a:t>
            </a:r>
            <a:r>
              <a:rPr lang="cs-CZ" altLang="cs-CZ" sz="2000" dirty="0" err="1">
                <a:solidFill>
                  <a:srgbClr val="000000"/>
                </a:solidFill>
                <a:latin typeface="Times New Roman" pitchFamily="18" charset="0"/>
              </a:rPr>
              <a:t>kompetice</a:t>
            </a: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</a:rPr>
              <a:t> apod.)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1073770" y="5048349"/>
            <a:ext cx="71786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</a:rPr>
              <a:t>Základní znak </a:t>
            </a: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  <a:sym typeface="Wingdings" pitchFamily="2" charset="2"/>
              </a:rPr>
              <a:t></a:t>
            </a:r>
            <a:r>
              <a:rPr lang="cs-CZ" altLang="cs-CZ" sz="2000" dirty="0">
                <a:solidFill>
                  <a:srgbClr val="000000"/>
                </a:solidFill>
                <a:latin typeface="Times New Roman" pitchFamily="18" charset="0"/>
              </a:rPr>
              <a:t> nepřetržité změny herních úkolů</a:t>
            </a:r>
          </a:p>
        </p:txBody>
      </p:sp>
    </p:spTree>
    <p:extLst>
      <p:ext uri="{BB962C8B-B14F-4D97-AF65-F5344CB8AC3E}">
        <p14:creationId xmlns:p14="http://schemas.microsoft.com/office/powerpoint/2010/main" val="890775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/>
      <p:bldP spid="11267" grpId="0"/>
      <p:bldP spid="112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11187" y="476672"/>
            <a:ext cx="8158163" cy="410445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69925" indent="-3254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0000"/>
              <a:buFont typeface="Wingdings" pitchFamily="2" charset="2"/>
              <a:buChar char="q"/>
              <a:defRPr sz="2600">
                <a:solidFill>
                  <a:schemeClr val="tx1"/>
                </a:solidFill>
                <a:latin typeface="+mn-lt"/>
              </a:defRPr>
            </a:lvl2pPr>
            <a:lvl3pPr marL="1022350" indent="-350838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buFont typeface="Wingdings" pitchFamily="2" charset="2"/>
              <a:buChar char="n"/>
              <a:defRPr sz="2200">
                <a:solidFill>
                  <a:schemeClr val="tx1"/>
                </a:solidFill>
                <a:latin typeface="+mn-lt"/>
              </a:defRPr>
            </a:lvl3pPr>
            <a:lvl4pPr marL="1339850" indent="-315913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q"/>
              <a:defRPr sz="2000">
                <a:solidFill>
                  <a:schemeClr val="tx1"/>
                </a:solidFill>
                <a:latin typeface="+mn-lt"/>
              </a:defRPr>
            </a:lvl4pPr>
            <a:lvl5pPr marL="16811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1383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5955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0527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509963" indent="-339725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kern="0" dirty="0"/>
              <a:t>Herní situace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kern="0" dirty="0"/>
              <a:t>	</a:t>
            </a:r>
            <a:r>
              <a:rPr lang="cs-CZ" altLang="cs-CZ" sz="2000" kern="0" dirty="0"/>
              <a:t>souhrn podstatných vztahů mezi faktory, které podmiňují realizaci herní činnosti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kern="0" dirty="0"/>
              <a:t>	- postoj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kern="0" dirty="0"/>
              <a:t>	- postavení 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kern="0" dirty="0"/>
              <a:t>	- rozestavení spoluhráčů a soupeřů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kern="0" dirty="0"/>
              <a:t>	- jejich předpokládaný pohyb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kern="0" dirty="0"/>
              <a:t>	- poloha a směřování společného předmětu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kern="0" dirty="0"/>
              <a:t>	- čas a skóre utkání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cs-CZ" altLang="cs-CZ" sz="1800" b="1" kern="0" dirty="0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kern="0" dirty="0"/>
              <a:t>Standardní situace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000" b="1" kern="0" dirty="0"/>
              <a:t>	</a:t>
            </a:r>
            <a:r>
              <a:rPr lang="cs-CZ" altLang="cs-CZ" sz="2000" kern="0" dirty="0"/>
              <a:t>pravidly předepsaný způsob zahájení děje hry podle charakteru jejího přerušení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cs-CZ" altLang="cs-CZ" sz="2100" b="1" kern="0" dirty="0">
                <a:solidFill>
                  <a:srgbClr val="FFFF00"/>
                </a:solidFill>
              </a:rPr>
              <a:t>	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4165936"/>
            <a:ext cx="8467725" cy="172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35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00225" y="288925"/>
            <a:ext cx="5975350" cy="649288"/>
          </a:xfrm>
        </p:spPr>
        <p:txBody>
          <a:bodyPr/>
          <a:lstStyle/>
          <a:p>
            <a:r>
              <a:rPr lang="cs-CZ" altLang="cs-CZ" sz="3400">
                <a:solidFill>
                  <a:schemeClr val="tx1"/>
                </a:solidFill>
              </a:rPr>
              <a:t>Klasifikace</a:t>
            </a:r>
            <a:r>
              <a:rPr lang="cs-CZ" altLang="cs-CZ" sz="3400">
                <a:solidFill>
                  <a:srgbClr val="0066FF"/>
                </a:solidFill>
              </a:rPr>
              <a:t> </a:t>
            </a:r>
            <a:r>
              <a:rPr lang="cs-CZ" altLang="cs-CZ" sz="3400">
                <a:solidFill>
                  <a:schemeClr val="tx1"/>
                </a:solidFill>
              </a:rPr>
              <a:t>sportovních her</a:t>
            </a:r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900113" y="908050"/>
            <a:ext cx="48244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b="1">
                <a:solidFill>
                  <a:srgbClr val="0066FF"/>
                </a:solidFill>
              </a:rPr>
              <a:t> </a:t>
            </a:r>
            <a:r>
              <a:rPr lang="cs-CZ" altLang="cs-CZ" sz="2000" b="1">
                <a:solidFill>
                  <a:srgbClr val="000000"/>
                </a:solidFill>
              </a:rPr>
              <a:t>hrací plocha (společná či oddělená)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5795963" y="1196975"/>
            <a:ext cx="15843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- </a:t>
            </a:r>
            <a:r>
              <a:rPr lang="cs-CZ" altLang="cs-CZ" sz="2000" b="1">
                <a:solidFill>
                  <a:srgbClr val="000000"/>
                </a:solidFill>
              </a:rPr>
              <a:t>invazní</a:t>
            </a: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5724525" y="1557338"/>
            <a:ext cx="18716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>
                <a:solidFill>
                  <a:srgbClr val="996600"/>
                </a:solidFill>
              </a:rPr>
              <a:t> </a:t>
            </a:r>
            <a:r>
              <a:rPr lang="cs-CZ" altLang="cs-CZ" sz="2000" b="1">
                <a:solidFill>
                  <a:srgbClr val="000000"/>
                </a:solidFill>
              </a:rPr>
              <a:t>- neinvazní</a:t>
            </a:r>
          </a:p>
        </p:txBody>
      </p: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900113" y="1844675"/>
            <a:ext cx="20875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b="1">
                <a:solidFill>
                  <a:srgbClr val="0066FF"/>
                </a:solidFill>
              </a:rPr>
              <a:t> </a:t>
            </a:r>
            <a:r>
              <a:rPr lang="cs-CZ" altLang="cs-CZ" sz="2000" b="1">
                <a:solidFill>
                  <a:srgbClr val="000000"/>
                </a:solidFill>
              </a:rPr>
              <a:t>počet hráčů</a:t>
            </a:r>
          </a:p>
        </p:txBody>
      </p:sp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4500563" y="2060575"/>
            <a:ext cx="23050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- individuální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4500563" y="2349500"/>
            <a:ext cx="19431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- párové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4500563" y="2708275"/>
            <a:ext cx="15113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- týmové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900113" y="3284538"/>
            <a:ext cx="24479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b="1">
                <a:solidFill>
                  <a:srgbClr val="0066FF"/>
                </a:solidFill>
              </a:rPr>
              <a:t> </a:t>
            </a:r>
            <a:r>
              <a:rPr lang="cs-CZ" altLang="cs-CZ" sz="2000" b="1">
                <a:solidFill>
                  <a:srgbClr val="000000"/>
                </a:solidFill>
              </a:rPr>
              <a:t>způsob pohybu</a:t>
            </a:r>
          </a:p>
        </p:txBody>
      </p:sp>
      <p:sp>
        <p:nvSpPr>
          <p:cNvPr id="18443" name="Text Box 11"/>
          <p:cNvSpPr txBox="1">
            <a:spLocks noChangeArrowheads="1"/>
          </p:cNvSpPr>
          <p:nvPr/>
        </p:nvSpPr>
        <p:spPr bwMode="auto">
          <a:xfrm>
            <a:off x="4356100" y="3429000"/>
            <a:ext cx="2376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- přirozený pohyb</a:t>
            </a:r>
          </a:p>
        </p:txBody>
      </p:sp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4356100" y="3789363"/>
            <a:ext cx="287972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- pohyb ve vodě</a:t>
            </a: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4356100" y="4149725"/>
            <a:ext cx="38877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- živý dopravní prostředek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4356100" y="4581525"/>
            <a:ext cx="39592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- neživý dopravní prostředek</a:t>
            </a:r>
          </a:p>
        </p:txBody>
      </p:sp>
      <p:sp>
        <p:nvSpPr>
          <p:cNvPr id="18447" name="Text Box 15"/>
          <p:cNvSpPr txBox="1">
            <a:spLocks noChangeArrowheads="1"/>
          </p:cNvSpPr>
          <p:nvPr/>
        </p:nvSpPr>
        <p:spPr bwMode="auto">
          <a:xfrm>
            <a:off x="827088" y="5157788"/>
            <a:ext cx="61214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b="1">
                <a:solidFill>
                  <a:srgbClr val="0066FF"/>
                </a:solidFill>
              </a:rPr>
              <a:t> </a:t>
            </a:r>
            <a:r>
              <a:rPr lang="cs-CZ" altLang="cs-CZ" sz="2000" b="1">
                <a:solidFill>
                  <a:srgbClr val="000000"/>
                </a:solidFill>
              </a:rPr>
              <a:t>způsob ovládání společného předmětu</a:t>
            </a:r>
          </a:p>
        </p:txBody>
      </p:sp>
      <p:sp>
        <p:nvSpPr>
          <p:cNvPr id="18448" name="Text Box 16"/>
          <p:cNvSpPr txBox="1">
            <a:spLocks noChangeArrowheads="1"/>
          </p:cNvSpPr>
          <p:nvPr/>
        </p:nvSpPr>
        <p:spPr bwMode="auto">
          <a:xfrm>
            <a:off x="4572000" y="5516563"/>
            <a:ext cx="3600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- částmi vlastního těla</a:t>
            </a:r>
          </a:p>
        </p:txBody>
      </p:sp>
      <p:sp>
        <p:nvSpPr>
          <p:cNvPr id="18449" name="Text Box 17"/>
          <p:cNvSpPr txBox="1">
            <a:spLocks noChangeArrowheads="1"/>
          </p:cNvSpPr>
          <p:nvPr/>
        </p:nvSpPr>
        <p:spPr bwMode="auto">
          <a:xfrm>
            <a:off x="4572000" y="5876925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- sportovním náčiním</a:t>
            </a:r>
          </a:p>
        </p:txBody>
      </p:sp>
    </p:spTree>
    <p:extLst>
      <p:ext uri="{BB962C8B-B14F-4D97-AF65-F5344CB8AC3E}">
        <p14:creationId xmlns:p14="http://schemas.microsoft.com/office/powerpoint/2010/main" val="3169231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4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8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5" grpId="0"/>
      <p:bldP spid="18436" grpId="0"/>
      <p:bldP spid="18437" grpId="0"/>
      <p:bldP spid="18438" grpId="0"/>
      <p:bldP spid="18439" grpId="0"/>
      <p:bldP spid="18440" grpId="0"/>
      <p:bldP spid="18441" grpId="0"/>
      <p:bldP spid="18442" grpId="0"/>
      <p:bldP spid="18443" grpId="0"/>
      <p:bldP spid="18444" grpId="0"/>
      <p:bldP spid="18445" grpId="0"/>
      <p:bldP spid="18446" grpId="0"/>
      <p:bldP spid="18447" grpId="0"/>
      <p:bldP spid="18448" grpId="0"/>
      <p:bldP spid="1844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633413"/>
            <a:ext cx="4770437" cy="620712"/>
          </a:xfrm>
        </p:spPr>
        <p:txBody>
          <a:bodyPr/>
          <a:lstStyle/>
          <a:p>
            <a:r>
              <a:rPr lang="cs-CZ" altLang="cs-CZ" sz="3300" b="1">
                <a:solidFill>
                  <a:schemeClr val="tx1"/>
                </a:solidFill>
              </a:rPr>
              <a:t>Spojení tří hledisek:</a:t>
            </a:r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611188" y="1844675"/>
            <a:ext cx="63357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b="1">
                <a:solidFill>
                  <a:srgbClr val="0066FF"/>
                </a:solidFill>
              </a:rPr>
              <a:t> </a:t>
            </a:r>
            <a:r>
              <a:rPr lang="cs-CZ" altLang="cs-CZ" sz="2000" b="1">
                <a:solidFill>
                  <a:srgbClr val="000000"/>
                </a:solidFill>
              </a:rPr>
              <a:t>herní úkoly při ovládání společného předmětu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611188" y="2492375"/>
            <a:ext cx="4752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b="1">
                <a:solidFill>
                  <a:srgbClr val="0066FF"/>
                </a:solidFill>
              </a:rPr>
              <a:t> </a:t>
            </a:r>
            <a:r>
              <a:rPr lang="cs-CZ" altLang="cs-CZ" sz="2000" b="1">
                <a:solidFill>
                  <a:srgbClr val="000000"/>
                </a:solidFill>
              </a:rPr>
              <a:t>způsob získávání bodů</a:t>
            </a:r>
          </a:p>
        </p:txBody>
      </p:sp>
      <p:sp>
        <p:nvSpPr>
          <p:cNvPr id="19461" name="Text Box 5"/>
          <p:cNvSpPr txBox="1">
            <a:spLocks noChangeArrowheads="1"/>
          </p:cNvSpPr>
          <p:nvPr/>
        </p:nvSpPr>
        <p:spPr bwMode="auto">
          <a:xfrm>
            <a:off x="611188" y="3284538"/>
            <a:ext cx="3529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000" b="1">
                <a:solidFill>
                  <a:srgbClr val="0066FF"/>
                </a:solidFill>
              </a:rPr>
              <a:t> </a:t>
            </a:r>
            <a:r>
              <a:rPr lang="cs-CZ" altLang="cs-CZ" sz="2000" b="1">
                <a:solidFill>
                  <a:srgbClr val="000000"/>
                </a:solidFill>
              </a:rPr>
              <a:t>vymezení délky utkání</a:t>
            </a:r>
          </a:p>
        </p:txBody>
      </p:sp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3924300" y="4005263"/>
            <a:ext cx="4535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000000"/>
                </a:solidFill>
              </a:rPr>
              <a:t>- s.h. brankového typu</a:t>
            </a: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3924300" y="4724400"/>
            <a:ext cx="34559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000000"/>
                </a:solidFill>
              </a:rPr>
              <a:t>- s.h. síťového typu</a:t>
            </a:r>
          </a:p>
        </p:txBody>
      </p:sp>
      <p:sp>
        <p:nvSpPr>
          <p:cNvPr id="19464" name="Text Box 8"/>
          <p:cNvSpPr txBox="1">
            <a:spLocks noChangeArrowheads="1"/>
          </p:cNvSpPr>
          <p:nvPr/>
        </p:nvSpPr>
        <p:spPr bwMode="auto">
          <a:xfrm>
            <a:off x="3924300" y="5516563"/>
            <a:ext cx="41767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000" b="1">
                <a:solidFill>
                  <a:srgbClr val="000000"/>
                </a:solidFill>
              </a:rPr>
              <a:t>- s.h. pálkovacího typu</a:t>
            </a:r>
          </a:p>
        </p:txBody>
      </p:sp>
    </p:spTree>
    <p:extLst>
      <p:ext uri="{BB962C8B-B14F-4D97-AF65-F5344CB8AC3E}">
        <p14:creationId xmlns:p14="http://schemas.microsoft.com/office/powerpoint/2010/main" val="1109079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94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/>
      <p:bldP spid="19460" grpId="0"/>
      <p:bldP spid="19461" grpId="0"/>
      <p:bldP spid="19462" grpId="0"/>
      <p:bldP spid="19463" grpId="0"/>
      <p:bldP spid="1946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300"/>
              <a:t>BRANKOVÉ SPORTOVNÍ HRY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500"/>
              <a:t>Zisk bodů = dopravení společného předmětu do určeného cílového prostoru (branka, koš, prostor za čarou)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None/>
            </a:pPr>
            <a:endParaRPr lang="cs-CZ" altLang="cs-CZ" sz="25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500"/>
              <a:t>Společná hrací plocha pro oba soupeře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cs-CZ" altLang="cs-CZ" sz="25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500"/>
              <a:t>Trvání utkání limitováno časem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cs-CZ" altLang="cs-CZ" sz="2500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500"/>
              <a:t>V útoku je družstvo, které má míč</a:t>
            </a:r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cs-CZ" altLang="cs-CZ" sz="2500" b="1"/>
          </a:p>
          <a:p>
            <a:pPr>
              <a:lnSpc>
                <a:spcPct val="8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500" b="1"/>
              <a:t>Příklady: </a:t>
            </a:r>
            <a:r>
              <a:rPr lang="cs-CZ" altLang="cs-CZ" sz="2500"/>
              <a:t>házená, košíková, hokeje</a:t>
            </a:r>
            <a:endParaRPr lang="cs-CZ" altLang="cs-CZ" sz="2500" b="1"/>
          </a:p>
        </p:txBody>
      </p:sp>
    </p:spTree>
    <p:extLst>
      <p:ext uri="{BB962C8B-B14F-4D97-AF65-F5344CB8AC3E}">
        <p14:creationId xmlns:p14="http://schemas.microsoft.com/office/powerpoint/2010/main" val="3887269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2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/>
      <p:bldP spid="2048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300"/>
              <a:t>SÍŤOVÉ SPORTOVNÍ HRY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4724400"/>
          </a:xfrm>
        </p:spPr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500"/>
              <a:t>Zisk bodů = chyba soupeře nebo dopravení společného předmětu do pole soupeře tak, aby jej nebyl schopen vrátit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cs-CZ" altLang="cs-CZ" sz="25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500"/>
              <a:t>Oddělená hrací plocha 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cs-CZ" altLang="cs-CZ" sz="25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500"/>
              <a:t>Trvání utkání limitováno počtem bodů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cs-CZ" altLang="cs-CZ" sz="2500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500"/>
              <a:t>Současné plnění úkolů útoku i obrany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cs-CZ" altLang="cs-CZ" sz="2500" b="1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sz="2500" b="1"/>
              <a:t>Příklady: </a:t>
            </a:r>
            <a:r>
              <a:rPr lang="cs-CZ" altLang="cs-CZ" sz="2500"/>
              <a:t>odbíjená, tenis, squash, handball</a:t>
            </a:r>
            <a:endParaRPr lang="cs-CZ" altLang="cs-CZ" sz="2500" b="1"/>
          </a:p>
        </p:txBody>
      </p:sp>
    </p:spTree>
    <p:extLst>
      <p:ext uri="{BB962C8B-B14F-4D97-AF65-F5344CB8AC3E}">
        <p14:creationId xmlns:p14="http://schemas.microsoft.com/office/powerpoint/2010/main" val="2978306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2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2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2000"/>
                                        <p:tgtEl>
                                          <p:spTgt spid="21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150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sz="3300"/>
              <a:t>PÁLKOVACÍ SPORTOVNÍ HRY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/>
              <a:t>Zisk bodů = přeběh met do cílového prostoru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cs-CZ" altLang="cs-CZ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/>
              <a:t>Společná hrací plocha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cs-CZ" altLang="cs-CZ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/>
              <a:t>Trvání utkání limitováno počtem směn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cs-CZ" altLang="cs-CZ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/>
              <a:t>V útoku je družstvo, které nemá míč</a:t>
            </a:r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endParaRPr lang="cs-CZ" altLang="cs-CZ" b="1"/>
          </a:p>
          <a:p>
            <a:pPr>
              <a:lnSpc>
                <a:spcPct val="90000"/>
              </a:lnSpc>
              <a:buClr>
                <a:schemeClr val="tx1"/>
              </a:buClr>
              <a:buFont typeface="Wingdings" pitchFamily="2" charset="2"/>
              <a:buChar char="Ø"/>
            </a:pPr>
            <a:r>
              <a:rPr lang="cs-CZ" altLang="cs-CZ" b="1"/>
              <a:t>Příklady: </a:t>
            </a:r>
            <a:r>
              <a:rPr lang="cs-CZ" altLang="cs-CZ"/>
              <a:t>baseball, softbal, kriket</a:t>
            </a:r>
            <a:endParaRPr lang="cs-CZ" altLang="cs-CZ" b="1"/>
          </a:p>
        </p:txBody>
      </p:sp>
    </p:spTree>
    <p:extLst>
      <p:ext uri="{BB962C8B-B14F-4D97-AF65-F5344CB8AC3E}">
        <p14:creationId xmlns:p14="http://schemas.microsoft.com/office/powerpoint/2010/main" val="3689014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4" dur="20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9" dur="2000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4" dur="2000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29" dur="2000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34" dur="2000"/>
                                        <p:tgtEl>
                                          <p:spTgt spid="225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8" name="Text Box 4"/>
          <p:cNvSpPr txBox="1">
            <a:spLocks noChangeArrowheads="1"/>
          </p:cNvSpPr>
          <p:nvPr/>
        </p:nvSpPr>
        <p:spPr bwMode="auto">
          <a:xfrm>
            <a:off x="684213" y="620713"/>
            <a:ext cx="60483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3200">
                <a:solidFill>
                  <a:srgbClr val="000000"/>
                </a:solidFill>
                <a:latin typeface="Garamond" pitchFamily="18" charset="0"/>
              </a:rPr>
              <a:t>Systematika sportovní hry</a:t>
            </a:r>
          </a:p>
        </p:txBody>
      </p:sp>
      <p:sp>
        <p:nvSpPr>
          <p:cNvPr id="88069" name="Text Box 5"/>
          <p:cNvSpPr txBox="1">
            <a:spLocks noChangeArrowheads="1"/>
          </p:cNvSpPr>
          <p:nvPr/>
        </p:nvSpPr>
        <p:spPr bwMode="auto">
          <a:xfrm>
            <a:off x="827088" y="1412875"/>
            <a:ext cx="54006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b="1">
                <a:solidFill>
                  <a:srgbClr val="000000"/>
                </a:solidFill>
              </a:rPr>
              <a:t>Východiska </a:t>
            </a:r>
            <a:r>
              <a:rPr lang="cs-CZ" altLang="cs-CZ" b="1">
                <a:solidFill>
                  <a:srgbClr val="000000"/>
                </a:solidFill>
                <a:sym typeface="Wingdings" pitchFamily="2" charset="2"/>
              </a:rPr>
              <a:t></a:t>
            </a:r>
            <a:r>
              <a:rPr lang="cs-CZ" altLang="cs-CZ" b="1">
                <a:solidFill>
                  <a:srgbClr val="000000"/>
                </a:solidFill>
              </a:rPr>
              <a:t> možnosti řešení herního úkolu</a:t>
            </a:r>
            <a:endParaRPr lang="cs-CZ" altLang="cs-CZ" b="1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8070" name="Text Box 6"/>
          <p:cNvSpPr txBox="1">
            <a:spLocks noChangeArrowheads="1"/>
          </p:cNvSpPr>
          <p:nvPr/>
        </p:nvSpPr>
        <p:spPr bwMode="auto">
          <a:xfrm>
            <a:off x="1007553" y="3917748"/>
            <a:ext cx="7416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altLang="cs-CZ" dirty="0">
                <a:solidFill>
                  <a:srgbClr val="000000"/>
                </a:solidFill>
              </a:rPr>
              <a:t> jedním hráčem </a:t>
            </a:r>
            <a:r>
              <a:rPr lang="cs-CZ" altLang="cs-CZ" dirty="0">
                <a:solidFill>
                  <a:srgbClr val="000000"/>
                </a:solidFill>
                <a:sym typeface="Wingdings" pitchFamily="2" charset="2"/>
              </a:rPr>
              <a:t> </a:t>
            </a:r>
            <a:r>
              <a:rPr lang="cs-CZ" altLang="cs-CZ" b="1" dirty="0">
                <a:solidFill>
                  <a:srgbClr val="000000"/>
                </a:solidFill>
                <a:sym typeface="Wingdings" pitchFamily="2" charset="2"/>
              </a:rPr>
              <a:t>HERNÍ ČINNOSTI JEDNOTLIVCE</a:t>
            </a:r>
            <a:r>
              <a:rPr lang="cs-CZ" altLang="cs-CZ" dirty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88071" name="Text Box 7"/>
          <p:cNvSpPr txBox="1">
            <a:spLocks noChangeArrowheads="1"/>
          </p:cNvSpPr>
          <p:nvPr/>
        </p:nvSpPr>
        <p:spPr bwMode="auto">
          <a:xfrm>
            <a:off x="971600" y="4651835"/>
            <a:ext cx="66960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altLang="cs-CZ" dirty="0">
                <a:solidFill>
                  <a:srgbClr val="000000"/>
                </a:solidFill>
              </a:rPr>
              <a:t> skupinou hráčů </a:t>
            </a:r>
            <a:r>
              <a:rPr lang="cs-CZ" altLang="cs-CZ" dirty="0">
                <a:solidFill>
                  <a:srgbClr val="000000"/>
                </a:solidFill>
                <a:sym typeface="Wingdings" pitchFamily="2" charset="2"/>
              </a:rPr>
              <a:t> </a:t>
            </a:r>
            <a:r>
              <a:rPr lang="cs-CZ" altLang="cs-CZ" b="1" dirty="0">
                <a:solidFill>
                  <a:srgbClr val="000000"/>
                </a:solidFill>
                <a:sym typeface="Wingdings" pitchFamily="2" charset="2"/>
              </a:rPr>
              <a:t>HERNÍ KOMBINACE</a:t>
            </a:r>
          </a:p>
        </p:txBody>
      </p:sp>
      <p:sp>
        <p:nvSpPr>
          <p:cNvPr id="88072" name="Text Box 8"/>
          <p:cNvSpPr txBox="1">
            <a:spLocks noChangeArrowheads="1"/>
          </p:cNvSpPr>
          <p:nvPr/>
        </p:nvSpPr>
        <p:spPr bwMode="auto">
          <a:xfrm>
            <a:off x="971600" y="5373216"/>
            <a:ext cx="597693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q"/>
            </a:pPr>
            <a:r>
              <a:rPr lang="cs-CZ" altLang="cs-CZ" dirty="0">
                <a:solidFill>
                  <a:srgbClr val="000000"/>
                </a:solidFill>
              </a:rPr>
              <a:t> celým týmem </a:t>
            </a:r>
            <a:r>
              <a:rPr lang="cs-CZ" altLang="cs-CZ" dirty="0">
                <a:solidFill>
                  <a:srgbClr val="000000"/>
                </a:solidFill>
                <a:sym typeface="Wingdings" pitchFamily="2" charset="2"/>
              </a:rPr>
              <a:t> </a:t>
            </a:r>
            <a:r>
              <a:rPr lang="cs-CZ" altLang="cs-CZ" b="1" dirty="0">
                <a:solidFill>
                  <a:srgbClr val="000000"/>
                </a:solidFill>
                <a:sym typeface="Wingdings" pitchFamily="2" charset="2"/>
              </a:rPr>
              <a:t>HERNÍ SYSTÉMY</a:t>
            </a:r>
            <a:endParaRPr lang="cs-CZ" altLang="cs-CZ" dirty="0">
              <a:solidFill>
                <a:srgbClr val="000000"/>
              </a:solidFill>
              <a:sym typeface="Wingdings" pitchFamily="2" charset="2"/>
            </a:endParaRPr>
          </a:p>
        </p:txBody>
      </p:sp>
      <p:sp>
        <p:nvSpPr>
          <p:cNvPr id="88076" name="Text Box 12"/>
          <p:cNvSpPr txBox="1">
            <a:spLocks noChangeArrowheads="1"/>
          </p:cNvSpPr>
          <p:nvPr/>
        </p:nvSpPr>
        <p:spPr bwMode="auto">
          <a:xfrm>
            <a:off x="2195513" y="1844675"/>
            <a:ext cx="36718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b="1" dirty="0">
                <a:solidFill>
                  <a:srgbClr val="000000"/>
                </a:solidFill>
                <a:sym typeface="Wingdings" pitchFamily="2" charset="2"/>
              </a:rPr>
              <a:t> vztah k míči</a:t>
            </a:r>
            <a:endParaRPr lang="cs-CZ" altLang="cs-CZ" dirty="0">
              <a:solidFill>
                <a:srgbClr val="000000"/>
              </a:solidFill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2194571" y="2308230"/>
            <a:ext cx="53285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b="1" dirty="0">
                <a:solidFill>
                  <a:srgbClr val="000000"/>
                </a:solidFill>
                <a:sym typeface="Wingdings" pitchFamily="2" charset="2"/>
              </a:rPr>
              <a:t> motorické (pohybové ) provedení </a:t>
            </a:r>
            <a:endParaRPr lang="cs-CZ" dirty="0"/>
          </a:p>
        </p:txBody>
      </p:sp>
      <p:sp>
        <p:nvSpPr>
          <p:cNvPr id="3" name="TextovéPole 2"/>
          <p:cNvSpPr txBox="1"/>
          <p:nvPr/>
        </p:nvSpPr>
        <p:spPr>
          <a:xfrm>
            <a:off x="1293881" y="314096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Možnosti</a:t>
            </a:r>
          </a:p>
        </p:txBody>
      </p:sp>
    </p:spTree>
    <p:extLst>
      <p:ext uri="{BB962C8B-B14F-4D97-AF65-F5344CB8AC3E}">
        <p14:creationId xmlns:p14="http://schemas.microsoft.com/office/powerpoint/2010/main" val="2865870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80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880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88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880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2000" fill="hold"/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2000" fill="hold"/>
                                        <p:tgtEl>
                                          <p:spTgt spid="880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2000" fill="hold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2000" fill="hold"/>
                                        <p:tgtEl>
                                          <p:spTgt spid="880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8" grpId="0"/>
      <p:bldP spid="88069" grpId="0"/>
      <p:bldP spid="88070" grpId="0"/>
      <p:bldP spid="88076" grpId="0"/>
      <p:bldP spid="2" grpId="0"/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9"/>
          <p:cNvSpPr txBox="1">
            <a:spLocks noChangeArrowheads="1"/>
          </p:cNvSpPr>
          <p:nvPr/>
        </p:nvSpPr>
        <p:spPr bwMode="auto">
          <a:xfrm>
            <a:off x="1083405" y="990020"/>
            <a:ext cx="50403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altLang="cs-CZ" dirty="0">
                <a:solidFill>
                  <a:srgbClr val="000000"/>
                </a:solidFill>
              </a:rPr>
              <a:t>  útočné</a:t>
            </a:r>
          </a:p>
        </p:txBody>
      </p:sp>
      <p:sp>
        <p:nvSpPr>
          <p:cNvPr id="3" name="Text Box 10"/>
          <p:cNvSpPr txBox="1">
            <a:spLocks noChangeArrowheads="1"/>
          </p:cNvSpPr>
          <p:nvPr/>
        </p:nvSpPr>
        <p:spPr bwMode="auto">
          <a:xfrm>
            <a:off x="1076051" y="1556792"/>
            <a:ext cx="40322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altLang="cs-CZ" dirty="0">
                <a:solidFill>
                  <a:srgbClr val="000000"/>
                </a:solidFill>
              </a:rPr>
              <a:t>  obranné</a:t>
            </a:r>
          </a:p>
        </p:txBody>
      </p:sp>
      <p:sp>
        <p:nvSpPr>
          <p:cNvPr id="4" name="Text Box 11"/>
          <p:cNvSpPr txBox="1">
            <a:spLocks noChangeArrowheads="1"/>
          </p:cNvSpPr>
          <p:nvPr/>
        </p:nvSpPr>
        <p:spPr bwMode="auto">
          <a:xfrm>
            <a:off x="1076051" y="2132856"/>
            <a:ext cx="4608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altLang="cs-CZ" dirty="0">
                <a:solidFill>
                  <a:srgbClr val="000000"/>
                </a:solidFill>
              </a:rPr>
              <a:t>  útočné i obranné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755576" y="620688"/>
            <a:ext cx="36004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Vztah ke společnému předmětu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75474" y="2942645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Provedení</a:t>
            </a:r>
          </a:p>
        </p:txBody>
      </p:sp>
      <p:pic>
        <p:nvPicPr>
          <p:cNvPr id="3074" name="Picture 2" descr="Výsledek obrázku pro smeč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573016"/>
            <a:ext cx="59055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984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560388"/>
            <a:ext cx="3540125" cy="812800"/>
          </a:xfrm>
        </p:spPr>
        <p:txBody>
          <a:bodyPr/>
          <a:lstStyle/>
          <a:p>
            <a:r>
              <a:rPr lang="cs-CZ" altLang="cs-CZ" sz="5200" b="1">
                <a:solidFill>
                  <a:srgbClr val="FF3300"/>
                </a:solidFill>
              </a:rPr>
              <a:t>  </a:t>
            </a:r>
            <a:r>
              <a:rPr lang="cs-CZ" altLang="cs-CZ" sz="5800" b="1">
                <a:solidFill>
                  <a:schemeClr val="tx1"/>
                </a:solidFill>
              </a:rPr>
              <a:t>Sport</a:t>
            </a:r>
          </a:p>
        </p:txBody>
      </p:sp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2051050" y="2133600"/>
            <a:ext cx="46799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3600" b="1">
                <a:solidFill>
                  <a:srgbClr val="FF3300"/>
                </a:solidFill>
              </a:rPr>
              <a:t> </a:t>
            </a:r>
            <a:r>
              <a:rPr lang="cs-CZ" altLang="cs-CZ" sz="3600" b="1">
                <a:solidFill>
                  <a:srgbClr val="000000"/>
                </a:solidFill>
              </a:rPr>
              <a:t>pro</a:t>
            </a:r>
            <a:r>
              <a:rPr lang="cs-CZ" altLang="cs-CZ" sz="3600" b="1">
                <a:solidFill>
                  <a:srgbClr val="FF3300"/>
                </a:solidFill>
              </a:rPr>
              <a:t> </a:t>
            </a:r>
            <a:r>
              <a:rPr lang="cs-CZ" altLang="cs-CZ" sz="3600" b="1">
                <a:solidFill>
                  <a:srgbClr val="000000"/>
                </a:solidFill>
              </a:rPr>
              <a:t>všechny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2051050" y="3429000"/>
            <a:ext cx="374491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3600" b="1">
                <a:solidFill>
                  <a:srgbClr val="FF3300"/>
                </a:solidFill>
              </a:rPr>
              <a:t> </a:t>
            </a:r>
            <a:r>
              <a:rPr lang="cs-CZ" altLang="cs-CZ" sz="3600" b="1">
                <a:solidFill>
                  <a:srgbClr val="000000"/>
                </a:solidFill>
              </a:rPr>
              <a:t>výkonnostní</a:t>
            </a:r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051050" y="4797425"/>
            <a:ext cx="29527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3600" b="1">
                <a:solidFill>
                  <a:srgbClr val="FF3300"/>
                </a:solidFill>
              </a:rPr>
              <a:t> </a:t>
            </a:r>
            <a:r>
              <a:rPr lang="cs-CZ" altLang="cs-CZ" sz="3600" b="1">
                <a:solidFill>
                  <a:srgbClr val="000000"/>
                </a:solidFill>
              </a:rPr>
              <a:t>vrcholový</a:t>
            </a:r>
            <a:r>
              <a:rPr lang="cs-CZ" altLang="cs-CZ" sz="3600">
                <a:solidFill>
                  <a:srgbClr val="00000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6325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100" grpId="0"/>
      <p:bldP spid="410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539552" y="273619"/>
            <a:ext cx="52565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Systematika – příklad /házená/ </a:t>
            </a: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91211"/>
              </p:ext>
            </p:extLst>
          </p:nvPr>
        </p:nvGraphicFramePr>
        <p:xfrm>
          <a:off x="1639888" y="623888"/>
          <a:ext cx="5862637" cy="5610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" name="Dokument" r:id="rId3" imgW="5862548" imgH="5609762" progId="Word.Document.12">
                  <p:embed/>
                </p:oleObj>
              </mc:Choice>
              <mc:Fallback>
                <p:oleObj name="Dokument" r:id="rId3" imgW="5862548" imgH="5609762" progId="Word.Document.12">
                  <p:embed/>
                  <p:pic>
                    <p:nvPicPr>
                      <p:cNvPr id="6" name="Objekt 5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639888" y="623888"/>
                        <a:ext cx="5862637" cy="5610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235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C:\Users\Marvanova\Pictures\2015-10-07\grafické značení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3819525" cy="418147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971600" y="548680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i="1" dirty="0"/>
              <a:t>Grafické značení</a:t>
            </a:r>
          </a:p>
        </p:txBody>
      </p:sp>
    </p:spTree>
    <p:extLst>
      <p:ext uri="{BB962C8B-B14F-4D97-AF65-F5344CB8AC3E}">
        <p14:creationId xmlns:p14="http://schemas.microsoft.com/office/powerpoint/2010/main" val="2797860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971550" y="1628775"/>
            <a:ext cx="76327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cs-CZ" altLang="cs-CZ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0" y="404813"/>
            <a:ext cx="4454525" cy="568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244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00113" y="908050"/>
            <a:ext cx="4824412" cy="1143000"/>
          </a:xfrm>
        </p:spPr>
        <p:txBody>
          <a:bodyPr/>
          <a:lstStyle/>
          <a:p>
            <a:r>
              <a:rPr lang="cs-CZ" altLang="cs-CZ" b="1">
                <a:solidFill>
                  <a:srgbClr val="FF3300"/>
                </a:solidFill>
              </a:rPr>
              <a:t>  </a:t>
            </a:r>
            <a:r>
              <a:rPr lang="cs-CZ" altLang="cs-CZ" b="1">
                <a:solidFill>
                  <a:schemeClr val="tx1"/>
                </a:solidFill>
              </a:rPr>
              <a:t>Společný znak:</a:t>
            </a:r>
            <a:r>
              <a:rPr lang="cs-CZ" altLang="cs-CZ">
                <a:solidFill>
                  <a:srgbClr val="FF3300"/>
                </a:solidFill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331913" y="2565400"/>
            <a:ext cx="7129462" cy="1160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 b="1">
                <a:solidFill>
                  <a:srgbClr val="FF3300"/>
                </a:solidFill>
              </a:rPr>
              <a:t>  </a:t>
            </a:r>
            <a:r>
              <a:rPr lang="cs-CZ" altLang="cs-CZ" sz="2800" b="1">
                <a:solidFill>
                  <a:srgbClr val="000000"/>
                </a:solidFill>
              </a:rPr>
              <a:t>řídící instituce, organizace soutěží,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r>
              <a:rPr lang="cs-CZ" altLang="cs-CZ" sz="2800" b="1">
                <a:solidFill>
                  <a:srgbClr val="000000"/>
                </a:solidFill>
              </a:rPr>
              <a:t>    kodifikace pravidel,</a:t>
            </a:r>
            <a:r>
              <a:rPr lang="cs-CZ" altLang="cs-CZ" sz="280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331913" y="4292600"/>
            <a:ext cx="5761037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 b="1">
                <a:solidFill>
                  <a:srgbClr val="FF3300"/>
                </a:solidFill>
              </a:rPr>
              <a:t> </a:t>
            </a:r>
            <a:r>
              <a:rPr lang="cs-CZ" altLang="cs-CZ" sz="2800" b="1">
                <a:solidFill>
                  <a:srgbClr val="000000"/>
                </a:solidFill>
              </a:rPr>
              <a:t>sportovní příprava (trénink)</a:t>
            </a:r>
          </a:p>
        </p:txBody>
      </p:sp>
    </p:spTree>
    <p:extLst>
      <p:ext uri="{BB962C8B-B14F-4D97-AF65-F5344CB8AC3E}">
        <p14:creationId xmlns:p14="http://schemas.microsoft.com/office/powerpoint/2010/main" val="140923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1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1447800" y="914400"/>
            <a:ext cx="6781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3200">
                <a:solidFill>
                  <a:srgbClr val="000000"/>
                </a:solidFill>
                <a:latin typeface="Times New Roman" pitchFamily="18" charset="0"/>
              </a:rPr>
              <a:t>Dělení sportovních  aktivit: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187450" y="2438400"/>
            <a:ext cx="7705725" cy="30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altLang="cs-CZ" sz="2800" dirty="0">
                <a:solidFill>
                  <a:srgbClr val="000000"/>
                </a:solidFill>
                <a:latin typeface="Times New Roman" pitchFamily="18" charset="0"/>
              </a:rPr>
              <a:t> sportovní závod (golf, kuželky apod.)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altLang="cs-CZ" sz="2800" dirty="0">
                <a:solidFill>
                  <a:srgbClr val="000000"/>
                </a:solidFill>
                <a:latin typeface="Times New Roman" pitchFamily="18" charset="0"/>
              </a:rPr>
              <a:t> sportovní úpol (judo, zápas apod.)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altLang="cs-CZ" sz="280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cs-CZ" altLang="cs-CZ" sz="2800" b="1" dirty="0">
                <a:solidFill>
                  <a:srgbClr val="000000"/>
                </a:solidFill>
                <a:latin typeface="Times New Roman" pitchFamily="18" charset="0"/>
              </a:rPr>
              <a:t>sportovní hra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cs-CZ" altLang="cs-CZ" sz="2800" dirty="0">
                <a:solidFill>
                  <a:srgbClr val="000000"/>
                </a:solidFill>
                <a:latin typeface="Times New Roman" pitchFamily="18" charset="0"/>
              </a:rPr>
              <a:t> nepohybové sportovní soutěžení (šachy, poker)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  <a:buFont typeface="Wingdings" pitchFamily="2" charset="2"/>
              <a:buNone/>
            </a:pPr>
            <a:endParaRPr lang="cs-CZ" altLang="cs-CZ" sz="2800" dirty="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67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11560" y="991404"/>
            <a:ext cx="7560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„Sportovní hry“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755576" y="548680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HISTORIE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948548" y="1360736"/>
            <a:ext cx="6984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Doklady jsou dochovány v podstatě ze všech starověkých civilizací</a:t>
            </a:r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580" y="1772817"/>
            <a:ext cx="1784741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755576" y="4437112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„Společný předmět (míč)“ z různých materiálů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005064"/>
            <a:ext cx="2184177" cy="2057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7293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764704"/>
            <a:ext cx="31683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>
                <a:latin typeface="Arial" panose="020B0604020202020204" pitchFamily="34" charset="0"/>
                <a:cs typeface="Arial" panose="020B0604020202020204" pitchFamily="34" charset="0"/>
              </a:rPr>
              <a:t>Středověk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27584" y="1484784"/>
            <a:ext cx="7488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Dochované zmínky v různých literárních zdrojích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226264" y="2132856"/>
            <a:ext cx="71042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Německo – „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Fangballspielen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“ (Walther von der 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Vogelweide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27511" y="2852936"/>
            <a:ext cx="5328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Itálie – „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pallonen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“ (</a:t>
            </a:r>
            <a:r>
              <a:rPr lang="cs-CZ" sz="1600" dirty="0" err="1">
                <a:latin typeface="Arial" panose="020B0604020202020204" pitchFamily="34" charset="0"/>
                <a:cs typeface="Arial" panose="020B0604020202020204" pitchFamily="34" charset="0"/>
              </a:rPr>
              <a:t>J.W.Goethe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596" y="3440545"/>
            <a:ext cx="4212704" cy="26451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1227511" y="3645024"/>
            <a:ext cx="30564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cs-CZ" sz="1600" dirty="0"/>
              <a:t>Míčovna Pražského hradu </a:t>
            </a:r>
          </a:p>
        </p:txBody>
      </p:sp>
    </p:spTree>
    <p:extLst>
      <p:ext uri="{BB962C8B-B14F-4D97-AF65-F5344CB8AC3E}">
        <p14:creationId xmlns:p14="http://schemas.microsoft.com/office/powerpoint/2010/main" val="973037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836712"/>
            <a:ext cx="7272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Arial" panose="020B0604020202020204" pitchFamily="34" charset="0"/>
                <a:cs typeface="Arial" panose="020B0604020202020204" pitchFamily="34" charset="0"/>
              </a:rPr>
              <a:t>Vznik moderních sportovních odvětví (cca v polovině 19. století) 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683568" y="1484784"/>
            <a:ext cx="78488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Anglosaské země (V. Británie, USA) – sportovní soutěžení včetně sportovních her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                              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 kopaná, ragby, pozemní hokej, tenis       basketbal, lední hokej, odbíjená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611560" y="2829956"/>
            <a:ext cx="63367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Kontinentální Evropa – gymnastické (zdravotní, výchovné) systémy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83568" y="3605162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Konec 19. stol. </a:t>
            </a:r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 pronikání sportovních her na kontinent (především do    </a:t>
            </a:r>
          </a:p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  <a:sym typeface="Wingdings"/>
              </a:rPr>
              <a:t>                             školních osnov)  + vznik nových sportovních her (i později)</a:t>
            </a:r>
            <a:endParaRPr lang="cs-CZ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43608" y="4797152"/>
            <a:ext cx="2110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Házená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 Německo           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 Skandinávie</a:t>
            </a:r>
          </a:p>
          <a:p>
            <a:pPr lvl="1"/>
            <a:r>
              <a:rPr lang="cs-CZ" sz="1600" dirty="0">
                <a:latin typeface="Arial" panose="020B0604020202020204" pitchFamily="34" charset="0"/>
                <a:cs typeface="Arial" panose="020B0604020202020204" pitchFamily="34" charset="0"/>
              </a:rPr>
              <a:t>- Čechy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2339752" y="4437112"/>
            <a:ext cx="5760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ym typeface="Wingdings"/>
              </a:rPr>
              <a:t>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4911150" y="4797152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dirty="0"/>
              <a:t>Florbal</a:t>
            </a:r>
          </a:p>
          <a:p>
            <a:r>
              <a:rPr lang="cs-CZ" sz="1600" dirty="0"/>
              <a:t>- Skandinávie (?)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364088" y="436510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ym typeface="Wingdings"/>
              </a:rPr>
              <a:t>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56781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  <p:bldP spid="7" grpId="0"/>
      <p:bldP spid="5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683568" y="474524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Vývoj</a:t>
            </a:r>
          </a:p>
        </p:txBody>
      </p:sp>
      <p:sp>
        <p:nvSpPr>
          <p:cNvPr id="3" name="TextovéPole 2"/>
          <p:cNvSpPr txBox="1"/>
          <p:nvPr/>
        </p:nvSpPr>
        <p:spPr>
          <a:xfrm>
            <a:off x="827584" y="1336700"/>
            <a:ext cx="71287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  </a:t>
            </a:r>
          </a:p>
          <a:p>
            <a:r>
              <a:rPr lang="cs-CZ" dirty="0">
                <a:sym typeface="Wingdings"/>
              </a:rPr>
              <a:t>                     „tradiční“ sportovní hry často konzervativní (fotbal)</a:t>
            </a:r>
          </a:p>
          <a:p>
            <a:r>
              <a:rPr lang="cs-CZ" dirty="0">
                <a:sym typeface="Wingdings"/>
              </a:rPr>
              <a:t>                    </a:t>
            </a:r>
          </a:p>
          <a:p>
            <a:r>
              <a:rPr lang="cs-CZ" dirty="0">
                <a:sym typeface="Wingdings"/>
              </a:rPr>
              <a:t>                     změny soutěžního prostředí a podmínek = nové </a:t>
            </a:r>
          </a:p>
          <a:p>
            <a:r>
              <a:rPr lang="cs-CZ" dirty="0">
                <a:sym typeface="Wingdings"/>
              </a:rPr>
              <a:t>                        sportovní hry – plážový volejbal</a:t>
            </a:r>
          </a:p>
          <a:p>
            <a:r>
              <a:rPr lang="cs-CZ" dirty="0">
                <a:sym typeface="Wingdings"/>
              </a:rPr>
              <a:t>                                              - futsal</a:t>
            </a:r>
          </a:p>
          <a:p>
            <a:endParaRPr lang="cs-CZ" dirty="0">
              <a:sym typeface="Wingdings"/>
            </a:endParaRPr>
          </a:p>
          <a:p>
            <a:r>
              <a:rPr lang="cs-CZ" dirty="0">
                <a:sym typeface="Wingdings"/>
              </a:rPr>
              <a:t>                    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105273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Rozdíly 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123728" y="3140968"/>
            <a:ext cx="53285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ð"/>
            </a:pPr>
            <a:r>
              <a:rPr lang="cs-CZ" dirty="0">
                <a:sym typeface="Wingdings"/>
              </a:rPr>
              <a:t>Vývoj nových materiálů, metod apod</a:t>
            </a:r>
            <a:r>
              <a:rPr lang="cs-CZ" sz="1600" dirty="0">
                <a:sym typeface="Wingdings"/>
              </a:rPr>
              <a:t>.</a:t>
            </a:r>
            <a:endParaRPr lang="cs-CZ" dirty="0">
              <a:sym typeface="Wingdings"/>
            </a:endParaRPr>
          </a:p>
          <a:p>
            <a:pPr marL="285750" indent="-285750">
              <a:buFont typeface="Wingdings" pitchFamily="2" charset="2"/>
              <a:buChar char="ð"/>
            </a:pPr>
            <a:endParaRPr lang="cs-CZ" dirty="0">
              <a:sym typeface="Wingdings"/>
            </a:endParaRPr>
          </a:p>
          <a:p>
            <a:pPr marL="285750" indent="-285750">
              <a:buFont typeface="Wingdings" pitchFamily="2" charset="2"/>
              <a:buChar char="Ä"/>
            </a:pPr>
            <a:r>
              <a:rPr lang="cs-CZ" dirty="0">
                <a:sym typeface="Wingdings"/>
              </a:rPr>
              <a:t>Nové SH  - </a:t>
            </a:r>
            <a:r>
              <a:rPr lang="cs-CZ" dirty="0" err="1">
                <a:sym typeface="Wingdings"/>
              </a:rPr>
              <a:t>ultimate</a:t>
            </a:r>
            <a:endParaRPr lang="cs-CZ" dirty="0">
              <a:sym typeface="Wingdings"/>
            </a:endParaRPr>
          </a:p>
          <a:p>
            <a:r>
              <a:rPr lang="cs-CZ" dirty="0">
                <a:sym typeface="Wingdings"/>
              </a:rPr>
              <a:t>                     - kin-</a:t>
            </a:r>
            <a:r>
              <a:rPr lang="cs-CZ" dirty="0" err="1">
                <a:sym typeface="Wingdings"/>
              </a:rPr>
              <a:t>ball</a:t>
            </a:r>
            <a:endParaRPr lang="cs-CZ" dirty="0"/>
          </a:p>
        </p:txBody>
      </p:sp>
      <p:pic>
        <p:nvPicPr>
          <p:cNvPr id="2050" name="Picture 2" descr="Výsledek obrázku pro ultimat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40" y="4437112"/>
            <a:ext cx="3384376" cy="223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Výsledek obrázku pro kin-ball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340139"/>
            <a:ext cx="3495675" cy="2328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1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1484784"/>
            <a:ext cx="4679950" cy="1143000"/>
          </a:xfrm>
        </p:spPr>
        <p:txBody>
          <a:bodyPr/>
          <a:lstStyle/>
          <a:p>
            <a:r>
              <a:rPr lang="cs-CZ" altLang="cs-CZ" b="1" dirty="0">
                <a:solidFill>
                  <a:schemeClr val="tx1"/>
                </a:solidFill>
              </a:rPr>
              <a:t>Sportovní hra:</a:t>
            </a: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1998977" y="2950297"/>
            <a:ext cx="3240087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 b="1" dirty="0">
                <a:solidFill>
                  <a:srgbClr val="0066FF"/>
                </a:solidFill>
              </a:rPr>
              <a:t> </a:t>
            </a:r>
            <a:r>
              <a:rPr lang="cs-CZ" altLang="cs-CZ" sz="2800" b="1" dirty="0">
                <a:solidFill>
                  <a:srgbClr val="000000"/>
                </a:solidFill>
              </a:rPr>
              <a:t>dva soupeři</a:t>
            </a:r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908175" y="4119274"/>
            <a:ext cx="4751388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 b="1" dirty="0">
                <a:solidFill>
                  <a:srgbClr val="0066FF"/>
                </a:solidFill>
              </a:rPr>
              <a:t> </a:t>
            </a:r>
            <a:r>
              <a:rPr lang="cs-CZ" altLang="cs-CZ" sz="2800" b="1" dirty="0">
                <a:solidFill>
                  <a:srgbClr val="000000"/>
                </a:solidFill>
              </a:rPr>
              <a:t>jednotný prostor a čas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908174" y="5373216"/>
            <a:ext cx="4537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buClr>
                <a:srgbClr val="000000"/>
              </a:buClr>
              <a:buFont typeface="Wingdings" pitchFamily="2" charset="2"/>
              <a:buChar char="§"/>
            </a:pPr>
            <a:r>
              <a:rPr lang="cs-CZ" altLang="cs-CZ" sz="2800" b="1" dirty="0">
                <a:solidFill>
                  <a:srgbClr val="0066FF"/>
                </a:solidFill>
              </a:rPr>
              <a:t> </a:t>
            </a:r>
            <a:r>
              <a:rPr lang="cs-CZ" altLang="cs-CZ" sz="2800" b="1" dirty="0">
                <a:solidFill>
                  <a:srgbClr val="000000"/>
                </a:solidFill>
              </a:rPr>
              <a:t>společný předmět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683568" y="476672"/>
            <a:ext cx="55446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i="1" dirty="0"/>
              <a:t>Teoretické základy sportovních her</a:t>
            </a:r>
          </a:p>
        </p:txBody>
      </p:sp>
    </p:spTree>
    <p:extLst>
      <p:ext uri="{BB962C8B-B14F-4D97-AF65-F5344CB8AC3E}">
        <p14:creationId xmlns:p14="http://schemas.microsoft.com/office/powerpoint/2010/main" val="2698818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  <p:bldP spid="9220" grpId="0"/>
      <p:bldP spid="9221" grpId="0"/>
    </p:bldLst>
  </p:timing>
</p:sld>
</file>

<file path=ppt/theme/theme1.xml><?xml version="1.0" encoding="utf-8"?>
<a:theme xmlns:a="http://schemas.openxmlformats.org/drawingml/2006/main" name="Hrany">
  <a:themeElements>
    <a:clrScheme name="Hrany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Hrany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622</Words>
  <Application>Microsoft Office PowerPoint</Application>
  <PresentationFormat>Předvádění na obrazovce (4:3)</PresentationFormat>
  <Paragraphs>150</Paragraphs>
  <Slides>22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22</vt:i4>
      </vt:variant>
    </vt:vector>
  </HeadingPairs>
  <TitlesOfParts>
    <vt:vector size="23" baseType="lpstr">
      <vt:lpstr>Hrany</vt:lpstr>
      <vt:lpstr>SPORTOVNÍ HRY  ZÁKLADNÍ POJMY  HISTORIE SYSTEMATIKA </vt:lpstr>
      <vt:lpstr>  Sport</vt:lpstr>
      <vt:lpstr>  Společný znak: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Sportovní hra:</vt:lpstr>
      <vt:lpstr>SPORTOVNÍ HRA</vt:lpstr>
      <vt:lpstr>REALIZACE SPORTOVNÍ HRY = UTKÁNÍ</vt:lpstr>
      <vt:lpstr>Prezentace aplikace PowerPoint</vt:lpstr>
      <vt:lpstr>Klasifikace sportovních her</vt:lpstr>
      <vt:lpstr>Spojení tří hledisek:</vt:lpstr>
      <vt:lpstr>BRANKOVÉ SPORTOVNÍ HRY</vt:lpstr>
      <vt:lpstr>SÍŤOVÉ SPORTOVNÍ HRY</vt:lpstr>
      <vt:lpstr>PÁLKOVACÍ SPORTOVNÍ HRY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SPORTOVNÍ HRY  ZÁKLADNÍ POJMY  INSTITUCE SOUTĚŽE</dc:title>
  <dc:creator>Tuma</dc:creator>
  <cp:lastModifiedBy>Petra Pravečková</cp:lastModifiedBy>
  <cp:revision>16</cp:revision>
  <dcterms:created xsi:type="dcterms:W3CDTF">2017-10-09T11:25:32Z</dcterms:created>
  <dcterms:modified xsi:type="dcterms:W3CDTF">2021-05-02T17:02:27Z</dcterms:modified>
</cp:coreProperties>
</file>