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59" r:id="rId17"/>
    <p:sldId id="262" r:id="rId18"/>
    <p:sldId id="286" r:id="rId19"/>
    <p:sldId id="287" r:id="rId20"/>
    <p:sldId id="288" r:id="rId21"/>
    <p:sldId id="289" r:id="rId22"/>
    <p:sldId id="290" r:id="rId23"/>
    <p:sldId id="291" r:id="rId24"/>
    <p:sldId id="263" r:id="rId25"/>
    <p:sldId id="264" r:id="rId26"/>
    <p:sldId id="292" r:id="rId27"/>
    <p:sldId id="257" r:id="rId28"/>
    <p:sldId id="293" r:id="rId29"/>
    <p:sldId id="295" r:id="rId30"/>
    <p:sldId id="294" r:id="rId31"/>
    <p:sldId id="296" r:id="rId32"/>
    <p:sldId id="297" r:id="rId33"/>
    <p:sldId id="298" r:id="rId34"/>
    <p:sldId id="299" r:id="rId35"/>
    <p:sldId id="300" r:id="rId36"/>
    <p:sldId id="258" r:id="rId37"/>
    <p:sldId id="301" r:id="rId38"/>
    <p:sldId id="302" r:id="rId39"/>
    <p:sldId id="303" r:id="rId40"/>
    <p:sldId id="304" r:id="rId41"/>
    <p:sldId id="305" r:id="rId42"/>
    <p:sldId id="260" r:id="rId43"/>
    <p:sldId id="268" r:id="rId44"/>
    <p:sldId id="311" r:id="rId45"/>
    <p:sldId id="306" r:id="rId46"/>
    <p:sldId id="307" r:id="rId47"/>
    <p:sldId id="308" r:id="rId48"/>
    <p:sldId id="309" r:id="rId49"/>
    <p:sldId id="310" r:id="rId50"/>
    <p:sldId id="312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6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2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92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E8BDE-A5D2-4221-ABA0-2A5A184617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567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7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06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27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6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0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48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25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15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2527-43F3-4238-9695-B381B602A341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DD4A-28A6-42D5-B616-5B3E44E1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2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1492" y="1498758"/>
            <a:ext cx="10117300" cy="26790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Selected chapters of </a:t>
            </a:r>
            <a:r>
              <a:rPr lang="en-US" b="1" dirty="0" err="1" smtClean="0">
                <a:latin typeface="+mn-lt"/>
              </a:rPr>
              <a:t>immuno</a:t>
            </a:r>
            <a:r>
              <a:rPr lang="cs-CZ" b="1" dirty="0" err="1" smtClean="0">
                <a:latin typeface="+mn-lt"/>
              </a:rPr>
              <a:t>pathological</a:t>
            </a:r>
            <a:r>
              <a:rPr lang="en-US" b="1" dirty="0" smtClean="0">
                <a:latin typeface="+mn-lt"/>
              </a:rPr>
              <a:t> conditions</a:t>
            </a:r>
            <a:r>
              <a:rPr lang="cs-CZ" b="1" dirty="0" smtClean="0">
                <a:latin typeface="+mn-lt"/>
              </a:rPr>
              <a:t> -</a:t>
            </a:r>
            <a:r>
              <a:rPr lang="en-US" b="1" dirty="0" smtClean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/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>part 2</a:t>
            </a:r>
            <a:endParaRPr lang="en-US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7151" y="4278694"/>
            <a:ext cx="9144000" cy="1655762"/>
          </a:xfrm>
        </p:spPr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r>
              <a:rPr lang="cs-CZ" sz="3200" b="1" i="1" dirty="0"/>
              <a:t>Martin Liška</a:t>
            </a:r>
          </a:p>
          <a:p>
            <a:endParaRPr lang="cs-CZ" sz="3200" b="1" dirty="0"/>
          </a:p>
          <a:p>
            <a:r>
              <a:rPr lang="cs-CZ" sz="3200" b="1" dirty="0"/>
              <a:t>Department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Immunology</a:t>
            </a:r>
            <a:r>
              <a:rPr lang="cs-CZ" sz="3200" b="1" dirty="0"/>
              <a:t> and </a:t>
            </a:r>
            <a:r>
              <a:rPr lang="cs-CZ" sz="3200" b="1" dirty="0" err="1"/>
              <a:t>Allergology</a:t>
            </a:r>
            <a:endParaRPr lang="cs-CZ" sz="3200" b="1" dirty="0"/>
          </a:p>
          <a:p>
            <a:r>
              <a:rPr lang="cs-CZ" sz="3200" b="1" dirty="0"/>
              <a:t>University </a:t>
            </a:r>
            <a:r>
              <a:rPr lang="cs-CZ" sz="3200" b="1" dirty="0" err="1"/>
              <a:t>Hospital</a:t>
            </a:r>
            <a:r>
              <a:rPr lang="cs-CZ" sz="3200" b="1" dirty="0"/>
              <a:t> </a:t>
            </a:r>
            <a:r>
              <a:rPr lang="cs-CZ" sz="3200" b="1" dirty="0" err="1"/>
              <a:t>Pilsen</a:t>
            </a:r>
            <a:endParaRPr lang="cs-CZ" sz="3200" b="1" dirty="0"/>
          </a:p>
          <a:p>
            <a:r>
              <a:rPr lang="cs-CZ" sz="3200" b="1" dirty="0"/>
              <a:t>Charles University Prague</a:t>
            </a:r>
          </a:p>
        </p:txBody>
      </p:sp>
      <p:pic>
        <p:nvPicPr>
          <p:cNvPr id="4" name="Picture 2" descr="F:\Prim\Praktické informace\LogoÚ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92" y="479320"/>
            <a:ext cx="1713963" cy="1285472"/>
          </a:xfrm>
          <a:prstGeom prst="rect">
            <a:avLst/>
          </a:prstGeom>
          <a:noFill/>
        </p:spPr>
      </p:pic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95" y="479320"/>
            <a:ext cx="1386313" cy="13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4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" y="274638"/>
            <a:ext cx="11640312" cy="1143000"/>
          </a:xfrm>
        </p:spPr>
        <p:txBody>
          <a:bodyPr>
            <a:normAutofit fontScale="90000"/>
          </a:bodyPr>
          <a:lstStyle/>
          <a:p>
            <a:r>
              <a:rPr lang="en-US" altLang="cs-CZ" sz="3600" b="1" dirty="0" smtClean="0">
                <a:latin typeface="+mn-lt"/>
              </a:rPr>
              <a:t>Autoantibodies typical for vasculitis (ANCA-associated </a:t>
            </a:r>
            <a:r>
              <a:rPr lang="en-US" altLang="cs-CZ" sz="3600" b="1" dirty="0" err="1" smtClean="0">
                <a:latin typeface="+mn-lt"/>
              </a:rPr>
              <a:t>vasculitides</a:t>
            </a:r>
            <a:r>
              <a:rPr lang="en-US" altLang="cs-CZ" sz="3600" b="1" dirty="0" smtClean="0">
                <a:latin typeface="+mn-lt"/>
              </a:rPr>
              <a:t>) 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endParaRPr lang="cs-CZ" altLang="cs-CZ" sz="3600" dirty="0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1752600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400" b="1" dirty="0" smtClean="0"/>
              <a:t>p- ANCA </a:t>
            </a:r>
            <a:r>
              <a:rPr lang="en-US" altLang="cs-CZ" sz="2400" dirty="0" smtClean="0"/>
              <a:t>(myeloperoxidase) positive (</a:t>
            </a:r>
            <a:r>
              <a:rPr lang="en-US" altLang="cs-CZ" sz="2400" b="1" dirty="0" smtClean="0"/>
              <a:t>micros</a:t>
            </a:r>
            <a:r>
              <a:rPr lang="cs-CZ" altLang="cs-CZ" sz="2400" b="1" dirty="0" smtClean="0"/>
              <a:t>c</a:t>
            </a:r>
            <a:r>
              <a:rPr lang="en-US" altLang="cs-CZ" sz="2400" b="1" dirty="0" err="1" smtClean="0"/>
              <a:t>opic</a:t>
            </a:r>
            <a:r>
              <a:rPr lang="en-US" altLang="cs-CZ" sz="2400" b="1" dirty="0" smtClean="0"/>
              <a:t> </a:t>
            </a:r>
            <a:r>
              <a:rPr lang="en-US" altLang="cs-CZ" sz="2400" b="1" dirty="0" err="1" smtClean="0"/>
              <a:t>polyangiitis</a:t>
            </a:r>
            <a:r>
              <a:rPr lang="en-US" altLang="cs-CZ" sz="2400" b="1" dirty="0" smtClean="0"/>
              <a:t>, </a:t>
            </a:r>
            <a:r>
              <a:rPr lang="en-US" altLang="cs-CZ" sz="2400" b="1" dirty="0" err="1" smtClean="0"/>
              <a:t>Churg</a:t>
            </a:r>
            <a:r>
              <a:rPr lang="en-US" altLang="cs-CZ" sz="2400" b="1" dirty="0" smtClean="0"/>
              <a:t>- Strauss syndrome</a:t>
            </a:r>
            <a:endParaRPr lang="en-US" altLang="cs-CZ" sz="2400" dirty="0" smtClean="0"/>
          </a:p>
          <a:p>
            <a:pPr eaLnBrk="1" hangingPunct="1">
              <a:lnSpc>
                <a:spcPct val="80000"/>
              </a:lnSpc>
            </a:pPr>
            <a:endParaRPr lang="en-US" altLang="cs-CZ" sz="2400" dirty="0" smtClean="0"/>
          </a:p>
          <a:p>
            <a:pPr eaLnBrk="1" hangingPunct="1">
              <a:lnSpc>
                <a:spcPct val="80000"/>
              </a:lnSpc>
            </a:pPr>
            <a:endParaRPr lang="en-US" altLang="cs-CZ" sz="2400" dirty="0" smtClean="0"/>
          </a:p>
          <a:p>
            <a:pPr eaLnBrk="1" hangingPunct="1">
              <a:lnSpc>
                <a:spcPct val="80000"/>
              </a:lnSpc>
            </a:pPr>
            <a:endParaRPr lang="en-US" altLang="cs-CZ" sz="2400" dirty="0" smtClean="0"/>
          </a:p>
          <a:p>
            <a:pPr eaLnBrk="1" hangingPunct="1">
              <a:lnSpc>
                <a:spcPct val="80000"/>
              </a:lnSpc>
            </a:pPr>
            <a:endParaRPr lang="en-US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2400" b="1" dirty="0" smtClean="0"/>
              <a:t>c- ANCA </a:t>
            </a:r>
            <a:r>
              <a:rPr lang="en-US" altLang="cs-CZ" sz="2400" dirty="0" smtClean="0"/>
              <a:t>(proteinase 3) positive (</a:t>
            </a:r>
            <a:r>
              <a:rPr lang="en-US" altLang="cs-CZ" sz="2400" b="1" dirty="0" smtClean="0"/>
              <a:t>Wegener´s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2400" b="1" dirty="0" smtClean="0"/>
              <a:t>   granulomatosis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granulomatosis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witgh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polyangiitis</a:t>
            </a:r>
            <a:r>
              <a:rPr lang="cs-CZ" altLang="cs-CZ" sz="2400" b="1" dirty="0" smtClean="0"/>
              <a:t>)</a:t>
            </a:r>
            <a:r>
              <a:rPr lang="en-US" altLang="cs-CZ" sz="2400" dirty="0" smtClean="0"/>
              <a:t>, 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</a:t>
            </a:r>
            <a:r>
              <a:rPr lang="en-US" altLang="cs-CZ" sz="2400" b="1" dirty="0" err="1" smtClean="0"/>
              <a:t>Churg</a:t>
            </a:r>
            <a:r>
              <a:rPr lang="en-US" altLang="cs-CZ" sz="2400" b="1" dirty="0" smtClean="0"/>
              <a:t>- Strauss syndrome</a:t>
            </a:r>
            <a:r>
              <a:rPr lang="cs-CZ" altLang="cs-CZ" sz="2400" dirty="0" smtClean="0"/>
              <a:t>)</a:t>
            </a:r>
            <a:endParaRPr lang="cs-CZ" altLang="cs-CZ" sz="2400" dirty="0"/>
          </a:p>
          <a:p>
            <a:pPr eaLnBrk="1" hangingPunct="1"/>
            <a:endParaRPr lang="cs-CZ" altLang="cs-CZ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337843"/>
            <a:ext cx="11731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1752600"/>
            <a:ext cx="11430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2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3600" b="1" dirty="0" smtClean="0">
                <a:latin typeface="+mn-lt"/>
              </a:rPr>
              <a:t>Antiphospholipid syndrome (APS) </a:t>
            </a:r>
            <a:endParaRPr lang="en-US" altLang="cs-CZ" sz="3600" b="1" dirty="0">
              <a:latin typeface="+mn-lt"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09800" y="1524000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cs-CZ" sz="2400" dirty="0" smtClean="0">
                <a:cs typeface="Arial" panose="020B0604020202020204" pitchFamily="34" charset="0"/>
              </a:rPr>
              <a:t>Autoimmune disease </a:t>
            </a:r>
            <a:r>
              <a:rPr lang="en-US" altLang="cs-CZ" sz="2400" dirty="0" err="1" smtClean="0">
                <a:cs typeface="Arial" panose="020B0604020202020204" pitchFamily="34" charset="0"/>
              </a:rPr>
              <a:t>characteri</a:t>
            </a:r>
            <a:r>
              <a:rPr lang="cs-CZ" altLang="cs-CZ" sz="2400" dirty="0" smtClean="0">
                <a:cs typeface="Arial" panose="020B0604020202020204" pitchFamily="34" charset="0"/>
              </a:rPr>
              <a:t>z</a:t>
            </a:r>
            <a:r>
              <a:rPr lang="en-US" altLang="cs-CZ" sz="2400" dirty="0" err="1" smtClean="0">
                <a:cs typeface="Arial" panose="020B0604020202020204" pitchFamily="34" charset="0"/>
              </a:rPr>
              <a:t>ed</a:t>
            </a:r>
            <a:r>
              <a:rPr lang="en-US" altLang="cs-CZ" sz="2400" dirty="0" smtClean="0">
                <a:cs typeface="Arial" panose="020B0604020202020204" pitchFamily="34" charset="0"/>
              </a:rPr>
              <a:t> by recurrent venous or a</a:t>
            </a:r>
            <a:r>
              <a:rPr lang="cs-CZ" altLang="cs-CZ" sz="2400" dirty="0" smtClean="0">
                <a:cs typeface="Arial" panose="020B0604020202020204" pitchFamily="34" charset="0"/>
              </a:rPr>
              <a:t>r</a:t>
            </a:r>
            <a:r>
              <a:rPr lang="en-US" altLang="cs-CZ" sz="2400" dirty="0" err="1" smtClean="0">
                <a:cs typeface="Arial" panose="020B0604020202020204" pitchFamily="34" charset="0"/>
              </a:rPr>
              <a:t>terial</a:t>
            </a:r>
            <a:r>
              <a:rPr lang="en-US" altLang="cs-CZ" sz="2400" dirty="0" smtClean="0">
                <a:cs typeface="Arial" panose="020B0604020202020204" pitchFamily="34" charset="0"/>
              </a:rPr>
              <a:t> thrombosis and detection of antiphospholipid antibodies </a:t>
            </a:r>
            <a:r>
              <a:rPr lang="en-US" altLang="cs-CZ" sz="2400" b="1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2400" b="1" dirty="0" smtClean="0">
                <a:cs typeface="Arial" panose="020B0604020202020204" pitchFamily="34" charset="0"/>
              </a:rPr>
              <a:t>Antiphospholipid autoantibodies</a:t>
            </a:r>
            <a:r>
              <a:rPr lang="en-US" altLang="cs-CZ" sz="2400" b="1" dirty="0" smtClean="0"/>
              <a:t> (APA) →</a:t>
            </a:r>
            <a:r>
              <a:rPr lang="en-US" altLang="cs-CZ" sz="2400" dirty="0" smtClean="0"/>
              <a:t> binding to cell surface phospholipids → </a:t>
            </a:r>
            <a:r>
              <a:rPr lang="en-US" altLang="cs-CZ" sz="2400" dirty="0" smtClean="0">
                <a:cs typeface="Arial" panose="020B0604020202020204" pitchFamily="34" charset="0"/>
              </a:rPr>
              <a:t>inhib</a:t>
            </a:r>
            <a:r>
              <a:rPr lang="en-US" altLang="cs-CZ" sz="2400" dirty="0" smtClean="0"/>
              <a:t>ition of </a:t>
            </a:r>
            <a:r>
              <a:rPr lang="en-US" altLang="cs-CZ" sz="2400" dirty="0" err="1" smtClean="0">
                <a:cs typeface="Arial" panose="020B0604020202020204" pitchFamily="34" charset="0"/>
              </a:rPr>
              <a:t>prostacy</a:t>
            </a:r>
            <a:r>
              <a:rPr lang="cs-CZ" altLang="cs-CZ" sz="2400" dirty="0" smtClean="0">
                <a:cs typeface="Arial" panose="020B0604020202020204" pitchFamily="34" charset="0"/>
              </a:rPr>
              <a:t>c</a:t>
            </a:r>
            <a:r>
              <a:rPr lang="en-US" altLang="cs-CZ" sz="2400" dirty="0" err="1" smtClean="0">
                <a:cs typeface="Arial" panose="020B0604020202020204" pitchFamily="34" charset="0"/>
              </a:rPr>
              <a:t>lin</a:t>
            </a:r>
            <a:r>
              <a:rPr lang="en-US" altLang="cs-CZ" sz="2400" dirty="0" smtClean="0">
                <a:cs typeface="Arial" panose="020B0604020202020204" pitchFamily="34" charset="0"/>
              </a:rPr>
              <a:t> production, increased production of thromboxane, von </a:t>
            </a:r>
            <a:r>
              <a:rPr lang="en-US" altLang="cs-CZ" sz="2400" dirty="0" err="1" smtClean="0">
                <a:cs typeface="Arial" panose="020B0604020202020204" pitchFamily="34" charset="0"/>
              </a:rPr>
              <a:t>Willebrand´s</a:t>
            </a:r>
            <a:r>
              <a:rPr lang="en-US" altLang="cs-CZ" sz="2400" dirty="0" smtClean="0">
                <a:cs typeface="Arial" panose="020B0604020202020204" pitchFamily="34" charset="0"/>
              </a:rPr>
              <a:t> factor and tissue factor, activation of platelets </a:t>
            </a:r>
            <a:r>
              <a:rPr lang="en-US" altLang="cs-CZ" sz="2400" dirty="0" smtClean="0"/>
              <a:t>→ </a:t>
            </a:r>
            <a:r>
              <a:rPr lang="en-US" altLang="cs-CZ" sz="2400" dirty="0" smtClean="0">
                <a:cs typeface="Arial" panose="020B0604020202020204" pitchFamily="34" charset="0"/>
              </a:rPr>
              <a:t>aggregation and destruction of </a:t>
            </a:r>
            <a:r>
              <a:rPr lang="en-US" altLang="cs-CZ" sz="2400" dirty="0" err="1" smtClean="0">
                <a:cs typeface="Arial" panose="020B0604020202020204" pitchFamily="34" charset="0"/>
              </a:rPr>
              <a:t>platalets</a:t>
            </a:r>
            <a:r>
              <a:rPr lang="en-US" altLang="cs-CZ" sz="2400" dirty="0" smtClean="0">
                <a:cs typeface="Arial" panose="020B0604020202020204" pitchFamily="34" charset="0"/>
              </a:rPr>
              <a:t> </a:t>
            </a:r>
            <a:r>
              <a:rPr lang="en-US" altLang="cs-CZ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→ thrombocytopenia</a:t>
            </a:r>
            <a:r>
              <a:rPr lang="en-US" altLang="cs-CZ" sz="2400" dirty="0" smtClean="0">
                <a:cs typeface="Arial" panose="020B0604020202020204" pitchFamily="34" charset="0"/>
              </a:rPr>
              <a:t> </a:t>
            </a:r>
            <a:br>
              <a:rPr lang="en-US" altLang="cs-CZ" sz="2400" dirty="0" smtClean="0">
                <a:cs typeface="Arial" panose="020B0604020202020204" pitchFamily="34" charset="0"/>
              </a:rPr>
            </a:br>
            <a:endParaRPr lang="en-US" altLang="cs-CZ" sz="24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cs-CZ" sz="2400" b="1" dirty="0" smtClean="0">
                <a:cs typeface="Arial" panose="020B0604020202020204" pitchFamily="34" charset="0"/>
              </a:rPr>
              <a:t>Symptoms:</a:t>
            </a:r>
            <a:r>
              <a:rPr lang="en-US" altLang="cs-CZ" sz="2400" dirty="0" smtClean="0"/>
              <a:t> arterial thrombosis </a:t>
            </a:r>
            <a:r>
              <a:rPr lang="en-US" altLang="cs-CZ" sz="2400" dirty="0" smtClean="0">
                <a:cs typeface="Arial" panose="020B0604020202020204" pitchFamily="34" charset="0"/>
              </a:rPr>
              <a:t>(occlusion of intracranial arteries → stroke; retinal, myocardial, suprarenal or </a:t>
            </a:r>
            <a:r>
              <a:rPr lang="en-US" altLang="cs-CZ" sz="2400" dirty="0" err="1" smtClean="0">
                <a:cs typeface="Arial" panose="020B0604020202020204" pitchFamily="34" charset="0"/>
              </a:rPr>
              <a:t>peri</a:t>
            </a:r>
            <a:r>
              <a:rPr lang="cs-CZ" altLang="cs-CZ" sz="2400" dirty="0" err="1" smtClean="0">
                <a:cs typeface="Arial" panose="020B0604020202020204" pitchFamily="34" charset="0"/>
              </a:rPr>
              <a:t>ph</a:t>
            </a:r>
            <a:r>
              <a:rPr lang="en-US" altLang="cs-CZ" sz="2400" dirty="0" err="1" smtClean="0">
                <a:cs typeface="Arial" panose="020B0604020202020204" pitchFamily="34" charset="0"/>
              </a:rPr>
              <a:t>eral</a:t>
            </a:r>
            <a:r>
              <a:rPr lang="en-US" altLang="cs-CZ" sz="2400" dirty="0" smtClean="0">
                <a:cs typeface="Arial" panose="020B0604020202020204" pitchFamily="34" charset="0"/>
              </a:rPr>
              <a:t> arteries), </a:t>
            </a:r>
            <a:r>
              <a:rPr lang="en-US" altLang="cs-CZ" sz="2400" b="1" dirty="0" smtClean="0">
                <a:cs typeface="Arial" panose="020B0604020202020204" pitchFamily="34" charset="0"/>
              </a:rPr>
              <a:t>recurrent miscarriage</a:t>
            </a:r>
            <a:r>
              <a:rPr lang="en-US" altLang="cs-CZ" sz="2400" dirty="0" smtClean="0">
                <a:cs typeface="Arial" panose="020B0604020202020204" pitchFamily="34" charset="0"/>
              </a:rPr>
              <a:t>, intrauterine growth restriction, preterm birth</a:t>
            </a:r>
            <a:r>
              <a:rPr lang="en-US" altLang="cs-CZ" sz="2000" b="1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altLang="cs-CZ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b="1" dirty="0" smtClean="0"/>
              <a:t>Laboratory findings in APS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054225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cs-CZ" dirty="0" smtClean="0">
                <a:cs typeface="Arial" panose="020B0604020202020204" pitchFamily="34" charset="0"/>
              </a:rPr>
              <a:t>APS – </a:t>
            </a:r>
            <a:r>
              <a:rPr lang="en-US" altLang="cs-CZ" b="1" u="sng" dirty="0" smtClean="0">
                <a:cs typeface="Arial" panose="020B0604020202020204" pitchFamily="34" charset="0"/>
              </a:rPr>
              <a:t>primary</a:t>
            </a:r>
            <a:r>
              <a:rPr lang="en-US" altLang="cs-CZ" dirty="0" smtClean="0">
                <a:cs typeface="Arial" panose="020B0604020202020204" pitchFamily="34" charset="0"/>
              </a:rPr>
              <a:t> (isolated) or </a:t>
            </a:r>
            <a:r>
              <a:rPr lang="en-US" altLang="cs-CZ" b="1" u="sng" dirty="0" smtClean="0">
                <a:cs typeface="Arial" panose="020B0604020202020204" pitchFamily="34" charset="0"/>
              </a:rPr>
              <a:t>secondary</a:t>
            </a:r>
            <a:r>
              <a:rPr lang="en-US" altLang="cs-CZ" dirty="0" smtClean="0">
                <a:cs typeface="Arial" panose="020B0604020202020204" pitchFamily="34" charset="0"/>
              </a:rPr>
              <a:t> (together with systemic autoimmune disease – e.g. SLE, RA)</a:t>
            </a:r>
          </a:p>
          <a:p>
            <a:pPr eaLnBrk="1" hangingPunct="1"/>
            <a:r>
              <a:rPr lang="en-US" altLang="cs-CZ" dirty="0" smtClean="0">
                <a:cs typeface="Arial" panose="020B0604020202020204" pitchFamily="34" charset="0"/>
              </a:rPr>
              <a:t>Prolonged </a:t>
            </a:r>
            <a:r>
              <a:rPr lang="en-US" altLang="cs-CZ" dirty="0" err="1" smtClean="0">
                <a:cs typeface="Arial" panose="020B0604020202020204" pitchFamily="34" charset="0"/>
              </a:rPr>
              <a:t>aPTT</a:t>
            </a:r>
            <a:r>
              <a:rPr lang="en-US" altLang="cs-CZ" dirty="0" smtClean="0"/>
              <a:t>, </a:t>
            </a:r>
            <a:r>
              <a:rPr lang="en-US" altLang="cs-CZ" dirty="0" smtClean="0">
                <a:cs typeface="Arial" panose="020B0604020202020204" pitchFamily="34" charset="0"/>
              </a:rPr>
              <a:t>lupus anticoagulant</a:t>
            </a:r>
            <a:r>
              <a:rPr lang="en-US" altLang="cs-CZ" dirty="0" smtClean="0"/>
              <a:t>,</a:t>
            </a:r>
            <a:r>
              <a:rPr lang="en-US" altLang="cs-CZ" dirty="0" smtClean="0">
                <a:cs typeface="Arial" panose="020B0604020202020204" pitchFamily="34" charset="0"/>
              </a:rPr>
              <a:t/>
            </a:r>
            <a:br>
              <a:rPr lang="en-US" altLang="cs-CZ" dirty="0" smtClean="0">
                <a:cs typeface="Arial" panose="020B0604020202020204" pitchFamily="34" charset="0"/>
              </a:rPr>
            </a:br>
            <a:r>
              <a:rPr lang="en-US" altLang="cs-CZ" dirty="0" smtClean="0">
                <a:cs typeface="Arial" panose="020B0604020202020204" pitchFamily="34" charset="0"/>
              </a:rPr>
              <a:t>thrombocytopenia  </a:t>
            </a:r>
          </a:p>
          <a:p>
            <a:pPr eaLnBrk="1" hangingPunct="1"/>
            <a:r>
              <a:rPr lang="en-US" altLang="cs-CZ" b="1" dirty="0" smtClean="0">
                <a:cs typeface="Arial" panose="020B0604020202020204" pitchFamily="34" charset="0"/>
              </a:rPr>
              <a:t>Antiphospholipid antibodies (APA) </a:t>
            </a:r>
            <a:r>
              <a:rPr lang="en-US" altLang="cs-CZ" dirty="0" smtClean="0">
                <a:cs typeface="Arial" panose="020B0604020202020204" pitchFamily="34" charset="0"/>
              </a:rPr>
              <a:t>- IgG or IgM isotype, most commonly anti-</a:t>
            </a:r>
            <a:r>
              <a:rPr lang="en-US" altLang="cs-CZ" dirty="0" err="1" smtClean="0">
                <a:cs typeface="Arial" panose="020B0604020202020204" pitchFamily="34" charset="0"/>
              </a:rPr>
              <a:t>cardiolipin</a:t>
            </a:r>
            <a:r>
              <a:rPr lang="en-US" altLang="cs-CZ" dirty="0" smtClean="0">
                <a:cs typeface="Arial" panose="020B0604020202020204" pitchFamily="34" charset="0"/>
              </a:rPr>
              <a:t> (ACLA)</a:t>
            </a:r>
            <a:r>
              <a:rPr lang="en-US" altLang="cs-CZ" i="1" dirty="0" smtClean="0">
                <a:cs typeface="Arial" panose="020B0604020202020204" pitchFamily="34" charset="0"/>
              </a:rPr>
              <a:t>, </a:t>
            </a:r>
            <a:r>
              <a:rPr lang="en-US" altLang="cs-CZ" dirty="0" smtClean="0">
                <a:cs typeface="Arial" panose="020B0604020202020204" pitchFamily="34" charset="0"/>
              </a:rPr>
              <a:t>event.anti-ß2glycoprotein I</a:t>
            </a:r>
            <a:r>
              <a:rPr lang="cs-CZ" altLang="cs-CZ" dirty="0" smtClean="0">
                <a:cs typeface="Arial" panose="020B0604020202020204" pitchFamily="34" charset="0"/>
              </a:rPr>
              <a:t>,</a:t>
            </a:r>
            <a:r>
              <a:rPr lang="en-US" altLang="cs-CZ" i="1" dirty="0" smtClean="0">
                <a:cs typeface="Arial" panose="020B0604020202020204" pitchFamily="34" charset="0"/>
              </a:rPr>
              <a:t> </a:t>
            </a:r>
            <a:r>
              <a:rPr lang="en-US" altLang="cs-CZ" dirty="0" smtClean="0">
                <a:cs typeface="Arial" panose="020B0604020202020204" pitchFamily="34" charset="0"/>
              </a:rPr>
              <a:t>anti-prothrombin, anti-phosphatidylserine etc.</a:t>
            </a:r>
            <a:r>
              <a:rPr lang="cs-CZ" altLang="cs-CZ" dirty="0">
                <a:cs typeface="Arial" panose="020B0604020202020204" pitchFamily="34" charset="0"/>
              </a:rPr>
              <a:t/>
            </a:r>
            <a:br>
              <a:rPr lang="cs-CZ" altLang="cs-CZ" dirty="0">
                <a:cs typeface="Arial" panose="020B0604020202020204" pitchFamily="34" charset="0"/>
              </a:rPr>
            </a:b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22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333376"/>
            <a:ext cx="8064500" cy="61198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b="1" u="sng" dirty="0" err="1" smtClean="0"/>
              <a:t>Autoantibodies</a:t>
            </a:r>
            <a:r>
              <a:rPr lang="cs-CZ" altLang="cs-CZ" b="1" u="sng" dirty="0" smtClean="0"/>
              <a:t> and </a:t>
            </a:r>
            <a:r>
              <a:rPr lang="cs-CZ" altLang="cs-CZ" b="1" u="sng" dirty="0" err="1" smtClean="0"/>
              <a:t>their</a:t>
            </a:r>
            <a:r>
              <a:rPr lang="cs-CZ" altLang="cs-CZ" b="1" u="sng" dirty="0" smtClean="0"/>
              <a:t> </a:t>
            </a:r>
            <a:r>
              <a:rPr lang="cs-CZ" altLang="cs-CZ" b="1" u="sng" dirty="0" err="1" smtClean="0"/>
              <a:t>clinical</a:t>
            </a:r>
            <a:r>
              <a:rPr lang="cs-CZ" altLang="cs-CZ" b="1" u="sng" dirty="0" smtClean="0"/>
              <a:t> </a:t>
            </a:r>
            <a:r>
              <a:rPr lang="cs-CZ" altLang="cs-CZ" b="1" u="sng" dirty="0" err="1" smtClean="0"/>
              <a:t>significance</a:t>
            </a:r>
            <a:endParaRPr lang="cs-CZ" altLang="cs-CZ" b="1" dirty="0"/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60388"/>
              </p:ext>
            </p:extLst>
          </p:nvPr>
        </p:nvGraphicFramePr>
        <p:xfrm>
          <a:off x="2566988" y="1397001"/>
          <a:ext cx="7200900" cy="4934518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 non-specific autoantibodies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Clinical significance</a:t>
                      </a:r>
                      <a:endParaRPr kumimoji="0" 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Systemic lupus erythematosus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dsDNA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Systemic lupus erythematosus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ENA- SS-A,SS-B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Sjögren´s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syndrome, Systemic lupus erythematosus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ENA-Scl-70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Scleroderma-systemic sclerosis</a:t>
                      </a:r>
                      <a:endParaRPr kumimoji="0" 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ENA-Sm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Systemic lupus erythematosus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ENA-Jo-1, PL-7, PL-12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Dermatomyositis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polymyositis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ACA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CREST syndrome, Scleroderma-systemic sclerosis</a:t>
                      </a:r>
                      <a:endParaRPr kumimoji="0" 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ANCA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ANCA-associated </a:t>
                      </a: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vasculitides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5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cs-CZ" sz="2400" b="1" u="sng" dirty="0" smtClean="0">
                <a:latin typeface="+mn-lt"/>
              </a:rPr>
              <a:t>Autoantibodies and their clinical significance</a:t>
            </a:r>
            <a:endParaRPr lang="en-US" altLang="cs-CZ" sz="2400" b="1" dirty="0">
              <a:latin typeface="+mn-lt"/>
            </a:endParaRP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898717"/>
              </p:ext>
            </p:extLst>
          </p:nvPr>
        </p:nvGraphicFramePr>
        <p:xfrm>
          <a:off x="1981200" y="1600201"/>
          <a:ext cx="8229600" cy="4700689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 non-specific autoantibodies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Clinical significance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APA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Antiphospholipid syndrome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AMA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biliary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drug-induced SLE, chronic active hepatitis and cirrhosis,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dermatomyositis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polymyositis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Chronic active autoimmune hepatitis, viral hepatitis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LKM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Chronic autoimmune hepatitis, viral hepatitis C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StMAB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Myasthenia gravis,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polymyositis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Rheumatoid arthritis, </a:t>
                      </a:r>
                      <a:r>
                        <a:rPr kumimoji="0" lang="en-US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Sjögren´s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syndrome, Systemic lupus erythematosus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6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cs-CZ" sz="2400" b="1" dirty="0" smtClean="0">
                <a:latin typeface="+mn-lt"/>
              </a:rPr>
              <a:t>Abbreviations</a:t>
            </a:r>
            <a:endParaRPr lang="en-US" altLang="cs-CZ" sz="2400" b="1" dirty="0"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en-US" altLang="cs-CZ" sz="2000" dirty="0" smtClean="0"/>
              <a:t>ANA – Anti-Nuclear Antibodies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ENA – autoantibodies against Extractable Nuclear Antigens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ANCA – autoantibodies Anti-Neutrophil Cytoplasm Antigens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dsDNA – autoantibodies anti-double-stranded DNA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APA – Anti-Phospholipid Antibodies 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RF – Rheumatoid Factor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ACA – Anti-Centromere Antibodies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AMA – Anti-Mitochondrial Antibodies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SMA – anti Smooth Muscles Antibodies</a:t>
            </a:r>
          </a:p>
          <a:p>
            <a:pPr>
              <a:lnSpc>
                <a:spcPct val="115000"/>
              </a:lnSpc>
            </a:pPr>
            <a:r>
              <a:rPr lang="en-US" altLang="cs-CZ" sz="2000" dirty="0" smtClean="0"/>
              <a:t>LKM – </a:t>
            </a:r>
            <a:r>
              <a:rPr lang="cs-CZ" altLang="cs-CZ" sz="2000" dirty="0" err="1" smtClean="0"/>
              <a:t>antibodies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against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Liver-Kidney </a:t>
            </a:r>
            <a:r>
              <a:rPr lang="en-US" altLang="cs-CZ" sz="2000" dirty="0" err="1" smtClean="0"/>
              <a:t>Microsomes</a:t>
            </a:r>
            <a:r>
              <a:rPr lang="en-US" altLang="cs-CZ" sz="2000" dirty="0" smtClean="0"/>
              <a:t> </a:t>
            </a:r>
          </a:p>
          <a:p>
            <a:pPr>
              <a:lnSpc>
                <a:spcPct val="115000"/>
              </a:lnSpc>
            </a:pPr>
            <a:r>
              <a:rPr lang="en-US" altLang="cs-CZ" sz="2000" dirty="0" err="1" smtClean="0"/>
              <a:t>stMAb</a:t>
            </a:r>
            <a:r>
              <a:rPr lang="en-US" altLang="cs-CZ" sz="2000" dirty="0" smtClean="0"/>
              <a:t> – antibodies against striated muscles</a:t>
            </a: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955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latin typeface="+mn-lt"/>
              </a:rPr>
              <a:t>Systemic</a:t>
            </a:r>
            <a:r>
              <a:rPr lang="cs-CZ" dirty="0" smtClean="0">
                <a:latin typeface="+mn-lt"/>
              </a:rPr>
              <a:t> Lupus </a:t>
            </a:r>
            <a:r>
              <a:rPr lang="cs-CZ" dirty="0" err="1" smtClean="0">
                <a:latin typeface="+mn-lt"/>
              </a:rPr>
              <a:t>Erythematosus</a:t>
            </a:r>
            <a:r>
              <a:rPr lang="cs-CZ" dirty="0" smtClean="0">
                <a:latin typeface="+mn-lt"/>
              </a:rPr>
              <a:t> (SLE)</a:t>
            </a:r>
            <a:endParaRPr lang="cs-CZ" dirty="0">
              <a:latin typeface="+mn-lt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69264" y="228600"/>
            <a:ext cx="10707624" cy="1143000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latin typeface="+mn-lt"/>
              </a:rPr>
              <a:t>SYSTEMIC LUPUS </a:t>
            </a:r>
            <a:r>
              <a:rPr lang="cs-CZ" altLang="cs-CZ" sz="3600" b="1" dirty="0" smtClean="0">
                <a:latin typeface="+mn-lt"/>
              </a:rPr>
              <a:t>ERYTHEMATOSUS – basic </a:t>
            </a:r>
            <a:r>
              <a:rPr lang="cs-CZ" altLang="cs-CZ" sz="3600" b="1" dirty="0" err="1" smtClean="0">
                <a:latin typeface="+mn-lt"/>
              </a:rPr>
              <a:t>information</a:t>
            </a:r>
            <a:endParaRPr lang="cs-CZ" altLang="cs-CZ" sz="3600" b="1" dirty="0">
              <a:latin typeface="+mn-lt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72768" y="1676400"/>
            <a:ext cx="8409432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cs-CZ" sz="2400" dirty="0" smtClean="0"/>
              <a:t>Chronic, inflammatory, </a:t>
            </a:r>
            <a:r>
              <a:rPr lang="en-US" altLang="cs-CZ" sz="2400" dirty="0" err="1" smtClean="0"/>
              <a:t>multiorgan</a:t>
            </a:r>
            <a:r>
              <a:rPr lang="en-US" altLang="cs-CZ" sz="2400" dirty="0" smtClean="0"/>
              <a:t> autoimmune disease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Predominantly affects women </a:t>
            </a:r>
            <a:r>
              <a:rPr lang="cs-CZ" altLang="cs-CZ" sz="2400" dirty="0" smtClean="0"/>
              <a:t>(9:1)</a:t>
            </a:r>
            <a:endParaRPr lang="en-US" altLang="cs-CZ" sz="2400" dirty="0" smtClean="0"/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Worldwide incidence 1.9 to 8.7/100 000, prevalence  19.3 to 207/100 000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Autoantibodies against </a:t>
            </a:r>
            <a:r>
              <a:rPr lang="en-US" altLang="cs-CZ" sz="2400" b="1" dirty="0" smtClean="0"/>
              <a:t>the structures associated with cell nu</a:t>
            </a:r>
            <a:r>
              <a:rPr lang="cs-CZ" altLang="cs-CZ" sz="2400" b="1" dirty="0" smtClean="0"/>
              <a:t>c</a:t>
            </a:r>
            <a:r>
              <a:rPr lang="en-US" altLang="cs-CZ" sz="2400" b="1" dirty="0" err="1" smtClean="0"/>
              <a:t>leus</a:t>
            </a:r>
            <a:r>
              <a:rPr lang="en-US" altLang="cs-CZ" sz="2400" dirty="0" smtClean="0"/>
              <a:t>, production of immune complexes  </a:t>
            </a:r>
            <a:r>
              <a:rPr lang="en-US" altLang="cs-CZ" sz="2400" dirty="0" smtClean="0">
                <a:latin typeface="Calibri" panose="020F0502020204030204" pitchFamily="34" charset="0"/>
              </a:rPr>
              <a:t>→ deposition in </a:t>
            </a:r>
            <a:r>
              <a:rPr lang="en-US" altLang="cs-CZ" sz="2400" dirty="0" smtClean="0"/>
              <a:t>tissues 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Serious condition with the difficult treatment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3372" y="1676400"/>
            <a:ext cx="2738628" cy="1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8056" y="228600"/>
            <a:ext cx="11585448" cy="1143000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latin typeface="+mn-lt"/>
              </a:rPr>
              <a:t>SYSTEMIC LUPUS </a:t>
            </a:r>
            <a:r>
              <a:rPr lang="en-US" altLang="cs-CZ" sz="3600" b="1" dirty="0" smtClean="0">
                <a:latin typeface="+mn-lt"/>
              </a:rPr>
              <a:t>ERYTHEMATOSUS – clinical manifestation</a:t>
            </a:r>
            <a:r>
              <a:rPr lang="cs-CZ" altLang="cs-CZ" sz="3600" b="1" dirty="0" smtClean="0">
                <a:latin typeface="+mn-lt"/>
              </a:rPr>
              <a:t>s</a:t>
            </a:r>
            <a:endParaRPr lang="en-US" altLang="cs-CZ" sz="3600" dirty="0">
              <a:latin typeface="+mn-lt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1208" y="1508760"/>
            <a:ext cx="10067544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cs-CZ" sz="2400" b="1" u="sng" dirty="0" smtClean="0"/>
              <a:t>Nonspecific symptoms</a:t>
            </a:r>
            <a:r>
              <a:rPr lang="en-US" altLang="cs-CZ" sz="2400" b="1" dirty="0" smtClean="0"/>
              <a:t>: </a:t>
            </a:r>
            <a:r>
              <a:rPr lang="en-US" altLang="cs-CZ" sz="2400" dirty="0" smtClean="0"/>
              <a:t>malaise, fever, weight loss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b="1" u="sng" dirty="0" smtClean="0"/>
              <a:t>Musculoskeletal involvement</a:t>
            </a:r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Arthritis and arthralgia – usually </a:t>
            </a:r>
            <a:r>
              <a:rPr lang="en-US" altLang="cs-CZ" sz="2400" dirty="0" err="1" smtClean="0"/>
              <a:t>symetric</a:t>
            </a:r>
            <a:r>
              <a:rPr lang="en-US" altLang="cs-CZ" sz="2400" dirty="0" smtClean="0"/>
              <a:t>, affects ≈ 50% patients with SLE</a:t>
            </a:r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Tendinitis, myositis/myalgia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b="1" u="sng" dirty="0" err="1" smtClean="0"/>
              <a:t>Mucocutaneous</a:t>
            </a:r>
            <a:r>
              <a:rPr lang="en-US" altLang="cs-CZ" sz="2400" b="1" u="sng" dirty="0" smtClean="0"/>
              <a:t> manifestations</a:t>
            </a:r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Malar rash – typically across the cheeks and nose („butterfly-like 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</a:t>
            </a:r>
            <a:r>
              <a:rPr lang="en-US" altLang="cs-CZ" sz="2400" dirty="0" smtClean="0"/>
              <a:t>rash“) , many times on sun-exposed areas</a:t>
            </a:r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Discoid lesions – usually localized on head and neck</a:t>
            </a:r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Alopecia, </a:t>
            </a:r>
            <a:r>
              <a:rPr lang="en-US" altLang="cs-CZ" sz="2400" dirty="0" err="1" smtClean="0"/>
              <a:t>onycholysis</a:t>
            </a: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Mouth and nose ulcers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  <p:pic>
        <p:nvPicPr>
          <p:cNvPr id="6" name="Picture 6" descr="lup. fa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92" y="13716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ubakutní lu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80" y="4380548"/>
            <a:ext cx="2234120" cy="16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SYSTEMIC LUPUS </a:t>
            </a:r>
            <a:r>
              <a:rPr lang="en-US" altLang="cs-CZ" sz="4000" b="1" dirty="0"/>
              <a:t>ERYTHEMATOSUS – 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89633"/>
            <a:ext cx="10515600" cy="4351338"/>
          </a:xfrm>
        </p:spPr>
        <p:txBody>
          <a:bodyPr/>
          <a:lstStyle/>
          <a:p>
            <a:r>
              <a:rPr lang="en-US" b="1" u="sng" dirty="0" smtClean="0"/>
              <a:t>Gastrointestinal manifestations </a:t>
            </a:r>
          </a:p>
          <a:p>
            <a:r>
              <a:rPr lang="en-US" dirty="0" smtClean="0"/>
              <a:t>Abdominal pain - as high as 40%, due to vasculitis </a:t>
            </a:r>
            <a:r>
              <a:rPr lang="en-US" dirty="0" smtClean="0">
                <a:latin typeface="Calibri" panose="020F0502020204030204" pitchFamily="34" charset="0"/>
              </a:rPr>
              <a:t>→ ischemia</a:t>
            </a:r>
            <a:endParaRPr lang="en-US" dirty="0" smtClean="0"/>
          </a:p>
          <a:p>
            <a:r>
              <a:rPr lang="en-US" dirty="0" smtClean="0"/>
              <a:t>Peritonitis (</a:t>
            </a:r>
            <a:r>
              <a:rPr lang="en-US" dirty="0" err="1" smtClean="0"/>
              <a:t>polyserositis</a:t>
            </a:r>
            <a:r>
              <a:rPr lang="en-US" dirty="0" smtClean="0"/>
              <a:t>) – frequent, asymptomatic or together with intestinal vasculitis</a:t>
            </a:r>
          </a:p>
          <a:p>
            <a:r>
              <a:rPr lang="en-US" dirty="0" smtClean="0"/>
              <a:t>Pancreatitis – rare</a:t>
            </a:r>
          </a:p>
          <a:p>
            <a:r>
              <a:rPr lang="en-US" dirty="0" smtClean="0"/>
              <a:t>Hepatitis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82" y="3772916"/>
            <a:ext cx="4333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6928" y="365125"/>
            <a:ext cx="1108252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 sz="3200" b="1" cap="all" dirty="0" err="1" smtClean="0">
                <a:latin typeface="+mn-lt"/>
              </a:rPr>
              <a:t>AUTOantibodies</a:t>
            </a:r>
            <a:r>
              <a:rPr lang="en-US" altLang="cs-CZ" sz="3200" b="1" cap="all" dirty="0" smtClean="0">
                <a:latin typeface="+mn-lt"/>
              </a:rPr>
              <a:t> against </a:t>
            </a:r>
            <a:r>
              <a:rPr lang="cs-CZ" altLang="cs-CZ" sz="3200" b="1" cap="all" dirty="0" err="1" smtClean="0">
                <a:latin typeface="+mn-lt"/>
              </a:rPr>
              <a:t>the</a:t>
            </a:r>
            <a:r>
              <a:rPr lang="cs-CZ" altLang="cs-CZ" sz="3200" b="1" cap="all" dirty="0" smtClean="0">
                <a:latin typeface="+mn-lt"/>
              </a:rPr>
              <a:t> </a:t>
            </a:r>
            <a:r>
              <a:rPr lang="en-US" altLang="cs-CZ" sz="3200" b="1" cap="all" dirty="0" err="1" smtClean="0">
                <a:latin typeface="+mn-lt"/>
              </a:rPr>
              <a:t>st</a:t>
            </a:r>
            <a:r>
              <a:rPr lang="cs-CZ" altLang="cs-CZ" sz="3200" b="1" cap="all" dirty="0" smtClean="0">
                <a:latin typeface="+mn-lt"/>
              </a:rPr>
              <a:t>r</a:t>
            </a:r>
            <a:r>
              <a:rPr lang="en-US" altLang="cs-CZ" sz="3200" b="1" cap="all" dirty="0" err="1" smtClean="0">
                <a:latin typeface="+mn-lt"/>
              </a:rPr>
              <a:t>uctures</a:t>
            </a:r>
            <a:r>
              <a:rPr lang="en-US" altLang="cs-CZ" sz="3200" b="1" cap="all" dirty="0" smtClean="0">
                <a:latin typeface="+mn-lt"/>
              </a:rPr>
              <a:t> of cell nucleus</a:t>
            </a:r>
            <a:endParaRPr lang="en-US" altLang="cs-CZ" sz="3200" b="1" cap="all" dirty="0">
              <a:latin typeface="+mn-lt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75104"/>
            <a:ext cx="10515600" cy="4425696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Autoantibodies</a:t>
            </a:r>
            <a:r>
              <a:rPr lang="cs-CZ" altLang="cs-CZ" dirty="0" smtClean="0"/>
              <a:t>:</a:t>
            </a:r>
            <a:r>
              <a:rPr lang="cs-CZ" altLang="cs-CZ" b="1" dirty="0" smtClean="0"/>
              <a:t> </a:t>
            </a:r>
            <a:r>
              <a:rPr lang="cs-CZ" altLang="cs-CZ" b="1" dirty="0"/>
              <a:t>ANA </a:t>
            </a:r>
            <a:r>
              <a:rPr lang="cs-CZ" altLang="cs-CZ" dirty="0" smtClean="0"/>
              <a:t>(Anti-</a:t>
            </a:r>
            <a:r>
              <a:rPr lang="cs-CZ" altLang="cs-CZ" dirty="0" err="1" smtClean="0"/>
              <a:t>Nuclear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Antibodies</a:t>
            </a:r>
            <a:r>
              <a:rPr lang="cs-CZ" altLang="cs-CZ" dirty="0"/>
              <a:t>), </a:t>
            </a:r>
            <a:r>
              <a:rPr lang="cs-CZ" altLang="cs-CZ" b="1" dirty="0" smtClean="0"/>
              <a:t>a-</a:t>
            </a:r>
            <a:r>
              <a:rPr lang="cs-CZ" altLang="cs-CZ" b="1" dirty="0" err="1" smtClean="0"/>
              <a:t>dsDNA</a:t>
            </a:r>
            <a:r>
              <a:rPr lang="cs-CZ" altLang="cs-CZ" b="1" dirty="0" smtClean="0"/>
              <a:t> </a:t>
            </a:r>
            <a:r>
              <a:rPr lang="cs-CZ" altLang="cs-CZ" dirty="0"/>
              <a:t>(anti-double-</a:t>
            </a:r>
            <a:r>
              <a:rPr lang="cs-CZ" altLang="cs-CZ" dirty="0" err="1"/>
              <a:t>stranded</a:t>
            </a:r>
            <a:r>
              <a:rPr lang="cs-CZ" altLang="cs-CZ" dirty="0"/>
              <a:t> DNA), </a:t>
            </a:r>
            <a:r>
              <a:rPr lang="cs-CZ" altLang="cs-CZ" b="1" dirty="0"/>
              <a:t>ENA</a:t>
            </a:r>
            <a:r>
              <a:rPr lang="cs-CZ" altLang="cs-CZ" dirty="0"/>
              <a:t>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Extractable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Nuclear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Antigens</a:t>
            </a:r>
            <a:r>
              <a:rPr lang="cs-CZ" altLang="cs-CZ" dirty="0"/>
              <a:t>)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852738"/>
            <a:ext cx="1990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s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860800"/>
            <a:ext cx="2286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716338"/>
            <a:ext cx="11874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652963"/>
            <a:ext cx="1990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6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/>
              <a:t>SYSTEMIC LUPUS </a:t>
            </a:r>
            <a:r>
              <a:rPr lang="en-US" altLang="cs-CZ" sz="4000" b="1" dirty="0"/>
              <a:t>ERYTHEMATOSUS – </a:t>
            </a:r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r>
              <a:rPr lang="en-US" altLang="cs-CZ" sz="4000" b="1" dirty="0" smtClean="0"/>
              <a:t>clinical </a:t>
            </a:r>
            <a:r>
              <a:rPr lang="en-US" altLang="cs-CZ" sz="4000" b="1" dirty="0"/>
              <a:t>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4464" y="2072513"/>
            <a:ext cx="10515600" cy="4351338"/>
          </a:xfrm>
        </p:spPr>
        <p:txBody>
          <a:bodyPr/>
          <a:lstStyle/>
          <a:p>
            <a:r>
              <a:rPr lang="en-US" b="1" u="sng" dirty="0" smtClean="0"/>
              <a:t>Pulmonary involvement</a:t>
            </a:r>
          </a:p>
          <a:p>
            <a:r>
              <a:rPr lang="en-US" dirty="0" err="1" smtClean="0"/>
              <a:t>Pleuritis</a:t>
            </a:r>
            <a:r>
              <a:rPr lang="en-US" dirty="0" smtClean="0"/>
              <a:t> – most common pulmonary manifestation (40-56% patients), pleuritic pain, </a:t>
            </a:r>
            <a:r>
              <a:rPr lang="en-US" dirty="0" err="1" smtClean="0"/>
              <a:t>polyserositis</a:t>
            </a:r>
            <a:endParaRPr lang="en-US" dirty="0" smtClean="0"/>
          </a:p>
          <a:p>
            <a:r>
              <a:rPr lang="en-US" dirty="0" smtClean="0"/>
              <a:t>Pneumonitis – dyspnea, cough </a:t>
            </a:r>
          </a:p>
          <a:p>
            <a:r>
              <a:rPr lang="en-US" dirty="0" smtClean="0"/>
              <a:t>Pulmonary hemorrhage – potentially fatal, breath difficultness, hemoptysis </a:t>
            </a:r>
          </a:p>
          <a:p>
            <a:r>
              <a:rPr lang="en-US" dirty="0" smtClean="0"/>
              <a:t>Chronic interstitial lung disease – chronic non-productive cough</a:t>
            </a:r>
          </a:p>
          <a:p>
            <a:r>
              <a:rPr lang="en-US" dirty="0" smtClean="0"/>
              <a:t>Pulmonary hypertension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16" y="0"/>
            <a:ext cx="2615184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SYSTEMIC LUPUS </a:t>
            </a:r>
            <a:r>
              <a:rPr lang="en-US" altLang="cs-CZ" sz="4000" b="1" dirty="0"/>
              <a:t>ERYTHEMATOSUS – 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28" y="2194560"/>
            <a:ext cx="9814560" cy="4663440"/>
          </a:xfrm>
        </p:spPr>
        <p:txBody>
          <a:bodyPr/>
          <a:lstStyle/>
          <a:p>
            <a:r>
              <a:rPr lang="en-US" b="1" u="sng" dirty="0" smtClean="0"/>
              <a:t>Cardiac involvement</a:t>
            </a:r>
          </a:p>
          <a:p>
            <a:r>
              <a:rPr lang="en-US" dirty="0" smtClean="0"/>
              <a:t>Cardiomyopathy – resulting from immune-mediated myocardial inflammation and secondary factors (hypertension, medication, coronary artery disease)</a:t>
            </a:r>
          </a:p>
          <a:p>
            <a:r>
              <a:rPr lang="en-US" dirty="0" smtClean="0"/>
              <a:t>Pericarditis – frequent manifestation, </a:t>
            </a:r>
          </a:p>
          <a:p>
            <a:pPr marL="0" indent="0">
              <a:buNone/>
            </a:pPr>
            <a:r>
              <a:rPr lang="en-US" dirty="0" smtClean="0"/>
              <a:t>   detected by echocardiography</a:t>
            </a:r>
          </a:p>
          <a:p>
            <a:r>
              <a:rPr lang="en-US" dirty="0" smtClean="0"/>
              <a:t>Coronary artery disease – myocardial </a:t>
            </a:r>
          </a:p>
          <a:p>
            <a:pPr marL="0" indent="0">
              <a:buNone/>
            </a:pPr>
            <a:r>
              <a:rPr lang="en-US" dirty="0" smtClean="0"/>
              <a:t>   infarction, angina, sudden death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88" y="3833178"/>
            <a:ext cx="2129600" cy="29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SYSTEMIC LUPUS </a:t>
            </a:r>
            <a:r>
              <a:rPr lang="en-US" altLang="cs-CZ" sz="4000" b="1" dirty="0"/>
              <a:t>ERYTHEMATOSUS – 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1040" y="2340864"/>
            <a:ext cx="10515600" cy="4351338"/>
          </a:xfrm>
        </p:spPr>
        <p:txBody>
          <a:bodyPr/>
          <a:lstStyle/>
          <a:p>
            <a:r>
              <a:rPr lang="en-US" b="1" u="sng" dirty="0" smtClean="0"/>
              <a:t>Renal involvement</a:t>
            </a:r>
          </a:p>
          <a:p>
            <a:r>
              <a:rPr lang="en-US" dirty="0" smtClean="0"/>
              <a:t>Lupus nephritis</a:t>
            </a:r>
          </a:p>
          <a:p>
            <a:r>
              <a:rPr lang="en-US" dirty="0" smtClean="0"/>
              <a:t>Common manifestation (50-75% SLE patients), significant impact on morbidity and mortality</a:t>
            </a:r>
          </a:p>
          <a:p>
            <a:r>
              <a:rPr lang="en-US" dirty="0" smtClean="0"/>
              <a:t>Asymptomatic </a:t>
            </a:r>
            <a:r>
              <a:rPr lang="en-US" dirty="0" smtClean="0">
                <a:latin typeface="Calibri" panose="020F0502020204030204" pitchFamily="34" charset="0"/>
              </a:rPr>
              <a:t>→ nephrotic syndrome or renal failure, hypertension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Examination of urine essential (proteinuria, hematuria in the absence of </a:t>
            </a:r>
            <a:r>
              <a:rPr lang="en-US" dirty="0" err="1" smtClean="0">
                <a:latin typeface="Calibri" panose="020F0502020204030204" pitchFamily="34" charset="0"/>
              </a:rPr>
              <a:t>othe</a:t>
            </a:r>
            <a:r>
              <a:rPr lang="cs-CZ" dirty="0">
                <a:latin typeface="Calibri" panose="020F0502020204030204" pitchFamily="34" charset="0"/>
              </a:rPr>
              <a:t>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ethiologies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 smtClean="0"/>
          </a:p>
          <a:p>
            <a:r>
              <a:rPr lang="en-US" dirty="0" smtClean="0"/>
              <a:t>Immunosuppressant treatment (cyclophosphamide, </a:t>
            </a:r>
            <a:r>
              <a:rPr lang="en-US" dirty="0" err="1" smtClean="0"/>
              <a:t>mycophenolate</a:t>
            </a:r>
            <a:r>
              <a:rPr lang="en-US" dirty="0" smtClean="0"/>
              <a:t> </a:t>
            </a:r>
            <a:r>
              <a:rPr lang="en-US" dirty="0" err="1" smtClean="0"/>
              <a:t>mofetil</a:t>
            </a:r>
            <a:r>
              <a:rPr lang="cs-CZ" dirty="0" smtClean="0"/>
              <a:t>)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07" y="1367698"/>
            <a:ext cx="2884742" cy="19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SYSTEMIC LUPUS </a:t>
            </a:r>
            <a:r>
              <a:rPr lang="en-US" altLang="cs-CZ" sz="4000" b="1" dirty="0"/>
              <a:t>ERYTHEMATOSUS – 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Hematologic involvement</a:t>
            </a:r>
          </a:p>
          <a:p>
            <a:r>
              <a:rPr lang="en-US" dirty="0" smtClean="0"/>
              <a:t>Anemia – hemolytic anemia, positive </a:t>
            </a:r>
            <a:r>
              <a:rPr lang="en-US" dirty="0" err="1" smtClean="0"/>
              <a:t>Coom</a:t>
            </a:r>
            <a:r>
              <a:rPr lang="cs-CZ" dirty="0" smtClean="0"/>
              <a:t>b</a:t>
            </a:r>
            <a:r>
              <a:rPr lang="en-US" dirty="0" smtClean="0"/>
              <a:t>s test</a:t>
            </a:r>
          </a:p>
          <a:p>
            <a:r>
              <a:rPr lang="en-US" dirty="0" smtClean="0"/>
              <a:t>Leukopenia – neutropenia or </a:t>
            </a:r>
            <a:r>
              <a:rPr lang="en-US" dirty="0" err="1" smtClean="0"/>
              <a:t>lymphopenia</a:t>
            </a:r>
            <a:endParaRPr lang="en-US" dirty="0" smtClean="0"/>
          </a:p>
          <a:p>
            <a:r>
              <a:rPr lang="en-US" dirty="0" err="1" smtClean="0"/>
              <a:t>Thrombocytopeni</a:t>
            </a:r>
            <a:r>
              <a:rPr lang="cs-CZ" dirty="0" smtClean="0"/>
              <a:t>a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Central and peripheral nervous system</a:t>
            </a:r>
          </a:p>
          <a:p>
            <a:r>
              <a:rPr lang="en-US" dirty="0" smtClean="0"/>
              <a:t>Neuropsychiatric symptoms – psychosis, acute </a:t>
            </a:r>
            <a:r>
              <a:rPr lang="en-US" dirty="0" err="1" smtClean="0"/>
              <a:t>confusional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Headache, seizures</a:t>
            </a:r>
          </a:p>
          <a:p>
            <a:r>
              <a:rPr lang="en-US" dirty="0" smtClean="0"/>
              <a:t>Mo</a:t>
            </a:r>
            <a:r>
              <a:rPr lang="cs-CZ" dirty="0" smtClean="0"/>
              <a:t>no</a:t>
            </a:r>
            <a:r>
              <a:rPr lang="en-US" dirty="0" smtClean="0"/>
              <a:t>neuropathy, polyneuropathy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2" y="1426464"/>
            <a:ext cx="2683215" cy="31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sz="3200" b="1" dirty="0" smtClean="0">
                <a:latin typeface="+mn-lt"/>
              </a:rPr>
              <a:t>SYSTEMIC LUPUS ERYTHEMATOSUS – laboratory findings</a:t>
            </a:r>
            <a:endParaRPr lang="en-US" altLang="cs-CZ" sz="3200" dirty="0">
              <a:latin typeface="+mn-lt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400" b="1" u="sng" dirty="0" smtClean="0"/>
              <a:t>Elevated markers of inflammation</a:t>
            </a:r>
            <a:r>
              <a:rPr lang="en-US" altLang="cs-CZ" sz="2400" b="1" dirty="0" smtClean="0"/>
              <a:t>: </a:t>
            </a:r>
            <a:r>
              <a:rPr lang="en-US" altLang="cs-CZ" sz="2400" dirty="0" smtClean="0"/>
              <a:t>high</a:t>
            </a:r>
            <a:r>
              <a:rPr lang="en-US" altLang="cs-CZ" sz="2400" b="1" dirty="0" smtClean="0"/>
              <a:t> ESR</a:t>
            </a:r>
            <a:r>
              <a:rPr lang="en-US" altLang="cs-CZ" sz="2400" dirty="0" smtClean="0"/>
              <a:t> (erythrocyte sedimentation rate), moderately increased</a:t>
            </a:r>
            <a:r>
              <a:rPr lang="en-US" altLang="cs-CZ" sz="2400" b="1" dirty="0" smtClean="0"/>
              <a:t> CRP</a:t>
            </a:r>
            <a:r>
              <a:rPr lang="en-US" altLang="cs-CZ" sz="2400" dirty="0" smtClean="0"/>
              <a:t>, thrombocytopenia, leukopenia, hemolytic anemia, </a:t>
            </a:r>
            <a:r>
              <a:rPr lang="en-US" altLang="cs-CZ" sz="2400" b="1" dirty="0" smtClean="0"/>
              <a:t>decreased complement components</a:t>
            </a:r>
            <a:r>
              <a:rPr lang="en-US" altLang="cs-CZ" sz="2400" dirty="0" smtClean="0"/>
              <a:t> (C4, C3), </a:t>
            </a:r>
            <a:r>
              <a:rPr lang="en-US" altLang="cs-CZ" sz="2400" b="1" dirty="0" smtClean="0"/>
              <a:t>elevated serum Ig</a:t>
            </a:r>
            <a:r>
              <a:rPr lang="en-US" altLang="cs-CZ" sz="2400" dirty="0" smtClean="0"/>
              <a:t>, elevated immune complexes in serum</a:t>
            </a:r>
            <a:r>
              <a:rPr lang="cs-CZ" altLang="cs-CZ" sz="2400" dirty="0"/>
              <a:t/>
            </a:r>
            <a:br>
              <a:rPr lang="cs-CZ" altLang="cs-CZ" sz="2400" dirty="0"/>
            </a:br>
            <a:endParaRPr lang="cs-CZ" altLang="cs-CZ" sz="2400" dirty="0"/>
          </a:p>
        </p:txBody>
      </p:sp>
      <p:pic>
        <p:nvPicPr>
          <p:cNvPr id="9221" name="Picture 5" descr="diskoidní lu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997452"/>
            <a:ext cx="3508248" cy="26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29" y="3928197"/>
            <a:ext cx="3597783" cy="26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b="1" dirty="0" smtClean="0">
                <a:latin typeface="+mn-lt"/>
              </a:rPr>
              <a:t>SYSTEMIC LUPUS ERYTHEMATOSUS – autoantibodies</a:t>
            </a:r>
            <a:endParaRPr lang="en-US" altLang="cs-CZ" sz="3600" dirty="0">
              <a:latin typeface="+mn-lt"/>
            </a:endParaRP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smtClean="0"/>
              <a:t>Autoantibodies: ANA+, dsDNA</a:t>
            </a:r>
            <a:r>
              <a:rPr lang="en-US" altLang="cs-CZ" dirty="0" smtClean="0"/>
              <a:t>+</a:t>
            </a:r>
            <a:r>
              <a:rPr lang="en-US" altLang="cs-CZ" b="1" dirty="0" smtClean="0"/>
              <a:t>, ENA</a:t>
            </a:r>
            <a:r>
              <a:rPr lang="en-US" altLang="cs-CZ" dirty="0" smtClean="0"/>
              <a:t>+ (SS-A/Ro, </a:t>
            </a:r>
            <a:r>
              <a:rPr lang="en-US" altLang="cs-CZ" dirty="0" smtClean="0"/>
              <a:t>SS-</a:t>
            </a:r>
            <a:r>
              <a:rPr lang="cs-CZ" altLang="cs-CZ" dirty="0" smtClean="0"/>
              <a:t>B</a:t>
            </a:r>
            <a:r>
              <a:rPr lang="en-US" altLang="cs-CZ" dirty="0" smtClean="0"/>
              <a:t>/La</a:t>
            </a:r>
            <a:r>
              <a:rPr lang="en-US" altLang="cs-CZ" dirty="0" smtClean="0"/>
              <a:t>), Sm, antibodies against histones, APA+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69637" name="Picture 5" descr="ds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51" y="3860800"/>
            <a:ext cx="2888787" cy="20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58" y="3680529"/>
            <a:ext cx="1656906" cy="24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28" y="3860800"/>
            <a:ext cx="2741415" cy="204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cs-CZ" sz="4000" b="1" dirty="0" smtClean="0"/>
              <a:t>SYSTEMIC LUPUS ERYTHEMATOSUS - treatment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Suppression of inflammation </a:t>
            </a:r>
            <a:r>
              <a:rPr lang="en-US" dirty="0" smtClean="0">
                <a:latin typeface="Calibri" panose="020F0502020204030204" pitchFamily="34" charset="0"/>
              </a:rPr>
              <a:t>→ induction and maintenance of remission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NSAIDs, </a:t>
            </a:r>
            <a:r>
              <a:rPr lang="en-US" b="1" dirty="0" err="1" smtClean="0">
                <a:latin typeface="Calibri" panose="020F0502020204030204" pitchFamily="34" charset="0"/>
              </a:rPr>
              <a:t>antimalarials</a:t>
            </a:r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Corticosteroids, </a:t>
            </a:r>
            <a:r>
              <a:rPr lang="en-US" b="1" dirty="0" err="1" smtClean="0">
                <a:latin typeface="Calibri" panose="020F0502020204030204" pitchFamily="34" charset="0"/>
              </a:rPr>
              <a:t>azathi</a:t>
            </a:r>
            <a:r>
              <a:rPr lang="cs-CZ" b="1" dirty="0" smtClean="0">
                <a:latin typeface="Calibri" panose="020F0502020204030204" pitchFamily="34" charset="0"/>
              </a:rPr>
              <a:t>o</a:t>
            </a:r>
            <a:r>
              <a:rPr lang="en-US" b="1" dirty="0" err="1" smtClean="0">
                <a:latin typeface="Calibri" panose="020F0502020204030204" pitchFamily="34" charset="0"/>
              </a:rPr>
              <a:t>prine</a:t>
            </a:r>
            <a:r>
              <a:rPr lang="en-US" b="1" dirty="0" smtClean="0">
                <a:latin typeface="Calibri" panose="020F0502020204030204" pitchFamily="34" charset="0"/>
              </a:rPr>
              <a:t>, </a:t>
            </a:r>
            <a:r>
              <a:rPr lang="en-US" b="1" dirty="0" err="1" smtClean="0">
                <a:latin typeface="Calibri" panose="020F0502020204030204" pitchFamily="34" charset="0"/>
              </a:rPr>
              <a:t>mycophenolate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mofetil</a:t>
            </a:r>
            <a:r>
              <a:rPr lang="en-US" b="1" dirty="0" smtClean="0">
                <a:latin typeface="Calibri" panose="020F0502020204030204" pitchFamily="34" charset="0"/>
              </a:rPr>
              <a:t>, cyclophosphamide</a:t>
            </a:r>
            <a:endParaRPr lang="en-US" b="1" dirty="0" smtClean="0"/>
          </a:p>
          <a:p>
            <a:r>
              <a:rPr lang="en-US" b="1" dirty="0" smtClean="0"/>
              <a:t>Biological treatment </a:t>
            </a:r>
            <a:r>
              <a:rPr lang="en-US" dirty="0" smtClean="0"/>
              <a:t>– studies on usage of rituximab (anti-CD20) or </a:t>
            </a:r>
            <a:r>
              <a:rPr lang="en-US" dirty="0" err="1" smtClean="0"/>
              <a:t>abatacept</a:t>
            </a:r>
            <a:r>
              <a:rPr lang="en-US" dirty="0" smtClean="0"/>
              <a:t> (anti-CTLA4)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76" y="4547616"/>
            <a:ext cx="2310384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latin typeface="+mn-lt"/>
              </a:rPr>
              <a:t>Rheumatoid</a:t>
            </a:r>
            <a:r>
              <a:rPr lang="cs-CZ" dirty="0" smtClean="0">
                <a:latin typeface="+mn-lt"/>
              </a:rPr>
              <a:t> Arthritis (RA)</a:t>
            </a:r>
            <a:endParaRPr lang="cs-CZ" dirty="0">
              <a:latin typeface="+mn-lt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69264" y="228600"/>
            <a:ext cx="10707624" cy="1143000"/>
          </a:xfrm>
        </p:spPr>
        <p:txBody>
          <a:bodyPr>
            <a:normAutofit/>
          </a:bodyPr>
          <a:lstStyle/>
          <a:p>
            <a:r>
              <a:rPr lang="cs-CZ" altLang="cs-CZ" sz="3600" b="1" cap="all" dirty="0" err="1" smtClean="0">
                <a:latin typeface="+mn-lt"/>
              </a:rPr>
              <a:t>Rheumatoid</a:t>
            </a:r>
            <a:r>
              <a:rPr lang="cs-CZ" altLang="cs-CZ" sz="3600" b="1" cap="all" dirty="0" smtClean="0">
                <a:latin typeface="+mn-lt"/>
              </a:rPr>
              <a:t> arthritis </a:t>
            </a:r>
            <a:r>
              <a:rPr lang="cs-CZ" altLang="cs-CZ" sz="3600" b="1" dirty="0" smtClean="0">
                <a:latin typeface="+mn-lt"/>
              </a:rPr>
              <a:t>– basic </a:t>
            </a:r>
            <a:r>
              <a:rPr lang="cs-CZ" altLang="cs-CZ" sz="3600" b="1" dirty="0" err="1" smtClean="0">
                <a:latin typeface="+mn-lt"/>
              </a:rPr>
              <a:t>information</a:t>
            </a:r>
            <a:endParaRPr lang="cs-CZ" altLang="cs-CZ" sz="3600" b="1" dirty="0">
              <a:latin typeface="+mn-lt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72768" y="1676400"/>
            <a:ext cx="8409432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cs-CZ" sz="2400" dirty="0" smtClean="0"/>
              <a:t>Chronic, inflammatory, inflammatory joint disease with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cs-CZ" sz="2400" dirty="0" smtClean="0"/>
              <a:t>    systemic involvement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Predominantly affects women (2:1)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Incidence in western countries 0.1 to 0.4/1 000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Persistent activation of cells, deposition of immune complexes in joints and other organs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Initiation of non-specific inflammation </a:t>
            </a:r>
            <a:r>
              <a:rPr lang="en-US" altLang="cs-CZ" sz="2400" dirty="0" smtClean="0">
                <a:latin typeface="Calibri" panose="020F0502020204030204" pitchFamily="34" charset="0"/>
              </a:rPr>
              <a:t>→ </a:t>
            </a:r>
            <a:r>
              <a:rPr lang="en-US" altLang="cs-CZ" sz="2400" dirty="0" smtClean="0"/>
              <a:t>risk factors (genetic, environmental, positive feedback) </a:t>
            </a:r>
            <a:r>
              <a:rPr lang="en-US" altLang="cs-CZ" sz="2400" dirty="0" smtClean="0">
                <a:latin typeface="Calibri" panose="020F0502020204030204" pitchFamily="34" charset="0"/>
              </a:rPr>
              <a:t>→ </a:t>
            </a:r>
            <a:r>
              <a:rPr lang="en-US" altLang="cs-CZ" sz="2400" dirty="0" smtClean="0"/>
              <a:t>production of autoantibodies (RF, ACCP) </a:t>
            </a:r>
            <a:r>
              <a:rPr lang="en-US" altLang="cs-CZ" sz="2400" dirty="0" smtClean="0">
                <a:latin typeface="Calibri" panose="020F0502020204030204" pitchFamily="34" charset="0"/>
              </a:rPr>
              <a:t>→ </a:t>
            </a:r>
            <a:r>
              <a:rPr lang="en-US" altLang="cs-CZ" sz="2400" dirty="0" smtClean="0"/>
              <a:t>amplification in synovium </a:t>
            </a:r>
            <a:r>
              <a:rPr lang="en-US" altLang="cs-CZ" sz="2400" dirty="0" smtClean="0">
                <a:latin typeface="Calibri" panose="020F0502020204030204" pitchFamily="34" charset="0"/>
              </a:rPr>
              <a:t>→ </a:t>
            </a:r>
            <a:r>
              <a:rPr lang="en-US" altLang="cs-CZ" sz="2400" dirty="0" smtClean="0"/>
              <a:t>chronic systemic inflammation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014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cap="all" dirty="0" err="1" smtClean="0"/>
              <a:t>Rheumatoid</a:t>
            </a:r>
            <a:r>
              <a:rPr lang="cs-CZ" altLang="cs-CZ" sz="4000" b="1" cap="all" dirty="0" smtClean="0"/>
              <a:t> arthritis </a:t>
            </a:r>
            <a:r>
              <a:rPr lang="en-US" altLang="cs-CZ" sz="4000" b="1" dirty="0" smtClean="0"/>
              <a:t>– </a:t>
            </a:r>
            <a:r>
              <a:rPr lang="en-US" altLang="cs-CZ" sz="4000" b="1" dirty="0"/>
              <a:t>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28" y="2194560"/>
            <a:ext cx="9814560" cy="466344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Arthritis</a:t>
            </a:r>
          </a:p>
          <a:p>
            <a:r>
              <a:rPr lang="en-US" dirty="0" smtClean="0"/>
              <a:t>Mostly </a:t>
            </a:r>
            <a:r>
              <a:rPr lang="en-US" dirty="0" err="1" smtClean="0"/>
              <a:t>symetrical</a:t>
            </a:r>
            <a:r>
              <a:rPr lang="en-US" dirty="0" smtClean="0"/>
              <a:t>, typically affects small joints of hands and feet, wrists  X  sometimes </a:t>
            </a:r>
            <a:r>
              <a:rPr lang="en-US" dirty="0" err="1" smtClean="0"/>
              <a:t>monoarticular</a:t>
            </a:r>
            <a:endParaRPr lang="en-US" dirty="0" smtClean="0"/>
          </a:p>
          <a:p>
            <a:r>
              <a:rPr lang="en-US" dirty="0" smtClean="0"/>
              <a:t>Joint pain, swelling and stiffness</a:t>
            </a:r>
          </a:p>
          <a:p>
            <a:r>
              <a:rPr lang="en-US" dirty="0" smtClean="0"/>
              <a:t>Joint, bone and </a:t>
            </a:r>
            <a:r>
              <a:rPr lang="en-US" dirty="0" err="1" smtClean="0"/>
              <a:t>cartillage</a:t>
            </a:r>
            <a:r>
              <a:rPr lang="en-US" dirty="0" smtClean="0"/>
              <a:t> destruction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95" y="3788061"/>
            <a:ext cx="4022217" cy="26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A</a:t>
            </a:r>
            <a:r>
              <a:rPr lang="cs-CZ" altLang="cs-CZ" smtClean="0"/>
              <a:t>nti </a:t>
            </a:r>
            <a:r>
              <a:rPr lang="cs-CZ" altLang="cs-CZ" b="1" smtClean="0"/>
              <a:t>N</a:t>
            </a:r>
            <a:r>
              <a:rPr lang="cs-CZ" altLang="cs-CZ" smtClean="0"/>
              <a:t>uclear </a:t>
            </a:r>
            <a:r>
              <a:rPr lang="cs-CZ" altLang="cs-CZ" b="1" smtClean="0"/>
              <a:t>A</a:t>
            </a:r>
            <a:r>
              <a:rPr lang="cs-CZ" altLang="cs-CZ" smtClean="0"/>
              <a:t>ntibodies (ANA)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 smtClean="0"/>
              <a:t>Assessed by using IIF and fluorescence microscope</a:t>
            </a:r>
          </a:p>
          <a:p>
            <a:pPr eaLnBrk="1" hangingPunct="1"/>
            <a:endParaRPr lang="en-US" altLang="cs-CZ" dirty="0" smtClean="0"/>
          </a:p>
          <a:p>
            <a:pPr eaLnBrk="1" hangingPunct="1"/>
            <a:r>
              <a:rPr lang="en-US" altLang="cs-CZ" dirty="0" smtClean="0"/>
              <a:t>Most commonly on HEp-2 cells</a:t>
            </a:r>
          </a:p>
          <a:p>
            <a:pPr eaLnBrk="1" hangingPunct="1"/>
            <a:endParaRPr lang="en-US" altLang="cs-CZ" dirty="0" smtClean="0"/>
          </a:p>
          <a:p>
            <a:pPr eaLnBrk="1" hangingPunct="1"/>
            <a:r>
              <a:rPr lang="en-US" altLang="cs-CZ" dirty="0" smtClean="0"/>
              <a:t>The test can show both autoantibodies against nuclear and cytoplasmic structures</a:t>
            </a:r>
          </a:p>
        </p:txBody>
      </p:sp>
    </p:spTree>
    <p:extLst>
      <p:ext uri="{BB962C8B-B14F-4D97-AF65-F5344CB8AC3E}">
        <p14:creationId xmlns:p14="http://schemas.microsoft.com/office/powerpoint/2010/main" val="1059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cap="all" dirty="0" err="1" smtClean="0"/>
              <a:t>Rheumatoid</a:t>
            </a:r>
            <a:r>
              <a:rPr lang="cs-CZ" altLang="cs-CZ" sz="4000" b="1" cap="all" dirty="0" smtClean="0"/>
              <a:t> arthritis </a:t>
            </a:r>
            <a:r>
              <a:rPr lang="en-US" altLang="cs-CZ" sz="4000" b="1" dirty="0" smtClean="0"/>
              <a:t>– </a:t>
            </a:r>
            <a:r>
              <a:rPr lang="en-US" altLang="cs-CZ" sz="4000" b="1" dirty="0"/>
              <a:t>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28" y="2194560"/>
            <a:ext cx="9814560" cy="466344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General </a:t>
            </a:r>
            <a:r>
              <a:rPr lang="cs-CZ" b="1" u="sng" dirty="0" err="1" smtClean="0"/>
              <a:t>symptoms</a:t>
            </a:r>
            <a:r>
              <a:rPr lang="cs-CZ" b="1" u="sng" dirty="0" smtClean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fever</a:t>
            </a:r>
            <a:r>
              <a:rPr lang="cs-CZ" dirty="0" smtClean="0"/>
              <a:t>, </a:t>
            </a:r>
            <a:r>
              <a:rPr lang="cs-CZ" dirty="0" err="1" smtClean="0"/>
              <a:t>sweats</a:t>
            </a:r>
            <a:r>
              <a:rPr lang="cs-CZ" dirty="0" smtClean="0"/>
              <a:t>, </a:t>
            </a:r>
            <a:r>
              <a:rPr lang="cs-CZ" dirty="0" err="1" smtClean="0"/>
              <a:t>lymphadenopathy</a:t>
            </a:r>
            <a:r>
              <a:rPr lang="cs-CZ" dirty="0" smtClean="0"/>
              <a:t>,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, </a:t>
            </a:r>
            <a:r>
              <a:rPr lang="cs-CZ" dirty="0" err="1" smtClean="0"/>
              <a:t>fatigue</a:t>
            </a:r>
            <a:endParaRPr lang="en-US" dirty="0" smtClean="0"/>
          </a:p>
          <a:p>
            <a:r>
              <a:rPr lang="cs-CZ" b="1" u="sng" dirty="0" err="1" smtClean="0"/>
              <a:t>Dermatological</a:t>
            </a:r>
            <a:r>
              <a:rPr lang="cs-CZ" dirty="0" smtClean="0"/>
              <a:t> </a:t>
            </a:r>
            <a:r>
              <a:rPr lang="en-US" dirty="0" smtClean="0"/>
              <a:t>– </a:t>
            </a:r>
            <a:r>
              <a:rPr lang="cs-CZ" dirty="0" err="1" smtClean="0"/>
              <a:t>palmar</a:t>
            </a:r>
            <a:r>
              <a:rPr lang="cs-CZ" dirty="0" smtClean="0"/>
              <a:t> </a:t>
            </a:r>
            <a:r>
              <a:rPr lang="cs-CZ" dirty="0" err="1" smtClean="0"/>
              <a:t>erythema</a:t>
            </a:r>
            <a:r>
              <a:rPr lang="cs-CZ" dirty="0" smtClean="0"/>
              <a:t>, </a:t>
            </a:r>
            <a:r>
              <a:rPr lang="cs-CZ" dirty="0" err="1" smtClean="0"/>
              <a:t>subcutaneous</a:t>
            </a:r>
            <a:r>
              <a:rPr lang="cs-CZ" dirty="0" smtClean="0"/>
              <a:t> </a:t>
            </a:r>
            <a:r>
              <a:rPr lang="cs-CZ" dirty="0" err="1" smtClean="0"/>
              <a:t>nodules</a:t>
            </a:r>
            <a:r>
              <a:rPr lang="cs-CZ" dirty="0" smtClean="0"/>
              <a:t>, </a:t>
            </a:r>
            <a:r>
              <a:rPr lang="cs-CZ" dirty="0" err="1" smtClean="0"/>
              <a:t>vasculitis</a:t>
            </a:r>
            <a:r>
              <a:rPr lang="cs-CZ" dirty="0" smtClean="0"/>
              <a:t>, </a:t>
            </a:r>
            <a:r>
              <a:rPr lang="cs-CZ" dirty="0" err="1" smtClean="0"/>
              <a:t>ulcerations</a:t>
            </a:r>
            <a:endParaRPr lang="cs-CZ" dirty="0" smtClean="0"/>
          </a:p>
          <a:p>
            <a:r>
              <a:rPr lang="cs-CZ" b="1" u="sng" dirty="0" err="1" smtClean="0"/>
              <a:t>Ophthalmological</a:t>
            </a:r>
            <a:r>
              <a:rPr lang="cs-CZ" dirty="0" smtClean="0"/>
              <a:t> </a:t>
            </a:r>
            <a:r>
              <a:rPr lang="en-US" dirty="0" smtClean="0"/>
              <a:t> – </a:t>
            </a:r>
            <a:r>
              <a:rPr lang="cs-CZ" dirty="0" err="1" smtClean="0"/>
              <a:t>episcleritis</a:t>
            </a:r>
            <a:r>
              <a:rPr lang="cs-CZ" dirty="0" smtClean="0"/>
              <a:t>, </a:t>
            </a:r>
            <a:r>
              <a:rPr lang="cs-CZ" dirty="0" err="1" smtClean="0"/>
              <a:t>keratoconjunctivitis</a:t>
            </a:r>
            <a:r>
              <a:rPr lang="cs-CZ" dirty="0" smtClean="0"/>
              <a:t> </a:t>
            </a:r>
            <a:r>
              <a:rPr lang="cs-CZ" dirty="0" err="1" smtClean="0"/>
              <a:t>sicca</a:t>
            </a:r>
            <a:endParaRPr lang="cs-CZ" dirty="0" smtClean="0"/>
          </a:p>
          <a:p>
            <a:r>
              <a:rPr lang="cs-CZ" b="1" u="sng" dirty="0" err="1" smtClean="0"/>
              <a:t>Pulmonary</a:t>
            </a:r>
            <a:r>
              <a:rPr lang="cs-CZ" dirty="0" smtClean="0"/>
              <a:t> – pleuritis, </a:t>
            </a:r>
            <a:r>
              <a:rPr lang="cs-CZ" dirty="0" err="1" smtClean="0"/>
              <a:t>interstitial</a:t>
            </a:r>
            <a:r>
              <a:rPr lang="cs-CZ" dirty="0" smtClean="0"/>
              <a:t> </a:t>
            </a:r>
            <a:r>
              <a:rPr lang="cs-CZ" dirty="0" err="1" smtClean="0"/>
              <a:t>pneumonitis</a:t>
            </a:r>
            <a:r>
              <a:rPr lang="cs-CZ" dirty="0" smtClean="0"/>
              <a:t>, 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hypertension</a:t>
            </a:r>
            <a:endParaRPr lang="cs-CZ" dirty="0" smtClean="0"/>
          </a:p>
          <a:p>
            <a:r>
              <a:rPr lang="cs-CZ" b="1" u="sng" dirty="0" err="1" smtClean="0"/>
              <a:t>Cardiac</a:t>
            </a:r>
            <a:r>
              <a:rPr lang="cs-CZ" dirty="0" smtClean="0"/>
              <a:t> – </a:t>
            </a:r>
            <a:r>
              <a:rPr lang="cs-CZ" dirty="0" err="1" smtClean="0"/>
              <a:t>pericarditis</a:t>
            </a:r>
            <a:r>
              <a:rPr lang="cs-CZ" dirty="0" smtClean="0"/>
              <a:t>, </a:t>
            </a:r>
            <a:r>
              <a:rPr lang="cs-CZ" dirty="0" err="1" smtClean="0"/>
              <a:t>myocarditis</a:t>
            </a:r>
            <a:r>
              <a:rPr lang="cs-CZ" dirty="0" smtClean="0"/>
              <a:t>, </a:t>
            </a:r>
            <a:r>
              <a:rPr lang="cs-CZ" dirty="0" err="1" smtClean="0"/>
              <a:t>coronary</a:t>
            </a:r>
            <a:r>
              <a:rPr lang="cs-CZ" dirty="0" smtClean="0"/>
              <a:t> </a:t>
            </a:r>
            <a:r>
              <a:rPr lang="cs-CZ" dirty="0" err="1" smtClean="0"/>
              <a:t>vasculitis</a:t>
            </a:r>
            <a:endParaRPr lang="en-US" dirty="0" smtClean="0"/>
          </a:p>
          <a:p>
            <a:r>
              <a:rPr lang="cs-CZ" b="1" u="sng" dirty="0" err="1" smtClean="0"/>
              <a:t>Neurological</a:t>
            </a:r>
            <a:r>
              <a:rPr lang="cs-CZ" dirty="0" smtClean="0"/>
              <a:t> – </a:t>
            </a:r>
            <a:r>
              <a:rPr lang="cs-CZ" dirty="0" err="1" smtClean="0"/>
              <a:t>myelopathy</a:t>
            </a:r>
            <a:r>
              <a:rPr lang="cs-CZ" dirty="0" smtClean="0"/>
              <a:t>, </a:t>
            </a:r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 smtClean="0"/>
              <a:t>neuropathy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13" y="4704054"/>
            <a:ext cx="2509647" cy="20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cap="all" dirty="0" err="1" smtClean="0"/>
              <a:t>Rheumatoid</a:t>
            </a:r>
            <a:r>
              <a:rPr lang="cs-CZ" altLang="cs-CZ" sz="4000" b="1" cap="all" dirty="0" smtClean="0"/>
              <a:t> arthritis </a:t>
            </a:r>
            <a:r>
              <a:rPr lang="en-US" altLang="cs-CZ" sz="4000" b="1" dirty="0" smtClean="0"/>
              <a:t>– </a:t>
            </a:r>
            <a:r>
              <a:rPr lang="en-US" altLang="cs-CZ" sz="4000" b="1" dirty="0"/>
              <a:t>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28" y="2194560"/>
            <a:ext cx="9814560" cy="4663440"/>
          </a:xfrm>
        </p:spPr>
        <p:txBody>
          <a:bodyPr>
            <a:normAutofit/>
          </a:bodyPr>
          <a:lstStyle/>
          <a:p>
            <a:r>
              <a:rPr lang="en-US" b="1" u="sng" dirty="0" err="1" smtClean="0"/>
              <a:t>Haematological</a:t>
            </a:r>
            <a:r>
              <a:rPr lang="en-US" dirty="0" smtClean="0"/>
              <a:t> – anemia, thrombocytosis, lymphoproliferative disease</a:t>
            </a:r>
          </a:p>
          <a:p>
            <a:r>
              <a:rPr lang="en-US" b="1" u="sng" dirty="0" smtClean="0"/>
              <a:t>Renal</a:t>
            </a:r>
            <a:r>
              <a:rPr lang="en-US" dirty="0" smtClean="0"/>
              <a:t>  - </a:t>
            </a:r>
            <a:r>
              <a:rPr lang="en-US" dirty="0" err="1" smtClean="0"/>
              <a:t>intersti</a:t>
            </a:r>
            <a:r>
              <a:rPr lang="cs-CZ" dirty="0" smtClean="0"/>
              <a:t>t</a:t>
            </a:r>
            <a:r>
              <a:rPr lang="en-US" dirty="0" err="1" smtClean="0"/>
              <a:t>ial</a:t>
            </a:r>
            <a:r>
              <a:rPr lang="en-US" dirty="0" smtClean="0"/>
              <a:t> nephritis, amyloidosis</a:t>
            </a:r>
          </a:p>
          <a:p>
            <a:r>
              <a:rPr lang="en-US" b="1" u="sng" dirty="0" smtClean="0"/>
              <a:t>Gastrointestinal</a:t>
            </a:r>
            <a:r>
              <a:rPr lang="en-US" dirty="0" smtClean="0"/>
              <a:t> – </a:t>
            </a:r>
            <a:r>
              <a:rPr lang="en-US" dirty="0" err="1" smtClean="0"/>
              <a:t>sicca</a:t>
            </a:r>
            <a:r>
              <a:rPr lang="en-US" dirty="0" smtClean="0"/>
              <a:t> syndrome</a:t>
            </a:r>
          </a:p>
          <a:p>
            <a:r>
              <a:rPr lang="en-US" b="1" u="sng" dirty="0" smtClean="0"/>
              <a:t>Musculoskeletal</a:t>
            </a:r>
            <a:r>
              <a:rPr lang="en-US" dirty="0" smtClean="0"/>
              <a:t> - myositis, muscle weakness, osteoporosis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05" y="4535424"/>
            <a:ext cx="3200627" cy="21884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91" y="4779535"/>
            <a:ext cx="3458169" cy="19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000" b="1" cap="all" dirty="0" err="1" smtClean="0">
                <a:latin typeface="+mn-lt"/>
              </a:rPr>
              <a:t>Rheumatoid</a:t>
            </a:r>
            <a:r>
              <a:rPr lang="cs-CZ" altLang="cs-CZ" sz="4000" b="1" cap="all" dirty="0" smtClean="0">
                <a:latin typeface="+mn-lt"/>
              </a:rPr>
              <a:t> arthritis</a:t>
            </a:r>
            <a:r>
              <a:rPr lang="en-US" altLang="cs-CZ" sz="4000" b="1" dirty="0" smtClean="0">
                <a:latin typeface="+mn-lt"/>
              </a:rPr>
              <a:t> – laboratory findings</a:t>
            </a:r>
            <a:endParaRPr lang="en-US" altLang="cs-CZ" sz="4000" dirty="0">
              <a:latin typeface="+mn-lt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 u="sng" dirty="0" err="1" smtClean="0"/>
              <a:t>Elevated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 err="1" smtClean="0"/>
              <a:t>markers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 err="1" smtClean="0"/>
              <a:t>of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 err="1" smtClean="0"/>
              <a:t>inflammation</a:t>
            </a:r>
            <a:r>
              <a:rPr lang="cs-CZ" altLang="cs-CZ" sz="2400" b="1" u="sng" dirty="0" smtClean="0"/>
              <a:t>: </a:t>
            </a:r>
            <a:r>
              <a:rPr lang="cs-CZ" altLang="cs-CZ" sz="2400" b="1" dirty="0" smtClean="0"/>
              <a:t>ESR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erythrocyte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sedimentation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rate</a:t>
            </a:r>
            <a:r>
              <a:rPr lang="cs-CZ" altLang="cs-CZ" sz="2400" dirty="0"/>
              <a:t>), </a:t>
            </a:r>
            <a:r>
              <a:rPr lang="cs-CZ" altLang="cs-CZ" sz="2400" b="1" dirty="0" smtClean="0"/>
              <a:t>CRP</a:t>
            </a:r>
            <a:r>
              <a:rPr lang="cs-CZ" altLang="cs-CZ" sz="2400" dirty="0"/>
              <a:t>, </a:t>
            </a:r>
            <a:r>
              <a:rPr lang="cs-CZ" altLang="cs-CZ" sz="2400" b="1" dirty="0" err="1" smtClean="0"/>
              <a:t>elevated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serum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Ig</a:t>
            </a:r>
            <a:endParaRPr lang="cs-CZ" alt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19" y="3265932"/>
            <a:ext cx="47434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cap="all" dirty="0" err="1" smtClean="0">
                <a:latin typeface="+mn-lt"/>
              </a:rPr>
              <a:t>Rheumatoid</a:t>
            </a:r>
            <a:r>
              <a:rPr lang="cs-CZ" altLang="cs-CZ" sz="3600" b="1" cap="all" dirty="0" smtClean="0">
                <a:latin typeface="+mn-lt"/>
              </a:rPr>
              <a:t> arthritis</a:t>
            </a:r>
            <a:r>
              <a:rPr lang="en-US" altLang="cs-CZ" sz="3600" b="1" dirty="0" smtClean="0">
                <a:latin typeface="+mn-lt"/>
              </a:rPr>
              <a:t> – autoantibodies</a:t>
            </a:r>
            <a:endParaRPr lang="en-US" altLang="cs-CZ" sz="3600" dirty="0">
              <a:latin typeface="+mn-lt"/>
            </a:endParaRP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b="1" dirty="0" smtClean="0"/>
              <a:t>Autoantibodies: </a:t>
            </a:r>
            <a:r>
              <a:rPr lang="cs-CZ" altLang="cs-CZ" b="1" dirty="0" smtClean="0"/>
              <a:t>RF+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some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seronegative</a:t>
            </a:r>
            <a:r>
              <a:rPr lang="cs-CZ" altLang="cs-CZ" dirty="0" smtClean="0"/>
              <a:t>), </a:t>
            </a:r>
            <a:r>
              <a:rPr lang="cs-CZ" altLang="cs-CZ" b="1" dirty="0" smtClean="0"/>
              <a:t>ACCP+</a:t>
            </a:r>
            <a:r>
              <a:rPr lang="cs-CZ" altLang="cs-CZ" dirty="0" smtClean="0"/>
              <a:t> (anti-</a:t>
            </a:r>
            <a:r>
              <a:rPr lang="cs-CZ" altLang="cs-CZ" dirty="0" err="1" smtClean="0"/>
              <a:t>cyclic</a:t>
            </a:r>
            <a:r>
              <a:rPr lang="cs-CZ" altLang="cs-CZ" dirty="0" smtClean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 err="1" smtClean="0"/>
              <a:t>citrullinated</a:t>
            </a:r>
            <a:r>
              <a:rPr lang="cs-CZ" altLang="cs-CZ" dirty="0" smtClean="0"/>
              <a:t> peptide </a:t>
            </a:r>
            <a:r>
              <a:rPr lang="cs-CZ" altLang="cs-CZ" dirty="0" err="1" smtClean="0"/>
              <a:t>antibodies</a:t>
            </a:r>
            <a:r>
              <a:rPr lang="cs-CZ" altLang="cs-CZ" dirty="0" smtClean="0"/>
              <a:t>), ANA+, APA+   </a:t>
            </a: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4" y="3508438"/>
            <a:ext cx="8943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cap="all" dirty="0" err="1" smtClean="0"/>
              <a:t>Rheumatoid</a:t>
            </a:r>
            <a:r>
              <a:rPr lang="cs-CZ" altLang="cs-CZ" sz="4000" b="1" cap="all" dirty="0" smtClean="0"/>
              <a:t> arthritis </a:t>
            </a:r>
            <a:r>
              <a:rPr lang="en-US" altLang="cs-CZ" sz="4000" b="1" dirty="0" smtClean="0"/>
              <a:t>- treatment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Suppression of inflammation </a:t>
            </a:r>
            <a:r>
              <a:rPr lang="en-US" dirty="0" smtClean="0">
                <a:latin typeface="Calibri" panose="020F0502020204030204" pitchFamily="34" charset="0"/>
              </a:rPr>
              <a:t>→ induction and maintenance of remission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NSAIDs, </a:t>
            </a:r>
            <a:r>
              <a:rPr lang="en-US" b="1" dirty="0" err="1" smtClean="0">
                <a:latin typeface="Calibri" panose="020F0502020204030204" pitchFamily="34" charset="0"/>
              </a:rPr>
              <a:t>antimalarials</a:t>
            </a:r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Corticosteroids, </a:t>
            </a:r>
            <a:r>
              <a:rPr lang="cs-CZ" b="1" dirty="0" err="1" smtClean="0">
                <a:latin typeface="Calibri" panose="020F0502020204030204" pitchFamily="34" charset="0"/>
              </a:rPr>
              <a:t>methotrexate</a:t>
            </a:r>
            <a:endParaRPr lang="en-US" b="1" dirty="0" smtClean="0"/>
          </a:p>
          <a:p>
            <a:r>
              <a:rPr lang="en-US" b="1" dirty="0" smtClean="0"/>
              <a:t>Biological treatment </a:t>
            </a:r>
            <a:r>
              <a:rPr lang="en-US" dirty="0" smtClean="0"/>
              <a:t>– </a:t>
            </a:r>
            <a:r>
              <a:rPr lang="cs-CZ" dirty="0" err="1" smtClean="0"/>
              <a:t>infliximab</a:t>
            </a:r>
            <a:r>
              <a:rPr lang="cs-CZ" dirty="0" smtClean="0"/>
              <a:t> (anti-TNF-</a:t>
            </a:r>
            <a:r>
              <a:rPr lang="cs-CZ" dirty="0" smtClean="0">
                <a:latin typeface="Symbol" panose="05050102010706020507" pitchFamily="18" charset="2"/>
              </a:rPr>
              <a:t>a</a:t>
            </a:r>
            <a:r>
              <a:rPr lang="cs-CZ" dirty="0" smtClean="0"/>
              <a:t>), </a:t>
            </a:r>
            <a:r>
              <a:rPr lang="en-US" dirty="0" smtClean="0"/>
              <a:t>rituximab (anti-CD20)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66" y="4222315"/>
            <a:ext cx="1924050" cy="26356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51" y="4440544"/>
            <a:ext cx="3318129" cy="21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>Juvenile idiopathic arthritis (JIA)</a:t>
            </a:r>
            <a:endParaRPr lang="en-US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 A group of chronic inflammatory joint diseases lasting at least 6  </a:t>
            </a:r>
          </a:p>
          <a:p>
            <a:pPr marL="0" indent="0">
              <a:buNone/>
            </a:pPr>
            <a:r>
              <a:rPr lang="en-US" dirty="0" smtClean="0"/>
              <a:t>   weeks a commencing prior to the age of 16 with no identifiable cause</a:t>
            </a:r>
          </a:p>
          <a:p>
            <a:r>
              <a:rPr lang="en-US" b="1" u="sng" dirty="0" err="1" smtClean="0"/>
              <a:t>Oligoarticular</a:t>
            </a:r>
            <a:r>
              <a:rPr lang="en-US" b="1" u="sng" dirty="0" smtClean="0"/>
              <a:t> JIA </a:t>
            </a:r>
            <a:r>
              <a:rPr lang="en-US" dirty="0" smtClean="0"/>
              <a:t>– 1-4 joints </a:t>
            </a:r>
            <a:r>
              <a:rPr lang="en-US" dirty="0" err="1" smtClean="0"/>
              <a:t>inflammed</a:t>
            </a:r>
            <a:endParaRPr lang="en-US" dirty="0" smtClean="0"/>
          </a:p>
          <a:p>
            <a:r>
              <a:rPr lang="en-US" b="1" u="sng" dirty="0" err="1" smtClean="0"/>
              <a:t>Polyarticular</a:t>
            </a:r>
            <a:r>
              <a:rPr lang="en-US" b="1" u="sng" dirty="0" smtClean="0"/>
              <a:t> JIA</a:t>
            </a:r>
            <a:r>
              <a:rPr lang="en-US" dirty="0" smtClean="0"/>
              <a:t> – 5 or more joints </a:t>
            </a:r>
            <a:r>
              <a:rPr lang="en-US" dirty="0" err="1" smtClean="0"/>
              <a:t>inflammed</a:t>
            </a:r>
            <a:endParaRPr lang="en-US" dirty="0" smtClean="0"/>
          </a:p>
          <a:p>
            <a:r>
              <a:rPr lang="en-US" b="1" u="sng" dirty="0" smtClean="0"/>
              <a:t>Psoriatic arthritis</a:t>
            </a:r>
            <a:r>
              <a:rPr lang="en-US" dirty="0" smtClean="0"/>
              <a:t> – arthritis with concurrent psoriasis</a:t>
            </a:r>
          </a:p>
          <a:p>
            <a:r>
              <a:rPr lang="en-US" b="1" u="sng" dirty="0" smtClean="0"/>
              <a:t>Systemic JIA</a:t>
            </a:r>
            <a:r>
              <a:rPr lang="en-US" dirty="0" smtClean="0"/>
              <a:t> – Still</a:t>
            </a:r>
            <a:r>
              <a:rPr lang="cs-CZ" dirty="0" smtClean="0"/>
              <a:t>´s</a:t>
            </a:r>
            <a:r>
              <a:rPr lang="en-US" dirty="0" smtClean="0"/>
              <a:t> disease, younger children, fever + one of the following: macular rash, arthritis, lymphadenopathy hepatosplenomegaly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latin typeface="+mn-lt"/>
              </a:rPr>
              <a:t>Sjögren´s</a:t>
            </a:r>
            <a:r>
              <a:rPr lang="cs-CZ" dirty="0" smtClean="0">
                <a:latin typeface="+mn-lt"/>
              </a:rPr>
              <a:t> Syndrome (SS)</a:t>
            </a:r>
            <a:endParaRPr lang="cs-CZ" dirty="0">
              <a:latin typeface="+mn-lt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0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69264" y="228600"/>
            <a:ext cx="10707624" cy="1143000"/>
          </a:xfrm>
        </p:spPr>
        <p:txBody>
          <a:bodyPr>
            <a:normAutofit/>
          </a:bodyPr>
          <a:lstStyle/>
          <a:p>
            <a:r>
              <a:rPr lang="cs-CZ" altLang="cs-CZ" sz="3600" b="1" cap="all" dirty="0" err="1" smtClean="0">
                <a:latin typeface="+mn-lt"/>
              </a:rPr>
              <a:t>Sjögren´s</a:t>
            </a:r>
            <a:r>
              <a:rPr lang="cs-CZ" altLang="cs-CZ" sz="3600" b="1" cap="all" dirty="0" smtClean="0">
                <a:latin typeface="+mn-lt"/>
              </a:rPr>
              <a:t> syndrome </a:t>
            </a:r>
            <a:r>
              <a:rPr lang="cs-CZ" altLang="cs-CZ" sz="3600" b="1" dirty="0" smtClean="0">
                <a:latin typeface="+mn-lt"/>
              </a:rPr>
              <a:t>– basic </a:t>
            </a:r>
            <a:r>
              <a:rPr lang="cs-CZ" altLang="cs-CZ" sz="3600" b="1" dirty="0" err="1" smtClean="0">
                <a:latin typeface="+mn-lt"/>
              </a:rPr>
              <a:t>information</a:t>
            </a:r>
            <a:endParaRPr lang="cs-CZ" altLang="cs-CZ" sz="3600" b="1" dirty="0">
              <a:latin typeface="+mn-lt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72768" y="1676400"/>
            <a:ext cx="8409432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cs-CZ" sz="2400" dirty="0" smtClean="0"/>
              <a:t>Chronic systemic autoimmune disease characterized by lachrymal and salivary gland dysfunction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Predominantly affects women (9:1)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Prevalence 0.1 to 4.8% (more strict definition ≈1%)</a:t>
            </a:r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The pathogenesis of SS is largely unknown </a:t>
            </a:r>
            <a:r>
              <a:rPr lang="en-US" altLang="cs-CZ" sz="2400" dirty="0" smtClean="0">
                <a:latin typeface="Calibri" panose="020F0502020204030204" pitchFamily="34" charset="0"/>
              </a:rPr>
              <a:t>→ theory: environmental factor (viral infection) in genetically predisposed individual → epithelial cell activation → protracted inflammatory response → </a:t>
            </a:r>
            <a:r>
              <a:rPr lang="en-US" altLang="cs-CZ" sz="2400" dirty="0" err="1" smtClean="0">
                <a:latin typeface="Calibri" panose="020F0502020204030204" pitchFamily="34" charset="0"/>
              </a:rPr>
              <a:t>autoinflammation</a:t>
            </a:r>
            <a:endParaRPr lang="en-US" altLang="cs-CZ" sz="2400" dirty="0" smtClean="0"/>
          </a:p>
          <a:p>
            <a:pPr>
              <a:lnSpc>
                <a:spcPct val="80000"/>
              </a:lnSpc>
            </a:pPr>
            <a:endParaRPr lang="en-US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79" y="2154745"/>
            <a:ext cx="2741064" cy="20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cap="all" dirty="0" err="1"/>
              <a:t>Sjögren´s</a:t>
            </a:r>
            <a:r>
              <a:rPr lang="cs-CZ" altLang="cs-CZ" sz="4000" b="1" cap="all" dirty="0"/>
              <a:t> </a:t>
            </a:r>
            <a:r>
              <a:rPr lang="cs-CZ" altLang="cs-CZ" sz="4000" b="1" cap="all" dirty="0" smtClean="0"/>
              <a:t>syndrome </a:t>
            </a:r>
            <a:r>
              <a:rPr lang="en-US" altLang="cs-CZ" sz="4000" b="1" dirty="0" smtClean="0"/>
              <a:t>– </a:t>
            </a:r>
            <a:r>
              <a:rPr lang="en-US" altLang="cs-CZ" sz="4000" b="1" dirty="0"/>
              <a:t>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28" y="1901952"/>
            <a:ext cx="9814560" cy="495604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General symptoms:</a:t>
            </a:r>
            <a:r>
              <a:rPr lang="en-US" dirty="0" smtClean="0"/>
              <a:t> fatigue, arthralgia, malaise</a:t>
            </a:r>
          </a:p>
          <a:p>
            <a:r>
              <a:rPr lang="en-US" b="1" u="sng" dirty="0" smtClean="0"/>
              <a:t>Ocular</a:t>
            </a:r>
            <a:r>
              <a:rPr lang="en-US" dirty="0" smtClean="0"/>
              <a:t> – dry, sandy and sticky eye (</a:t>
            </a:r>
            <a:r>
              <a:rPr lang="en-US" dirty="0" err="1" smtClean="0"/>
              <a:t>sicca</a:t>
            </a:r>
            <a:r>
              <a:rPr lang="en-US" dirty="0" smtClean="0"/>
              <a:t> </a:t>
            </a:r>
            <a:r>
              <a:rPr lang="en-US" dirty="0" err="1" smtClean="0"/>
              <a:t>sy</a:t>
            </a:r>
            <a:r>
              <a:rPr lang="en-US" dirty="0" smtClean="0"/>
              <a:t>.), corneal ulcers</a:t>
            </a:r>
          </a:p>
          <a:p>
            <a:r>
              <a:rPr lang="en-US" b="1" u="sng" dirty="0" smtClean="0"/>
              <a:t>Oral</a:t>
            </a:r>
            <a:r>
              <a:rPr lang="en-US" dirty="0" smtClean="0"/>
              <a:t> – decreased salivary production xerostomia, oral pain, diminished taste, increased tooth decay</a:t>
            </a:r>
            <a:r>
              <a:rPr lang="cs-CZ" dirty="0" smtClean="0"/>
              <a:t>, </a:t>
            </a:r>
            <a:r>
              <a:rPr lang="cs-CZ" dirty="0" err="1" smtClean="0"/>
              <a:t>swallen</a:t>
            </a:r>
            <a:r>
              <a:rPr lang="cs-CZ" dirty="0" smtClean="0"/>
              <a:t> major </a:t>
            </a:r>
            <a:r>
              <a:rPr lang="cs-CZ" dirty="0" err="1" smtClean="0"/>
              <a:t>salivary</a:t>
            </a:r>
            <a:r>
              <a:rPr lang="cs-CZ" dirty="0" smtClean="0"/>
              <a:t> </a:t>
            </a:r>
            <a:r>
              <a:rPr lang="cs-CZ" dirty="0" err="1" smtClean="0"/>
              <a:t>glands</a:t>
            </a:r>
            <a:r>
              <a:rPr lang="cs-CZ" dirty="0" smtClean="0"/>
              <a:t> (</a:t>
            </a:r>
            <a:r>
              <a:rPr lang="cs-CZ" dirty="0" err="1" smtClean="0"/>
              <a:t>gl.parotis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b="1" u="sng" dirty="0" smtClean="0"/>
              <a:t>Musculoskeletal</a:t>
            </a:r>
            <a:r>
              <a:rPr lang="en-US" dirty="0" smtClean="0"/>
              <a:t> – in majority of patients with SS (50-75%), arthralgia, synovitis, erosions</a:t>
            </a:r>
          </a:p>
          <a:p>
            <a:r>
              <a:rPr lang="en-US" b="1" u="sng" dirty="0" smtClean="0"/>
              <a:t>Neuropsychiatric</a:t>
            </a:r>
            <a:r>
              <a:rPr lang="en-US" dirty="0" smtClean="0"/>
              <a:t> – mostly involved peripheral nervous system (sensory neuropathy), autonomic dysfunction (orthostatic hypotension, temperature intolerance, constipation, urinary frequency)</a:t>
            </a:r>
          </a:p>
          <a:p>
            <a:r>
              <a:rPr lang="en-US" b="1" u="sng" dirty="0" smtClean="0"/>
              <a:t>Dermatological</a:t>
            </a:r>
            <a:r>
              <a:rPr lang="en-US" dirty="0" smtClean="0"/>
              <a:t> – about 50% of patients with SS, dry skin, angular </a:t>
            </a:r>
            <a:r>
              <a:rPr lang="en-US" dirty="0" err="1" smtClean="0"/>
              <a:t>cheilitis</a:t>
            </a:r>
            <a:r>
              <a:rPr lang="en-US" dirty="0" smtClean="0"/>
              <a:t>, vasculitis, Raynaud phenomenon, alopecia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4370832"/>
            <a:ext cx="21488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cap="all" dirty="0" err="1"/>
              <a:t>Sjögren´s</a:t>
            </a:r>
            <a:r>
              <a:rPr lang="cs-CZ" altLang="cs-CZ" sz="4000" b="1" cap="all" dirty="0"/>
              <a:t> </a:t>
            </a:r>
            <a:r>
              <a:rPr lang="cs-CZ" altLang="cs-CZ" sz="4000" b="1" cap="all" dirty="0" smtClean="0"/>
              <a:t>syndrome </a:t>
            </a:r>
            <a:r>
              <a:rPr lang="en-US" altLang="cs-CZ" sz="4000" b="1" dirty="0" smtClean="0"/>
              <a:t>– </a:t>
            </a:r>
            <a:r>
              <a:rPr lang="en-US" altLang="cs-CZ" sz="4000" b="1" dirty="0"/>
              <a:t>clinical manifestation</a:t>
            </a:r>
            <a:r>
              <a:rPr lang="cs-CZ" altLang="cs-CZ" sz="4000" b="1" dirty="0"/>
              <a:t>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28" y="1901952"/>
            <a:ext cx="9814560" cy="495604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Gastrointestinal</a:t>
            </a:r>
            <a:r>
              <a:rPr lang="en-US" dirty="0" smtClean="0"/>
              <a:t> – dysphagia, </a:t>
            </a:r>
            <a:r>
              <a:rPr lang="en-US" dirty="0" err="1" smtClean="0"/>
              <a:t>nauzea</a:t>
            </a:r>
            <a:r>
              <a:rPr lang="en-US" dirty="0" smtClean="0"/>
              <a:t>, epigastric pain, constipation, pancreatic dysfunction</a:t>
            </a:r>
          </a:p>
          <a:p>
            <a:r>
              <a:rPr lang="en-US" b="1" u="sng" dirty="0" smtClean="0"/>
              <a:t>Pulmonary</a:t>
            </a:r>
            <a:r>
              <a:rPr lang="en-US" dirty="0" smtClean="0"/>
              <a:t> – </a:t>
            </a:r>
            <a:r>
              <a:rPr lang="en-US" dirty="0" err="1" smtClean="0"/>
              <a:t>tracheobronchitis</a:t>
            </a:r>
            <a:r>
              <a:rPr lang="en-US" dirty="0" smtClean="0"/>
              <a:t> </a:t>
            </a:r>
            <a:r>
              <a:rPr lang="en-US" dirty="0" err="1" smtClean="0"/>
              <a:t>sicca</a:t>
            </a:r>
            <a:r>
              <a:rPr lang="en-US" dirty="0" smtClean="0"/>
              <a:t> (cough), recurrent </a:t>
            </a:r>
            <a:r>
              <a:rPr lang="en-US" dirty="0" err="1" smtClean="0"/>
              <a:t>respir</a:t>
            </a:r>
            <a:r>
              <a:rPr lang="cs-CZ" dirty="0" smtClean="0"/>
              <a:t>a</a:t>
            </a:r>
            <a:r>
              <a:rPr lang="en-US" dirty="0" smtClean="0"/>
              <a:t>tory infections, interstitial lung disease</a:t>
            </a:r>
          </a:p>
          <a:p>
            <a:r>
              <a:rPr lang="en-US" b="1" u="sng" dirty="0" smtClean="0"/>
              <a:t>Cardiac</a:t>
            </a:r>
            <a:r>
              <a:rPr lang="en-US" dirty="0" smtClean="0"/>
              <a:t> – uncommon, pericarditis, rhythm abnormalities</a:t>
            </a:r>
          </a:p>
          <a:p>
            <a:r>
              <a:rPr lang="en-US" b="1" u="sng" dirty="0" smtClean="0"/>
              <a:t>Renal</a:t>
            </a:r>
            <a:r>
              <a:rPr lang="en-US" dirty="0" smtClean="0"/>
              <a:t> – </a:t>
            </a:r>
            <a:r>
              <a:rPr lang="en-US" dirty="0" err="1" smtClean="0"/>
              <a:t>tubulointerstitial</a:t>
            </a:r>
            <a:r>
              <a:rPr lang="en-US" dirty="0" smtClean="0"/>
              <a:t> nephritis, interstitial cystitis, vaginal dryness</a:t>
            </a:r>
          </a:p>
          <a:p>
            <a:r>
              <a:rPr lang="en-US" b="1" u="sng" dirty="0" smtClean="0"/>
              <a:t>Malignancy</a:t>
            </a:r>
            <a:r>
              <a:rPr lang="en-US" dirty="0" smtClean="0"/>
              <a:t> – increased risk of lymphoma in 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3" y="1600199"/>
            <a:ext cx="2818257" cy="24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001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ANA – fluorescence </a:t>
            </a:r>
            <a:r>
              <a:rPr lang="cs-CZ" altLang="cs-CZ" b="1" dirty="0" err="1" smtClean="0"/>
              <a:t>patterns</a:t>
            </a:r>
            <a:r>
              <a:rPr lang="cs-CZ" altLang="cs-CZ" b="1" dirty="0" smtClean="0"/>
              <a:t> 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412" name="Picture 2" descr="SM nR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1"/>
            <a:ext cx="30480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omogč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066800"/>
            <a:ext cx="3057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PM-SC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733800"/>
            <a:ext cx="3135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http://www.euroimmun.de/uploads/pics/spindel2010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810000"/>
            <a:ext cx="3171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ovéPole 10"/>
          <p:cNvSpPr txBox="1">
            <a:spLocks noChangeArrowheads="1"/>
          </p:cNvSpPr>
          <p:nvPr/>
        </p:nvSpPr>
        <p:spPr bwMode="auto">
          <a:xfrm>
            <a:off x="2438400" y="3200400"/>
            <a:ext cx="1987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 dirty="0" smtClean="0"/>
              <a:t>HEp-2: homogeneous nuclear pattern</a:t>
            </a:r>
            <a:endParaRPr lang="en-US" altLang="cs-CZ" sz="1200" dirty="0"/>
          </a:p>
        </p:txBody>
      </p:sp>
      <p:sp>
        <p:nvSpPr>
          <p:cNvPr id="17417" name="TextovéPole 11"/>
          <p:cNvSpPr txBox="1">
            <a:spLocks noChangeArrowheads="1"/>
          </p:cNvSpPr>
          <p:nvPr/>
        </p:nvSpPr>
        <p:spPr bwMode="auto">
          <a:xfrm rot="10800000" flipV="1">
            <a:off x="2589214" y="6393806"/>
            <a:ext cx="190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 dirty="0" smtClean="0"/>
              <a:t>HEp-2: homogeneous nucleolar pattern</a:t>
            </a:r>
            <a:endParaRPr lang="en-US" altLang="cs-CZ" sz="1200" dirty="0"/>
          </a:p>
        </p:txBody>
      </p:sp>
      <p:sp>
        <p:nvSpPr>
          <p:cNvPr id="17418" name="TextovéPole 14"/>
          <p:cNvSpPr txBox="1">
            <a:spLocks noChangeArrowheads="1"/>
          </p:cNvSpPr>
          <p:nvPr/>
        </p:nvSpPr>
        <p:spPr bwMode="auto">
          <a:xfrm>
            <a:off x="7772400" y="327660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 dirty="0" smtClean="0"/>
              <a:t>HEp-2: spec</a:t>
            </a:r>
            <a:r>
              <a:rPr lang="cs-CZ" altLang="cs-CZ" sz="1200" dirty="0" smtClean="0"/>
              <a:t>k</a:t>
            </a:r>
            <a:r>
              <a:rPr lang="en-US" altLang="cs-CZ" sz="1200" dirty="0" smtClean="0"/>
              <a:t>led pattern</a:t>
            </a:r>
            <a:endParaRPr lang="en-US" altLang="cs-CZ" sz="1200" dirty="0"/>
          </a:p>
        </p:txBody>
      </p:sp>
      <p:sp>
        <p:nvSpPr>
          <p:cNvPr id="17419" name="TextovéPole 15"/>
          <p:cNvSpPr txBox="1">
            <a:spLocks noChangeArrowheads="1"/>
          </p:cNvSpPr>
          <p:nvPr/>
        </p:nvSpPr>
        <p:spPr bwMode="auto">
          <a:xfrm>
            <a:off x="7924800" y="6248400"/>
            <a:ext cx="2545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 dirty="0" smtClean="0"/>
              <a:t>HEp-2: cycle dependent pattern (spindle pole pattern)</a:t>
            </a:r>
            <a:endParaRPr lang="en-US" altLang="cs-CZ" sz="1200" dirty="0"/>
          </a:p>
        </p:txBody>
      </p:sp>
    </p:spTree>
    <p:extLst>
      <p:ext uri="{BB962C8B-B14F-4D97-AF65-F5344CB8AC3E}">
        <p14:creationId xmlns:p14="http://schemas.microsoft.com/office/powerpoint/2010/main" val="35185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b="1" cap="all" dirty="0" err="1" smtClean="0">
                <a:latin typeface="+mn-lt"/>
              </a:rPr>
              <a:t>Sjögren´s</a:t>
            </a:r>
            <a:r>
              <a:rPr lang="en-US" altLang="cs-CZ" sz="3600" b="1" cap="all" dirty="0" smtClean="0">
                <a:latin typeface="+mn-lt"/>
              </a:rPr>
              <a:t> syndrome</a:t>
            </a:r>
            <a:r>
              <a:rPr lang="en-US" altLang="cs-CZ" sz="3600" b="1" dirty="0" smtClean="0">
                <a:latin typeface="+mn-lt"/>
              </a:rPr>
              <a:t> – laboratory findings</a:t>
            </a:r>
            <a:endParaRPr lang="en-US" altLang="cs-CZ" sz="3600" dirty="0">
              <a:latin typeface="+mn-lt"/>
            </a:endParaRP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 err="1" smtClean="0"/>
              <a:t>Increased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inflammatory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markers</a:t>
            </a:r>
            <a:r>
              <a:rPr lang="cs-CZ" altLang="cs-CZ" b="1" dirty="0" smtClean="0"/>
              <a:t>: </a:t>
            </a:r>
            <a:r>
              <a:rPr lang="cs-CZ" altLang="cs-CZ" dirty="0" err="1" smtClean="0"/>
              <a:t>Ig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en-US" altLang="cs-CZ" b="1" dirty="0" smtClean="0"/>
              <a:t>Autoantibodies: </a:t>
            </a:r>
            <a:r>
              <a:rPr lang="cs-CZ" altLang="cs-CZ" b="1" dirty="0" smtClean="0"/>
              <a:t>ENA+ (SS-A, SS-B), RF+, </a:t>
            </a:r>
            <a:r>
              <a:rPr lang="cs-CZ" altLang="cs-CZ" dirty="0" smtClean="0"/>
              <a:t>ANA+   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err="1" smtClean="0"/>
              <a:t>Schirmer´s</a:t>
            </a:r>
            <a:r>
              <a:rPr lang="cs-CZ" altLang="cs-CZ" dirty="0" smtClean="0"/>
              <a:t> </a:t>
            </a:r>
            <a:r>
              <a:rPr lang="cs-CZ" altLang="cs-CZ" dirty="0"/>
              <a:t>test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measures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production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tears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   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38" y="4001294"/>
            <a:ext cx="3147694" cy="23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92" y="3887724"/>
            <a:ext cx="32289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cs-CZ" sz="4000" b="1" cap="all" dirty="0" err="1"/>
              <a:t>Sjögren´s</a:t>
            </a:r>
            <a:r>
              <a:rPr lang="en-US" altLang="cs-CZ" sz="4000" b="1" cap="all" dirty="0"/>
              <a:t> syndrome</a:t>
            </a:r>
            <a:r>
              <a:rPr lang="cs-CZ" altLang="cs-CZ" sz="4000" b="1" cap="all" dirty="0" smtClean="0"/>
              <a:t> </a:t>
            </a:r>
            <a:r>
              <a:rPr lang="en-US" altLang="cs-CZ" sz="4000" b="1" dirty="0" smtClean="0"/>
              <a:t>- treatment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Symptomatic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sicca</a:t>
            </a:r>
            <a:r>
              <a:rPr lang="cs-CZ" dirty="0" smtClean="0"/>
              <a:t> syndrome: </a:t>
            </a:r>
            <a:r>
              <a:rPr lang="cs-CZ" dirty="0" err="1" smtClean="0"/>
              <a:t>artificial</a:t>
            </a:r>
            <a:r>
              <a:rPr lang="cs-CZ" dirty="0" smtClean="0"/>
              <a:t> </a:t>
            </a:r>
            <a:r>
              <a:rPr lang="cs-CZ" dirty="0" err="1" smtClean="0"/>
              <a:t>tears</a:t>
            </a:r>
            <a:r>
              <a:rPr lang="cs-CZ" dirty="0" smtClean="0"/>
              <a:t>, </a:t>
            </a:r>
            <a:r>
              <a:rPr lang="cs-CZ" dirty="0" err="1" smtClean="0"/>
              <a:t>mucolytic</a:t>
            </a:r>
            <a:r>
              <a:rPr lang="cs-CZ" dirty="0" smtClean="0"/>
              <a:t> </a:t>
            </a:r>
            <a:r>
              <a:rPr lang="cs-CZ" dirty="0" err="1" smtClean="0"/>
              <a:t>agents</a:t>
            </a:r>
            <a:r>
              <a:rPr lang="cs-CZ" dirty="0" smtClean="0"/>
              <a:t>, </a:t>
            </a:r>
            <a:r>
              <a:rPr lang="cs-CZ" dirty="0" err="1" smtClean="0"/>
              <a:t>artificial</a:t>
            </a:r>
            <a:r>
              <a:rPr lang="cs-CZ" dirty="0" smtClean="0"/>
              <a:t> </a:t>
            </a:r>
            <a:r>
              <a:rPr lang="cs-CZ" dirty="0" err="1" smtClean="0"/>
              <a:t>saliva</a:t>
            </a:r>
            <a:r>
              <a:rPr lang="cs-CZ" dirty="0" smtClean="0"/>
              <a:t>, </a:t>
            </a:r>
            <a:r>
              <a:rPr lang="cs-CZ" dirty="0" err="1" smtClean="0"/>
              <a:t>cholinergic</a:t>
            </a:r>
            <a:r>
              <a:rPr lang="cs-CZ" dirty="0" smtClean="0"/>
              <a:t> </a:t>
            </a:r>
            <a:r>
              <a:rPr lang="cs-CZ" dirty="0" err="1" smtClean="0"/>
              <a:t>agonists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</a:rPr>
              <a:t>Cyclosporine</a:t>
            </a:r>
            <a:r>
              <a:rPr lang="cs-CZ" b="1" dirty="0" smtClean="0">
                <a:latin typeface="Calibri" panose="020F0502020204030204" pitchFamily="34" charset="0"/>
              </a:rPr>
              <a:t> in </a:t>
            </a:r>
            <a:r>
              <a:rPr lang="cs-CZ" b="1" dirty="0" err="1" smtClean="0">
                <a:latin typeface="Calibri" panose="020F0502020204030204" pitchFamily="34" charset="0"/>
              </a:rPr>
              <a:t>eye</a:t>
            </a:r>
            <a:r>
              <a:rPr lang="cs-CZ" b="1" dirty="0" smtClean="0">
                <a:latin typeface="Calibri" panose="020F0502020204030204" pitchFamily="34" charset="0"/>
              </a:rPr>
              <a:t> drops</a:t>
            </a:r>
          </a:p>
          <a:p>
            <a:r>
              <a:rPr lang="cs-CZ" b="1" dirty="0" err="1" smtClean="0">
                <a:latin typeface="Calibri" panose="020F0502020204030204" pitchFamily="34" charset="0"/>
              </a:rPr>
              <a:t>Hydroxychloroquine</a:t>
            </a:r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</a:rPr>
              <a:t>For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</a:rPr>
              <a:t>extraglandular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</a:rPr>
              <a:t>manifestations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</a:rPr>
              <a:t>immunosuppresants</a:t>
            </a:r>
            <a:r>
              <a:rPr lang="cs-CZ" b="1" dirty="0" smtClean="0">
                <a:latin typeface="Calibri" panose="020F0502020204030204" pitchFamily="34" charset="0"/>
              </a:rPr>
              <a:t>: </a:t>
            </a:r>
            <a:r>
              <a:rPr lang="cs-CZ" dirty="0" smtClean="0">
                <a:latin typeface="Calibri" panose="020F0502020204030204" pitchFamily="34" charset="0"/>
              </a:rPr>
              <a:t>azathioprine, </a:t>
            </a:r>
            <a:r>
              <a:rPr lang="cs-CZ" dirty="0" err="1" smtClean="0">
                <a:latin typeface="Calibri" panose="020F0502020204030204" pitchFamily="34" charset="0"/>
              </a:rPr>
              <a:t>cyclosporine</a:t>
            </a:r>
            <a:r>
              <a:rPr lang="cs-CZ" dirty="0" smtClean="0"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</a:rPr>
              <a:t>methotrexate</a:t>
            </a:r>
            <a:r>
              <a:rPr lang="cs-CZ" dirty="0" smtClean="0"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</a:rPr>
              <a:t>mycophenolate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mofetil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latin typeface="+mn-lt"/>
              </a:rPr>
              <a:t>Vasculitis</a:t>
            </a:r>
            <a:endParaRPr lang="cs-CZ" dirty="0">
              <a:latin typeface="+mn-lt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3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cap="all" dirty="0" err="1" smtClean="0">
                <a:latin typeface="+mn-lt"/>
              </a:rPr>
              <a:t>Vasculitis</a:t>
            </a:r>
            <a:r>
              <a:rPr lang="cs-CZ" altLang="cs-CZ" cap="all" dirty="0" smtClean="0">
                <a:latin typeface="+mn-lt"/>
              </a:rPr>
              <a:t> </a:t>
            </a:r>
            <a:r>
              <a:rPr lang="cs-CZ" altLang="cs-CZ" b="1" dirty="0"/>
              <a:t>– basic </a:t>
            </a:r>
            <a:r>
              <a:rPr lang="cs-CZ" altLang="cs-CZ" b="1" dirty="0" err="1"/>
              <a:t>information</a:t>
            </a:r>
            <a:endParaRPr lang="cs-CZ" altLang="cs-CZ" cap="all" dirty="0">
              <a:latin typeface="+mn-lt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dirty="0" smtClean="0"/>
              <a:t>Inflammation within blood vessel walls </a:t>
            </a:r>
            <a:r>
              <a:rPr lang="en-US" altLang="cs-CZ" dirty="0" smtClean="0">
                <a:latin typeface="Calibri" panose="020F0502020204030204" pitchFamily="34" charset="0"/>
              </a:rPr>
              <a:t>→ tendency to stenosis, thrombosis or rupture → ischemic damage of supplied tissue</a:t>
            </a:r>
          </a:p>
          <a:p>
            <a:pPr>
              <a:lnSpc>
                <a:spcPct val="80000"/>
              </a:lnSpc>
            </a:pPr>
            <a:endParaRPr lang="en-US" altLang="cs-CZ" dirty="0" smtClean="0"/>
          </a:p>
          <a:p>
            <a:pPr>
              <a:lnSpc>
                <a:spcPct val="80000"/>
              </a:lnSpc>
            </a:pPr>
            <a:r>
              <a:rPr lang="en-US" altLang="cs-CZ" dirty="0" smtClean="0"/>
              <a:t>Vasculitis affects mostly lungs, kidneys or skin</a:t>
            </a:r>
          </a:p>
          <a:p>
            <a:pPr>
              <a:lnSpc>
                <a:spcPct val="80000"/>
              </a:lnSpc>
            </a:pPr>
            <a:endParaRPr lang="en-US" altLang="cs-CZ" dirty="0" smtClean="0"/>
          </a:p>
          <a:p>
            <a:pPr>
              <a:lnSpc>
                <a:spcPct val="80000"/>
              </a:lnSpc>
            </a:pPr>
            <a:r>
              <a:rPr lang="en-US" altLang="cs-CZ" dirty="0" smtClean="0"/>
              <a:t>Symptomatology depends on localization of vasculitis and the affected organ</a:t>
            </a:r>
          </a:p>
          <a:p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16" y="4523523"/>
            <a:ext cx="3578352" cy="23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b="1" cap="all" dirty="0" smtClean="0">
                <a:latin typeface="+mn-lt"/>
              </a:rPr>
              <a:t>Vasculitis</a:t>
            </a:r>
            <a:r>
              <a:rPr lang="en-US" altLang="cs-CZ" cap="all" dirty="0" smtClean="0">
                <a:latin typeface="+mn-lt"/>
              </a:rPr>
              <a:t> </a:t>
            </a:r>
            <a:r>
              <a:rPr lang="en-US" altLang="cs-CZ" b="1" dirty="0" smtClean="0"/>
              <a:t>– general symptoms &amp; diagnostics</a:t>
            </a:r>
            <a:endParaRPr lang="en-US" altLang="cs-CZ" cap="all" dirty="0">
              <a:latin typeface="+mn-lt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u="sng" dirty="0" smtClean="0"/>
              <a:t>General symptoms:</a:t>
            </a:r>
            <a:r>
              <a:rPr lang="en-US" altLang="cs-CZ" b="1" dirty="0" smtClean="0"/>
              <a:t> </a:t>
            </a:r>
            <a:r>
              <a:rPr lang="en-US" altLang="cs-CZ" dirty="0" smtClean="0"/>
              <a:t>fever, fatigue, weakness, </a:t>
            </a:r>
            <a:r>
              <a:rPr lang="en-US" altLang="cs-CZ" dirty="0" err="1" smtClean="0"/>
              <a:t>arthralgias</a:t>
            </a:r>
            <a:r>
              <a:rPr lang="en-US" altLang="cs-CZ" dirty="0" smtClean="0"/>
              <a:t> </a:t>
            </a:r>
          </a:p>
          <a:p>
            <a:r>
              <a:rPr lang="en-US" altLang="cs-CZ" b="1" u="sng" dirty="0" smtClean="0"/>
              <a:t>Organ localized symptoms:</a:t>
            </a:r>
            <a:r>
              <a:rPr lang="en-US" altLang="cs-CZ" dirty="0" smtClean="0"/>
              <a:t> abdominal pain, hypertension, renal insufficiency, neurologic dysfunction etc.</a:t>
            </a:r>
          </a:p>
          <a:p>
            <a:pPr>
              <a:lnSpc>
                <a:spcPct val="80000"/>
              </a:lnSpc>
            </a:pPr>
            <a:r>
              <a:rPr lang="en-US" altLang="cs-CZ" b="1" u="sng" dirty="0" smtClean="0"/>
              <a:t>Laboratory findings:</a:t>
            </a:r>
            <a:r>
              <a:rPr lang="en-US" altLang="cs-CZ" b="1" dirty="0" smtClean="0"/>
              <a:t> </a:t>
            </a:r>
            <a:r>
              <a:rPr lang="en-US" altLang="cs-CZ" dirty="0" smtClean="0"/>
              <a:t>elevated inflammatory markers (ESR, CRP, leukocytosis) </a:t>
            </a:r>
          </a:p>
          <a:p>
            <a:pPr>
              <a:lnSpc>
                <a:spcPct val="80000"/>
              </a:lnSpc>
            </a:pPr>
            <a:r>
              <a:rPr lang="en-US" altLang="cs-CZ" b="1" u="sng" dirty="0" smtClean="0"/>
              <a:t>Autoantibodies:</a:t>
            </a:r>
            <a:r>
              <a:rPr lang="en-US" altLang="cs-CZ" dirty="0" smtClean="0"/>
              <a:t> ANCA (AAV), frequently negative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Angiography</a:t>
            </a:r>
          </a:p>
          <a:p>
            <a:pPr>
              <a:lnSpc>
                <a:spcPct val="80000"/>
              </a:lnSpc>
            </a:pPr>
            <a:r>
              <a:rPr lang="en-US" altLang="cs-CZ" b="1" dirty="0" smtClean="0"/>
              <a:t>Biopsy</a:t>
            </a:r>
            <a:r>
              <a:rPr lang="en-US" altLang="cs-CZ" dirty="0" smtClean="0"/>
              <a:t> of affected organ: necrosis, granulomas</a:t>
            </a:r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85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b="1" cap="all" dirty="0" smtClean="0">
                <a:latin typeface="+mn-lt"/>
              </a:rPr>
              <a:t>Classification of </a:t>
            </a:r>
            <a:r>
              <a:rPr lang="en-US" altLang="cs-CZ" b="1" cap="all" dirty="0" err="1" smtClean="0">
                <a:latin typeface="+mn-lt"/>
              </a:rPr>
              <a:t>vasculitides</a:t>
            </a:r>
            <a:r>
              <a:rPr lang="en-US" altLang="cs-CZ" b="1" cap="all" dirty="0" smtClean="0">
                <a:latin typeface="+mn-lt"/>
              </a:rPr>
              <a:t> </a:t>
            </a:r>
            <a:endParaRPr lang="en-US" altLang="cs-CZ" b="1" cap="all" dirty="0">
              <a:latin typeface="+mn-lt"/>
            </a:endParaRP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045081"/>
            <a:ext cx="10515600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b="1" dirty="0" smtClean="0"/>
              <a:t>Large vessel vasculitis </a:t>
            </a:r>
            <a:r>
              <a:rPr lang="en-US" altLang="cs-CZ" dirty="0" smtClean="0"/>
              <a:t>(</a:t>
            </a:r>
            <a:r>
              <a:rPr lang="en-US" altLang="cs-CZ" dirty="0" err="1" smtClean="0"/>
              <a:t>Takayasu´s</a:t>
            </a:r>
            <a:r>
              <a:rPr lang="en-US" altLang="cs-CZ" dirty="0" smtClean="0"/>
              <a:t> arteritis, Giant cell (temporal) arteritis)</a:t>
            </a:r>
          </a:p>
          <a:p>
            <a:pPr>
              <a:lnSpc>
                <a:spcPct val="90000"/>
              </a:lnSpc>
            </a:pPr>
            <a:r>
              <a:rPr lang="en-US" altLang="cs-CZ" b="1" dirty="0" smtClean="0"/>
              <a:t>Medium vessel vasculitis </a:t>
            </a:r>
            <a:r>
              <a:rPr lang="en-US" altLang="cs-CZ" dirty="0" smtClean="0"/>
              <a:t>(</a:t>
            </a:r>
            <a:r>
              <a:rPr lang="en-US" altLang="cs-CZ" dirty="0" err="1" smtClean="0"/>
              <a:t>Polyarteritis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nodosa</a:t>
            </a:r>
            <a:r>
              <a:rPr lang="en-US" altLang="cs-CZ" dirty="0" smtClean="0"/>
              <a:t>, Wegener's granulomatosis, Kawasaki´s disease)</a:t>
            </a:r>
          </a:p>
          <a:p>
            <a:pPr>
              <a:lnSpc>
                <a:spcPct val="90000"/>
              </a:lnSpc>
            </a:pPr>
            <a:r>
              <a:rPr lang="en-US" altLang="cs-CZ" b="1" dirty="0" smtClean="0"/>
              <a:t>Small vessel vasculitis </a:t>
            </a:r>
            <a:r>
              <a:rPr lang="en-US" altLang="cs-CZ" dirty="0" smtClean="0"/>
              <a:t>(</a:t>
            </a:r>
            <a:r>
              <a:rPr lang="en-US" altLang="cs-CZ" dirty="0" err="1" smtClean="0"/>
              <a:t>Churg</a:t>
            </a:r>
            <a:r>
              <a:rPr lang="en-US" altLang="cs-CZ" dirty="0" smtClean="0"/>
              <a:t>-Strauss arteritis, Microscopic </a:t>
            </a:r>
            <a:r>
              <a:rPr lang="en-US" altLang="cs-CZ" dirty="0" err="1" smtClean="0"/>
              <a:t>polyangiitis</a:t>
            </a:r>
            <a:r>
              <a:rPr lang="en-US" altLang="cs-CZ" dirty="0" smtClean="0"/>
              <a:t>, Henoch-</a:t>
            </a:r>
            <a:r>
              <a:rPr lang="en-US" altLang="cs-CZ" dirty="0" err="1" smtClean="0"/>
              <a:t>Schönlein</a:t>
            </a:r>
            <a:r>
              <a:rPr lang="en-US" altLang="cs-CZ" dirty="0" smtClean="0"/>
              <a:t> purpura, </a:t>
            </a:r>
            <a:r>
              <a:rPr lang="en-US" altLang="cs-CZ" dirty="0" err="1" smtClean="0"/>
              <a:t>Behçet´s</a:t>
            </a:r>
            <a:r>
              <a:rPr lang="en-US" altLang="cs-CZ" dirty="0" smtClean="0"/>
              <a:t> disease)</a:t>
            </a:r>
          </a:p>
          <a:p>
            <a:pPr>
              <a:lnSpc>
                <a:spcPct val="90000"/>
              </a:lnSpc>
            </a:pPr>
            <a:endParaRPr lang="cs-CZ" altLang="cs-CZ" b="1" dirty="0"/>
          </a:p>
          <a:p>
            <a:pPr>
              <a:lnSpc>
                <a:spcPct val="90000"/>
              </a:lnSpc>
            </a:pPr>
            <a:endParaRPr lang="cs-CZ" altLang="cs-CZ" b="1" dirty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28" y="4633976"/>
            <a:ext cx="3336036" cy="22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altLang="cs-CZ" sz="4000" b="1" dirty="0" smtClean="0">
                <a:latin typeface="+mn-lt"/>
              </a:rPr>
              <a:t>Granulomatosis with </a:t>
            </a:r>
            <a:r>
              <a:rPr lang="en-US" altLang="cs-CZ" sz="4000" b="1" dirty="0" err="1" smtClean="0">
                <a:latin typeface="+mn-lt"/>
              </a:rPr>
              <a:t>polyangiitis</a:t>
            </a:r>
            <a:r>
              <a:rPr lang="en-US" altLang="cs-CZ" sz="4000" b="1" dirty="0" smtClean="0">
                <a:latin typeface="+mn-lt"/>
              </a:rPr>
              <a:t> (Wegener´s granulomatosis)</a:t>
            </a:r>
            <a:endParaRPr lang="en-US" altLang="cs-CZ" sz="4000" b="1" dirty="0">
              <a:latin typeface="+mn-lt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dirty="0" smtClean="0"/>
              <a:t>One of the most common forms of systemic </a:t>
            </a:r>
            <a:r>
              <a:rPr lang="en-US" altLang="cs-CZ" dirty="0" smtClean="0"/>
              <a:t>n</a:t>
            </a:r>
            <a:r>
              <a:rPr lang="cs-CZ" altLang="cs-CZ" dirty="0" smtClean="0"/>
              <a:t>e</a:t>
            </a:r>
            <a:r>
              <a:rPr lang="en-US" altLang="cs-CZ" dirty="0" err="1" smtClean="0"/>
              <a:t>crotizing</a:t>
            </a:r>
            <a:r>
              <a:rPr lang="en-US" altLang="cs-CZ" dirty="0" smtClean="0"/>
              <a:t> </a:t>
            </a:r>
            <a:r>
              <a:rPr lang="en-US" altLang="cs-CZ" dirty="0" smtClean="0"/>
              <a:t>vasculitis (incidence of 8.5 cases/1 000 000)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ANCA-associated vasculitis (</a:t>
            </a:r>
            <a:r>
              <a:rPr lang="en-US" altLang="cs-CZ" b="1" dirty="0" smtClean="0"/>
              <a:t>c ANCA</a:t>
            </a:r>
            <a:r>
              <a:rPr lang="en-US" altLang="cs-CZ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Necrotizing granulomas in the </a:t>
            </a:r>
            <a:r>
              <a:rPr lang="en-US" altLang="cs-CZ" b="1" dirty="0" smtClean="0"/>
              <a:t>upper and/or lower respiratory tract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Necrotizing vasculitis affecting arteries and veins</a:t>
            </a:r>
          </a:p>
          <a:p>
            <a:pPr>
              <a:lnSpc>
                <a:spcPct val="80000"/>
              </a:lnSpc>
            </a:pPr>
            <a:r>
              <a:rPr lang="en-US" altLang="cs-CZ" b="1" dirty="0" smtClean="0"/>
              <a:t>Segmental glomerulonephritis</a:t>
            </a:r>
            <a:r>
              <a:rPr lang="en-US" altLang="cs-CZ" dirty="0" smtClean="0"/>
              <a:t> associated with necrosis and thrombosis of capillary loops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Mostly (90%) </a:t>
            </a:r>
            <a:r>
              <a:rPr lang="en-US" altLang="cs-CZ" u="sng" dirty="0" smtClean="0"/>
              <a:t>nasal involvement </a:t>
            </a:r>
            <a:r>
              <a:rPr lang="en-US" altLang="cs-CZ" dirty="0" smtClean="0"/>
              <a:t>(crusting, bleeding, obstruction, septal perforation)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Destruction of sinuses, subglottic stenosis (stridor)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saddle</a:t>
            </a:r>
            <a:r>
              <a:rPr lang="cs-CZ" altLang="cs-CZ" dirty="0" smtClean="0"/>
              <a:t>-nose</a:t>
            </a:r>
            <a:endParaRPr lang="en-US" altLang="cs-CZ" dirty="0" smtClean="0"/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874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cs-CZ" altLang="cs-CZ" sz="4000" b="1" dirty="0" err="1">
                <a:latin typeface="+mn-lt"/>
              </a:rPr>
              <a:t>Granulomatosis</a:t>
            </a:r>
            <a:r>
              <a:rPr lang="cs-CZ" altLang="cs-CZ" sz="4000" b="1" dirty="0">
                <a:latin typeface="+mn-lt"/>
              </a:rPr>
              <a:t> </a:t>
            </a:r>
            <a:r>
              <a:rPr lang="cs-CZ" altLang="cs-CZ" sz="4000" b="1" dirty="0" err="1">
                <a:latin typeface="+mn-lt"/>
              </a:rPr>
              <a:t>with</a:t>
            </a:r>
            <a:r>
              <a:rPr lang="cs-CZ" altLang="cs-CZ" sz="4000" b="1" dirty="0">
                <a:latin typeface="+mn-lt"/>
              </a:rPr>
              <a:t> </a:t>
            </a:r>
            <a:r>
              <a:rPr lang="cs-CZ" altLang="cs-CZ" sz="4000" b="1" dirty="0" err="1">
                <a:latin typeface="+mn-lt"/>
              </a:rPr>
              <a:t>polyangiitis</a:t>
            </a:r>
            <a:r>
              <a:rPr lang="cs-CZ" altLang="cs-CZ" sz="4000" b="1" dirty="0">
                <a:latin typeface="+mn-lt"/>
              </a:rPr>
              <a:t> (</a:t>
            </a:r>
            <a:r>
              <a:rPr lang="cs-CZ" altLang="cs-CZ" sz="4000" b="1" dirty="0" err="1">
                <a:latin typeface="+mn-lt"/>
              </a:rPr>
              <a:t>Wegener´s</a:t>
            </a:r>
            <a:r>
              <a:rPr lang="cs-CZ" altLang="cs-CZ" sz="4000" b="1" dirty="0">
                <a:latin typeface="+mn-lt"/>
              </a:rPr>
              <a:t> </a:t>
            </a:r>
            <a:r>
              <a:rPr lang="cs-CZ" altLang="cs-CZ" sz="4000" b="1" dirty="0" err="1">
                <a:latin typeface="+mn-lt"/>
              </a:rPr>
              <a:t>granulomatosis</a:t>
            </a:r>
            <a:r>
              <a:rPr lang="cs-CZ" altLang="cs-CZ" sz="4000" b="1" dirty="0">
                <a:latin typeface="+mn-lt"/>
              </a:rPr>
              <a:t>)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u="sng" dirty="0" smtClean="0"/>
              <a:t>Lung manifestation</a:t>
            </a:r>
            <a:r>
              <a:rPr lang="en-US" altLang="cs-CZ" dirty="0" smtClean="0"/>
              <a:t> – vascular necrosis, pulmonary infiltrates, alveolar hemorrhage</a:t>
            </a:r>
          </a:p>
          <a:p>
            <a:pPr>
              <a:lnSpc>
                <a:spcPct val="80000"/>
              </a:lnSpc>
            </a:pPr>
            <a:r>
              <a:rPr lang="en-US" altLang="cs-CZ" u="sng" dirty="0" smtClean="0"/>
              <a:t>Conductive and sensorineural hearing loss</a:t>
            </a:r>
            <a:endParaRPr lang="en-US" altLang="cs-CZ" b="1" u="sng" dirty="0" smtClean="0"/>
          </a:p>
          <a:p>
            <a:r>
              <a:rPr lang="en-US" altLang="cs-CZ" u="sng" dirty="0" smtClean="0"/>
              <a:t>Renal involvement</a:t>
            </a:r>
            <a:r>
              <a:rPr lang="en-US" altLang="cs-CZ" dirty="0" smtClean="0"/>
              <a:t> – segmental necrotizing glomerulonephritis</a:t>
            </a:r>
          </a:p>
          <a:p>
            <a:r>
              <a:rPr lang="en-US" altLang="cs-CZ" u="sng" dirty="0" smtClean="0"/>
              <a:t>Other involvement</a:t>
            </a:r>
            <a:r>
              <a:rPr lang="cs-CZ" altLang="cs-CZ" u="sng" dirty="0" smtClean="0"/>
              <a:t>s</a:t>
            </a:r>
            <a:r>
              <a:rPr lang="en-US" altLang="cs-CZ" u="sng" dirty="0" smtClean="0"/>
              <a:t>:</a:t>
            </a:r>
            <a:r>
              <a:rPr lang="en-US" altLang="cs-CZ" dirty="0" smtClean="0"/>
              <a:t> arthritis, </a:t>
            </a:r>
            <a:r>
              <a:rPr lang="en-US" altLang="cs-CZ" dirty="0" err="1" smtClean="0"/>
              <a:t>arthralgias</a:t>
            </a:r>
            <a:r>
              <a:rPr lang="en-US" altLang="cs-CZ" dirty="0" smtClean="0"/>
              <a:t>, cutaneous granulomata, cranial neuropathies</a:t>
            </a:r>
          </a:p>
          <a:p>
            <a:r>
              <a:rPr lang="en-US" altLang="cs-CZ" b="1" u="sng" dirty="0" smtClean="0"/>
              <a:t>Treatment:</a:t>
            </a:r>
            <a:r>
              <a:rPr lang="en-US" altLang="cs-CZ" dirty="0" smtClean="0"/>
              <a:t> cyclophosphamide + high</a:t>
            </a:r>
            <a:r>
              <a:rPr lang="cs-CZ" altLang="cs-CZ" dirty="0" smtClean="0"/>
              <a:t>-</a:t>
            </a:r>
            <a:r>
              <a:rPr lang="en-US" altLang="cs-CZ" dirty="0" smtClean="0"/>
              <a:t>dose glucocorticoids</a:t>
            </a:r>
          </a:p>
          <a:p>
            <a:r>
              <a:rPr lang="en-US" altLang="cs-CZ" dirty="0" smtClean="0"/>
              <a:t>Tendency to recur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77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cs-CZ" altLang="cs-CZ" b="1" dirty="0" err="1" smtClean="0">
                <a:latin typeface="+mn-lt"/>
              </a:rPr>
              <a:t>Microscopic</a:t>
            </a:r>
            <a:r>
              <a:rPr lang="cs-CZ" altLang="cs-CZ" b="1" dirty="0" smtClean="0">
                <a:latin typeface="+mn-lt"/>
              </a:rPr>
              <a:t> </a:t>
            </a:r>
            <a:r>
              <a:rPr lang="cs-CZ" altLang="cs-CZ" b="1" dirty="0" err="1" smtClean="0">
                <a:latin typeface="+mn-lt"/>
              </a:rPr>
              <a:t>polyangiitis</a:t>
            </a:r>
            <a:endParaRPr lang="cs-CZ" altLang="cs-CZ" b="1" dirty="0">
              <a:latin typeface="+mn-lt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dirty="0" smtClean="0"/>
              <a:t>One of the most common forms of systemic n</a:t>
            </a:r>
            <a:r>
              <a:rPr lang="cs-CZ" altLang="cs-CZ" dirty="0" smtClean="0"/>
              <a:t>e</a:t>
            </a:r>
            <a:r>
              <a:rPr lang="en-US" altLang="cs-CZ" dirty="0" err="1" smtClean="0"/>
              <a:t>crotizing</a:t>
            </a:r>
            <a:r>
              <a:rPr lang="en-US" altLang="cs-CZ" dirty="0" smtClean="0"/>
              <a:t> vasculitis (incidence of 8.5 cases/1 000 000)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ANCA-associated vasculitis (</a:t>
            </a:r>
            <a:r>
              <a:rPr lang="en-US" altLang="cs-CZ" b="1" dirty="0" smtClean="0"/>
              <a:t>p ANCA</a:t>
            </a:r>
            <a:r>
              <a:rPr lang="en-US" altLang="cs-CZ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Affected small (and medium) </a:t>
            </a:r>
            <a:r>
              <a:rPr lang="en-US" altLang="cs-CZ" dirty="0" err="1" smtClean="0"/>
              <a:t>vess</a:t>
            </a:r>
            <a:r>
              <a:rPr lang="cs-CZ" altLang="cs-CZ" dirty="0" smtClean="0"/>
              <a:t>e</a:t>
            </a:r>
            <a:r>
              <a:rPr lang="en-US" altLang="cs-CZ" dirty="0" smtClean="0"/>
              <a:t>ls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Fever, weight loss</a:t>
            </a:r>
          </a:p>
          <a:p>
            <a:pPr>
              <a:lnSpc>
                <a:spcPct val="80000"/>
              </a:lnSpc>
            </a:pPr>
            <a:r>
              <a:rPr lang="en-US" altLang="cs-CZ" b="1" dirty="0" smtClean="0"/>
              <a:t>Rapidly progressive glomerulonephritis</a:t>
            </a:r>
          </a:p>
          <a:p>
            <a:pPr>
              <a:lnSpc>
                <a:spcPct val="80000"/>
              </a:lnSpc>
            </a:pPr>
            <a:r>
              <a:rPr lang="en-US" altLang="cs-CZ" b="1" dirty="0" smtClean="0"/>
              <a:t>Pulmonary involvement </a:t>
            </a:r>
            <a:r>
              <a:rPr lang="en-US" altLang="cs-CZ" dirty="0" smtClean="0"/>
              <a:t>– alveolar hemorrhage</a:t>
            </a:r>
          </a:p>
          <a:p>
            <a:pPr>
              <a:lnSpc>
                <a:spcPct val="80000"/>
              </a:lnSpc>
            </a:pPr>
            <a:r>
              <a:rPr lang="en-US" altLang="cs-CZ" b="1" dirty="0" err="1" smtClean="0"/>
              <a:t>Mononeuritis</a:t>
            </a:r>
            <a:r>
              <a:rPr lang="en-US" altLang="cs-CZ" b="1" dirty="0" smtClean="0"/>
              <a:t> simplex</a:t>
            </a:r>
          </a:p>
          <a:p>
            <a:pPr>
              <a:lnSpc>
                <a:spcPct val="80000"/>
              </a:lnSpc>
            </a:pPr>
            <a:r>
              <a:rPr lang="en-US" altLang="cs-CZ" b="1" u="sng" dirty="0" smtClean="0"/>
              <a:t>Treatment: </a:t>
            </a:r>
            <a:r>
              <a:rPr lang="en-US" altLang="cs-CZ" dirty="0" smtClean="0"/>
              <a:t>cyclophosphamide + high</a:t>
            </a:r>
            <a:r>
              <a:rPr lang="cs-CZ" altLang="cs-CZ" dirty="0" smtClean="0"/>
              <a:t>-</a:t>
            </a:r>
            <a:r>
              <a:rPr lang="en-US" altLang="cs-CZ" dirty="0" smtClean="0"/>
              <a:t>dose glucocorticoids</a:t>
            </a:r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23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altLang="cs-CZ" sz="4000" b="1" dirty="0" smtClean="0">
                <a:latin typeface="+mn-lt"/>
              </a:rPr>
              <a:t>Eosinophilic granulomatosis with </a:t>
            </a:r>
            <a:r>
              <a:rPr lang="en-US" altLang="cs-CZ" sz="4000" b="1" dirty="0" err="1" smtClean="0">
                <a:latin typeface="+mn-lt"/>
              </a:rPr>
              <a:t>polyangiitis</a:t>
            </a:r>
            <a:r>
              <a:rPr lang="en-US" altLang="cs-CZ" sz="4000" b="1" dirty="0" smtClean="0">
                <a:latin typeface="+mn-lt"/>
              </a:rPr>
              <a:t> (</a:t>
            </a:r>
            <a:r>
              <a:rPr lang="en-US" altLang="cs-CZ" sz="4000" b="1" dirty="0" err="1" smtClean="0">
                <a:latin typeface="+mn-lt"/>
              </a:rPr>
              <a:t>Churg</a:t>
            </a:r>
            <a:r>
              <a:rPr lang="en-US" altLang="cs-CZ" sz="4000" b="1" dirty="0" smtClean="0">
                <a:latin typeface="+mn-lt"/>
              </a:rPr>
              <a:t>-Strauss syndrome)</a:t>
            </a:r>
            <a:endParaRPr lang="en-US" altLang="cs-CZ" sz="4000" b="1" dirty="0">
              <a:latin typeface="+mn-lt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191385"/>
            <a:ext cx="105156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dirty="0" smtClean="0"/>
              <a:t>ANCA-associated vasculitis (</a:t>
            </a:r>
            <a:r>
              <a:rPr lang="en-US" altLang="cs-CZ" b="1" dirty="0" smtClean="0"/>
              <a:t>p ANCA </a:t>
            </a:r>
            <a:r>
              <a:rPr lang="en-US" altLang="cs-CZ" dirty="0" smtClean="0"/>
              <a:t>or </a:t>
            </a:r>
            <a:r>
              <a:rPr lang="en-US" altLang="cs-CZ" b="1" dirty="0" smtClean="0"/>
              <a:t>c ANCA</a:t>
            </a:r>
            <a:r>
              <a:rPr lang="en-US" altLang="cs-CZ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u="sng" dirty="0" err="1" smtClean="0"/>
              <a:t>Symptoms</a:t>
            </a:r>
            <a:r>
              <a:rPr lang="cs-CZ" altLang="cs-CZ" b="1" u="sng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Asthma, eosinophilia (both extravascular eosinophilia)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Pulmonary infiltrates</a:t>
            </a:r>
          </a:p>
          <a:p>
            <a:pPr>
              <a:lnSpc>
                <a:spcPct val="80000"/>
              </a:lnSpc>
            </a:pPr>
            <a:r>
              <a:rPr lang="en-US" altLang="cs-CZ" dirty="0" smtClean="0"/>
              <a:t>Paranasal sinus abnormality</a:t>
            </a:r>
          </a:p>
          <a:p>
            <a:pPr>
              <a:lnSpc>
                <a:spcPct val="80000"/>
              </a:lnSpc>
            </a:pPr>
            <a:r>
              <a:rPr lang="en-US" altLang="cs-CZ" dirty="0" err="1" smtClean="0"/>
              <a:t>Mononeuropathy</a:t>
            </a:r>
            <a:r>
              <a:rPr lang="en-US" altLang="cs-CZ" dirty="0" smtClean="0"/>
              <a:t> or polyneuropathy</a:t>
            </a:r>
          </a:p>
          <a:p>
            <a:r>
              <a:rPr lang="en-US" altLang="cs-CZ" b="1" u="sng" dirty="0" smtClean="0"/>
              <a:t>Treatment:</a:t>
            </a:r>
            <a:r>
              <a:rPr lang="en-US" altLang="cs-CZ" dirty="0" smtClean="0"/>
              <a:t> glucocorticoids, or glucocorticoids + cyclophosphamide</a:t>
            </a:r>
            <a:endParaRPr lang="en-US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44" y="1690688"/>
            <a:ext cx="3095337" cy="29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b="1" dirty="0" smtClean="0"/>
              <a:t>Autoantibodies against ENA</a:t>
            </a:r>
            <a:endParaRPr lang="en-US" altLang="cs-CZ" dirty="0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/>
              <a:t>= </a:t>
            </a:r>
            <a:r>
              <a:rPr lang="en-US" altLang="cs-CZ" dirty="0" smtClean="0"/>
              <a:t>autoantibodies against extractable nuclear antigens</a:t>
            </a:r>
          </a:p>
          <a:p>
            <a:pPr eaLnBrk="1" hangingPunct="1">
              <a:buFontTx/>
              <a:buNone/>
            </a:pPr>
            <a:endParaRPr lang="en-US" altLang="cs-CZ" dirty="0" smtClean="0"/>
          </a:p>
          <a:p>
            <a:pPr eaLnBrk="1" hangingPunct="1"/>
            <a:r>
              <a:rPr lang="en-US" altLang="cs-CZ" i="1" dirty="0" smtClean="0"/>
              <a:t>De facto </a:t>
            </a:r>
            <a:r>
              <a:rPr lang="en-US" altLang="cs-CZ" dirty="0" smtClean="0"/>
              <a:t>a subgroup of nuclear autoantigens</a:t>
            </a:r>
          </a:p>
          <a:p>
            <a:pPr eaLnBrk="1" hangingPunct="1"/>
            <a:endParaRPr lang="en-US" altLang="cs-CZ" dirty="0" smtClean="0"/>
          </a:p>
          <a:p>
            <a:pPr eaLnBrk="1" hangingPunct="1"/>
            <a:r>
              <a:rPr lang="en-US" altLang="cs-CZ" dirty="0" smtClean="0"/>
              <a:t>Assessed by using ELISA technique</a:t>
            </a:r>
          </a:p>
        </p:txBody>
      </p:sp>
    </p:spTree>
    <p:extLst>
      <p:ext uri="{BB962C8B-B14F-4D97-AF65-F5344CB8AC3E}">
        <p14:creationId xmlns:p14="http://schemas.microsoft.com/office/powerpoint/2010/main" val="9067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b="1" cap="all" dirty="0" smtClean="0">
                <a:latin typeface="+mn-lt"/>
              </a:rPr>
              <a:t>Vasculitis</a:t>
            </a:r>
            <a:r>
              <a:rPr lang="en-US" altLang="cs-CZ" cap="all" dirty="0" smtClean="0">
                <a:latin typeface="+mn-lt"/>
              </a:rPr>
              <a:t> </a:t>
            </a:r>
            <a:r>
              <a:rPr lang="en-US" altLang="cs-CZ" b="1" dirty="0" smtClean="0"/>
              <a:t>– treatment</a:t>
            </a:r>
            <a:endParaRPr lang="en-US" altLang="cs-CZ" cap="all" dirty="0">
              <a:latin typeface="+mn-lt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No treatment (Henoch </a:t>
            </a:r>
            <a:r>
              <a:rPr lang="en-US" altLang="cs-CZ" dirty="0" err="1" smtClean="0"/>
              <a:t>Schönlein</a:t>
            </a:r>
            <a:r>
              <a:rPr lang="en-US" altLang="cs-CZ" dirty="0" smtClean="0"/>
              <a:t> purpura)</a:t>
            </a:r>
          </a:p>
          <a:p>
            <a:r>
              <a:rPr lang="en-US" altLang="cs-CZ" dirty="0" smtClean="0"/>
              <a:t>Immunosuppressive treatment – glucocorticoids, cyclophosphamide, </a:t>
            </a:r>
            <a:r>
              <a:rPr lang="en-US" altLang="cs-CZ" dirty="0" err="1" smtClean="0"/>
              <a:t>event.azathioprine</a:t>
            </a:r>
            <a:endParaRPr lang="en-US" altLang="cs-CZ" dirty="0" smtClean="0"/>
          </a:p>
          <a:p>
            <a:r>
              <a:rPr lang="en-US" altLang="cs-CZ" dirty="0" smtClean="0"/>
              <a:t>IVIG</a:t>
            </a:r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58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altLang="cs-CZ" sz="3600" b="1" dirty="0">
                <a:latin typeface="+mn-lt"/>
              </a:rPr>
              <a:t>Autoantibodies against ENA</a:t>
            </a:r>
            <a:endParaRPr lang="cs-CZ" altLang="cs-CZ" sz="3600" b="1" dirty="0">
              <a:latin typeface="+mn-lt"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435608"/>
            <a:ext cx="10515600" cy="4741355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/>
              <a:t>Autoantibodies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against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ENA</a:t>
            </a:r>
            <a:r>
              <a:rPr lang="cs-CZ" altLang="cs-CZ" sz="2400" b="1" dirty="0"/>
              <a:t>: </a:t>
            </a:r>
            <a:r>
              <a:rPr lang="cs-CZ" altLang="cs-CZ" sz="2400" b="1" i="1" dirty="0"/>
              <a:t>SS-A</a:t>
            </a:r>
            <a:r>
              <a:rPr lang="cs-CZ" altLang="cs-CZ" sz="2400" dirty="0"/>
              <a:t>, </a:t>
            </a:r>
            <a:r>
              <a:rPr lang="cs-CZ" altLang="cs-CZ" sz="2400" b="1" i="1" dirty="0"/>
              <a:t>SS-B</a:t>
            </a:r>
            <a:r>
              <a:rPr lang="cs-CZ" altLang="cs-CZ" sz="2400" dirty="0"/>
              <a:t> (SLE, SS), </a:t>
            </a:r>
            <a:r>
              <a:rPr lang="cs-CZ" altLang="cs-CZ" sz="2400" b="1" i="1" dirty="0"/>
              <a:t>a-</a:t>
            </a:r>
            <a:r>
              <a:rPr lang="cs-CZ" altLang="cs-CZ" sz="2400" b="1" i="1" dirty="0" err="1"/>
              <a:t>Sm</a:t>
            </a:r>
            <a:r>
              <a:rPr lang="cs-CZ" altLang="cs-CZ" sz="2400" dirty="0"/>
              <a:t> (SLE), </a:t>
            </a:r>
            <a:r>
              <a:rPr lang="cs-CZ" altLang="cs-CZ" sz="2400" b="1" i="1" dirty="0"/>
              <a:t>a-RNP</a:t>
            </a:r>
            <a:r>
              <a:rPr lang="cs-CZ" altLang="cs-CZ" sz="2400" dirty="0"/>
              <a:t> (MCTD), </a:t>
            </a:r>
            <a:endParaRPr lang="cs-CZ" altLang="cs-CZ" sz="2400" dirty="0" smtClean="0"/>
          </a:p>
          <a:p>
            <a:pPr marL="0" indent="0" eaLnBrk="1" hangingPunct="1">
              <a:buNone/>
            </a:pPr>
            <a:r>
              <a:rPr lang="cs-CZ" altLang="cs-CZ" sz="2400" b="1" i="1" dirty="0" smtClean="0"/>
              <a:t>a-Scl-70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Scl</a:t>
            </a:r>
            <a:r>
              <a:rPr lang="cs-CZ" altLang="cs-CZ" sz="2400" dirty="0"/>
              <a:t>), </a:t>
            </a:r>
            <a:r>
              <a:rPr lang="cs-CZ" altLang="cs-CZ" sz="2400" b="1" i="1" dirty="0"/>
              <a:t>a-Jo-1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(PM/DM</a:t>
            </a:r>
            <a:r>
              <a:rPr lang="cs-CZ" altLang="cs-CZ" sz="2400" dirty="0"/>
              <a:t>) </a:t>
            </a:r>
            <a:r>
              <a:rPr lang="cs-CZ" altLang="cs-CZ" sz="2400" dirty="0" err="1" smtClean="0"/>
              <a:t>etc</a:t>
            </a:r>
            <a:r>
              <a:rPr lang="cs-CZ" altLang="cs-CZ" sz="2400" dirty="0" smtClean="0"/>
              <a:t>.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  <p:pic>
        <p:nvPicPr>
          <p:cNvPr id="19460" name="Picture 2" descr="This pictures shows anti-RNP pattern on HEp-2 cells after ANA-HEp-2 indirect immunofluorescence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667000"/>
            <a:ext cx="2493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Image périnuclé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2514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ovéPole 10"/>
          <p:cNvSpPr txBox="1">
            <a:spLocks noChangeArrowheads="1"/>
          </p:cNvSpPr>
          <p:nvPr/>
        </p:nvSpPr>
        <p:spPr bwMode="auto">
          <a:xfrm>
            <a:off x="8534400" y="5105400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 b="1" dirty="0" smtClean="0"/>
              <a:t>a-Jo-1: </a:t>
            </a:r>
          </a:p>
          <a:p>
            <a:pPr eaLnBrk="1" hangingPunct="1"/>
            <a:r>
              <a:rPr lang="en-US" altLang="cs-CZ" sz="1200" b="1" dirty="0" smtClean="0"/>
              <a:t>fine speckled cytoplasmic pattern</a:t>
            </a:r>
            <a:endParaRPr lang="en-US" altLang="cs-CZ" sz="1200" b="1" dirty="0"/>
          </a:p>
        </p:txBody>
      </p:sp>
      <p:sp>
        <p:nvSpPr>
          <p:cNvPr id="19463" name="TextovéPole 11"/>
          <p:cNvSpPr txBox="1">
            <a:spLocks noChangeArrowheads="1"/>
          </p:cNvSpPr>
          <p:nvPr/>
        </p:nvSpPr>
        <p:spPr bwMode="auto">
          <a:xfrm>
            <a:off x="5486400" y="5181601"/>
            <a:ext cx="1479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 b="1" dirty="0" smtClean="0"/>
              <a:t>a-RNP, a-Sm: speckled nuclear pattern</a:t>
            </a:r>
            <a:endParaRPr lang="en-US" altLang="cs-CZ" sz="1200" b="1" dirty="0"/>
          </a:p>
        </p:txBody>
      </p:sp>
      <p:sp>
        <p:nvSpPr>
          <p:cNvPr id="19464" name="TextovéPole 12"/>
          <p:cNvSpPr txBox="1">
            <a:spLocks noChangeArrowheads="1"/>
          </p:cNvSpPr>
          <p:nvPr/>
        </p:nvSpPr>
        <p:spPr bwMode="auto">
          <a:xfrm>
            <a:off x="2362200" y="5181601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 b="1" dirty="0" smtClean="0"/>
              <a:t>SS-A, SS-B: fine speckled nuclear pattern</a:t>
            </a:r>
            <a:endParaRPr lang="en-US" altLang="cs-CZ" sz="1200" b="1" dirty="0"/>
          </a:p>
        </p:txBody>
      </p:sp>
      <p:pic>
        <p:nvPicPr>
          <p:cNvPr id="19465" name="Picture 6" descr="en_a10fig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2667000"/>
            <a:ext cx="2466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>
          <a:xfrm>
            <a:off x="1984375" y="274638"/>
            <a:ext cx="8229600" cy="1143000"/>
          </a:xfrm>
        </p:spPr>
        <p:txBody>
          <a:bodyPr/>
          <a:lstStyle/>
          <a:p>
            <a:r>
              <a:rPr lang="cs-CZ" altLang="cs-CZ" b="1" dirty="0" smtClean="0"/>
              <a:t>Anti-</a:t>
            </a:r>
            <a:r>
              <a:rPr lang="cs-CZ" altLang="cs-CZ" b="1" dirty="0" err="1" smtClean="0"/>
              <a:t>dsDNA</a:t>
            </a:r>
            <a:endParaRPr lang="en-US" altLang="cs-CZ" b="1" dirty="0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252728" y="1571625"/>
            <a:ext cx="4159060" cy="4495800"/>
          </a:xfrm>
        </p:spPr>
        <p:txBody>
          <a:bodyPr/>
          <a:lstStyle/>
          <a:p>
            <a:pPr marL="319088" indent="-319088"/>
            <a:r>
              <a:rPr lang="en-US" altLang="cs-CZ" sz="1900" dirty="0" smtClean="0">
                <a:solidFill>
                  <a:srgbClr val="404040"/>
                </a:solidFill>
                <a:cs typeface="Arial" panose="020B0604020202020204" pitchFamily="34" charset="0"/>
              </a:rPr>
              <a:t>Assessed on </a:t>
            </a:r>
            <a:r>
              <a:rPr lang="en-US" altLang="cs-CZ" sz="1900" dirty="0" err="1" smtClean="0">
                <a:solidFill>
                  <a:srgbClr val="404040"/>
                </a:solidFill>
                <a:cs typeface="Arial" panose="020B0604020202020204" pitchFamily="34" charset="0"/>
              </a:rPr>
              <a:t>protist</a:t>
            </a:r>
            <a:r>
              <a:rPr lang="en-US" altLang="cs-CZ" sz="1900" dirty="0" smtClean="0">
                <a:solidFill>
                  <a:srgbClr val="404040"/>
                </a:solidFill>
                <a:cs typeface="Arial" panose="020B0604020202020204" pitchFamily="34" charset="0"/>
              </a:rPr>
              <a:t>  </a:t>
            </a:r>
            <a:r>
              <a:rPr lang="en-US" altLang="cs-CZ" sz="1900" i="1" u="sng" dirty="0" err="1" smtClean="0">
                <a:solidFill>
                  <a:srgbClr val="404040"/>
                </a:solidFill>
                <a:cs typeface="Arial" panose="020B0604020202020204" pitchFamily="34" charset="0"/>
              </a:rPr>
              <a:t>Crithidium</a:t>
            </a:r>
            <a:r>
              <a:rPr lang="en-US" altLang="cs-CZ" sz="1900" i="1" u="sng" dirty="0" smtClean="0">
                <a:solidFill>
                  <a:srgbClr val="404040"/>
                </a:solidFill>
                <a:cs typeface="Arial" panose="020B0604020202020204" pitchFamily="34" charset="0"/>
              </a:rPr>
              <a:t> </a:t>
            </a:r>
            <a:r>
              <a:rPr lang="en-US" altLang="cs-CZ" sz="1900" i="1" u="sng" dirty="0" err="1" smtClean="0">
                <a:solidFill>
                  <a:srgbClr val="404040"/>
                </a:solidFill>
                <a:cs typeface="Arial" panose="020B0604020202020204" pitchFamily="34" charset="0"/>
              </a:rPr>
              <a:t>luciliae</a:t>
            </a:r>
            <a:r>
              <a:rPr lang="en-US" altLang="cs-CZ" sz="1900" dirty="0" smtClean="0">
                <a:solidFill>
                  <a:srgbClr val="404040"/>
                </a:solidFill>
                <a:cs typeface="Arial" panose="020B0604020202020204" pitchFamily="34" charset="0"/>
              </a:rPr>
              <a:t> – </a:t>
            </a:r>
            <a:r>
              <a:rPr lang="en-US" altLang="cs-CZ" sz="1900" dirty="0" err="1" smtClean="0">
                <a:solidFill>
                  <a:srgbClr val="404040"/>
                </a:solidFill>
                <a:cs typeface="Arial" panose="020B0604020202020204" pitchFamily="34" charset="0"/>
              </a:rPr>
              <a:t>kinetoplast</a:t>
            </a:r>
            <a:r>
              <a:rPr lang="en-US" altLang="cs-CZ" sz="1900" dirty="0" smtClean="0">
                <a:solidFill>
                  <a:srgbClr val="404040"/>
                </a:solidFill>
                <a:cs typeface="Arial" panose="020B0604020202020204" pitchFamily="34" charset="0"/>
              </a:rPr>
              <a:t> (mitochondria) </a:t>
            </a:r>
            <a:r>
              <a:rPr lang="en-US" altLang="cs-CZ" sz="1900" dirty="0" err="1" smtClean="0">
                <a:solidFill>
                  <a:srgbClr val="404040"/>
                </a:solidFill>
                <a:cs typeface="Arial" panose="020B0604020202020204" pitchFamily="34" charset="0"/>
              </a:rPr>
              <a:t>contanining</a:t>
            </a:r>
            <a:r>
              <a:rPr lang="en-US" altLang="cs-CZ" sz="1900" dirty="0" smtClean="0">
                <a:solidFill>
                  <a:srgbClr val="404040"/>
                </a:solidFill>
                <a:cs typeface="Arial" panose="020B0604020202020204" pitchFamily="34" charset="0"/>
              </a:rPr>
              <a:t> dsDNA, but no </a:t>
            </a:r>
            <a:r>
              <a:rPr lang="en-US" altLang="cs-CZ" sz="1900" dirty="0" err="1" smtClean="0">
                <a:solidFill>
                  <a:srgbClr val="404040"/>
                </a:solidFill>
                <a:cs typeface="Arial" panose="020B0604020202020204" pitchFamily="34" charset="0"/>
              </a:rPr>
              <a:t>ssDNA</a:t>
            </a:r>
            <a:r>
              <a:rPr lang="en-US" altLang="cs-CZ" sz="1900" dirty="0" smtClean="0">
                <a:solidFill>
                  <a:srgbClr val="404040"/>
                </a:solidFill>
                <a:cs typeface="Arial" panose="020B0604020202020204" pitchFamily="34" charset="0"/>
              </a:rPr>
              <a:t>, histones or other antigens</a:t>
            </a:r>
          </a:p>
          <a:p>
            <a:pPr marL="319088" indent="-319088"/>
            <a:r>
              <a:rPr lang="en-US" altLang="cs-CZ" sz="1900" b="1" dirty="0" smtClean="0">
                <a:solidFill>
                  <a:srgbClr val="404040"/>
                </a:solidFill>
                <a:cs typeface="Arial" panose="020B0604020202020204" pitchFamily="34" charset="0"/>
              </a:rPr>
              <a:t>antigen: </a:t>
            </a:r>
            <a:r>
              <a:rPr lang="en-US" altLang="cs-CZ" sz="1900" dirty="0" smtClean="0">
                <a:solidFill>
                  <a:srgbClr val="404040"/>
                </a:solidFill>
                <a:cs typeface="Arial" panose="020B0604020202020204" pitchFamily="34" charset="0"/>
              </a:rPr>
              <a:t>dsDNA</a:t>
            </a:r>
          </a:p>
          <a:p>
            <a:pPr marL="319088" indent="-319088"/>
            <a:r>
              <a:rPr lang="en-US" altLang="cs-CZ" sz="1900" b="1" dirty="0" smtClean="0">
                <a:solidFill>
                  <a:srgbClr val="404040"/>
                </a:solidFill>
                <a:cs typeface="Arial" panose="020B0604020202020204" pitchFamily="34" charset="0"/>
              </a:rPr>
              <a:t>Clinical association: </a:t>
            </a:r>
          </a:p>
          <a:p>
            <a:pPr marL="319088" indent="-319088">
              <a:buNone/>
            </a:pPr>
            <a:r>
              <a:rPr lang="en-US" altLang="cs-CZ" sz="1900" dirty="0" smtClean="0">
                <a:solidFill>
                  <a:srgbClr val="404040"/>
                </a:solidFill>
                <a:cs typeface="Arial" panose="020B0604020202020204" pitchFamily="34" charset="0"/>
              </a:rPr>
              <a:t>	especially SLE (specificity 95%) </a:t>
            </a:r>
          </a:p>
          <a:p>
            <a:pPr marL="319088" indent="-319088">
              <a:buNone/>
            </a:pPr>
            <a:endParaRPr lang="hu-HU" altLang="cs-CZ" sz="1900" dirty="0">
              <a:solidFill>
                <a:srgbClr val="404040"/>
              </a:solidFill>
              <a:cs typeface="Arial" panose="020B0604020202020204" pitchFamily="34" charset="0"/>
            </a:endParaRPr>
          </a:p>
          <a:p>
            <a:pPr marL="319088" indent="-319088"/>
            <a:endParaRPr lang="cs-CZ" altLang="cs-CZ" sz="1900" i="1" dirty="0">
              <a:solidFill>
                <a:srgbClr val="404040"/>
              </a:solidFill>
              <a:cs typeface="Arial" panose="020B0604020202020204" pitchFamily="34" charset="0"/>
            </a:endParaRPr>
          </a:p>
          <a:p>
            <a:pPr marL="319088" indent="-319088"/>
            <a:endParaRPr lang="en-US" altLang="cs-CZ" sz="1900" dirty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pic>
        <p:nvPicPr>
          <p:cNvPr id="21508" name="Picture 2" descr="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84"/>
          <a:stretch>
            <a:fillRect/>
          </a:stretch>
        </p:blipFill>
        <p:spPr bwMode="auto">
          <a:xfrm>
            <a:off x="5381626" y="1714500"/>
            <a:ext cx="2600325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8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9" r="17711"/>
          <a:stretch>
            <a:fillRect/>
          </a:stretch>
        </p:blipFill>
        <p:spPr bwMode="auto">
          <a:xfrm>
            <a:off x="7953376" y="1714501"/>
            <a:ext cx="25241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ovéPole 7"/>
          <p:cNvSpPr txBox="1">
            <a:spLocks noChangeArrowheads="1"/>
          </p:cNvSpPr>
          <p:nvPr/>
        </p:nvSpPr>
        <p:spPr bwMode="auto">
          <a:xfrm>
            <a:off x="6238875" y="1714500"/>
            <a:ext cx="880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positive</a:t>
            </a:r>
            <a:endParaRPr lang="en-US" altLang="cs-CZ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1511" name="TextovéPole 8"/>
          <p:cNvSpPr txBox="1">
            <a:spLocks noChangeArrowheads="1"/>
          </p:cNvSpPr>
          <p:nvPr/>
        </p:nvSpPr>
        <p:spPr bwMode="auto">
          <a:xfrm>
            <a:off x="8596314" y="1714500"/>
            <a:ext cx="975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negative</a:t>
            </a:r>
            <a:endParaRPr lang="en-US" altLang="cs-CZ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1512" name="TextovéPole 9"/>
          <p:cNvSpPr txBox="1">
            <a:spLocks noChangeArrowheads="1"/>
          </p:cNvSpPr>
          <p:nvPr/>
        </p:nvSpPr>
        <p:spPr bwMode="auto">
          <a:xfrm>
            <a:off x="5310188" y="5857876"/>
            <a:ext cx="518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latin typeface="Tw Cen MT" panose="020B0602020104020603" pitchFamily="34" charset="-18"/>
              </a:rPr>
              <a:t>A.R </a:t>
            </a:r>
            <a:r>
              <a:rPr lang="cs-CZ" altLang="cs-CZ" sz="1200" dirty="0" err="1">
                <a:latin typeface="Tw Cen MT" panose="020B0602020104020603" pitchFamily="34" charset="-18"/>
              </a:rPr>
              <a:t>Bradwell</a:t>
            </a:r>
            <a:r>
              <a:rPr lang="cs-CZ" altLang="cs-CZ" sz="1200" dirty="0">
                <a:latin typeface="Tw Cen MT" panose="020B0602020104020603" pitchFamily="34" charset="-18"/>
              </a:rPr>
              <a:t>, R.G. </a:t>
            </a:r>
            <a:r>
              <a:rPr lang="cs-CZ" altLang="cs-CZ" sz="1200" dirty="0" err="1">
                <a:latin typeface="Tw Cen MT" panose="020B0602020104020603" pitchFamily="34" charset="-18"/>
              </a:rPr>
              <a:t>Hughes</a:t>
            </a:r>
            <a:r>
              <a:rPr lang="cs-CZ" altLang="cs-CZ" sz="1200" dirty="0">
                <a:latin typeface="Tw Cen MT" panose="020B0602020104020603" pitchFamily="34" charset="-18"/>
              </a:rPr>
              <a:t>: Atlas </a:t>
            </a:r>
            <a:r>
              <a:rPr lang="cs-CZ" altLang="cs-CZ" sz="1200" dirty="0" err="1">
                <a:latin typeface="Tw Cen MT" panose="020B0602020104020603" pitchFamily="34" charset="-18"/>
              </a:rPr>
              <a:t>of</a:t>
            </a:r>
            <a:r>
              <a:rPr lang="cs-CZ" altLang="cs-CZ" sz="1200" dirty="0">
                <a:latin typeface="Tw Cen MT" panose="020B0602020104020603" pitchFamily="34" charset="-18"/>
              </a:rPr>
              <a:t> </a:t>
            </a:r>
            <a:r>
              <a:rPr lang="cs-CZ" altLang="cs-CZ" sz="1200" dirty="0" err="1">
                <a:latin typeface="Tw Cen MT" panose="020B0602020104020603" pitchFamily="34" charset="-18"/>
              </a:rPr>
              <a:t>tissue</a:t>
            </a:r>
            <a:r>
              <a:rPr lang="cs-CZ" altLang="cs-CZ" sz="1200" dirty="0">
                <a:latin typeface="Tw Cen MT" panose="020B0602020104020603" pitchFamily="34" charset="-18"/>
              </a:rPr>
              <a:t> </a:t>
            </a:r>
            <a:r>
              <a:rPr lang="cs-CZ" altLang="cs-CZ" sz="1200" dirty="0" err="1">
                <a:latin typeface="Tw Cen MT" panose="020B0602020104020603" pitchFamily="34" charset="-18"/>
              </a:rPr>
              <a:t>autoantibodies</a:t>
            </a:r>
            <a:r>
              <a:rPr lang="cs-CZ" altLang="cs-CZ" sz="1200" dirty="0">
                <a:latin typeface="Tw Cen MT" panose="020B0602020104020603" pitchFamily="34" charset="-18"/>
              </a:rPr>
              <a:t>. Atlas </a:t>
            </a:r>
            <a:r>
              <a:rPr lang="cs-CZ" altLang="cs-CZ" sz="1200" dirty="0" err="1">
                <a:latin typeface="Tw Cen MT" panose="020B0602020104020603" pitchFamily="34" charset="-18"/>
              </a:rPr>
              <a:t>of</a:t>
            </a:r>
            <a:r>
              <a:rPr lang="cs-CZ" altLang="cs-CZ" sz="1200" dirty="0">
                <a:latin typeface="Tw Cen MT" panose="020B0602020104020603" pitchFamily="34" charset="-18"/>
              </a:rPr>
              <a:t> Hep-2 </a:t>
            </a:r>
            <a:r>
              <a:rPr lang="cs-CZ" altLang="cs-CZ" sz="1200" dirty="0" err="1">
                <a:latin typeface="Tw Cen MT" panose="020B0602020104020603" pitchFamily="34" charset="-18"/>
              </a:rPr>
              <a:t>patterns</a:t>
            </a:r>
            <a:endParaRPr lang="en-US" altLang="cs-CZ" sz="1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713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6712" y="20116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4000" b="1" dirty="0" smtClean="0"/>
              <a:t>Rheumatoid factor (RF)</a:t>
            </a:r>
            <a:endParaRPr lang="en-US" altLang="cs-CZ" sz="4000" b="1" dirty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38250" y="1445578"/>
            <a:ext cx="8569325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b="1" dirty="0" smtClean="0"/>
              <a:t>= autoantibodies </a:t>
            </a:r>
            <a:r>
              <a:rPr lang="en-US" altLang="cs-CZ" dirty="0" smtClean="0"/>
              <a:t>against Fc fragment of IgG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 smtClean="0"/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dirty="0" smtClean="0"/>
              <a:t>Positivity typical for RA, but frequently detected in the other systemic autoimmune diseases (SLE, SS)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cs-CZ" dirty="0" smtClean="0"/>
              <a:t>Assessed by using latex agglutination (IgM) or ELISA (all isotypes)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3911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cs-CZ" sz="3600" b="1" dirty="0" smtClean="0">
                <a:latin typeface="+mn-lt"/>
              </a:rPr>
              <a:t>Autoantibodies typical for vasculitis </a:t>
            </a:r>
            <a:endParaRPr lang="en-US" altLang="cs-CZ" sz="3600" b="1" dirty="0">
              <a:latin typeface="+mn-lt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7526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cs-CZ" b="1" dirty="0" smtClean="0"/>
              <a:t>ANCA</a:t>
            </a:r>
            <a:r>
              <a:rPr lang="en-US" altLang="cs-CZ" dirty="0" smtClean="0"/>
              <a:t> (= </a:t>
            </a:r>
            <a:r>
              <a:rPr lang="en-US" altLang="cs-CZ" b="1" dirty="0" smtClean="0"/>
              <a:t>A</a:t>
            </a:r>
            <a:r>
              <a:rPr lang="en-US" altLang="cs-CZ" dirty="0" smtClean="0"/>
              <a:t>nti-</a:t>
            </a:r>
            <a:r>
              <a:rPr lang="en-US" altLang="cs-CZ" b="1" dirty="0" smtClean="0"/>
              <a:t>N</a:t>
            </a:r>
            <a:r>
              <a:rPr lang="en-US" altLang="cs-CZ" dirty="0" smtClean="0"/>
              <a:t>eutrophil </a:t>
            </a:r>
            <a:r>
              <a:rPr lang="en-US" altLang="cs-CZ" b="1" dirty="0" smtClean="0"/>
              <a:t>C</a:t>
            </a:r>
            <a:r>
              <a:rPr lang="en-US" altLang="cs-CZ" dirty="0" smtClean="0"/>
              <a:t>ytoplasm </a:t>
            </a:r>
            <a:r>
              <a:rPr lang="en-US" altLang="cs-CZ" b="1" dirty="0" smtClean="0"/>
              <a:t>A</a:t>
            </a:r>
            <a:r>
              <a:rPr lang="en-US" altLang="cs-CZ" dirty="0" smtClean="0"/>
              <a:t>ntibodies)</a:t>
            </a:r>
          </a:p>
          <a:p>
            <a:pPr eaLnBrk="1" hangingPunct="1"/>
            <a:r>
              <a:rPr lang="en-US" altLang="cs-CZ" dirty="0" smtClean="0"/>
              <a:t>Antibodies against various antigens in cytoplasm of neutrophils (enzymes in </a:t>
            </a:r>
            <a:r>
              <a:rPr lang="en-US" altLang="cs-CZ" dirty="0" err="1" smtClean="0"/>
              <a:t>granuli</a:t>
            </a:r>
            <a:r>
              <a:rPr lang="en-US" altLang="cs-CZ" dirty="0" smtClean="0"/>
              <a:t>)</a:t>
            </a:r>
          </a:p>
          <a:p>
            <a:pPr eaLnBrk="1" hangingPunct="1"/>
            <a:r>
              <a:rPr lang="en-US" altLang="cs-CZ" dirty="0" smtClean="0"/>
              <a:t>ANCA can activate neutrophils that subsequently take part in pathogenesis of vasculitis (inflammation)</a:t>
            </a:r>
          </a:p>
          <a:p>
            <a:pPr eaLnBrk="1" hangingPunct="1"/>
            <a:r>
              <a:rPr lang="en-US" altLang="cs-CZ" dirty="0" smtClean="0"/>
              <a:t>Assessed by using IIF, eventually by using ELISA</a:t>
            </a:r>
          </a:p>
        </p:txBody>
      </p:sp>
    </p:spTree>
    <p:extLst>
      <p:ext uri="{BB962C8B-B14F-4D97-AF65-F5344CB8AC3E}">
        <p14:creationId xmlns:p14="http://schemas.microsoft.com/office/powerpoint/2010/main" val="15155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2282</Words>
  <Application>Microsoft Office PowerPoint</Application>
  <PresentationFormat>Širokoúhlá obrazovka</PresentationFormat>
  <Paragraphs>327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Symbol</vt:lpstr>
      <vt:lpstr>Tw Cen MT</vt:lpstr>
      <vt:lpstr>Wingdings</vt:lpstr>
      <vt:lpstr>Motiv Office</vt:lpstr>
      <vt:lpstr>Selected chapters of immunopathological conditions -  part 2</vt:lpstr>
      <vt:lpstr>AUTOantibodies against the structures of cell nucleus</vt:lpstr>
      <vt:lpstr>Anti Nuclear Antibodies (ANA)</vt:lpstr>
      <vt:lpstr>ANA – fluorescence patterns </vt:lpstr>
      <vt:lpstr>Autoantibodies against ENA</vt:lpstr>
      <vt:lpstr>Autoantibodies against ENA</vt:lpstr>
      <vt:lpstr>Anti-dsDNA</vt:lpstr>
      <vt:lpstr>Rheumatoid factor (RF)</vt:lpstr>
      <vt:lpstr>Autoantibodies typical for vasculitis </vt:lpstr>
      <vt:lpstr>Autoantibodies typical for vasculitis (ANCA-associated vasculitides)  </vt:lpstr>
      <vt:lpstr>Antiphospholipid syndrome (APS) </vt:lpstr>
      <vt:lpstr>Laboratory findings in APS</vt:lpstr>
      <vt:lpstr>Prezentace aplikace PowerPoint</vt:lpstr>
      <vt:lpstr>Autoantibodies and their clinical significance</vt:lpstr>
      <vt:lpstr>Abbreviations</vt:lpstr>
      <vt:lpstr>Systemic Lupus Erythematosus (SLE)</vt:lpstr>
      <vt:lpstr>SYSTEMIC LUPUS ERYTHEMATOSUS – basic information</vt:lpstr>
      <vt:lpstr>SYSTEMIC LUPUS ERYTHEMATOSUS – clinical manifestations</vt:lpstr>
      <vt:lpstr>SYSTEMIC LUPUS ERYTHEMATOSUS – clinical manifestations</vt:lpstr>
      <vt:lpstr>SYSTEMIC LUPUS ERYTHEMATOSUS –  clinical manifestations</vt:lpstr>
      <vt:lpstr>SYSTEMIC LUPUS ERYTHEMATOSUS – clinical manifestations</vt:lpstr>
      <vt:lpstr>SYSTEMIC LUPUS ERYTHEMATOSUS – clinical manifestations</vt:lpstr>
      <vt:lpstr>SYSTEMIC LUPUS ERYTHEMATOSUS – clinical manifestations</vt:lpstr>
      <vt:lpstr>SYSTEMIC LUPUS ERYTHEMATOSUS – laboratory findings</vt:lpstr>
      <vt:lpstr>SYSTEMIC LUPUS ERYTHEMATOSUS – autoantibodies</vt:lpstr>
      <vt:lpstr>SYSTEMIC LUPUS ERYTHEMATOSUS - treatment</vt:lpstr>
      <vt:lpstr>Rheumatoid Arthritis (RA)</vt:lpstr>
      <vt:lpstr>Rheumatoid arthritis – basic information</vt:lpstr>
      <vt:lpstr>Rheumatoid arthritis – clinical manifestations</vt:lpstr>
      <vt:lpstr>Rheumatoid arthritis – clinical manifestations</vt:lpstr>
      <vt:lpstr>Rheumatoid arthritis – clinical manifestations</vt:lpstr>
      <vt:lpstr>Rheumatoid arthritis – laboratory findings</vt:lpstr>
      <vt:lpstr>Rheumatoid arthritis – autoantibodies</vt:lpstr>
      <vt:lpstr>Rheumatoid arthritis - treatment</vt:lpstr>
      <vt:lpstr>Juvenile idiopathic arthritis (JIA)</vt:lpstr>
      <vt:lpstr>Sjögren´s Syndrome (SS)</vt:lpstr>
      <vt:lpstr>Sjögren´s syndrome – basic information</vt:lpstr>
      <vt:lpstr>Sjögren´s syndrome – clinical manifestations</vt:lpstr>
      <vt:lpstr>Sjögren´s syndrome – clinical manifestations</vt:lpstr>
      <vt:lpstr>Sjögren´s syndrome – laboratory findings</vt:lpstr>
      <vt:lpstr>Sjögren´s syndrome - treatment</vt:lpstr>
      <vt:lpstr>Vasculitis</vt:lpstr>
      <vt:lpstr>Vasculitis – basic information</vt:lpstr>
      <vt:lpstr>Vasculitis – general symptoms &amp; diagnostics</vt:lpstr>
      <vt:lpstr>Classification of vasculitides </vt:lpstr>
      <vt:lpstr>Granulomatosis with polyangiitis (Wegener´s granulomatosis)</vt:lpstr>
      <vt:lpstr>Granulomatosis with polyangiitis (Wegener´s granulomatosis)</vt:lpstr>
      <vt:lpstr>Microscopic polyangiitis</vt:lpstr>
      <vt:lpstr>Eosinophilic granulomatosis with polyangiitis (Churg-Strauss syndrome)</vt:lpstr>
      <vt:lpstr>Vasculitis – treatment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chapters of immunological conditions II.</dc:title>
  <dc:creator>Liska Martin (UIA)</dc:creator>
  <cp:lastModifiedBy>Liska Martin (UIA)</cp:lastModifiedBy>
  <cp:revision>55</cp:revision>
  <dcterms:created xsi:type="dcterms:W3CDTF">2019-03-21T08:48:53Z</dcterms:created>
  <dcterms:modified xsi:type="dcterms:W3CDTF">2020-04-24T12:55:14Z</dcterms:modified>
</cp:coreProperties>
</file>