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9"/>
  </p:notesMasterIdLst>
  <p:sldIdLst>
    <p:sldId id="256" r:id="rId2"/>
    <p:sldId id="260" r:id="rId3"/>
    <p:sldId id="273" r:id="rId4"/>
    <p:sldId id="291" r:id="rId5"/>
    <p:sldId id="280" r:id="rId6"/>
    <p:sldId id="296" r:id="rId7"/>
    <p:sldId id="272" r:id="rId8"/>
  </p:sldIdLst>
  <p:sldSz cx="9144000" cy="6858000" type="screen4x3"/>
  <p:notesSz cx="6858000" cy="9144000"/>
  <p:custDataLst>
    <p:tags r:id="rId10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io" initials="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70" autoAdjust="0"/>
    <p:restoredTop sz="94400" autoAdjust="0"/>
  </p:normalViewPr>
  <p:slideViewPr>
    <p:cSldViewPr>
      <p:cViewPr varScale="1">
        <p:scale>
          <a:sx n="159" d="100"/>
          <a:sy n="159" d="100"/>
        </p:scale>
        <p:origin x="1278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468C38-A214-4E80-B1E3-D2FE07F8DD81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0B50C-4808-4AAD-8732-12ADE8A5B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38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Ztlumené efekty: 2,3,4</a:t>
            </a:r>
          </a:p>
          <a:p>
            <a:r>
              <a:rPr lang="cs-CZ" dirty="0"/>
              <a:t>Odstranit srážku kamionu: snímek 8, 1:33 – 1:45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757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964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6B824-5E93-4F37-9F9C-7C4FB11BB412}" type="datetime1">
              <a:rPr lang="cs-CZ" smtClean="0"/>
              <a:t>22.11.2020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Obligace - </a:t>
            </a:r>
            <a:r>
              <a:rPr lang="cs-CZ" dirty="0" err="1"/>
              <a:t>kkůlkůlkZáklady</a:t>
            </a:r>
            <a:r>
              <a:rPr lang="cs-CZ" dirty="0"/>
              <a:t>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Bonds – Analysis of the yield curve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08304" y="6172200"/>
            <a:ext cx="1828800" cy="365125"/>
          </a:xfrm>
        </p:spPr>
        <p:txBody>
          <a:bodyPr/>
          <a:lstStyle>
            <a:lvl1pPr>
              <a:defRPr sz="1200" b="1"/>
            </a:lvl1pPr>
          </a:lstStyle>
          <a:p>
            <a:fld id="{DFE5482F-2F05-49C5-9E15-73F945A4123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251520" y="210314"/>
            <a:ext cx="6512511" cy="648072"/>
          </a:xfrm>
        </p:spPr>
        <p:txBody>
          <a:bodyPr/>
          <a:lstStyle>
            <a:lvl1pPr marL="0" indent="0" algn="l">
              <a:buFontTx/>
              <a:buNone/>
              <a:defRPr sz="2800"/>
            </a:lvl1pPr>
          </a:lstStyle>
          <a:p>
            <a:r>
              <a:rPr lang="cs-CZ" dirty="0" err="1"/>
              <a:t>vostní</a:t>
            </a:r>
            <a:r>
              <a:rPr lang="cs-CZ" dirty="0"/>
              <a:t> tok 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2042512"/>
            <a:ext cx="6400800" cy="3474720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A06A-B118-4854-A6B1-AD8434D8C8A2}" type="datetime1">
              <a:rPr lang="cs-CZ" smtClean="0"/>
              <a:t>22.11.2020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4245-3440-4804-8040-B2F6C9563C64}" type="datetime1">
              <a:rPr lang="cs-CZ" smtClean="0"/>
              <a:t>22.11.2020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6B96-06F8-4545-9182-889597D673BE}" type="datetime1">
              <a:rPr lang="cs-CZ" smtClean="0"/>
              <a:t>22.11.2020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EDE7-1677-48D5-AEC1-00727E1AD5C8}" type="datetime1">
              <a:rPr lang="cs-CZ" smtClean="0"/>
              <a:t>22.11.2020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CB76-1543-48ED-85A0-8667F9791FC8}" type="datetime1">
              <a:rPr lang="cs-CZ" smtClean="0"/>
              <a:t>22.11.2020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BE541-6BD5-44E0-A709-E50ED9825230}" type="datetime1">
              <a:rPr lang="cs-CZ" smtClean="0"/>
              <a:t>22.11.2020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67B65-9542-4BD1-9D5B-317E40607F34}" type="datetime1">
              <a:rPr lang="cs-CZ" smtClean="0"/>
              <a:t>22.11.2020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u="none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7682813-8C86-44C6-B6BD-1FCF6C787374}" type="datetime1">
              <a:rPr lang="cs-CZ" smtClean="0"/>
              <a:t>22.11.2020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dirty="0"/>
              <a:t>Obligace - Základy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</p:sldLayoutIdLst>
  <p:hf hd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u="none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.png"/><Relationship Id="rId1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1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8" Type="http://schemas.openxmlformats.org/officeDocument/2006/relationships/image" Target="../media/image10.png"/><Relationship Id="rId21" Type="http://schemas.openxmlformats.org/officeDocument/2006/relationships/image" Target="../media/image13.png"/><Relationship Id="rId17" Type="http://schemas.openxmlformats.org/officeDocument/2006/relationships/image" Target="../media/image9.png"/><Relationship Id="rId16" Type="http://schemas.openxmlformats.org/officeDocument/2006/relationships/image" Target="../media/image8.png"/><Relationship Id="rId20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7.png"/><Relationship Id="rId19" Type="http://schemas.openxmlformats.org/officeDocument/2006/relationships/image" Target="../media/image11.png"/><Relationship Id="rId1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15.pn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8.png"/><Relationship Id="rId10" Type="http://schemas.openxmlformats.org/officeDocument/2006/relationships/image" Target="../media/image17.pn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864000" y="2448000"/>
            <a:ext cx="1440000" cy="360000"/>
          </a:xfrm>
        </p:spPr>
        <p:txBody>
          <a:bodyPr/>
          <a:lstStyle/>
          <a:p>
            <a:pPr algn="l"/>
            <a:r>
              <a:rPr lang="en-GB" sz="1800" dirty="0">
                <a:solidFill>
                  <a:srgbClr val="7030A0"/>
                </a:solidFill>
              </a:rPr>
              <a:t>Lesson 1</a:t>
            </a:r>
            <a:r>
              <a:rPr lang="cs-CZ" sz="1800" dirty="0">
                <a:solidFill>
                  <a:srgbClr val="7030A0"/>
                </a:solidFill>
              </a:rPr>
              <a:t>3</a:t>
            </a:r>
            <a:endParaRPr lang="en-GB" sz="1800" dirty="0">
              <a:solidFill>
                <a:srgbClr val="7030A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16000" y="2700000"/>
            <a:ext cx="6121316" cy="1800000"/>
          </a:xfrm>
        </p:spPr>
        <p:txBody>
          <a:bodyPr/>
          <a:lstStyle/>
          <a:p>
            <a:pPr marL="182880" indent="0" algn="l">
              <a:buNone/>
            </a:pPr>
            <a:r>
              <a:rPr lang="en-GB" dirty="0">
                <a:solidFill>
                  <a:srgbClr val="7030A0"/>
                </a:solidFill>
              </a:rPr>
              <a:t>Speculation</a:t>
            </a:r>
            <a:br>
              <a:rPr lang="cs-CZ" dirty="0">
                <a:solidFill>
                  <a:srgbClr val="7030A0"/>
                </a:solidFill>
              </a:rPr>
            </a:br>
            <a:r>
              <a:rPr lang="en-GB" dirty="0">
                <a:solidFill>
                  <a:srgbClr val="7030A0"/>
                </a:solidFill>
              </a:rPr>
              <a:t>with</a:t>
            </a: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en-GB" dirty="0">
                <a:solidFill>
                  <a:srgbClr val="7030A0"/>
                </a:solidFill>
              </a:rPr>
              <a:t>futures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000" y="468000"/>
            <a:ext cx="3600000" cy="864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800" b="1" dirty="0"/>
              <a:t>Institute of Economic Studies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400" b="1" dirty="0"/>
              <a:t>Faculty of Social Sciences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400" b="1" dirty="0"/>
              <a:t>Charles University in Prague</a:t>
            </a:r>
          </a:p>
        </p:txBody>
      </p:sp>
      <p:sp>
        <p:nvSpPr>
          <p:cNvPr id="12" name="Podnadpis 2"/>
          <p:cNvSpPr>
            <a:spLocks noGrp="1"/>
          </p:cNvSpPr>
          <p:nvPr/>
        </p:nvSpPr>
        <p:spPr>
          <a:xfrm>
            <a:off x="5544000" y="5292000"/>
            <a:ext cx="3419768" cy="3960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b="1" dirty="0"/>
              <a:t>Financial markets instruments </a:t>
            </a:r>
            <a:endParaRPr lang="en-GB" sz="1800" b="1" dirty="0">
              <a:solidFill>
                <a:srgbClr val="C00000"/>
              </a:solidFill>
            </a:endParaRPr>
          </a:p>
        </p:txBody>
      </p:sp>
      <p:pic>
        <p:nvPicPr>
          <p:cNvPr id="3" name="Obrázek 2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40000"/>
            <a:ext cx="1278000" cy="12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530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Speculation with futures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3707920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Introduction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954000"/>
            <a:ext cx="514816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Description of speculative trade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1188000" y="1271629"/>
            <a:ext cx="7812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Speculators open short-term risky positons with the aim of making quick profit from supposed mispricing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1188000" y="2642924"/>
            <a:ext cx="77044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High liquidity (futures contracts can be opened and closed rapidly thanks to high levels of standardization)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864000" y="2304000"/>
            <a:ext cx="514816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Attractiveness of futures contracts</a:t>
            </a:r>
          </a:p>
        </p:txBody>
      </p:sp>
      <p:sp>
        <p:nvSpPr>
          <p:cNvPr id="82" name="TextovéPole 81"/>
          <p:cNvSpPr txBox="1"/>
          <p:nvPr/>
        </p:nvSpPr>
        <p:spPr>
          <a:xfrm>
            <a:off x="1187624" y="3766648"/>
            <a:ext cx="770485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Financial leverage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initial margin is a fraction of the value of the futures contract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en-GB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1187624" y="3211900"/>
            <a:ext cx="759602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Easy speculation on falling prices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short selling on spot markets can be subject to regulation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,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 avoid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ing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 disruptive effect on prices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en-GB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3" name="TextovéPole 35"/>
          <p:cNvSpPr txBox="1"/>
          <p:nvPr/>
        </p:nvSpPr>
        <p:spPr>
          <a:xfrm>
            <a:off x="1512000" y="4321448"/>
            <a:ext cx="748709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-1800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unlevered rate of return (the underlying asset must be purchased to get access to its price change)</a:t>
            </a:r>
          </a:p>
        </p:txBody>
      </p:sp>
      <p:sp>
        <p:nvSpPr>
          <p:cNvPr id="64" name="TextovéPole 35"/>
          <p:cNvSpPr txBox="1"/>
          <p:nvPr/>
        </p:nvSpPr>
        <p:spPr>
          <a:xfrm>
            <a:off x="1512000" y="1820944"/>
            <a:ext cx="752449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388" indent="-179388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underpricing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results in opening long positions that benefit from price increase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491880" y="4620174"/>
                <a:ext cx="947439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𝑈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num>
                        <m:den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4620174"/>
                <a:ext cx="947439" cy="55335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ovéPole 35"/>
          <p:cNvSpPr txBox="1"/>
          <p:nvPr/>
        </p:nvSpPr>
        <p:spPr>
          <a:xfrm>
            <a:off x="1511096" y="2066864"/>
            <a:ext cx="7488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388" indent="-179388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overpricing results in opening short positions that benefit from price decline</a:t>
            </a:r>
          </a:p>
        </p:txBody>
      </p:sp>
      <p:sp>
        <p:nvSpPr>
          <p:cNvPr id="65" name="TextovéPole 35"/>
          <p:cNvSpPr txBox="1"/>
          <p:nvPr/>
        </p:nvSpPr>
        <p:spPr>
          <a:xfrm>
            <a:off x="1511096" y="5116920"/>
            <a:ext cx="763290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-1800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levered rate of return (access to expected price change is made possible by paying a much smaller amount than the asset price)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ovéPole 65"/>
              <p:cNvSpPr txBox="1"/>
              <p:nvPr/>
            </p:nvSpPr>
            <p:spPr>
              <a:xfrm>
                <a:off x="3492000" y="5605987"/>
                <a:ext cx="1753172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num>
                        <m:den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𝑈</m:t>
                          </m:r>
                        </m:sub>
                      </m:sSub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6" name="TextovéPole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000" y="5605987"/>
                <a:ext cx="1753172" cy="55496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ovéPole 66"/>
              <p:cNvSpPr txBox="1"/>
              <p:nvPr/>
            </p:nvSpPr>
            <p:spPr>
              <a:xfrm>
                <a:off x="5571747" y="5727296"/>
                <a:ext cx="23126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=2%</m:t>
                      </m:r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⇨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𝐿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=50</m:t>
                      </m:r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𝑈</m:t>
                          </m:r>
                        </m:sub>
                      </m:sSub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7" name="TextovéPole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1747" y="5727296"/>
                <a:ext cx="2312621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3728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Speculation with futures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3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5868160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Open position trading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954000"/>
            <a:ext cx="300604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Description</a:t>
            </a:r>
          </a:p>
        </p:txBody>
      </p:sp>
      <p:sp>
        <p:nvSpPr>
          <p:cNvPr id="78" name="TextovéPole 77"/>
          <p:cNvSpPr txBox="1"/>
          <p:nvPr/>
        </p:nvSpPr>
        <p:spPr>
          <a:xfrm>
            <a:off x="864000" y="2268000"/>
            <a:ext cx="2257816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Examples</a:t>
            </a:r>
          </a:p>
        </p:txBody>
      </p:sp>
      <p:sp>
        <p:nvSpPr>
          <p:cNvPr id="84" name="TextovéPole 83"/>
          <p:cNvSpPr txBox="1"/>
          <p:nvPr/>
        </p:nvSpPr>
        <p:spPr>
          <a:xfrm>
            <a:off x="1188000" y="2591035"/>
            <a:ext cx="410408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Long open position trading</a:t>
            </a:r>
          </a:p>
        </p:txBody>
      </p:sp>
      <p:sp>
        <p:nvSpPr>
          <p:cNvPr id="85" name="TextovéPole 84"/>
          <p:cNvSpPr txBox="1"/>
          <p:nvPr/>
        </p:nvSpPr>
        <p:spPr>
          <a:xfrm>
            <a:off x="1188000" y="4263016"/>
            <a:ext cx="410408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Short open position  trading</a:t>
            </a:r>
          </a:p>
        </p:txBody>
      </p:sp>
      <p:sp>
        <p:nvSpPr>
          <p:cNvPr id="92" name="TextovéPole 35"/>
          <p:cNvSpPr txBox="1"/>
          <p:nvPr/>
        </p:nvSpPr>
        <p:spPr>
          <a:xfrm>
            <a:off x="1512000" y="1811344"/>
            <a:ext cx="6660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long OPT benefits from price increase (speculators w</a:t>
            </a:r>
            <a:r>
              <a:rPr lang="cs-CZ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ant</a:t>
            </a: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to buy futures contracts)</a:t>
            </a:r>
          </a:p>
        </p:txBody>
      </p:sp>
      <p:sp>
        <p:nvSpPr>
          <p:cNvPr id="64" name="TextovéPole 35"/>
          <p:cNvSpPr txBox="1"/>
          <p:nvPr/>
        </p:nvSpPr>
        <p:spPr>
          <a:xfrm>
            <a:off x="1512000" y="2041935"/>
            <a:ext cx="669556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short OPT benefits from price decline (speculators w</a:t>
            </a:r>
            <a:r>
              <a:rPr lang="cs-CZ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ant</a:t>
            </a: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to sell futures contracts)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1188000" y="1264000"/>
            <a:ext cx="77046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Open position trading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(directional trading) takes a view on the expected direction of price change</a:t>
            </a:r>
          </a:p>
        </p:txBody>
      </p:sp>
      <p:sp>
        <p:nvSpPr>
          <p:cNvPr id="72" name="TextovéPole 35"/>
          <p:cNvSpPr txBox="1"/>
          <p:nvPr/>
        </p:nvSpPr>
        <p:spPr>
          <a:xfrm>
            <a:off x="1512000" y="2863271"/>
            <a:ext cx="450016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Contract: three-month euro interest rate futures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7" name="Tabulka 5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72611754"/>
                  </p:ext>
                </p:extLst>
              </p:nvPr>
            </p:nvGraphicFramePr>
            <p:xfrm>
              <a:off x="1800000" y="3275410"/>
              <a:ext cx="4669354" cy="918000"/>
            </p:xfrm>
            <a:graphic>
              <a:graphicData uri="http://schemas.openxmlformats.org/drawingml/2006/table">
                <a:tbl>
                  <a:tblPr firstRow="1">
                    <a:tableStyleId>{5C22544A-7EE6-4342-B048-85BDC9FD1C3A}</a:tableStyleId>
                  </a:tblPr>
                  <a:tblGrid>
                    <a:gridCol w="70935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270000"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GB" sz="1100" b="0" i="0" noProof="0" smtClean="0">
                                    <a:latin typeface="Cambria Math"/>
                                  </a:rPr>
                                  <m:t>Day</m:t>
                                </m:r>
                              </m:oMath>
                            </m:oMathPara>
                          </a14:m>
                          <a:endParaRPr lang="en-GB" sz="1100" b="0" i="0" noProof="0" dirty="0"/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Action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GB" sz="1100" b="0" i="0" noProof="0" smtClean="0">
                                    <a:latin typeface="Cambria Math"/>
                                  </a:rPr>
                                  <m:t>F</m:t>
                                </m:r>
                                <m:r>
                                  <m:rPr>
                                    <m:sty m:val="p"/>
                                  </m:rPr>
                                  <a:rPr lang="cs-CZ" sz="1100" b="0" i="0" noProof="0" smtClean="0">
                                    <a:latin typeface="Cambria Math"/>
                                  </a:rPr>
                                  <m:t>u</m:t>
                                </m:r>
                                <m:r>
                                  <m:rPr>
                                    <m:sty m:val="p"/>
                                  </m:rPr>
                                  <a:rPr lang="en-GB" sz="1100" b="0" i="0" noProof="0" smtClean="0">
                                    <a:latin typeface="Cambria Math"/>
                                  </a:rPr>
                                  <m:t>t</m:t>
                                </m:r>
                                <m:r>
                                  <a:rPr lang="en-GB" sz="1100" b="0" i="0" noProof="0" smtClean="0">
                                    <a:latin typeface="Cambria Math"/>
                                  </a:rPr>
                                  <m:t>. </m:t>
                                </m:r>
                                <m:r>
                                  <m:rPr>
                                    <m:sty m:val="p"/>
                                  </m:rPr>
                                  <a:rPr lang="en-GB" sz="1100" b="0" i="0" noProof="0" smtClean="0">
                                    <a:latin typeface="Cambria Math"/>
                                  </a:rPr>
                                  <m:t>price</m:t>
                                </m:r>
                              </m:oMath>
                            </m:oMathPara>
                          </a14:m>
                          <a:endParaRPr lang="en-GB" sz="1100" b="0" i="0" noProof="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GB" sz="1100" b="0" i="0" kern="1200" noProof="0" smtClean="0">
                                    <a:solidFill>
                                      <a:schemeClr val="lt1"/>
                                    </a:solidFill>
                                    <a:latin typeface="Cambria Math"/>
                                    <a:ea typeface="+mn-ea"/>
                                    <a:cs typeface="+mn-cs"/>
                                  </a:rPr>
                                  <m:t>In</m:t>
                                </m:r>
                                <m:r>
                                  <m:rPr>
                                    <m:sty m:val="p"/>
                                  </m:rPr>
                                  <a:rPr lang="cs-CZ" sz="1100" b="0" i="0" kern="1200" noProof="0" smtClean="0">
                                    <a:solidFill>
                                      <a:schemeClr val="lt1"/>
                                    </a:solidFill>
                                    <a:latin typeface="Cambria Math"/>
                                    <a:ea typeface="+mn-ea"/>
                                    <a:cs typeface="+mn-cs"/>
                                  </a:rPr>
                                  <m:t>itial</m:t>
                                </m:r>
                                <m:r>
                                  <a:rPr lang="cs-CZ" sz="1100" b="0" i="0" kern="1200" noProof="0" smtClean="0">
                                    <a:solidFill>
                                      <a:schemeClr val="lt1"/>
                                    </a:solidFill>
                                    <a:latin typeface="Cambria Math"/>
                                    <a:ea typeface="+mn-ea"/>
                                    <a:cs typeface="+mn-cs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cs-CZ" sz="1100" b="0" i="0" kern="1200" noProof="0" smtClean="0">
                                    <a:solidFill>
                                      <a:schemeClr val="lt1"/>
                                    </a:solidFill>
                                    <a:latin typeface="Cambria Math"/>
                                    <a:ea typeface="+mn-ea"/>
                                    <a:cs typeface="+mn-cs"/>
                                  </a:rPr>
                                  <m:t>m</m:t>
                                </m:r>
                                <m:r>
                                  <a:rPr lang="cs-CZ" sz="1100" b="0" i="0" kern="1200" noProof="0" smtClean="0">
                                    <a:solidFill>
                                      <a:schemeClr val="lt1"/>
                                    </a:solidFill>
                                    <a:latin typeface="Cambria Math"/>
                                    <a:ea typeface="+mn-ea"/>
                                    <a:cs typeface="+mn-cs"/>
                                  </a:rPr>
                                  <m:t>.</m:t>
                                </m:r>
                              </m:oMath>
                            </m:oMathPara>
                          </a14:m>
                          <a:endParaRPr lang="en-GB" sz="1100" b="0" i="0" kern="1200" noProof="0" dirty="0">
                            <a:solidFill>
                              <a:schemeClr val="lt1"/>
                            </a:solidFill>
                            <a:latin typeface="Cambria Math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GB" sz="1100" b="0" i="0" kern="1200" noProof="0" smtClean="0">
                                    <a:solidFill>
                                      <a:schemeClr val="lt1"/>
                                    </a:solidFill>
                                    <a:latin typeface="Cambria Math"/>
                                    <a:ea typeface="+mn-ea"/>
                                    <a:cs typeface="+mn-cs"/>
                                  </a:rPr>
                                  <m:t>M</m:t>
                                </m:r>
                                <m:r>
                                  <a:rPr lang="en-GB" sz="1100" b="0" i="0" kern="1200" noProof="0" smtClean="0">
                                    <a:solidFill>
                                      <a:schemeClr val="lt1"/>
                                    </a:solidFill>
                                    <a:latin typeface="Cambria Math"/>
                                    <a:ea typeface="+mn-ea"/>
                                    <a:cs typeface="+mn-cs"/>
                                  </a:rPr>
                                  <m:t>. </m:t>
                                </m:r>
                                <m:r>
                                  <m:rPr>
                                    <m:sty m:val="p"/>
                                  </m:rPr>
                                  <a:rPr lang="en-GB" sz="1100" b="0" i="0" kern="1200" noProof="0" smtClean="0">
                                    <a:solidFill>
                                      <a:schemeClr val="lt1"/>
                                    </a:solidFill>
                                    <a:latin typeface="Cambria Math"/>
                                    <a:ea typeface="+mn-ea"/>
                                    <a:cs typeface="+mn-cs"/>
                                  </a:rPr>
                                  <m:t>to</m:t>
                                </m:r>
                                <m:r>
                                  <a:rPr lang="en-GB" sz="1100" b="0" i="0" kern="1200" noProof="0" smtClean="0">
                                    <a:solidFill>
                                      <a:schemeClr val="lt1"/>
                                    </a:solidFill>
                                    <a:latin typeface="Cambria Math"/>
                                    <a:ea typeface="+mn-ea"/>
                                    <a:cs typeface="+mn-cs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GB" sz="1100" b="0" i="0" kern="1200" noProof="0" smtClean="0">
                                    <a:solidFill>
                                      <a:schemeClr val="lt1"/>
                                    </a:solidFill>
                                    <a:latin typeface="Cambria Math"/>
                                    <a:ea typeface="+mn-ea"/>
                                    <a:cs typeface="+mn-cs"/>
                                  </a:rPr>
                                  <m:t>m</m:t>
                                </m:r>
                                <m:r>
                                  <a:rPr lang="en-GB" sz="1100" b="0" i="0" kern="1200" noProof="0" smtClean="0">
                                    <a:solidFill>
                                      <a:schemeClr val="lt1"/>
                                    </a:solidFill>
                                    <a:latin typeface="Cambria Math"/>
                                    <a:ea typeface="+mn-ea"/>
                                    <a:cs typeface="+mn-cs"/>
                                  </a:rPr>
                                  <m:t>.</m:t>
                                </m:r>
                              </m:oMath>
                            </m:oMathPara>
                          </a14:m>
                          <a:endParaRPr lang="en-GB" sz="1100" b="0" i="0" kern="1200" noProof="0" dirty="0">
                            <a:solidFill>
                              <a:schemeClr val="lt1"/>
                            </a:solidFill>
                            <a:latin typeface="Cambria Math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Net gain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i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Buy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90.50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-500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-500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i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Hold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90.00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x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-625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-1125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i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Sell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91.20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+500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+1500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+875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7" name="Tabulka 5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72611754"/>
                  </p:ext>
                </p:extLst>
              </p:nvPr>
            </p:nvGraphicFramePr>
            <p:xfrm>
              <a:off x="1800000" y="3275410"/>
              <a:ext cx="4669354" cy="918000"/>
            </p:xfrm>
            <a:graphic>
              <a:graphicData uri="http://schemas.openxmlformats.org/drawingml/2006/table">
                <a:tbl>
                  <a:tblPr firstRow="1">
                    <a:tableStyleId>{5C22544A-7EE6-4342-B048-85BDC9FD1C3A}</a:tableStyleId>
                  </a:tblPr>
                  <a:tblGrid>
                    <a:gridCol w="70935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27000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4"/>
                          <a:stretch>
                            <a:fillRect l="-2564" t="-6818" r="-560684" b="-261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Action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4"/>
                          <a:stretch>
                            <a:fillRect l="-192308" t="-6818" r="-304615" b="-261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4"/>
                          <a:stretch>
                            <a:fillRect l="-292308" t="-6818" r="-204615" b="-261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4"/>
                          <a:stretch>
                            <a:fillRect l="-392308" t="-6818" r="-104615" b="-261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Net gain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i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Buy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90.50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-500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-500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i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Hold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90.00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x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-625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-1125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i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Sell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91.20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+500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+1500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+875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0" name="Tabulka 5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21975089"/>
                  </p:ext>
                </p:extLst>
              </p:nvPr>
            </p:nvGraphicFramePr>
            <p:xfrm>
              <a:off x="1800000" y="4874819"/>
              <a:ext cx="4669354" cy="918000"/>
            </p:xfrm>
            <a:graphic>
              <a:graphicData uri="http://schemas.openxmlformats.org/drawingml/2006/table">
                <a:tbl>
                  <a:tblPr firstRow="1">
                    <a:tableStyleId>{5C22544A-7EE6-4342-B048-85BDC9FD1C3A}</a:tableStyleId>
                  </a:tblPr>
                  <a:tblGrid>
                    <a:gridCol w="70935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270000"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GB" sz="1100" b="0" i="0" noProof="0" smtClean="0">
                                    <a:latin typeface="Cambria Math"/>
                                  </a:rPr>
                                  <m:t>Day</m:t>
                                </m:r>
                              </m:oMath>
                            </m:oMathPara>
                          </a14:m>
                          <a:endParaRPr lang="en-GB" sz="1100" b="0" i="0" noProof="0" dirty="0"/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Action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GB" sz="1100" b="0" i="0" noProof="0" smtClean="0">
                                    <a:latin typeface="Cambria Math"/>
                                  </a:rPr>
                                  <m:t>F</m:t>
                                </m:r>
                                <m:r>
                                  <m:rPr>
                                    <m:sty m:val="p"/>
                                  </m:rPr>
                                  <a:rPr lang="cs-CZ" sz="1100" b="0" i="0" noProof="0" smtClean="0">
                                    <a:latin typeface="Cambria Math"/>
                                  </a:rPr>
                                  <m:t>u</m:t>
                                </m:r>
                                <m:r>
                                  <m:rPr>
                                    <m:sty m:val="p"/>
                                  </m:rPr>
                                  <a:rPr lang="en-GB" sz="1100" b="0" i="0" noProof="0" smtClean="0">
                                    <a:latin typeface="Cambria Math"/>
                                  </a:rPr>
                                  <m:t>t</m:t>
                                </m:r>
                                <m:r>
                                  <a:rPr lang="en-GB" sz="1100" b="0" i="0" noProof="0" smtClean="0">
                                    <a:latin typeface="Cambria Math"/>
                                  </a:rPr>
                                  <m:t>. </m:t>
                                </m:r>
                                <m:r>
                                  <m:rPr>
                                    <m:sty m:val="p"/>
                                  </m:rPr>
                                  <a:rPr lang="en-GB" sz="1100" b="0" i="0" noProof="0" smtClean="0">
                                    <a:latin typeface="Cambria Math"/>
                                  </a:rPr>
                                  <m:t>price</m:t>
                                </m:r>
                              </m:oMath>
                            </m:oMathPara>
                          </a14:m>
                          <a:endParaRPr lang="en-GB" sz="1100" b="0" i="0" noProof="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GB" sz="1100" b="0" i="0" kern="1200" noProof="0" smtClean="0">
                                    <a:solidFill>
                                      <a:schemeClr val="lt1"/>
                                    </a:solidFill>
                                    <a:latin typeface="Cambria Math"/>
                                    <a:ea typeface="+mn-ea"/>
                                    <a:cs typeface="+mn-cs"/>
                                  </a:rPr>
                                  <m:t>In</m:t>
                                </m:r>
                                <m:r>
                                  <a:rPr lang="en-GB" sz="1100" b="0" i="0" kern="1200" noProof="0" smtClean="0">
                                    <a:solidFill>
                                      <a:schemeClr val="lt1"/>
                                    </a:solidFill>
                                    <a:latin typeface="Cambria Math"/>
                                    <a:ea typeface="+mn-ea"/>
                                    <a:cs typeface="+mn-cs"/>
                                  </a:rPr>
                                  <m:t>. </m:t>
                                </m:r>
                                <m:r>
                                  <m:rPr>
                                    <m:sty m:val="p"/>
                                  </m:rPr>
                                  <a:rPr lang="en-GB" sz="1100" b="0" i="0" kern="1200" noProof="0" smtClean="0">
                                    <a:solidFill>
                                      <a:schemeClr val="lt1"/>
                                    </a:solidFill>
                                    <a:latin typeface="Cambria Math"/>
                                    <a:ea typeface="+mn-ea"/>
                                    <a:cs typeface="+mn-cs"/>
                                  </a:rPr>
                                  <m:t>margin</m:t>
                                </m:r>
                              </m:oMath>
                            </m:oMathPara>
                          </a14:m>
                          <a:endParaRPr lang="en-GB" sz="1100" b="0" i="0" kern="1200" noProof="0" dirty="0">
                            <a:solidFill>
                              <a:schemeClr val="lt1"/>
                            </a:solidFill>
                            <a:latin typeface="Cambria Math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GB" sz="1100" b="0" i="0" kern="1200" noProof="0" smtClean="0">
                                    <a:solidFill>
                                      <a:schemeClr val="lt1"/>
                                    </a:solidFill>
                                    <a:latin typeface="Cambria Math"/>
                                    <a:ea typeface="+mn-ea"/>
                                    <a:cs typeface="+mn-cs"/>
                                  </a:rPr>
                                  <m:t>M</m:t>
                                </m:r>
                                <m:r>
                                  <a:rPr lang="en-GB" sz="1100" b="0" i="0" kern="1200" noProof="0" smtClean="0">
                                    <a:solidFill>
                                      <a:schemeClr val="lt1"/>
                                    </a:solidFill>
                                    <a:latin typeface="Cambria Math"/>
                                    <a:ea typeface="+mn-ea"/>
                                    <a:cs typeface="+mn-cs"/>
                                  </a:rPr>
                                  <m:t>. </m:t>
                                </m:r>
                                <m:r>
                                  <m:rPr>
                                    <m:sty m:val="p"/>
                                  </m:rPr>
                                  <a:rPr lang="en-GB" sz="1100" b="0" i="0" kern="1200" noProof="0" smtClean="0">
                                    <a:solidFill>
                                      <a:schemeClr val="lt1"/>
                                    </a:solidFill>
                                    <a:latin typeface="Cambria Math"/>
                                    <a:ea typeface="+mn-ea"/>
                                    <a:cs typeface="+mn-cs"/>
                                  </a:rPr>
                                  <m:t>to</m:t>
                                </m:r>
                                <m:r>
                                  <a:rPr lang="en-GB" sz="1100" b="0" i="0" kern="1200" noProof="0" smtClean="0">
                                    <a:solidFill>
                                      <a:schemeClr val="lt1"/>
                                    </a:solidFill>
                                    <a:latin typeface="Cambria Math"/>
                                    <a:ea typeface="+mn-ea"/>
                                    <a:cs typeface="+mn-cs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GB" sz="1100" b="0" i="0" kern="1200" noProof="0" smtClean="0">
                                    <a:solidFill>
                                      <a:schemeClr val="lt1"/>
                                    </a:solidFill>
                                    <a:latin typeface="Cambria Math"/>
                                    <a:ea typeface="+mn-ea"/>
                                    <a:cs typeface="+mn-cs"/>
                                  </a:rPr>
                                  <m:t>m</m:t>
                                </m:r>
                                <m:r>
                                  <a:rPr lang="en-GB" sz="1100" b="0" i="0" kern="1200" noProof="0" smtClean="0">
                                    <a:solidFill>
                                      <a:schemeClr val="lt1"/>
                                    </a:solidFill>
                                    <a:latin typeface="Cambria Math"/>
                                    <a:ea typeface="+mn-ea"/>
                                    <a:cs typeface="+mn-cs"/>
                                  </a:rPr>
                                  <m:t>.</m:t>
                                </m:r>
                              </m:oMath>
                            </m:oMathPara>
                          </a14:m>
                          <a:endParaRPr lang="en-GB" sz="1100" b="0" i="0" kern="1200" noProof="0" dirty="0">
                            <a:solidFill>
                              <a:schemeClr val="lt1"/>
                            </a:solidFill>
                            <a:latin typeface="Cambria Math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Net gain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i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Sell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-1000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-1000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i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Hold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x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+4000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+3000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i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Buy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+1000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+4000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+8000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0" name="Tabulka 5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21975089"/>
                  </p:ext>
                </p:extLst>
              </p:nvPr>
            </p:nvGraphicFramePr>
            <p:xfrm>
              <a:off x="1800000" y="4874819"/>
              <a:ext cx="4669354" cy="918000"/>
            </p:xfrm>
            <a:graphic>
              <a:graphicData uri="http://schemas.openxmlformats.org/drawingml/2006/table">
                <a:tbl>
                  <a:tblPr firstRow="1">
                    <a:tableStyleId>{5C22544A-7EE6-4342-B048-85BDC9FD1C3A}</a:tableStyleId>
                  </a:tblPr>
                  <a:tblGrid>
                    <a:gridCol w="70935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27000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5"/>
                          <a:stretch>
                            <a:fillRect l="-2564" t="-6667" r="-560684" b="-25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Action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5"/>
                          <a:stretch>
                            <a:fillRect l="-192308" t="-6667" r="-304615" b="-25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5"/>
                          <a:stretch>
                            <a:fillRect l="-292308" t="-6667" r="-204615" b="-25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5"/>
                          <a:stretch>
                            <a:fillRect l="-392308" t="-6667" r="-104615" b="-25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Net gain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i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Sell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-1000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-1000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i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Hold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x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+4000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+3000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i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Buy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+1000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+4000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+8000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1" name="TextovéPole 35"/>
          <p:cNvSpPr txBox="1"/>
          <p:nvPr/>
        </p:nvSpPr>
        <p:spPr>
          <a:xfrm>
            <a:off x="1512000" y="4540600"/>
            <a:ext cx="451636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Contract: stock index futures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ovéPole 35"/>
              <p:cNvSpPr txBox="1"/>
              <p:nvPr/>
            </p:nvSpPr>
            <p:spPr>
              <a:xfrm>
                <a:off x="6588000" y="3175753"/>
                <a:ext cx="2404392" cy="4308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-177800">
                  <a:lnSpc>
                    <a:spcPts val="1320"/>
                  </a:lnSpc>
                  <a:buClr>
                    <a:srgbClr val="7030A0"/>
                  </a:buClr>
                </a:pPr>
                <a:r>
                  <a:rPr lang="en-GB" sz="11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interest rates drop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sz="1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1100" b="0" i="1" smtClean="0">
                            <a:latin typeface="Cambria Math"/>
                            <a:ea typeface="Cambria Math" panose="02040503050406030204" pitchFamily="18" charset="0"/>
                          </a:rPr>
                          <m:t>100−91.2</m:t>
                        </m:r>
                      </m:e>
                    </m:d>
                    <m:r>
                      <a:rPr lang="cs-CZ" sz="1100" b="0" i="1" smtClean="0">
                        <a:latin typeface="Cambria Math"/>
                        <a:ea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cs-CZ" sz="1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1100" b="0" i="1" smtClean="0">
                            <a:latin typeface="Cambria Math"/>
                            <a:ea typeface="Cambria Math" panose="02040503050406030204" pitchFamily="18" charset="0"/>
                          </a:rPr>
                          <m:t>100−90.5</m:t>
                        </m:r>
                      </m:e>
                    </m:d>
                    <m:r>
                      <a:rPr lang="cs-CZ" sz="1100" b="0" i="1" smtClean="0">
                        <a:latin typeface="Cambria Math"/>
                        <a:ea typeface="Cambria Math" panose="02040503050406030204" pitchFamily="18" charset="0"/>
                      </a:rPr>
                      <m:t>=−70 </m:t>
                    </m:r>
                    <m:r>
                      <m:rPr>
                        <m:sty m:val="p"/>
                      </m:rPr>
                      <a:rPr lang="cs-CZ" sz="1100" b="0" i="0" smtClean="0">
                        <a:latin typeface="Cambria Math"/>
                        <a:ea typeface="Cambria Math" panose="02040503050406030204" pitchFamily="18" charset="0"/>
                      </a:rPr>
                      <m:t>bp</m:t>
                    </m:r>
                  </m:oMath>
                </a14:m>
                <a:endParaRPr lang="en-GB" sz="11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9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000" y="3175753"/>
                <a:ext cx="2404392" cy="430887"/>
              </a:xfrm>
              <a:prstGeom prst="rect">
                <a:avLst/>
              </a:prstGeom>
              <a:blipFill>
                <a:blip r:embed="rId16"/>
                <a:stretch>
                  <a:fillRect t="-1408" b="-140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ovéPole 35"/>
              <p:cNvSpPr txBox="1"/>
              <p:nvPr/>
            </p:nvSpPr>
            <p:spPr>
              <a:xfrm>
                <a:off x="6588000" y="3531646"/>
                <a:ext cx="2311344" cy="42575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-177800">
                  <a:lnSpc>
                    <a:spcPts val="1320"/>
                  </a:lnSpc>
                  <a:buClr>
                    <a:srgbClr val="7030A0"/>
                  </a:buClr>
                </a:pPr>
                <a:r>
                  <a:rPr lang="en-GB" sz="11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periodic rate of return</a:t>
                </a:r>
                <a:r>
                  <a:rPr lang="cs-CZ" sz="11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(</a:t>
                </a:r>
                <a:r>
                  <a:rPr lang="en-GB" sz="11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over three days</a:t>
                </a:r>
                <a:r>
                  <a:rPr lang="cs-CZ" sz="11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</a:t>
                </a:r>
                <a:r>
                  <a:rPr lang="en-GB" sz="11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cs-CZ" sz="1100" b="0" i="0" smtClean="0">
                        <a:latin typeface="Cambria Math"/>
                        <a:ea typeface="Cambria Math" panose="02040503050406030204" pitchFamily="18" charset="0"/>
                      </a:rPr>
                      <m:t>(</m:t>
                    </m:r>
                    <m:f>
                      <m:fPr>
                        <m:type m:val="lin"/>
                        <m:ctrlPr>
                          <a:rPr lang="cs-CZ" sz="1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100" b="0" i="1" smtClean="0">
                            <a:latin typeface="Cambria Math"/>
                            <a:ea typeface="Cambria Math" panose="02040503050406030204" pitchFamily="18" charset="0"/>
                          </a:rPr>
                          <m:t>875</m:t>
                        </m:r>
                      </m:num>
                      <m:den>
                        <m:r>
                          <a:rPr lang="cs-CZ" sz="1100" b="0" i="1" smtClean="0">
                            <a:latin typeface="Cambria Math"/>
                            <a:ea typeface="Cambria Math" panose="02040503050406030204" pitchFamily="18" charset="0"/>
                          </a:rPr>
                          <m:t>500)</m:t>
                        </m:r>
                      </m:den>
                    </m:f>
                    <m:r>
                      <a:rPr lang="cs-CZ" sz="1100" b="0" i="1" smtClean="0">
                        <a:latin typeface="Cambria Math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1100" b="0" i="1" smtClean="0">
                        <a:latin typeface="Cambria Math"/>
                        <a:ea typeface="Cambria Math" panose="02040503050406030204" pitchFamily="18" charset="0"/>
                      </a:rPr>
                      <m:t>175%</m:t>
                    </m:r>
                  </m:oMath>
                </a14:m>
                <a:endParaRPr lang="en-GB" sz="11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3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000" y="3531646"/>
                <a:ext cx="2311344" cy="425758"/>
              </a:xfrm>
              <a:prstGeom prst="rect">
                <a:avLst/>
              </a:prstGeom>
              <a:blipFill>
                <a:blip r:embed="rId17"/>
                <a:stretch>
                  <a:fillRect t="-15714" b="-8571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ovéPole 35"/>
              <p:cNvSpPr txBox="1"/>
              <p:nvPr/>
            </p:nvSpPr>
            <p:spPr>
              <a:xfrm>
                <a:off x="6588000" y="3909399"/>
                <a:ext cx="2311344" cy="42575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-177800">
                  <a:lnSpc>
                    <a:spcPts val="1320"/>
                  </a:lnSpc>
                  <a:buClr>
                    <a:srgbClr val="7030A0"/>
                  </a:buClr>
                </a:pPr>
                <a:r>
                  <a:rPr lang="en-GB" sz="11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annual rate of return = </a:t>
                </a:r>
                <a14:m>
                  <m:oMath xmlns:m="http://schemas.openxmlformats.org/officeDocument/2006/math">
                    <m:r>
                      <a:rPr lang="en-GB" sz="1100" b="0" i="0" smtClean="0">
                        <a:latin typeface="Cambria Math"/>
                        <a:ea typeface="Cambria Math" panose="02040503050406030204" pitchFamily="18" charset="0"/>
                      </a:rPr>
                      <m:t>175</m:t>
                    </m:r>
                    <m:r>
                      <a:rPr lang="en-GB" sz="1100" b="0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GB" sz="11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GB" sz="1100" b="0" i="1" smtClean="0">
                            <a:latin typeface="Cambria Math"/>
                            <a:ea typeface="Cambria Math"/>
                          </a:rPr>
                          <m:t>365</m:t>
                        </m:r>
                      </m:num>
                      <m:den>
                        <m:r>
                          <a:rPr lang="en-GB" sz="11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  <m:r>
                      <a:rPr lang="cs-CZ" sz="1100" b="0" i="1" smtClean="0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endParaRPr lang="en-GB" sz="1100" b="0" i="1" dirty="0">
                  <a:latin typeface="Cambria Math"/>
                  <a:ea typeface="Cambria Math"/>
                </a:endParaRPr>
              </a:p>
              <a:p>
                <a:pPr marL="177800" indent="-177800">
                  <a:lnSpc>
                    <a:spcPts val="1320"/>
                  </a:lnSpc>
                  <a:buClr>
                    <a:srgbClr val="7030A0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/>
                          <a:ea typeface="Cambria Math" panose="02040503050406030204" pitchFamily="18" charset="0"/>
                        </a:rPr>
                        <m:t>=21,292%</m:t>
                      </m:r>
                    </m:oMath>
                  </m:oMathPara>
                </a14:m>
                <a:endParaRPr lang="en-GB" sz="11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5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000" y="3909399"/>
                <a:ext cx="2311344" cy="425758"/>
              </a:xfrm>
              <a:prstGeom prst="rect">
                <a:avLst/>
              </a:prstGeom>
              <a:blipFill>
                <a:blip r:embed="rId18"/>
                <a:stretch>
                  <a:fillRect t="-571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ovéPole 35"/>
              <p:cNvSpPr txBox="1"/>
              <p:nvPr/>
            </p:nvSpPr>
            <p:spPr>
              <a:xfrm>
                <a:off x="6588000" y="4762315"/>
                <a:ext cx="2311344" cy="42575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-177800">
                  <a:lnSpc>
                    <a:spcPts val="1320"/>
                  </a:lnSpc>
                  <a:buClr>
                    <a:srgbClr val="7030A0"/>
                  </a:buClr>
                </a:pPr>
                <a:r>
                  <a:rPr lang="en-GB" sz="11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stock market fall = </a:t>
                </a:r>
                <a14:m>
                  <m:oMath xmlns:m="http://schemas.openxmlformats.org/officeDocument/2006/math">
                    <m:r>
                      <a:rPr lang="en-GB" sz="1100" b="0" i="0" smtClean="0">
                        <a:latin typeface="Cambria Math"/>
                        <a:ea typeface="Cambria Math" panose="02040503050406030204" pitchFamily="18" charset="0"/>
                      </a:rPr>
                      <m:t>(</m:t>
                    </m:r>
                    <m:f>
                      <m:fPr>
                        <m:type m:val="lin"/>
                        <m:ctrlPr>
                          <a:rPr lang="en-GB" sz="11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100" b="0" i="1" smtClean="0">
                            <a:latin typeface="Cambria Math"/>
                            <a:ea typeface="Cambria Math" panose="02040503050406030204" pitchFamily="18" charset="0"/>
                          </a:rPr>
                          <m:t>1600</m:t>
                        </m:r>
                      </m:num>
                      <m:den>
                        <m:r>
                          <a:rPr lang="en-GB" sz="1100" b="0" i="1" smtClean="0">
                            <a:latin typeface="Cambria Math"/>
                            <a:ea typeface="Cambria Math" panose="02040503050406030204" pitchFamily="18" charset="0"/>
                          </a:rPr>
                          <m:t>2400−1)=−33%</m:t>
                        </m:r>
                      </m:den>
                    </m:f>
                  </m:oMath>
                </a14:m>
                <a:endParaRPr lang="en-GB" sz="11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000" y="4762315"/>
                <a:ext cx="2311344" cy="425758"/>
              </a:xfrm>
              <a:prstGeom prst="rect">
                <a:avLst/>
              </a:prstGeom>
              <a:blipFill>
                <a:blip r:embed="rId19"/>
                <a:stretch>
                  <a:fillRect t="-15714" b="-8571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ovéPole 35"/>
              <p:cNvSpPr txBox="1"/>
              <p:nvPr/>
            </p:nvSpPr>
            <p:spPr>
              <a:xfrm>
                <a:off x="6588000" y="5137166"/>
                <a:ext cx="2311344" cy="42575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-177800">
                  <a:lnSpc>
                    <a:spcPts val="1320"/>
                  </a:lnSpc>
                  <a:buClr>
                    <a:srgbClr val="7030A0"/>
                  </a:buClr>
                </a:pPr>
                <a:r>
                  <a:rPr lang="en-GB" sz="11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periodic rate of return (over three days) = </a:t>
                </a:r>
                <a14:m>
                  <m:oMath xmlns:m="http://schemas.openxmlformats.org/officeDocument/2006/math">
                    <m:r>
                      <a:rPr lang="en-GB" sz="1100" b="0" i="0" smtClean="0">
                        <a:latin typeface="Cambria Math"/>
                        <a:ea typeface="Cambria Math" panose="02040503050406030204" pitchFamily="18" charset="0"/>
                      </a:rPr>
                      <m:t>(</m:t>
                    </m:r>
                    <m:f>
                      <m:fPr>
                        <m:type m:val="lin"/>
                        <m:ctrlPr>
                          <a:rPr lang="en-GB" sz="1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100" b="0" i="1" smtClean="0">
                            <a:latin typeface="Cambria Math"/>
                            <a:ea typeface="Cambria Math" panose="02040503050406030204" pitchFamily="18" charset="0"/>
                          </a:rPr>
                          <m:t>8000</m:t>
                        </m:r>
                      </m:num>
                      <m:den>
                        <m:r>
                          <a:rPr lang="en-GB" sz="1100" b="0" i="1" smtClean="0">
                            <a:latin typeface="Cambria Math"/>
                            <a:ea typeface="Cambria Math" panose="02040503050406030204" pitchFamily="18" charset="0"/>
                          </a:rPr>
                          <m:t>1000</m:t>
                        </m:r>
                      </m:den>
                    </m:f>
                    <m:r>
                      <a:rPr lang="en-GB" sz="1100" b="0" i="1" smtClean="0">
                        <a:latin typeface="Cambria Math"/>
                        <a:ea typeface="Cambria Math" panose="02040503050406030204" pitchFamily="18" charset="0"/>
                      </a:rPr>
                      <m:t>)</m:t>
                    </m:r>
                    <m:r>
                      <a:rPr lang="en-GB" sz="1100" i="1" smtClean="0">
                        <a:latin typeface="Cambria Math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1100" b="0" i="1" smtClean="0">
                        <a:latin typeface="Cambria Math"/>
                        <a:ea typeface="Cambria Math" panose="02040503050406030204" pitchFamily="18" charset="0"/>
                      </a:rPr>
                      <m:t>=800%</m:t>
                    </m:r>
                  </m:oMath>
                </a14:m>
                <a:endParaRPr lang="en-GB" sz="11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7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000" y="5137166"/>
                <a:ext cx="2311344" cy="425758"/>
              </a:xfrm>
              <a:prstGeom prst="rect">
                <a:avLst/>
              </a:prstGeom>
              <a:blipFill>
                <a:blip r:embed="rId20"/>
                <a:stretch>
                  <a:fillRect t="-15714" b="-8571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ovéPole 35"/>
              <p:cNvSpPr txBox="1"/>
              <p:nvPr/>
            </p:nvSpPr>
            <p:spPr>
              <a:xfrm>
                <a:off x="6588000" y="5509058"/>
                <a:ext cx="2304480" cy="42575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-177800">
                  <a:lnSpc>
                    <a:spcPts val="1320"/>
                  </a:lnSpc>
                  <a:buClr>
                    <a:srgbClr val="7030A0"/>
                  </a:buClr>
                </a:pPr>
                <a:r>
                  <a:rPr lang="en-GB" sz="11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annual rate of return = </a:t>
                </a:r>
                <a14:m>
                  <m:oMath xmlns:m="http://schemas.openxmlformats.org/officeDocument/2006/math">
                    <m:r>
                      <a:rPr lang="en-GB" sz="1100" b="0" i="0" smtClean="0">
                        <a:latin typeface="Cambria Math"/>
                        <a:ea typeface="Cambria Math" panose="02040503050406030204" pitchFamily="18" charset="0"/>
                      </a:rPr>
                      <m:t>800</m:t>
                    </m:r>
                    <m:r>
                      <a:rPr lang="en-GB" sz="1100" b="0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GB" sz="11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GB" sz="1100" b="0" i="1" smtClean="0">
                            <a:latin typeface="Cambria Math"/>
                            <a:ea typeface="Cambria Math"/>
                          </a:rPr>
                          <m:t>365</m:t>
                        </m:r>
                      </m:num>
                      <m:den>
                        <m:r>
                          <a:rPr lang="en-GB" sz="11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GB" sz="1100" b="0" i="1" dirty="0">
                  <a:latin typeface="Cambria Math"/>
                  <a:ea typeface="Cambria Math"/>
                </a:endParaRPr>
              </a:p>
              <a:p>
                <a:pPr marL="177800" indent="-177800">
                  <a:lnSpc>
                    <a:spcPts val="1320"/>
                  </a:lnSpc>
                  <a:buClr>
                    <a:srgbClr val="7030A0"/>
                  </a:buClr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/>
                          <a:ea typeface="Cambria Math" panose="02040503050406030204" pitchFamily="18" charset="0"/>
                        </a:rPr>
                        <m:t>=97,333%</m:t>
                      </m:r>
                    </m:oMath>
                  </m:oMathPara>
                </a14:m>
                <a:endParaRPr lang="en-GB" sz="11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8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000" y="5509058"/>
                <a:ext cx="2304480" cy="425758"/>
              </a:xfrm>
              <a:prstGeom prst="rect">
                <a:avLst/>
              </a:prstGeom>
              <a:blipFill>
                <a:blip r:embed="rId21"/>
                <a:stretch>
                  <a:fillRect t="-571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ovéPole 35"/>
          <p:cNvSpPr txBox="1"/>
          <p:nvPr/>
        </p:nvSpPr>
        <p:spPr>
          <a:xfrm>
            <a:off x="57981" y="3270019"/>
            <a:ext cx="1657906" cy="92589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ctr">
              <a:lnSpc>
                <a:spcPts val="1320"/>
              </a:lnSpc>
              <a:buClr>
                <a:srgbClr val="7030A0"/>
              </a:buClr>
            </a:pPr>
            <a:r>
              <a:rPr lang="en-GB" sz="1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Memo</a:t>
            </a:r>
          </a:p>
          <a:p>
            <a:pPr>
              <a:lnSpc>
                <a:spcPts val="1320"/>
              </a:lnSpc>
              <a:buClr>
                <a:srgbClr val="7030A0"/>
              </a:buClr>
            </a:pPr>
            <a:r>
              <a:rPr lang="en-GB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Contract size: 500</a:t>
            </a:r>
            <a:r>
              <a:rPr lang="cs-CZ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,</a:t>
            </a:r>
            <a:r>
              <a:rPr lang="en-GB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000 EUR</a:t>
            </a:r>
          </a:p>
          <a:p>
            <a:pPr>
              <a:lnSpc>
                <a:spcPts val="1320"/>
              </a:lnSpc>
              <a:buClr>
                <a:srgbClr val="7030A0"/>
              </a:buClr>
            </a:pPr>
            <a:r>
              <a:rPr lang="en-GB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Tick size: one basis point</a:t>
            </a:r>
          </a:p>
          <a:p>
            <a:pPr>
              <a:lnSpc>
                <a:spcPts val="1320"/>
              </a:lnSpc>
              <a:buClr>
                <a:srgbClr val="7030A0"/>
              </a:buClr>
            </a:pPr>
            <a:r>
              <a:rPr lang="en-GB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Tick value: 12.5 EUR</a:t>
            </a:r>
          </a:p>
          <a:p>
            <a:pPr>
              <a:lnSpc>
                <a:spcPts val="1320"/>
              </a:lnSpc>
              <a:buClr>
                <a:srgbClr val="7030A0"/>
              </a:buClr>
            </a:pPr>
            <a:r>
              <a:rPr lang="en-GB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Initial margin: 500 EUR</a:t>
            </a:r>
          </a:p>
        </p:txBody>
      </p:sp>
      <p:sp>
        <p:nvSpPr>
          <p:cNvPr id="69" name="TextovéPole 35"/>
          <p:cNvSpPr txBox="1"/>
          <p:nvPr/>
        </p:nvSpPr>
        <p:spPr>
          <a:xfrm>
            <a:off x="70029" y="4866814"/>
            <a:ext cx="1645858" cy="75918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ctr">
              <a:lnSpc>
                <a:spcPts val="1320"/>
              </a:lnSpc>
              <a:buClr>
                <a:srgbClr val="7030A0"/>
              </a:buClr>
            </a:pPr>
            <a:r>
              <a:rPr lang="en-GB" sz="1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Memo</a:t>
            </a:r>
          </a:p>
          <a:p>
            <a:pPr>
              <a:lnSpc>
                <a:spcPts val="1320"/>
              </a:lnSpc>
              <a:buClr>
                <a:srgbClr val="7030A0"/>
              </a:buClr>
            </a:pPr>
            <a:r>
              <a:rPr lang="en-GB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Tick size: ½ index point</a:t>
            </a:r>
          </a:p>
          <a:p>
            <a:pPr>
              <a:lnSpc>
                <a:spcPts val="1320"/>
              </a:lnSpc>
              <a:buClr>
                <a:srgbClr val="7030A0"/>
              </a:buClr>
            </a:pPr>
            <a:r>
              <a:rPr lang="en-GB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Tick value: 5 EUR</a:t>
            </a:r>
          </a:p>
          <a:p>
            <a:pPr>
              <a:lnSpc>
                <a:spcPts val="1320"/>
              </a:lnSpc>
              <a:buClr>
                <a:srgbClr val="7030A0"/>
              </a:buClr>
            </a:pPr>
            <a:r>
              <a:rPr lang="en-GB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Initial margin: 1,000 EUR</a:t>
            </a:r>
          </a:p>
        </p:txBody>
      </p:sp>
    </p:spTree>
    <p:extLst>
      <p:ext uri="{BB962C8B-B14F-4D97-AF65-F5344CB8AC3E}">
        <p14:creationId xmlns:p14="http://schemas.microsoft.com/office/powerpoint/2010/main" val="320743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Speculation with futures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4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4452064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Spread trading</a:t>
            </a:r>
            <a:r>
              <a:rPr lang="cs-CZ" dirty="0">
                <a:solidFill>
                  <a:srgbClr val="000000"/>
                </a:solidFill>
              </a:rPr>
              <a:t> (1)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954000"/>
            <a:ext cx="298792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Description</a:t>
            </a:r>
          </a:p>
        </p:txBody>
      </p:sp>
      <p:sp>
        <p:nvSpPr>
          <p:cNvPr id="84" name="TextovéPole 83"/>
          <p:cNvSpPr txBox="1"/>
          <p:nvPr/>
        </p:nvSpPr>
        <p:spPr>
          <a:xfrm>
            <a:off x="1188000" y="1256325"/>
            <a:ext cx="7711344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Spread trading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consists of the simultaneous purchase and sale of two futures contracts, taking a view on the expected change in the difference between prices of these contracts</a:t>
            </a:r>
          </a:p>
        </p:txBody>
      </p:sp>
      <p:sp>
        <p:nvSpPr>
          <p:cNvPr id="85" name="TextovéPole 84"/>
          <p:cNvSpPr txBox="1"/>
          <p:nvPr/>
        </p:nvSpPr>
        <p:spPr>
          <a:xfrm>
            <a:off x="1188000" y="4111605"/>
            <a:ext cx="7812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Spread trades are less risky because losses in one leg of the spread tend to be offset by gains in the other leg of the spread and vice versa</a:t>
            </a:r>
          </a:p>
        </p:txBody>
      </p:sp>
      <p:sp>
        <p:nvSpPr>
          <p:cNvPr id="92" name="TextovéPole 35"/>
          <p:cNvSpPr txBox="1"/>
          <p:nvPr/>
        </p:nvSpPr>
        <p:spPr>
          <a:xfrm>
            <a:off x="1512000" y="2621922"/>
            <a:ext cx="742881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buying a spread means to be long in earlier maturing and short in later maturing contracts; speculator expects that the spread will widen (it will become more positive or less negative) 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884602" y="3780000"/>
            <a:ext cx="3687398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Risk profile</a:t>
            </a:r>
            <a:endParaRPr lang="en-GB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9" name="TextovéPole 35"/>
          <p:cNvSpPr txBox="1"/>
          <p:nvPr/>
        </p:nvSpPr>
        <p:spPr>
          <a:xfrm>
            <a:off x="1512000" y="3061600"/>
            <a:ext cx="753495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selling a spread means to be short in earlier maturing and long in later maturing contracts; speculator expects that the spread will narrow (it will become less positive or more negative) </a:t>
            </a:r>
          </a:p>
        </p:txBody>
      </p:sp>
      <p:sp>
        <p:nvSpPr>
          <p:cNvPr id="60" name="TextovéPole 35"/>
          <p:cNvSpPr txBox="1"/>
          <p:nvPr/>
        </p:nvSpPr>
        <p:spPr>
          <a:xfrm>
            <a:off x="1187624" y="2075838"/>
            <a:ext cx="770485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Intra-contract spread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 is formed by simultaneous long and short positions in the same futures contract using different maturities       </a:t>
            </a:r>
          </a:p>
        </p:txBody>
      </p:sp>
      <p:sp>
        <p:nvSpPr>
          <p:cNvPr id="61" name="TextovéPole 35"/>
          <p:cNvSpPr txBox="1"/>
          <p:nvPr/>
        </p:nvSpPr>
        <p:spPr>
          <a:xfrm>
            <a:off x="1188000" y="3508503"/>
            <a:ext cx="76520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Inter-contract spread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combines different types of futures contracts</a:t>
            </a:r>
          </a:p>
        </p:txBody>
      </p:sp>
      <p:grpSp>
        <p:nvGrpSpPr>
          <p:cNvPr id="21" name="Skupina 20"/>
          <p:cNvGrpSpPr/>
          <p:nvPr/>
        </p:nvGrpSpPr>
        <p:grpSpPr>
          <a:xfrm>
            <a:off x="3427476" y="4740898"/>
            <a:ext cx="2285535" cy="765185"/>
            <a:chOff x="3435304" y="3805472"/>
            <a:chExt cx="2285535" cy="1440160"/>
          </a:xfrm>
        </p:grpSpPr>
        <p:sp>
          <p:nvSpPr>
            <p:cNvPr id="82" name="TextovéPole 81"/>
            <p:cNvSpPr txBox="1"/>
            <p:nvPr/>
          </p:nvSpPr>
          <p:spPr>
            <a:xfrm>
              <a:off x="4467237" y="4999411"/>
              <a:ext cx="442735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rtlCol="0">
              <a:spAutoFit/>
            </a:bodyPr>
            <a:lstStyle/>
            <a:p>
              <a:pPr marL="361950" indent="-361950" algn="ctr"/>
              <a:r>
                <a:rPr lang="en-GB" sz="1000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June</a:t>
              </a:r>
            </a:p>
          </p:txBody>
        </p:sp>
        <p:grpSp>
          <p:nvGrpSpPr>
            <p:cNvPr id="10" name="Skupina 9"/>
            <p:cNvGrpSpPr/>
            <p:nvPr/>
          </p:nvGrpSpPr>
          <p:grpSpPr>
            <a:xfrm>
              <a:off x="3435304" y="3805472"/>
              <a:ext cx="2285535" cy="1205657"/>
              <a:chOff x="3425448" y="3887489"/>
              <a:chExt cx="2661292" cy="1519366"/>
            </a:xfrm>
          </p:grpSpPr>
          <p:cxnSp>
            <p:nvCxnSpPr>
              <p:cNvPr id="73" name="Přímá spojnice 72"/>
              <p:cNvCxnSpPr/>
              <p:nvPr/>
            </p:nvCxnSpPr>
            <p:spPr>
              <a:xfrm>
                <a:off x="3427673" y="5398116"/>
                <a:ext cx="2259574" cy="0"/>
              </a:xfrm>
              <a:prstGeom prst="line">
                <a:avLst/>
              </a:prstGeom>
              <a:ln w="19050"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Volný tvar 5"/>
              <p:cNvSpPr/>
              <p:nvPr/>
            </p:nvSpPr>
            <p:spPr>
              <a:xfrm>
                <a:off x="3442777" y="4306899"/>
                <a:ext cx="2643963" cy="873954"/>
              </a:xfrm>
              <a:custGeom>
                <a:avLst/>
                <a:gdLst>
                  <a:gd name="connsiteX0" fmla="*/ 0 w 2643963"/>
                  <a:gd name="connsiteY0" fmla="*/ 867614 h 873953"/>
                  <a:gd name="connsiteX1" fmla="*/ 340242 w 2643963"/>
                  <a:gd name="connsiteY1" fmla="*/ 853437 h 873953"/>
                  <a:gd name="connsiteX2" fmla="*/ 637954 w 2643963"/>
                  <a:gd name="connsiteY2" fmla="*/ 697493 h 873953"/>
                  <a:gd name="connsiteX3" fmla="*/ 744279 w 2643963"/>
                  <a:gd name="connsiteY3" fmla="*/ 598255 h 873953"/>
                  <a:gd name="connsiteX4" fmla="*/ 1105786 w 2643963"/>
                  <a:gd name="connsiteY4" fmla="*/ 506107 h 873953"/>
                  <a:gd name="connsiteX5" fmla="*/ 1601972 w 2643963"/>
                  <a:gd name="connsiteY5" fmla="*/ 435223 h 873953"/>
                  <a:gd name="connsiteX6" fmla="*/ 1722475 w 2643963"/>
                  <a:gd name="connsiteY6" fmla="*/ 265102 h 873953"/>
                  <a:gd name="connsiteX7" fmla="*/ 1800447 w 2643963"/>
                  <a:gd name="connsiteY7" fmla="*/ 109158 h 873953"/>
                  <a:gd name="connsiteX8" fmla="*/ 2161954 w 2643963"/>
                  <a:gd name="connsiteY8" fmla="*/ 9921 h 873953"/>
                  <a:gd name="connsiteX9" fmla="*/ 2176131 w 2643963"/>
                  <a:gd name="connsiteY9" fmla="*/ 9921 h 873953"/>
                  <a:gd name="connsiteX10" fmla="*/ 2438400 w 2643963"/>
                  <a:gd name="connsiteY10" fmla="*/ 66628 h 873953"/>
                  <a:gd name="connsiteX11" fmla="*/ 2643963 w 2643963"/>
                  <a:gd name="connsiteY11" fmla="*/ 24097 h 873953"/>
                  <a:gd name="connsiteX12" fmla="*/ 2643963 w 2643963"/>
                  <a:gd name="connsiteY12" fmla="*/ 24097 h 8739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643963" h="873953">
                    <a:moveTo>
                      <a:pt x="0" y="867614"/>
                    </a:moveTo>
                    <a:cubicBezTo>
                      <a:pt x="116958" y="874702"/>
                      <a:pt x="233916" y="881791"/>
                      <a:pt x="340242" y="853437"/>
                    </a:cubicBezTo>
                    <a:cubicBezTo>
                      <a:pt x="446568" y="825083"/>
                      <a:pt x="570615" y="740023"/>
                      <a:pt x="637954" y="697493"/>
                    </a:cubicBezTo>
                    <a:cubicBezTo>
                      <a:pt x="705293" y="654963"/>
                      <a:pt x="666307" y="630153"/>
                      <a:pt x="744279" y="598255"/>
                    </a:cubicBezTo>
                    <a:cubicBezTo>
                      <a:pt x="822251" y="566357"/>
                      <a:pt x="962837" y="533279"/>
                      <a:pt x="1105786" y="506107"/>
                    </a:cubicBezTo>
                    <a:cubicBezTo>
                      <a:pt x="1248735" y="478935"/>
                      <a:pt x="1499191" y="475390"/>
                      <a:pt x="1601972" y="435223"/>
                    </a:cubicBezTo>
                    <a:cubicBezTo>
                      <a:pt x="1704754" y="395055"/>
                      <a:pt x="1689396" y="319446"/>
                      <a:pt x="1722475" y="265102"/>
                    </a:cubicBezTo>
                    <a:cubicBezTo>
                      <a:pt x="1755554" y="210758"/>
                      <a:pt x="1727201" y="151688"/>
                      <a:pt x="1800447" y="109158"/>
                    </a:cubicBezTo>
                    <a:cubicBezTo>
                      <a:pt x="1873693" y="66628"/>
                      <a:pt x="2099340" y="26461"/>
                      <a:pt x="2161954" y="9921"/>
                    </a:cubicBezTo>
                    <a:cubicBezTo>
                      <a:pt x="2224568" y="-6619"/>
                      <a:pt x="2130057" y="470"/>
                      <a:pt x="2176131" y="9921"/>
                    </a:cubicBezTo>
                    <a:cubicBezTo>
                      <a:pt x="2222205" y="19372"/>
                      <a:pt x="2360428" y="64265"/>
                      <a:pt x="2438400" y="66628"/>
                    </a:cubicBezTo>
                    <a:cubicBezTo>
                      <a:pt x="2516372" y="68991"/>
                      <a:pt x="2643963" y="24097"/>
                      <a:pt x="2643963" y="24097"/>
                    </a:cubicBezTo>
                    <a:lnTo>
                      <a:pt x="2643963" y="24097"/>
                    </a:lnTo>
                  </a:path>
                </a:pathLst>
              </a:cu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" name="Volný tvar 6"/>
              <p:cNvSpPr/>
              <p:nvPr/>
            </p:nvSpPr>
            <p:spPr>
              <a:xfrm rot="536011">
                <a:off x="3455112" y="4453018"/>
                <a:ext cx="1440390" cy="456211"/>
              </a:xfrm>
              <a:custGeom>
                <a:avLst/>
                <a:gdLst>
                  <a:gd name="connsiteX0" fmla="*/ 0 w 1772093"/>
                  <a:gd name="connsiteY0" fmla="*/ 506980 h 506980"/>
                  <a:gd name="connsiteX1" fmla="*/ 184297 w 1772093"/>
                  <a:gd name="connsiteY1" fmla="*/ 365212 h 506980"/>
                  <a:gd name="connsiteX2" fmla="*/ 510363 w 1772093"/>
                  <a:gd name="connsiteY2" fmla="*/ 421919 h 506980"/>
                  <a:gd name="connsiteX3" fmla="*/ 786809 w 1772093"/>
                  <a:gd name="connsiteY3" fmla="*/ 414831 h 506980"/>
                  <a:gd name="connsiteX4" fmla="*/ 1006549 w 1772093"/>
                  <a:gd name="connsiteY4" fmla="*/ 202180 h 506980"/>
                  <a:gd name="connsiteX5" fmla="*/ 1091609 w 1772093"/>
                  <a:gd name="connsiteY5" fmla="*/ 117119 h 506980"/>
                  <a:gd name="connsiteX6" fmla="*/ 1346790 w 1772093"/>
                  <a:gd name="connsiteY6" fmla="*/ 10794 h 506980"/>
                  <a:gd name="connsiteX7" fmla="*/ 1545265 w 1772093"/>
                  <a:gd name="connsiteY7" fmla="*/ 10794 h 506980"/>
                  <a:gd name="connsiteX8" fmla="*/ 1772093 w 1772093"/>
                  <a:gd name="connsiteY8" fmla="*/ 74589 h 506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72093" h="506980">
                    <a:moveTo>
                      <a:pt x="0" y="506980"/>
                    </a:moveTo>
                    <a:cubicBezTo>
                      <a:pt x="49618" y="443184"/>
                      <a:pt x="99237" y="379389"/>
                      <a:pt x="184297" y="365212"/>
                    </a:cubicBezTo>
                    <a:cubicBezTo>
                      <a:pt x="269358" y="351035"/>
                      <a:pt x="409944" y="413649"/>
                      <a:pt x="510363" y="421919"/>
                    </a:cubicBezTo>
                    <a:cubicBezTo>
                      <a:pt x="610782" y="430189"/>
                      <a:pt x="704111" y="451454"/>
                      <a:pt x="786809" y="414831"/>
                    </a:cubicBezTo>
                    <a:cubicBezTo>
                      <a:pt x="869507" y="378208"/>
                      <a:pt x="955749" y="251799"/>
                      <a:pt x="1006549" y="202180"/>
                    </a:cubicBezTo>
                    <a:cubicBezTo>
                      <a:pt x="1057349" y="152561"/>
                      <a:pt x="1034902" y="149017"/>
                      <a:pt x="1091609" y="117119"/>
                    </a:cubicBezTo>
                    <a:cubicBezTo>
                      <a:pt x="1148316" y="85221"/>
                      <a:pt x="1271181" y="28515"/>
                      <a:pt x="1346790" y="10794"/>
                    </a:cubicBezTo>
                    <a:cubicBezTo>
                      <a:pt x="1422399" y="-6927"/>
                      <a:pt x="1474381" y="161"/>
                      <a:pt x="1545265" y="10794"/>
                    </a:cubicBezTo>
                    <a:cubicBezTo>
                      <a:pt x="1616149" y="21426"/>
                      <a:pt x="1694121" y="48007"/>
                      <a:pt x="1772093" y="74589"/>
                    </a:cubicBezTo>
                  </a:path>
                </a:pathLst>
              </a:custGeom>
              <a:noFill/>
              <a:ln w="25400"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9" name="Volný tvar 8"/>
              <p:cNvSpPr/>
              <p:nvPr/>
            </p:nvSpPr>
            <p:spPr>
              <a:xfrm>
                <a:off x="3430772" y="4117497"/>
                <a:ext cx="2140688" cy="256027"/>
              </a:xfrm>
              <a:custGeom>
                <a:avLst/>
                <a:gdLst>
                  <a:gd name="connsiteX0" fmla="*/ 0 w 2140688"/>
                  <a:gd name="connsiteY0" fmla="*/ 256028 h 256028"/>
                  <a:gd name="connsiteX1" fmla="*/ 297712 w 2140688"/>
                  <a:gd name="connsiteY1" fmla="*/ 227675 h 256028"/>
                  <a:gd name="connsiteX2" fmla="*/ 503275 w 2140688"/>
                  <a:gd name="connsiteY2" fmla="*/ 107173 h 256028"/>
                  <a:gd name="connsiteX3" fmla="*/ 701749 w 2140688"/>
                  <a:gd name="connsiteY3" fmla="*/ 7935 h 256028"/>
                  <a:gd name="connsiteX4" fmla="*/ 900223 w 2140688"/>
                  <a:gd name="connsiteY4" fmla="*/ 15024 h 256028"/>
                  <a:gd name="connsiteX5" fmla="*/ 1041991 w 2140688"/>
                  <a:gd name="connsiteY5" fmla="*/ 85907 h 256028"/>
                  <a:gd name="connsiteX6" fmla="*/ 1304261 w 2140688"/>
                  <a:gd name="connsiteY6" fmla="*/ 121349 h 256028"/>
                  <a:gd name="connsiteX7" fmla="*/ 1609061 w 2140688"/>
                  <a:gd name="connsiteY7" fmla="*/ 64642 h 256028"/>
                  <a:gd name="connsiteX8" fmla="*/ 1765005 w 2140688"/>
                  <a:gd name="connsiteY8" fmla="*/ 50466 h 256028"/>
                  <a:gd name="connsiteX9" fmla="*/ 1920949 w 2140688"/>
                  <a:gd name="connsiteY9" fmla="*/ 100084 h 256028"/>
                  <a:gd name="connsiteX10" fmla="*/ 2069805 w 2140688"/>
                  <a:gd name="connsiteY10" fmla="*/ 156791 h 256028"/>
                  <a:gd name="connsiteX11" fmla="*/ 2140688 w 2140688"/>
                  <a:gd name="connsiteY11" fmla="*/ 178056 h 2560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140688" h="256028">
                    <a:moveTo>
                      <a:pt x="0" y="256028"/>
                    </a:moveTo>
                    <a:cubicBezTo>
                      <a:pt x="106916" y="254256"/>
                      <a:pt x="213833" y="252484"/>
                      <a:pt x="297712" y="227675"/>
                    </a:cubicBezTo>
                    <a:cubicBezTo>
                      <a:pt x="381591" y="202866"/>
                      <a:pt x="435936" y="143796"/>
                      <a:pt x="503275" y="107173"/>
                    </a:cubicBezTo>
                    <a:cubicBezTo>
                      <a:pt x="570614" y="70550"/>
                      <a:pt x="635591" y="23293"/>
                      <a:pt x="701749" y="7935"/>
                    </a:cubicBezTo>
                    <a:cubicBezTo>
                      <a:pt x="767907" y="-7423"/>
                      <a:pt x="843516" y="2029"/>
                      <a:pt x="900223" y="15024"/>
                    </a:cubicBezTo>
                    <a:cubicBezTo>
                      <a:pt x="956930" y="28019"/>
                      <a:pt x="974651" y="68186"/>
                      <a:pt x="1041991" y="85907"/>
                    </a:cubicBezTo>
                    <a:cubicBezTo>
                      <a:pt x="1109331" y="103628"/>
                      <a:pt x="1209749" y="124893"/>
                      <a:pt x="1304261" y="121349"/>
                    </a:cubicBezTo>
                    <a:cubicBezTo>
                      <a:pt x="1398773" y="117805"/>
                      <a:pt x="1532270" y="76456"/>
                      <a:pt x="1609061" y="64642"/>
                    </a:cubicBezTo>
                    <a:cubicBezTo>
                      <a:pt x="1685852" y="52828"/>
                      <a:pt x="1713024" y="44559"/>
                      <a:pt x="1765005" y="50466"/>
                    </a:cubicBezTo>
                    <a:cubicBezTo>
                      <a:pt x="1816986" y="56373"/>
                      <a:pt x="1870149" y="82363"/>
                      <a:pt x="1920949" y="100084"/>
                    </a:cubicBezTo>
                    <a:cubicBezTo>
                      <a:pt x="1971749" y="117805"/>
                      <a:pt x="2033182" y="143796"/>
                      <a:pt x="2069805" y="156791"/>
                    </a:cubicBezTo>
                    <a:cubicBezTo>
                      <a:pt x="2106428" y="169786"/>
                      <a:pt x="2123558" y="173921"/>
                      <a:pt x="2140688" y="178056"/>
                    </a:cubicBezTo>
                  </a:path>
                </a:pathLst>
              </a:custGeom>
              <a:noFill/>
              <a:ln w="254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72" name="Přímá spojnice 71"/>
              <p:cNvCxnSpPr/>
              <p:nvPr/>
            </p:nvCxnSpPr>
            <p:spPr>
              <a:xfrm>
                <a:off x="3425448" y="3887489"/>
                <a:ext cx="1" cy="1519366"/>
              </a:xfrm>
              <a:prstGeom prst="line">
                <a:avLst/>
              </a:prstGeom>
              <a:ln w="25400"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" name="Přímá spojnice 11"/>
            <p:cNvCxnSpPr/>
            <p:nvPr/>
          </p:nvCxnSpPr>
          <p:spPr>
            <a:xfrm>
              <a:off x="4687260" y="4504289"/>
              <a:ext cx="0" cy="504000"/>
            </a:xfrm>
            <a:prstGeom prst="line">
              <a:avLst/>
            </a:prstGeom>
            <a:ln w="15875"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Přímá spojnice 90"/>
            <p:cNvCxnSpPr/>
            <p:nvPr/>
          </p:nvCxnSpPr>
          <p:spPr>
            <a:xfrm>
              <a:off x="5287568" y="4151336"/>
              <a:ext cx="0" cy="861863"/>
            </a:xfrm>
            <a:prstGeom prst="line">
              <a:avLst/>
            </a:prstGeom>
            <a:ln w="15875"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Přímá spojnice 92"/>
            <p:cNvCxnSpPr/>
            <p:nvPr/>
          </p:nvCxnSpPr>
          <p:spPr>
            <a:xfrm>
              <a:off x="3923579" y="4037097"/>
              <a:ext cx="0" cy="474291"/>
            </a:xfrm>
            <a:prstGeom prst="line">
              <a:avLst/>
            </a:prstGeom>
            <a:ln w="19050">
              <a:prstDash val="solid"/>
              <a:headEnd type="stealth" w="sm" len="med"/>
              <a:tailEnd type="stealth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Přímá spojnice 93"/>
            <p:cNvCxnSpPr/>
            <p:nvPr/>
          </p:nvCxnSpPr>
          <p:spPr>
            <a:xfrm>
              <a:off x="4297278" y="4041782"/>
              <a:ext cx="0" cy="332286"/>
            </a:xfrm>
            <a:prstGeom prst="line">
              <a:avLst/>
            </a:prstGeom>
            <a:ln w="19050">
              <a:prstDash val="solid"/>
              <a:headEnd type="stealth" w="sm" len="med"/>
              <a:tailEnd type="stealth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ovéPole 94"/>
            <p:cNvSpPr txBox="1"/>
            <p:nvPr/>
          </p:nvSpPr>
          <p:spPr>
            <a:xfrm>
              <a:off x="4967585" y="4998816"/>
              <a:ext cx="658759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rtlCol="0">
              <a:spAutoFit/>
            </a:bodyPr>
            <a:lstStyle/>
            <a:p>
              <a:pPr marL="361950" indent="-361950" algn="ctr"/>
              <a:r>
                <a:rPr lang="en-GB" sz="1000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September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8" name="TextovéPole 97"/>
                <p:cNvSpPr txBox="1"/>
                <p:nvPr/>
              </p:nvSpPr>
              <p:spPr>
                <a:xfrm>
                  <a:off x="3712783" y="4040562"/>
                  <a:ext cx="256448" cy="45531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lIns="0" rIns="0" rtlCol="0">
                  <a:noAutofit/>
                </a:bodyPr>
                <a:lstStyle/>
                <a:p>
                  <a:pPr marL="361950" indent="-361950" algn="just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10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000" b="0" i="1" dirty="0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cs-CZ" sz="1000" b="0" i="1" dirty="0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GB" sz="10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98" name="TextovéPole 9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12783" y="4040562"/>
                  <a:ext cx="256448" cy="455312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TextovéPole 98"/>
                <p:cNvSpPr txBox="1"/>
                <p:nvPr/>
              </p:nvSpPr>
              <p:spPr>
                <a:xfrm>
                  <a:off x="4284301" y="3970021"/>
                  <a:ext cx="256448" cy="40404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lIns="0" rIns="0" rtlCol="0">
                  <a:noAutofit/>
                </a:bodyPr>
                <a:lstStyle/>
                <a:p>
                  <a:pPr marL="361950" indent="-361950" algn="just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10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000" b="0" i="1" dirty="0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cs-CZ" sz="1000" b="0" i="1" dirty="0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GB" sz="10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99" name="TextovéPole 9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84301" y="3970021"/>
                  <a:ext cx="256448" cy="404045"/>
                </a:xfrm>
                <a:prstGeom prst="rect">
                  <a:avLst/>
                </a:prstGeom>
                <a:blipFill>
                  <a:blip r:embed="rId15"/>
                  <a:stretch>
                    <a:fillRect b="-5714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" name="Skupina 10"/>
          <p:cNvGrpSpPr/>
          <p:nvPr/>
        </p:nvGrpSpPr>
        <p:grpSpPr>
          <a:xfrm>
            <a:off x="6012160" y="4871055"/>
            <a:ext cx="2376320" cy="621650"/>
            <a:chOff x="6012160" y="3813206"/>
            <a:chExt cx="2376320" cy="621650"/>
          </a:xfrm>
        </p:grpSpPr>
        <p:sp>
          <p:nvSpPr>
            <p:cNvPr id="81" name="TextovéPole 80"/>
            <p:cNvSpPr txBox="1"/>
            <p:nvPr/>
          </p:nvSpPr>
          <p:spPr>
            <a:xfrm>
              <a:off x="6585528" y="4173246"/>
              <a:ext cx="1388274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361950" indent="-361950"/>
              <a:r>
                <a:rPr lang="en-GB" sz="1100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spot price</a:t>
              </a:r>
            </a:p>
          </p:txBody>
        </p:sp>
        <p:sp>
          <p:nvSpPr>
            <p:cNvPr id="96" name="TextovéPole 95"/>
            <p:cNvSpPr txBox="1"/>
            <p:nvPr/>
          </p:nvSpPr>
          <p:spPr>
            <a:xfrm>
              <a:off x="6585528" y="3987504"/>
              <a:ext cx="1388274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361950" indent="-361950"/>
              <a:r>
                <a:rPr lang="en-GB" sz="1100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June futures price</a:t>
              </a:r>
            </a:p>
          </p:txBody>
        </p:sp>
        <p:sp>
          <p:nvSpPr>
            <p:cNvPr id="97" name="TextovéPole 96"/>
            <p:cNvSpPr txBox="1"/>
            <p:nvPr/>
          </p:nvSpPr>
          <p:spPr>
            <a:xfrm>
              <a:off x="6585528" y="3813206"/>
              <a:ext cx="1802952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361950" indent="-361950"/>
              <a:r>
                <a:rPr lang="en-GB" sz="1100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September futures price</a:t>
              </a:r>
            </a:p>
          </p:txBody>
        </p:sp>
        <p:cxnSp>
          <p:nvCxnSpPr>
            <p:cNvPr id="20" name="Přímá spojnice 19"/>
            <p:cNvCxnSpPr/>
            <p:nvPr/>
          </p:nvCxnSpPr>
          <p:spPr>
            <a:xfrm>
              <a:off x="6012160" y="3944976"/>
              <a:ext cx="432048" cy="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Přímá spojnice 99"/>
            <p:cNvCxnSpPr/>
            <p:nvPr/>
          </p:nvCxnSpPr>
          <p:spPr>
            <a:xfrm>
              <a:off x="6012160" y="4124996"/>
              <a:ext cx="432048" cy="0"/>
            </a:xfrm>
            <a:prstGeom prst="line">
              <a:avLst/>
            </a:prstGeom>
            <a:ln w="25400">
              <a:solidFill>
                <a:schemeClr val="accent3">
                  <a:lumMod val="75000"/>
                </a:schemeClr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Přímá spojnice 100"/>
            <p:cNvCxnSpPr/>
            <p:nvPr/>
          </p:nvCxnSpPr>
          <p:spPr>
            <a:xfrm>
              <a:off x="6012160" y="4305016"/>
              <a:ext cx="432048" cy="0"/>
            </a:xfrm>
            <a:prstGeom prst="line">
              <a:avLst/>
            </a:prstGeom>
            <a:ln w="25400">
              <a:solidFill>
                <a:schemeClr val="accent6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" name="TextovéPole 101"/>
          <p:cNvSpPr txBox="1"/>
          <p:nvPr/>
        </p:nvSpPr>
        <p:spPr>
          <a:xfrm>
            <a:off x="1187624" y="5510147"/>
            <a:ext cx="771172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Lower risk is reflected in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a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lower initial margin compared with open position trading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,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so the leverage in spread trades is also very high</a:t>
            </a:r>
          </a:p>
        </p:txBody>
      </p:sp>
    </p:spTree>
    <p:extLst>
      <p:ext uri="{BB962C8B-B14F-4D97-AF65-F5344CB8AC3E}">
        <p14:creationId xmlns:p14="http://schemas.microsoft.com/office/powerpoint/2010/main" val="613671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Speculation with futures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5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4424701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Spread trading (2)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954000"/>
            <a:ext cx="226784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Example</a:t>
            </a:r>
          </a:p>
        </p:txBody>
      </p:sp>
      <p:sp>
        <p:nvSpPr>
          <p:cNvPr id="77" name="TextovéPole 35"/>
          <p:cNvSpPr txBox="1"/>
          <p:nvPr/>
        </p:nvSpPr>
        <p:spPr>
          <a:xfrm>
            <a:off x="1512000" y="3041922"/>
            <a:ext cx="73804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-1800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/>
                <a:ea typeface="Cambria Math"/>
              </a:rPr>
              <a:t>speculator is short in September futures and long in December futures contract</a:t>
            </a:r>
            <a:endParaRPr lang="en-GB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80" name="TextovéPole 79"/>
          <p:cNvSpPr txBox="1"/>
          <p:nvPr/>
        </p:nvSpPr>
        <p:spPr>
          <a:xfrm>
            <a:off x="1512000" y="2513051"/>
            <a:ext cx="666642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/>
                <a:ea typeface="Cambria Math"/>
              </a:rPr>
              <a:t>speculator expects the spread to narrow (by becoming more negative)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1512000" y="2773433"/>
            <a:ext cx="504018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/>
                <a:ea typeface="Cambria Math"/>
              </a:rPr>
              <a:t>speculator sells the September­‒December spread</a:t>
            </a:r>
          </a:p>
        </p:txBody>
      </p:sp>
      <p:sp>
        <p:nvSpPr>
          <p:cNvPr id="62" name="TextovéPole 35"/>
          <p:cNvSpPr txBox="1"/>
          <p:nvPr/>
        </p:nvSpPr>
        <p:spPr>
          <a:xfrm>
            <a:off x="1511609" y="4191987"/>
            <a:ext cx="730839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-1800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/>
                <a:ea typeface="Cambria Math"/>
              </a:rPr>
              <a:t>a decline in the price of the September futures contract makes a profit while a decline in the price of the December futures contract makes a loss</a:t>
            </a:r>
            <a:endParaRPr lang="en-GB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9" name="Tabulka 5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62409144"/>
                  </p:ext>
                </p:extLst>
              </p:nvPr>
            </p:nvGraphicFramePr>
            <p:xfrm>
              <a:off x="1907704" y="1403075"/>
              <a:ext cx="4248000" cy="983280"/>
            </p:xfrm>
            <a:graphic>
              <a:graphicData uri="http://schemas.openxmlformats.org/drawingml/2006/table">
                <a:tbl>
                  <a:tblPr firstRow="1">
                    <a:tableStyleId>{5C22544A-7EE6-4342-B048-85BDC9FD1C3A}</a:tableStyleId>
                  </a:tblPr>
                  <a:tblGrid>
                    <a:gridCol w="792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864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864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864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864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270000"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GB" sz="1100" b="0" i="0" noProof="0" smtClean="0">
                                    <a:latin typeface="Cambria Math" panose="02040503050406030204" pitchFamily="18" charset="0"/>
                                  </a:rPr>
                                  <m:t>Maturity</m:t>
                                </m:r>
                              </m:oMath>
                            </m:oMathPara>
                          </a14:m>
                          <a:endParaRPr lang="en-GB" sz="1100" b="0" i="0" noProof="0" dirty="0"/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Prices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(now)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GB" sz="1100" b="0" i="0" kern="1200" noProof="0" smtClean="0">
                                    <a:solidFill>
                                      <a:schemeClr val="lt1"/>
                                    </a:solidFill>
                                    <a:latin typeface="Cambria Math"/>
                                    <a:ea typeface="+mn-ea"/>
                                    <a:cs typeface="+mn-cs"/>
                                  </a:rPr>
                                  <m:t>Prices</m:t>
                                </m:r>
                              </m:oMath>
                            </m:oMathPara>
                          </a14:m>
                          <a:endParaRPr lang="en-GB" sz="1100" b="0" i="0" kern="1200" noProof="0" dirty="0">
                            <a:solidFill>
                              <a:schemeClr val="lt1"/>
                            </a:solidFill>
                            <a:latin typeface="Cambria Math"/>
                            <a:ea typeface="+mn-ea"/>
                            <a:cs typeface="+mn-cs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(5 days later)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Change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(ticks)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Gain/Loss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(EUR)</a:t>
                          </a:r>
                          <a:endParaRPr lang="en-GB" sz="1100" b="0" i="0" kern="1200" noProof="0" dirty="0">
                            <a:solidFill>
                              <a:schemeClr val="lt1"/>
                            </a:solidFill>
                            <a:latin typeface="Cambria Math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i="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September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89.50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88.25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‒</a:t>
                          </a:r>
                          <a:r>
                            <a:rPr lang="en-GB" sz="1000" noProof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125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noProof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+1562.5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i="0" noProof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December</a:t>
                          </a:r>
                          <a:endParaRPr lang="en-GB" sz="1000" i="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90.00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89.00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‒</a:t>
                          </a:r>
                          <a:r>
                            <a:rPr lang="en-GB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0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‒</a:t>
                          </a:r>
                          <a:r>
                            <a:rPr lang="en-GB" sz="1000" noProof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1250.0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i="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Spread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‒</a:t>
                          </a:r>
                          <a:r>
                            <a:rPr lang="en-GB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‒</a:t>
                          </a:r>
                          <a:r>
                            <a:rPr lang="en-GB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75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‒</a:t>
                          </a:r>
                          <a:r>
                            <a:rPr lang="en-GB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25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+312.5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9" name="Tabulka 5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62409144"/>
                  </p:ext>
                </p:extLst>
              </p:nvPr>
            </p:nvGraphicFramePr>
            <p:xfrm>
              <a:off x="1907704" y="1403075"/>
              <a:ext cx="4248000" cy="983280"/>
            </p:xfrm>
            <a:graphic>
              <a:graphicData uri="http://schemas.openxmlformats.org/drawingml/2006/table">
                <a:tbl>
                  <a:tblPr firstRow="1">
                    <a:tableStyleId>{5C22544A-7EE6-4342-B048-85BDC9FD1C3A}</a:tableStyleId>
                  </a:tblPr>
                  <a:tblGrid>
                    <a:gridCol w="792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864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864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864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864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33528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l="-2308" t="-14545" r="-442308" b="-207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Prices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(now)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l="-193662" t="-14545" r="-204930" b="-207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Change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(ticks)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Gain/Loss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(EUR)</a:t>
                          </a:r>
                          <a:endParaRPr lang="en-GB" sz="1100" b="0" i="0" kern="1200" noProof="0" dirty="0">
                            <a:solidFill>
                              <a:schemeClr val="lt1"/>
                            </a:solidFill>
                            <a:latin typeface="Cambria Math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i="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September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89.50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88.25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‒</a:t>
                          </a:r>
                          <a:r>
                            <a:rPr lang="en-GB" sz="1000" noProof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125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noProof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+1562.5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i="0" noProof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December</a:t>
                          </a:r>
                          <a:endParaRPr lang="en-GB" sz="1000" i="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90.00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89.00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‒</a:t>
                          </a:r>
                          <a:r>
                            <a:rPr lang="en-GB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0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‒</a:t>
                          </a:r>
                          <a:r>
                            <a:rPr lang="en-GB" sz="1000" noProof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1250.0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i="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Spread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‒</a:t>
                          </a:r>
                          <a:r>
                            <a:rPr lang="en-GB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50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‒</a:t>
                          </a:r>
                          <a:r>
                            <a:rPr lang="en-GB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75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‒</a:t>
                          </a:r>
                          <a:r>
                            <a:rPr lang="en-GB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25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+312.5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6" name="TextovéPole 35"/>
          <p:cNvSpPr txBox="1"/>
          <p:nvPr/>
        </p:nvSpPr>
        <p:spPr>
          <a:xfrm>
            <a:off x="6738336" y="1386781"/>
            <a:ext cx="1901664" cy="10926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ctr">
              <a:lnSpc>
                <a:spcPts val="1320"/>
              </a:lnSpc>
              <a:buClr>
                <a:srgbClr val="7030A0"/>
              </a:buClr>
            </a:pPr>
            <a:r>
              <a:rPr lang="en-GB" sz="1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Memo</a:t>
            </a:r>
          </a:p>
          <a:p>
            <a:pPr>
              <a:lnSpc>
                <a:spcPts val="1320"/>
              </a:lnSpc>
              <a:buClr>
                <a:srgbClr val="7030A0"/>
              </a:buClr>
            </a:pPr>
            <a:r>
              <a:rPr lang="en-GB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Contract: three-month interest rate futures</a:t>
            </a:r>
          </a:p>
          <a:p>
            <a:pPr>
              <a:lnSpc>
                <a:spcPts val="1320"/>
              </a:lnSpc>
              <a:buClr>
                <a:srgbClr val="7030A0"/>
              </a:buClr>
            </a:pPr>
            <a:r>
              <a:rPr lang="en-GB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Tick size: one basis point</a:t>
            </a:r>
          </a:p>
          <a:p>
            <a:pPr>
              <a:lnSpc>
                <a:spcPts val="1320"/>
              </a:lnSpc>
              <a:buClr>
                <a:srgbClr val="7030A0"/>
              </a:buClr>
            </a:pPr>
            <a:r>
              <a:rPr lang="en-GB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Tick value: 12.5 EUR</a:t>
            </a:r>
          </a:p>
          <a:p>
            <a:pPr>
              <a:lnSpc>
                <a:spcPts val="1320"/>
              </a:lnSpc>
              <a:buClr>
                <a:srgbClr val="7030A0"/>
              </a:buClr>
            </a:pPr>
            <a:r>
              <a:rPr lang="en-GB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Spread initial margin: 250 EUR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ovéPole 35"/>
              <p:cNvSpPr txBox="1"/>
              <p:nvPr/>
            </p:nvSpPr>
            <p:spPr>
              <a:xfrm>
                <a:off x="1512000" y="4747957"/>
                <a:ext cx="6666764" cy="26404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000" indent="-180000">
                  <a:lnSpc>
                    <a:spcPts val="1320"/>
                  </a:lnSpc>
                  <a:buClr>
                    <a:srgbClr val="7030A0"/>
                  </a:buClr>
                  <a:buFont typeface="Wingdings" panose="05000000000000000000" pitchFamily="2" charset="2"/>
                  <a:buChar char="§"/>
                </a:pPr>
                <a:r>
                  <a:rPr lang="en-GB" sz="1600" dirty="0">
                    <a:latin typeface="Cambria Math"/>
                    <a:ea typeface="Cambria Math"/>
                  </a:rPr>
                  <a:t>periodic rate of return (over five days) = </a:t>
                </a:r>
                <a14:m>
                  <m:oMath xmlns:m="http://schemas.openxmlformats.org/officeDocument/2006/math">
                    <m:r>
                      <a:rPr lang="en-GB" sz="1600">
                        <a:latin typeface="Cambria Math"/>
                        <a:ea typeface="Cambria Math"/>
                      </a:rPr>
                      <m:t>(</m:t>
                    </m:r>
                    <m:f>
                      <m:fPr>
                        <m:type m:val="lin"/>
                        <m:ctrlPr>
                          <a:rPr lang="en-GB" sz="16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GB" sz="1600" b="0" i="0" smtClean="0">
                            <a:latin typeface="Cambria Math" panose="02040503050406030204" pitchFamily="18" charset="0"/>
                            <a:ea typeface="Cambria Math"/>
                          </a:rPr>
                          <m:t>312.5</m:t>
                        </m:r>
                      </m:num>
                      <m:den>
                        <m:r>
                          <a:rPr lang="en-GB" sz="1600" b="0" i="0" smtClean="0">
                            <a:latin typeface="Cambria Math" panose="02040503050406030204" pitchFamily="18" charset="0"/>
                            <a:ea typeface="Cambria Math"/>
                          </a:rPr>
                          <m:t>2</m:t>
                        </m:r>
                        <m:r>
                          <a:rPr lang="cs-CZ" sz="1600" b="0" i="0" smtClean="0">
                            <a:latin typeface="Cambria Math" panose="02040503050406030204" pitchFamily="18" charset="0"/>
                            <a:ea typeface="Cambria Math"/>
                          </a:rPr>
                          <m:t>50</m:t>
                        </m:r>
                        <m:r>
                          <a:rPr lang="en-GB" sz="1600">
                            <a:latin typeface="Cambria Math"/>
                            <a:ea typeface="Cambria Math"/>
                          </a:rPr>
                          <m:t>)</m:t>
                        </m:r>
                      </m:den>
                    </m:f>
                    <m:r>
                      <a:rPr lang="en-GB" sz="1600">
                        <a:latin typeface="Cambria Math"/>
                        <a:ea typeface="Cambria Math"/>
                      </a:rPr>
                      <m:t>=</m:t>
                    </m:r>
                    <m:r>
                      <a:rPr lang="en-GB" sz="1600" b="0" i="0" smtClean="0">
                        <a:latin typeface="Cambria Math" panose="02040503050406030204" pitchFamily="18" charset="0"/>
                        <a:ea typeface="Cambria Math"/>
                      </a:rPr>
                      <m:t>1</m:t>
                    </m:r>
                    <m:r>
                      <a:rPr lang="cs-CZ" sz="1600" b="0" i="0" smtClean="0">
                        <a:latin typeface="Cambria Math" panose="02040503050406030204" pitchFamily="18" charset="0"/>
                        <a:ea typeface="Cambria Math"/>
                      </a:rPr>
                      <m:t>25</m:t>
                    </m:r>
                    <m:r>
                      <a:rPr lang="en-GB" sz="1600">
                        <a:latin typeface="Cambria Math"/>
                        <a:ea typeface="Cambria Math"/>
                      </a:rPr>
                      <m:t>%</m:t>
                    </m:r>
                  </m:oMath>
                </a14:m>
                <a:endParaRPr lang="en-GB" sz="1600" dirty="0"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67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4747957"/>
                <a:ext cx="6666764" cy="264047"/>
              </a:xfrm>
              <a:prstGeom prst="rect">
                <a:avLst/>
              </a:prstGeom>
              <a:blipFill>
                <a:blip r:embed="rId10"/>
                <a:stretch>
                  <a:fillRect l="-366" t="-158140" b="-21627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ovéPole 35"/>
              <p:cNvSpPr txBox="1"/>
              <p:nvPr/>
            </p:nvSpPr>
            <p:spPr>
              <a:xfrm>
                <a:off x="1512000" y="5040698"/>
                <a:ext cx="6271560" cy="3055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marL="288000" indent="-288000">
                  <a:lnSpc>
                    <a:spcPts val="1320"/>
                  </a:lnSpc>
                  <a:buClr>
                    <a:srgbClr val="7030A0"/>
                  </a:buClr>
                  <a:buFont typeface="Wingdings" panose="05000000000000000000" pitchFamily="2" charset="2"/>
                  <a:buChar char="§"/>
                  <a:defRPr sz="1600">
                    <a:latin typeface="Cambria Math"/>
                    <a:ea typeface="Cambria Math"/>
                  </a:defRPr>
                </a:lvl1pPr>
              </a:lstStyle>
              <a:p>
                <a:pPr marL="180000" indent="-180000"/>
                <a:r>
                  <a:rPr lang="en-GB" dirty="0"/>
                  <a:t>annual rate of return = </a:t>
                </a:r>
                <a14:m>
                  <m:oMath xmlns:m="http://schemas.openxmlformats.org/officeDocument/2006/math">
                    <m:r>
                      <a:rPr lang="en-GB">
                        <a:latin typeface="Cambria Math" panose="02040503050406030204" pitchFamily="18" charset="0"/>
                      </a:rPr>
                      <m:t>1</m:t>
                    </m:r>
                    <m:r>
                      <a:rPr lang="cs-CZ" b="0" i="0" smtClean="0">
                        <a:latin typeface="Cambria Math" panose="02040503050406030204" pitchFamily="18" charset="0"/>
                      </a:rPr>
                      <m:t>25</m:t>
                    </m:r>
                    <m:r>
                      <a:rPr lang="en-GB"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>
                            <a:latin typeface="Cambria Math" panose="02040503050406030204" pitchFamily="18" charset="0"/>
                          </a:rPr>
                          <m:t>365</m:t>
                        </m:r>
                      </m:num>
                      <m:den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9,125</m:t>
                    </m:r>
                    <m:r>
                      <a:rPr lang="en-GB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68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5040698"/>
                <a:ext cx="6271560" cy="305596"/>
              </a:xfrm>
              <a:prstGeom prst="rect">
                <a:avLst/>
              </a:prstGeom>
              <a:blipFill>
                <a:blip r:embed="rId11"/>
                <a:stretch>
                  <a:fillRect l="-389" t="-36000" b="-6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ovéPole 56"/>
          <p:cNvSpPr txBox="1"/>
          <p:nvPr/>
        </p:nvSpPr>
        <p:spPr>
          <a:xfrm>
            <a:off x="864000" y="3348000"/>
            <a:ext cx="226784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Results</a:t>
            </a:r>
          </a:p>
        </p:txBody>
      </p:sp>
      <p:sp>
        <p:nvSpPr>
          <p:cNvPr id="63" name="TextovéPole 35"/>
          <p:cNvSpPr txBox="1"/>
          <p:nvPr/>
        </p:nvSpPr>
        <p:spPr>
          <a:xfrm>
            <a:off x="1512000" y="3688894"/>
            <a:ext cx="7178315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-1800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/>
                <a:ea typeface="Cambria Math"/>
              </a:rPr>
              <a:t>new spread (after five days) is more negative as a result of the September contract declining faster than the December contract</a:t>
            </a:r>
            <a:endParaRPr lang="en-GB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855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4428000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Butterfly spread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864000" y="944604"/>
            <a:ext cx="370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Description</a:t>
            </a:r>
          </a:p>
        </p:txBody>
      </p:sp>
      <p:sp>
        <p:nvSpPr>
          <p:cNvPr id="73" name="TextovéPole 35"/>
          <p:cNvSpPr txBox="1"/>
          <p:nvPr/>
        </p:nvSpPr>
        <p:spPr>
          <a:xfrm>
            <a:off x="1512000" y="5272817"/>
            <a:ext cx="154783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-1800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total gai</a:t>
            </a:r>
            <a:r>
              <a:rPr lang="cs-CZ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</a:p>
        </p:txBody>
      </p:sp>
      <p:sp>
        <p:nvSpPr>
          <p:cNvPr id="74" name="TextovéPole 35"/>
          <p:cNvSpPr txBox="1"/>
          <p:nvPr/>
        </p:nvSpPr>
        <p:spPr>
          <a:xfrm>
            <a:off x="1512000" y="4773516"/>
            <a:ext cx="7308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-1800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a long butterfly trade assumes that the two spreads will converge irrespective of which futures prices will adjust</a:t>
            </a:r>
            <a:r>
              <a:rPr lang="cs-CZ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endParaRPr lang="en-GB" sz="1600" dirty="0">
              <a:latin typeface="Cambria Math"/>
              <a:ea typeface="Cambria Math"/>
            </a:endParaRPr>
          </a:p>
        </p:txBody>
      </p:sp>
      <p:sp>
        <p:nvSpPr>
          <p:cNvPr id="67" name="TextovéPole 66"/>
          <p:cNvSpPr txBox="1"/>
          <p:nvPr/>
        </p:nvSpPr>
        <p:spPr>
          <a:xfrm>
            <a:off x="864000" y="2340000"/>
            <a:ext cx="226784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Example</a:t>
            </a:r>
          </a:p>
        </p:txBody>
      </p:sp>
      <p:sp>
        <p:nvSpPr>
          <p:cNvPr id="90" name="TextovéPole 35"/>
          <p:cNvSpPr txBox="1"/>
          <p:nvPr/>
        </p:nvSpPr>
        <p:spPr>
          <a:xfrm>
            <a:off x="1512000" y="4506970"/>
            <a:ext cx="738696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-180000" defTabSz="1800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/>
                <a:ea typeface="Cambria Math"/>
              </a:rPr>
              <a:t>the Jun-Sep spread looks too narrow while the Sep-Dec spread looks too wide</a:t>
            </a:r>
          </a:p>
        </p:txBody>
      </p:sp>
      <p:sp>
        <p:nvSpPr>
          <p:cNvPr id="82" name="Zástupný symbol pro zápatí 1"/>
          <p:cNvSpPr txBox="1">
            <a:spLocks/>
          </p:cNvSpPr>
          <p:nvPr/>
        </p:nvSpPr>
        <p:spPr>
          <a:xfrm>
            <a:off x="180000" y="6336000"/>
            <a:ext cx="3312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Speculation with futures</a:t>
            </a:r>
          </a:p>
        </p:txBody>
      </p:sp>
      <p:sp>
        <p:nvSpPr>
          <p:cNvPr id="83" name="Zástupný symbol pro číslo snímku 2"/>
          <p:cNvSpPr txBox="1">
            <a:spLocks/>
          </p:cNvSpPr>
          <p:nvPr/>
        </p:nvSpPr>
        <p:spPr>
          <a:xfrm>
            <a:off x="7164000" y="633600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FE5482F-2F05-49C5-9E15-73F945A41231}" type="slidenum">
              <a:rPr lang="cs-CZ" smtClean="0"/>
              <a:pPr algn="r"/>
              <a:t>6</a:t>
            </a:fld>
            <a:endParaRPr lang="cs-CZ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1187624" y="1275054"/>
            <a:ext cx="781237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Butterfly spread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trade is composed of three futures contracts that form two spreads, one long and the other short, with a common middle contract</a:t>
            </a:r>
          </a:p>
        </p:txBody>
      </p:sp>
      <p:sp>
        <p:nvSpPr>
          <p:cNvPr id="64" name="TextovéPole 63"/>
          <p:cNvSpPr txBox="1"/>
          <p:nvPr/>
        </p:nvSpPr>
        <p:spPr>
          <a:xfrm>
            <a:off x="1188000" y="1816187"/>
            <a:ext cx="771134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Speculator takes a view on the relationship between two spreads, unsure which price will adjust to correct the price anomaly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9" name="Tabulka 7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30115955"/>
                  </p:ext>
                </p:extLst>
              </p:nvPr>
            </p:nvGraphicFramePr>
            <p:xfrm>
              <a:off x="1448618" y="2781988"/>
              <a:ext cx="5472000" cy="1415280"/>
            </p:xfrm>
            <a:graphic>
              <a:graphicData uri="http://schemas.openxmlformats.org/drawingml/2006/table">
                <a:tbl>
                  <a:tblPr firstRow="1">
                    <a:tableStyleId>{5C22544A-7EE6-4342-B048-85BDC9FD1C3A}</a:tableStyleId>
                  </a:tblPr>
                  <a:tblGrid>
                    <a:gridCol w="648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864000">
                      <a:extLst>
                        <a:ext uri="{9D8B030D-6E8A-4147-A177-3AD203B41FA5}">
                          <a16:colId xmlns:a16="http://schemas.microsoft.com/office/drawing/2014/main" val="2928373891"/>
                        </a:ext>
                      </a:extLst>
                    </a:gridCol>
                    <a:gridCol w="864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864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2445172816"/>
                        </a:ext>
                      </a:extLst>
                    </a:gridCol>
                  </a:tblGrid>
                  <a:tr h="270000"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cs-CZ" sz="1100" b="0" i="0" noProof="0" smtClean="0">
                                    <a:latin typeface="Cambria Math" panose="02040503050406030204" pitchFamily="18" charset="0"/>
                                  </a:rPr>
                                  <m:t>Maturity</m:t>
                                </m:r>
                              </m:oMath>
                            </m:oMathPara>
                          </a14:m>
                          <a:endParaRPr lang="en-GB" sz="1100" b="0" i="0" noProof="0" dirty="0"/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Position</a:t>
                          </a:r>
                        </a:p>
                        <a:p>
                          <a:pPr algn="ctr"/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(long/short)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Prices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(now)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Prices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(5 days later)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Change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(ticks)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Change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(</a:t>
                          </a:r>
                          <a:r>
                            <a:rPr lang="cs-CZ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 USD</a:t>
                          </a: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)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Gain/Loss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(USD)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i="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June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i="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L</a:t>
                          </a:r>
                          <a:endParaRPr lang="en-GB" sz="1000" i="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1.2020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1.2030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+10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+25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/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+100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i="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September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i="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S,S</a:t>
                          </a:r>
                          <a:endParaRPr lang="en-GB" sz="1000" i="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1.2010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1.1990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‒</a:t>
                          </a:r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2x50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i="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December 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i="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L</a:t>
                          </a:r>
                          <a:endParaRPr lang="en-GB" sz="1000" i="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1.1930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1.1920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‒</a:t>
                          </a:r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-25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78895219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i="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J-S spread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i="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L</a:t>
                          </a:r>
                          <a:endParaRPr lang="en-GB" sz="1000" i="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+10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+40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+30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+75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+100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46012214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i="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S-D spread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i="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</a:t>
                          </a:r>
                          <a:endParaRPr lang="en-GB" sz="1000" i="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+80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+70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‒</a:t>
                          </a:r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</a:t>
                          </a:r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25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9" name="Tabulka 7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30115955"/>
                  </p:ext>
                </p:extLst>
              </p:nvPr>
            </p:nvGraphicFramePr>
            <p:xfrm>
              <a:off x="1448618" y="2781988"/>
              <a:ext cx="5472000" cy="1415280"/>
            </p:xfrm>
            <a:graphic>
              <a:graphicData uri="http://schemas.openxmlformats.org/drawingml/2006/table">
                <a:tbl>
                  <a:tblPr firstRow="1">
                    <a:tableStyleId>{5C22544A-7EE6-4342-B048-85BDC9FD1C3A}</a:tableStyleId>
                  </a:tblPr>
                  <a:tblGrid>
                    <a:gridCol w="648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864000">
                      <a:extLst>
                        <a:ext uri="{9D8B030D-6E8A-4147-A177-3AD203B41FA5}">
                          <a16:colId xmlns:a16="http://schemas.microsoft.com/office/drawing/2014/main" val="2928373891"/>
                        </a:ext>
                      </a:extLst>
                    </a:gridCol>
                    <a:gridCol w="864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864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2445172816"/>
                        </a:ext>
                      </a:extLst>
                    </a:gridCol>
                  </a:tblGrid>
                  <a:tr h="33528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6"/>
                          <a:stretch>
                            <a:fillRect l="-2830" t="-14545" r="-753774" b="-336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b="0" i="0" kern="1200" noProof="0" dirty="0" smtClean="0">
                              <a:solidFill>
                                <a:schemeClr val="lt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Position</a:t>
                          </a:r>
                        </a:p>
                        <a:p>
                          <a:pPr algn="ctr"/>
                          <a:r>
                            <a:rPr lang="en-GB" sz="1100" b="0" i="0" kern="1200" noProof="0" dirty="0" smtClean="0">
                              <a:solidFill>
                                <a:schemeClr val="lt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(long/short)</a:t>
                          </a:r>
                          <a:endParaRPr lang="en-GB" sz="1100" b="0" i="0" kern="1200" noProof="0" dirty="0">
                            <a:solidFill>
                              <a:schemeClr val="lt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Prices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(now)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 smtClean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Prices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 smtClean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(5 days later)</a:t>
                          </a:r>
                          <a:endParaRPr lang="en-GB" sz="1100" b="0" i="0" kern="1200" noProof="0" dirty="0">
                            <a:solidFill>
                              <a:schemeClr val="lt1"/>
                            </a:solidFill>
                            <a:latin typeface="Cambria Math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Change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(ticks)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Change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(</a:t>
                          </a:r>
                          <a:r>
                            <a:rPr lang="cs-CZ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 USD</a:t>
                          </a: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)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Gain/Loss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kern="1200" noProof="0" dirty="0">
                              <a:solidFill>
                                <a:schemeClr val="lt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a:t>(USD)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i="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June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i="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L</a:t>
                          </a:r>
                          <a:endParaRPr lang="en-GB" sz="1000" i="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1.2020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1.2030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+10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+25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/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+100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i="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September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i="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S,S</a:t>
                          </a:r>
                          <a:endParaRPr lang="en-GB" sz="1000" i="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1.2010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1.1990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‒</a:t>
                          </a:r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2x50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i="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December 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i="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L</a:t>
                          </a:r>
                          <a:endParaRPr lang="en-GB" sz="1000" i="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1.1930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1.1920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‒</a:t>
                          </a:r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-25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78895219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i="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J-S spread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i="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L</a:t>
                          </a:r>
                          <a:endParaRPr lang="en-GB" sz="1000" i="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+10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+40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+30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+75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+100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46012214"/>
                      </a:ext>
                    </a:extLst>
                  </a:tr>
                  <a:tr h="21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i="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S-D spread</a:t>
                          </a:r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i="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</a:t>
                          </a:r>
                          <a:endParaRPr lang="en-GB" sz="1000" i="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+80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+70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‒</a:t>
                          </a:r>
                          <a:r>
                            <a:rPr lang="cs-CZ" sz="1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+</a:t>
                          </a:r>
                          <a:r>
                            <a:rPr lang="cs-CZ" sz="1000" noProof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25</a:t>
                          </a:r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GB" sz="1000" noProof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7" name="TextovéPole 35"/>
          <p:cNvSpPr txBox="1"/>
          <p:nvPr/>
        </p:nvSpPr>
        <p:spPr>
          <a:xfrm>
            <a:off x="7092280" y="2765938"/>
            <a:ext cx="1693458" cy="75918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ctr">
              <a:lnSpc>
                <a:spcPts val="1320"/>
              </a:lnSpc>
              <a:buClr>
                <a:srgbClr val="7030A0"/>
              </a:buClr>
            </a:pPr>
            <a:r>
              <a:rPr lang="en-GB" sz="1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Memo</a:t>
            </a:r>
          </a:p>
          <a:p>
            <a:pPr>
              <a:lnSpc>
                <a:spcPts val="1320"/>
              </a:lnSpc>
              <a:buClr>
                <a:srgbClr val="7030A0"/>
              </a:buClr>
            </a:pPr>
            <a:r>
              <a:rPr lang="en-GB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Contract size: </a:t>
            </a:r>
            <a:r>
              <a:rPr lang="cs-CZ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GB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cs-CZ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,</a:t>
            </a:r>
            <a:r>
              <a:rPr lang="en-GB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000 EUR</a:t>
            </a:r>
          </a:p>
          <a:p>
            <a:pPr>
              <a:lnSpc>
                <a:spcPts val="1320"/>
              </a:lnSpc>
              <a:buClr>
                <a:srgbClr val="7030A0"/>
              </a:buClr>
            </a:pPr>
            <a:r>
              <a:rPr lang="en-GB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Tick size: one basis point</a:t>
            </a:r>
          </a:p>
          <a:p>
            <a:pPr>
              <a:lnSpc>
                <a:spcPts val="1320"/>
              </a:lnSpc>
              <a:buClr>
                <a:srgbClr val="7030A0"/>
              </a:buClr>
            </a:pPr>
            <a:r>
              <a:rPr lang="en-GB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Tick value: 2.5 </a:t>
            </a:r>
            <a:r>
              <a:rPr lang="cs-CZ" sz="1000" dirty="0">
                <a:latin typeface="Cambria Math" panose="02040503050406030204" pitchFamily="18" charset="0"/>
                <a:ea typeface="Cambria Math" panose="02040503050406030204" pitchFamily="18" charset="0"/>
              </a:rPr>
              <a:t>USD</a:t>
            </a:r>
            <a:endParaRPr lang="en-GB" sz="1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1187624" y="4201277"/>
            <a:ext cx="741682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Speculator discovers spread anomaly in euro currency futures contract</a:t>
            </a:r>
          </a:p>
        </p:txBody>
      </p:sp>
      <p:sp>
        <p:nvSpPr>
          <p:cNvPr id="80" name="TextovéPole 35">
            <a:extLst>
              <a:ext uri="{FF2B5EF4-FFF2-40B4-BE49-F238E27FC236}">
                <a16:creationId xmlns:a16="http://schemas.microsoft.com/office/drawing/2014/main" id="{41523612-52B7-440E-9260-DA421589223C}"/>
              </a:ext>
            </a:extLst>
          </p:cNvPr>
          <p:cNvSpPr txBox="1"/>
          <p:nvPr/>
        </p:nvSpPr>
        <p:spPr>
          <a:xfrm>
            <a:off x="1656000" y="5546944"/>
            <a:ext cx="506784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7030A0"/>
              </a:buClr>
            </a:pPr>
            <a:r>
              <a:rPr lang="cs-CZ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1) 10×2.5 ‒ 2×(-20)×2.5 + (-10)×2.5 = 100 USD</a:t>
            </a:r>
          </a:p>
        </p:txBody>
      </p:sp>
      <p:sp>
        <p:nvSpPr>
          <p:cNvPr id="81" name="TextovéPole 35">
            <a:extLst>
              <a:ext uri="{FF2B5EF4-FFF2-40B4-BE49-F238E27FC236}">
                <a16:creationId xmlns:a16="http://schemas.microsoft.com/office/drawing/2014/main" id="{5DA3750C-88A4-48D1-86E4-D535A7BF2D94}"/>
              </a:ext>
            </a:extLst>
          </p:cNvPr>
          <p:cNvSpPr txBox="1"/>
          <p:nvPr/>
        </p:nvSpPr>
        <p:spPr>
          <a:xfrm>
            <a:off x="1656000" y="5810592"/>
            <a:ext cx="399610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7030A0"/>
              </a:buClr>
            </a:pPr>
            <a:r>
              <a:rPr lang="cs-CZ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2) 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[(40‒10) ‒ (70‒80)] × 2.5 = 100 USD</a:t>
            </a:r>
          </a:p>
        </p:txBody>
      </p:sp>
    </p:spTree>
    <p:extLst>
      <p:ext uri="{BB962C8B-B14F-4D97-AF65-F5344CB8AC3E}">
        <p14:creationId xmlns:p14="http://schemas.microsoft.com/office/powerpoint/2010/main" val="4120409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2000" y="2160000"/>
            <a:ext cx="5976000" cy="1800000"/>
          </a:xfrm>
        </p:spPr>
        <p:txBody>
          <a:bodyPr/>
          <a:lstStyle/>
          <a:p>
            <a:pPr marL="182880" indent="0" algn="l">
              <a:buNone/>
            </a:pPr>
            <a:r>
              <a:rPr lang="en-GB" dirty="0">
                <a:solidFill>
                  <a:srgbClr val="7030A0"/>
                </a:solidFill>
              </a:rPr>
              <a:t>See you </a:t>
            </a:r>
            <a:br>
              <a:rPr lang="en-GB" dirty="0">
                <a:solidFill>
                  <a:srgbClr val="7030A0"/>
                </a:solidFill>
              </a:rPr>
            </a:br>
            <a:r>
              <a:rPr lang="en-GB" dirty="0">
                <a:solidFill>
                  <a:srgbClr val="7030A0"/>
                </a:solidFill>
              </a:rPr>
              <a:t>in the next lecture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body" idx="1"/>
          </p:nvPr>
        </p:nvSpPr>
        <p:spPr>
          <a:xfrm>
            <a:off x="180000" y="288000"/>
            <a:ext cx="3600000" cy="360000"/>
          </a:xfrm>
        </p:spPr>
        <p:txBody>
          <a:bodyPr>
            <a:noAutofit/>
          </a:bodyPr>
          <a:lstStyle/>
          <a:p>
            <a:pPr marL="361950" indent="-361950" algn="l">
              <a:spcBef>
                <a:spcPts val="0"/>
              </a:spcBef>
              <a:spcAft>
                <a:spcPts val="0"/>
              </a:spcAft>
            </a:pPr>
            <a:r>
              <a:rPr lang="en-GB" sz="1600" cap="small" dirty="0">
                <a:latin typeface="Algerian" panose="04020705040A02060702" pitchFamily="82" charset="0"/>
                <a:ea typeface="Tahoma" panose="020B0604030504040204" pitchFamily="34" charset="0"/>
                <a:cs typeface="Tahoma" panose="020B0604030504040204" pitchFamily="34" charset="0"/>
              </a:rPr>
              <a:t>©</a:t>
            </a:r>
            <a:r>
              <a:rPr lang="en-GB" sz="1800" cap="small" dirty="0">
                <a:latin typeface="Algerian" panose="04020705040A02060702" pitchFamily="82" charset="0"/>
                <a:ea typeface="Tahoma" panose="020B0604030504040204" pitchFamily="34" charset="0"/>
                <a:cs typeface="Tahoma" panose="020B0604030504040204" pitchFamily="34" charset="0"/>
              </a:rPr>
              <a:t> O.D. Lecturing Legacy</a:t>
            </a:r>
          </a:p>
        </p:txBody>
      </p:sp>
      <p:sp>
        <p:nvSpPr>
          <p:cNvPr id="9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7</a:t>
            </a:r>
          </a:p>
        </p:txBody>
      </p:sp>
      <p:sp>
        <p:nvSpPr>
          <p:cNvPr id="10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Speculation with futures</a:t>
            </a:r>
          </a:p>
        </p:txBody>
      </p:sp>
    </p:spTree>
    <p:extLst>
      <p:ext uri="{BB962C8B-B14F-4D97-AF65-F5344CB8AC3E}">
        <p14:creationId xmlns:p14="http://schemas.microsoft.com/office/powerpoint/2010/main" val="10582353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PERSISTENCEDATA" val="MMPROD_UIPERSISTENCEDATA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Essentials of bond pricing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Straight bond&amp;quot;&quot;/&gt;&lt;property id=&quot;20307&quot; value=&quot;260&quot;/&gt;&lt;/object&gt;&lt;object type=&quot;3&quot; unique_id=&quot;10005&quot;&gt;&lt;property id=&quot;20148&quot; value=&quot;5&quot;/&gt;&lt;property id=&quot;20300&quot; value=&quot;Slide 3 - &amp;quot;Diversities in bond contracts (1)&amp;quot;&quot;/&gt;&lt;property id=&quot;20307&quot; value=&quot;262&quot;/&gt;&lt;/object&gt;&lt;object type=&quot;3&quot; unique_id=&quot;10006&quot;&gt;&lt;property id=&quot;20148&quot; value=&quot;5&quot;/&gt;&lt;property id=&quot;20300&quot; value=&quot;Slide 4 - &amp;quot;Diversities in bond contracts (2)&amp;quot;&quot;/&gt;&lt;property id=&quot;20307&quot; value=&quot;263&quot;/&gt;&lt;/object&gt;&lt;object type=&quot;3&quot; unique_id=&quot;10007&quot;&gt;&lt;property id=&quot;20148&quot; value=&quot;5&quot;/&gt;&lt;property id=&quot;20300&quot; value=&quot;Slide 5 - &amp;quot;Underlying principles of pricing&amp;quot;&quot;/&gt;&lt;property id=&quot;20307&quot; value=&quot;270&quot;/&gt;&lt;/object&gt;&lt;object type=&quot;3&quot; unique_id=&quot;10008&quot;&gt;&lt;property id=&quot;20148&quot; value=&quot;5&quot;/&gt;&lt;property id=&quot;20300&quot; value=&quot;Slide 6 - &amp;quot;Discounting conventions (1)&amp;quot;&quot;/&gt;&lt;property id=&quot;20307&quot; value=&quot;265&quot;/&gt;&lt;/object&gt;&lt;object type=&quot;3&quot; unique_id=&quot;10009&quot;&gt;&lt;property id=&quot;20148&quot; value=&quot;5&quot;/&gt;&lt;property id=&quot;20300&quot; value=&quot;Slide 7 - &amp;quot;Discounting conventions (2)&amp;quot;&quot;/&gt;&lt;property id=&quot;20307&quot; value=&quot;266&quot;/&gt;&lt;/object&gt;&lt;object type=&quot;3&quot; unique_id=&quot;10010&quot;&gt;&lt;property id=&quot;20148&quot; value=&quot;5&quot;/&gt;&lt;property id=&quot;20300&quot; value=&quot;Slide 8 - &amp;quot;Clean and full price&amp;quot;&quot;/&gt;&lt;property id=&quot;20307&quot; value=&quot;267&quot;/&gt;&lt;/object&gt;&lt;object type=&quot;3&quot; unique_id=&quot;10011&quot;&gt;&lt;property id=&quot;20148&quot; value=&quot;5&quot;/&gt;&lt;property id=&quot;20300&quot; value=&quot;Slide 9 - &amp;quot;Price-yield relationship&amp;quot;&quot;/&gt;&lt;property id=&quot;20307&quot; value=&quot;261&quot;/&gt;&lt;/object&gt;&lt;object type=&quot;3&quot; unique_id=&quot;10012&quot;&gt;&lt;property id=&quot;20148&quot; value=&quot;5&quot;/&gt;&lt;property id=&quot;20300&quot; value=&quot;Slide 10 - &amp;quot;Price–maturity relationship&amp;quot;&quot;/&gt;&lt;property id=&quot;20307&quot; value=&quot;269&quot;/&gt;&lt;/object&gt;&lt;object type=&quot;3&quot; unique_id=&quot;10013&quot;&gt;&lt;property id=&quot;20148&quot; value=&quot;5&quot;/&gt;&lt;property id=&quot;20300&quot; value=&quot;Slide 11 - &amp;quot;Yield to maturity&amp;quot;&quot;/&gt;&lt;property id=&quot;20307&quot; value=&quot;268&quot;/&gt;&lt;/object&gt;&lt;object type=&quot;3&quot; unique_id=&quot;10014&quot;&gt;&lt;property id=&quot;20148&quot; value=&quot;5&quot;/&gt;&lt;property id=&quot;20300&quot; value=&quot;Slide 12 - &amp;quot;Other yield measures&amp;quot;&quot;/&gt;&lt;property id=&quot;20307&quot; value=&quot;271&quot;/&gt;&lt;/object&gt;&lt;object type=&quot;3&quot; unique_id=&quot;10015&quot;&gt;&lt;property id=&quot;20148&quot; value=&quot;5&quot;/&gt;&lt;property id=&quot;20300&quot; value=&quot;Slide 13 - &amp;quot;See you  in the next lecture&amp;quot;&quot;/&gt;&lt;property id=&quot;20307&quot; value=&quot;272&quot;/&gt;&lt;/object&gt;&lt;/object&gt;&lt;object type=&quot;8&quot; unique_id=&quot;1003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FMI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>
    <a:lnDef>
      <a:spPr>
        <a:ln w="25400">
          <a:headEnd type="none" w="lg" len="med"/>
          <a:tailEnd type="triangl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sz="1600" i="1" smtClean="0">
            <a:latin typeface="Cambria Math"/>
            <a:ea typeface="Cambria Math" panose="020405030504060302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21469</TotalTime>
  <Words>1120</Words>
  <Application>Microsoft Office PowerPoint</Application>
  <PresentationFormat>Předvádění na obrazovce (4:3)</PresentationFormat>
  <Paragraphs>229</Paragraphs>
  <Slides>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Algerian</vt:lpstr>
      <vt:lpstr>Calibri</vt:lpstr>
      <vt:lpstr>Cambria Math</vt:lpstr>
      <vt:lpstr>Georgia</vt:lpstr>
      <vt:lpstr>Trebuchet MS</vt:lpstr>
      <vt:lpstr>Wingdings</vt:lpstr>
      <vt:lpstr>FMI</vt:lpstr>
      <vt:lpstr>Speculation with futures</vt:lpstr>
      <vt:lpstr>Introduction</vt:lpstr>
      <vt:lpstr>Open position trading</vt:lpstr>
      <vt:lpstr>Spread trading (1)</vt:lpstr>
      <vt:lpstr>Spread trading (2)</vt:lpstr>
      <vt:lpstr>Butterfly spread</vt:lpstr>
      <vt:lpstr>See you  in the next lecture</vt:lpstr>
    </vt:vector>
  </TitlesOfParts>
  <Company>Institute of Economic Studies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Speculation with futures</dc:title>
  <dc:subject>FI - TALKING SLIDES</dc:subject>
  <dc:creator>Oldřich DĚDEK</dc:creator>
  <cp:keywords>pptxFI_L13</cp:keywords>
  <dc:description>Financial markets instruments</dc:description>
  <cp:lastModifiedBy>Oldrich DEDEK</cp:lastModifiedBy>
  <cp:revision>2227</cp:revision>
  <dcterms:created xsi:type="dcterms:W3CDTF">2014-05-11T12:40:16Z</dcterms:created>
  <dcterms:modified xsi:type="dcterms:W3CDTF">2020-11-22T09:57:50Z</dcterms:modified>
  <cp:category>O.D. Lecturing Legacy</cp:category>
  <cp:contentStatus>OD Web</cp:contentStatus>
</cp:coreProperties>
</file>