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sldIdLst>
    <p:sldId id="256" r:id="rId2"/>
    <p:sldId id="260" r:id="rId3"/>
    <p:sldId id="273" r:id="rId4"/>
    <p:sldId id="291" r:id="rId5"/>
    <p:sldId id="280" r:id="rId6"/>
    <p:sldId id="296" r:id="rId7"/>
    <p:sldId id="272" r:id="rId8"/>
  </p:sldIdLst>
  <p:sldSz cx="9144000" cy="6858000" type="screen4x3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0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127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22.11.2020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22.11.2020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.png"/><Relationship Id="rId21" Type="http://schemas.openxmlformats.org/officeDocument/2006/relationships/image" Target="../media/image13.png"/><Relationship Id="rId17" Type="http://schemas.openxmlformats.org/officeDocument/2006/relationships/image" Target="../media/image9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9" Type="http://schemas.openxmlformats.org/officeDocument/2006/relationships/image" Target="../media/image11.png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5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3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Speculation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with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en-GB" dirty="0">
                <a:solidFill>
                  <a:srgbClr val="7030A0"/>
                </a:solidFill>
              </a:rPr>
              <a:t>futures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78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Speculation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speculative trade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1629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Speculators open short-term risky positons with the aim of making quick profit from supposed mispricing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2642924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High liquidity (futures contracts can be opened and closed rapidly thanks to high levels of standardization)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304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Attractiveness of futures contracts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7624" y="3766648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Financial leverage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initial margin is a fraction of the value of the futures contract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3211900"/>
            <a:ext cx="75960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Easy speculation on falling prices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short selling on spot markets can be subject to regulation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avoid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disruptive effect on prices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35"/>
          <p:cNvSpPr txBox="1"/>
          <p:nvPr/>
        </p:nvSpPr>
        <p:spPr>
          <a:xfrm>
            <a:off x="1512000" y="4321448"/>
            <a:ext cx="7487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unlevered rate of return (the underlying asset must be purchased to get access to its price change)</a:t>
            </a:r>
          </a:p>
        </p:txBody>
      </p:sp>
      <p:sp>
        <p:nvSpPr>
          <p:cNvPr id="64" name="TextovéPole 35"/>
          <p:cNvSpPr txBox="1"/>
          <p:nvPr/>
        </p:nvSpPr>
        <p:spPr>
          <a:xfrm>
            <a:off x="1512000" y="1820944"/>
            <a:ext cx="75244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underpricing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results in opening long positions that benefit from price increase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491880" y="4620174"/>
                <a:ext cx="947439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620174"/>
                <a:ext cx="947439" cy="5533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35"/>
          <p:cNvSpPr txBox="1"/>
          <p:nvPr/>
        </p:nvSpPr>
        <p:spPr>
          <a:xfrm>
            <a:off x="1511096" y="2066864"/>
            <a:ext cx="748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overpricing results in opening short positions that benefit from price decline</a:t>
            </a:r>
          </a:p>
        </p:txBody>
      </p:sp>
      <p:sp>
        <p:nvSpPr>
          <p:cNvPr id="65" name="TextovéPole 35"/>
          <p:cNvSpPr txBox="1"/>
          <p:nvPr/>
        </p:nvSpPr>
        <p:spPr>
          <a:xfrm>
            <a:off x="1511096" y="5116920"/>
            <a:ext cx="76329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levered rate of return (access to expected price change is made possible by paying a much smaller amount than the asset price)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3492000" y="5605987"/>
                <a:ext cx="175317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000" y="5605987"/>
                <a:ext cx="1753172" cy="5549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5571747" y="5727296"/>
                <a:ext cx="23126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=2%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⇨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=50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747" y="5727296"/>
                <a:ext cx="2312621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Speculation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Open position trading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30060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864000" y="2268000"/>
            <a:ext cx="225781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2591035"/>
            <a:ext cx="4104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Long open position trading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1188000" y="4263016"/>
            <a:ext cx="4104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Short open position  trading</a:t>
            </a:r>
          </a:p>
        </p:txBody>
      </p:sp>
      <p:sp>
        <p:nvSpPr>
          <p:cNvPr id="92" name="TextovéPole 35"/>
          <p:cNvSpPr txBox="1"/>
          <p:nvPr/>
        </p:nvSpPr>
        <p:spPr>
          <a:xfrm>
            <a:off x="1512000" y="1811344"/>
            <a:ext cx="666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long OPT benefits from price increase (speculators w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ant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to buy futures contracts)</a:t>
            </a:r>
          </a:p>
        </p:txBody>
      </p:sp>
      <p:sp>
        <p:nvSpPr>
          <p:cNvPr id="64" name="TextovéPole 35"/>
          <p:cNvSpPr txBox="1"/>
          <p:nvPr/>
        </p:nvSpPr>
        <p:spPr>
          <a:xfrm>
            <a:off x="1512000" y="2041935"/>
            <a:ext cx="66955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short OPT benefits from price decline (speculators w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ant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to sell futures contracts)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188000" y="1264000"/>
            <a:ext cx="77046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Open position trading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(directional trading) takes a view on the expected direction of price change</a:t>
            </a:r>
          </a:p>
        </p:txBody>
      </p:sp>
      <p:sp>
        <p:nvSpPr>
          <p:cNvPr id="72" name="TextovéPole 35"/>
          <p:cNvSpPr txBox="1"/>
          <p:nvPr/>
        </p:nvSpPr>
        <p:spPr>
          <a:xfrm>
            <a:off x="1512000" y="2863271"/>
            <a:ext cx="45001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Contract: three-month euro interest rate futures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ulka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2611754"/>
                  </p:ext>
                </p:extLst>
              </p:nvPr>
            </p:nvGraphicFramePr>
            <p:xfrm>
              <a:off x="1800000" y="3275410"/>
              <a:ext cx="4669354" cy="918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Day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Action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F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/>
                                  </a:rPr>
                                  <m:t>u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GB" sz="1100" b="0" i="0" noProof="0" smtClean="0">
                                    <a:latin typeface="Cambria Math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price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In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itial</m:t>
                                </m:r>
                                <m:r>
                                  <a:rPr lang="cs-CZ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lang="cs-CZ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to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Net gain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Buy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Hold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-625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-1125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Sell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91.20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ulka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2611754"/>
                  </p:ext>
                </p:extLst>
              </p:nvPr>
            </p:nvGraphicFramePr>
            <p:xfrm>
              <a:off x="1800000" y="3275410"/>
              <a:ext cx="4669354" cy="918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2564" t="-6818" r="-560684" b="-2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Action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192308" t="-6818" r="-304615" b="-2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292308" t="-6818" r="-204615" b="-2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392308" t="-6818" r="-104615" b="-2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Net gain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Buy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Hold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-625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-1125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Sell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91.20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+1500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" name="Tabulka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975089"/>
                  </p:ext>
                </p:extLst>
              </p:nvPr>
            </p:nvGraphicFramePr>
            <p:xfrm>
              <a:off x="1800000" y="4874819"/>
              <a:ext cx="4669354" cy="918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Day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Action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F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/>
                                  </a:rPr>
                                  <m:t>u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GB" sz="1100" b="0" i="0" noProof="0" smtClean="0">
                                    <a:latin typeface="Cambria Math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/>
                                  </a:rPr>
                                  <m:t>price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In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margin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to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m</m:t>
                                </m:r>
                                <m: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Net gain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Sell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Hold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Buy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0" name="Tabulka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975089"/>
                  </p:ext>
                </p:extLst>
              </p:nvPr>
            </p:nvGraphicFramePr>
            <p:xfrm>
              <a:off x="1800000" y="4874819"/>
              <a:ext cx="4669354" cy="918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2564" t="-6667" r="-560684" b="-2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Action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192308" t="-6667" r="-304615" b="-2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292308" t="-6667" r="-204615" b="-2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392308" t="-6667" r="-104615" b="-2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Net gain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Sell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Hold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Buy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+8000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1" name="TextovéPole 35"/>
          <p:cNvSpPr txBox="1"/>
          <p:nvPr/>
        </p:nvSpPr>
        <p:spPr>
          <a:xfrm>
            <a:off x="1512000" y="4540600"/>
            <a:ext cx="45163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Contract: stock index futures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6588000" y="3175753"/>
                <a:ext cx="240439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interest rates drop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100−91.2</m:t>
                        </m:r>
                      </m:e>
                    </m:d>
                    <m:r>
                      <a:rPr lang="cs-CZ" sz="11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cs-CZ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100−90.5</m:t>
                        </m:r>
                      </m:e>
                    </m:d>
                    <m:r>
                      <a:rPr lang="cs-CZ" sz="1100" b="0" i="1" smtClean="0">
                        <a:latin typeface="Cambria Math"/>
                        <a:ea typeface="Cambria Math" panose="02040503050406030204" pitchFamily="18" charset="0"/>
                      </a:rPr>
                      <m:t>=−70 </m:t>
                    </m:r>
                    <m:r>
                      <m:rPr>
                        <m:sty m:val="p"/>
                      </m:rPr>
                      <a:rPr lang="cs-CZ" sz="1100" b="0" i="0" smtClean="0">
                        <a:latin typeface="Cambria Math"/>
                        <a:ea typeface="Cambria Math" panose="02040503050406030204" pitchFamily="18" charset="0"/>
                      </a:rPr>
                      <m:t>bp</m:t>
                    </m:r>
                  </m:oMath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3175753"/>
                <a:ext cx="2404392" cy="430887"/>
              </a:xfrm>
              <a:prstGeom prst="rect">
                <a:avLst/>
              </a:prstGeom>
              <a:blipFill>
                <a:blip r:embed="rId16"/>
                <a:stretch>
                  <a:fillRect t="-1408" b="-14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35"/>
              <p:cNvSpPr txBox="1"/>
              <p:nvPr/>
            </p:nvSpPr>
            <p:spPr>
              <a:xfrm>
                <a:off x="6588000" y="3531646"/>
                <a:ext cx="2311344" cy="42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periodic rate of return</a:t>
                </a:r>
                <a:r>
                  <a:rPr lang="cs-CZ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over three days</a:t>
                </a:r>
                <a:r>
                  <a:rPr lang="cs-CZ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cs-CZ" sz="1100" b="0" i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cs-CZ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875</m:t>
                        </m:r>
                      </m:num>
                      <m:den>
                        <m:r>
                          <a:rPr lang="cs-CZ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500)</m:t>
                        </m:r>
                      </m:den>
                    </m:f>
                    <m:r>
                      <a:rPr lang="cs-CZ" sz="11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100" b="0" i="1" smtClean="0">
                        <a:latin typeface="Cambria Math"/>
                        <a:ea typeface="Cambria Math" panose="02040503050406030204" pitchFamily="18" charset="0"/>
                      </a:rPr>
                      <m:t>175%</m:t>
                    </m:r>
                  </m:oMath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3531646"/>
                <a:ext cx="2311344" cy="425758"/>
              </a:xfrm>
              <a:prstGeom prst="rect">
                <a:avLst/>
              </a:prstGeom>
              <a:blipFill>
                <a:blip r:embed="rId17"/>
                <a:stretch>
                  <a:fillRect t="-15714" b="-8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35"/>
              <p:cNvSpPr txBox="1"/>
              <p:nvPr/>
            </p:nvSpPr>
            <p:spPr>
              <a:xfrm>
                <a:off x="6588000" y="3909399"/>
                <a:ext cx="2311344" cy="42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annual rate of return =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/>
                        <a:ea typeface="Cambria Math" panose="02040503050406030204" pitchFamily="18" charset="0"/>
                      </a:rPr>
                      <m:t>175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1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365</m:t>
                        </m:r>
                      </m:num>
                      <m:den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cs-CZ" sz="11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GB" sz="1100" b="0" i="1" dirty="0">
                  <a:latin typeface="Cambria Math"/>
                  <a:ea typeface="Cambria Math"/>
                </a:endParaRPr>
              </a:p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  <a:ea typeface="Cambria Math" panose="02040503050406030204" pitchFamily="18" charset="0"/>
                        </a:rPr>
                        <m:t>=21,292%</m:t>
                      </m:r>
                    </m:oMath>
                  </m:oMathPara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3909399"/>
                <a:ext cx="2311344" cy="425758"/>
              </a:xfrm>
              <a:prstGeom prst="rect">
                <a:avLst/>
              </a:prstGeom>
              <a:blipFill>
                <a:blip r:embed="rId18"/>
                <a:stretch>
                  <a:fillRect t="-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35"/>
              <p:cNvSpPr txBox="1"/>
              <p:nvPr/>
            </p:nvSpPr>
            <p:spPr>
              <a:xfrm>
                <a:off x="6588000" y="4762315"/>
                <a:ext cx="2311344" cy="42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stock market fall =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en-GB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1600</m:t>
                        </m:r>
                      </m:num>
                      <m:den>
                        <m:r>
                          <a:rPr lang="en-GB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2400−1)=−33%</m:t>
                        </m:r>
                      </m:den>
                    </m:f>
                  </m:oMath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4762315"/>
                <a:ext cx="2311344" cy="425758"/>
              </a:xfrm>
              <a:prstGeom prst="rect">
                <a:avLst/>
              </a:prstGeom>
              <a:blipFill>
                <a:blip r:embed="rId19"/>
                <a:stretch>
                  <a:fillRect t="-15714" b="-8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35"/>
              <p:cNvSpPr txBox="1"/>
              <p:nvPr/>
            </p:nvSpPr>
            <p:spPr>
              <a:xfrm>
                <a:off x="6588000" y="5137166"/>
                <a:ext cx="2311344" cy="42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periodic rate of return (over three days) =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8000</m:t>
                        </m:r>
                      </m:num>
                      <m:den>
                        <m:r>
                          <a:rPr lang="en-GB" sz="1100" b="0" i="1" smtClean="0">
                            <a:latin typeface="Cambria Math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n-GB" sz="1100" b="0" i="1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  <m:r>
                      <a:rPr lang="en-GB" sz="110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100" b="0" i="1" smtClean="0">
                        <a:latin typeface="Cambria Math"/>
                        <a:ea typeface="Cambria Math" panose="02040503050406030204" pitchFamily="18" charset="0"/>
                      </a:rPr>
                      <m:t>=800%</m:t>
                    </m:r>
                  </m:oMath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5137166"/>
                <a:ext cx="2311344" cy="425758"/>
              </a:xfrm>
              <a:prstGeom prst="rect">
                <a:avLst/>
              </a:prstGeom>
              <a:blipFill>
                <a:blip r:embed="rId20"/>
                <a:stretch>
                  <a:fillRect t="-15714" b="-8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/>
              <p:cNvSpPr txBox="1"/>
              <p:nvPr/>
            </p:nvSpPr>
            <p:spPr>
              <a:xfrm>
                <a:off x="6588000" y="5509058"/>
                <a:ext cx="2304480" cy="42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:r>
                  <a:rPr lang="en-GB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annual rate of return =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/>
                        <a:ea typeface="Cambria Math" panose="02040503050406030204" pitchFamily="18" charset="0"/>
                      </a:rPr>
                      <m:t>800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1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365</m:t>
                        </m:r>
                      </m:num>
                      <m:den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1100" b="0" i="1" dirty="0">
                  <a:latin typeface="Cambria Math"/>
                  <a:ea typeface="Cambria Math"/>
                </a:endParaRPr>
              </a:p>
              <a:p>
                <a:pPr marL="177800" indent="-177800">
                  <a:lnSpc>
                    <a:spcPts val="1320"/>
                  </a:lnSpc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  <a:ea typeface="Cambria Math" panose="02040503050406030204" pitchFamily="18" charset="0"/>
                        </a:rPr>
                        <m:t>=97,333%</m:t>
                      </m:r>
                    </m:oMath>
                  </m:oMathPara>
                </a14:m>
                <a:endParaRPr lang="en-GB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5509058"/>
                <a:ext cx="2304480" cy="425758"/>
              </a:xfrm>
              <a:prstGeom prst="rect">
                <a:avLst/>
              </a:prstGeom>
              <a:blipFill>
                <a:blip r:embed="rId21"/>
                <a:stretch>
                  <a:fillRect t="-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35"/>
          <p:cNvSpPr txBox="1"/>
          <p:nvPr/>
        </p:nvSpPr>
        <p:spPr>
          <a:xfrm>
            <a:off x="57981" y="3270019"/>
            <a:ext cx="1657906" cy="9258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lnSpc>
                <a:spcPts val="1320"/>
              </a:lnSpc>
              <a:buClr>
                <a:srgbClr val="7030A0"/>
              </a:buClr>
            </a:pPr>
            <a:r>
              <a:rPr lang="en-GB" sz="1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Memo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 size: 500</a:t>
            </a: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000 EUR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size: one basis point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value: 12.5 EUR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Initial margin: 500 EUR</a:t>
            </a:r>
          </a:p>
        </p:txBody>
      </p:sp>
      <p:sp>
        <p:nvSpPr>
          <p:cNvPr id="69" name="TextovéPole 35"/>
          <p:cNvSpPr txBox="1"/>
          <p:nvPr/>
        </p:nvSpPr>
        <p:spPr>
          <a:xfrm>
            <a:off x="70029" y="4866814"/>
            <a:ext cx="1645858" cy="7591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lnSpc>
                <a:spcPts val="1320"/>
              </a:lnSpc>
              <a:buClr>
                <a:srgbClr val="7030A0"/>
              </a:buClr>
            </a:pPr>
            <a:r>
              <a:rPr lang="en-GB" sz="1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Memo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size: ½ index point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value: 5 EUR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Initial margin: 1,000 EUR</a:t>
            </a:r>
          </a:p>
        </p:txBody>
      </p:sp>
    </p:spTree>
    <p:extLst>
      <p:ext uri="{BB962C8B-B14F-4D97-AF65-F5344CB8AC3E}">
        <p14:creationId xmlns:p14="http://schemas.microsoft.com/office/powerpoint/2010/main" val="3207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Speculation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52064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Spread trading</a:t>
            </a:r>
            <a:r>
              <a:rPr lang="cs-CZ" dirty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1256325"/>
            <a:ext cx="771134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Spread trading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of the simultaneous purchase and sale of two futures contracts, taking a view on the expected change in the difference between prices of these contracts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1188000" y="4111605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Spread trades are less risky because losses in one leg of the spread tend to be offset by gains in the other leg of the spread and vice versa</a:t>
            </a:r>
          </a:p>
        </p:txBody>
      </p:sp>
      <p:sp>
        <p:nvSpPr>
          <p:cNvPr id="92" name="TextovéPole 35"/>
          <p:cNvSpPr txBox="1"/>
          <p:nvPr/>
        </p:nvSpPr>
        <p:spPr>
          <a:xfrm>
            <a:off x="1512000" y="2621922"/>
            <a:ext cx="74288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buying a spread means to be long in earlier maturing and short in later maturing contracts; speculator expects that the spread will widen (it will become more positive or less negative) 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84602" y="3780000"/>
            <a:ext cx="36873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Risk profile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35"/>
          <p:cNvSpPr txBox="1"/>
          <p:nvPr/>
        </p:nvSpPr>
        <p:spPr>
          <a:xfrm>
            <a:off x="1512000" y="3061600"/>
            <a:ext cx="75349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selling a spread means to be short in earlier maturing and long in later maturing contracts; speculator expects that the spread will narrow (it will become less positive or more negative) </a:t>
            </a:r>
          </a:p>
        </p:txBody>
      </p:sp>
      <p:sp>
        <p:nvSpPr>
          <p:cNvPr id="60" name="TextovéPole 35"/>
          <p:cNvSpPr txBox="1"/>
          <p:nvPr/>
        </p:nvSpPr>
        <p:spPr>
          <a:xfrm>
            <a:off x="1187624" y="2075838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Intra-contract spread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formed by simultaneous long and short positions in the same futures contract using different maturities       </a:t>
            </a:r>
          </a:p>
        </p:txBody>
      </p:sp>
      <p:sp>
        <p:nvSpPr>
          <p:cNvPr id="61" name="TextovéPole 35"/>
          <p:cNvSpPr txBox="1"/>
          <p:nvPr/>
        </p:nvSpPr>
        <p:spPr>
          <a:xfrm>
            <a:off x="1188000" y="3508503"/>
            <a:ext cx="7652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Inter-contract 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combines different types of futures contracts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3427476" y="4740898"/>
            <a:ext cx="2285535" cy="765185"/>
            <a:chOff x="3435304" y="3805472"/>
            <a:chExt cx="2285535" cy="1440160"/>
          </a:xfrm>
        </p:grpSpPr>
        <p:sp>
          <p:nvSpPr>
            <p:cNvPr id="82" name="TextovéPole 81"/>
            <p:cNvSpPr txBox="1"/>
            <p:nvPr/>
          </p:nvSpPr>
          <p:spPr>
            <a:xfrm>
              <a:off x="4467237" y="4999411"/>
              <a:ext cx="44273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361950" indent="-361950" algn="ctr"/>
              <a:r>
                <a:rPr lang="en-GB" sz="1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June</a:t>
              </a:r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3435304" y="3805472"/>
              <a:ext cx="2285535" cy="1205657"/>
              <a:chOff x="3425448" y="3887489"/>
              <a:chExt cx="2661292" cy="1519366"/>
            </a:xfrm>
          </p:grpSpPr>
          <p:cxnSp>
            <p:nvCxnSpPr>
              <p:cNvPr id="73" name="Přímá spojnice 72"/>
              <p:cNvCxnSpPr/>
              <p:nvPr/>
            </p:nvCxnSpPr>
            <p:spPr>
              <a:xfrm>
                <a:off x="3427673" y="5398116"/>
                <a:ext cx="2259574" cy="0"/>
              </a:xfrm>
              <a:prstGeom prst="line">
                <a:avLst/>
              </a:prstGeom>
              <a:ln w="190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Volný tvar 5"/>
              <p:cNvSpPr/>
              <p:nvPr/>
            </p:nvSpPr>
            <p:spPr>
              <a:xfrm>
                <a:off x="3442777" y="4306899"/>
                <a:ext cx="2643963" cy="873954"/>
              </a:xfrm>
              <a:custGeom>
                <a:avLst/>
                <a:gdLst>
                  <a:gd name="connsiteX0" fmla="*/ 0 w 2643963"/>
                  <a:gd name="connsiteY0" fmla="*/ 867614 h 873953"/>
                  <a:gd name="connsiteX1" fmla="*/ 340242 w 2643963"/>
                  <a:gd name="connsiteY1" fmla="*/ 853437 h 873953"/>
                  <a:gd name="connsiteX2" fmla="*/ 637954 w 2643963"/>
                  <a:gd name="connsiteY2" fmla="*/ 697493 h 873953"/>
                  <a:gd name="connsiteX3" fmla="*/ 744279 w 2643963"/>
                  <a:gd name="connsiteY3" fmla="*/ 598255 h 873953"/>
                  <a:gd name="connsiteX4" fmla="*/ 1105786 w 2643963"/>
                  <a:gd name="connsiteY4" fmla="*/ 506107 h 873953"/>
                  <a:gd name="connsiteX5" fmla="*/ 1601972 w 2643963"/>
                  <a:gd name="connsiteY5" fmla="*/ 435223 h 873953"/>
                  <a:gd name="connsiteX6" fmla="*/ 1722475 w 2643963"/>
                  <a:gd name="connsiteY6" fmla="*/ 265102 h 873953"/>
                  <a:gd name="connsiteX7" fmla="*/ 1800447 w 2643963"/>
                  <a:gd name="connsiteY7" fmla="*/ 109158 h 873953"/>
                  <a:gd name="connsiteX8" fmla="*/ 2161954 w 2643963"/>
                  <a:gd name="connsiteY8" fmla="*/ 9921 h 873953"/>
                  <a:gd name="connsiteX9" fmla="*/ 2176131 w 2643963"/>
                  <a:gd name="connsiteY9" fmla="*/ 9921 h 873953"/>
                  <a:gd name="connsiteX10" fmla="*/ 2438400 w 2643963"/>
                  <a:gd name="connsiteY10" fmla="*/ 66628 h 873953"/>
                  <a:gd name="connsiteX11" fmla="*/ 2643963 w 2643963"/>
                  <a:gd name="connsiteY11" fmla="*/ 24097 h 873953"/>
                  <a:gd name="connsiteX12" fmla="*/ 2643963 w 2643963"/>
                  <a:gd name="connsiteY12" fmla="*/ 24097 h 87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43963" h="873953">
                    <a:moveTo>
                      <a:pt x="0" y="867614"/>
                    </a:moveTo>
                    <a:cubicBezTo>
                      <a:pt x="116958" y="874702"/>
                      <a:pt x="233916" y="881791"/>
                      <a:pt x="340242" y="853437"/>
                    </a:cubicBezTo>
                    <a:cubicBezTo>
                      <a:pt x="446568" y="825083"/>
                      <a:pt x="570615" y="740023"/>
                      <a:pt x="637954" y="697493"/>
                    </a:cubicBezTo>
                    <a:cubicBezTo>
                      <a:pt x="705293" y="654963"/>
                      <a:pt x="666307" y="630153"/>
                      <a:pt x="744279" y="598255"/>
                    </a:cubicBezTo>
                    <a:cubicBezTo>
                      <a:pt x="822251" y="566357"/>
                      <a:pt x="962837" y="533279"/>
                      <a:pt x="1105786" y="506107"/>
                    </a:cubicBezTo>
                    <a:cubicBezTo>
                      <a:pt x="1248735" y="478935"/>
                      <a:pt x="1499191" y="475390"/>
                      <a:pt x="1601972" y="435223"/>
                    </a:cubicBezTo>
                    <a:cubicBezTo>
                      <a:pt x="1704754" y="395055"/>
                      <a:pt x="1689396" y="319446"/>
                      <a:pt x="1722475" y="265102"/>
                    </a:cubicBezTo>
                    <a:cubicBezTo>
                      <a:pt x="1755554" y="210758"/>
                      <a:pt x="1727201" y="151688"/>
                      <a:pt x="1800447" y="109158"/>
                    </a:cubicBezTo>
                    <a:cubicBezTo>
                      <a:pt x="1873693" y="66628"/>
                      <a:pt x="2099340" y="26461"/>
                      <a:pt x="2161954" y="9921"/>
                    </a:cubicBezTo>
                    <a:cubicBezTo>
                      <a:pt x="2224568" y="-6619"/>
                      <a:pt x="2130057" y="470"/>
                      <a:pt x="2176131" y="9921"/>
                    </a:cubicBezTo>
                    <a:cubicBezTo>
                      <a:pt x="2222205" y="19372"/>
                      <a:pt x="2360428" y="64265"/>
                      <a:pt x="2438400" y="66628"/>
                    </a:cubicBezTo>
                    <a:cubicBezTo>
                      <a:pt x="2516372" y="68991"/>
                      <a:pt x="2643963" y="24097"/>
                      <a:pt x="2643963" y="24097"/>
                    </a:cubicBezTo>
                    <a:lnTo>
                      <a:pt x="2643963" y="24097"/>
                    </a:lnTo>
                  </a:path>
                </a:pathLst>
              </a:cu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Volný tvar 6"/>
              <p:cNvSpPr/>
              <p:nvPr/>
            </p:nvSpPr>
            <p:spPr>
              <a:xfrm rot="536011">
                <a:off x="3455112" y="4453018"/>
                <a:ext cx="1440390" cy="456211"/>
              </a:xfrm>
              <a:custGeom>
                <a:avLst/>
                <a:gdLst>
                  <a:gd name="connsiteX0" fmla="*/ 0 w 1772093"/>
                  <a:gd name="connsiteY0" fmla="*/ 506980 h 506980"/>
                  <a:gd name="connsiteX1" fmla="*/ 184297 w 1772093"/>
                  <a:gd name="connsiteY1" fmla="*/ 365212 h 506980"/>
                  <a:gd name="connsiteX2" fmla="*/ 510363 w 1772093"/>
                  <a:gd name="connsiteY2" fmla="*/ 421919 h 506980"/>
                  <a:gd name="connsiteX3" fmla="*/ 786809 w 1772093"/>
                  <a:gd name="connsiteY3" fmla="*/ 414831 h 506980"/>
                  <a:gd name="connsiteX4" fmla="*/ 1006549 w 1772093"/>
                  <a:gd name="connsiteY4" fmla="*/ 202180 h 506980"/>
                  <a:gd name="connsiteX5" fmla="*/ 1091609 w 1772093"/>
                  <a:gd name="connsiteY5" fmla="*/ 117119 h 506980"/>
                  <a:gd name="connsiteX6" fmla="*/ 1346790 w 1772093"/>
                  <a:gd name="connsiteY6" fmla="*/ 10794 h 506980"/>
                  <a:gd name="connsiteX7" fmla="*/ 1545265 w 1772093"/>
                  <a:gd name="connsiteY7" fmla="*/ 10794 h 506980"/>
                  <a:gd name="connsiteX8" fmla="*/ 1772093 w 1772093"/>
                  <a:gd name="connsiteY8" fmla="*/ 74589 h 506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72093" h="506980">
                    <a:moveTo>
                      <a:pt x="0" y="506980"/>
                    </a:moveTo>
                    <a:cubicBezTo>
                      <a:pt x="49618" y="443184"/>
                      <a:pt x="99237" y="379389"/>
                      <a:pt x="184297" y="365212"/>
                    </a:cubicBezTo>
                    <a:cubicBezTo>
                      <a:pt x="269358" y="351035"/>
                      <a:pt x="409944" y="413649"/>
                      <a:pt x="510363" y="421919"/>
                    </a:cubicBezTo>
                    <a:cubicBezTo>
                      <a:pt x="610782" y="430189"/>
                      <a:pt x="704111" y="451454"/>
                      <a:pt x="786809" y="414831"/>
                    </a:cubicBezTo>
                    <a:cubicBezTo>
                      <a:pt x="869507" y="378208"/>
                      <a:pt x="955749" y="251799"/>
                      <a:pt x="1006549" y="202180"/>
                    </a:cubicBezTo>
                    <a:cubicBezTo>
                      <a:pt x="1057349" y="152561"/>
                      <a:pt x="1034902" y="149017"/>
                      <a:pt x="1091609" y="117119"/>
                    </a:cubicBezTo>
                    <a:cubicBezTo>
                      <a:pt x="1148316" y="85221"/>
                      <a:pt x="1271181" y="28515"/>
                      <a:pt x="1346790" y="10794"/>
                    </a:cubicBezTo>
                    <a:cubicBezTo>
                      <a:pt x="1422399" y="-6927"/>
                      <a:pt x="1474381" y="161"/>
                      <a:pt x="1545265" y="10794"/>
                    </a:cubicBezTo>
                    <a:cubicBezTo>
                      <a:pt x="1616149" y="21426"/>
                      <a:pt x="1694121" y="48007"/>
                      <a:pt x="1772093" y="74589"/>
                    </a:cubicBezTo>
                  </a:path>
                </a:pathLst>
              </a:custGeom>
              <a:noFill/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Volný tvar 8"/>
              <p:cNvSpPr/>
              <p:nvPr/>
            </p:nvSpPr>
            <p:spPr>
              <a:xfrm>
                <a:off x="3430772" y="4117497"/>
                <a:ext cx="2140688" cy="256027"/>
              </a:xfrm>
              <a:custGeom>
                <a:avLst/>
                <a:gdLst>
                  <a:gd name="connsiteX0" fmla="*/ 0 w 2140688"/>
                  <a:gd name="connsiteY0" fmla="*/ 256028 h 256028"/>
                  <a:gd name="connsiteX1" fmla="*/ 297712 w 2140688"/>
                  <a:gd name="connsiteY1" fmla="*/ 227675 h 256028"/>
                  <a:gd name="connsiteX2" fmla="*/ 503275 w 2140688"/>
                  <a:gd name="connsiteY2" fmla="*/ 107173 h 256028"/>
                  <a:gd name="connsiteX3" fmla="*/ 701749 w 2140688"/>
                  <a:gd name="connsiteY3" fmla="*/ 7935 h 256028"/>
                  <a:gd name="connsiteX4" fmla="*/ 900223 w 2140688"/>
                  <a:gd name="connsiteY4" fmla="*/ 15024 h 256028"/>
                  <a:gd name="connsiteX5" fmla="*/ 1041991 w 2140688"/>
                  <a:gd name="connsiteY5" fmla="*/ 85907 h 256028"/>
                  <a:gd name="connsiteX6" fmla="*/ 1304261 w 2140688"/>
                  <a:gd name="connsiteY6" fmla="*/ 121349 h 256028"/>
                  <a:gd name="connsiteX7" fmla="*/ 1609061 w 2140688"/>
                  <a:gd name="connsiteY7" fmla="*/ 64642 h 256028"/>
                  <a:gd name="connsiteX8" fmla="*/ 1765005 w 2140688"/>
                  <a:gd name="connsiteY8" fmla="*/ 50466 h 256028"/>
                  <a:gd name="connsiteX9" fmla="*/ 1920949 w 2140688"/>
                  <a:gd name="connsiteY9" fmla="*/ 100084 h 256028"/>
                  <a:gd name="connsiteX10" fmla="*/ 2069805 w 2140688"/>
                  <a:gd name="connsiteY10" fmla="*/ 156791 h 256028"/>
                  <a:gd name="connsiteX11" fmla="*/ 2140688 w 2140688"/>
                  <a:gd name="connsiteY11" fmla="*/ 178056 h 256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40688" h="256028">
                    <a:moveTo>
                      <a:pt x="0" y="256028"/>
                    </a:moveTo>
                    <a:cubicBezTo>
                      <a:pt x="106916" y="254256"/>
                      <a:pt x="213833" y="252484"/>
                      <a:pt x="297712" y="227675"/>
                    </a:cubicBezTo>
                    <a:cubicBezTo>
                      <a:pt x="381591" y="202866"/>
                      <a:pt x="435936" y="143796"/>
                      <a:pt x="503275" y="107173"/>
                    </a:cubicBezTo>
                    <a:cubicBezTo>
                      <a:pt x="570614" y="70550"/>
                      <a:pt x="635591" y="23293"/>
                      <a:pt x="701749" y="7935"/>
                    </a:cubicBezTo>
                    <a:cubicBezTo>
                      <a:pt x="767907" y="-7423"/>
                      <a:pt x="843516" y="2029"/>
                      <a:pt x="900223" y="15024"/>
                    </a:cubicBezTo>
                    <a:cubicBezTo>
                      <a:pt x="956930" y="28019"/>
                      <a:pt x="974651" y="68186"/>
                      <a:pt x="1041991" y="85907"/>
                    </a:cubicBezTo>
                    <a:cubicBezTo>
                      <a:pt x="1109331" y="103628"/>
                      <a:pt x="1209749" y="124893"/>
                      <a:pt x="1304261" y="121349"/>
                    </a:cubicBezTo>
                    <a:cubicBezTo>
                      <a:pt x="1398773" y="117805"/>
                      <a:pt x="1532270" y="76456"/>
                      <a:pt x="1609061" y="64642"/>
                    </a:cubicBezTo>
                    <a:cubicBezTo>
                      <a:pt x="1685852" y="52828"/>
                      <a:pt x="1713024" y="44559"/>
                      <a:pt x="1765005" y="50466"/>
                    </a:cubicBezTo>
                    <a:cubicBezTo>
                      <a:pt x="1816986" y="56373"/>
                      <a:pt x="1870149" y="82363"/>
                      <a:pt x="1920949" y="100084"/>
                    </a:cubicBezTo>
                    <a:cubicBezTo>
                      <a:pt x="1971749" y="117805"/>
                      <a:pt x="2033182" y="143796"/>
                      <a:pt x="2069805" y="156791"/>
                    </a:cubicBezTo>
                    <a:cubicBezTo>
                      <a:pt x="2106428" y="169786"/>
                      <a:pt x="2123558" y="173921"/>
                      <a:pt x="2140688" y="178056"/>
                    </a:cubicBezTo>
                  </a:path>
                </a:pathLst>
              </a:custGeom>
              <a:noFill/>
              <a:ln w="254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2" name="Přímá spojnice 71"/>
              <p:cNvCxnSpPr/>
              <p:nvPr/>
            </p:nvCxnSpPr>
            <p:spPr>
              <a:xfrm>
                <a:off x="3425448" y="3887489"/>
                <a:ext cx="1" cy="1519366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Přímá spojnice 11"/>
            <p:cNvCxnSpPr/>
            <p:nvPr/>
          </p:nvCxnSpPr>
          <p:spPr>
            <a:xfrm>
              <a:off x="4687260" y="4504289"/>
              <a:ext cx="0" cy="504000"/>
            </a:xfrm>
            <a:prstGeom prst="line">
              <a:avLst/>
            </a:prstGeom>
            <a:ln w="15875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/>
            <p:cNvCxnSpPr/>
            <p:nvPr/>
          </p:nvCxnSpPr>
          <p:spPr>
            <a:xfrm>
              <a:off x="5287568" y="4151336"/>
              <a:ext cx="0" cy="861863"/>
            </a:xfrm>
            <a:prstGeom prst="line">
              <a:avLst/>
            </a:prstGeom>
            <a:ln w="15875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>
              <a:off x="3923579" y="4037097"/>
              <a:ext cx="0" cy="474291"/>
            </a:xfrm>
            <a:prstGeom prst="line">
              <a:avLst/>
            </a:prstGeom>
            <a:ln w="19050">
              <a:prstDash val="solid"/>
              <a:headEnd type="stealth" w="sm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nice 93"/>
            <p:cNvCxnSpPr/>
            <p:nvPr/>
          </p:nvCxnSpPr>
          <p:spPr>
            <a:xfrm>
              <a:off x="4297278" y="4041782"/>
              <a:ext cx="0" cy="332286"/>
            </a:xfrm>
            <a:prstGeom prst="line">
              <a:avLst/>
            </a:prstGeom>
            <a:ln w="19050">
              <a:prstDash val="solid"/>
              <a:headEnd type="stealth" w="sm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ovéPole 94"/>
            <p:cNvSpPr txBox="1"/>
            <p:nvPr/>
          </p:nvSpPr>
          <p:spPr>
            <a:xfrm>
              <a:off x="4967585" y="4998816"/>
              <a:ext cx="65875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361950" indent="-361950" algn="ctr"/>
              <a:r>
                <a:rPr lang="en-GB" sz="1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September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ovéPole 97"/>
                <p:cNvSpPr txBox="1"/>
                <p:nvPr/>
              </p:nvSpPr>
              <p:spPr>
                <a:xfrm>
                  <a:off x="3712783" y="4040562"/>
                  <a:ext cx="256448" cy="4553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rIns="0" rtlCol="0">
                  <a:noAutofit/>
                </a:bodyPr>
                <a:lstStyle/>
                <a:p>
                  <a:pPr marL="361950" indent="-361950"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0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0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8" name="TextovéPole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2783" y="4040562"/>
                  <a:ext cx="256448" cy="45531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ovéPole 98"/>
                <p:cNvSpPr txBox="1"/>
                <p:nvPr/>
              </p:nvSpPr>
              <p:spPr>
                <a:xfrm>
                  <a:off x="4284301" y="3970021"/>
                  <a:ext cx="256448" cy="4040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rIns="0" rtlCol="0">
                  <a:noAutofit/>
                </a:bodyPr>
                <a:lstStyle/>
                <a:p>
                  <a:pPr marL="361950" indent="-361950"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0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000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9" name="TextovéPole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4301" y="3970021"/>
                  <a:ext cx="256448" cy="404045"/>
                </a:xfrm>
                <a:prstGeom prst="rect">
                  <a:avLst/>
                </a:prstGeom>
                <a:blipFill>
                  <a:blip r:embed="rId15"/>
                  <a:stretch>
                    <a:fillRect b="-57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Skupina 10"/>
          <p:cNvGrpSpPr/>
          <p:nvPr/>
        </p:nvGrpSpPr>
        <p:grpSpPr>
          <a:xfrm>
            <a:off x="6012160" y="4871055"/>
            <a:ext cx="2376320" cy="621650"/>
            <a:chOff x="6012160" y="3813206"/>
            <a:chExt cx="2376320" cy="621650"/>
          </a:xfrm>
        </p:grpSpPr>
        <p:sp>
          <p:nvSpPr>
            <p:cNvPr id="81" name="TextovéPole 80"/>
            <p:cNvSpPr txBox="1"/>
            <p:nvPr/>
          </p:nvSpPr>
          <p:spPr>
            <a:xfrm>
              <a:off x="6585528" y="4173246"/>
              <a:ext cx="138827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61950" indent="-361950"/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spot price</a:t>
              </a:r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6585528" y="3987504"/>
              <a:ext cx="138827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61950" indent="-361950"/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June futures price</a:t>
              </a:r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6585528" y="3813206"/>
              <a:ext cx="1802952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61950" indent="-361950"/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September futures price</a:t>
              </a:r>
            </a:p>
          </p:txBody>
        </p:sp>
        <p:cxnSp>
          <p:nvCxnSpPr>
            <p:cNvPr id="20" name="Přímá spojnice 19"/>
            <p:cNvCxnSpPr/>
            <p:nvPr/>
          </p:nvCxnSpPr>
          <p:spPr>
            <a:xfrm>
              <a:off x="6012160" y="3944976"/>
              <a:ext cx="432048" cy="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/>
            <p:cNvCxnSpPr/>
            <p:nvPr/>
          </p:nvCxnSpPr>
          <p:spPr>
            <a:xfrm>
              <a:off x="6012160" y="4124996"/>
              <a:ext cx="432048" cy="0"/>
            </a:xfrm>
            <a:prstGeom prst="line">
              <a:avLst/>
            </a:prstGeom>
            <a:ln w="25400">
              <a:solidFill>
                <a:schemeClr val="accent3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/>
            <p:cNvCxnSpPr/>
            <p:nvPr/>
          </p:nvCxnSpPr>
          <p:spPr>
            <a:xfrm>
              <a:off x="6012160" y="4305016"/>
              <a:ext cx="432048" cy="0"/>
            </a:xfrm>
            <a:prstGeom prst="line">
              <a:avLst/>
            </a:prstGeom>
            <a:ln w="25400">
              <a:solidFill>
                <a:schemeClr val="accent6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ovéPole 101"/>
          <p:cNvSpPr txBox="1"/>
          <p:nvPr/>
        </p:nvSpPr>
        <p:spPr>
          <a:xfrm>
            <a:off x="1187624" y="5510147"/>
            <a:ext cx="77117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Lower risk is reflected in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lower initial margin compared with open position trading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so the leverage in spread trades is also very high</a:t>
            </a:r>
          </a:p>
        </p:txBody>
      </p:sp>
    </p:spTree>
    <p:extLst>
      <p:ext uri="{BB962C8B-B14F-4D97-AF65-F5344CB8AC3E}">
        <p14:creationId xmlns:p14="http://schemas.microsoft.com/office/powerpoint/2010/main" val="61367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Speculation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4701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Spread trading (2)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</a:p>
        </p:txBody>
      </p:sp>
      <p:sp>
        <p:nvSpPr>
          <p:cNvPr id="77" name="TextovéPole 35"/>
          <p:cNvSpPr txBox="1"/>
          <p:nvPr/>
        </p:nvSpPr>
        <p:spPr>
          <a:xfrm>
            <a:off x="1512000" y="3041922"/>
            <a:ext cx="73804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speculator is short in September futures and long in December futures contract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1512000" y="2513051"/>
            <a:ext cx="66664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speculator expects the spread to narrow (by becoming more negative)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512000" y="2773433"/>
            <a:ext cx="50401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speculator sells the September­‒December spread</a:t>
            </a:r>
          </a:p>
        </p:txBody>
      </p:sp>
      <p:sp>
        <p:nvSpPr>
          <p:cNvPr id="62" name="TextovéPole 35"/>
          <p:cNvSpPr txBox="1"/>
          <p:nvPr/>
        </p:nvSpPr>
        <p:spPr>
          <a:xfrm>
            <a:off x="1511609" y="4191987"/>
            <a:ext cx="730839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a decline in the price of the September futures contract makes a profit while a decline in the price of the December futures contract makes a loss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9" name="Tabulka 5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409144"/>
                  </p:ext>
                </p:extLst>
              </p:nvPr>
            </p:nvGraphicFramePr>
            <p:xfrm>
              <a:off x="1907704" y="1403075"/>
              <a:ext cx="4248000" cy="98328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9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 panose="02040503050406030204" pitchFamily="18" charset="0"/>
                                  </a:rPr>
                                  <m:t>Maturity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(now)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Prices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(5 days later)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(ticks)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Gain/Loss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(EUR)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+1562.5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December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1250.0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+312.5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9" name="Tabulka 5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409144"/>
                  </p:ext>
                </p:extLst>
              </p:nvPr>
            </p:nvGraphicFramePr>
            <p:xfrm>
              <a:off x="1907704" y="1403075"/>
              <a:ext cx="4248000" cy="98328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9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308" t="-14545" r="-442308" b="-20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(now)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93662" t="-14545" r="-204930" b="-20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(ticks)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Gain/Loss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(EUR)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+1562.5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December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1250.0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+312.5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6" name="TextovéPole 35"/>
          <p:cNvSpPr txBox="1"/>
          <p:nvPr/>
        </p:nvSpPr>
        <p:spPr>
          <a:xfrm>
            <a:off x="6738336" y="1386781"/>
            <a:ext cx="1901664" cy="10926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lnSpc>
                <a:spcPts val="1320"/>
              </a:lnSpc>
              <a:buClr>
                <a:srgbClr val="7030A0"/>
              </a:buClr>
            </a:pPr>
            <a:r>
              <a:rPr lang="en-GB" sz="1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Memo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Contract: three-month interest rate futures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size: one basis point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value: 12.5 EUR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Spread initial margin: 250 EUR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35"/>
              <p:cNvSpPr txBox="1"/>
              <p:nvPr/>
            </p:nvSpPr>
            <p:spPr>
              <a:xfrm>
                <a:off x="1512000" y="4747957"/>
                <a:ext cx="6666764" cy="2640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lnSpc>
                    <a:spcPts val="132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periodic rate of return (over five days) = 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type m:val="li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312.5</m:t>
                        </m:r>
                      </m:num>
                      <m:den>
                        <m:r>
                          <a:rPr lang="en-GB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/>
                          </a:rPr>
                          <m:t>50</m:t>
                        </m:r>
                        <m:r>
                          <a:rPr lang="en-GB" sz="160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GB" sz="160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/>
                      </a:rPr>
                      <m:t>25</m:t>
                    </m:r>
                    <m:r>
                      <a:rPr lang="en-GB" sz="160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GB" sz="1600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6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747957"/>
                <a:ext cx="6666764" cy="264047"/>
              </a:xfrm>
              <a:prstGeom prst="rect">
                <a:avLst/>
              </a:prstGeom>
              <a:blipFill>
                <a:blip r:embed="rId10"/>
                <a:stretch>
                  <a:fillRect l="-366" t="-158140" b="-2162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/>
              <p:cNvSpPr txBox="1"/>
              <p:nvPr/>
            </p:nvSpPr>
            <p:spPr>
              <a:xfrm>
                <a:off x="1512000" y="5040698"/>
                <a:ext cx="6271560" cy="3055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288000" indent="-288000">
                  <a:lnSpc>
                    <a:spcPts val="132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§"/>
                  <a:defRPr sz="1600">
                    <a:latin typeface="Cambria Math"/>
                    <a:ea typeface="Cambria Math"/>
                  </a:defRPr>
                </a:lvl1pPr>
              </a:lstStyle>
              <a:p>
                <a:pPr marL="180000" indent="-180000"/>
                <a:r>
                  <a:rPr lang="en-GB" dirty="0"/>
                  <a:t>annual rate of return =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>
                            <a:latin typeface="Cambria Math" panose="02040503050406030204" pitchFamily="18" charset="0"/>
                          </a:rPr>
                          <m:t>365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9,125</m:t>
                    </m:r>
                    <m:r>
                      <a:rPr lang="en-GB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040698"/>
                <a:ext cx="6271560" cy="305596"/>
              </a:xfrm>
              <a:prstGeom prst="rect">
                <a:avLst/>
              </a:prstGeom>
              <a:blipFill>
                <a:blip r:embed="rId11"/>
                <a:stretch>
                  <a:fillRect l="-389" t="-36000" b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864000" y="3348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Results</a:t>
            </a:r>
          </a:p>
        </p:txBody>
      </p:sp>
      <p:sp>
        <p:nvSpPr>
          <p:cNvPr id="63" name="TextovéPole 35"/>
          <p:cNvSpPr txBox="1"/>
          <p:nvPr/>
        </p:nvSpPr>
        <p:spPr>
          <a:xfrm>
            <a:off x="1512000" y="3688894"/>
            <a:ext cx="717831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new spread (after five days) is more negative as a result of the September contract declining faster than the December contract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5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Butterfly spread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44604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73" name="TextovéPole 35"/>
          <p:cNvSpPr txBox="1"/>
          <p:nvPr/>
        </p:nvSpPr>
        <p:spPr>
          <a:xfrm>
            <a:off x="1512000" y="5272817"/>
            <a:ext cx="15478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total gai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74" name="TextovéPole 35"/>
          <p:cNvSpPr txBox="1"/>
          <p:nvPr/>
        </p:nvSpPr>
        <p:spPr>
          <a:xfrm>
            <a:off x="1512000" y="4773516"/>
            <a:ext cx="730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long butterfly trade assumes that the two spreads will converge irrespective of which futures prices will adjust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1600" dirty="0">
              <a:latin typeface="Cambria Math"/>
              <a:ea typeface="Cambria Math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864000" y="2340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</a:p>
        </p:txBody>
      </p:sp>
      <p:sp>
        <p:nvSpPr>
          <p:cNvPr id="90" name="TextovéPole 35"/>
          <p:cNvSpPr txBox="1"/>
          <p:nvPr/>
        </p:nvSpPr>
        <p:spPr>
          <a:xfrm>
            <a:off x="1512000" y="4506970"/>
            <a:ext cx="73869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the Jun-Sep spread looks too narrow while the Sep-Dec spread looks too wide</a:t>
            </a:r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Speculation with futures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187624" y="1275054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Butterfly 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trade is composed of three futures contracts that form two spreads, one long and the other short, with a common middle contract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188000" y="1816187"/>
            <a:ext cx="7711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Speculator takes a view on the relationship between two spreads, unsure which price will adjust to correct the price anomaly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9" name="Tabulka 7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0115955"/>
                  </p:ext>
                </p:extLst>
              </p:nvPr>
            </p:nvGraphicFramePr>
            <p:xfrm>
              <a:off x="1448618" y="2781988"/>
              <a:ext cx="5472000" cy="141528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92837389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445172816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Maturity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Position</a:t>
                          </a:r>
                        </a:p>
                        <a:p>
                          <a:pPr algn="ctr"/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(long/short)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(now)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(5 days later)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(ticks)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cs-CZ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USD</a:t>
                          </a: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Gain/Loss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(USD)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June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S,S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1.1990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2x50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December 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8895219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J-S 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+75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012214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S-D 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+70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9" name="Tabulka 7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0115955"/>
                  </p:ext>
                </p:extLst>
              </p:nvPr>
            </p:nvGraphicFramePr>
            <p:xfrm>
              <a:off x="1448618" y="2781988"/>
              <a:ext cx="5472000" cy="141528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92837389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445172816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830" t="-14545" r="-753774" b="-33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Position</a:t>
                          </a:r>
                        </a:p>
                        <a:p>
                          <a:pPr algn="ctr"/>
                          <a:r>
                            <a:rPr lang="en-GB" sz="1100" b="0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(long/short)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(now)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 smtClean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Prices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 smtClean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(5 days later)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(ticks)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Change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cs-CZ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USD</a:t>
                          </a: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Gain/Loss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(USD)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June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S,S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1.2010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1.1990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2x50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December 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1.1920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8895219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J-S 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+40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+30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+75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+100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012214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S-D spread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</a:t>
                          </a:r>
                          <a:endParaRPr lang="en-GB" sz="10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+80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+70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‒</a:t>
                          </a: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+</a:t>
                          </a:r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7" name="TextovéPole 35"/>
          <p:cNvSpPr txBox="1"/>
          <p:nvPr/>
        </p:nvSpPr>
        <p:spPr>
          <a:xfrm>
            <a:off x="7092280" y="2765938"/>
            <a:ext cx="1693458" cy="7591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lnSpc>
                <a:spcPts val="1320"/>
              </a:lnSpc>
              <a:buClr>
                <a:srgbClr val="7030A0"/>
              </a:buClr>
            </a:pPr>
            <a:r>
              <a:rPr lang="en-GB" sz="1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Memo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 size: </a:t>
            </a: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000 EUR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size: one basis point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Tick value: 2.5 </a:t>
            </a: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USD</a:t>
            </a:r>
            <a:endParaRPr lang="en-GB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187624" y="4201277"/>
            <a:ext cx="74168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Speculator discovers spread anomaly in euro currency futures contract</a:t>
            </a:r>
          </a:p>
        </p:txBody>
      </p:sp>
      <p:sp>
        <p:nvSpPr>
          <p:cNvPr id="80" name="TextovéPole 35">
            <a:extLst>
              <a:ext uri="{FF2B5EF4-FFF2-40B4-BE49-F238E27FC236}">
                <a16:creationId xmlns:a16="http://schemas.microsoft.com/office/drawing/2014/main" id="{41523612-52B7-440E-9260-DA421589223C}"/>
              </a:ext>
            </a:extLst>
          </p:cNvPr>
          <p:cNvSpPr txBox="1"/>
          <p:nvPr/>
        </p:nvSpPr>
        <p:spPr>
          <a:xfrm>
            <a:off x="1656000" y="5546944"/>
            <a:ext cx="50678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1) 10×2.5 ‒ 2×(-20)×2.5 + (-10)×2.5 = 100 USD</a:t>
            </a:r>
          </a:p>
        </p:txBody>
      </p:sp>
      <p:sp>
        <p:nvSpPr>
          <p:cNvPr id="81" name="TextovéPole 35">
            <a:extLst>
              <a:ext uri="{FF2B5EF4-FFF2-40B4-BE49-F238E27FC236}">
                <a16:creationId xmlns:a16="http://schemas.microsoft.com/office/drawing/2014/main" id="{5DA3750C-88A4-48D1-86E4-D535A7BF2D94}"/>
              </a:ext>
            </a:extLst>
          </p:cNvPr>
          <p:cNvSpPr txBox="1"/>
          <p:nvPr/>
        </p:nvSpPr>
        <p:spPr>
          <a:xfrm>
            <a:off x="1656000" y="5810592"/>
            <a:ext cx="3996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2)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[(40‒10) ‒ (70‒80)] × 2.5 = 100 USD</a:t>
            </a:r>
          </a:p>
        </p:txBody>
      </p:sp>
    </p:spTree>
    <p:extLst>
      <p:ext uri="{BB962C8B-B14F-4D97-AF65-F5344CB8AC3E}">
        <p14:creationId xmlns:p14="http://schemas.microsoft.com/office/powerpoint/2010/main" val="412040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Speculation with futures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21469</TotalTime>
  <Words>1120</Words>
  <Application>Microsoft Office PowerPoint</Application>
  <PresentationFormat>Předvádění na obrazovce (4:3)</PresentationFormat>
  <Paragraphs>229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Speculation with futures</vt:lpstr>
      <vt:lpstr>Introduction</vt:lpstr>
      <vt:lpstr>Open position trading</vt:lpstr>
      <vt:lpstr>Spread trading (1)</vt:lpstr>
      <vt:lpstr>Spread trading (2)</vt:lpstr>
      <vt:lpstr>Butterfly spread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Speculation with futures</dc:title>
  <dc:subject>FI - TALKING SLIDES</dc:subject>
  <dc:creator>Oldřich DĚDEK</dc:creator>
  <cp:keywords>pptxFI_L13</cp:keywords>
  <dc:description>Financial markets instruments</dc:description>
  <cp:lastModifiedBy>Oldrich DEDEK</cp:lastModifiedBy>
  <cp:revision>2227</cp:revision>
  <dcterms:created xsi:type="dcterms:W3CDTF">2014-05-11T12:40:16Z</dcterms:created>
  <dcterms:modified xsi:type="dcterms:W3CDTF">2020-11-22T09:57:50Z</dcterms:modified>
  <cp:category>O.D. Lecturing Legacy</cp:category>
  <cp:contentStatus>OD Web</cp:contentStatus>
</cp:coreProperties>
</file>