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546" r:id="rId2"/>
    <p:sldId id="601" r:id="rId3"/>
    <p:sldId id="561" r:id="rId4"/>
    <p:sldId id="619" r:id="rId5"/>
    <p:sldId id="620"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564" r:id="rId21"/>
    <p:sldId id="565" r:id="rId22"/>
    <p:sldId id="566" r:id="rId23"/>
    <p:sldId id="568" r:id="rId24"/>
    <p:sldId id="569" r:id="rId25"/>
    <p:sldId id="570" r:id="rId26"/>
    <p:sldId id="582" r:id="rId27"/>
    <p:sldId id="571" r:id="rId28"/>
    <p:sldId id="572" r:id="rId29"/>
    <p:sldId id="573" r:id="rId30"/>
    <p:sldId id="574" r:id="rId31"/>
    <p:sldId id="587" r:id="rId32"/>
    <p:sldId id="588" r:id="rId33"/>
    <p:sldId id="589" r:id="rId34"/>
    <p:sldId id="590" r:id="rId35"/>
    <p:sldId id="591" r:id="rId36"/>
    <p:sldId id="602" r:id="rId37"/>
    <p:sldId id="603" r:id="rId38"/>
    <p:sldId id="604" r:id="rId39"/>
    <p:sldId id="605" r:id="rId40"/>
    <p:sldId id="606" r:id="rId41"/>
    <p:sldId id="607" r:id="rId42"/>
    <p:sldId id="608" r:id="rId43"/>
    <p:sldId id="609" r:id="rId44"/>
    <p:sldId id="610" r:id="rId45"/>
  </p:sldIdLst>
  <p:sldSz cx="9144000" cy="6858000" type="screen4x3"/>
  <p:notesSz cx="6797675" cy="9926638"/>
  <p:custDataLst>
    <p:tags r:id="rId48"/>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pos="31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ladimir Kyjonka" initials="czevl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CCBE4"/>
    <a:srgbClr val="88C00C"/>
    <a:srgbClr val="CC66FF"/>
    <a:srgbClr val="4160F9"/>
    <a:srgbClr val="1C41F8"/>
    <a:srgbClr val="2FBB7C"/>
    <a:srgbClr val="2EBBB8"/>
    <a:srgbClr val="A9B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02" autoAdjust="0"/>
    <p:restoredTop sz="94012" autoAdjust="0"/>
  </p:normalViewPr>
  <p:slideViewPr>
    <p:cSldViewPr snapToGrid="0" showGuides="1">
      <p:cViewPr varScale="1">
        <p:scale>
          <a:sx n="106" d="100"/>
          <a:sy n="106" d="100"/>
        </p:scale>
        <p:origin x="666" y="96"/>
      </p:cViewPr>
      <p:guideLst>
        <p:guide orient="horz" pos="2455"/>
        <p:guide pos="3129"/>
      </p:guideLst>
    </p:cSldViewPr>
  </p:slideViewPr>
  <p:notesTextViewPr>
    <p:cViewPr>
      <p:scale>
        <a:sx n="1" d="1"/>
        <a:sy n="1" d="1"/>
      </p:scale>
      <p:origin x="0" y="0"/>
    </p:cViewPr>
  </p:notesTextViewPr>
  <p:sorterViewPr>
    <p:cViewPr>
      <p:scale>
        <a:sx n="152" d="100"/>
        <a:sy n="152" d="100"/>
      </p:scale>
      <p:origin x="0" y="-144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0.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7.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66.emf"/><Relationship Id="rId5" Type="http://schemas.openxmlformats.org/officeDocument/2006/relationships/image" Target="../media/image49.emf"/><Relationship Id="rId4"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5" Type="http://schemas.openxmlformats.org/officeDocument/2006/relationships/image" Target="../media/image72.emf"/><Relationship Id="rId4"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1.emf"/><Relationship Id="rId1" Type="http://schemas.openxmlformats.org/officeDocument/2006/relationships/image" Target="../media/image27.emf"/><Relationship Id="rId6" Type="http://schemas.openxmlformats.org/officeDocument/2006/relationships/image" Target="../media/image31.emf"/><Relationship Id="rId5" Type="http://schemas.openxmlformats.org/officeDocument/2006/relationships/image" Target="../media/image30.emf"/><Relationship Id="rId10" Type="http://schemas.openxmlformats.org/officeDocument/2006/relationships/image" Target="../media/image25.emf"/><Relationship Id="rId4" Type="http://schemas.openxmlformats.org/officeDocument/2006/relationships/image" Target="../media/image29.emf"/><Relationship Id="rId9"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23.emf"/><Relationship Id="rId3" Type="http://schemas.openxmlformats.org/officeDocument/2006/relationships/image" Target="../media/image36.emf"/><Relationship Id="rId7" Type="http://schemas.openxmlformats.org/officeDocument/2006/relationships/image" Target="../media/image28.emf"/><Relationship Id="rId12" Type="http://schemas.openxmlformats.org/officeDocument/2006/relationships/image" Target="../media/image42.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4.emf"/><Relationship Id="rId10" Type="http://schemas.openxmlformats.org/officeDocument/2006/relationships/image" Target="../media/image32.emf"/><Relationship Id="rId4" Type="http://schemas.openxmlformats.org/officeDocument/2006/relationships/image" Target="../media/image37.emf"/><Relationship Id="rId9" Type="http://schemas.openxmlformats.org/officeDocument/2006/relationships/image" Target="../media/image31.emf"/><Relationship Id="rId14"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10" Type="http://schemas.openxmlformats.org/officeDocument/2006/relationships/image" Target="../media/image49.emf"/><Relationship Id="rId4" Type="http://schemas.openxmlformats.org/officeDocument/2006/relationships/image" Target="../media/image53.emf"/><Relationship Id="rId9"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0.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23.emf"/><Relationship Id="rId3" Type="http://schemas.openxmlformats.org/officeDocument/2006/relationships/image" Target="../media/image63.emf"/><Relationship Id="rId7" Type="http://schemas.openxmlformats.org/officeDocument/2006/relationships/image" Target="../media/image28.emf"/><Relationship Id="rId12" Type="http://schemas.openxmlformats.org/officeDocument/2006/relationships/image" Target="../media/image42.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39.emf"/><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4.emf"/><Relationship Id="rId10" Type="http://schemas.openxmlformats.org/officeDocument/2006/relationships/image" Target="../media/image65.emf"/><Relationship Id="rId4" Type="http://schemas.openxmlformats.org/officeDocument/2006/relationships/image" Target="../media/image37.emf"/><Relationship Id="rId9" Type="http://schemas.openxmlformats.org/officeDocument/2006/relationships/image" Target="../media/image64.emf"/><Relationship Id="rId14"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3E53510-915A-49A4-AEDE-1F63CF10F7A8}" type="datetimeFigureOut">
              <a:rPr lang="cs-CZ" smtClean="0"/>
              <a:t>21.12.2015</a:t>
            </a:fld>
            <a:endParaRPr lang="cs-C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8CDB4FB-CE91-4380-BF30-ACD041B8E254}" type="slidenum">
              <a:rPr lang="cs-CZ" smtClean="0"/>
              <a:t>‹#›</a:t>
            </a:fld>
            <a:endParaRPr lang="cs-CZ"/>
          </a:p>
        </p:txBody>
      </p:sp>
    </p:spTree>
    <p:extLst>
      <p:ext uri="{BB962C8B-B14F-4D97-AF65-F5344CB8AC3E}">
        <p14:creationId xmlns:p14="http://schemas.microsoft.com/office/powerpoint/2010/main" val="173888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5990847-59FE-47DB-8C05-4C5844884EE5}" type="datetimeFigureOut">
              <a:rPr lang="cs-CZ" smtClean="0"/>
              <a:t>21.12.2015</a:t>
            </a:fld>
            <a:endParaRPr lang="cs-C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A07640-47CE-4350-B606-694ECC905E99}" type="slidenum">
              <a:rPr lang="cs-CZ" smtClean="0"/>
              <a:t>‹#›</a:t>
            </a:fld>
            <a:endParaRPr lang="cs-CZ"/>
          </a:p>
        </p:txBody>
      </p:sp>
    </p:spTree>
    <p:extLst>
      <p:ext uri="{BB962C8B-B14F-4D97-AF65-F5344CB8AC3E}">
        <p14:creationId xmlns:p14="http://schemas.microsoft.com/office/powerpoint/2010/main" val="25254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972351" y="1"/>
            <a:ext cx="3038049" cy="4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174" tIns="46587" rIns="93174" bIns="46587" anchor="ctr"/>
          <a:lstStyle/>
          <a:p>
            <a:endParaRPr lang="cs-CZ">
              <a:solidFill>
                <a:prstClr val="black"/>
              </a:solidFill>
            </a:endParaRPr>
          </a:p>
        </p:txBody>
      </p:sp>
      <p:sp>
        <p:nvSpPr>
          <p:cNvPr id="61443" name="Rectangle 3"/>
          <p:cNvSpPr>
            <a:spLocks noChangeArrowheads="1"/>
          </p:cNvSpPr>
          <p:nvPr/>
        </p:nvSpPr>
        <p:spPr bwMode="auto">
          <a:xfrm>
            <a:off x="3972351" y="8832085"/>
            <a:ext cx="3038049" cy="4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06" tIns="44704" rIns="91006" bIns="44704" anchor="b"/>
          <a:lstStyle/>
          <a:p>
            <a:pPr algn="r" defTabSz="919911" eaLnBrk="0" hangingPunct="0"/>
            <a:r>
              <a:rPr lang="en-AU" sz="1200">
                <a:solidFill>
                  <a:prstClr val="black"/>
                </a:solidFill>
                <a:latin typeface="Times New Roman" pitchFamily="18" charset="0"/>
              </a:rPr>
              <a:t>60</a:t>
            </a:r>
          </a:p>
        </p:txBody>
      </p:sp>
      <p:sp>
        <p:nvSpPr>
          <p:cNvPr id="61444" name="Rectangle 4"/>
          <p:cNvSpPr>
            <a:spLocks noChangeArrowheads="1"/>
          </p:cNvSpPr>
          <p:nvPr/>
        </p:nvSpPr>
        <p:spPr bwMode="auto">
          <a:xfrm>
            <a:off x="1" y="8832085"/>
            <a:ext cx="3038049" cy="4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174" tIns="46587" rIns="93174" bIns="46587" anchor="ctr"/>
          <a:lstStyle/>
          <a:p>
            <a:endParaRPr lang="cs-CZ">
              <a:solidFill>
                <a:prstClr val="black"/>
              </a:solidFill>
            </a:endParaRPr>
          </a:p>
        </p:txBody>
      </p:sp>
      <p:sp>
        <p:nvSpPr>
          <p:cNvPr id="61445" name="Rectangle 5"/>
          <p:cNvSpPr>
            <a:spLocks noChangeArrowheads="1"/>
          </p:cNvSpPr>
          <p:nvPr/>
        </p:nvSpPr>
        <p:spPr bwMode="auto">
          <a:xfrm>
            <a:off x="1" y="1"/>
            <a:ext cx="3038049" cy="4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174" tIns="46587" rIns="93174" bIns="46587" anchor="ctr"/>
          <a:lstStyle/>
          <a:p>
            <a:endParaRPr lang="cs-CZ">
              <a:solidFill>
                <a:prstClr val="black"/>
              </a:solidFill>
            </a:endParaRPr>
          </a:p>
        </p:txBody>
      </p:sp>
      <p:sp>
        <p:nvSpPr>
          <p:cNvPr id="61446" name="Rectangle 6"/>
          <p:cNvSpPr>
            <a:spLocks noGrp="1" noChangeArrowheads="1"/>
          </p:cNvSpPr>
          <p:nvPr>
            <p:ph type="body" idx="1"/>
          </p:nvPr>
        </p:nvSpPr>
        <p:spPr>
          <a:xfrm>
            <a:off x="934302" y="4413880"/>
            <a:ext cx="5141796" cy="4187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6" tIns="44704" rIns="91006" bIns="44704"/>
          <a:lstStyle/>
          <a:p>
            <a:pPr defTabSz="937831"/>
            <a:r>
              <a:rPr lang="en-AU" smtClean="0">
                <a:latin typeface="Arial" pitchFamily="34" charset="0"/>
              </a:rPr>
              <a:t>And that is the star schema.  The star schema is a fact table surrounded by  any number of dimensions.  Remember in our information cube the fact we were dealing with was Number of Flights.  The fact table consists of dimension table foreign keys and one or more facts.  Here we have travel agent, class of service, city pairs, airlines, and time as foreign keys to their related dimensions.  The facts contained within this table are total amount and discount amount.  With this design we can answer the questions posed to our information cube.  How many flights occurred between JFK and LAx in November?  What are some other questions that can be answered from this design?</a:t>
            </a:r>
          </a:p>
          <a:p>
            <a:pPr defTabSz="937831"/>
            <a:r>
              <a:rPr lang="en-AU" smtClean="0">
                <a:latin typeface="Arial" pitchFamily="34" charset="0"/>
              </a:rPr>
              <a:t>The star schema is a very simple ea,bample of multidimensional design.</a:t>
            </a:r>
          </a:p>
        </p:txBody>
      </p:sp>
      <p:sp>
        <p:nvSpPr>
          <p:cNvPr id="61447" name="Rectangle 7"/>
          <p:cNvSpPr>
            <a:spLocks noGrp="1" noRot="1" noChangeAspect="1" noChangeArrowheads="1" noTextEdit="1"/>
          </p:cNvSpPr>
          <p:nvPr>
            <p:ph type="sldImg"/>
          </p:nvPr>
        </p:nvSpPr>
        <p:spPr>
          <a:xfrm>
            <a:off x="1190625" y="703263"/>
            <a:ext cx="4633913" cy="3475037"/>
          </a:xfrm>
          <a:ln w="12700" cap="flat">
            <a:solidFill>
              <a:schemeClr val="tx1"/>
            </a:solidFill>
          </a:ln>
        </p:spPr>
      </p:sp>
    </p:spTree>
    <p:extLst>
      <p:ext uri="{BB962C8B-B14F-4D97-AF65-F5344CB8AC3E}">
        <p14:creationId xmlns:p14="http://schemas.microsoft.com/office/powerpoint/2010/main" val="147281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6" y="3096972"/>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6" y="3441126"/>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6642556"/>
            <a:ext cx="1931989" cy="215444"/>
          </a:xfrm>
          <a:prstGeom prst="rect">
            <a:avLst/>
          </a:prstGeom>
          <a:noFill/>
        </p:spPr>
        <p:txBody>
          <a:bodyPr wrap="square" anchor="ctr">
            <a:spAutoFit/>
          </a:bodyPr>
          <a:lstStyle/>
          <a:p>
            <a:pPr eaLnBrk="0" hangingPunct="0">
              <a:defRPr/>
            </a:pPr>
            <a:r>
              <a:rPr lang="en-US" sz="400" kern="300" spc="50" dirty="0">
                <a:solidFill>
                  <a:srgbClr val="007DC3"/>
                </a:solidFill>
                <a:ea typeface="ＭＳ Ｐゴシック" pitchFamily="34" charset="-128"/>
                <a:cs typeface="Arial"/>
              </a:rPr>
              <a:t/>
            </a:r>
            <a:br>
              <a:rPr lang="en-US" sz="400" kern="300" spc="50" dirty="0">
                <a:solidFill>
                  <a:srgbClr val="007DC3"/>
                </a:solidFill>
                <a:ea typeface="ＭＳ Ｐゴシック" pitchFamily="34" charset="-128"/>
                <a:cs typeface="Arial"/>
              </a:rPr>
            </a:br>
            <a:r>
              <a:rPr lang="en-US" sz="400" kern="300" spc="50" dirty="0">
                <a:solidFill>
                  <a:srgbClr val="007DC3"/>
                </a:solidFill>
                <a:ea typeface="ＭＳ Ｐゴシック" pitchFamily="34" charset="-128"/>
                <a:cs typeface="Arial"/>
              </a:rPr>
              <a:t>Copyright © 2012, SAS Institute Inc. All rights reserved.</a:t>
            </a:r>
          </a:p>
        </p:txBody>
      </p:sp>
      <p:cxnSp>
        <p:nvCxnSpPr>
          <p:cNvPr id="7" name="Straight Connector 4"/>
          <p:cNvCxnSpPr/>
          <p:nvPr/>
        </p:nvCxnSpPr>
        <p:spPr bwMode="auto">
          <a:xfrm>
            <a:off x="7670800" y="0"/>
            <a:ext cx="0" cy="6858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78793861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50" y="468833"/>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1" y="6642556"/>
            <a:ext cx="1931989" cy="215444"/>
          </a:xfrm>
          <a:prstGeom prst="rect">
            <a:avLst/>
          </a:prstGeom>
          <a:noFill/>
        </p:spPr>
        <p:txBody>
          <a:bodyPr wrap="square" anchor="ctr">
            <a:spAutoFit/>
          </a:bodyPr>
          <a:lstStyle/>
          <a:p>
            <a:pPr defTabSz="274320" eaLnBrk="0" hangingPunct="0">
              <a:defRPr/>
            </a:pPr>
            <a:r>
              <a:rPr lang="en-US" sz="400" kern="300" spc="50" dirty="0">
                <a:solidFill>
                  <a:srgbClr val="B0B7BB">
                    <a:lumMod val="40000"/>
                    <a:lumOff val="60000"/>
                  </a:srgbClr>
                </a:solidFill>
                <a:ea typeface="ＭＳ Ｐゴシック" pitchFamily="34" charset="-128"/>
                <a:cs typeface="Arial"/>
              </a:rPr>
              <a:t/>
            </a:r>
            <a:br>
              <a:rPr lang="en-US" sz="400" kern="300" spc="50" dirty="0">
                <a:solidFill>
                  <a:srgbClr val="B0B7BB">
                    <a:lumMod val="40000"/>
                    <a:lumOff val="60000"/>
                  </a:srgbClr>
                </a:solidFill>
                <a:ea typeface="ＭＳ Ｐゴシック" pitchFamily="34" charset="-128"/>
                <a:cs typeface="Arial"/>
              </a:rPr>
            </a:br>
            <a:r>
              <a:rPr lang="en-US" sz="400" kern="300" spc="50" dirty="0">
                <a:solidFill>
                  <a:srgbClr val="B0B7BB">
                    <a:lumMod val="40000"/>
                    <a:lumOff val="60000"/>
                  </a:srgbClr>
                </a:solidFill>
                <a:ea typeface="ＭＳ Ｐゴシック" pitchFamily="34" charset="-128"/>
                <a:cs typeface="Arial"/>
              </a:rPr>
              <a:t>Copyright © 2012, SAS Institute Inc. All rights reserved.</a:t>
            </a:r>
          </a:p>
        </p:txBody>
      </p:sp>
      <p:sp>
        <p:nvSpPr>
          <p:cNvPr id="8" name="Title 4"/>
          <p:cNvSpPr txBox="1">
            <a:spLocks/>
          </p:cNvSpPr>
          <p:nvPr userDrawn="1"/>
        </p:nvSpPr>
        <p:spPr>
          <a:xfrm>
            <a:off x="0" y="6585521"/>
            <a:ext cx="9144000" cy="276999"/>
          </a:xfrm>
          <a:prstGeom prst="rect">
            <a:avLst/>
          </a:prstGeom>
          <a:solidFill>
            <a:schemeClr val="accent2"/>
          </a:solidFill>
        </p:spPr>
        <p:txBody>
          <a:bodyPr vert="horz" wrap="square" lIns="91440" tIns="45720" rIns="91440" bIns="45720" rtlCol="0" anchor="b">
            <a:spAutoFit/>
          </a:bodyPr>
          <a:lstStyle>
            <a:lvl1pPr algn="r" defTabSz="182880" rtl="0" eaLnBrk="1" latinLnBrk="0" hangingPunct="1">
              <a:spcBef>
                <a:spcPct val="0"/>
              </a:spcBef>
              <a:buNone/>
              <a:defRPr sz="2200" kern="1200" cap="all" baseline="0">
                <a:solidFill>
                  <a:schemeClr val="bg1"/>
                </a:solidFill>
                <a:latin typeface="+mj-lt"/>
                <a:ea typeface="+mj-ea"/>
                <a:cs typeface="+mj-cs"/>
              </a:defRPr>
            </a:lvl1pPr>
          </a:lstStyle>
          <a:p>
            <a:pPr algn="r"/>
            <a:r>
              <a:rPr lang="en-US" sz="1200" b="1" dirty="0" smtClean="0">
                <a:solidFill>
                  <a:schemeClr val="bg1">
                    <a:lumMod val="65000"/>
                  </a:schemeClr>
                </a:solidFill>
              </a:rPr>
              <a:t>NDBI027</a:t>
            </a:r>
            <a:r>
              <a:rPr lang="cs-CZ" sz="1200" b="1" dirty="0" smtClean="0"/>
              <a:t> </a:t>
            </a:r>
            <a:r>
              <a:rPr lang="en-US" sz="1200" dirty="0" err="1" smtClean="0">
                <a:solidFill>
                  <a:schemeClr val="bg1">
                    <a:lumMod val="65000"/>
                  </a:schemeClr>
                </a:solidFill>
              </a:rPr>
              <a:t>Datové</a:t>
            </a:r>
            <a:r>
              <a:rPr lang="en-US" sz="1200" dirty="0" smtClean="0">
                <a:solidFill>
                  <a:schemeClr val="bg1">
                    <a:lumMod val="65000"/>
                  </a:schemeClr>
                </a:solidFill>
              </a:rPr>
              <a:t> </a:t>
            </a:r>
            <a:r>
              <a:rPr lang="en-US" sz="1200" dirty="0" err="1" smtClean="0">
                <a:solidFill>
                  <a:schemeClr val="bg1">
                    <a:lumMod val="65000"/>
                  </a:schemeClr>
                </a:solidFill>
              </a:rPr>
              <a:t>sklady</a:t>
            </a:r>
            <a:r>
              <a:rPr lang="en-US" sz="1200" dirty="0" smtClean="0">
                <a:solidFill>
                  <a:schemeClr val="bg1">
                    <a:lumMod val="65000"/>
                  </a:schemeClr>
                </a:solidFill>
              </a:rPr>
              <a:t> </a:t>
            </a:r>
            <a:r>
              <a:rPr lang="cs-CZ" sz="1200" dirty="0" smtClean="0">
                <a:solidFill>
                  <a:schemeClr val="bg1">
                    <a:lumMod val="65000"/>
                  </a:schemeClr>
                </a:solidFill>
              </a:rPr>
              <a:t> </a:t>
            </a:r>
            <a:r>
              <a:rPr lang="en-US" sz="1200" dirty="0" smtClean="0">
                <a:solidFill>
                  <a:schemeClr val="bg1">
                    <a:lumMod val="65000"/>
                  </a:schemeClr>
                </a:solidFill>
              </a:rPr>
              <a:t>a </a:t>
            </a:r>
            <a:r>
              <a:rPr lang="en-US" sz="1200" dirty="0" err="1" smtClean="0">
                <a:solidFill>
                  <a:schemeClr val="bg1">
                    <a:lumMod val="65000"/>
                  </a:schemeClr>
                </a:solidFill>
              </a:rPr>
              <a:t>analytické</a:t>
            </a:r>
            <a:r>
              <a:rPr lang="en-US" sz="1200" dirty="0" smtClean="0">
                <a:solidFill>
                  <a:schemeClr val="bg1">
                    <a:lumMod val="65000"/>
                  </a:schemeClr>
                </a:solidFill>
              </a:rPr>
              <a:t> </a:t>
            </a:r>
            <a:r>
              <a:rPr lang="en-US" sz="1200" dirty="0" err="1" smtClean="0">
                <a:solidFill>
                  <a:schemeClr val="bg1">
                    <a:lumMod val="65000"/>
                  </a:schemeClr>
                </a:solidFill>
              </a:rPr>
              <a:t>metody</a:t>
            </a:r>
            <a:r>
              <a:rPr lang="en-US" sz="1200" dirty="0" smtClean="0">
                <a:solidFill>
                  <a:schemeClr val="bg1">
                    <a:lumMod val="65000"/>
                  </a:schemeClr>
                </a:solidFill>
              </a:rPr>
              <a:t> pro </a:t>
            </a:r>
            <a:r>
              <a:rPr lang="en-US" sz="1200" dirty="0" err="1" smtClean="0">
                <a:solidFill>
                  <a:schemeClr val="bg1">
                    <a:lumMod val="65000"/>
                  </a:schemeClr>
                </a:solidFill>
              </a:rPr>
              <a:t>podporu</a:t>
            </a:r>
            <a:r>
              <a:rPr lang="en-US" sz="1200" dirty="0" smtClean="0">
                <a:solidFill>
                  <a:schemeClr val="bg1">
                    <a:lumMod val="65000"/>
                  </a:schemeClr>
                </a:solidFill>
              </a:rPr>
              <a:t> </a:t>
            </a:r>
            <a:r>
              <a:rPr lang="en-US" sz="1200" dirty="0" err="1" smtClean="0">
                <a:solidFill>
                  <a:schemeClr val="bg1">
                    <a:lumMod val="65000"/>
                  </a:schemeClr>
                </a:solidFill>
              </a:rPr>
              <a:t>rozhodování</a:t>
            </a:r>
            <a:endParaRPr lang="en-US" sz="1200" dirty="0"/>
          </a:p>
        </p:txBody>
      </p:sp>
    </p:spTree>
    <p:extLst>
      <p:ext uri="{BB962C8B-B14F-4D97-AF65-F5344CB8AC3E}">
        <p14:creationId xmlns:p14="http://schemas.microsoft.com/office/powerpoint/2010/main" val="59902338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3247023"/>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1" y="6642556"/>
            <a:ext cx="1931989" cy="215444"/>
          </a:xfrm>
          <a:prstGeom prst="rect">
            <a:avLst/>
          </a:prstGeom>
          <a:noFill/>
        </p:spPr>
        <p:txBody>
          <a:bodyPr wrap="square" anchor="ctr">
            <a:spAutoFit/>
          </a:bodyPr>
          <a:lstStyle/>
          <a:p>
            <a:pPr eaLnBrk="0" hangingPunct="0">
              <a:defRPr/>
            </a:pPr>
            <a:r>
              <a:rPr lang="en-US" sz="400" kern="300" spc="50" dirty="0">
                <a:solidFill>
                  <a:srgbClr val="007DC3"/>
                </a:solidFill>
                <a:ea typeface="ＭＳ Ｐゴシック" pitchFamily="34" charset="-128"/>
                <a:cs typeface="Arial"/>
              </a:rPr>
              <a:t/>
            </a:r>
            <a:br>
              <a:rPr lang="en-US" sz="400" kern="300" spc="50" dirty="0">
                <a:solidFill>
                  <a:srgbClr val="007DC3"/>
                </a:solidFill>
                <a:ea typeface="ＭＳ Ｐゴシック" pitchFamily="34" charset="-128"/>
                <a:cs typeface="Arial"/>
              </a:rPr>
            </a:br>
            <a:r>
              <a:rPr lang="en-US" sz="400" kern="300" spc="50" dirty="0">
                <a:solidFill>
                  <a:srgbClr val="007DC3"/>
                </a:solidFil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303988056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2655755"/>
            <a:ext cx="3309432" cy="369332"/>
          </a:xfrm>
          <a:prstGeom prst="rect">
            <a:avLst/>
          </a:prstGeom>
          <a:noFill/>
        </p:spPr>
        <p:txBody>
          <a:bodyPr wrap="none" rtlCol="0" anchor="ctr">
            <a:spAutoFit/>
          </a:bodyPr>
          <a:lstStyle/>
          <a:p>
            <a:r>
              <a:rPr lang="en-US" dirty="0">
                <a:solidFill>
                  <a:srgbClr val="596267"/>
                </a:solidFill>
              </a:rPr>
              <a:t>This slide is for video use only.</a:t>
            </a:r>
          </a:p>
        </p:txBody>
      </p:sp>
      <p:sp>
        <p:nvSpPr>
          <p:cNvPr id="8" name="Media Placeholder 2"/>
          <p:cNvSpPr>
            <a:spLocks noGrp="1" noChangeAspect="1"/>
          </p:cNvSpPr>
          <p:nvPr>
            <p:ph type="media" sz="quarter" idx="10"/>
          </p:nvPr>
        </p:nvSpPr>
        <p:spPr>
          <a:xfrm>
            <a:off x="1371600" y="1028700"/>
            <a:ext cx="6400800" cy="4800600"/>
          </a:xfrm>
          <a:ln>
            <a:solidFill>
              <a:schemeClr val="tx2"/>
            </a:solidFill>
          </a:ln>
        </p:spPr>
        <p:txBody>
          <a:bodyPr>
            <a:noAutofit/>
          </a:bodyPr>
          <a:lstStyle>
            <a:lvl1pPr>
              <a:buNone/>
              <a:defRPr baseline="0">
                <a:solidFill>
                  <a:schemeClr val="bg2">
                    <a:lumMod val="50000"/>
                  </a:schemeClr>
                </a:solidFill>
              </a:defRPr>
            </a:lvl1pPr>
          </a:lstStyle>
          <a:p>
            <a:r>
              <a:rPr lang="en-US" smtClean="0"/>
              <a:t>Click icon to add media</a:t>
            </a:r>
            <a:endParaRPr lang="en-US" dirty="0"/>
          </a:p>
        </p:txBody>
      </p:sp>
      <p:sp>
        <p:nvSpPr>
          <p:cNvPr id="3" name="TextBox 3"/>
          <p:cNvSpPr txBox="1"/>
          <p:nvPr/>
        </p:nvSpPr>
        <p:spPr>
          <a:xfrm>
            <a:off x="1" y="6642556"/>
            <a:ext cx="1931989" cy="215444"/>
          </a:xfrm>
          <a:prstGeom prst="rect">
            <a:avLst/>
          </a:prstGeom>
          <a:noFill/>
        </p:spPr>
        <p:txBody>
          <a:bodyPr wrap="square" anchor="ctr">
            <a:spAutoFit/>
          </a:bodyPr>
          <a:lstStyle/>
          <a:p>
            <a:pPr defTabSz="274320" eaLnBrk="0" hangingPunct="0">
              <a:defRPr/>
            </a:pPr>
            <a:r>
              <a:rPr lang="en-US" sz="400" kern="300" spc="50" dirty="0">
                <a:solidFill>
                  <a:srgbClr val="000000">
                    <a:lumMod val="75000"/>
                    <a:lumOff val="25000"/>
                  </a:srgbClr>
                </a:solidFill>
                <a:ea typeface="ＭＳ Ｐゴシック" pitchFamily="34" charset="-128"/>
                <a:cs typeface="Arial"/>
              </a:rPr>
              <a:t/>
            </a:r>
            <a:br>
              <a:rPr lang="en-US" sz="400" kern="300" spc="50" dirty="0">
                <a:solidFill>
                  <a:srgbClr val="000000">
                    <a:lumMod val="75000"/>
                    <a:lumOff val="25000"/>
                  </a:srgbClr>
                </a:solidFill>
                <a:ea typeface="ＭＳ Ｐゴシック" pitchFamily="34" charset="-128"/>
                <a:cs typeface="Arial"/>
              </a:rPr>
            </a:br>
            <a:r>
              <a:rPr lang="en-US" sz="400" kern="300" spc="50" dirty="0">
                <a:solidFill>
                  <a:srgbClr val="000000">
                    <a:lumMod val="75000"/>
                    <a:lumOff val="25000"/>
                  </a:srgbClr>
                </a:solidFil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164880542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A256A5-B82B-4855-9C69-C6A101C63040}" type="datetimeFigureOut">
              <a:rPr lang="cs-CZ" smtClean="0"/>
              <a:t>21.12.2015</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FBEB6A-05BC-4E95-A487-AC7192419A3E}" type="slidenum">
              <a:rPr lang="cs-CZ" smtClean="0"/>
              <a:t>‹#›</a:t>
            </a:fld>
            <a:endParaRPr lang="cs-CZ"/>
          </a:p>
        </p:txBody>
      </p:sp>
    </p:spTree>
    <p:extLst>
      <p:ext uri="{BB962C8B-B14F-4D97-AF65-F5344CB8AC3E}">
        <p14:creationId xmlns:p14="http://schemas.microsoft.com/office/powerpoint/2010/main" val="268174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hangingPunct="0">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latin typeface="Arial" charset="0"/>
              <a:ea typeface="+mn-ea"/>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r>
              <a:rPr lang="en-US" sz="600" b="1" dirty="0" smtClean="0">
                <a:solidFill>
                  <a:schemeClr val="accent2"/>
                </a:solidFill>
              </a:rPr>
              <a:t/>
            </a:r>
            <a:br>
              <a:rPr lang="en-US" sz="600" b="1" dirty="0" smtClean="0">
                <a:solidFill>
                  <a:schemeClr val="accent2"/>
                </a:solidFill>
              </a:rPr>
            </a:br>
            <a:r>
              <a:rPr lang="en-US" sz="600" b="1" dirty="0">
                <a:solidFill>
                  <a:schemeClr val="accent2"/>
                </a:solidFill>
              </a:rPr>
              <a:t>Copyright © 2010 SAS Institute Inc. All rights reserved.</a:t>
            </a:r>
            <a:endParaRPr lang="en-US" sz="600" dirty="0">
              <a:solidFill>
                <a:schemeClr val="accent2"/>
              </a:solidFill>
              <a:latin typeface="Times New Roman" pitchFamily="18" charset="0"/>
            </a:endParaRPr>
          </a:p>
        </p:txBody>
      </p:sp>
    </p:spTree>
    <p:extLst>
      <p:ext uri="{BB962C8B-B14F-4D97-AF65-F5344CB8AC3E}">
        <p14:creationId xmlns:p14="http://schemas.microsoft.com/office/powerpoint/2010/main" val="400486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17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2300" y="1514475"/>
            <a:ext cx="3873500" cy="2459071"/>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14475"/>
            <a:ext cx="4191000" cy="2459071"/>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328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928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397555"/>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273650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10" name="Title 4"/>
          <p:cNvSpPr txBox="1">
            <a:spLocks/>
          </p:cNvSpPr>
          <p:nvPr userDrawn="1"/>
        </p:nvSpPr>
        <p:spPr>
          <a:xfrm>
            <a:off x="0" y="6585521"/>
            <a:ext cx="9144000" cy="276999"/>
          </a:xfrm>
          <a:prstGeom prst="rect">
            <a:avLst/>
          </a:prstGeom>
          <a:solidFill>
            <a:schemeClr val="accent2"/>
          </a:solidFill>
        </p:spPr>
        <p:txBody>
          <a:bodyPr vert="horz" wrap="square" lIns="91440" tIns="45720" rIns="91440" bIns="45720" rtlCol="0" anchor="b">
            <a:spAutoFit/>
          </a:bodyPr>
          <a:lstStyle>
            <a:lvl1pPr algn="r" defTabSz="182880" rtl="0" eaLnBrk="1" latinLnBrk="0" hangingPunct="1">
              <a:spcBef>
                <a:spcPct val="0"/>
              </a:spcBef>
              <a:buNone/>
              <a:defRPr sz="2200" kern="1200" cap="all" baseline="0">
                <a:solidFill>
                  <a:schemeClr val="bg1"/>
                </a:solidFill>
                <a:latin typeface="+mj-lt"/>
                <a:ea typeface="+mj-ea"/>
                <a:cs typeface="+mj-cs"/>
              </a:defRPr>
            </a:lvl1pPr>
          </a:lstStyle>
          <a:p>
            <a:pPr algn="r"/>
            <a:r>
              <a:rPr lang="en-US" sz="1200" b="1" dirty="0" smtClean="0">
                <a:solidFill>
                  <a:schemeClr val="bg1">
                    <a:lumMod val="65000"/>
                  </a:schemeClr>
                </a:solidFill>
              </a:rPr>
              <a:t>NDBI027</a:t>
            </a:r>
            <a:r>
              <a:rPr lang="cs-CZ" sz="1200" b="1" dirty="0" smtClean="0"/>
              <a:t> </a:t>
            </a:r>
            <a:r>
              <a:rPr lang="en-US" sz="1200" dirty="0" err="1" smtClean="0">
                <a:solidFill>
                  <a:schemeClr val="bg1">
                    <a:lumMod val="65000"/>
                  </a:schemeClr>
                </a:solidFill>
              </a:rPr>
              <a:t>Datové</a:t>
            </a:r>
            <a:r>
              <a:rPr lang="en-US" sz="1200" dirty="0" smtClean="0">
                <a:solidFill>
                  <a:schemeClr val="bg1">
                    <a:lumMod val="65000"/>
                  </a:schemeClr>
                </a:solidFill>
              </a:rPr>
              <a:t> </a:t>
            </a:r>
            <a:r>
              <a:rPr lang="en-US" sz="1200" dirty="0" err="1" smtClean="0">
                <a:solidFill>
                  <a:schemeClr val="bg1">
                    <a:lumMod val="65000"/>
                  </a:schemeClr>
                </a:solidFill>
              </a:rPr>
              <a:t>sklady</a:t>
            </a:r>
            <a:r>
              <a:rPr lang="en-US" sz="1200" dirty="0" smtClean="0">
                <a:solidFill>
                  <a:schemeClr val="bg1">
                    <a:lumMod val="65000"/>
                  </a:schemeClr>
                </a:solidFill>
              </a:rPr>
              <a:t> </a:t>
            </a:r>
            <a:r>
              <a:rPr lang="cs-CZ" sz="1200" dirty="0" smtClean="0">
                <a:solidFill>
                  <a:schemeClr val="bg1">
                    <a:lumMod val="65000"/>
                  </a:schemeClr>
                </a:solidFill>
              </a:rPr>
              <a:t> </a:t>
            </a:r>
            <a:r>
              <a:rPr lang="en-US" sz="1200" dirty="0" smtClean="0">
                <a:solidFill>
                  <a:schemeClr val="bg1">
                    <a:lumMod val="65000"/>
                  </a:schemeClr>
                </a:solidFill>
              </a:rPr>
              <a:t>a </a:t>
            </a:r>
            <a:r>
              <a:rPr lang="en-US" sz="1200" dirty="0" err="1" smtClean="0">
                <a:solidFill>
                  <a:schemeClr val="bg1">
                    <a:lumMod val="65000"/>
                  </a:schemeClr>
                </a:solidFill>
              </a:rPr>
              <a:t>analytické</a:t>
            </a:r>
            <a:r>
              <a:rPr lang="en-US" sz="1200" dirty="0" smtClean="0">
                <a:solidFill>
                  <a:schemeClr val="bg1">
                    <a:lumMod val="65000"/>
                  </a:schemeClr>
                </a:solidFill>
              </a:rPr>
              <a:t> </a:t>
            </a:r>
            <a:r>
              <a:rPr lang="en-US" sz="1200" dirty="0" err="1" smtClean="0">
                <a:solidFill>
                  <a:schemeClr val="bg1">
                    <a:lumMod val="65000"/>
                  </a:schemeClr>
                </a:solidFill>
              </a:rPr>
              <a:t>metody</a:t>
            </a:r>
            <a:r>
              <a:rPr lang="en-US" sz="1200" dirty="0" smtClean="0">
                <a:solidFill>
                  <a:schemeClr val="bg1">
                    <a:lumMod val="65000"/>
                  </a:schemeClr>
                </a:solidFill>
              </a:rPr>
              <a:t> pro </a:t>
            </a:r>
            <a:r>
              <a:rPr lang="en-US" sz="1200" dirty="0" err="1" smtClean="0">
                <a:solidFill>
                  <a:schemeClr val="bg1">
                    <a:lumMod val="65000"/>
                  </a:schemeClr>
                </a:solidFill>
              </a:rPr>
              <a:t>podporu</a:t>
            </a:r>
            <a:r>
              <a:rPr lang="en-US" sz="1200" dirty="0" smtClean="0">
                <a:solidFill>
                  <a:schemeClr val="bg1">
                    <a:lumMod val="65000"/>
                  </a:schemeClr>
                </a:solidFill>
              </a:rPr>
              <a:t> </a:t>
            </a:r>
            <a:r>
              <a:rPr lang="en-US" sz="1200" dirty="0" err="1" smtClean="0">
                <a:solidFill>
                  <a:schemeClr val="bg1">
                    <a:lumMod val="65000"/>
                  </a:schemeClr>
                </a:solidFill>
              </a:rPr>
              <a:t>rozhodování</a:t>
            </a:r>
            <a:endParaRPr lang="en-US" sz="1200" dirty="0"/>
          </a:p>
        </p:txBody>
      </p:sp>
    </p:spTree>
    <p:extLst>
      <p:ext uri="{BB962C8B-B14F-4D97-AF65-F5344CB8AC3E}">
        <p14:creationId xmlns:p14="http://schemas.microsoft.com/office/powerpoint/2010/main" val="30652192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0" y="2093557"/>
            <a:ext cx="9144000" cy="1138844"/>
          </a:xfrm>
          <a:prstGeom prst="rect">
            <a:avLst/>
          </a:prstGeom>
        </p:spPr>
      </p:pic>
      <p:sp>
        <p:nvSpPr>
          <p:cNvPr id="2" name="Title 1"/>
          <p:cNvSpPr>
            <a:spLocks noGrp="1"/>
          </p:cNvSpPr>
          <p:nvPr>
            <p:ph type="title" hasCustomPrompt="1"/>
          </p:nvPr>
        </p:nvSpPr>
        <p:spPr>
          <a:xfrm>
            <a:off x="465522" y="2322328"/>
            <a:ext cx="6971533" cy="400110"/>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722307"/>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6642556"/>
            <a:ext cx="1931989" cy="215444"/>
          </a:xfrm>
          <a:prstGeom prst="rect">
            <a:avLst/>
          </a:prstGeom>
          <a:noFill/>
        </p:spPr>
        <p:txBody>
          <a:bodyPr wrap="square" anchor="ctr">
            <a:spAutoFit/>
          </a:bodyPr>
          <a:lstStyle/>
          <a:p>
            <a:pPr defTabSz="274320" eaLnBrk="0" hangingPunct="0">
              <a:defRPr/>
            </a:pPr>
            <a:r>
              <a:rPr lang="en-US" sz="400" kern="300" spc="50" dirty="0">
                <a:solidFill>
                  <a:srgbClr val="B0B7BB">
                    <a:lumMod val="40000"/>
                    <a:lumOff val="60000"/>
                  </a:srgbClr>
                </a:solidFill>
                <a:ea typeface="ＭＳ Ｐゴシック" pitchFamily="34" charset="-128"/>
                <a:cs typeface="Arial"/>
              </a:rPr>
              <a:t/>
            </a:r>
            <a:br>
              <a:rPr lang="en-US" sz="400" kern="300" spc="50" dirty="0">
                <a:solidFill>
                  <a:srgbClr val="B0B7BB">
                    <a:lumMod val="40000"/>
                    <a:lumOff val="60000"/>
                  </a:srgbClr>
                </a:solidFill>
                <a:ea typeface="ＭＳ Ｐゴシック" pitchFamily="34" charset="-128"/>
                <a:cs typeface="Arial"/>
              </a:rPr>
            </a:br>
            <a:r>
              <a:rPr lang="en-US" sz="400" kern="300" spc="50" dirty="0">
                <a:solidFill>
                  <a:srgbClr val="B0B7BB">
                    <a:lumMod val="40000"/>
                    <a:lumOff val="60000"/>
                  </a:srgbClr>
                </a:solidFill>
                <a:ea typeface="ＭＳ Ｐゴシック" pitchFamily="34" charset="-128"/>
                <a:cs typeface="Arial"/>
              </a:rPr>
              <a:t>Copyright © 2012, SAS Institute Inc. All rights reserved.</a:t>
            </a:r>
          </a:p>
        </p:txBody>
      </p:sp>
      <p:cxnSp>
        <p:nvCxnSpPr>
          <p:cNvPr id="5" name="Straight Connector 4"/>
          <p:cNvCxnSpPr/>
          <p:nvPr/>
        </p:nvCxnSpPr>
        <p:spPr bwMode="auto">
          <a:xfrm>
            <a:off x="7670800" y="2093557"/>
            <a:ext cx="0" cy="1138844"/>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1299266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397555"/>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7" name="Title 4"/>
          <p:cNvSpPr txBox="1">
            <a:spLocks/>
          </p:cNvSpPr>
          <p:nvPr userDrawn="1"/>
        </p:nvSpPr>
        <p:spPr>
          <a:xfrm>
            <a:off x="0" y="6585521"/>
            <a:ext cx="9144000" cy="276999"/>
          </a:xfrm>
          <a:prstGeom prst="rect">
            <a:avLst/>
          </a:prstGeom>
          <a:solidFill>
            <a:schemeClr val="accent2"/>
          </a:solidFill>
        </p:spPr>
        <p:txBody>
          <a:bodyPr vert="horz" wrap="square" lIns="91440" tIns="45720" rIns="91440" bIns="45720" rtlCol="0" anchor="b">
            <a:spAutoFit/>
          </a:bodyPr>
          <a:lstStyle>
            <a:lvl1pPr algn="r" defTabSz="182880" rtl="0" eaLnBrk="1" latinLnBrk="0" hangingPunct="1">
              <a:spcBef>
                <a:spcPct val="0"/>
              </a:spcBef>
              <a:buNone/>
              <a:defRPr sz="2200" kern="1200" cap="all" baseline="0">
                <a:solidFill>
                  <a:schemeClr val="bg1"/>
                </a:solidFill>
                <a:latin typeface="+mj-lt"/>
                <a:ea typeface="+mj-ea"/>
                <a:cs typeface="+mj-cs"/>
              </a:defRPr>
            </a:lvl1pPr>
          </a:lstStyle>
          <a:p>
            <a:pPr algn="r"/>
            <a:r>
              <a:rPr lang="en-US" sz="1200" b="1" dirty="0" smtClean="0">
                <a:solidFill>
                  <a:schemeClr val="bg1">
                    <a:lumMod val="65000"/>
                  </a:schemeClr>
                </a:solidFill>
              </a:rPr>
              <a:t>NDBI027</a:t>
            </a:r>
            <a:r>
              <a:rPr lang="cs-CZ" sz="1200" b="1" dirty="0" smtClean="0"/>
              <a:t> </a:t>
            </a:r>
            <a:r>
              <a:rPr lang="en-US" sz="1200" b="1" dirty="0" err="1" smtClean="0">
                <a:solidFill>
                  <a:schemeClr val="bg1">
                    <a:lumMod val="65000"/>
                  </a:schemeClr>
                </a:solidFill>
              </a:rPr>
              <a:t>Datové</a:t>
            </a:r>
            <a:r>
              <a:rPr lang="en-US" sz="1200" b="1" dirty="0" smtClean="0">
                <a:solidFill>
                  <a:schemeClr val="bg1">
                    <a:lumMod val="65000"/>
                  </a:schemeClr>
                </a:solidFill>
              </a:rPr>
              <a:t> </a:t>
            </a:r>
            <a:r>
              <a:rPr lang="en-US" sz="1200" b="1" dirty="0" err="1" smtClean="0">
                <a:solidFill>
                  <a:schemeClr val="bg1">
                    <a:lumMod val="65000"/>
                  </a:schemeClr>
                </a:solidFill>
              </a:rPr>
              <a:t>sklady</a:t>
            </a:r>
            <a:r>
              <a:rPr lang="en-US" sz="1200" b="1" dirty="0" smtClean="0">
                <a:solidFill>
                  <a:schemeClr val="bg1">
                    <a:lumMod val="65000"/>
                  </a:schemeClr>
                </a:solidFill>
              </a:rPr>
              <a:t> </a:t>
            </a:r>
            <a:r>
              <a:rPr lang="cs-CZ" sz="1200" b="1" dirty="0" smtClean="0">
                <a:solidFill>
                  <a:schemeClr val="bg1">
                    <a:lumMod val="65000"/>
                  </a:schemeClr>
                </a:solidFill>
              </a:rPr>
              <a:t> </a:t>
            </a:r>
            <a:r>
              <a:rPr lang="en-US" sz="1200" b="1" dirty="0" smtClean="0">
                <a:solidFill>
                  <a:schemeClr val="bg1">
                    <a:lumMod val="65000"/>
                  </a:schemeClr>
                </a:solidFill>
              </a:rPr>
              <a:t>a </a:t>
            </a:r>
            <a:r>
              <a:rPr lang="en-US" sz="1200" b="1" dirty="0" err="1" smtClean="0">
                <a:solidFill>
                  <a:schemeClr val="bg1">
                    <a:lumMod val="65000"/>
                  </a:schemeClr>
                </a:solidFill>
              </a:rPr>
              <a:t>analy</a:t>
            </a:r>
            <a:r>
              <a:rPr lang="en-US" sz="1200" b="0" dirty="0" err="1" smtClean="0">
                <a:solidFill>
                  <a:schemeClr val="bg1">
                    <a:lumMod val="65000"/>
                  </a:schemeClr>
                </a:solidFill>
              </a:rPr>
              <a:t>t</a:t>
            </a:r>
            <a:r>
              <a:rPr lang="en-US" sz="1200" b="1" dirty="0" err="1" smtClean="0">
                <a:solidFill>
                  <a:schemeClr val="bg1">
                    <a:lumMod val="65000"/>
                  </a:schemeClr>
                </a:solidFill>
              </a:rPr>
              <a:t>ické</a:t>
            </a:r>
            <a:r>
              <a:rPr lang="en-US" sz="1200" b="1" dirty="0" smtClean="0">
                <a:solidFill>
                  <a:schemeClr val="bg1">
                    <a:lumMod val="65000"/>
                  </a:schemeClr>
                </a:solidFill>
              </a:rPr>
              <a:t> </a:t>
            </a:r>
            <a:r>
              <a:rPr lang="en-US" sz="1200" b="1" dirty="0" err="1" smtClean="0">
                <a:solidFill>
                  <a:schemeClr val="bg1">
                    <a:lumMod val="65000"/>
                  </a:schemeClr>
                </a:solidFill>
              </a:rPr>
              <a:t>metody</a:t>
            </a:r>
            <a:r>
              <a:rPr lang="en-US" sz="1200" b="1" dirty="0" smtClean="0">
                <a:solidFill>
                  <a:schemeClr val="bg1">
                    <a:lumMod val="65000"/>
                  </a:schemeClr>
                </a:solidFill>
              </a:rPr>
              <a:t> pro </a:t>
            </a:r>
            <a:r>
              <a:rPr lang="en-US" sz="1200" b="1" dirty="0" err="1" smtClean="0">
                <a:solidFill>
                  <a:schemeClr val="bg1">
                    <a:lumMod val="65000"/>
                  </a:schemeClr>
                </a:solidFill>
              </a:rPr>
              <a:t>podporu</a:t>
            </a:r>
            <a:r>
              <a:rPr lang="en-US" sz="1200" b="1" dirty="0" smtClean="0">
                <a:solidFill>
                  <a:schemeClr val="bg1">
                    <a:lumMod val="65000"/>
                  </a:schemeClr>
                </a:solidFill>
              </a:rPr>
              <a:t> </a:t>
            </a:r>
            <a:r>
              <a:rPr lang="en-US" sz="1200" b="1" dirty="0" err="1" smtClean="0">
                <a:solidFill>
                  <a:schemeClr val="bg1">
                    <a:lumMod val="65000"/>
                  </a:schemeClr>
                </a:solidFill>
              </a:rPr>
              <a:t>rozhodování</a:t>
            </a:r>
            <a:endParaRPr lang="en-US" sz="1200" b="1" dirty="0"/>
          </a:p>
        </p:txBody>
      </p:sp>
    </p:spTree>
    <p:extLst>
      <p:ext uri="{BB962C8B-B14F-4D97-AF65-F5344CB8AC3E}">
        <p14:creationId xmlns:p14="http://schemas.microsoft.com/office/powerpoint/2010/main" val="277627779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4" name="Title 4"/>
          <p:cNvSpPr txBox="1">
            <a:spLocks/>
          </p:cNvSpPr>
          <p:nvPr userDrawn="1"/>
        </p:nvSpPr>
        <p:spPr>
          <a:xfrm>
            <a:off x="0" y="6585521"/>
            <a:ext cx="9144000" cy="276999"/>
          </a:xfrm>
          <a:prstGeom prst="rect">
            <a:avLst/>
          </a:prstGeom>
          <a:solidFill>
            <a:schemeClr val="accent2"/>
          </a:solidFill>
        </p:spPr>
        <p:txBody>
          <a:bodyPr vert="horz" wrap="square" lIns="91440" tIns="45720" rIns="91440" bIns="45720" rtlCol="0" anchor="b">
            <a:spAutoFit/>
          </a:bodyPr>
          <a:lstStyle>
            <a:lvl1pPr algn="r" defTabSz="182880" rtl="0" eaLnBrk="1" latinLnBrk="0" hangingPunct="1">
              <a:spcBef>
                <a:spcPct val="0"/>
              </a:spcBef>
              <a:buNone/>
              <a:defRPr sz="2200" kern="1200" cap="all" baseline="0">
                <a:solidFill>
                  <a:schemeClr val="bg1"/>
                </a:solidFill>
                <a:latin typeface="+mj-lt"/>
                <a:ea typeface="+mj-ea"/>
                <a:cs typeface="+mj-cs"/>
              </a:defRPr>
            </a:lvl1pPr>
          </a:lstStyle>
          <a:p>
            <a:pPr algn="r"/>
            <a:r>
              <a:rPr lang="en-US" sz="1200" b="1" dirty="0" smtClean="0">
                <a:solidFill>
                  <a:schemeClr val="bg1">
                    <a:lumMod val="65000"/>
                  </a:schemeClr>
                </a:solidFill>
              </a:rPr>
              <a:t>NDBI027</a:t>
            </a:r>
            <a:r>
              <a:rPr lang="cs-CZ" sz="1200" b="1" dirty="0" smtClean="0"/>
              <a:t> </a:t>
            </a:r>
            <a:r>
              <a:rPr lang="en-US" sz="1200" dirty="0" err="1" smtClean="0">
                <a:solidFill>
                  <a:schemeClr val="bg1">
                    <a:lumMod val="65000"/>
                  </a:schemeClr>
                </a:solidFill>
              </a:rPr>
              <a:t>Datové</a:t>
            </a:r>
            <a:r>
              <a:rPr lang="en-US" sz="1200" dirty="0" smtClean="0">
                <a:solidFill>
                  <a:schemeClr val="bg1">
                    <a:lumMod val="65000"/>
                  </a:schemeClr>
                </a:solidFill>
              </a:rPr>
              <a:t> </a:t>
            </a:r>
            <a:r>
              <a:rPr lang="en-US" sz="1200" dirty="0" err="1" smtClean="0">
                <a:solidFill>
                  <a:schemeClr val="bg1">
                    <a:lumMod val="65000"/>
                  </a:schemeClr>
                </a:solidFill>
              </a:rPr>
              <a:t>sklady</a:t>
            </a:r>
            <a:r>
              <a:rPr lang="en-US" sz="1200" dirty="0" smtClean="0">
                <a:solidFill>
                  <a:schemeClr val="bg1">
                    <a:lumMod val="65000"/>
                  </a:schemeClr>
                </a:solidFill>
              </a:rPr>
              <a:t> </a:t>
            </a:r>
            <a:r>
              <a:rPr lang="cs-CZ" sz="1200" dirty="0" smtClean="0">
                <a:solidFill>
                  <a:schemeClr val="bg1">
                    <a:lumMod val="65000"/>
                  </a:schemeClr>
                </a:solidFill>
              </a:rPr>
              <a:t> </a:t>
            </a:r>
            <a:r>
              <a:rPr lang="en-US" sz="1200" dirty="0" smtClean="0">
                <a:solidFill>
                  <a:schemeClr val="bg1">
                    <a:lumMod val="65000"/>
                  </a:schemeClr>
                </a:solidFill>
              </a:rPr>
              <a:t>a </a:t>
            </a:r>
            <a:r>
              <a:rPr lang="en-US" sz="1200" dirty="0" err="1" smtClean="0">
                <a:solidFill>
                  <a:schemeClr val="bg1">
                    <a:lumMod val="65000"/>
                  </a:schemeClr>
                </a:solidFill>
              </a:rPr>
              <a:t>analytické</a:t>
            </a:r>
            <a:r>
              <a:rPr lang="en-US" sz="1200" dirty="0" smtClean="0">
                <a:solidFill>
                  <a:schemeClr val="bg1">
                    <a:lumMod val="65000"/>
                  </a:schemeClr>
                </a:solidFill>
              </a:rPr>
              <a:t> </a:t>
            </a:r>
            <a:r>
              <a:rPr lang="en-US" sz="1200" dirty="0" err="1" smtClean="0">
                <a:solidFill>
                  <a:schemeClr val="bg1">
                    <a:lumMod val="65000"/>
                  </a:schemeClr>
                </a:solidFill>
              </a:rPr>
              <a:t>metody</a:t>
            </a:r>
            <a:r>
              <a:rPr lang="en-US" sz="1200" dirty="0" smtClean="0">
                <a:solidFill>
                  <a:schemeClr val="bg1">
                    <a:lumMod val="65000"/>
                  </a:schemeClr>
                </a:solidFill>
              </a:rPr>
              <a:t> pro </a:t>
            </a:r>
            <a:r>
              <a:rPr lang="en-US" sz="1200" dirty="0" err="1" smtClean="0">
                <a:solidFill>
                  <a:schemeClr val="bg1">
                    <a:lumMod val="65000"/>
                  </a:schemeClr>
                </a:solidFill>
              </a:rPr>
              <a:t>podporu</a:t>
            </a:r>
            <a:r>
              <a:rPr lang="en-US" sz="1200" dirty="0" smtClean="0">
                <a:solidFill>
                  <a:schemeClr val="bg1">
                    <a:lumMod val="65000"/>
                  </a:schemeClr>
                </a:solidFill>
              </a:rPr>
              <a:t> </a:t>
            </a:r>
            <a:r>
              <a:rPr lang="en-US" sz="1200" dirty="0" err="1" smtClean="0">
                <a:solidFill>
                  <a:schemeClr val="bg1">
                    <a:lumMod val="65000"/>
                  </a:schemeClr>
                </a:solidFill>
              </a:rPr>
              <a:t>rozhodování</a:t>
            </a:r>
            <a:endParaRPr lang="en-US" sz="1200" dirty="0"/>
          </a:p>
        </p:txBody>
      </p:sp>
    </p:spTree>
    <p:extLst>
      <p:ext uri="{BB962C8B-B14F-4D97-AF65-F5344CB8AC3E}">
        <p14:creationId xmlns:p14="http://schemas.microsoft.com/office/powerpoint/2010/main" val="68248513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6858000"/>
          </a:xfrm>
          <a:prstGeom prst="rect">
            <a:avLst/>
          </a:prstGeom>
        </p:spPr>
      </p:pic>
      <p:sp>
        <p:nvSpPr>
          <p:cNvPr id="2" name="Title 1"/>
          <p:cNvSpPr>
            <a:spLocks noGrp="1"/>
          </p:cNvSpPr>
          <p:nvPr>
            <p:ph type="title" hasCustomPrompt="1"/>
          </p:nvPr>
        </p:nvSpPr>
        <p:spPr>
          <a:xfrm>
            <a:off x="152400" y="285521"/>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397555"/>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273650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305043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1" y="6642556"/>
            <a:ext cx="1931989" cy="215444"/>
          </a:xfrm>
          <a:prstGeom prst="rect">
            <a:avLst/>
          </a:prstGeom>
          <a:noFill/>
        </p:spPr>
        <p:txBody>
          <a:bodyPr wrap="square" anchor="ctr">
            <a:spAutoFit/>
          </a:bodyPr>
          <a:lstStyle/>
          <a:p>
            <a:pPr eaLnBrk="0" hangingPunct="0">
              <a:defRPr/>
            </a:pPr>
            <a:r>
              <a:rPr lang="en-US" sz="400" kern="300" spc="50" dirty="0">
                <a:solidFill>
                  <a:srgbClr val="007DC3"/>
                </a:solidFill>
                <a:ea typeface="ＭＳ Ｐゴシック" pitchFamily="34" charset="-128"/>
                <a:cs typeface="Arial"/>
              </a:rPr>
              <a:t/>
            </a:r>
            <a:br>
              <a:rPr lang="en-US" sz="400" kern="300" spc="50" dirty="0">
                <a:solidFill>
                  <a:srgbClr val="007DC3"/>
                </a:solidFill>
                <a:ea typeface="ＭＳ Ｐゴシック" pitchFamily="34" charset="-128"/>
                <a:cs typeface="Arial"/>
              </a:rPr>
            </a:br>
            <a:r>
              <a:rPr lang="en-US" sz="400" kern="300" spc="50" dirty="0">
                <a:solidFill>
                  <a:srgbClr val="007DC3"/>
                </a:solidFil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160977892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6858000"/>
          </a:xfrm>
          <a:prstGeom prst="rect">
            <a:avLst/>
          </a:prstGeom>
        </p:spPr>
      </p:pic>
      <p:sp>
        <p:nvSpPr>
          <p:cNvPr id="2" name="Title 1"/>
          <p:cNvSpPr>
            <a:spLocks noGrp="1"/>
          </p:cNvSpPr>
          <p:nvPr>
            <p:ph type="title" hasCustomPrompt="1"/>
          </p:nvPr>
        </p:nvSpPr>
        <p:spPr>
          <a:xfrm>
            <a:off x="119818" y="285521"/>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420833"/>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273650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421589"/>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305043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1" y="6642556"/>
            <a:ext cx="1931989" cy="215444"/>
          </a:xfrm>
          <a:prstGeom prst="rect">
            <a:avLst/>
          </a:prstGeom>
          <a:noFill/>
        </p:spPr>
        <p:txBody>
          <a:bodyPr wrap="square" anchor="ctr">
            <a:spAutoFit/>
          </a:bodyPr>
          <a:lstStyle/>
          <a:p>
            <a:pPr defTabSz="274320" eaLnBrk="0" hangingPunct="0">
              <a:defRPr/>
            </a:pPr>
            <a:r>
              <a:rPr lang="en-US" sz="400" kern="300" spc="50" dirty="0">
                <a:solidFill>
                  <a:srgbClr val="B0B7BB">
                    <a:lumMod val="40000"/>
                    <a:lumOff val="60000"/>
                  </a:srgbClr>
                </a:solidFill>
                <a:ea typeface="ＭＳ Ｐゴシック" pitchFamily="34" charset="-128"/>
                <a:cs typeface="Arial"/>
              </a:rPr>
              <a:t/>
            </a:r>
            <a:br>
              <a:rPr lang="en-US" sz="400" kern="300" spc="50" dirty="0">
                <a:solidFill>
                  <a:srgbClr val="B0B7BB">
                    <a:lumMod val="40000"/>
                    <a:lumOff val="60000"/>
                  </a:srgbClr>
                </a:solidFill>
                <a:ea typeface="ＭＳ Ｐゴシック" pitchFamily="34" charset="-128"/>
                <a:cs typeface="Arial"/>
              </a:rPr>
            </a:br>
            <a:r>
              <a:rPr lang="en-US" sz="400" kern="300" spc="50" dirty="0">
                <a:solidFill>
                  <a:srgbClr val="B0B7BB">
                    <a:lumMod val="40000"/>
                    <a:lumOff val="60000"/>
                  </a:srgbClr>
                </a:solidFill>
                <a:ea typeface="ＭＳ Ｐゴシック" pitchFamily="34" charset="-128"/>
                <a:cs typeface="Arial"/>
              </a:rPr>
              <a:t>Copyright © 2012, SAS Institute Inc. All rights reserved.</a:t>
            </a:r>
          </a:p>
        </p:txBody>
      </p:sp>
      <p:cxnSp>
        <p:nvCxnSpPr>
          <p:cNvPr id="17" name="Straight Connector 8"/>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2162657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9900"/>
            <a:ext cx="9144000" cy="390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391899"/>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273650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6" y="273650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1" y="6642556"/>
            <a:ext cx="1931989" cy="215444"/>
          </a:xfrm>
          <a:prstGeom prst="rect">
            <a:avLst/>
          </a:prstGeom>
          <a:noFill/>
        </p:spPr>
        <p:txBody>
          <a:bodyPr wrap="square" anchor="ctr">
            <a:spAutoFit/>
          </a:bodyPr>
          <a:lstStyle/>
          <a:p>
            <a:pPr defTabSz="274320" eaLnBrk="0" hangingPunct="0">
              <a:defRPr/>
            </a:pPr>
            <a:r>
              <a:rPr lang="en-US" sz="400" kern="300" spc="50" dirty="0">
                <a:solidFill>
                  <a:srgbClr val="B0B7BB">
                    <a:lumMod val="40000"/>
                    <a:lumOff val="60000"/>
                  </a:srgbClr>
                </a:solidFill>
                <a:ea typeface="ＭＳ Ｐゴシック" pitchFamily="34" charset="-128"/>
                <a:cs typeface="Arial"/>
              </a:rPr>
              <a:t/>
            </a:r>
            <a:br>
              <a:rPr lang="en-US" sz="400" kern="300" spc="50" dirty="0">
                <a:solidFill>
                  <a:srgbClr val="B0B7BB">
                    <a:lumMod val="40000"/>
                    <a:lumOff val="60000"/>
                  </a:srgbClr>
                </a:solidFill>
                <a:ea typeface="ＭＳ Ｐゴシック" pitchFamily="34" charset="-128"/>
                <a:cs typeface="Arial"/>
              </a:rPr>
            </a:br>
            <a:r>
              <a:rPr lang="en-US" sz="400" kern="300" spc="50" dirty="0">
                <a:solidFill>
                  <a:srgbClr val="B0B7BB">
                    <a:lumMod val="40000"/>
                    <a:lumOff val="60000"/>
                  </a:srgbClr>
                </a:solidFill>
                <a:ea typeface="ＭＳ Ｐゴシック" pitchFamily="34" charset="-128"/>
                <a:cs typeface="Arial"/>
              </a:rPr>
              <a:t>Copyright © 2012, SAS Institute Inc. All rights reserved.</a:t>
            </a:r>
          </a:p>
        </p:txBody>
      </p:sp>
      <p:cxnSp>
        <p:nvCxnSpPr>
          <p:cNvPr id="6" name="Straight Connector 7"/>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67271563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399567"/>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2" y="273650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8" y="2736503"/>
            <a:ext cx="3880221"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1" y="6642556"/>
            <a:ext cx="1931989" cy="215444"/>
          </a:xfrm>
          <a:prstGeom prst="rect">
            <a:avLst/>
          </a:prstGeom>
          <a:noFill/>
        </p:spPr>
        <p:txBody>
          <a:bodyPr wrap="square" anchor="ctr">
            <a:spAutoFit/>
          </a:bodyPr>
          <a:lstStyle/>
          <a:p>
            <a:pPr eaLnBrk="0" hangingPunct="0">
              <a:defRPr/>
            </a:pPr>
            <a:r>
              <a:rPr lang="en-US" sz="400" kern="300" spc="50" dirty="0">
                <a:solidFill>
                  <a:srgbClr val="B0B7BB">
                    <a:lumMod val="40000"/>
                    <a:lumOff val="60000"/>
                  </a:srgbClr>
                </a:solidFill>
                <a:ea typeface="ＭＳ Ｐゴシック" pitchFamily="34" charset="-128"/>
                <a:cs typeface="Arial"/>
              </a:rPr>
              <a:t/>
            </a:r>
            <a:br>
              <a:rPr lang="en-US" sz="400" kern="300" spc="50" dirty="0">
                <a:solidFill>
                  <a:srgbClr val="B0B7BB">
                    <a:lumMod val="40000"/>
                    <a:lumOff val="60000"/>
                  </a:srgbClr>
                </a:solidFill>
                <a:ea typeface="ＭＳ Ｐゴシック" pitchFamily="34" charset="-128"/>
                <a:cs typeface="Arial"/>
              </a:rPr>
            </a:br>
            <a:r>
              <a:rPr lang="en-US" sz="400" kern="300" spc="50" dirty="0">
                <a:solidFill>
                  <a:srgbClr val="B0B7BB">
                    <a:lumMod val="40000"/>
                    <a:lumOff val="60000"/>
                  </a:srgbClr>
                </a:solidFill>
                <a:ea typeface="ＭＳ Ｐゴシック" pitchFamily="34" charset="-128"/>
                <a:cs typeface="Arial"/>
              </a:rPr>
              <a:t>Copyright © 2012, SAS Institute Inc. All rights reserved.</a:t>
            </a:r>
          </a:p>
        </p:txBody>
      </p:sp>
      <p:cxnSp>
        <p:nvCxnSpPr>
          <p:cNvPr id="16" name="Straight Connector 7"/>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11" name="Title 4"/>
          <p:cNvSpPr txBox="1">
            <a:spLocks/>
          </p:cNvSpPr>
          <p:nvPr userDrawn="1"/>
        </p:nvSpPr>
        <p:spPr>
          <a:xfrm>
            <a:off x="0" y="6585521"/>
            <a:ext cx="9144000" cy="276999"/>
          </a:xfrm>
          <a:prstGeom prst="rect">
            <a:avLst/>
          </a:prstGeom>
          <a:solidFill>
            <a:schemeClr val="accent2"/>
          </a:solidFill>
        </p:spPr>
        <p:txBody>
          <a:bodyPr vert="horz" wrap="square" lIns="91440" tIns="45720" rIns="91440" bIns="45720" rtlCol="0" anchor="b">
            <a:spAutoFit/>
          </a:bodyPr>
          <a:lstStyle>
            <a:lvl1pPr algn="r" defTabSz="182880" rtl="0" eaLnBrk="1" latinLnBrk="0" hangingPunct="1">
              <a:spcBef>
                <a:spcPct val="0"/>
              </a:spcBef>
              <a:buNone/>
              <a:defRPr sz="2200" kern="1200" cap="all" baseline="0">
                <a:solidFill>
                  <a:schemeClr val="bg1"/>
                </a:solidFill>
                <a:latin typeface="+mj-lt"/>
                <a:ea typeface="+mj-ea"/>
                <a:cs typeface="+mj-cs"/>
              </a:defRPr>
            </a:lvl1pPr>
          </a:lstStyle>
          <a:p>
            <a:pPr algn="r"/>
            <a:r>
              <a:rPr lang="en-US" sz="1200" b="1" dirty="0" smtClean="0">
                <a:solidFill>
                  <a:schemeClr val="bg1">
                    <a:lumMod val="65000"/>
                  </a:schemeClr>
                </a:solidFill>
              </a:rPr>
              <a:t>NDBI027</a:t>
            </a:r>
            <a:r>
              <a:rPr lang="cs-CZ" sz="1200" b="1" dirty="0" smtClean="0"/>
              <a:t> </a:t>
            </a:r>
            <a:r>
              <a:rPr lang="en-US" sz="1200" dirty="0" err="1" smtClean="0">
                <a:solidFill>
                  <a:schemeClr val="bg1">
                    <a:lumMod val="65000"/>
                  </a:schemeClr>
                </a:solidFill>
              </a:rPr>
              <a:t>Datové</a:t>
            </a:r>
            <a:r>
              <a:rPr lang="en-US" sz="1200" dirty="0" smtClean="0">
                <a:solidFill>
                  <a:schemeClr val="bg1">
                    <a:lumMod val="65000"/>
                  </a:schemeClr>
                </a:solidFill>
              </a:rPr>
              <a:t> </a:t>
            </a:r>
            <a:r>
              <a:rPr lang="en-US" sz="1200" dirty="0" err="1" smtClean="0">
                <a:solidFill>
                  <a:schemeClr val="bg1">
                    <a:lumMod val="65000"/>
                  </a:schemeClr>
                </a:solidFill>
              </a:rPr>
              <a:t>sklady</a:t>
            </a:r>
            <a:r>
              <a:rPr lang="en-US" sz="1200" dirty="0" smtClean="0">
                <a:solidFill>
                  <a:schemeClr val="bg1">
                    <a:lumMod val="65000"/>
                  </a:schemeClr>
                </a:solidFill>
              </a:rPr>
              <a:t> </a:t>
            </a:r>
            <a:r>
              <a:rPr lang="cs-CZ" sz="1200" dirty="0" smtClean="0">
                <a:solidFill>
                  <a:schemeClr val="bg1">
                    <a:lumMod val="65000"/>
                  </a:schemeClr>
                </a:solidFill>
              </a:rPr>
              <a:t> </a:t>
            </a:r>
            <a:r>
              <a:rPr lang="en-US" sz="1200" dirty="0" smtClean="0">
                <a:solidFill>
                  <a:schemeClr val="bg1">
                    <a:lumMod val="65000"/>
                  </a:schemeClr>
                </a:solidFill>
              </a:rPr>
              <a:t>a </a:t>
            </a:r>
            <a:r>
              <a:rPr lang="en-US" sz="1200" dirty="0" err="1" smtClean="0">
                <a:solidFill>
                  <a:schemeClr val="bg1">
                    <a:lumMod val="65000"/>
                  </a:schemeClr>
                </a:solidFill>
              </a:rPr>
              <a:t>analytické</a:t>
            </a:r>
            <a:r>
              <a:rPr lang="en-US" sz="1200" dirty="0" smtClean="0">
                <a:solidFill>
                  <a:schemeClr val="bg1">
                    <a:lumMod val="65000"/>
                  </a:schemeClr>
                </a:solidFill>
              </a:rPr>
              <a:t> </a:t>
            </a:r>
            <a:r>
              <a:rPr lang="en-US" sz="1200" dirty="0" err="1" smtClean="0">
                <a:solidFill>
                  <a:schemeClr val="bg1">
                    <a:lumMod val="65000"/>
                  </a:schemeClr>
                </a:solidFill>
              </a:rPr>
              <a:t>metody</a:t>
            </a:r>
            <a:r>
              <a:rPr lang="en-US" sz="1200" dirty="0" smtClean="0">
                <a:solidFill>
                  <a:schemeClr val="bg1">
                    <a:lumMod val="65000"/>
                  </a:schemeClr>
                </a:solidFill>
              </a:rPr>
              <a:t> pro </a:t>
            </a:r>
            <a:r>
              <a:rPr lang="en-US" sz="1200" dirty="0" err="1" smtClean="0">
                <a:solidFill>
                  <a:schemeClr val="bg1">
                    <a:lumMod val="65000"/>
                  </a:schemeClr>
                </a:solidFill>
              </a:rPr>
              <a:t>podporu</a:t>
            </a:r>
            <a:r>
              <a:rPr lang="en-US" sz="1200" dirty="0" smtClean="0">
                <a:solidFill>
                  <a:schemeClr val="bg1">
                    <a:lumMod val="65000"/>
                  </a:schemeClr>
                </a:solidFill>
              </a:rPr>
              <a:t> </a:t>
            </a:r>
            <a:r>
              <a:rPr lang="en-US" sz="1200" dirty="0" err="1" smtClean="0">
                <a:solidFill>
                  <a:schemeClr val="bg1">
                    <a:lumMod val="65000"/>
                  </a:schemeClr>
                </a:solidFill>
              </a:rPr>
              <a:t>rozhodování</a:t>
            </a:r>
            <a:endParaRPr lang="en-US" sz="1200" dirty="0"/>
          </a:p>
        </p:txBody>
      </p:sp>
    </p:spTree>
    <p:extLst>
      <p:ext uri="{BB962C8B-B14F-4D97-AF65-F5344CB8AC3E}">
        <p14:creationId xmlns:p14="http://schemas.microsoft.com/office/powerpoint/2010/main" val="225185422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9"/>
          <a:srcRect/>
          <a:stretch>
            <a:fillRect/>
          </a:stretch>
        </p:blipFill>
        <p:spPr bwMode="auto">
          <a:xfrm>
            <a:off x="0" y="6502413"/>
            <a:ext cx="9144000" cy="355587"/>
          </a:xfrm>
          <a:prstGeom prst="rect">
            <a:avLst/>
          </a:prstGeom>
          <a:noFill/>
          <a:ln w="9525">
            <a:noFill/>
            <a:miter lim="800000"/>
            <a:headEnd/>
            <a:tailEnd/>
          </a:ln>
        </p:spPr>
      </p:pic>
      <p:sp>
        <p:nvSpPr>
          <p:cNvPr id="5" name="Title Placeholder 1"/>
          <p:cNvSpPr>
            <a:spLocks noGrp="1"/>
          </p:cNvSpPr>
          <p:nvPr>
            <p:ph type="title"/>
          </p:nvPr>
        </p:nvSpPr>
        <p:spPr>
          <a:xfrm>
            <a:off x="119818" y="162410"/>
            <a:ext cx="2515438" cy="830997"/>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73650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1" y="6642556"/>
            <a:ext cx="1931989" cy="215444"/>
          </a:xfrm>
          <a:prstGeom prst="rect">
            <a:avLst/>
          </a:prstGeom>
          <a:noFill/>
        </p:spPr>
        <p:txBody>
          <a:bodyPr wrap="square"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r>
              <a:rPr lang="en-US" dirty="0">
                <a:solidFill>
                  <a:srgbClr val="00539B">
                    <a:lumMod val="60000"/>
                    <a:lumOff val="40000"/>
                  </a:srgbClr>
                </a:solidFill>
              </a:rPr>
              <a:t/>
            </a:r>
            <a:br>
              <a:rPr lang="en-US" dirty="0">
                <a:solidFill>
                  <a:srgbClr val="00539B">
                    <a:lumMod val="60000"/>
                    <a:lumOff val="40000"/>
                  </a:srgbClr>
                </a:solidFill>
              </a:rPr>
            </a:br>
            <a:r>
              <a:rPr lang="en-US" dirty="0">
                <a:solidFill>
                  <a:srgbClr val="00539B">
                    <a:lumMod val="60000"/>
                    <a:lumOff val="40000"/>
                  </a:srgbClr>
                </a:solidFill>
              </a:rPr>
              <a:t>Copyright © 2012, SAS Institute Inc. All rights reserved.</a:t>
            </a:r>
          </a:p>
        </p:txBody>
      </p:sp>
    </p:spTree>
    <p:extLst>
      <p:ext uri="{BB962C8B-B14F-4D97-AF65-F5344CB8AC3E}">
        <p14:creationId xmlns:p14="http://schemas.microsoft.com/office/powerpoint/2010/main" val="3770750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4" r:id="rId13"/>
    <p:sldLayoutId id="2147483712" r:id="rId14"/>
    <p:sldLayoutId id="2147483716" r:id="rId15"/>
    <p:sldLayoutId id="2147483718" r:id="rId16"/>
    <p:sldLayoutId id="2147483719" r:id="rId17"/>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package" Target="../embeddings/Microsoft_Excel_Worksheet4.xlsx"/><Relationship Id="rId12" Type="http://schemas.openxmlformats.org/officeDocument/2006/relationships/image" Target="../media/image19.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package" Target="../embeddings/Microsoft_Excel_Worksheet6.xlsx"/><Relationship Id="rId5" Type="http://schemas.openxmlformats.org/officeDocument/2006/relationships/package" Target="../embeddings/Microsoft_Excel_Worksheet3.xlsx"/><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package" Target="../embeddings/Microsoft_Excel_Worksheet5.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package" Target="../embeddings/Microsoft_Excel_Worksheet12.xlsx"/><Relationship Id="rId3" Type="http://schemas.openxmlformats.org/officeDocument/2006/relationships/package" Target="../embeddings/Microsoft_Excel_Worksheet7.xlsx"/><Relationship Id="rId7" Type="http://schemas.openxmlformats.org/officeDocument/2006/relationships/package" Target="../embeddings/Microsoft_Excel_Worksheet9.xlsx"/><Relationship Id="rId12" Type="http://schemas.openxmlformats.org/officeDocument/2006/relationships/image" Target="../media/image25.emf"/><Relationship Id="rId2" Type="http://schemas.openxmlformats.org/officeDocument/2006/relationships/slideLayout" Target="../slideLayouts/slideLayout5.xml"/><Relationship Id="rId16" Type="http://schemas.openxmlformats.org/officeDocument/2006/relationships/image" Target="../media/image27.emf"/><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package" Target="../embeddings/Microsoft_Excel_Worksheet11.xlsx"/><Relationship Id="rId5" Type="http://schemas.openxmlformats.org/officeDocument/2006/relationships/package" Target="../embeddings/Microsoft_Excel_Worksheet8.xlsx"/><Relationship Id="rId15" Type="http://schemas.openxmlformats.org/officeDocument/2006/relationships/package" Target="../embeddings/Microsoft_Excel_Worksheet13.xlsx"/><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package" Target="../embeddings/Microsoft_Excel_Worksheet10.xlsx"/><Relationship Id="rId14" Type="http://schemas.openxmlformats.org/officeDocument/2006/relationships/image" Target="../media/image26.emf"/></Relationships>
</file>

<file path=ppt/slides/_rels/slide34.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package" Target="../embeddings/Microsoft_Excel_Worksheet19.xlsx"/><Relationship Id="rId18" Type="http://schemas.openxmlformats.org/officeDocument/2006/relationships/image" Target="../media/image33.emf"/><Relationship Id="rId3" Type="http://schemas.openxmlformats.org/officeDocument/2006/relationships/package" Target="../embeddings/Microsoft_Excel_Worksheet14.xlsx"/><Relationship Id="rId21" Type="http://schemas.openxmlformats.org/officeDocument/2006/relationships/package" Target="../embeddings/Microsoft_Excel_Worksheet23.xlsx"/><Relationship Id="rId7" Type="http://schemas.openxmlformats.org/officeDocument/2006/relationships/package" Target="../embeddings/Microsoft_Excel_Worksheet16.xlsx"/><Relationship Id="rId12" Type="http://schemas.openxmlformats.org/officeDocument/2006/relationships/image" Target="../media/image30.emf"/><Relationship Id="rId17" Type="http://schemas.openxmlformats.org/officeDocument/2006/relationships/package" Target="../embeddings/Microsoft_Excel_Worksheet21.xlsx"/><Relationship Id="rId2" Type="http://schemas.openxmlformats.org/officeDocument/2006/relationships/slideLayout" Target="../slideLayouts/slideLayout4.xml"/><Relationship Id="rId16" Type="http://schemas.openxmlformats.org/officeDocument/2006/relationships/image" Target="../media/image32.emf"/><Relationship Id="rId20" Type="http://schemas.openxmlformats.org/officeDocument/2006/relationships/image" Target="../media/image24.emf"/><Relationship Id="rId1" Type="http://schemas.openxmlformats.org/officeDocument/2006/relationships/vmlDrawing" Target="../drawings/vmlDrawing4.vml"/><Relationship Id="rId6" Type="http://schemas.openxmlformats.org/officeDocument/2006/relationships/image" Target="../media/image21.emf"/><Relationship Id="rId11" Type="http://schemas.openxmlformats.org/officeDocument/2006/relationships/package" Target="../embeddings/Microsoft_Excel_Worksheet18.xlsx"/><Relationship Id="rId5" Type="http://schemas.openxmlformats.org/officeDocument/2006/relationships/package" Target="../embeddings/Microsoft_Excel_Worksheet15.xlsx"/><Relationship Id="rId15" Type="http://schemas.openxmlformats.org/officeDocument/2006/relationships/package" Target="../embeddings/Microsoft_Excel_Worksheet20.xlsx"/><Relationship Id="rId10" Type="http://schemas.openxmlformats.org/officeDocument/2006/relationships/image" Target="../media/image29.emf"/><Relationship Id="rId19" Type="http://schemas.openxmlformats.org/officeDocument/2006/relationships/package" Target="../embeddings/Microsoft_Excel_Worksheet22.xlsx"/><Relationship Id="rId4" Type="http://schemas.openxmlformats.org/officeDocument/2006/relationships/image" Target="../media/image27.emf"/><Relationship Id="rId9" Type="http://schemas.openxmlformats.org/officeDocument/2006/relationships/package" Target="../embeddings/Microsoft_Excel_Worksheet17.xlsx"/><Relationship Id="rId14" Type="http://schemas.openxmlformats.org/officeDocument/2006/relationships/image" Target="../media/image31.emf"/><Relationship Id="rId22" Type="http://schemas.openxmlformats.org/officeDocument/2006/relationships/image" Target="../media/image25.emf"/></Relationships>
</file>

<file path=ppt/slides/_rels/slide35.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package" Target="../embeddings/Microsoft_Excel_Worksheet29.xlsx"/><Relationship Id="rId18" Type="http://schemas.openxmlformats.org/officeDocument/2006/relationships/image" Target="../media/image40.emf"/><Relationship Id="rId26" Type="http://schemas.openxmlformats.org/officeDocument/2006/relationships/image" Target="../media/image42.emf"/><Relationship Id="rId3" Type="http://schemas.openxmlformats.org/officeDocument/2006/relationships/package" Target="../embeddings/Microsoft_Excel_Worksheet24.xlsx"/><Relationship Id="rId21" Type="http://schemas.openxmlformats.org/officeDocument/2006/relationships/package" Target="../embeddings/Microsoft_Excel_Worksheet33.xlsx"/><Relationship Id="rId7" Type="http://schemas.openxmlformats.org/officeDocument/2006/relationships/package" Target="../embeddings/Microsoft_Excel_Worksheet26.xlsx"/><Relationship Id="rId12" Type="http://schemas.openxmlformats.org/officeDocument/2006/relationships/image" Target="../media/image38.emf"/><Relationship Id="rId17" Type="http://schemas.openxmlformats.org/officeDocument/2006/relationships/package" Target="../embeddings/Microsoft_Excel_Worksheet31.xlsx"/><Relationship Id="rId25" Type="http://schemas.openxmlformats.org/officeDocument/2006/relationships/package" Target="../embeddings/Microsoft_Excel_Worksheet35.xlsx"/><Relationship Id="rId2" Type="http://schemas.openxmlformats.org/officeDocument/2006/relationships/slideLayout" Target="../slideLayouts/slideLayout17.xml"/><Relationship Id="rId16" Type="http://schemas.openxmlformats.org/officeDocument/2006/relationships/image" Target="../media/image28.emf"/><Relationship Id="rId20" Type="http://schemas.openxmlformats.org/officeDocument/2006/relationships/image" Target="../media/image31.emf"/><Relationship Id="rId29" Type="http://schemas.openxmlformats.org/officeDocument/2006/relationships/package" Target="../embeddings/Microsoft_Excel_Worksheet37.xlsx"/><Relationship Id="rId1" Type="http://schemas.openxmlformats.org/officeDocument/2006/relationships/vmlDrawing" Target="../drawings/vmlDrawing5.vml"/><Relationship Id="rId6" Type="http://schemas.openxmlformats.org/officeDocument/2006/relationships/image" Target="../media/image35.emf"/><Relationship Id="rId11" Type="http://schemas.openxmlformats.org/officeDocument/2006/relationships/package" Target="../embeddings/Microsoft_Excel_Worksheet28.xlsx"/><Relationship Id="rId24" Type="http://schemas.openxmlformats.org/officeDocument/2006/relationships/image" Target="../media/image41.emf"/><Relationship Id="rId32" Type="http://schemas.openxmlformats.org/officeDocument/2006/relationships/image" Target="../media/image44.emf"/><Relationship Id="rId5" Type="http://schemas.openxmlformats.org/officeDocument/2006/relationships/package" Target="../embeddings/Microsoft_Excel_Worksheet25.xlsx"/><Relationship Id="rId15" Type="http://schemas.openxmlformats.org/officeDocument/2006/relationships/package" Target="../embeddings/Microsoft_Excel_Worksheet30.xlsx"/><Relationship Id="rId23" Type="http://schemas.openxmlformats.org/officeDocument/2006/relationships/package" Target="../embeddings/Microsoft_Excel_Worksheet34.xlsx"/><Relationship Id="rId28" Type="http://schemas.openxmlformats.org/officeDocument/2006/relationships/image" Target="../media/image23.emf"/><Relationship Id="rId10" Type="http://schemas.openxmlformats.org/officeDocument/2006/relationships/image" Target="../media/image37.emf"/><Relationship Id="rId19" Type="http://schemas.openxmlformats.org/officeDocument/2006/relationships/package" Target="../embeddings/Microsoft_Excel_Worksheet32.xlsx"/><Relationship Id="rId31" Type="http://schemas.openxmlformats.org/officeDocument/2006/relationships/package" Target="../embeddings/Microsoft_Excel_Worksheet38.xlsx"/><Relationship Id="rId4" Type="http://schemas.openxmlformats.org/officeDocument/2006/relationships/image" Target="../media/image34.emf"/><Relationship Id="rId9" Type="http://schemas.openxmlformats.org/officeDocument/2006/relationships/package" Target="../embeddings/Microsoft_Excel_Worksheet27.xlsx"/><Relationship Id="rId14" Type="http://schemas.openxmlformats.org/officeDocument/2006/relationships/image" Target="../media/image39.emf"/><Relationship Id="rId22" Type="http://schemas.openxmlformats.org/officeDocument/2006/relationships/image" Target="../media/image32.emf"/><Relationship Id="rId27" Type="http://schemas.openxmlformats.org/officeDocument/2006/relationships/package" Target="../embeddings/Microsoft_Excel_Worksheet36.xlsx"/><Relationship Id="rId30" Type="http://schemas.openxmlformats.org/officeDocument/2006/relationships/image" Target="../media/image4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package" Target="../embeddings/Microsoft_Excel_Worksheet44.xlsx"/><Relationship Id="rId3" Type="http://schemas.openxmlformats.org/officeDocument/2006/relationships/package" Target="../embeddings/Microsoft_Excel_Worksheet39.xlsx"/><Relationship Id="rId7" Type="http://schemas.openxmlformats.org/officeDocument/2006/relationships/package" Target="../embeddings/Microsoft_Excel_Worksheet41.xlsx"/><Relationship Id="rId12" Type="http://schemas.openxmlformats.org/officeDocument/2006/relationships/image" Target="../media/image49.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46.emf"/><Relationship Id="rId11" Type="http://schemas.openxmlformats.org/officeDocument/2006/relationships/package" Target="../embeddings/Microsoft_Excel_Worksheet43.xlsx"/><Relationship Id="rId5" Type="http://schemas.openxmlformats.org/officeDocument/2006/relationships/package" Target="../embeddings/Microsoft_Excel_Worksheet40.xlsx"/><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package" Target="../embeddings/Microsoft_Excel_Worksheet42.xlsx"/><Relationship Id="rId14"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package" Target="../embeddings/Microsoft_Excel_Worksheet50.xlsx"/><Relationship Id="rId18" Type="http://schemas.openxmlformats.org/officeDocument/2006/relationships/image" Target="../media/image57.emf"/><Relationship Id="rId3" Type="http://schemas.openxmlformats.org/officeDocument/2006/relationships/package" Target="../embeddings/Microsoft_Excel_Worksheet45.xlsx"/><Relationship Id="rId21" Type="http://schemas.openxmlformats.org/officeDocument/2006/relationships/package" Target="../embeddings/Microsoft_Excel_Worksheet54.xlsx"/><Relationship Id="rId7" Type="http://schemas.openxmlformats.org/officeDocument/2006/relationships/package" Target="../embeddings/Microsoft_Excel_Worksheet47.xlsx"/><Relationship Id="rId12" Type="http://schemas.openxmlformats.org/officeDocument/2006/relationships/image" Target="../media/image54.emf"/><Relationship Id="rId17" Type="http://schemas.openxmlformats.org/officeDocument/2006/relationships/package" Target="../embeddings/Microsoft_Excel_Worksheet52.xlsx"/><Relationship Id="rId2" Type="http://schemas.openxmlformats.org/officeDocument/2006/relationships/slideLayout" Target="../slideLayouts/slideLayout4.xml"/><Relationship Id="rId16" Type="http://schemas.openxmlformats.org/officeDocument/2006/relationships/image" Target="../media/image56.emf"/><Relationship Id="rId20" Type="http://schemas.openxmlformats.org/officeDocument/2006/relationships/image" Target="../media/image58.emf"/><Relationship Id="rId1" Type="http://schemas.openxmlformats.org/officeDocument/2006/relationships/vmlDrawing" Target="../drawings/vmlDrawing7.vml"/><Relationship Id="rId6" Type="http://schemas.openxmlformats.org/officeDocument/2006/relationships/image" Target="../media/image51.emf"/><Relationship Id="rId11" Type="http://schemas.openxmlformats.org/officeDocument/2006/relationships/package" Target="../embeddings/Microsoft_Excel_Worksheet49.xlsx"/><Relationship Id="rId5" Type="http://schemas.openxmlformats.org/officeDocument/2006/relationships/package" Target="../embeddings/Microsoft_Excel_Worksheet46.xlsx"/><Relationship Id="rId15" Type="http://schemas.openxmlformats.org/officeDocument/2006/relationships/package" Target="../embeddings/Microsoft_Excel_Worksheet51.xlsx"/><Relationship Id="rId10" Type="http://schemas.openxmlformats.org/officeDocument/2006/relationships/image" Target="../media/image53.emf"/><Relationship Id="rId19" Type="http://schemas.openxmlformats.org/officeDocument/2006/relationships/package" Target="../embeddings/Microsoft_Excel_Worksheet53.xlsx"/><Relationship Id="rId4" Type="http://schemas.openxmlformats.org/officeDocument/2006/relationships/image" Target="../media/image50.emf"/><Relationship Id="rId9" Type="http://schemas.openxmlformats.org/officeDocument/2006/relationships/package" Target="../embeddings/Microsoft_Excel_Worksheet48.xlsx"/><Relationship Id="rId14" Type="http://schemas.openxmlformats.org/officeDocument/2006/relationships/image" Target="../media/image55.emf"/><Relationship Id="rId22" Type="http://schemas.openxmlformats.org/officeDocument/2006/relationships/image" Target="../media/image49.emf"/></Relationships>
</file>

<file path=ppt/slides/_rels/slide39.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package" Target="../embeddings/Microsoft_Excel_Worksheet60.xlsx"/><Relationship Id="rId3" Type="http://schemas.openxmlformats.org/officeDocument/2006/relationships/package" Target="../embeddings/Microsoft_Excel_Worksheet55.xlsx"/><Relationship Id="rId7" Type="http://schemas.openxmlformats.org/officeDocument/2006/relationships/package" Target="../embeddings/Microsoft_Excel_Worksheet57.xlsx"/><Relationship Id="rId12" Type="http://schemas.openxmlformats.org/officeDocument/2006/relationships/image" Target="../media/image49.emf"/><Relationship Id="rId2" Type="http://schemas.openxmlformats.org/officeDocument/2006/relationships/slideLayout" Target="../slideLayouts/slideLayout4.xml"/><Relationship Id="rId16" Type="http://schemas.openxmlformats.org/officeDocument/2006/relationships/image" Target="../media/image60.emf"/><Relationship Id="rId1" Type="http://schemas.openxmlformats.org/officeDocument/2006/relationships/vmlDrawing" Target="../drawings/vmlDrawing8.vml"/><Relationship Id="rId6" Type="http://schemas.openxmlformats.org/officeDocument/2006/relationships/image" Target="../media/image46.emf"/><Relationship Id="rId11" Type="http://schemas.openxmlformats.org/officeDocument/2006/relationships/package" Target="../embeddings/Microsoft_Excel_Worksheet59.xlsx"/><Relationship Id="rId5" Type="http://schemas.openxmlformats.org/officeDocument/2006/relationships/package" Target="../embeddings/Microsoft_Excel_Worksheet56.xlsx"/><Relationship Id="rId15" Type="http://schemas.openxmlformats.org/officeDocument/2006/relationships/package" Target="../embeddings/Microsoft_Excel_Worksheet61.xlsx"/><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package" Target="../embeddings/Microsoft_Excel_Worksheet58.xlsx"/><Relationship Id="rId14" Type="http://schemas.openxmlformats.org/officeDocument/2006/relationships/image" Target="../media/image5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package" Target="../embeddings/Microsoft_Excel_Worksheet67.xlsx"/><Relationship Id="rId18" Type="http://schemas.openxmlformats.org/officeDocument/2006/relationships/image" Target="../media/image40.emf"/><Relationship Id="rId26" Type="http://schemas.openxmlformats.org/officeDocument/2006/relationships/image" Target="../media/image42.emf"/><Relationship Id="rId3" Type="http://schemas.openxmlformats.org/officeDocument/2006/relationships/package" Target="../embeddings/Microsoft_Excel_Worksheet62.xlsx"/><Relationship Id="rId21" Type="http://schemas.openxmlformats.org/officeDocument/2006/relationships/package" Target="../embeddings/Microsoft_Excel_Worksheet71.xlsx"/><Relationship Id="rId7" Type="http://schemas.openxmlformats.org/officeDocument/2006/relationships/package" Target="../embeddings/Microsoft_Excel_Worksheet64.xlsx"/><Relationship Id="rId12" Type="http://schemas.openxmlformats.org/officeDocument/2006/relationships/image" Target="../media/image38.emf"/><Relationship Id="rId17" Type="http://schemas.openxmlformats.org/officeDocument/2006/relationships/package" Target="../embeddings/Microsoft_Excel_Worksheet69.xlsx"/><Relationship Id="rId25" Type="http://schemas.openxmlformats.org/officeDocument/2006/relationships/package" Target="../embeddings/Microsoft_Excel_Worksheet73.xlsx"/><Relationship Id="rId2" Type="http://schemas.openxmlformats.org/officeDocument/2006/relationships/slideLayout" Target="../slideLayouts/slideLayout4.xml"/><Relationship Id="rId16" Type="http://schemas.openxmlformats.org/officeDocument/2006/relationships/image" Target="../media/image28.emf"/><Relationship Id="rId20" Type="http://schemas.openxmlformats.org/officeDocument/2006/relationships/image" Target="../media/image64.emf"/><Relationship Id="rId29" Type="http://schemas.openxmlformats.org/officeDocument/2006/relationships/package" Target="../embeddings/Microsoft_Excel_Worksheet75.xlsx"/><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package" Target="../embeddings/Microsoft_Excel_Worksheet66.xlsx"/><Relationship Id="rId24" Type="http://schemas.openxmlformats.org/officeDocument/2006/relationships/image" Target="../media/image41.emf"/><Relationship Id="rId32" Type="http://schemas.openxmlformats.org/officeDocument/2006/relationships/image" Target="../media/image44.emf"/><Relationship Id="rId5" Type="http://schemas.openxmlformats.org/officeDocument/2006/relationships/package" Target="../embeddings/Microsoft_Excel_Worksheet63.xlsx"/><Relationship Id="rId15" Type="http://schemas.openxmlformats.org/officeDocument/2006/relationships/package" Target="../embeddings/Microsoft_Excel_Worksheet68.xlsx"/><Relationship Id="rId23" Type="http://schemas.openxmlformats.org/officeDocument/2006/relationships/package" Target="../embeddings/Microsoft_Excel_Worksheet72.xlsx"/><Relationship Id="rId28" Type="http://schemas.openxmlformats.org/officeDocument/2006/relationships/image" Target="../media/image23.emf"/><Relationship Id="rId10" Type="http://schemas.openxmlformats.org/officeDocument/2006/relationships/image" Target="../media/image37.emf"/><Relationship Id="rId19" Type="http://schemas.openxmlformats.org/officeDocument/2006/relationships/package" Target="../embeddings/Microsoft_Excel_Worksheet70.xlsx"/><Relationship Id="rId31" Type="http://schemas.openxmlformats.org/officeDocument/2006/relationships/package" Target="../embeddings/Microsoft_Excel_Worksheet76.xlsx"/><Relationship Id="rId4" Type="http://schemas.openxmlformats.org/officeDocument/2006/relationships/image" Target="../media/image61.emf"/><Relationship Id="rId9" Type="http://schemas.openxmlformats.org/officeDocument/2006/relationships/package" Target="../embeddings/Microsoft_Excel_Worksheet65.xlsx"/><Relationship Id="rId14" Type="http://schemas.openxmlformats.org/officeDocument/2006/relationships/image" Target="../media/image39.emf"/><Relationship Id="rId22" Type="http://schemas.openxmlformats.org/officeDocument/2006/relationships/image" Target="../media/image65.emf"/><Relationship Id="rId27" Type="http://schemas.openxmlformats.org/officeDocument/2006/relationships/package" Target="../embeddings/Microsoft_Excel_Worksheet74.xlsx"/><Relationship Id="rId30" Type="http://schemas.openxmlformats.org/officeDocument/2006/relationships/image" Target="../media/image4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package" Target="../embeddings/Microsoft_Excel_Worksheet82.xlsx"/><Relationship Id="rId3" Type="http://schemas.openxmlformats.org/officeDocument/2006/relationships/package" Target="../embeddings/Microsoft_Excel_Worksheet77.xlsx"/><Relationship Id="rId7" Type="http://schemas.openxmlformats.org/officeDocument/2006/relationships/package" Target="../embeddings/Microsoft_Excel_Worksheet79.xlsx"/><Relationship Id="rId12" Type="http://schemas.openxmlformats.org/officeDocument/2006/relationships/image" Target="../media/image49.emf"/><Relationship Id="rId2" Type="http://schemas.openxmlformats.org/officeDocument/2006/relationships/slideLayout" Target="../slideLayouts/slideLayout4.xml"/><Relationship Id="rId16" Type="http://schemas.openxmlformats.org/officeDocument/2006/relationships/image" Target="../media/image60.emf"/><Relationship Id="rId1" Type="http://schemas.openxmlformats.org/officeDocument/2006/relationships/vmlDrawing" Target="../drawings/vmlDrawing10.vml"/><Relationship Id="rId6" Type="http://schemas.openxmlformats.org/officeDocument/2006/relationships/image" Target="../media/image46.emf"/><Relationship Id="rId11" Type="http://schemas.openxmlformats.org/officeDocument/2006/relationships/package" Target="../embeddings/Microsoft_Excel_Worksheet81.xlsx"/><Relationship Id="rId5" Type="http://schemas.openxmlformats.org/officeDocument/2006/relationships/package" Target="../embeddings/Microsoft_Excel_Worksheet78.xlsx"/><Relationship Id="rId15" Type="http://schemas.openxmlformats.org/officeDocument/2006/relationships/package" Target="../embeddings/Microsoft_Excel_Worksheet83.xlsx"/><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package" Target="../embeddings/Microsoft_Excel_Worksheet80.xlsx"/><Relationship Id="rId14" Type="http://schemas.openxmlformats.org/officeDocument/2006/relationships/image" Target="../media/image50.emf"/></Relationships>
</file>

<file path=ppt/slides/_rels/slide43.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package" Target="../embeddings/Microsoft_Excel_Worksheet89.xlsx"/><Relationship Id="rId3" Type="http://schemas.openxmlformats.org/officeDocument/2006/relationships/package" Target="../embeddings/Microsoft_Excel_Worksheet84.xlsx"/><Relationship Id="rId7" Type="http://schemas.openxmlformats.org/officeDocument/2006/relationships/package" Target="../embeddings/Microsoft_Excel_Worksheet86.xlsx"/><Relationship Id="rId12" Type="http://schemas.openxmlformats.org/officeDocument/2006/relationships/image" Target="../media/image49.emf"/><Relationship Id="rId2" Type="http://schemas.openxmlformats.org/officeDocument/2006/relationships/slideLayout" Target="../slideLayouts/slideLayout4.xml"/><Relationship Id="rId16" Type="http://schemas.openxmlformats.org/officeDocument/2006/relationships/image" Target="../media/image67.emf"/><Relationship Id="rId1" Type="http://schemas.openxmlformats.org/officeDocument/2006/relationships/vmlDrawing" Target="../drawings/vmlDrawing11.vml"/><Relationship Id="rId6" Type="http://schemas.openxmlformats.org/officeDocument/2006/relationships/image" Target="../media/image46.emf"/><Relationship Id="rId11" Type="http://schemas.openxmlformats.org/officeDocument/2006/relationships/package" Target="../embeddings/Microsoft_Excel_Worksheet88.xlsx"/><Relationship Id="rId5" Type="http://schemas.openxmlformats.org/officeDocument/2006/relationships/package" Target="../embeddings/Microsoft_Excel_Worksheet85.xlsx"/><Relationship Id="rId15" Type="http://schemas.openxmlformats.org/officeDocument/2006/relationships/package" Target="../embeddings/Microsoft_Excel_Worksheet90.xlsx"/><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package" Target="../embeddings/Microsoft_Excel_Worksheet87.xlsx"/><Relationship Id="rId14" Type="http://schemas.openxmlformats.org/officeDocument/2006/relationships/image" Target="../media/image66.emf"/></Relationships>
</file>

<file path=ppt/slides/_rels/slide44.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package" Target="../embeddings/Microsoft_Excel_Worksheet91.xlsx"/><Relationship Id="rId7" Type="http://schemas.openxmlformats.org/officeDocument/2006/relationships/package" Target="../embeddings/Microsoft_Excel_Worksheet93.xlsx"/><Relationship Id="rId12" Type="http://schemas.openxmlformats.org/officeDocument/2006/relationships/image" Target="../media/image72.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9.emf"/><Relationship Id="rId11" Type="http://schemas.openxmlformats.org/officeDocument/2006/relationships/package" Target="../embeddings/Microsoft_Excel_Worksheet95.xlsx"/><Relationship Id="rId5" Type="http://schemas.openxmlformats.org/officeDocument/2006/relationships/package" Target="../embeddings/Microsoft_Excel_Worksheet92.xlsx"/><Relationship Id="rId10" Type="http://schemas.openxmlformats.org/officeDocument/2006/relationships/image" Target="../media/image71.emf"/><Relationship Id="rId4" Type="http://schemas.openxmlformats.org/officeDocument/2006/relationships/image" Target="../media/image68.emf"/><Relationship Id="rId9" Type="http://schemas.openxmlformats.org/officeDocument/2006/relationships/package" Target="../embeddings/Microsoft_Excel_Worksheet94.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726" y="3096972"/>
            <a:ext cx="7116763" cy="430887"/>
          </a:xfrm>
        </p:spPr>
        <p:txBody>
          <a:bodyPr/>
          <a:lstStyle/>
          <a:p>
            <a:r>
              <a:rPr lang="cs-CZ" dirty="0" smtClean="0"/>
              <a:t>05-1 </a:t>
            </a:r>
            <a:r>
              <a:rPr lang="cs-CZ" dirty="0" smtClean="0"/>
              <a:t>Modelování </a:t>
            </a:r>
            <a:r>
              <a:rPr lang="cs-CZ" dirty="0"/>
              <a:t>DW </a:t>
            </a:r>
            <a:r>
              <a:rPr lang="cs-CZ" dirty="0" err="1" smtClean="0"/>
              <a:t>Přílady</a:t>
            </a:r>
            <a:endParaRPr lang="en-US" b="1" dirty="0"/>
          </a:p>
        </p:txBody>
      </p:sp>
      <p:sp>
        <p:nvSpPr>
          <p:cNvPr id="6" name="Text Placeholder 5"/>
          <p:cNvSpPr>
            <a:spLocks noGrp="1"/>
          </p:cNvSpPr>
          <p:nvPr>
            <p:ph type="body" sz="quarter" idx="13"/>
          </p:nvPr>
        </p:nvSpPr>
        <p:spPr>
          <a:xfrm>
            <a:off x="339726" y="3441126"/>
            <a:ext cx="7116763" cy="461665"/>
          </a:xfrm>
        </p:spPr>
        <p:txBody>
          <a:bodyPr/>
          <a:lstStyle/>
          <a:p>
            <a:r>
              <a:rPr lang="cs-CZ" dirty="0"/>
              <a:t>Vladimír Kyjonka, Petr </a:t>
            </a:r>
            <a:r>
              <a:rPr lang="cs-CZ" dirty="0" smtClean="0"/>
              <a:t>Máša</a:t>
            </a:r>
            <a:br>
              <a:rPr lang="cs-CZ" dirty="0" smtClean="0"/>
            </a:br>
            <a:r>
              <a:rPr lang="cs-CZ" dirty="0"/>
              <a:t>podzim </a:t>
            </a:r>
            <a:r>
              <a:rPr lang="cs-CZ" dirty="0" smtClean="0"/>
              <a:t>2015 </a:t>
            </a:r>
            <a:r>
              <a:rPr lang="cs-CZ" dirty="0" smtClean="0"/>
              <a:t>/ zima </a:t>
            </a:r>
            <a:r>
              <a:rPr lang="cs-CZ" dirty="0" smtClean="0"/>
              <a:t>2016</a:t>
            </a:r>
            <a:endParaRPr lang="en-US" dirty="0"/>
          </a:p>
        </p:txBody>
      </p:sp>
      <p:sp>
        <p:nvSpPr>
          <p:cNvPr id="7" name="Title 4"/>
          <p:cNvSpPr txBox="1">
            <a:spLocks/>
          </p:cNvSpPr>
          <p:nvPr/>
        </p:nvSpPr>
        <p:spPr>
          <a:xfrm>
            <a:off x="0" y="6453139"/>
            <a:ext cx="9144000" cy="307777"/>
          </a:xfrm>
          <a:prstGeom prst="rect">
            <a:avLst/>
          </a:prstGeom>
        </p:spPr>
        <p:txBody>
          <a:bodyPr vert="horz" wrap="square" lIns="91440" tIns="45720" rIns="91440" bIns="45720" rtlCol="0" anchor="b">
            <a:spAutoFit/>
          </a:bodyPr>
          <a:lstStyle>
            <a:lvl1pPr algn="r" defTabSz="182880" rtl="0" eaLnBrk="1" latinLnBrk="0" hangingPunct="1">
              <a:spcBef>
                <a:spcPct val="0"/>
              </a:spcBef>
              <a:buNone/>
              <a:defRPr sz="2200" kern="1200" cap="all" baseline="0">
                <a:solidFill>
                  <a:schemeClr val="bg1"/>
                </a:solidFill>
                <a:latin typeface="+mj-lt"/>
                <a:ea typeface="+mj-ea"/>
                <a:cs typeface="+mj-cs"/>
              </a:defRPr>
            </a:lvl1pPr>
          </a:lstStyle>
          <a:p>
            <a:pPr algn="ctr"/>
            <a:r>
              <a:rPr lang="en-US" sz="1400" b="1" dirty="0" smtClean="0">
                <a:solidFill>
                  <a:schemeClr val="bg1">
                    <a:lumMod val="65000"/>
                  </a:schemeClr>
                </a:solidFill>
              </a:rPr>
              <a:t>NDBI027</a:t>
            </a:r>
            <a:r>
              <a:rPr lang="cs-CZ" sz="1400" b="1" dirty="0" smtClean="0"/>
              <a:t> </a:t>
            </a:r>
            <a:r>
              <a:rPr lang="en-US" sz="1400" dirty="0" err="1" smtClean="0">
                <a:solidFill>
                  <a:schemeClr val="bg1">
                    <a:lumMod val="65000"/>
                  </a:schemeClr>
                </a:solidFill>
              </a:rPr>
              <a:t>Datové</a:t>
            </a:r>
            <a:r>
              <a:rPr lang="en-US" sz="1400" dirty="0" smtClean="0">
                <a:solidFill>
                  <a:schemeClr val="bg1">
                    <a:lumMod val="65000"/>
                  </a:schemeClr>
                </a:solidFill>
              </a:rPr>
              <a:t> </a:t>
            </a:r>
            <a:r>
              <a:rPr lang="en-US" sz="1400" dirty="0" err="1" smtClean="0">
                <a:solidFill>
                  <a:schemeClr val="bg1">
                    <a:lumMod val="65000"/>
                  </a:schemeClr>
                </a:solidFill>
              </a:rPr>
              <a:t>sklady</a:t>
            </a:r>
            <a:r>
              <a:rPr lang="en-US" sz="1400" dirty="0" smtClean="0">
                <a:solidFill>
                  <a:schemeClr val="bg1">
                    <a:lumMod val="65000"/>
                  </a:schemeClr>
                </a:solidFill>
              </a:rPr>
              <a:t> </a:t>
            </a:r>
            <a:r>
              <a:rPr lang="cs-CZ" sz="1400" dirty="0" smtClean="0">
                <a:solidFill>
                  <a:schemeClr val="bg1">
                    <a:lumMod val="65000"/>
                  </a:schemeClr>
                </a:solidFill>
              </a:rPr>
              <a:t> </a:t>
            </a:r>
            <a:r>
              <a:rPr lang="en-US" sz="1400" dirty="0" smtClean="0">
                <a:solidFill>
                  <a:schemeClr val="bg1">
                    <a:lumMod val="65000"/>
                  </a:schemeClr>
                </a:solidFill>
              </a:rPr>
              <a:t>a </a:t>
            </a:r>
            <a:r>
              <a:rPr lang="en-US" sz="1400" dirty="0" err="1" smtClean="0">
                <a:solidFill>
                  <a:schemeClr val="bg1">
                    <a:lumMod val="65000"/>
                  </a:schemeClr>
                </a:solidFill>
              </a:rPr>
              <a:t>analytické</a:t>
            </a:r>
            <a:r>
              <a:rPr lang="en-US" sz="1400" dirty="0" smtClean="0">
                <a:solidFill>
                  <a:schemeClr val="bg1">
                    <a:lumMod val="65000"/>
                  </a:schemeClr>
                </a:solidFill>
              </a:rPr>
              <a:t> </a:t>
            </a:r>
            <a:r>
              <a:rPr lang="en-US" sz="1400" dirty="0" err="1" smtClean="0">
                <a:solidFill>
                  <a:schemeClr val="bg1">
                    <a:lumMod val="65000"/>
                  </a:schemeClr>
                </a:solidFill>
              </a:rPr>
              <a:t>metody</a:t>
            </a:r>
            <a:r>
              <a:rPr lang="en-US" sz="1400" dirty="0" smtClean="0">
                <a:solidFill>
                  <a:schemeClr val="bg1">
                    <a:lumMod val="65000"/>
                  </a:schemeClr>
                </a:solidFill>
              </a:rPr>
              <a:t> pro </a:t>
            </a:r>
            <a:r>
              <a:rPr lang="en-US" sz="1400" dirty="0" err="1" smtClean="0">
                <a:solidFill>
                  <a:schemeClr val="bg1">
                    <a:lumMod val="65000"/>
                  </a:schemeClr>
                </a:solidFill>
              </a:rPr>
              <a:t>podporu</a:t>
            </a:r>
            <a:r>
              <a:rPr lang="en-US" sz="1400" dirty="0" smtClean="0">
                <a:solidFill>
                  <a:schemeClr val="bg1">
                    <a:lumMod val="65000"/>
                  </a:schemeClr>
                </a:solidFill>
              </a:rPr>
              <a:t> </a:t>
            </a:r>
            <a:r>
              <a:rPr lang="en-US" sz="1400" dirty="0" err="1" smtClean="0">
                <a:solidFill>
                  <a:schemeClr val="bg1">
                    <a:lumMod val="65000"/>
                  </a:schemeClr>
                </a:solidFill>
              </a:rPr>
              <a:t>rozhodování</a:t>
            </a:r>
            <a:endParaRPr lang="en-US" sz="1400" dirty="0"/>
          </a:p>
        </p:txBody>
      </p:sp>
    </p:spTree>
    <p:extLst>
      <p:ext uri="{BB962C8B-B14F-4D97-AF65-F5344CB8AC3E}">
        <p14:creationId xmlns:p14="http://schemas.microsoft.com/office/powerpoint/2010/main" val="40300578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9818" y="408631"/>
            <a:ext cx="2515438" cy="338554"/>
          </a:xfrm>
        </p:spPr>
        <p:txBody>
          <a:bodyPr/>
          <a:lstStyle/>
          <a:p>
            <a:r>
              <a:rPr lang="cs-CZ" dirty="0" err="1"/>
              <a:t>Md</a:t>
            </a:r>
            <a:r>
              <a:rPr lang="cs-CZ" dirty="0"/>
              <a:t> MODEL V </a:t>
            </a:r>
            <a:r>
              <a:rPr lang="cs-CZ" dirty="0" err="1"/>
              <a:t>rdbms</a:t>
            </a:r>
            <a:endParaRPr lang="en-US" dirty="0" smtClean="0"/>
          </a:p>
        </p:txBody>
      </p:sp>
      <p:sp>
        <p:nvSpPr>
          <p:cNvPr id="2" name="Text Placeholder 1"/>
          <p:cNvSpPr>
            <a:spLocks noGrp="1"/>
          </p:cNvSpPr>
          <p:nvPr>
            <p:ph type="body" sz="quarter" idx="11"/>
          </p:nvPr>
        </p:nvSpPr>
        <p:spPr/>
        <p:txBody>
          <a:bodyPr/>
          <a:lstStyle/>
          <a:p>
            <a:r>
              <a:rPr lang="en-US" dirty="0"/>
              <a:t>Constellation schema </a:t>
            </a:r>
          </a:p>
        </p:txBody>
      </p:sp>
      <p:sp>
        <p:nvSpPr>
          <p:cNvPr id="43011" name="Line 3"/>
          <p:cNvSpPr>
            <a:spLocks noChangeShapeType="1"/>
          </p:cNvSpPr>
          <p:nvPr/>
        </p:nvSpPr>
        <p:spPr bwMode="auto">
          <a:xfrm>
            <a:off x="5527358" y="1309180"/>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12" name="Line 4"/>
          <p:cNvSpPr>
            <a:spLocks noChangeShapeType="1"/>
          </p:cNvSpPr>
          <p:nvPr/>
        </p:nvSpPr>
        <p:spPr bwMode="auto">
          <a:xfrm>
            <a:off x="5187633" y="1309180"/>
            <a:ext cx="3397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13" name="Arc 5"/>
          <p:cNvSpPr>
            <a:spLocks/>
          </p:cNvSpPr>
          <p:nvPr/>
        </p:nvSpPr>
        <p:spPr bwMode="auto">
          <a:xfrm>
            <a:off x="5092383" y="1309180"/>
            <a:ext cx="96837" cy="107950"/>
          </a:xfrm>
          <a:custGeom>
            <a:avLst/>
            <a:gdLst>
              <a:gd name="T0" fmla="*/ 1144461 w 21600"/>
              <a:gd name="T1" fmla="*/ 196271679 h 24060"/>
              <a:gd name="T2" fmla="*/ 172505293 w 21600"/>
              <a:gd name="T3" fmla="*/ 0 h 24060"/>
              <a:gd name="T4" fmla="*/ 175379536 w 21600"/>
              <a:gd name="T5" fmla="*/ 176179187 h 24060"/>
              <a:gd name="T6" fmla="*/ 0 60000 65536"/>
              <a:gd name="T7" fmla="*/ 0 60000 65536"/>
              <a:gd name="T8" fmla="*/ 0 60000 65536"/>
              <a:gd name="T9" fmla="*/ 0 w 21600"/>
              <a:gd name="T10" fmla="*/ 0 h 24060"/>
              <a:gd name="T11" fmla="*/ 21600 w 21600"/>
              <a:gd name="T12" fmla="*/ 24060 h 24060"/>
            </a:gdLst>
            <a:ahLst/>
            <a:cxnLst>
              <a:cxn ang="T6">
                <a:pos x="T0" y="T1"/>
              </a:cxn>
              <a:cxn ang="T7">
                <a:pos x="T2" y="T3"/>
              </a:cxn>
              <a:cxn ang="T8">
                <a:pos x="T4" y="T5"/>
              </a:cxn>
            </a:cxnLst>
            <a:rect l="T9" t="T10" r="T11" b="T12"/>
            <a:pathLst>
              <a:path w="21600" h="24060" fill="none" extrusionOk="0">
                <a:moveTo>
                  <a:pt x="140" y="24060"/>
                </a:moveTo>
                <a:cubicBezTo>
                  <a:pt x="47" y="23242"/>
                  <a:pt x="0" y="22420"/>
                  <a:pt x="0" y="21597"/>
                </a:cubicBezTo>
                <a:cubicBezTo>
                  <a:pt x="-1" y="9805"/>
                  <a:pt x="9456" y="193"/>
                  <a:pt x="21245" y="-1"/>
                </a:cubicBezTo>
              </a:path>
              <a:path w="21600" h="24060" stroke="0" extrusionOk="0">
                <a:moveTo>
                  <a:pt x="140" y="24060"/>
                </a:moveTo>
                <a:cubicBezTo>
                  <a:pt x="47" y="23242"/>
                  <a:pt x="0" y="22420"/>
                  <a:pt x="0" y="21597"/>
                </a:cubicBezTo>
                <a:cubicBezTo>
                  <a:pt x="-1" y="9805"/>
                  <a:pt x="9456" y="193"/>
                  <a:pt x="21245" y="-1"/>
                </a:cubicBezTo>
                <a:lnTo>
                  <a:pt x="21600" y="21597"/>
                </a:lnTo>
                <a:lnTo>
                  <a:pt x="140" y="2406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3014" name="Line 6"/>
          <p:cNvSpPr>
            <a:spLocks noChangeShapeType="1"/>
          </p:cNvSpPr>
          <p:nvPr/>
        </p:nvSpPr>
        <p:spPr bwMode="auto">
          <a:xfrm flipV="1">
            <a:off x="5090795" y="1406017"/>
            <a:ext cx="0" cy="4476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15" name="Line 7"/>
          <p:cNvSpPr>
            <a:spLocks noChangeShapeType="1"/>
          </p:cNvSpPr>
          <p:nvPr/>
        </p:nvSpPr>
        <p:spPr bwMode="auto">
          <a:xfrm>
            <a:off x="5405120" y="1248855"/>
            <a:ext cx="0" cy="1206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16" name="Freeform 8"/>
          <p:cNvSpPr>
            <a:spLocks/>
          </p:cNvSpPr>
          <p:nvPr/>
        </p:nvSpPr>
        <p:spPr bwMode="auto">
          <a:xfrm>
            <a:off x="4981258" y="1625092"/>
            <a:ext cx="219075" cy="315913"/>
          </a:xfrm>
          <a:custGeom>
            <a:avLst/>
            <a:gdLst>
              <a:gd name="T0" fmla="*/ 0 w 138"/>
              <a:gd name="T1" fmla="*/ 2147483647 h 199"/>
              <a:gd name="T2" fmla="*/ 2147483647 w 138"/>
              <a:gd name="T3" fmla="*/ 0 h 199"/>
              <a:gd name="T4" fmla="*/ 2147483647 w 138"/>
              <a:gd name="T5" fmla="*/ 2147483647 h 199"/>
              <a:gd name="T6" fmla="*/ 0 w 138"/>
              <a:gd name="T7" fmla="*/ 2147483647 h 199"/>
              <a:gd name="T8" fmla="*/ 0 60000 65536"/>
              <a:gd name="T9" fmla="*/ 0 60000 65536"/>
              <a:gd name="T10" fmla="*/ 0 60000 65536"/>
              <a:gd name="T11" fmla="*/ 0 60000 65536"/>
              <a:gd name="T12" fmla="*/ 0 w 138"/>
              <a:gd name="T13" fmla="*/ 0 h 199"/>
              <a:gd name="T14" fmla="*/ 138 w 138"/>
              <a:gd name="T15" fmla="*/ 199 h 199"/>
            </a:gdLst>
            <a:ahLst/>
            <a:cxnLst>
              <a:cxn ang="T8">
                <a:pos x="T0" y="T1"/>
              </a:cxn>
              <a:cxn ang="T9">
                <a:pos x="T2" y="T3"/>
              </a:cxn>
              <a:cxn ang="T10">
                <a:pos x="T4" y="T5"/>
              </a:cxn>
              <a:cxn ang="T11">
                <a:pos x="T6" y="T7"/>
              </a:cxn>
            </a:cxnLst>
            <a:rect l="T12" t="T13" r="T14" b="T15"/>
            <a:pathLst>
              <a:path w="138" h="199">
                <a:moveTo>
                  <a:pt x="0" y="198"/>
                </a:moveTo>
                <a:lnTo>
                  <a:pt x="69" y="0"/>
                </a:lnTo>
                <a:lnTo>
                  <a:pt x="137" y="198"/>
                </a:lnTo>
                <a:lnTo>
                  <a:pt x="0" y="19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17" name="Oval 9"/>
          <p:cNvSpPr>
            <a:spLocks noChangeArrowheads="1"/>
          </p:cNvSpPr>
          <p:nvPr/>
        </p:nvSpPr>
        <p:spPr bwMode="auto">
          <a:xfrm>
            <a:off x="5047933" y="1545717"/>
            <a:ext cx="73025" cy="73025"/>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18" name="Line 10"/>
          <p:cNvSpPr>
            <a:spLocks noChangeShapeType="1"/>
          </p:cNvSpPr>
          <p:nvPr/>
        </p:nvSpPr>
        <p:spPr bwMode="auto">
          <a:xfrm flipV="1">
            <a:off x="4385945" y="2568067"/>
            <a:ext cx="0" cy="19256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19" name="Freeform 11"/>
          <p:cNvSpPr>
            <a:spLocks/>
          </p:cNvSpPr>
          <p:nvPr/>
        </p:nvSpPr>
        <p:spPr bwMode="auto">
          <a:xfrm>
            <a:off x="4277995" y="2507742"/>
            <a:ext cx="231775" cy="315913"/>
          </a:xfrm>
          <a:custGeom>
            <a:avLst/>
            <a:gdLst>
              <a:gd name="T0" fmla="*/ 2147483647 w 146"/>
              <a:gd name="T1" fmla="*/ 0 h 199"/>
              <a:gd name="T2" fmla="*/ 2147483647 w 146"/>
              <a:gd name="T3" fmla="*/ 2147483647 h 199"/>
              <a:gd name="T4" fmla="*/ 0 w 146"/>
              <a:gd name="T5" fmla="*/ 0 h 199"/>
              <a:gd name="T6" fmla="*/ 2147483647 w 146"/>
              <a:gd name="T7" fmla="*/ 0 h 199"/>
              <a:gd name="T8" fmla="*/ 0 60000 65536"/>
              <a:gd name="T9" fmla="*/ 0 60000 65536"/>
              <a:gd name="T10" fmla="*/ 0 60000 65536"/>
              <a:gd name="T11" fmla="*/ 0 60000 65536"/>
              <a:gd name="T12" fmla="*/ 0 w 146"/>
              <a:gd name="T13" fmla="*/ 0 h 199"/>
              <a:gd name="T14" fmla="*/ 146 w 146"/>
              <a:gd name="T15" fmla="*/ 199 h 199"/>
            </a:gdLst>
            <a:ahLst/>
            <a:cxnLst>
              <a:cxn ang="T8">
                <a:pos x="T0" y="T1"/>
              </a:cxn>
              <a:cxn ang="T9">
                <a:pos x="T2" y="T3"/>
              </a:cxn>
              <a:cxn ang="T10">
                <a:pos x="T4" y="T5"/>
              </a:cxn>
              <a:cxn ang="T11">
                <a:pos x="T6" y="T7"/>
              </a:cxn>
            </a:cxnLst>
            <a:rect l="T12" t="T13" r="T14" b="T15"/>
            <a:pathLst>
              <a:path w="146" h="199">
                <a:moveTo>
                  <a:pt x="145" y="0"/>
                </a:moveTo>
                <a:lnTo>
                  <a:pt x="68" y="198"/>
                </a:lnTo>
                <a:lnTo>
                  <a:pt x="0" y="0"/>
                </a:lnTo>
                <a:lnTo>
                  <a:pt x="14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20" name="Oval 12"/>
          <p:cNvSpPr>
            <a:spLocks noChangeArrowheads="1"/>
          </p:cNvSpPr>
          <p:nvPr/>
        </p:nvSpPr>
        <p:spPr bwMode="auto">
          <a:xfrm>
            <a:off x="4355783" y="2828417"/>
            <a:ext cx="73025" cy="73025"/>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21" name="Line 13"/>
          <p:cNvSpPr>
            <a:spLocks noChangeShapeType="1"/>
          </p:cNvSpPr>
          <p:nvPr/>
        </p:nvSpPr>
        <p:spPr bwMode="auto">
          <a:xfrm>
            <a:off x="6860858" y="2277555"/>
            <a:ext cx="0" cy="9572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22" name="Line 14"/>
          <p:cNvSpPr>
            <a:spLocks noChangeShapeType="1"/>
          </p:cNvSpPr>
          <p:nvPr/>
        </p:nvSpPr>
        <p:spPr bwMode="auto">
          <a:xfrm>
            <a:off x="6800533" y="2822067"/>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23" name="Freeform 15"/>
          <p:cNvSpPr>
            <a:spLocks/>
          </p:cNvSpPr>
          <p:nvPr/>
        </p:nvSpPr>
        <p:spPr bwMode="auto">
          <a:xfrm>
            <a:off x="6752908" y="2968117"/>
            <a:ext cx="231775" cy="328613"/>
          </a:xfrm>
          <a:custGeom>
            <a:avLst/>
            <a:gdLst>
              <a:gd name="T0" fmla="*/ 0 w 146"/>
              <a:gd name="T1" fmla="*/ 2147483647 h 207"/>
              <a:gd name="T2" fmla="*/ 2147483647 w 146"/>
              <a:gd name="T3" fmla="*/ 0 h 207"/>
              <a:gd name="T4" fmla="*/ 2147483647 w 146"/>
              <a:gd name="T5" fmla="*/ 2147483647 h 207"/>
              <a:gd name="T6" fmla="*/ 0 w 146"/>
              <a:gd name="T7" fmla="*/ 2147483647 h 207"/>
              <a:gd name="T8" fmla="*/ 0 60000 65536"/>
              <a:gd name="T9" fmla="*/ 0 60000 65536"/>
              <a:gd name="T10" fmla="*/ 0 60000 65536"/>
              <a:gd name="T11" fmla="*/ 0 60000 65536"/>
              <a:gd name="T12" fmla="*/ 0 w 146"/>
              <a:gd name="T13" fmla="*/ 0 h 207"/>
              <a:gd name="T14" fmla="*/ 146 w 146"/>
              <a:gd name="T15" fmla="*/ 207 h 207"/>
            </a:gdLst>
            <a:ahLst/>
            <a:cxnLst>
              <a:cxn ang="T8">
                <a:pos x="T0" y="T1"/>
              </a:cxn>
              <a:cxn ang="T9">
                <a:pos x="T2" y="T3"/>
              </a:cxn>
              <a:cxn ang="T10">
                <a:pos x="T4" y="T5"/>
              </a:cxn>
              <a:cxn ang="T11">
                <a:pos x="T6" y="T7"/>
              </a:cxn>
            </a:cxnLst>
            <a:rect l="T12" t="T13" r="T14" b="T15"/>
            <a:pathLst>
              <a:path w="146" h="207">
                <a:moveTo>
                  <a:pt x="0" y="206"/>
                </a:moveTo>
                <a:lnTo>
                  <a:pt x="68" y="0"/>
                </a:lnTo>
                <a:lnTo>
                  <a:pt x="145" y="206"/>
                </a:lnTo>
                <a:lnTo>
                  <a:pt x="0" y="20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24" name="Oval 16"/>
          <p:cNvSpPr>
            <a:spLocks noChangeArrowheads="1"/>
          </p:cNvSpPr>
          <p:nvPr/>
        </p:nvSpPr>
        <p:spPr bwMode="auto">
          <a:xfrm>
            <a:off x="6832283" y="2890330"/>
            <a:ext cx="71437"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25" name="Line 17"/>
          <p:cNvSpPr>
            <a:spLocks noChangeShapeType="1"/>
          </p:cNvSpPr>
          <p:nvPr/>
        </p:nvSpPr>
        <p:spPr bwMode="auto">
          <a:xfrm>
            <a:off x="4641533" y="3693605"/>
            <a:ext cx="14192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26" name="Arc 18"/>
          <p:cNvSpPr>
            <a:spLocks/>
          </p:cNvSpPr>
          <p:nvPr/>
        </p:nvSpPr>
        <p:spPr bwMode="auto">
          <a:xfrm>
            <a:off x="4546283" y="3693605"/>
            <a:ext cx="96837" cy="107950"/>
          </a:xfrm>
          <a:custGeom>
            <a:avLst/>
            <a:gdLst>
              <a:gd name="T0" fmla="*/ 1144461 w 21600"/>
              <a:gd name="T1" fmla="*/ 196271679 h 24060"/>
              <a:gd name="T2" fmla="*/ 172505293 w 21600"/>
              <a:gd name="T3" fmla="*/ 0 h 24060"/>
              <a:gd name="T4" fmla="*/ 175379536 w 21600"/>
              <a:gd name="T5" fmla="*/ 176179187 h 24060"/>
              <a:gd name="T6" fmla="*/ 0 60000 65536"/>
              <a:gd name="T7" fmla="*/ 0 60000 65536"/>
              <a:gd name="T8" fmla="*/ 0 60000 65536"/>
              <a:gd name="T9" fmla="*/ 0 w 21600"/>
              <a:gd name="T10" fmla="*/ 0 h 24060"/>
              <a:gd name="T11" fmla="*/ 21600 w 21600"/>
              <a:gd name="T12" fmla="*/ 24060 h 24060"/>
            </a:gdLst>
            <a:ahLst/>
            <a:cxnLst>
              <a:cxn ang="T6">
                <a:pos x="T0" y="T1"/>
              </a:cxn>
              <a:cxn ang="T7">
                <a:pos x="T2" y="T3"/>
              </a:cxn>
              <a:cxn ang="T8">
                <a:pos x="T4" y="T5"/>
              </a:cxn>
            </a:cxnLst>
            <a:rect l="T9" t="T10" r="T11" b="T12"/>
            <a:pathLst>
              <a:path w="21600" h="24060" fill="none" extrusionOk="0">
                <a:moveTo>
                  <a:pt x="140" y="24060"/>
                </a:moveTo>
                <a:cubicBezTo>
                  <a:pt x="47" y="23242"/>
                  <a:pt x="0" y="22420"/>
                  <a:pt x="0" y="21597"/>
                </a:cubicBezTo>
                <a:cubicBezTo>
                  <a:pt x="-1" y="9805"/>
                  <a:pt x="9456" y="193"/>
                  <a:pt x="21245" y="-1"/>
                </a:cubicBezTo>
              </a:path>
              <a:path w="21600" h="24060" stroke="0" extrusionOk="0">
                <a:moveTo>
                  <a:pt x="140" y="24060"/>
                </a:moveTo>
                <a:cubicBezTo>
                  <a:pt x="47" y="23242"/>
                  <a:pt x="0" y="22420"/>
                  <a:pt x="0" y="21597"/>
                </a:cubicBezTo>
                <a:cubicBezTo>
                  <a:pt x="-1" y="9805"/>
                  <a:pt x="9456" y="193"/>
                  <a:pt x="21245" y="-1"/>
                </a:cubicBezTo>
                <a:lnTo>
                  <a:pt x="21600" y="21597"/>
                </a:lnTo>
                <a:lnTo>
                  <a:pt x="140" y="2406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3027" name="Line 19"/>
          <p:cNvSpPr>
            <a:spLocks noChangeShapeType="1"/>
          </p:cNvSpPr>
          <p:nvPr/>
        </p:nvSpPr>
        <p:spPr bwMode="auto">
          <a:xfrm flipV="1">
            <a:off x="4544695" y="3790442"/>
            <a:ext cx="0" cy="714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28" name="Freeform 20"/>
          <p:cNvSpPr>
            <a:spLocks/>
          </p:cNvSpPr>
          <p:nvPr/>
        </p:nvSpPr>
        <p:spPr bwMode="auto">
          <a:xfrm>
            <a:off x="5636895" y="3572955"/>
            <a:ext cx="328613" cy="231775"/>
          </a:xfrm>
          <a:custGeom>
            <a:avLst/>
            <a:gdLst>
              <a:gd name="T0" fmla="*/ 2147483647 w 207"/>
              <a:gd name="T1" fmla="*/ 2147483647 h 146"/>
              <a:gd name="T2" fmla="*/ 0 w 207"/>
              <a:gd name="T3" fmla="*/ 2147483647 h 146"/>
              <a:gd name="T4" fmla="*/ 2147483647 w 207"/>
              <a:gd name="T5" fmla="*/ 0 h 146"/>
              <a:gd name="T6" fmla="*/ 2147483647 w 207"/>
              <a:gd name="T7" fmla="*/ 2147483647 h 146"/>
              <a:gd name="T8" fmla="*/ 0 60000 65536"/>
              <a:gd name="T9" fmla="*/ 0 60000 65536"/>
              <a:gd name="T10" fmla="*/ 0 60000 65536"/>
              <a:gd name="T11" fmla="*/ 0 60000 65536"/>
              <a:gd name="T12" fmla="*/ 0 w 207"/>
              <a:gd name="T13" fmla="*/ 0 h 146"/>
              <a:gd name="T14" fmla="*/ 207 w 207"/>
              <a:gd name="T15" fmla="*/ 146 h 146"/>
            </a:gdLst>
            <a:ahLst/>
            <a:cxnLst>
              <a:cxn ang="T8">
                <a:pos x="T0" y="T1"/>
              </a:cxn>
              <a:cxn ang="T9">
                <a:pos x="T2" y="T3"/>
              </a:cxn>
              <a:cxn ang="T10">
                <a:pos x="T4" y="T5"/>
              </a:cxn>
              <a:cxn ang="T11">
                <a:pos x="T6" y="T7"/>
              </a:cxn>
            </a:cxnLst>
            <a:rect l="T12" t="T13" r="T14" b="T15"/>
            <a:pathLst>
              <a:path w="207" h="146">
                <a:moveTo>
                  <a:pt x="206" y="145"/>
                </a:moveTo>
                <a:lnTo>
                  <a:pt x="0" y="76"/>
                </a:lnTo>
                <a:lnTo>
                  <a:pt x="206" y="0"/>
                </a:lnTo>
                <a:lnTo>
                  <a:pt x="206"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29" name="Line 21"/>
          <p:cNvSpPr>
            <a:spLocks noChangeShapeType="1"/>
          </p:cNvSpPr>
          <p:nvPr/>
        </p:nvSpPr>
        <p:spPr bwMode="auto">
          <a:xfrm>
            <a:off x="5636895" y="3622167"/>
            <a:ext cx="0"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0" name="Line 22"/>
          <p:cNvSpPr>
            <a:spLocks noChangeShapeType="1"/>
          </p:cNvSpPr>
          <p:nvPr/>
        </p:nvSpPr>
        <p:spPr bwMode="auto">
          <a:xfrm flipH="1">
            <a:off x="4482783" y="4263517"/>
            <a:ext cx="1222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1" name="Line 23"/>
          <p:cNvSpPr>
            <a:spLocks noChangeShapeType="1"/>
          </p:cNvSpPr>
          <p:nvPr/>
        </p:nvSpPr>
        <p:spPr bwMode="auto">
          <a:xfrm>
            <a:off x="3403283" y="4941380"/>
            <a:ext cx="7889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2" name="Arc 24"/>
          <p:cNvSpPr>
            <a:spLocks/>
          </p:cNvSpPr>
          <p:nvPr/>
        </p:nvSpPr>
        <p:spPr bwMode="auto">
          <a:xfrm>
            <a:off x="3308033" y="4844542"/>
            <a:ext cx="107950" cy="96838"/>
          </a:xfrm>
          <a:custGeom>
            <a:avLst/>
            <a:gdLst>
              <a:gd name="T0" fmla="*/ 194527042 w 24103"/>
              <a:gd name="T1" fmla="*/ 174204344 h 21600"/>
              <a:gd name="T2" fmla="*/ 0 w 24103"/>
              <a:gd name="T3" fmla="*/ 0 h 21600"/>
              <a:gd name="T4" fmla="*/ 174326656 w 24103"/>
              <a:gd name="T5" fmla="*/ 0 h 21600"/>
              <a:gd name="T6" fmla="*/ 0 60000 65536"/>
              <a:gd name="T7" fmla="*/ 0 60000 65536"/>
              <a:gd name="T8" fmla="*/ 0 60000 65536"/>
              <a:gd name="T9" fmla="*/ 0 w 24103"/>
              <a:gd name="T10" fmla="*/ 0 h 21600"/>
              <a:gd name="T11" fmla="*/ 24103 w 24103"/>
              <a:gd name="T12" fmla="*/ 21600 h 21600"/>
            </a:gdLst>
            <a:ahLst/>
            <a:cxnLst>
              <a:cxn ang="T6">
                <a:pos x="T0" y="T1"/>
              </a:cxn>
              <a:cxn ang="T7">
                <a:pos x="T2" y="T3"/>
              </a:cxn>
              <a:cxn ang="T8">
                <a:pos x="T4" y="T5"/>
              </a:cxn>
            </a:cxnLst>
            <a:rect l="T9" t="T10" r="T11" b="T12"/>
            <a:pathLst>
              <a:path w="24103" h="21600" fill="none" extrusionOk="0">
                <a:moveTo>
                  <a:pt x="24103" y="21454"/>
                </a:moveTo>
                <a:cubicBezTo>
                  <a:pt x="23272" y="21551"/>
                  <a:pt x="22436" y="21599"/>
                  <a:pt x="21600" y="21600"/>
                </a:cubicBezTo>
                <a:cubicBezTo>
                  <a:pt x="9670" y="21600"/>
                  <a:pt x="0" y="11929"/>
                  <a:pt x="0" y="0"/>
                </a:cubicBezTo>
              </a:path>
              <a:path w="24103" h="21600" stroke="0" extrusionOk="0">
                <a:moveTo>
                  <a:pt x="24103" y="21454"/>
                </a:moveTo>
                <a:cubicBezTo>
                  <a:pt x="23272" y="21551"/>
                  <a:pt x="22436" y="21599"/>
                  <a:pt x="21600" y="21600"/>
                </a:cubicBezTo>
                <a:cubicBezTo>
                  <a:pt x="9670" y="21600"/>
                  <a:pt x="0" y="11929"/>
                  <a:pt x="0" y="0"/>
                </a:cubicBezTo>
                <a:lnTo>
                  <a:pt x="21600" y="0"/>
                </a:lnTo>
                <a:lnTo>
                  <a:pt x="24103" y="21454"/>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3033" name="Line 25"/>
          <p:cNvSpPr>
            <a:spLocks noChangeShapeType="1"/>
          </p:cNvSpPr>
          <p:nvPr/>
        </p:nvSpPr>
        <p:spPr bwMode="auto">
          <a:xfrm>
            <a:off x="3306445" y="4323842"/>
            <a:ext cx="0" cy="520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4" name="Line 26"/>
          <p:cNvSpPr>
            <a:spLocks noChangeShapeType="1"/>
          </p:cNvSpPr>
          <p:nvPr/>
        </p:nvSpPr>
        <p:spPr bwMode="auto">
          <a:xfrm>
            <a:off x="3962083" y="4868355"/>
            <a:ext cx="0"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5" name="Freeform 27"/>
          <p:cNvSpPr>
            <a:spLocks/>
          </p:cNvSpPr>
          <p:nvPr/>
        </p:nvSpPr>
        <p:spPr bwMode="auto">
          <a:xfrm>
            <a:off x="3185795" y="4227005"/>
            <a:ext cx="231775" cy="328612"/>
          </a:xfrm>
          <a:custGeom>
            <a:avLst/>
            <a:gdLst>
              <a:gd name="T0" fmla="*/ 2147483647 w 146"/>
              <a:gd name="T1" fmla="*/ 0 h 207"/>
              <a:gd name="T2" fmla="*/ 2147483647 w 146"/>
              <a:gd name="T3" fmla="*/ 2147483647 h 207"/>
              <a:gd name="T4" fmla="*/ 0 w 146"/>
              <a:gd name="T5" fmla="*/ 0 h 207"/>
              <a:gd name="T6" fmla="*/ 2147483647 w 146"/>
              <a:gd name="T7" fmla="*/ 0 h 207"/>
              <a:gd name="T8" fmla="*/ 0 60000 65536"/>
              <a:gd name="T9" fmla="*/ 0 60000 65536"/>
              <a:gd name="T10" fmla="*/ 0 60000 65536"/>
              <a:gd name="T11" fmla="*/ 0 60000 65536"/>
              <a:gd name="T12" fmla="*/ 0 w 146"/>
              <a:gd name="T13" fmla="*/ 0 h 207"/>
              <a:gd name="T14" fmla="*/ 146 w 146"/>
              <a:gd name="T15" fmla="*/ 207 h 207"/>
            </a:gdLst>
            <a:ahLst/>
            <a:cxnLst>
              <a:cxn ang="T8">
                <a:pos x="T0" y="T1"/>
              </a:cxn>
              <a:cxn ang="T9">
                <a:pos x="T2" y="T3"/>
              </a:cxn>
              <a:cxn ang="T10">
                <a:pos x="T4" y="T5"/>
              </a:cxn>
              <a:cxn ang="T11">
                <a:pos x="T6" y="T7"/>
              </a:cxn>
            </a:cxnLst>
            <a:rect l="T12" t="T13" r="T14" b="T15"/>
            <a:pathLst>
              <a:path w="146" h="207">
                <a:moveTo>
                  <a:pt x="145" y="0"/>
                </a:moveTo>
                <a:lnTo>
                  <a:pt x="76" y="206"/>
                </a:lnTo>
                <a:lnTo>
                  <a:pt x="0" y="0"/>
                </a:lnTo>
                <a:lnTo>
                  <a:pt x="14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36" name="Oval 28"/>
          <p:cNvSpPr>
            <a:spLocks noChangeArrowheads="1"/>
          </p:cNvSpPr>
          <p:nvPr/>
        </p:nvSpPr>
        <p:spPr bwMode="auto">
          <a:xfrm>
            <a:off x="3265170" y="4560380"/>
            <a:ext cx="71438"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37" name="Line 29"/>
          <p:cNvSpPr>
            <a:spLocks noChangeShapeType="1"/>
          </p:cNvSpPr>
          <p:nvPr/>
        </p:nvSpPr>
        <p:spPr bwMode="auto">
          <a:xfrm>
            <a:off x="3209608" y="2109280"/>
            <a:ext cx="0" cy="13065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8" name="Line 30"/>
          <p:cNvSpPr>
            <a:spLocks noChangeShapeType="1"/>
          </p:cNvSpPr>
          <p:nvPr/>
        </p:nvSpPr>
        <p:spPr bwMode="auto">
          <a:xfrm>
            <a:off x="3136583" y="2822067"/>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39" name="Freeform 31"/>
          <p:cNvSpPr>
            <a:spLocks/>
          </p:cNvSpPr>
          <p:nvPr/>
        </p:nvSpPr>
        <p:spPr bwMode="auto">
          <a:xfrm>
            <a:off x="3088958" y="3028442"/>
            <a:ext cx="231775" cy="328613"/>
          </a:xfrm>
          <a:custGeom>
            <a:avLst/>
            <a:gdLst>
              <a:gd name="T0" fmla="*/ 0 w 146"/>
              <a:gd name="T1" fmla="*/ 2147483647 h 207"/>
              <a:gd name="T2" fmla="*/ 2147483647 w 146"/>
              <a:gd name="T3" fmla="*/ 0 h 207"/>
              <a:gd name="T4" fmla="*/ 2147483647 w 146"/>
              <a:gd name="T5" fmla="*/ 2147483647 h 207"/>
              <a:gd name="T6" fmla="*/ 0 w 146"/>
              <a:gd name="T7" fmla="*/ 2147483647 h 207"/>
              <a:gd name="T8" fmla="*/ 0 60000 65536"/>
              <a:gd name="T9" fmla="*/ 0 60000 65536"/>
              <a:gd name="T10" fmla="*/ 0 60000 65536"/>
              <a:gd name="T11" fmla="*/ 0 60000 65536"/>
              <a:gd name="T12" fmla="*/ 0 w 146"/>
              <a:gd name="T13" fmla="*/ 0 h 207"/>
              <a:gd name="T14" fmla="*/ 146 w 146"/>
              <a:gd name="T15" fmla="*/ 207 h 207"/>
            </a:gdLst>
            <a:ahLst/>
            <a:cxnLst>
              <a:cxn ang="T8">
                <a:pos x="T0" y="T1"/>
              </a:cxn>
              <a:cxn ang="T9">
                <a:pos x="T2" y="T3"/>
              </a:cxn>
              <a:cxn ang="T10">
                <a:pos x="T4" y="T5"/>
              </a:cxn>
              <a:cxn ang="T11">
                <a:pos x="T6" y="T7"/>
              </a:cxn>
            </a:cxnLst>
            <a:rect l="T12" t="T13" r="T14" b="T15"/>
            <a:pathLst>
              <a:path w="146" h="207">
                <a:moveTo>
                  <a:pt x="0" y="206"/>
                </a:moveTo>
                <a:lnTo>
                  <a:pt x="76" y="0"/>
                </a:lnTo>
                <a:lnTo>
                  <a:pt x="145" y="206"/>
                </a:lnTo>
                <a:lnTo>
                  <a:pt x="0" y="20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40" name="Oval 32"/>
          <p:cNvSpPr>
            <a:spLocks noChangeArrowheads="1"/>
          </p:cNvSpPr>
          <p:nvPr/>
        </p:nvSpPr>
        <p:spPr bwMode="auto">
          <a:xfrm>
            <a:off x="3166745" y="2950655"/>
            <a:ext cx="73025"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41" name="Line 33"/>
          <p:cNvSpPr>
            <a:spLocks noChangeShapeType="1"/>
          </p:cNvSpPr>
          <p:nvPr/>
        </p:nvSpPr>
        <p:spPr bwMode="auto">
          <a:xfrm flipV="1">
            <a:off x="1620520" y="3088767"/>
            <a:ext cx="0" cy="6048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42" name="Arc 34"/>
          <p:cNvSpPr>
            <a:spLocks/>
          </p:cNvSpPr>
          <p:nvPr/>
        </p:nvSpPr>
        <p:spPr bwMode="auto">
          <a:xfrm>
            <a:off x="1622108" y="3693605"/>
            <a:ext cx="107950" cy="96837"/>
          </a:xfrm>
          <a:custGeom>
            <a:avLst/>
            <a:gdLst>
              <a:gd name="T0" fmla="*/ 194527042 w 24103"/>
              <a:gd name="T1" fmla="*/ 174193552 h 21600"/>
              <a:gd name="T2" fmla="*/ 0 w 24103"/>
              <a:gd name="T3" fmla="*/ 0 h 21600"/>
              <a:gd name="T4" fmla="*/ 174326656 w 24103"/>
              <a:gd name="T5" fmla="*/ 0 h 21600"/>
              <a:gd name="T6" fmla="*/ 0 60000 65536"/>
              <a:gd name="T7" fmla="*/ 0 60000 65536"/>
              <a:gd name="T8" fmla="*/ 0 60000 65536"/>
              <a:gd name="T9" fmla="*/ 0 w 24103"/>
              <a:gd name="T10" fmla="*/ 0 h 21600"/>
              <a:gd name="T11" fmla="*/ 24103 w 24103"/>
              <a:gd name="T12" fmla="*/ 21600 h 21600"/>
            </a:gdLst>
            <a:ahLst/>
            <a:cxnLst>
              <a:cxn ang="T6">
                <a:pos x="T0" y="T1"/>
              </a:cxn>
              <a:cxn ang="T7">
                <a:pos x="T2" y="T3"/>
              </a:cxn>
              <a:cxn ang="T8">
                <a:pos x="T4" y="T5"/>
              </a:cxn>
            </a:cxnLst>
            <a:rect l="T9" t="T10" r="T11" b="T12"/>
            <a:pathLst>
              <a:path w="24103" h="21600" fill="none" extrusionOk="0">
                <a:moveTo>
                  <a:pt x="24103" y="21454"/>
                </a:moveTo>
                <a:cubicBezTo>
                  <a:pt x="23272" y="21551"/>
                  <a:pt x="22436" y="21599"/>
                  <a:pt x="21600" y="21600"/>
                </a:cubicBezTo>
                <a:cubicBezTo>
                  <a:pt x="9670" y="21600"/>
                  <a:pt x="0" y="11929"/>
                  <a:pt x="0" y="0"/>
                </a:cubicBezTo>
              </a:path>
              <a:path w="24103" h="21600" stroke="0" extrusionOk="0">
                <a:moveTo>
                  <a:pt x="24103" y="21454"/>
                </a:moveTo>
                <a:cubicBezTo>
                  <a:pt x="23272" y="21551"/>
                  <a:pt x="22436" y="21599"/>
                  <a:pt x="21600" y="21600"/>
                </a:cubicBezTo>
                <a:cubicBezTo>
                  <a:pt x="9670" y="21600"/>
                  <a:pt x="0" y="11929"/>
                  <a:pt x="0" y="0"/>
                </a:cubicBezTo>
                <a:lnTo>
                  <a:pt x="21600" y="0"/>
                </a:lnTo>
                <a:lnTo>
                  <a:pt x="24103" y="21454"/>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3043" name="Line 35"/>
          <p:cNvSpPr>
            <a:spLocks noChangeShapeType="1"/>
          </p:cNvSpPr>
          <p:nvPr/>
        </p:nvSpPr>
        <p:spPr bwMode="auto">
          <a:xfrm flipH="1">
            <a:off x="1717358" y="3790442"/>
            <a:ext cx="15652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44" name="Line 36"/>
          <p:cNvSpPr>
            <a:spLocks noChangeShapeType="1"/>
          </p:cNvSpPr>
          <p:nvPr/>
        </p:nvSpPr>
        <p:spPr bwMode="auto">
          <a:xfrm>
            <a:off x="1560195" y="3525330"/>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45" name="Freeform 37"/>
          <p:cNvSpPr>
            <a:spLocks/>
          </p:cNvSpPr>
          <p:nvPr/>
        </p:nvSpPr>
        <p:spPr bwMode="auto">
          <a:xfrm>
            <a:off x="2444433" y="3682492"/>
            <a:ext cx="330200" cy="219075"/>
          </a:xfrm>
          <a:custGeom>
            <a:avLst/>
            <a:gdLst>
              <a:gd name="T0" fmla="*/ 2147483647 w 208"/>
              <a:gd name="T1" fmla="*/ 2147483647 h 138"/>
              <a:gd name="T2" fmla="*/ 0 w 208"/>
              <a:gd name="T3" fmla="*/ 2147483647 h 138"/>
              <a:gd name="T4" fmla="*/ 2147483647 w 208"/>
              <a:gd name="T5" fmla="*/ 0 h 138"/>
              <a:gd name="T6" fmla="*/ 2147483647 w 208"/>
              <a:gd name="T7" fmla="*/ 2147483647 h 138"/>
              <a:gd name="T8" fmla="*/ 0 60000 65536"/>
              <a:gd name="T9" fmla="*/ 0 60000 65536"/>
              <a:gd name="T10" fmla="*/ 0 60000 65536"/>
              <a:gd name="T11" fmla="*/ 0 60000 65536"/>
              <a:gd name="T12" fmla="*/ 0 w 208"/>
              <a:gd name="T13" fmla="*/ 0 h 138"/>
              <a:gd name="T14" fmla="*/ 208 w 208"/>
              <a:gd name="T15" fmla="*/ 138 h 138"/>
            </a:gdLst>
            <a:ahLst/>
            <a:cxnLst>
              <a:cxn ang="T8">
                <a:pos x="T0" y="T1"/>
              </a:cxn>
              <a:cxn ang="T9">
                <a:pos x="T2" y="T3"/>
              </a:cxn>
              <a:cxn ang="T10">
                <a:pos x="T4" y="T5"/>
              </a:cxn>
              <a:cxn ang="T11">
                <a:pos x="T6" y="T7"/>
              </a:cxn>
            </a:cxnLst>
            <a:rect l="T12" t="T13" r="T14" b="T15"/>
            <a:pathLst>
              <a:path w="208" h="138">
                <a:moveTo>
                  <a:pt x="207" y="137"/>
                </a:moveTo>
                <a:lnTo>
                  <a:pt x="0" y="68"/>
                </a:lnTo>
                <a:lnTo>
                  <a:pt x="207" y="0"/>
                </a:lnTo>
                <a:lnTo>
                  <a:pt x="207" y="13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46" name="Oval 38"/>
          <p:cNvSpPr>
            <a:spLocks noChangeArrowheads="1"/>
          </p:cNvSpPr>
          <p:nvPr/>
        </p:nvSpPr>
        <p:spPr bwMode="auto">
          <a:xfrm>
            <a:off x="2366645" y="3761867"/>
            <a:ext cx="71438" cy="71438"/>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47" name="Line 39"/>
          <p:cNvSpPr>
            <a:spLocks noChangeShapeType="1"/>
          </p:cNvSpPr>
          <p:nvPr/>
        </p:nvSpPr>
        <p:spPr bwMode="auto">
          <a:xfrm>
            <a:off x="1607820" y="4274630"/>
            <a:ext cx="0" cy="3032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48" name="Arc 40"/>
          <p:cNvSpPr>
            <a:spLocks/>
          </p:cNvSpPr>
          <p:nvPr/>
        </p:nvSpPr>
        <p:spPr bwMode="auto">
          <a:xfrm>
            <a:off x="1609408" y="4177792"/>
            <a:ext cx="96837" cy="107950"/>
          </a:xfrm>
          <a:custGeom>
            <a:avLst/>
            <a:gdLst>
              <a:gd name="T0" fmla="*/ 1144461 w 21600"/>
              <a:gd name="T1" fmla="*/ 196271679 h 24060"/>
              <a:gd name="T2" fmla="*/ 172505293 w 21600"/>
              <a:gd name="T3" fmla="*/ 0 h 24060"/>
              <a:gd name="T4" fmla="*/ 175379536 w 21600"/>
              <a:gd name="T5" fmla="*/ 176179187 h 24060"/>
              <a:gd name="T6" fmla="*/ 0 60000 65536"/>
              <a:gd name="T7" fmla="*/ 0 60000 65536"/>
              <a:gd name="T8" fmla="*/ 0 60000 65536"/>
              <a:gd name="T9" fmla="*/ 0 w 21600"/>
              <a:gd name="T10" fmla="*/ 0 h 24060"/>
              <a:gd name="T11" fmla="*/ 21600 w 21600"/>
              <a:gd name="T12" fmla="*/ 24060 h 24060"/>
            </a:gdLst>
            <a:ahLst/>
            <a:cxnLst>
              <a:cxn ang="T6">
                <a:pos x="T0" y="T1"/>
              </a:cxn>
              <a:cxn ang="T7">
                <a:pos x="T2" y="T3"/>
              </a:cxn>
              <a:cxn ang="T8">
                <a:pos x="T4" y="T5"/>
              </a:cxn>
            </a:cxnLst>
            <a:rect l="T9" t="T10" r="T11" b="T12"/>
            <a:pathLst>
              <a:path w="21600" h="24060" fill="none" extrusionOk="0">
                <a:moveTo>
                  <a:pt x="140" y="24060"/>
                </a:moveTo>
                <a:cubicBezTo>
                  <a:pt x="47" y="23242"/>
                  <a:pt x="0" y="22420"/>
                  <a:pt x="0" y="21597"/>
                </a:cubicBezTo>
                <a:cubicBezTo>
                  <a:pt x="-1" y="9805"/>
                  <a:pt x="9456" y="193"/>
                  <a:pt x="21245" y="-1"/>
                </a:cubicBezTo>
              </a:path>
              <a:path w="21600" h="24060" stroke="0" extrusionOk="0">
                <a:moveTo>
                  <a:pt x="140" y="24060"/>
                </a:moveTo>
                <a:cubicBezTo>
                  <a:pt x="47" y="23242"/>
                  <a:pt x="0" y="22420"/>
                  <a:pt x="0" y="21597"/>
                </a:cubicBezTo>
                <a:cubicBezTo>
                  <a:pt x="-1" y="9805"/>
                  <a:pt x="9456" y="193"/>
                  <a:pt x="21245" y="-1"/>
                </a:cubicBezTo>
                <a:lnTo>
                  <a:pt x="21600" y="21597"/>
                </a:lnTo>
                <a:lnTo>
                  <a:pt x="140" y="2406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3049" name="Line 41"/>
          <p:cNvSpPr>
            <a:spLocks noChangeShapeType="1"/>
          </p:cNvSpPr>
          <p:nvPr/>
        </p:nvSpPr>
        <p:spPr bwMode="auto">
          <a:xfrm flipH="1">
            <a:off x="1704658" y="4177792"/>
            <a:ext cx="10318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50" name="Line 42"/>
          <p:cNvSpPr>
            <a:spLocks noChangeShapeType="1"/>
          </p:cNvSpPr>
          <p:nvPr/>
        </p:nvSpPr>
        <p:spPr bwMode="auto">
          <a:xfrm flipH="1">
            <a:off x="1534795" y="4263517"/>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51" name="Freeform 43"/>
          <p:cNvSpPr>
            <a:spLocks/>
          </p:cNvSpPr>
          <p:nvPr/>
        </p:nvSpPr>
        <p:spPr bwMode="auto">
          <a:xfrm>
            <a:off x="2444433" y="4057142"/>
            <a:ext cx="330200" cy="231775"/>
          </a:xfrm>
          <a:custGeom>
            <a:avLst/>
            <a:gdLst>
              <a:gd name="T0" fmla="*/ 2147483647 w 208"/>
              <a:gd name="T1" fmla="*/ 2147483647 h 146"/>
              <a:gd name="T2" fmla="*/ 0 w 208"/>
              <a:gd name="T3" fmla="*/ 2147483647 h 146"/>
              <a:gd name="T4" fmla="*/ 2147483647 w 208"/>
              <a:gd name="T5" fmla="*/ 0 h 146"/>
              <a:gd name="T6" fmla="*/ 2147483647 w 208"/>
              <a:gd name="T7" fmla="*/ 2147483647 h 146"/>
              <a:gd name="T8" fmla="*/ 0 60000 65536"/>
              <a:gd name="T9" fmla="*/ 0 60000 65536"/>
              <a:gd name="T10" fmla="*/ 0 60000 65536"/>
              <a:gd name="T11" fmla="*/ 0 60000 65536"/>
              <a:gd name="T12" fmla="*/ 0 w 208"/>
              <a:gd name="T13" fmla="*/ 0 h 146"/>
              <a:gd name="T14" fmla="*/ 208 w 208"/>
              <a:gd name="T15" fmla="*/ 146 h 146"/>
            </a:gdLst>
            <a:ahLst/>
            <a:cxnLst>
              <a:cxn ang="T8">
                <a:pos x="T0" y="T1"/>
              </a:cxn>
              <a:cxn ang="T9">
                <a:pos x="T2" y="T3"/>
              </a:cxn>
              <a:cxn ang="T10">
                <a:pos x="T4" y="T5"/>
              </a:cxn>
              <a:cxn ang="T11">
                <a:pos x="T6" y="T7"/>
              </a:cxn>
            </a:cxnLst>
            <a:rect l="T12" t="T13" r="T14" b="T15"/>
            <a:pathLst>
              <a:path w="208" h="146">
                <a:moveTo>
                  <a:pt x="207" y="145"/>
                </a:moveTo>
                <a:lnTo>
                  <a:pt x="0" y="76"/>
                </a:lnTo>
                <a:lnTo>
                  <a:pt x="207" y="0"/>
                </a:lnTo>
                <a:lnTo>
                  <a:pt x="207"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3052" name="Oval 44"/>
          <p:cNvSpPr>
            <a:spLocks noChangeArrowheads="1"/>
          </p:cNvSpPr>
          <p:nvPr/>
        </p:nvSpPr>
        <p:spPr bwMode="auto">
          <a:xfrm>
            <a:off x="2366645" y="4136517"/>
            <a:ext cx="71438" cy="71438"/>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3053" name="Rectangle 45"/>
          <p:cNvSpPr>
            <a:spLocks noChangeArrowheads="1"/>
          </p:cNvSpPr>
          <p:nvPr/>
        </p:nvSpPr>
        <p:spPr bwMode="auto">
          <a:xfrm>
            <a:off x="2609533" y="3204655"/>
            <a:ext cx="1333500" cy="1185862"/>
          </a:xfrm>
          <a:prstGeom prst="rect">
            <a:avLst/>
          </a:prstGeom>
          <a:solidFill>
            <a:schemeClr val="accent6">
              <a:lumMod val="40000"/>
              <a:lumOff val="6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054" name="Rectangle 46"/>
          <p:cNvSpPr>
            <a:spLocks noChangeArrowheads="1"/>
          </p:cNvSpPr>
          <p:nvPr/>
        </p:nvSpPr>
        <p:spPr bwMode="auto">
          <a:xfrm>
            <a:off x="2603183" y="3147505"/>
            <a:ext cx="133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Grocery Transaction</a:t>
            </a:r>
          </a:p>
        </p:txBody>
      </p:sp>
      <p:sp>
        <p:nvSpPr>
          <p:cNvPr id="43055" name="Line 47"/>
          <p:cNvSpPr>
            <a:spLocks noChangeShapeType="1"/>
          </p:cNvSpPr>
          <p:nvPr/>
        </p:nvSpPr>
        <p:spPr bwMode="auto">
          <a:xfrm>
            <a:off x="2603183" y="3391980"/>
            <a:ext cx="13462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56" name="Rectangle 48"/>
          <p:cNvSpPr>
            <a:spLocks noChangeArrowheads="1"/>
          </p:cNvSpPr>
          <p:nvPr/>
        </p:nvSpPr>
        <p:spPr bwMode="auto">
          <a:xfrm>
            <a:off x="2558733" y="3328480"/>
            <a:ext cx="97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Store Number</a:t>
            </a:r>
          </a:p>
        </p:txBody>
      </p:sp>
      <p:sp>
        <p:nvSpPr>
          <p:cNvPr id="43057" name="Rectangle 49"/>
          <p:cNvSpPr>
            <a:spLocks noChangeArrowheads="1"/>
          </p:cNvSpPr>
          <p:nvPr/>
        </p:nvSpPr>
        <p:spPr bwMode="auto">
          <a:xfrm>
            <a:off x="2558733" y="3487230"/>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Transaction Date</a:t>
            </a:r>
          </a:p>
        </p:txBody>
      </p:sp>
      <p:sp>
        <p:nvSpPr>
          <p:cNvPr id="43058" name="Rectangle 50"/>
          <p:cNvSpPr>
            <a:spLocks noChangeArrowheads="1"/>
          </p:cNvSpPr>
          <p:nvPr/>
        </p:nvSpPr>
        <p:spPr bwMode="auto">
          <a:xfrm>
            <a:off x="2558733" y="3644392"/>
            <a:ext cx="735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Customer</a:t>
            </a:r>
          </a:p>
        </p:txBody>
      </p:sp>
      <p:sp>
        <p:nvSpPr>
          <p:cNvPr id="43059" name="Rectangle 51"/>
          <p:cNvSpPr>
            <a:spLocks noChangeArrowheads="1"/>
          </p:cNvSpPr>
          <p:nvPr/>
        </p:nvSpPr>
        <p:spPr bwMode="auto">
          <a:xfrm>
            <a:off x="2558733" y="3801555"/>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Product</a:t>
            </a:r>
          </a:p>
        </p:txBody>
      </p:sp>
      <p:sp>
        <p:nvSpPr>
          <p:cNvPr id="43060" name="Rectangle 52"/>
          <p:cNvSpPr>
            <a:spLocks noChangeArrowheads="1"/>
          </p:cNvSpPr>
          <p:nvPr/>
        </p:nvSpPr>
        <p:spPr bwMode="auto">
          <a:xfrm>
            <a:off x="2558733" y="3958717"/>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dirty="0">
                <a:solidFill>
                  <a:srgbClr val="000000"/>
                </a:solidFill>
              </a:rPr>
              <a:t>Purchase Quantity</a:t>
            </a:r>
          </a:p>
        </p:txBody>
      </p:sp>
      <p:sp>
        <p:nvSpPr>
          <p:cNvPr id="43061" name="Rectangle 53"/>
          <p:cNvSpPr>
            <a:spLocks noChangeArrowheads="1"/>
          </p:cNvSpPr>
          <p:nvPr/>
        </p:nvSpPr>
        <p:spPr bwMode="auto">
          <a:xfrm>
            <a:off x="2558733" y="4115880"/>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Amount</a:t>
            </a:r>
          </a:p>
        </p:txBody>
      </p:sp>
      <p:sp>
        <p:nvSpPr>
          <p:cNvPr id="43062" name="Rectangle 54"/>
          <p:cNvSpPr>
            <a:spLocks noChangeArrowheads="1"/>
          </p:cNvSpPr>
          <p:nvPr/>
        </p:nvSpPr>
        <p:spPr bwMode="auto">
          <a:xfrm>
            <a:off x="995045" y="4427030"/>
            <a:ext cx="1262063" cy="1971675"/>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063" name="Rectangle 55"/>
          <p:cNvSpPr>
            <a:spLocks noChangeArrowheads="1"/>
          </p:cNvSpPr>
          <p:nvPr/>
        </p:nvSpPr>
        <p:spPr bwMode="auto">
          <a:xfrm>
            <a:off x="1253808" y="4369880"/>
            <a:ext cx="735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Customer</a:t>
            </a:r>
          </a:p>
        </p:txBody>
      </p:sp>
      <p:sp>
        <p:nvSpPr>
          <p:cNvPr id="43064" name="Line 56"/>
          <p:cNvSpPr>
            <a:spLocks noChangeShapeType="1"/>
          </p:cNvSpPr>
          <p:nvPr/>
        </p:nvSpPr>
        <p:spPr bwMode="auto">
          <a:xfrm>
            <a:off x="988695" y="4614355"/>
            <a:ext cx="12747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65" name="Rectangle 57"/>
          <p:cNvSpPr>
            <a:spLocks noChangeArrowheads="1"/>
          </p:cNvSpPr>
          <p:nvPr/>
        </p:nvSpPr>
        <p:spPr bwMode="auto">
          <a:xfrm>
            <a:off x="945833" y="4552442"/>
            <a:ext cx="735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Customer</a:t>
            </a:r>
          </a:p>
        </p:txBody>
      </p:sp>
      <p:sp>
        <p:nvSpPr>
          <p:cNvPr id="43066" name="Rectangle 58"/>
          <p:cNvSpPr>
            <a:spLocks noChangeArrowheads="1"/>
          </p:cNvSpPr>
          <p:nvPr/>
        </p:nvSpPr>
        <p:spPr bwMode="auto">
          <a:xfrm>
            <a:off x="945833" y="4709605"/>
            <a:ext cx="804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First Name</a:t>
            </a:r>
          </a:p>
        </p:txBody>
      </p:sp>
      <p:sp>
        <p:nvSpPr>
          <p:cNvPr id="43067" name="Rectangle 59"/>
          <p:cNvSpPr>
            <a:spLocks noChangeArrowheads="1"/>
          </p:cNvSpPr>
          <p:nvPr/>
        </p:nvSpPr>
        <p:spPr bwMode="auto">
          <a:xfrm>
            <a:off x="945833" y="4866767"/>
            <a:ext cx="79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Last Name</a:t>
            </a:r>
          </a:p>
        </p:txBody>
      </p:sp>
      <p:sp>
        <p:nvSpPr>
          <p:cNvPr id="43068" name="Rectangle 60"/>
          <p:cNvSpPr>
            <a:spLocks noChangeArrowheads="1"/>
          </p:cNvSpPr>
          <p:nvPr/>
        </p:nvSpPr>
        <p:spPr bwMode="auto">
          <a:xfrm>
            <a:off x="945833" y="502393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1</a:t>
            </a:r>
          </a:p>
        </p:txBody>
      </p:sp>
      <p:sp>
        <p:nvSpPr>
          <p:cNvPr id="43069" name="Rectangle 61"/>
          <p:cNvSpPr>
            <a:spLocks noChangeArrowheads="1"/>
          </p:cNvSpPr>
          <p:nvPr/>
        </p:nvSpPr>
        <p:spPr bwMode="auto">
          <a:xfrm>
            <a:off x="945833" y="5181092"/>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2</a:t>
            </a:r>
          </a:p>
        </p:txBody>
      </p:sp>
      <p:sp>
        <p:nvSpPr>
          <p:cNvPr id="43070" name="Rectangle 62"/>
          <p:cNvSpPr>
            <a:spLocks noChangeArrowheads="1"/>
          </p:cNvSpPr>
          <p:nvPr/>
        </p:nvSpPr>
        <p:spPr bwMode="auto">
          <a:xfrm>
            <a:off x="945833" y="5338255"/>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3</a:t>
            </a:r>
          </a:p>
        </p:txBody>
      </p:sp>
      <p:sp>
        <p:nvSpPr>
          <p:cNvPr id="43071" name="Rectangle 63"/>
          <p:cNvSpPr>
            <a:spLocks noChangeArrowheads="1"/>
          </p:cNvSpPr>
          <p:nvPr/>
        </p:nvSpPr>
        <p:spPr bwMode="auto">
          <a:xfrm>
            <a:off x="945833" y="5495417"/>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3072" name="Rectangle 64"/>
          <p:cNvSpPr>
            <a:spLocks noChangeArrowheads="1"/>
          </p:cNvSpPr>
          <p:nvPr/>
        </p:nvSpPr>
        <p:spPr bwMode="auto">
          <a:xfrm>
            <a:off x="945833" y="5652580"/>
            <a:ext cx="481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3073" name="Rectangle 65"/>
          <p:cNvSpPr>
            <a:spLocks noChangeArrowheads="1"/>
          </p:cNvSpPr>
          <p:nvPr/>
        </p:nvSpPr>
        <p:spPr bwMode="auto">
          <a:xfrm>
            <a:off x="945833" y="5811330"/>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3074" name="Rectangle 66"/>
          <p:cNvSpPr>
            <a:spLocks noChangeArrowheads="1"/>
          </p:cNvSpPr>
          <p:nvPr/>
        </p:nvSpPr>
        <p:spPr bwMode="auto">
          <a:xfrm>
            <a:off x="945833" y="5968492"/>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Postal Code</a:t>
            </a:r>
          </a:p>
        </p:txBody>
      </p:sp>
      <p:sp>
        <p:nvSpPr>
          <p:cNvPr id="43075" name="Rectangle 67"/>
          <p:cNvSpPr>
            <a:spLocks noChangeArrowheads="1"/>
          </p:cNvSpPr>
          <p:nvPr/>
        </p:nvSpPr>
        <p:spPr bwMode="auto">
          <a:xfrm>
            <a:off x="945833" y="6125655"/>
            <a:ext cx="1285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Customer Category</a:t>
            </a:r>
          </a:p>
        </p:txBody>
      </p:sp>
      <p:sp>
        <p:nvSpPr>
          <p:cNvPr id="43076" name="Rectangle 68"/>
          <p:cNvSpPr>
            <a:spLocks noChangeArrowheads="1"/>
          </p:cNvSpPr>
          <p:nvPr/>
        </p:nvSpPr>
        <p:spPr bwMode="auto">
          <a:xfrm>
            <a:off x="1044258" y="2804605"/>
            <a:ext cx="1152525" cy="557212"/>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077" name="Rectangle 69"/>
          <p:cNvSpPr>
            <a:spLocks noChangeArrowheads="1"/>
          </p:cNvSpPr>
          <p:nvPr/>
        </p:nvSpPr>
        <p:spPr bwMode="auto">
          <a:xfrm>
            <a:off x="1387158" y="274745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Time</a:t>
            </a:r>
          </a:p>
        </p:txBody>
      </p:sp>
      <p:sp>
        <p:nvSpPr>
          <p:cNvPr id="43078" name="Line 70"/>
          <p:cNvSpPr>
            <a:spLocks noChangeShapeType="1"/>
          </p:cNvSpPr>
          <p:nvPr/>
        </p:nvSpPr>
        <p:spPr bwMode="auto">
          <a:xfrm>
            <a:off x="1037908" y="2991930"/>
            <a:ext cx="11652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79" name="Rectangle 71"/>
          <p:cNvSpPr>
            <a:spLocks noChangeArrowheads="1"/>
          </p:cNvSpPr>
          <p:nvPr/>
        </p:nvSpPr>
        <p:spPr bwMode="auto">
          <a:xfrm>
            <a:off x="993458" y="2930017"/>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Transaction Date</a:t>
            </a:r>
          </a:p>
        </p:txBody>
      </p:sp>
      <p:sp>
        <p:nvSpPr>
          <p:cNvPr id="43080" name="Rectangle 72"/>
          <p:cNvSpPr>
            <a:spLocks noChangeArrowheads="1"/>
          </p:cNvSpPr>
          <p:nvPr/>
        </p:nvSpPr>
        <p:spPr bwMode="auto">
          <a:xfrm>
            <a:off x="2766695" y="1315530"/>
            <a:ext cx="946150" cy="1343025"/>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081" name="Rectangle 73"/>
          <p:cNvSpPr>
            <a:spLocks noChangeArrowheads="1"/>
          </p:cNvSpPr>
          <p:nvPr/>
        </p:nvSpPr>
        <p:spPr bwMode="auto">
          <a:xfrm>
            <a:off x="2990533" y="1259967"/>
            <a:ext cx="487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Store</a:t>
            </a:r>
          </a:p>
        </p:txBody>
      </p:sp>
      <p:sp>
        <p:nvSpPr>
          <p:cNvPr id="43082" name="Line 74"/>
          <p:cNvSpPr>
            <a:spLocks noChangeShapeType="1"/>
          </p:cNvSpPr>
          <p:nvPr/>
        </p:nvSpPr>
        <p:spPr bwMode="auto">
          <a:xfrm>
            <a:off x="2765108" y="1464755"/>
            <a:ext cx="9588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83" name="Rectangle 75"/>
          <p:cNvSpPr>
            <a:spLocks noChangeArrowheads="1"/>
          </p:cNvSpPr>
          <p:nvPr/>
        </p:nvSpPr>
        <p:spPr bwMode="auto">
          <a:xfrm>
            <a:off x="2717483" y="1440942"/>
            <a:ext cx="97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Store Number</a:t>
            </a:r>
          </a:p>
        </p:txBody>
      </p:sp>
      <p:sp>
        <p:nvSpPr>
          <p:cNvPr id="43084" name="Rectangle 76"/>
          <p:cNvSpPr>
            <a:spLocks noChangeArrowheads="1"/>
          </p:cNvSpPr>
          <p:nvPr/>
        </p:nvSpPr>
        <p:spPr bwMode="auto">
          <a:xfrm>
            <a:off x="2717483" y="1598105"/>
            <a:ext cx="862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Store Name</a:t>
            </a:r>
          </a:p>
        </p:txBody>
      </p:sp>
      <p:sp>
        <p:nvSpPr>
          <p:cNvPr id="43085" name="Rectangle 77"/>
          <p:cNvSpPr>
            <a:spLocks noChangeArrowheads="1"/>
          </p:cNvSpPr>
          <p:nvPr/>
        </p:nvSpPr>
        <p:spPr bwMode="auto">
          <a:xfrm>
            <a:off x="2717483" y="1755267"/>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3086" name="Rectangle 78"/>
          <p:cNvSpPr>
            <a:spLocks noChangeArrowheads="1"/>
          </p:cNvSpPr>
          <p:nvPr/>
        </p:nvSpPr>
        <p:spPr bwMode="auto">
          <a:xfrm>
            <a:off x="2717483" y="1912430"/>
            <a:ext cx="481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3087" name="Rectangle 79"/>
          <p:cNvSpPr>
            <a:spLocks noChangeArrowheads="1"/>
          </p:cNvSpPr>
          <p:nvPr/>
        </p:nvSpPr>
        <p:spPr bwMode="auto">
          <a:xfrm>
            <a:off x="2717483" y="2069592"/>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3088" name="Rectangle 80"/>
          <p:cNvSpPr>
            <a:spLocks noChangeArrowheads="1"/>
          </p:cNvSpPr>
          <p:nvPr/>
        </p:nvSpPr>
        <p:spPr bwMode="auto">
          <a:xfrm>
            <a:off x="2717483" y="2228342"/>
            <a:ext cx="78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Telephone</a:t>
            </a:r>
          </a:p>
        </p:txBody>
      </p:sp>
      <p:sp>
        <p:nvSpPr>
          <p:cNvPr id="43089" name="Rectangle 81"/>
          <p:cNvSpPr>
            <a:spLocks noChangeArrowheads="1"/>
          </p:cNvSpPr>
          <p:nvPr/>
        </p:nvSpPr>
        <p:spPr bwMode="auto">
          <a:xfrm>
            <a:off x="2717483" y="2385505"/>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Region</a:t>
            </a:r>
          </a:p>
        </p:txBody>
      </p:sp>
      <p:sp>
        <p:nvSpPr>
          <p:cNvPr id="43090" name="Rectangle 82"/>
          <p:cNvSpPr>
            <a:spLocks noChangeArrowheads="1"/>
          </p:cNvSpPr>
          <p:nvPr/>
        </p:nvSpPr>
        <p:spPr bwMode="auto">
          <a:xfrm>
            <a:off x="4138295" y="4427030"/>
            <a:ext cx="884238" cy="871537"/>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091" name="Rectangle 83"/>
          <p:cNvSpPr>
            <a:spLocks noChangeArrowheads="1"/>
          </p:cNvSpPr>
          <p:nvPr/>
        </p:nvSpPr>
        <p:spPr bwMode="auto">
          <a:xfrm>
            <a:off x="4270058" y="4369880"/>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a:t>
            </a:r>
          </a:p>
        </p:txBody>
      </p:sp>
      <p:sp>
        <p:nvSpPr>
          <p:cNvPr id="43092" name="Line 84"/>
          <p:cNvSpPr>
            <a:spLocks noChangeShapeType="1"/>
          </p:cNvSpPr>
          <p:nvPr/>
        </p:nvSpPr>
        <p:spPr bwMode="auto">
          <a:xfrm>
            <a:off x="4131945" y="4614355"/>
            <a:ext cx="8969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093" name="Rectangle 85"/>
          <p:cNvSpPr>
            <a:spLocks noChangeArrowheads="1"/>
          </p:cNvSpPr>
          <p:nvPr/>
        </p:nvSpPr>
        <p:spPr bwMode="auto">
          <a:xfrm>
            <a:off x="4087495" y="4552442"/>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Product</a:t>
            </a:r>
          </a:p>
        </p:txBody>
      </p:sp>
      <p:sp>
        <p:nvSpPr>
          <p:cNvPr id="43094" name="Rectangle 86"/>
          <p:cNvSpPr>
            <a:spLocks noChangeArrowheads="1"/>
          </p:cNvSpPr>
          <p:nvPr/>
        </p:nvSpPr>
        <p:spPr bwMode="auto">
          <a:xfrm>
            <a:off x="4087495" y="470960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Description</a:t>
            </a:r>
          </a:p>
        </p:txBody>
      </p:sp>
      <p:sp>
        <p:nvSpPr>
          <p:cNvPr id="43095" name="Rectangle 87"/>
          <p:cNvSpPr>
            <a:spLocks noChangeArrowheads="1"/>
          </p:cNvSpPr>
          <p:nvPr/>
        </p:nvSpPr>
        <p:spPr bwMode="auto">
          <a:xfrm>
            <a:off x="4087495" y="4866767"/>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Category</a:t>
            </a:r>
          </a:p>
        </p:txBody>
      </p:sp>
      <p:sp>
        <p:nvSpPr>
          <p:cNvPr id="43096" name="Rectangle 88"/>
          <p:cNvSpPr>
            <a:spLocks noChangeArrowheads="1"/>
          </p:cNvSpPr>
          <p:nvPr/>
        </p:nvSpPr>
        <p:spPr bwMode="auto">
          <a:xfrm>
            <a:off x="4087495" y="5023930"/>
            <a:ext cx="89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Line</a:t>
            </a:r>
          </a:p>
        </p:txBody>
      </p:sp>
      <p:sp>
        <p:nvSpPr>
          <p:cNvPr id="43097" name="Rectangle 89"/>
          <p:cNvSpPr>
            <a:spLocks noChangeArrowheads="1"/>
          </p:cNvSpPr>
          <p:nvPr/>
        </p:nvSpPr>
        <p:spPr bwMode="auto">
          <a:xfrm>
            <a:off x="5800408" y="3131630"/>
            <a:ext cx="1223962" cy="1185862"/>
          </a:xfrm>
          <a:prstGeom prst="rect">
            <a:avLst/>
          </a:prstGeom>
          <a:solidFill>
            <a:schemeClr val="accent6">
              <a:lumMod val="40000"/>
              <a:lumOff val="6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098" name="Rectangle 90"/>
          <p:cNvSpPr>
            <a:spLocks noChangeArrowheads="1"/>
          </p:cNvSpPr>
          <p:nvPr/>
        </p:nvSpPr>
        <p:spPr bwMode="auto">
          <a:xfrm>
            <a:off x="5784533" y="3074480"/>
            <a:ext cx="1257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Purchases</a:t>
            </a:r>
          </a:p>
        </p:txBody>
      </p:sp>
      <p:sp>
        <p:nvSpPr>
          <p:cNvPr id="43099" name="Line 91"/>
          <p:cNvSpPr>
            <a:spLocks noChangeShapeType="1"/>
          </p:cNvSpPr>
          <p:nvPr/>
        </p:nvSpPr>
        <p:spPr bwMode="auto">
          <a:xfrm>
            <a:off x="5794058" y="3285617"/>
            <a:ext cx="123666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100" name="Rectangle 92"/>
          <p:cNvSpPr>
            <a:spLocks noChangeArrowheads="1"/>
          </p:cNvSpPr>
          <p:nvPr/>
        </p:nvSpPr>
        <p:spPr bwMode="auto">
          <a:xfrm>
            <a:off x="5749608" y="3257042"/>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Product</a:t>
            </a:r>
          </a:p>
        </p:txBody>
      </p:sp>
      <p:sp>
        <p:nvSpPr>
          <p:cNvPr id="43101" name="Rectangle 93"/>
          <p:cNvSpPr>
            <a:spLocks noChangeArrowheads="1"/>
          </p:cNvSpPr>
          <p:nvPr/>
        </p:nvSpPr>
        <p:spPr bwMode="auto">
          <a:xfrm>
            <a:off x="5749608" y="3414205"/>
            <a:ext cx="1023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Purchase Date</a:t>
            </a:r>
          </a:p>
        </p:txBody>
      </p:sp>
      <p:sp>
        <p:nvSpPr>
          <p:cNvPr id="43102" name="Rectangle 94"/>
          <p:cNvSpPr>
            <a:spLocks noChangeArrowheads="1"/>
          </p:cNvSpPr>
          <p:nvPr/>
        </p:nvSpPr>
        <p:spPr bwMode="auto">
          <a:xfrm>
            <a:off x="5749608" y="3571367"/>
            <a:ext cx="1187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Supplying Vendor</a:t>
            </a:r>
          </a:p>
        </p:txBody>
      </p:sp>
      <p:sp>
        <p:nvSpPr>
          <p:cNvPr id="43103" name="Rectangle 95"/>
          <p:cNvSpPr>
            <a:spLocks noChangeArrowheads="1"/>
          </p:cNvSpPr>
          <p:nvPr/>
        </p:nvSpPr>
        <p:spPr bwMode="auto">
          <a:xfrm>
            <a:off x="5749608" y="3728530"/>
            <a:ext cx="1081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Purchase Order</a:t>
            </a:r>
          </a:p>
        </p:txBody>
      </p:sp>
      <p:sp>
        <p:nvSpPr>
          <p:cNvPr id="43104" name="Rectangle 96"/>
          <p:cNvSpPr>
            <a:spLocks noChangeArrowheads="1"/>
          </p:cNvSpPr>
          <p:nvPr/>
        </p:nvSpPr>
        <p:spPr bwMode="auto">
          <a:xfrm>
            <a:off x="5749608" y="3885692"/>
            <a:ext cx="917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Unit Quantity</a:t>
            </a:r>
          </a:p>
        </p:txBody>
      </p:sp>
      <p:sp>
        <p:nvSpPr>
          <p:cNvPr id="43105" name="Rectangle 97"/>
          <p:cNvSpPr>
            <a:spLocks noChangeArrowheads="1"/>
          </p:cNvSpPr>
          <p:nvPr/>
        </p:nvSpPr>
        <p:spPr bwMode="auto">
          <a:xfrm>
            <a:off x="5749608" y="4042855"/>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Purchase Cost</a:t>
            </a:r>
          </a:p>
        </p:txBody>
      </p:sp>
      <p:sp>
        <p:nvSpPr>
          <p:cNvPr id="43106" name="Rectangle 98"/>
          <p:cNvSpPr>
            <a:spLocks noChangeArrowheads="1"/>
          </p:cNvSpPr>
          <p:nvPr/>
        </p:nvSpPr>
        <p:spPr bwMode="auto">
          <a:xfrm>
            <a:off x="6625908" y="1001205"/>
            <a:ext cx="944562" cy="1657350"/>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107" name="Rectangle 99"/>
          <p:cNvSpPr>
            <a:spLocks noChangeArrowheads="1"/>
          </p:cNvSpPr>
          <p:nvPr/>
        </p:nvSpPr>
        <p:spPr bwMode="auto">
          <a:xfrm>
            <a:off x="6795770" y="944055"/>
            <a:ext cx="59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Vendor</a:t>
            </a:r>
          </a:p>
        </p:txBody>
      </p:sp>
      <p:sp>
        <p:nvSpPr>
          <p:cNvPr id="43108" name="Line 100"/>
          <p:cNvSpPr>
            <a:spLocks noChangeShapeType="1"/>
          </p:cNvSpPr>
          <p:nvPr/>
        </p:nvSpPr>
        <p:spPr bwMode="auto">
          <a:xfrm>
            <a:off x="6619558" y="1139317"/>
            <a:ext cx="95726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109" name="Rectangle 101"/>
          <p:cNvSpPr>
            <a:spLocks noChangeArrowheads="1"/>
          </p:cNvSpPr>
          <p:nvPr/>
        </p:nvSpPr>
        <p:spPr bwMode="auto">
          <a:xfrm>
            <a:off x="6575108" y="1126617"/>
            <a:ext cx="59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Vendor</a:t>
            </a:r>
          </a:p>
        </p:txBody>
      </p:sp>
      <p:sp>
        <p:nvSpPr>
          <p:cNvPr id="43110" name="Rectangle 102"/>
          <p:cNvSpPr>
            <a:spLocks noChangeArrowheads="1"/>
          </p:cNvSpPr>
          <p:nvPr/>
        </p:nvSpPr>
        <p:spPr bwMode="auto">
          <a:xfrm>
            <a:off x="6575108" y="1283780"/>
            <a:ext cx="968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Vendor Name</a:t>
            </a:r>
          </a:p>
        </p:txBody>
      </p:sp>
      <p:sp>
        <p:nvSpPr>
          <p:cNvPr id="43111" name="Rectangle 103"/>
          <p:cNvSpPr>
            <a:spLocks noChangeArrowheads="1"/>
          </p:cNvSpPr>
          <p:nvPr/>
        </p:nvSpPr>
        <p:spPr bwMode="auto">
          <a:xfrm>
            <a:off x="6575108" y="1440942"/>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1</a:t>
            </a:r>
          </a:p>
        </p:txBody>
      </p:sp>
      <p:sp>
        <p:nvSpPr>
          <p:cNvPr id="43112" name="Rectangle 104"/>
          <p:cNvSpPr>
            <a:spLocks noChangeArrowheads="1"/>
          </p:cNvSpPr>
          <p:nvPr/>
        </p:nvSpPr>
        <p:spPr bwMode="auto">
          <a:xfrm>
            <a:off x="6575108" y="1598105"/>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2</a:t>
            </a:r>
          </a:p>
        </p:txBody>
      </p:sp>
      <p:sp>
        <p:nvSpPr>
          <p:cNvPr id="43113" name="Rectangle 105"/>
          <p:cNvSpPr>
            <a:spLocks noChangeArrowheads="1"/>
          </p:cNvSpPr>
          <p:nvPr/>
        </p:nvSpPr>
        <p:spPr bwMode="auto">
          <a:xfrm>
            <a:off x="6575108" y="1755267"/>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3</a:t>
            </a:r>
          </a:p>
        </p:txBody>
      </p:sp>
      <p:sp>
        <p:nvSpPr>
          <p:cNvPr id="43114" name="Rectangle 106"/>
          <p:cNvSpPr>
            <a:spLocks noChangeArrowheads="1"/>
          </p:cNvSpPr>
          <p:nvPr/>
        </p:nvSpPr>
        <p:spPr bwMode="auto">
          <a:xfrm>
            <a:off x="6575108" y="191243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3115" name="Rectangle 107"/>
          <p:cNvSpPr>
            <a:spLocks noChangeArrowheads="1"/>
          </p:cNvSpPr>
          <p:nvPr/>
        </p:nvSpPr>
        <p:spPr bwMode="auto">
          <a:xfrm>
            <a:off x="6575108" y="2069592"/>
            <a:ext cx="481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3116" name="Rectangle 108"/>
          <p:cNvSpPr>
            <a:spLocks noChangeArrowheads="1"/>
          </p:cNvSpPr>
          <p:nvPr/>
        </p:nvSpPr>
        <p:spPr bwMode="auto">
          <a:xfrm>
            <a:off x="6575108" y="2228342"/>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3117" name="Rectangle 109"/>
          <p:cNvSpPr>
            <a:spLocks noChangeArrowheads="1"/>
          </p:cNvSpPr>
          <p:nvPr/>
        </p:nvSpPr>
        <p:spPr bwMode="auto">
          <a:xfrm>
            <a:off x="6575108" y="2385505"/>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Postal Code</a:t>
            </a:r>
          </a:p>
        </p:txBody>
      </p:sp>
      <p:sp>
        <p:nvSpPr>
          <p:cNvPr id="43118" name="Rectangle 110"/>
          <p:cNvSpPr>
            <a:spLocks noChangeArrowheads="1"/>
          </p:cNvSpPr>
          <p:nvPr/>
        </p:nvSpPr>
        <p:spPr bwMode="auto">
          <a:xfrm>
            <a:off x="3992245" y="1788605"/>
            <a:ext cx="1492250" cy="869950"/>
          </a:xfrm>
          <a:prstGeom prst="rect">
            <a:avLst/>
          </a:prstGeom>
          <a:solidFill>
            <a:schemeClr val="accent6">
              <a:lumMod val="40000"/>
              <a:lumOff val="6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119" name="Rectangle 111"/>
          <p:cNvSpPr>
            <a:spLocks noChangeArrowheads="1"/>
          </p:cNvSpPr>
          <p:nvPr/>
        </p:nvSpPr>
        <p:spPr bwMode="auto">
          <a:xfrm>
            <a:off x="4149408" y="1731455"/>
            <a:ext cx="1179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Inventory</a:t>
            </a:r>
          </a:p>
        </p:txBody>
      </p:sp>
      <p:sp>
        <p:nvSpPr>
          <p:cNvPr id="43120" name="Line 112"/>
          <p:cNvSpPr>
            <a:spLocks noChangeShapeType="1"/>
          </p:cNvSpPr>
          <p:nvPr/>
        </p:nvSpPr>
        <p:spPr bwMode="auto">
          <a:xfrm>
            <a:off x="4000183" y="1933067"/>
            <a:ext cx="15049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121" name="Rectangle 113"/>
          <p:cNvSpPr>
            <a:spLocks noChangeArrowheads="1"/>
          </p:cNvSpPr>
          <p:nvPr/>
        </p:nvSpPr>
        <p:spPr bwMode="auto">
          <a:xfrm>
            <a:off x="3943033" y="1912430"/>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Product</a:t>
            </a:r>
          </a:p>
        </p:txBody>
      </p:sp>
      <p:sp>
        <p:nvSpPr>
          <p:cNvPr id="43122" name="Rectangle 114"/>
          <p:cNvSpPr>
            <a:spLocks noChangeArrowheads="1"/>
          </p:cNvSpPr>
          <p:nvPr/>
        </p:nvSpPr>
        <p:spPr bwMode="auto">
          <a:xfrm>
            <a:off x="3943033" y="2069592"/>
            <a:ext cx="1349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Warehouse Location</a:t>
            </a:r>
          </a:p>
        </p:txBody>
      </p:sp>
      <p:sp>
        <p:nvSpPr>
          <p:cNvPr id="43123" name="Rectangle 115"/>
          <p:cNvSpPr>
            <a:spLocks noChangeArrowheads="1"/>
          </p:cNvSpPr>
          <p:nvPr/>
        </p:nvSpPr>
        <p:spPr bwMode="auto">
          <a:xfrm>
            <a:off x="3943033" y="2228342"/>
            <a:ext cx="1200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Quantity On Hand</a:t>
            </a:r>
          </a:p>
        </p:txBody>
      </p:sp>
      <p:sp>
        <p:nvSpPr>
          <p:cNvPr id="43124" name="Rectangle 116"/>
          <p:cNvSpPr>
            <a:spLocks noChangeArrowheads="1"/>
          </p:cNvSpPr>
          <p:nvPr/>
        </p:nvSpPr>
        <p:spPr bwMode="auto">
          <a:xfrm>
            <a:off x="3943033" y="2385505"/>
            <a:ext cx="147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Quantity Back Ordered</a:t>
            </a:r>
          </a:p>
        </p:txBody>
      </p:sp>
      <p:sp>
        <p:nvSpPr>
          <p:cNvPr id="43125" name="Rectangle 117"/>
          <p:cNvSpPr>
            <a:spLocks noChangeArrowheads="1"/>
          </p:cNvSpPr>
          <p:nvPr/>
        </p:nvSpPr>
        <p:spPr bwMode="auto">
          <a:xfrm>
            <a:off x="5581333" y="1158367"/>
            <a:ext cx="885825" cy="1500188"/>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3126" name="Rectangle 118"/>
          <p:cNvSpPr>
            <a:spLocks noChangeArrowheads="1"/>
          </p:cNvSpPr>
          <p:nvPr/>
        </p:nvSpPr>
        <p:spPr bwMode="auto">
          <a:xfrm>
            <a:off x="5608320" y="1101217"/>
            <a:ext cx="833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Warehouse</a:t>
            </a:r>
          </a:p>
        </p:txBody>
      </p:sp>
      <p:sp>
        <p:nvSpPr>
          <p:cNvPr id="43127" name="Line 119"/>
          <p:cNvSpPr>
            <a:spLocks noChangeShapeType="1"/>
          </p:cNvSpPr>
          <p:nvPr/>
        </p:nvSpPr>
        <p:spPr bwMode="auto">
          <a:xfrm>
            <a:off x="5574983" y="1302830"/>
            <a:ext cx="8985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128" name="Rectangle 120"/>
          <p:cNvSpPr>
            <a:spLocks noChangeArrowheads="1"/>
          </p:cNvSpPr>
          <p:nvPr/>
        </p:nvSpPr>
        <p:spPr bwMode="auto">
          <a:xfrm>
            <a:off x="5532120" y="1283780"/>
            <a:ext cx="833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Warehouse</a:t>
            </a:r>
          </a:p>
        </p:txBody>
      </p:sp>
      <p:sp>
        <p:nvSpPr>
          <p:cNvPr id="43129" name="Rectangle 121"/>
          <p:cNvSpPr>
            <a:spLocks noChangeArrowheads="1"/>
          </p:cNvSpPr>
          <p:nvPr/>
        </p:nvSpPr>
        <p:spPr bwMode="auto">
          <a:xfrm>
            <a:off x="5532120" y="1440942"/>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1</a:t>
            </a:r>
          </a:p>
        </p:txBody>
      </p:sp>
      <p:sp>
        <p:nvSpPr>
          <p:cNvPr id="43130" name="Rectangle 122"/>
          <p:cNvSpPr>
            <a:spLocks noChangeArrowheads="1"/>
          </p:cNvSpPr>
          <p:nvPr/>
        </p:nvSpPr>
        <p:spPr bwMode="auto">
          <a:xfrm>
            <a:off x="5532120" y="1598105"/>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2</a:t>
            </a:r>
          </a:p>
        </p:txBody>
      </p:sp>
      <p:sp>
        <p:nvSpPr>
          <p:cNvPr id="43131" name="Rectangle 123"/>
          <p:cNvSpPr>
            <a:spLocks noChangeArrowheads="1"/>
          </p:cNvSpPr>
          <p:nvPr/>
        </p:nvSpPr>
        <p:spPr bwMode="auto">
          <a:xfrm>
            <a:off x="5532120" y="1755267"/>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3</a:t>
            </a:r>
          </a:p>
        </p:txBody>
      </p:sp>
      <p:sp>
        <p:nvSpPr>
          <p:cNvPr id="43132" name="Rectangle 124"/>
          <p:cNvSpPr>
            <a:spLocks noChangeArrowheads="1"/>
          </p:cNvSpPr>
          <p:nvPr/>
        </p:nvSpPr>
        <p:spPr bwMode="auto">
          <a:xfrm>
            <a:off x="5532120" y="191243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3133" name="Rectangle 125"/>
          <p:cNvSpPr>
            <a:spLocks noChangeArrowheads="1"/>
          </p:cNvSpPr>
          <p:nvPr/>
        </p:nvSpPr>
        <p:spPr bwMode="auto">
          <a:xfrm>
            <a:off x="5532120" y="2069592"/>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3134" name="Rectangle 126"/>
          <p:cNvSpPr>
            <a:spLocks noChangeArrowheads="1"/>
          </p:cNvSpPr>
          <p:nvPr/>
        </p:nvSpPr>
        <p:spPr bwMode="auto">
          <a:xfrm>
            <a:off x="5532120" y="2228342"/>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3135" name="Rectangle 127"/>
          <p:cNvSpPr>
            <a:spLocks noChangeArrowheads="1"/>
          </p:cNvSpPr>
          <p:nvPr/>
        </p:nvSpPr>
        <p:spPr bwMode="auto">
          <a:xfrm>
            <a:off x="5532120" y="2385505"/>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Postal Code</a:t>
            </a:r>
          </a:p>
        </p:txBody>
      </p:sp>
      <p:sp>
        <p:nvSpPr>
          <p:cNvPr id="43136" name="Line 128"/>
          <p:cNvSpPr>
            <a:spLocks noChangeShapeType="1"/>
          </p:cNvSpPr>
          <p:nvPr/>
        </p:nvSpPr>
        <p:spPr bwMode="auto">
          <a:xfrm flipH="1">
            <a:off x="4317683" y="4257167"/>
            <a:ext cx="1222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3137" name="Text Box 129"/>
          <p:cNvSpPr txBox="1">
            <a:spLocks noChangeArrowheads="1"/>
          </p:cNvSpPr>
          <p:nvPr/>
        </p:nvSpPr>
        <p:spPr bwMode="auto">
          <a:xfrm>
            <a:off x="3246120" y="5697030"/>
            <a:ext cx="272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r>
              <a:rPr lang="en-US" sz="2000">
                <a:solidFill>
                  <a:srgbClr val="000000"/>
                </a:solidFill>
                <a:latin typeface="Arial CE"/>
              </a:rPr>
              <a:t>Více faktových tabulek</a:t>
            </a: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42918699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smtClean="0"/>
              <a:t>souhvězdí</a:t>
            </a:r>
            <a:endParaRPr lang="en-US" dirty="0"/>
          </a:p>
        </p:txBody>
      </p:sp>
      <p:sp>
        <p:nvSpPr>
          <p:cNvPr id="3" name="Text Placeholder 2"/>
          <p:cNvSpPr>
            <a:spLocks noGrp="1"/>
          </p:cNvSpPr>
          <p:nvPr>
            <p:ph type="body" sz="quarter" idx="11"/>
          </p:nvPr>
        </p:nvSpPr>
        <p:spPr/>
        <p:txBody>
          <a:bodyPr/>
          <a:lstStyle/>
          <a:p>
            <a:endParaRPr lang="en-US"/>
          </a:p>
        </p:txBody>
      </p:sp>
      <p:pic>
        <p:nvPicPr>
          <p:cNvPr id="183" name="Picture 182"/>
          <p:cNvPicPr>
            <a:picLocks noChangeAspect="1"/>
          </p:cNvPicPr>
          <p:nvPr/>
        </p:nvPicPr>
        <p:blipFill>
          <a:blip r:embed="rId2"/>
          <a:stretch>
            <a:fillRect/>
          </a:stretch>
        </p:blipFill>
        <p:spPr>
          <a:xfrm>
            <a:off x="346734" y="975241"/>
            <a:ext cx="3682342" cy="5489597"/>
          </a:xfrm>
          <a:prstGeom prst="rect">
            <a:avLst/>
          </a:prstGeom>
        </p:spPr>
      </p:pic>
      <p:pic>
        <p:nvPicPr>
          <p:cNvPr id="273" name="Picture 2" descr="http://preachrr.files.wordpress.com/2012/04/or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718" y="1631298"/>
            <a:ext cx="4107532" cy="47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007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9817" y="133835"/>
            <a:ext cx="3633985" cy="830997"/>
          </a:xfrm>
        </p:spPr>
        <p:txBody>
          <a:bodyPr/>
          <a:lstStyle/>
          <a:p>
            <a:r>
              <a:rPr lang="en-US" dirty="0" smtClean="0"/>
              <a:t>Snowstorm schema </a:t>
            </a:r>
          </a:p>
        </p:txBody>
      </p:sp>
      <p:grpSp>
        <p:nvGrpSpPr>
          <p:cNvPr id="2" name="Group 1"/>
          <p:cNvGrpSpPr/>
          <p:nvPr/>
        </p:nvGrpSpPr>
        <p:grpSpPr>
          <a:xfrm>
            <a:off x="466090" y="738188"/>
            <a:ext cx="8147050" cy="5648325"/>
            <a:chOff x="527050" y="1042988"/>
            <a:chExt cx="8147050" cy="5648325"/>
          </a:xfrm>
        </p:grpSpPr>
        <p:sp>
          <p:nvSpPr>
            <p:cNvPr id="44035" name="Line 3"/>
            <p:cNvSpPr>
              <a:spLocks noChangeShapeType="1"/>
            </p:cNvSpPr>
            <p:nvPr/>
          </p:nvSpPr>
          <p:spPr bwMode="auto">
            <a:xfrm>
              <a:off x="6624638" y="1601788"/>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36" name="Line 4"/>
            <p:cNvSpPr>
              <a:spLocks noChangeShapeType="1"/>
            </p:cNvSpPr>
            <p:nvPr/>
          </p:nvSpPr>
          <p:spPr bwMode="auto">
            <a:xfrm>
              <a:off x="6284913" y="1601788"/>
              <a:ext cx="3397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37" name="Arc 5"/>
            <p:cNvSpPr>
              <a:spLocks/>
            </p:cNvSpPr>
            <p:nvPr/>
          </p:nvSpPr>
          <p:spPr bwMode="auto">
            <a:xfrm>
              <a:off x="6189663" y="1601788"/>
              <a:ext cx="96837" cy="107950"/>
            </a:xfrm>
            <a:custGeom>
              <a:avLst/>
              <a:gdLst>
                <a:gd name="T0" fmla="*/ 1144461 w 21600"/>
                <a:gd name="T1" fmla="*/ 196271679 h 24060"/>
                <a:gd name="T2" fmla="*/ 172505293 w 21600"/>
                <a:gd name="T3" fmla="*/ 0 h 24060"/>
                <a:gd name="T4" fmla="*/ 175379536 w 21600"/>
                <a:gd name="T5" fmla="*/ 176179187 h 24060"/>
                <a:gd name="T6" fmla="*/ 0 60000 65536"/>
                <a:gd name="T7" fmla="*/ 0 60000 65536"/>
                <a:gd name="T8" fmla="*/ 0 60000 65536"/>
                <a:gd name="T9" fmla="*/ 0 w 21600"/>
                <a:gd name="T10" fmla="*/ 0 h 24060"/>
                <a:gd name="T11" fmla="*/ 21600 w 21600"/>
                <a:gd name="T12" fmla="*/ 24060 h 24060"/>
              </a:gdLst>
              <a:ahLst/>
              <a:cxnLst>
                <a:cxn ang="T6">
                  <a:pos x="T0" y="T1"/>
                </a:cxn>
                <a:cxn ang="T7">
                  <a:pos x="T2" y="T3"/>
                </a:cxn>
                <a:cxn ang="T8">
                  <a:pos x="T4" y="T5"/>
                </a:cxn>
              </a:cxnLst>
              <a:rect l="T9" t="T10" r="T11" b="T12"/>
              <a:pathLst>
                <a:path w="21600" h="24060" fill="none" extrusionOk="0">
                  <a:moveTo>
                    <a:pt x="140" y="24060"/>
                  </a:moveTo>
                  <a:cubicBezTo>
                    <a:pt x="47" y="23242"/>
                    <a:pt x="0" y="22420"/>
                    <a:pt x="0" y="21597"/>
                  </a:cubicBezTo>
                  <a:cubicBezTo>
                    <a:pt x="-1" y="9805"/>
                    <a:pt x="9456" y="193"/>
                    <a:pt x="21245" y="-1"/>
                  </a:cubicBezTo>
                </a:path>
                <a:path w="21600" h="24060" stroke="0" extrusionOk="0">
                  <a:moveTo>
                    <a:pt x="140" y="24060"/>
                  </a:moveTo>
                  <a:cubicBezTo>
                    <a:pt x="47" y="23242"/>
                    <a:pt x="0" y="22420"/>
                    <a:pt x="0" y="21597"/>
                  </a:cubicBezTo>
                  <a:cubicBezTo>
                    <a:pt x="-1" y="9805"/>
                    <a:pt x="9456" y="193"/>
                    <a:pt x="21245" y="-1"/>
                  </a:cubicBezTo>
                  <a:lnTo>
                    <a:pt x="21600" y="21597"/>
                  </a:lnTo>
                  <a:lnTo>
                    <a:pt x="140" y="2406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38" name="Line 6"/>
            <p:cNvSpPr>
              <a:spLocks noChangeShapeType="1"/>
            </p:cNvSpPr>
            <p:nvPr/>
          </p:nvSpPr>
          <p:spPr bwMode="auto">
            <a:xfrm flipV="1">
              <a:off x="6188075" y="1698625"/>
              <a:ext cx="0" cy="4476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39" name="Line 7"/>
            <p:cNvSpPr>
              <a:spLocks noChangeShapeType="1"/>
            </p:cNvSpPr>
            <p:nvPr/>
          </p:nvSpPr>
          <p:spPr bwMode="auto">
            <a:xfrm>
              <a:off x="6502400" y="1541463"/>
              <a:ext cx="0" cy="1206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40" name="Freeform 8"/>
            <p:cNvSpPr>
              <a:spLocks/>
            </p:cNvSpPr>
            <p:nvPr/>
          </p:nvSpPr>
          <p:spPr bwMode="auto">
            <a:xfrm>
              <a:off x="6078538" y="1917700"/>
              <a:ext cx="219075" cy="315913"/>
            </a:xfrm>
            <a:custGeom>
              <a:avLst/>
              <a:gdLst>
                <a:gd name="T0" fmla="*/ 0 w 138"/>
                <a:gd name="T1" fmla="*/ 2147483647 h 199"/>
                <a:gd name="T2" fmla="*/ 2147483647 w 138"/>
                <a:gd name="T3" fmla="*/ 0 h 199"/>
                <a:gd name="T4" fmla="*/ 2147483647 w 138"/>
                <a:gd name="T5" fmla="*/ 2147483647 h 199"/>
                <a:gd name="T6" fmla="*/ 0 w 138"/>
                <a:gd name="T7" fmla="*/ 2147483647 h 199"/>
                <a:gd name="T8" fmla="*/ 0 60000 65536"/>
                <a:gd name="T9" fmla="*/ 0 60000 65536"/>
                <a:gd name="T10" fmla="*/ 0 60000 65536"/>
                <a:gd name="T11" fmla="*/ 0 60000 65536"/>
                <a:gd name="T12" fmla="*/ 0 w 138"/>
                <a:gd name="T13" fmla="*/ 0 h 199"/>
                <a:gd name="T14" fmla="*/ 138 w 138"/>
                <a:gd name="T15" fmla="*/ 199 h 199"/>
              </a:gdLst>
              <a:ahLst/>
              <a:cxnLst>
                <a:cxn ang="T8">
                  <a:pos x="T0" y="T1"/>
                </a:cxn>
                <a:cxn ang="T9">
                  <a:pos x="T2" y="T3"/>
                </a:cxn>
                <a:cxn ang="T10">
                  <a:pos x="T4" y="T5"/>
                </a:cxn>
                <a:cxn ang="T11">
                  <a:pos x="T6" y="T7"/>
                </a:cxn>
              </a:cxnLst>
              <a:rect l="T12" t="T13" r="T14" b="T15"/>
              <a:pathLst>
                <a:path w="138" h="199">
                  <a:moveTo>
                    <a:pt x="0" y="198"/>
                  </a:moveTo>
                  <a:lnTo>
                    <a:pt x="69" y="0"/>
                  </a:lnTo>
                  <a:lnTo>
                    <a:pt x="137" y="198"/>
                  </a:lnTo>
                  <a:lnTo>
                    <a:pt x="0" y="19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41" name="Oval 9"/>
            <p:cNvSpPr>
              <a:spLocks noChangeArrowheads="1"/>
            </p:cNvSpPr>
            <p:nvPr/>
          </p:nvSpPr>
          <p:spPr bwMode="auto">
            <a:xfrm>
              <a:off x="6145213" y="1838325"/>
              <a:ext cx="73025" cy="73025"/>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42" name="Line 10"/>
            <p:cNvSpPr>
              <a:spLocks noChangeShapeType="1"/>
            </p:cNvSpPr>
            <p:nvPr/>
          </p:nvSpPr>
          <p:spPr bwMode="auto">
            <a:xfrm flipV="1">
              <a:off x="5483225" y="2860675"/>
              <a:ext cx="0" cy="19256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43" name="Freeform 11"/>
            <p:cNvSpPr>
              <a:spLocks/>
            </p:cNvSpPr>
            <p:nvPr/>
          </p:nvSpPr>
          <p:spPr bwMode="auto">
            <a:xfrm>
              <a:off x="5375275" y="2800350"/>
              <a:ext cx="231775" cy="315913"/>
            </a:xfrm>
            <a:custGeom>
              <a:avLst/>
              <a:gdLst>
                <a:gd name="T0" fmla="*/ 2147483647 w 146"/>
                <a:gd name="T1" fmla="*/ 0 h 199"/>
                <a:gd name="T2" fmla="*/ 2147483647 w 146"/>
                <a:gd name="T3" fmla="*/ 2147483647 h 199"/>
                <a:gd name="T4" fmla="*/ 0 w 146"/>
                <a:gd name="T5" fmla="*/ 0 h 199"/>
                <a:gd name="T6" fmla="*/ 2147483647 w 146"/>
                <a:gd name="T7" fmla="*/ 0 h 199"/>
                <a:gd name="T8" fmla="*/ 0 60000 65536"/>
                <a:gd name="T9" fmla="*/ 0 60000 65536"/>
                <a:gd name="T10" fmla="*/ 0 60000 65536"/>
                <a:gd name="T11" fmla="*/ 0 60000 65536"/>
                <a:gd name="T12" fmla="*/ 0 w 146"/>
                <a:gd name="T13" fmla="*/ 0 h 199"/>
                <a:gd name="T14" fmla="*/ 146 w 146"/>
                <a:gd name="T15" fmla="*/ 199 h 199"/>
              </a:gdLst>
              <a:ahLst/>
              <a:cxnLst>
                <a:cxn ang="T8">
                  <a:pos x="T0" y="T1"/>
                </a:cxn>
                <a:cxn ang="T9">
                  <a:pos x="T2" y="T3"/>
                </a:cxn>
                <a:cxn ang="T10">
                  <a:pos x="T4" y="T5"/>
                </a:cxn>
                <a:cxn ang="T11">
                  <a:pos x="T6" y="T7"/>
                </a:cxn>
              </a:cxnLst>
              <a:rect l="T12" t="T13" r="T14" b="T15"/>
              <a:pathLst>
                <a:path w="146" h="199">
                  <a:moveTo>
                    <a:pt x="145" y="0"/>
                  </a:moveTo>
                  <a:lnTo>
                    <a:pt x="68" y="198"/>
                  </a:lnTo>
                  <a:lnTo>
                    <a:pt x="0" y="0"/>
                  </a:lnTo>
                  <a:lnTo>
                    <a:pt x="14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44" name="Oval 12"/>
            <p:cNvSpPr>
              <a:spLocks noChangeArrowheads="1"/>
            </p:cNvSpPr>
            <p:nvPr/>
          </p:nvSpPr>
          <p:spPr bwMode="auto">
            <a:xfrm>
              <a:off x="5453063" y="3121025"/>
              <a:ext cx="73025" cy="73025"/>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45" name="Line 13"/>
            <p:cNvSpPr>
              <a:spLocks noChangeShapeType="1"/>
            </p:cNvSpPr>
            <p:nvPr/>
          </p:nvSpPr>
          <p:spPr bwMode="auto">
            <a:xfrm>
              <a:off x="7958138" y="2570163"/>
              <a:ext cx="0" cy="9572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46" name="Line 14"/>
            <p:cNvSpPr>
              <a:spLocks noChangeShapeType="1"/>
            </p:cNvSpPr>
            <p:nvPr/>
          </p:nvSpPr>
          <p:spPr bwMode="auto">
            <a:xfrm>
              <a:off x="7897813" y="3114675"/>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47" name="Freeform 15"/>
            <p:cNvSpPr>
              <a:spLocks/>
            </p:cNvSpPr>
            <p:nvPr/>
          </p:nvSpPr>
          <p:spPr bwMode="auto">
            <a:xfrm>
              <a:off x="7850188" y="3260725"/>
              <a:ext cx="231775" cy="328613"/>
            </a:xfrm>
            <a:custGeom>
              <a:avLst/>
              <a:gdLst>
                <a:gd name="T0" fmla="*/ 0 w 146"/>
                <a:gd name="T1" fmla="*/ 2147483647 h 207"/>
                <a:gd name="T2" fmla="*/ 2147483647 w 146"/>
                <a:gd name="T3" fmla="*/ 0 h 207"/>
                <a:gd name="T4" fmla="*/ 2147483647 w 146"/>
                <a:gd name="T5" fmla="*/ 2147483647 h 207"/>
                <a:gd name="T6" fmla="*/ 0 w 146"/>
                <a:gd name="T7" fmla="*/ 2147483647 h 207"/>
                <a:gd name="T8" fmla="*/ 0 60000 65536"/>
                <a:gd name="T9" fmla="*/ 0 60000 65536"/>
                <a:gd name="T10" fmla="*/ 0 60000 65536"/>
                <a:gd name="T11" fmla="*/ 0 60000 65536"/>
                <a:gd name="T12" fmla="*/ 0 w 146"/>
                <a:gd name="T13" fmla="*/ 0 h 207"/>
                <a:gd name="T14" fmla="*/ 146 w 146"/>
                <a:gd name="T15" fmla="*/ 207 h 207"/>
              </a:gdLst>
              <a:ahLst/>
              <a:cxnLst>
                <a:cxn ang="T8">
                  <a:pos x="T0" y="T1"/>
                </a:cxn>
                <a:cxn ang="T9">
                  <a:pos x="T2" y="T3"/>
                </a:cxn>
                <a:cxn ang="T10">
                  <a:pos x="T4" y="T5"/>
                </a:cxn>
                <a:cxn ang="T11">
                  <a:pos x="T6" y="T7"/>
                </a:cxn>
              </a:cxnLst>
              <a:rect l="T12" t="T13" r="T14" b="T15"/>
              <a:pathLst>
                <a:path w="146" h="207">
                  <a:moveTo>
                    <a:pt x="0" y="206"/>
                  </a:moveTo>
                  <a:lnTo>
                    <a:pt x="68" y="0"/>
                  </a:lnTo>
                  <a:lnTo>
                    <a:pt x="145" y="206"/>
                  </a:lnTo>
                  <a:lnTo>
                    <a:pt x="0" y="20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48" name="Oval 16"/>
            <p:cNvSpPr>
              <a:spLocks noChangeArrowheads="1"/>
            </p:cNvSpPr>
            <p:nvPr/>
          </p:nvSpPr>
          <p:spPr bwMode="auto">
            <a:xfrm>
              <a:off x="7929563" y="3182938"/>
              <a:ext cx="71437"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49" name="Line 17"/>
            <p:cNvSpPr>
              <a:spLocks noChangeShapeType="1"/>
            </p:cNvSpPr>
            <p:nvPr/>
          </p:nvSpPr>
          <p:spPr bwMode="auto">
            <a:xfrm>
              <a:off x="5738813" y="3986213"/>
              <a:ext cx="14192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50" name="Arc 18"/>
            <p:cNvSpPr>
              <a:spLocks/>
            </p:cNvSpPr>
            <p:nvPr/>
          </p:nvSpPr>
          <p:spPr bwMode="auto">
            <a:xfrm>
              <a:off x="5643563" y="3986213"/>
              <a:ext cx="96837" cy="107950"/>
            </a:xfrm>
            <a:custGeom>
              <a:avLst/>
              <a:gdLst>
                <a:gd name="T0" fmla="*/ 1144461 w 21600"/>
                <a:gd name="T1" fmla="*/ 196271679 h 24060"/>
                <a:gd name="T2" fmla="*/ 172505293 w 21600"/>
                <a:gd name="T3" fmla="*/ 0 h 24060"/>
                <a:gd name="T4" fmla="*/ 175379536 w 21600"/>
                <a:gd name="T5" fmla="*/ 176179187 h 24060"/>
                <a:gd name="T6" fmla="*/ 0 60000 65536"/>
                <a:gd name="T7" fmla="*/ 0 60000 65536"/>
                <a:gd name="T8" fmla="*/ 0 60000 65536"/>
                <a:gd name="T9" fmla="*/ 0 w 21600"/>
                <a:gd name="T10" fmla="*/ 0 h 24060"/>
                <a:gd name="T11" fmla="*/ 21600 w 21600"/>
                <a:gd name="T12" fmla="*/ 24060 h 24060"/>
              </a:gdLst>
              <a:ahLst/>
              <a:cxnLst>
                <a:cxn ang="T6">
                  <a:pos x="T0" y="T1"/>
                </a:cxn>
                <a:cxn ang="T7">
                  <a:pos x="T2" y="T3"/>
                </a:cxn>
                <a:cxn ang="T8">
                  <a:pos x="T4" y="T5"/>
                </a:cxn>
              </a:cxnLst>
              <a:rect l="T9" t="T10" r="T11" b="T12"/>
              <a:pathLst>
                <a:path w="21600" h="24060" fill="none" extrusionOk="0">
                  <a:moveTo>
                    <a:pt x="140" y="24060"/>
                  </a:moveTo>
                  <a:cubicBezTo>
                    <a:pt x="47" y="23242"/>
                    <a:pt x="0" y="22420"/>
                    <a:pt x="0" y="21597"/>
                  </a:cubicBezTo>
                  <a:cubicBezTo>
                    <a:pt x="-1" y="9805"/>
                    <a:pt x="9456" y="193"/>
                    <a:pt x="21245" y="-1"/>
                  </a:cubicBezTo>
                </a:path>
                <a:path w="21600" h="24060" stroke="0" extrusionOk="0">
                  <a:moveTo>
                    <a:pt x="140" y="24060"/>
                  </a:moveTo>
                  <a:cubicBezTo>
                    <a:pt x="47" y="23242"/>
                    <a:pt x="0" y="22420"/>
                    <a:pt x="0" y="21597"/>
                  </a:cubicBezTo>
                  <a:cubicBezTo>
                    <a:pt x="-1" y="9805"/>
                    <a:pt x="9456" y="193"/>
                    <a:pt x="21245" y="-1"/>
                  </a:cubicBezTo>
                  <a:lnTo>
                    <a:pt x="21600" y="21597"/>
                  </a:lnTo>
                  <a:lnTo>
                    <a:pt x="140" y="2406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51" name="Line 19"/>
            <p:cNvSpPr>
              <a:spLocks noChangeShapeType="1"/>
            </p:cNvSpPr>
            <p:nvPr/>
          </p:nvSpPr>
          <p:spPr bwMode="auto">
            <a:xfrm flipV="1">
              <a:off x="5641975" y="4083050"/>
              <a:ext cx="0" cy="714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52" name="Freeform 20"/>
            <p:cNvSpPr>
              <a:spLocks/>
            </p:cNvSpPr>
            <p:nvPr/>
          </p:nvSpPr>
          <p:spPr bwMode="auto">
            <a:xfrm>
              <a:off x="6734175" y="3865563"/>
              <a:ext cx="328613" cy="231775"/>
            </a:xfrm>
            <a:custGeom>
              <a:avLst/>
              <a:gdLst>
                <a:gd name="T0" fmla="*/ 2147483647 w 207"/>
                <a:gd name="T1" fmla="*/ 2147483647 h 146"/>
                <a:gd name="T2" fmla="*/ 0 w 207"/>
                <a:gd name="T3" fmla="*/ 2147483647 h 146"/>
                <a:gd name="T4" fmla="*/ 2147483647 w 207"/>
                <a:gd name="T5" fmla="*/ 0 h 146"/>
                <a:gd name="T6" fmla="*/ 2147483647 w 207"/>
                <a:gd name="T7" fmla="*/ 2147483647 h 146"/>
                <a:gd name="T8" fmla="*/ 0 60000 65536"/>
                <a:gd name="T9" fmla="*/ 0 60000 65536"/>
                <a:gd name="T10" fmla="*/ 0 60000 65536"/>
                <a:gd name="T11" fmla="*/ 0 60000 65536"/>
                <a:gd name="T12" fmla="*/ 0 w 207"/>
                <a:gd name="T13" fmla="*/ 0 h 146"/>
                <a:gd name="T14" fmla="*/ 207 w 207"/>
                <a:gd name="T15" fmla="*/ 146 h 146"/>
              </a:gdLst>
              <a:ahLst/>
              <a:cxnLst>
                <a:cxn ang="T8">
                  <a:pos x="T0" y="T1"/>
                </a:cxn>
                <a:cxn ang="T9">
                  <a:pos x="T2" y="T3"/>
                </a:cxn>
                <a:cxn ang="T10">
                  <a:pos x="T4" y="T5"/>
                </a:cxn>
                <a:cxn ang="T11">
                  <a:pos x="T6" y="T7"/>
                </a:cxn>
              </a:cxnLst>
              <a:rect l="T12" t="T13" r="T14" b="T15"/>
              <a:pathLst>
                <a:path w="207" h="146">
                  <a:moveTo>
                    <a:pt x="206" y="145"/>
                  </a:moveTo>
                  <a:lnTo>
                    <a:pt x="0" y="76"/>
                  </a:lnTo>
                  <a:lnTo>
                    <a:pt x="206" y="0"/>
                  </a:lnTo>
                  <a:lnTo>
                    <a:pt x="206"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53" name="Line 21"/>
            <p:cNvSpPr>
              <a:spLocks noChangeShapeType="1"/>
            </p:cNvSpPr>
            <p:nvPr/>
          </p:nvSpPr>
          <p:spPr bwMode="auto">
            <a:xfrm>
              <a:off x="6734175" y="3914775"/>
              <a:ext cx="0"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54" name="Line 22"/>
            <p:cNvSpPr>
              <a:spLocks noChangeShapeType="1"/>
            </p:cNvSpPr>
            <p:nvPr/>
          </p:nvSpPr>
          <p:spPr bwMode="auto">
            <a:xfrm flipH="1">
              <a:off x="5580063" y="4556125"/>
              <a:ext cx="1222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55" name="Line 23"/>
            <p:cNvSpPr>
              <a:spLocks noChangeShapeType="1"/>
            </p:cNvSpPr>
            <p:nvPr/>
          </p:nvSpPr>
          <p:spPr bwMode="auto">
            <a:xfrm flipH="1">
              <a:off x="6018213" y="5245100"/>
              <a:ext cx="11033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56" name="Line 24"/>
            <p:cNvSpPr>
              <a:spLocks noChangeShapeType="1"/>
            </p:cNvSpPr>
            <p:nvPr/>
          </p:nvSpPr>
          <p:spPr bwMode="auto">
            <a:xfrm>
              <a:off x="6734175" y="5184775"/>
              <a:ext cx="0"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57" name="Freeform 25"/>
            <p:cNvSpPr>
              <a:spLocks/>
            </p:cNvSpPr>
            <p:nvPr/>
          </p:nvSpPr>
          <p:spPr bwMode="auto">
            <a:xfrm>
              <a:off x="5969000" y="5137150"/>
              <a:ext cx="328613" cy="231775"/>
            </a:xfrm>
            <a:custGeom>
              <a:avLst/>
              <a:gdLst>
                <a:gd name="T0" fmla="*/ 0 w 207"/>
                <a:gd name="T1" fmla="*/ 0 h 146"/>
                <a:gd name="T2" fmla="*/ 2147483647 w 207"/>
                <a:gd name="T3" fmla="*/ 2147483647 h 146"/>
                <a:gd name="T4" fmla="*/ 0 w 207"/>
                <a:gd name="T5" fmla="*/ 2147483647 h 146"/>
                <a:gd name="T6" fmla="*/ 0 w 207"/>
                <a:gd name="T7" fmla="*/ 0 h 146"/>
                <a:gd name="T8" fmla="*/ 0 60000 65536"/>
                <a:gd name="T9" fmla="*/ 0 60000 65536"/>
                <a:gd name="T10" fmla="*/ 0 60000 65536"/>
                <a:gd name="T11" fmla="*/ 0 60000 65536"/>
                <a:gd name="T12" fmla="*/ 0 w 207"/>
                <a:gd name="T13" fmla="*/ 0 h 146"/>
                <a:gd name="T14" fmla="*/ 207 w 207"/>
                <a:gd name="T15" fmla="*/ 146 h 146"/>
              </a:gdLst>
              <a:ahLst/>
              <a:cxnLst>
                <a:cxn ang="T8">
                  <a:pos x="T0" y="T1"/>
                </a:cxn>
                <a:cxn ang="T9">
                  <a:pos x="T2" y="T3"/>
                </a:cxn>
                <a:cxn ang="T10">
                  <a:pos x="T4" y="T5"/>
                </a:cxn>
                <a:cxn ang="T11">
                  <a:pos x="T6" y="T7"/>
                </a:cxn>
              </a:cxnLst>
              <a:rect l="T12" t="T13" r="T14" b="T15"/>
              <a:pathLst>
                <a:path w="207" h="146">
                  <a:moveTo>
                    <a:pt x="0" y="0"/>
                  </a:moveTo>
                  <a:lnTo>
                    <a:pt x="206" y="68"/>
                  </a:lnTo>
                  <a:lnTo>
                    <a:pt x="0" y="14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58" name="Oval 26"/>
            <p:cNvSpPr>
              <a:spLocks noChangeArrowheads="1"/>
            </p:cNvSpPr>
            <p:nvPr/>
          </p:nvSpPr>
          <p:spPr bwMode="auto">
            <a:xfrm>
              <a:off x="6302375" y="5216525"/>
              <a:ext cx="73025" cy="71438"/>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59" name="Line 27"/>
            <p:cNvSpPr>
              <a:spLocks noChangeShapeType="1"/>
            </p:cNvSpPr>
            <p:nvPr/>
          </p:nvSpPr>
          <p:spPr bwMode="auto">
            <a:xfrm>
              <a:off x="2717800" y="2049463"/>
              <a:ext cx="0" cy="13319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60" name="Line 28"/>
            <p:cNvSpPr>
              <a:spLocks noChangeShapeType="1"/>
            </p:cNvSpPr>
            <p:nvPr/>
          </p:nvSpPr>
          <p:spPr bwMode="auto">
            <a:xfrm>
              <a:off x="2657475" y="2643188"/>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61" name="Freeform 29"/>
            <p:cNvSpPr>
              <a:spLocks/>
            </p:cNvSpPr>
            <p:nvPr/>
          </p:nvSpPr>
          <p:spPr bwMode="auto">
            <a:xfrm>
              <a:off x="2608263" y="2933700"/>
              <a:ext cx="231775" cy="315913"/>
            </a:xfrm>
            <a:custGeom>
              <a:avLst/>
              <a:gdLst>
                <a:gd name="T0" fmla="*/ 0 w 146"/>
                <a:gd name="T1" fmla="*/ 2147483647 h 199"/>
                <a:gd name="T2" fmla="*/ 2147483647 w 146"/>
                <a:gd name="T3" fmla="*/ 0 h 199"/>
                <a:gd name="T4" fmla="*/ 2147483647 w 146"/>
                <a:gd name="T5" fmla="*/ 2147483647 h 199"/>
                <a:gd name="T6" fmla="*/ 0 w 146"/>
                <a:gd name="T7" fmla="*/ 2147483647 h 199"/>
                <a:gd name="T8" fmla="*/ 0 60000 65536"/>
                <a:gd name="T9" fmla="*/ 0 60000 65536"/>
                <a:gd name="T10" fmla="*/ 0 60000 65536"/>
                <a:gd name="T11" fmla="*/ 0 60000 65536"/>
                <a:gd name="T12" fmla="*/ 0 w 146"/>
                <a:gd name="T13" fmla="*/ 0 h 199"/>
                <a:gd name="T14" fmla="*/ 146 w 146"/>
                <a:gd name="T15" fmla="*/ 199 h 199"/>
              </a:gdLst>
              <a:ahLst/>
              <a:cxnLst>
                <a:cxn ang="T8">
                  <a:pos x="T0" y="T1"/>
                </a:cxn>
                <a:cxn ang="T9">
                  <a:pos x="T2" y="T3"/>
                </a:cxn>
                <a:cxn ang="T10">
                  <a:pos x="T4" y="T5"/>
                </a:cxn>
                <a:cxn ang="T11">
                  <a:pos x="T6" y="T7"/>
                </a:cxn>
              </a:cxnLst>
              <a:rect l="T12" t="T13" r="T14" b="T15"/>
              <a:pathLst>
                <a:path w="146" h="199">
                  <a:moveTo>
                    <a:pt x="0" y="198"/>
                  </a:moveTo>
                  <a:lnTo>
                    <a:pt x="69" y="0"/>
                  </a:lnTo>
                  <a:lnTo>
                    <a:pt x="145" y="198"/>
                  </a:lnTo>
                  <a:lnTo>
                    <a:pt x="0" y="19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62" name="Oval 30"/>
            <p:cNvSpPr>
              <a:spLocks noChangeArrowheads="1"/>
            </p:cNvSpPr>
            <p:nvPr/>
          </p:nvSpPr>
          <p:spPr bwMode="auto">
            <a:xfrm>
              <a:off x="2687638" y="2855913"/>
              <a:ext cx="71437"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63" name="Line 31"/>
            <p:cNvSpPr>
              <a:spLocks noChangeShapeType="1"/>
            </p:cNvSpPr>
            <p:nvPr/>
          </p:nvSpPr>
          <p:spPr bwMode="auto">
            <a:xfrm flipV="1">
              <a:off x="5229225" y="1457325"/>
              <a:ext cx="0" cy="387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64" name="Arc 32"/>
            <p:cNvSpPr>
              <a:spLocks/>
            </p:cNvSpPr>
            <p:nvPr/>
          </p:nvSpPr>
          <p:spPr bwMode="auto">
            <a:xfrm>
              <a:off x="5132388" y="1831975"/>
              <a:ext cx="96837" cy="109538"/>
            </a:xfrm>
            <a:custGeom>
              <a:avLst/>
              <a:gdLst>
                <a:gd name="T0" fmla="*/ 173845737 w 21600"/>
                <a:gd name="T1" fmla="*/ 0 h 24455"/>
                <a:gd name="T2" fmla="*/ 0 w 21600"/>
                <a:gd name="T3" fmla="*/ 197492405 h 24455"/>
                <a:gd name="T4" fmla="*/ 0 w 21600"/>
                <a:gd name="T5" fmla="*/ 23056434 h 24455"/>
                <a:gd name="T6" fmla="*/ 0 60000 65536"/>
                <a:gd name="T7" fmla="*/ 0 60000 65536"/>
                <a:gd name="T8" fmla="*/ 0 60000 65536"/>
                <a:gd name="T9" fmla="*/ 0 w 21600"/>
                <a:gd name="T10" fmla="*/ 0 h 24455"/>
                <a:gd name="T11" fmla="*/ 21600 w 21600"/>
                <a:gd name="T12" fmla="*/ 24455 h 24455"/>
              </a:gdLst>
              <a:ahLst/>
              <a:cxnLst>
                <a:cxn ang="T6">
                  <a:pos x="T0" y="T1"/>
                </a:cxn>
                <a:cxn ang="T7">
                  <a:pos x="T2" y="T3"/>
                </a:cxn>
                <a:cxn ang="T8">
                  <a:pos x="T4" y="T5"/>
                </a:cxn>
              </a:cxnLst>
              <a:rect l="T9" t="T10" r="T11" b="T12"/>
              <a:pathLst>
                <a:path w="21600" h="24455" fill="none" extrusionOk="0">
                  <a:moveTo>
                    <a:pt x="21410" y="0"/>
                  </a:moveTo>
                  <a:cubicBezTo>
                    <a:pt x="21536" y="946"/>
                    <a:pt x="21600" y="1900"/>
                    <a:pt x="21600" y="2855"/>
                  </a:cubicBezTo>
                  <a:cubicBezTo>
                    <a:pt x="21600" y="14784"/>
                    <a:pt x="11929" y="24454"/>
                    <a:pt x="0" y="24455"/>
                  </a:cubicBezTo>
                </a:path>
                <a:path w="21600" h="24455" stroke="0" extrusionOk="0">
                  <a:moveTo>
                    <a:pt x="21410" y="0"/>
                  </a:moveTo>
                  <a:cubicBezTo>
                    <a:pt x="21536" y="946"/>
                    <a:pt x="21600" y="1900"/>
                    <a:pt x="21600" y="2855"/>
                  </a:cubicBezTo>
                  <a:cubicBezTo>
                    <a:pt x="21600" y="14784"/>
                    <a:pt x="11929" y="24454"/>
                    <a:pt x="0" y="24455"/>
                  </a:cubicBezTo>
                  <a:lnTo>
                    <a:pt x="0" y="2855"/>
                  </a:lnTo>
                  <a:lnTo>
                    <a:pt x="2141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65" name="Line 33"/>
            <p:cNvSpPr>
              <a:spLocks noChangeShapeType="1"/>
            </p:cNvSpPr>
            <p:nvPr/>
          </p:nvSpPr>
          <p:spPr bwMode="auto">
            <a:xfrm>
              <a:off x="4646613" y="1941513"/>
              <a:ext cx="485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66" name="Line 34"/>
            <p:cNvSpPr>
              <a:spLocks noChangeShapeType="1"/>
            </p:cNvSpPr>
            <p:nvPr/>
          </p:nvSpPr>
          <p:spPr bwMode="auto">
            <a:xfrm>
              <a:off x="5168900" y="1820863"/>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67" name="Freeform 35"/>
            <p:cNvSpPr>
              <a:spLocks/>
            </p:cNvSpPr>
            <p:nvPr/>
          </p:nvSpPr>
          <p:spPr bwMode="auto">
            <a:xfrm>
              <a:off x="4659313" y="1831975"/>
              <a:ext cx="328612" cy="219075"/>
            </a:xfrm>
            <a:custGeom>
              <a:avLst/>
              <a:gdLst>
                <a:gd name="T0" fmla="*/ 0 w 207"/>
                <a:gd name="T1" fmla="*/ 0 h 138"/>
                <a:gd name="T2" fmla="*/ 2147483647 w 207"/>
                <a:gd name="T3" fmla="*/ 2147483647 h 138"/>
                <a:gd name="T4" fmla="*/ 0 w 207"/>
                <a:gd name="T5" fmla="*/ 2147483647 h 138"/>
                <a:gd name="T6" fmla="*/ 0 w 207"/>
                <a:gd name="T7" fmla="*/ 0 h 138"/>
                <a:gd name="T8" fmla="*/ 0 60000 65536"/>
                <a:gd name="T9" fmla="*/ 0 60000 65536"/>
                <a:gd name="T10" fmla="*/ 0 60000 65536"/>
                <a:gd name="T11" fmla="*/ 0 60000 65536"/>
                <a:gd name="T12" fmla="*/ 0 w 207"/>
                <a:gd name="T13" fmla="*/ 0 h 138"/>
                <a:gd name="T14" fmla="*/ 207 w 207"/>
                <a:gd name="T15" fmla="*/ 138 h 138"/>
              </a:gdLst>
              <a:ahLst/>
              <a:cxnLst>
                <a:cxn ang="T8">
                  <a:pos x="T0" y="T1"/>
                </a:cxn>
                <a:cxn ang="T9">
                  <a:pos x="T2" y="T3"/>
                </a:cxn>
                <a:cxn ang="T10">
                  <a:pos x="T4" y="T5"/>
                </a:cxn>
                <a:cxn ang="T11">
                  <a:pos x="T6" y="T7"/>
                </a:cxn>
              </a:cxnLst>
              <a:rect l="T12" t="T13" r="T14" b="T15"/>
              <a:pathLst>
                <a:path w="207" h="138">
                  <a:moveTo>
                    <a:pt x="0" y="0"/>
                  </a:moveTo>
                  <a:lnTo>
                    <a:pt x="206" y="69"/>
                  </a:lnTo>
                  <a:lnTo>
                    <a:pt x="0" y="137"/>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68" name="Oval 36"/>
            <p:cNvSpPr>
              <a:spLocks noChangeArrowheads="1"/>
            </p:cNvSpPr>
            <p:nvPr/>
          </p:nvSpPr>
          <p:spPr bwMode="auto">
            <a:xfrm>
              <a:off x="4992688" y="1898650"/>
              <a:ext cx="71437" cy="73025"/>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69" name="Line 37"/>
            <p:cNvSpPr>
              <a:spLocks noChangeShapeType="1"/>
            </p:cNvSpPr>
            <p:nvPr/>
          </p:nvSpPr>
          <p:spPr bwMode="auto">
            <a:xfrm>
              <a:off x="5749925" y="6142038"/>
              <a:ext cx="12144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70" name="Arc 38"/>
            <p:cNvSpPr>
              <a:spLocks/>
            </p:cNvSpPr>
            <p:nvPr/>
          </p:nvSpPr>
          <p:spPr bwMode="auto">
            <a:xfrm>
              <a:off x="5654675" y="6045200"/>
              <a:ext cx="109538" cy="96838"/>
            </a:xfrm>
            <a:custGeom>
              <a:avLst/>
              <a:gdLst>
                <a:gd name="T0" fmla="*/ 213223979 w 24083"/>
                <a:gd name="T1" fmla="*/ 174229387 h 21600"/>
                <a:gd name="T2" fmla="*/ 0 w 24083"/>
                <a:gd name="T3" fmla="*/ 0 h 21600"/>
                <a:gd name="T4" fmla="*/ 191239121 w 24083"/>
                <a:gd name="T5" fmla="*/ 0 h 21600"/>
                <a:gd name="T6" fmla="*/ 0 60000 65536"/>
                <a:gd name="T7" fmla="*/ 0 60000 65536"/>
                <a:gd name="T8" fmla="*/ 0 60000 65536"/>
                <a:gd name="T9" fmla="*/ 0 w 24083"/>
                <a:gd name="T10" fmla="*/ 0 h 21600"/>
                <a:gd name="T11" fmla="*/ 24083 w 24083"/>
                <a:gd name="T12" fmla="*/ 21600 h 21600"/>
              </a:gdLst>
              <a:ahLst/>
              <a:cxnLst>
                <a:cxn ang="T6">
                  <a:pos x="T0" y="T1"/>
                </a:cxn>
                <a:cxn ang="T7">
                  <a:pos x="T2" y="T3"/>
                </a:cxn>
                <a:cxn ang="T8">
                  <a:pos x="T4" y="T5"/>
                </a:cxn>
              </a:cxnLst>
              <a:rect l="T9" t="T10" r="T11" b="T12"/>
              <a:pathLst>
                <a:path w="24083" h="21600" fill="none" extrusionOk="0">
                  <a:moveTo>
                    <a:pt x="24082" y="21456"/>
                  </a:moveTo>
                  <a:cubicBezTo>
                    <a:pt x="23258" y="21552"/>
                    <a:pt x="22429" y="21599"/>
                    <a:pt x="21600" y="21600"/>
                  </a:cubicBezTo>
                  <a:cubicBezTo>
                    <a:pt x="9670" y="21600"/>
                    <a:pt x="0" y="11929"/>
                    <a:pt x="0" y="0"/>
                  </a:cubicBezTo>
                </a:path>
                <a:path w="24083" h="21600" stroke="0" extrusionOk="0">
                  <a:moveTo>
                    <a:pt x="24082" y="21456"/>
                  </a:moveTo>
                  <a:cubicBezTo>
                    <a:pt x="23258" y="21552"/>
                    <a:pt x="22429" y="21599"/>
                    <a:pt x="21600" y="21600"/>
                  </a:cubicBezTo>
                  <a:cubicBezTo>
                    <a:pt x="9670" y="21600"/>
                    <a:pt x="0" y="11929"/>
                    <a:pt x="0" y="0"/>
                  </a:cubicBezTo>
                  <a:lnTo>
                    <a:pt x="21600" y="0"/>
                  </a:lnTo>
                  <a:lnTo>
                    <a:pt x="24082" y="21456"/>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71" name="Line 39"/>
            <p:cNvSpPr>
              <a:spLocks noChangeShapeType="1"/>
            </p:cNvSpPr>
            <p:nvPr/>
          </p:nvSpPr>
          <p:spPr bwMode="auto">
            <a:xfrm>
              <a:off x="5653088" y="5535613"/>
              <a:ext cx="0" cy="5095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72" name="Line 40"/>
            <p:cNvSpPr>
              <a:spLocks noChangeShapeType="1"/>
            </p:cNvSpPr>
            <p:nvPr/>
          </p:nvSpPr>
          <p:spPr bwMode="auto">
            <a:xfrm>
              <a:off x="6734175" y="6069013"/>
              <a:ext cx="0"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73" name="Freeform 41"/>
            <p:cNvSpPr>
              <a:spLocks/>
            </p:cNvSpPr>
            <p:nvPr/>
          </p:nvSpPr>
          <p:spPr bwMode="auto">
            <a:xfrm>
              <a:off x="5532438" y="5438775"/>
              <a:ext cx="231775" cy="317500"/>
            </a:xfrm>
            <a:custGeom>
              <a:avLst/>
              <a:gdLst>
                <a:gd name="T0" fmla="*/ 2147483647 w 146"/>
                <a:gd name="T1" fmla="*/ 0 h 200"/>
                <a:gd name="T2" fmla="*/ 2147483647 w 146"/>
                <a:gd name="T3" fmla="*/ 2147483647 h 200"/>
                <a:gd name="T4" fmla="*/ 0 w 146"/>
                <a:gd name="T5" fmla="*/ 0 h 200"/>
                <a:gd name="T6" fmla="*/ 2147483647 w 146"/>
                <a:gd name="T7" fmla="*/ 0 h 200"/>
                <a:gd name="T8" fmla="*/ 0 60000 65536"/>
                <a:gd name="T9" fmla="*/ 0 60000 65536"/>
                <a:gd name="T10" fmla="*/ 0 60000 65536"/>
                <a:gd name="T11" fmla="*/ 0 60000 65536"/>
                <a:gd name="T12" fmla="*/ 0 w 146"/>
                <a:gd name="T13" fmla="*/ 0 h 200"/>
                <a:gd name="T14" fmla="*/ 146 w 146"/>
                <a:gd name="T15" fmla="*/ 200 h 200"/>
              </a:gdLst>
              <a:ahLst/>
              <a:cxnLst>
                <a:cxn ang="T8">
                  <a:pos x="T0" y="T1"/>
                </a:cxn>
                <a:cxn ang="T9">
                  <a:pos x="T2" y="T3"/>
                </a:cxn>
                <a:cxn ang="T10">
                  <a:pos x="T4" y="T5"/>
                </a:cxn>
                <a:cxn ang="T11">
                  <a:pos x="T6" y="T7"/>
                </a:cxn>
              </a:cxnLst>
              <a:rect l="T12" t="T13" r="T14" b="T15"/>
              <a:pathLst>
                <a:path w="146" h="200">
                  <a:moveTo>
                    <a:pt x="145" y="0"/>
                  </a:moveTo>
                  <a:lnTo>
                    <a:pt x="76" y="199"/>
                  </a:lnTo>
                  <a:lnTo>
                    <a:pt x="0" y="0"/>
                  </a:lnTo>
                  <a:lnTo>
                    <a:pt x="14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74" name="Oval 42"/>
            <p:cNvSpPr>
              <a:spLocks noChangeArrowheads="1"/>
            </p:cNvSpPr>
            <p:nvPr/>
          </p:nvSpPr>
          <p:spPr bwMode="auto">
            <a:xfrm>
              <a:off x="5611813" y="5761038"/>
              <a:ext cx="71437"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75" name="Line 43"/>
            <p:cNvSpPr>
              <a:spLocks noChangeShapeType="1"/>
            </p:cNvSpPr>
            <p:nvPr/>
          </p:nvSpPr>
          <p:spPr bwMode="auto">
            <a:xfrm flipV="1">
              <a:off x="1116013" y="5378450"/>
              <a:ext cx="0" cy="6302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76" name="Arc 44"/>
            <p:cNvSpPr>
              <a:spLocks/>
            </p:cNvSpPr>
            <p:nvPr/>
          </p:nvSpPr>
          <p:spPr bwMode="auto">
            <a:xfrm>
              <a:off x="1117600" y="6008688"/>
              <a:ext cx="107950" cy="96837"/>
            </a:xfrm>
            <a:custGeom>
              <a:avLst/>
              <a:gdLst>
                <a:gd name="T0" fmla="*/ 194527042 w 24103"/>
                <a:gd name="T1" fmla="*/ 174193552 h 21600"/>
                <a:gd name="T2" fmla="*/ 0 w 24103"/>
                <a:gd name="T3" fmla="*/ 0 h 21600"/>
                <a:gd name="T4" fmla="*/ 174326656 w 24103"/>
                <a:gd name="T5" fmla="*/ 0 h 21600"/>
                <a:gd name="T6" fmla="*/ 0 60000 65536"/>
                <a:gd name="T7" fmla="*/ 0 60000 65536"/>
                <a:gd name="T8" fmla="*/ 0 60000 65536"/>
                <a:gd name="T9" fmla="*/ 0 w 24103"/>
                <a:gd name="T10" fmla="*/ 0 h 21600"/>
                <a:gd name="T11" fmla="*/ 24103 w 24103"/>
                <a:gd name="T12" fmla="*/ 21600 h 21600"/>
              </a:gdLst>
              <a:ahLst/>
              <a:cxnLst>
                <a:cxn ang="T6">
                  <a:pos x="T0" y="T1"/>
                </a:cxn>
                <a:cxn ang="T7">
                  <a:pos x="T2" y="T3"/>
                </a:cxn>
                <a:cxn ang="T8">
                  <a:pos x="T4" y="T5"/>
                </a:cxn>
              </a:cxnLst>
              <a:rect l="T9" t="T10" r="T11" b="T12"/>
              <a:pathLst>
                <a:path w="24103" h="21600" fill="none" extrusionOk="0">
                  <a:moveTo>
                    <a:pt x="24103" y="21454"/>
                  </a:moveTo>
                  <a:cubicBezTo>
                    <a:pt x="23272" y="21551"/>
                    <a:pt x="22436" y="21599"/>
                    <a:pt x="21600" y="21600"/>
                  </a:cubicBezTo>
                  <a:cubicBezTo>
                    <a:pt x="9670" y="21600"/>
                    <a:pt x="0" y="11929"/>
                    <a:pt x="0" y="0"/>
                  </a:cubicBezTo>
                </a:path>
                <a:path w="24103" h="21600" stroke="0" extrusionOk="0">
                  <a:moveTo>
                    <a:pt x="24103" y="21454"/>
                  </a:moveTo>
                  <a:cubicBezTo>
                    <a:pt x="23272" y="21551"/>
                    <a:pt x="22436" y="21599"/>
                    <a:pt x="21600" y="21600"/>
                  </a:cubicBezTo>
                  <a:cubicBezTo>
                    <a:pt x="9670" y="21600"/>
                    <a:pt x="0" y="11929"/>
                    <a:pt x="0" y="0"/>
                  </a:cubicBezTo>
                  <a:lnTo>
                    <a:pt x="21600" y="0"/>
                  </a:lnTo>
                  <a:lnTo>
                    <a:pt x="24103" y="21454"/>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77" name="Line 45"/>
            <p:cNvSpPr>
              <a:spLocks noChangeShapeType="1"/>
            </p:cNvSpPr>
            <p:nvPr/>
          </p:nvSpPr>
          <p:spPr bwMode="auto">
            <a:xfrm flipH="1">
              <a:off x="1212850" y="6105525"/>
              <a:ext cx="10795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78" name="Line 46"/>
            <p:cNvSpPr>
              <a:spLocks noChangeShapeType="1"/>
            </p:cNvSpPr>
            <p:nvPr/>
          </p:nvSpPr>
          <p:spPr bwMode="auto">
            <a:xfrm>
              <a:off x="1055688" y="5741988"/>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79" name="Freeform 47"/>
            <p:cNvSpPr>
              <a:spLocks/>
            </p:cNvSpPr>
            <p:nvPr/>
          </p:nvSpPr>
          <p:spPr bwMode="auto">
            <a:xfrm>
              <a:off x="1916113" y="5995988"/>
              <a:ext cx="330200" cy="219075"/>
            </a:xfrm>
            <a:custGeom>
              <a:avLst/>
              <a:gdLst>
                <a:gd name="T0" fmla="*/ 2147483647 w 208"/>
                <a:gd name="T1" fmla="*/ 2147483647 h 138"/>
                <a:gd name="T2" fmla="*/ 0 w 208"/>
                <a:gd name="T3" fmla="*/ 2147483647 h 138"/>
                <a:gd name="T4" fmla="*/ 2147483647 w 208"/>
                <a:gd name="T5" fmla="*/ 0 h 138"/>
                <a:gd name="T6" fmla="*/ 2147483647 w 208"/>
                <a:gd name="T7" fmla="*/ 2147483647 h 138"/>
                <a:gd name="T8" fmla="*/ 0 60000 65536"/>
                <a:gd name="T9" fmla="*/ 0 60000 65536"/>
                <a:gd name="T10" fmla="*/ 0 60000 65536"/>
                <a:gd name="T11" fmla="*/ 0 60000 65536"/>
                <a:gd name="T12" fmla="*/ 0 w 208"/>
                <a:gd name="T13" fmla="*/ 0 h 138"/>
                <a:gd name="T14" fmla="*/ 208 w 208"/>
                <a:gd name="T15" fmla="*/ 138 h 138"/>
              </a:gdLst>
              <a:ahLst/>
              <a:cxnLst>
                <a:cxn ang="T8">
                  <a:pos x="T0" y="T1"/>
                </a:cxn>
                <a:cxn ang="T9">
                  <a:pos x="T2" y="T3"/>
                </a:cxn>
                <a:cxn ang="T10">
                  <a:pos x="T4" y="T5"/>
                </a:cxn>
                <a:cxn ang="T11">
                  <a:pos x="T6" y="T7"/>
                </a:cxn>
              </a:cxnLst>
              <a:rect l="T12" t="T13" r="T14" b="T15"/>
              <a:pathLst>
                <a:path w="208" h="138">
                  <a:moveTo>
                    <a:pt x="207" y="137"/>
                  </a:moveTo>
                  <a:lnTo>
                    <a:pt x="0" y="69"/>
                  </a:lnTo>
                  <a:lnTo>
                    <a:pt x="207" y="0"/>
                  </a:lnTo>
                  <a:lnTo>
                    <a:pt x="207" y="13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80" name="Oval 48"/>
            <p:cNvSpPr>
              <a:spLocks noChangeArrowheads="1"/>
            </p:cNvSpPr>
            <p:nvPr/>
          </p:nvSpPr>
          <p:spPr bwMode="auto">
            <a:xfrm>
              <a:off x="1838325" y="6075363"/>
              <a:ext cx="71438"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81" name="Line 49"/>
            <p:cNvSpPr>
              <a:spLocks noChangeShapeType="1"/>
            </p:cNvSpPr>
            <p:nvPr/>
          </p:nvSpPr>
          <p:spPr bwMode="auto">
            <a:xfrm flipV="1">
              <a:off x="1092200" y="2606675"/>
              <a:ext cx="0" cy="6905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82" name="Arc 50"/>
            <p:cNvSpPr>
              <a:spLocks/>
            </p:cNvSpPr>
            <p:nvPr/>
          </p:nvSpPr>
          <p:spPr bwMode="auto">
            <a:xfrm>
              <a:off x="1093788" y="3297238"/>
              <a:ext cx="106362" cy="96837"/>
            </a:xfrm>
            <a:custGeom>
              <a:avLst/>
              <a:gdLst>
                <a:gd name="T0" fmla="*/ 191642849 w 23749"/>
                <a:gd name="T1" fmla="*/ 174510272 h 21600"/>
                <a:gd name="T2" fmla="*/ 0 w 23749"/>
                <a:gd name="T3" fmla="*/ 0 h 21600"/>
                <a:gd name="T4" fmla="*/ 174302296 w 23749"/>
                <a:gd name="T5" fmla="*/ 0 h 21600"/>
                <a:gd name="T6" fmla="*/ 0 60000 65536"/>
                <a:gd name="T7" fmla="*/ 0 60000 65536"/>
                <a:gd name="T8" fmla="*/ 0 60000 65536"/>
                <a:gd name="T9" fmla="*/ 0 w 23749"/>
                <a:gd name="T10" fmla="*/ 0 h 21600"/>
                <a:gd name="T11" fmla="*/ 23749 w 23749"/>
                <a:gd name="T12" fmla="*/ 21600 h 21600"/>
              </a:gdLst>
              <a:ahLst/>
              <a:cxnLst>
                <a:cxn ang="T6">
                  <a:pos x="T0" y="T1"/>
                </a:cxn>
                <a:cxn ang="T7">
                  <a:pos x="T2" y="T3"/>
                </a:cxn>
                <a:cxn ang="T8">
                  <a:pos x="T4" y="T5"/>
                </a:cxn>
              </a:cxnLst>
              <a:rect l="T9" t="T10" r="T11" b="T12"/>
              <a:pathLst>
                <a:path w="23749" h="21600" fill="none" extrusionOk="0">
                  <a:moveTo>
                    <a:pt x="23748" y="21492"/>
                  </a:moveTo>
                  <a:cubicBezTo>
                    <a:pt x="23034" y="21564"/>
                    <a:pt x="22317" y="21599"/>
                    <a:pt x="21600" y="21600"/>
                  </a:cubicBezTo>
                  <a:cubicBezTo>
                    <a:pt x="9670" y="21600"/>
                    <a:pt x="0" y="11929"/>
                    <a:pt x="0" y="0"/>
                  </a:cubicBezTo>
                </a:path>
                <a:path w="23749" h="21600" stroke="0" extrusionOk="0">
                  <a:moveTo>
                    <a:pt x="23748" y="21492"/>
                  </a:moveTo>
                  <a:cubicBezTo>
                    <a:pt x="23034" y="21564"/>
                    <a:pt x="22317" y="21599"/>
                    <a:pt x="21600" y="21600"/>
                  </a:cubicBezTo>
                  <a:cubicBezTo>
                    <a:pt x="9670" y="21600"/>
                    <a:pt x="0" y="11929"/>
                    <a:pt x="0" y="0"/>
                  </a:cubicBezTo>
                  <a:lnTo>
                    <a:pt x="21600" y="0"/>
                  </a:lnTo>
                  <a:lnTo>
                    <a:pt x="23748" y="21492"/>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83" name="Line 51"/>
            <p:cNvSpPr>
              <a:spLocks noChangeShapeType="1"/>
            </p:cNvSpPr>
            <p:nvPr/>
          </p:nvSpPr>
          <p:spPr bwMode="auto">
            <a:xfrm flipH="1">
              <a:off x="1189038" y="3394075"/>
              <a:ext cx="10795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84" name="Line 52"/>
            <p:cNvSpPr>
              <a:spLocks noChangeShapeType="1"/>
            </p:cNvSpPr>
            <p:nvPr/>
          </p:nvSpPr>
          <p:spPr bwMode="auto">
            <a:xfrm>
              <a:off x="1030288" y="2933700"/>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85" name="Freeform 53"/>
            <p:cNvSpPr>
              <a:spLocks/>
            </p:cNvSpPr>
            <p:nvPr/>
          </p:nvSpPr>
          <p:spPr bwMode="auto">
            <a:xfrm>
              <a:off x="1978025" y="3284538"/>
              <a:ext cx="328613" cy="231775"/>
            </a:xfrm>
            <a:custGeom>
              <a:avLst/>
              <a:gdLst>
                <a:gd name="T0" fmla="*/ 2147483647 w 207"/>
                <a:gd name="T1" fmla="*/ 2147483647 h 146"/>
                <a:gd name="T2" fmla="*/ 0 w 207"/>
                <a:gd name="T3" fmla="*/ 2147483647 h 146"/>
                <a:gd name="T4" fmla="*/ 2147483647 w 207"/>
                <a:gd name="T5" fmla="*/ 0 h 146"/>
                <a:gd name="T6" fmla="*/ 2147483647 w 207"/>
                <a:gd name="T7" fmla="*/ 2147483647 h 146"/>
                <a:gd name="T8" fmla="*/ 0 60000 65536"/>
                <a:gd name="T9" fmla="*/ 0 60000 65536"/>
                <a:gd name="T10" fmla="*/ 0 60000 65536"/>
                <a:gd name="T11" fmla="*/ 0 60000 65536"/>
                <a:gd name="T12" fmla="*/ 0 w 207"/>
                <a:gd name="T13" fmla="*/ 0 h 146"/>
                <a:gd name="T14" fmla="*/ 207 w 207"/>
                <a:gd name="T15" fmla="*/ 146 h 146"/>
              </a:gdLst>
              <a:ahLst/>
              <a:cxnLst>
                <a:cxn ang="T8">
                  <a:pos x="T0" y="T1"/>
                </a:cxn>
                <a:cxn ang="T9">
                  <a:pos x="T2" y="T3"/>
                </a:cxn>
                <a:cxn ang="T10">
                  <a:pos x="T4" y="T5"/>
                </a:cxn>
                <a:cxn ang="T11">
                  <a:pos x="T6" y="T7"/>
                </a:cxn>
              </a:cxnLst>
              <a:rect l="T12" t="T13" r="T14" b="T15"/>
              <a:pathLst>
                <a:path w="207" h="146">
                  <a:moveTo>
                    <a:pt x="206" y="145"/>
                  </a:moveTo>
                  <a:lnTo>
                    <a:pt x="0" y="69"/>
                  </a:lnTo>
                  <a:lnTo>
                    <a:pt x="206" y="0"/>
                  </a:lnTo>
                  <a:lnTo>
                    <a:pt x="206"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86" name="Oval 54"/>
            <p:cNvSpPr>
              <a:spLocks noChangeArrowheads="1"/>
            </p:cNvSpPr>
            <p:nvPr/>
          </p:nvSpPr>
          <p:spPr bwMode="auto">
            <a:xfrm>
              <a:off x="1898650" y="3363913"/>
              <a:ext cx="73025"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87" name="Line 55"/>
            <p:cNvSpPr>
              <a:spLocks noChangeShapeType="1"/>
            </p:cNvSpPr>
            <p:nvPr/>
          </p:nvSpPr>
          <p:spPr bwMode="auto">
            <a:xfrm>
              <a:off x="4500563" y="5233988"/>
              <a:ext cx="7889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88" name="Arc 56"/>
            <p:cNvSpPr>
              <a:spLocks/>
            </p:cNvSpPr>
            <p:nvPr/>
          </p:nvSpPr>
          <p:spPr bwMode="auto">
            <a:xfrm>
              <a:off x="4405313" y="5137150"/>
              <a:ext cx="107950" cy="96838"/>
            </a:xfrm>
            <a:custGeom>
              <a:avLst/>
              <a:gdLst>
                <a:gd name="T0" fmla="*/ 194527042 w 24103"/>
                <a:gd name="T1" fmla="*/ 174204344 h 21600"/>
                <a:gd name="T2" fmla="*/ 0 w 24103"/>
                <a:gd name="T3" fmla="*/ 0 h 21600"/>
                <a:gd name="T4" fmla="*/ 174326656 w 24103"/>
                <a:gd name="T5" fmla="*/ 0 h 21600"/>
                <a:gd name="T6" fmla="*/ 0 60000 65536"/>
                <a:gd name="T7" fmla="*/ 0 60000 65536"/>
                <a:gd name="T8" fmla="*/ 0 60000 65536"/>
                <a:gd name="T9" fmla="*/ 0 w 24103"/>
                <a:gd name="T10" fmla="*/ 0 h 21600"/>
                <a:gd name="T11" fmla="*/ 24103 w 24103"/>
                <a:gd name="T12" fmla="*/ 21600 h 21600"/>
              </a:gdLst>
              <a:ahLst/>
              <a:cxnLst>
                <a:cxn ang="T6">
                  <a:pos x="T0" y="T1"/>
                </a:cxn>
                <a:cxn ang="T7">
                  <a:pos x="T2" y="T3"/>
                </a:cxn>
                <a:cxn ang="T8">
                  <a:pos x="T4" y="T5"/>
                </a:cxn>
              </a:cxnLst>
              <a:rect l="T9" t="T10" r="T11" b="T12"/>
              <a:pathLst>
                <a:path w="24103" h="21600" fill="none" extrusionOk="0">
                  <a:moveTo>
                    <a:pt x="24103" y="21454"/>
                  </a:moveTo>
                  <a:cubicBezTo>
                    <a:pt x="23272" y="21551"/>
                    <a:pt x="22436" y="21599"/>
                    <a:pt x="21600" y="21600"/>
                  </a:cubicBezTo>
                  <a:cubicBezTo>
                    <a:pt x="9670" y="21600"/>
                    <a:pt x="0" y="11929"/>
                    <a:pt x="0" y="0"/>
                  </a:cubicBezTo>
                </a:path>
                <a:path w="24103" h="21600" stroke="0" extrusionOk="0">
                  <a:moveTo>
                    <a:pt x="24103" y="21454"/>
                  </a:moveTo>
                  <a:cubicBezTo>
                    <a:pt x="23272" y="21551"/>
                    <a:pt x="22436" y="21599"/>
                    <a:pt x="21600" y="21600"/>
                  </a:cubicBezTo>
                  <a:cubicBezTo>
                    <a:pt x="9670" y="21600"/>
                    <a:pt x="0" y="11929"/>
                    <a:pt x="0" y="0"/>
                  </a:cubicBezTo>
                  <a:lnTo>
                    <a:pt x="21600" y="0"/>
                  </a:lnTo>
                  <a:lnTo>
                    <a:pt x="24103" y="21454"/>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89" name="Line 57"/>
            <p:cNvSpPr>
              <a:spLocks noChangeShapeType="1"/>
            </p:cNvSpPr>
            <p:nvPr/>
          </p:nvSpPr>
          <p:spPr bwMode="auto">
            <a:xfrm>
              <a:off x="4403725" y="4616450"/>
              <a:ext cx="0" cy="520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90" name="Line 58"/>
            <p:cNvSpPr>
              <a:spLocks noChangeShapeType="1"/>
            </p:cNvSpPr>
            <p:nvPr/>
          </p:nvSpPr>
          <p:spPr bwMode="auto">
            <a:xfrm>
              <a:off x="5059363" y="5160963"/>
              <a:ext cx="0"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91" name="Freeform 59"/>
            <p:cNvSpPr>
              <a:spLocks/>
            </p:cNvSpPr>
            <p:nvPr/>
          </p:nvSpPr>
          <p:spPr bwMode="auto">
            <a:xfrm>
              <a:off x="4283075" y="4519613"/>
              <a:ext cx="231775" cy="328612"/>
            </a:xfrm>
            <a:custGeom>
              <a:avLst/>
              <a:gdLst>
                <a:gd name="T0" fmla="*/ 2147483647 w 146"/>
                <a:gd name="T1" fmla="*/ 0 h 207"/>
                <a:gd name="T2" fmla="*/ 2147483647 w 146"/>
                <a:gd name="T3" fmla="*/ 2147483647 h 207"/>
                <a:gd name="T4" fmla="*/ 0 w 146"/>
                <a:gd name="T5" fmla="*/ 0 h 207"/>
                <a:gd name="T6" fmla="*/ 2147483647 w 146"/>
                <a:gd name="T7" fmla="*/ 0 h 207"/>
                <a:gd name="T8" fmla="*/ 0 60000 65536"/>
                <a:gd name="T9" fmla="*/ 0 60000 65536"/>
                <a:gd name="T10" fmla="*/ 0 60000 65536"/>
                <a:gd name="T11" fmla="*/ 0 60000 65536"/>
                <a:gd name="T12" fmla="*/ 0 w 146"/>
                <a:gd name="T13" fmla="*/ 0 h 207"/>
                <a:gd name="T14" fmla="*/ 146 w 146"/>
                <a:gd name="T15" fmla="*/ 207 h 207"/>
              </a:gdLst>
              <a:ahLst/>
              <a:cxnLst>
                <a:cxn ang="T8">
                  <a:pos x="T0" y="T1"/>
                </a:cxn>
                <a:cxn ang="T9">
                  <a:pos x="T2" y="T3"/>
                </a:cxn>
                <a:cxn ang="T10">
                  <a:pos x="T4" y="T5"/>
                </a:cxn>
                <a:cxn ang="T11">
                  <a:pos x="T6" y="T7"/>
                </a:cxn>
              </a:cxnLst>
              <a:rect l="T12" t="T13" r="T14" b="T15"/>
              <a:pathLst>
                <a:path w="146" h="207">
                  <a:moveTo>
                    <a:pt x="145" y="0"/>
                  </a:moveTo>
                  <a:lnTo>
                    <a:pt x="76" y="206"/>
                  </a:lnTo>
                  <a:lnTo>
                    <a:pt x="0" y="0"/>
                  </a:lnTo>
                  <a:lnTo>
                    <a:pt x="14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92" name="Oval 60"/>
            <p:cNvSpPr>
              <a:spLocks noChangeArrowheads="1"/>
            </p:cNvSpPr>
            <p:nvPr/>
          </p:nvSpPr>
          <p:spPr bwMode="auto">
            <a:xfrm>
              <a:off x="4362450" y="4852988"/>
              <a:ext cx="71438"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93" name="Line 61"/>
            <p:cNvSpPr>
              <a:spLocks noChangeShapeType="1"/>
            </p:cNvSpPr>
            <p:nvPr/>
          </p:nvSpPr>
          <p:spPr bwMode="auto">
            <a:xfrm>
              <a:off x="4306888" y="2401888"/>
              <a:ext cx="0" cy="13065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94" name="Line 62"/>
            <p:cNvSpPr>
              <a:spLocks noChangeShapeType="1"/>
            </p:cNvSpPr>
            <p:nvPr/>
          </p:nvSpPr>
          <p:spPr bwMode="auto">
            <a:xfrm>
              <a:off x="4233863" y="3114675"/>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95" name="Freeform 63"/>
            <p:cNvSpPr>
              <a:spLocks/>
            </p:cNvSpPr>
            <p:nvPr/>
          </p:nvSpPr>
          <p:spPr bwMode="auto">
            <a:xfrm>
              <a:off x="4186238" y="3321050"/>
              <a:ext cx="231775" cy="328613"/>
            </a:xfrm>
            <a:custGeom>
              <a:avLst/>
              <a:gdLst>
                <a:gd name="T0" fmla="*/ 0 w 146"/>
                <a:gd name="T1" fmla="*/ 2147483647 h 207"/>
                <a:gd name="T2" fmla="*/ 2147483647 w 146"/>
                <a:gd name="T3" fmla="*/ 0 h 207"/>
                <a:gd name="T4" fmla="*/ 2147483647 w 146"/>
                <a:gd name="T5" fmla="*/ 2147483647 h 207"/>
                <a:gd name="T6" fmla="*/ 0 w 146"/>
                <a:gd name="T7" fmla="*/ 2147483647 h 207"/>
                <a:gd name="T8" fmla="*/ 0 60000 65536"/>
                <a:gd name="T9" fmla="*/ 0 60000 65536"/>
                <a:gd name="T10" fmla="*/ 0 60000 65536"/>
                <a:gd name="T11" fmla="*/ 0 60000 65536"/>
                <a:gd name="T12" fmla="*/ 0 w 146"/>
                <a:gd name="T13" fmla="*/ 0 h 207"/>
                <a:gd name="T14" fmla="*/ 146 w 146"/>
                <a:gd name="T15" fmla="*/ 207 h 207"/>
              </a:gdLst>
              <a:ahLst/>
              <a:cxnLst>
                <a:cxn ang="T8">
                  <a:pos x="T0" y="T1"/>
                </a:cxn>
                <a:cxn ang="T9">
                  <a:pos x="T2" y="T3"/>
                </a:cxn>
                <a:cxn ang="T10">
                  <a:pos x="T4" y="T5"/>
                </a:cxn>
                <a:cxn ang="T11">
                  <a:pos x="T6" y="T7"/>
                </a:cxn>
              </a:cxnLst>
              <a:rect l="T12" t="T13" r="T14" b="T15"/>
              <a:pathLst>
                <a:path w="146" h="207">
                  <a:moveTo>
                    <a:pt x="0" y="206"/>
                  </a:moveTo>
                  <a:lnTo>
                    <a:pt x="76" y="0"/>
                  </a:lnTo>
                  <a:lnTo>
                    <a:pt x="145" y="206"/>
                  </a:lnTo>
                  <a:lnTo>
                    <a:pt x="0" y="20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096" name="Oval 64"/>
            <p:cNvSpPr>
              <a:spLocks noChangeArrowheads="1"/>
            </p:cNvSpPr>
            <p:nvPr/>
          </p:nvSpPr>
          <p:spPr bwMode="auto">
            <a:xfrm>
              <a:off x="4264025" y="3243263"/>
              <a:ext cx="73025" cy="71437"/>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097" name="Line 65"/>
            <p:cNvSpPr>
              <a:spLocks noChangeShapeType="1"/>
            </p:cNvSpPr>
            <p:nvPr/>
          </p:nvSpPr>
          <p:spPr bwMode="auto">
            <a:xfrm flipV="1">
              <a:off x="2717800" y="3381375"/>
              <a:ext cx="0" cy="6048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098" name="Arc 66"/>
            <p:cNvSpPr>
              <a:spLocks/>
            </p:cNvSpPr>
            <p:nvPr/>
          </p:nvSpPr>
          <p:spPr bwMode="auto">
            <a:xfrm>
              <a:off x="2719388" y="3986213"/>
              <a:ext cx="107950" cy="96837"/>
            </a:xfrm>
            <a:custGeom>
              <a:avLst/>
              <a:gdLst>
                <a:gd name="T0" fmla="*/ 194527042 w 24103"/>
                <a:gd name="T1" fmla="*/ 174193552 h 21600"/>
                <a:gd name="T2" fmla="*/ 0 w 24103"/>
                <a:gd name="T3" fmla="*/ 0 h 21600"/>
                <a:gd name="T4" fmla="*/ 174326656 w 24103"/>
                <a:gd name="T5" fmla="*/ 0 h 21600"/>
                <a:gd name="T6" fmla="*/ 0 60000 65536"/>
                <a:gd name="T7" fmla="*/ 0 60000 65536"/>
                <a:gd name="T8" fmla="*/ 0 60000 65536"/>
                <a:gd name="T9" fmla="*/ 0 w 24103"/>
                <a:gd name="T10" fmla="*/ 0 h 21600"/>
                <a:gd name="T11" fmla="*/ 24103 w 24103"/>
                <a:gd name="T12" fmla="*/ 21600 h 21600"/>
              </a:gdLst>
              <a:ahLst/>
              <a:cxnLst>
                <a:cxn ang="T6">
                  <a:pos x="T0" y="T1"/>
                </a:cxn>
                <a:cxn ang="T7">
                  <a:pos x="T2" y="T3"/>
                </a:cxn>
                <a:cxn ang="T8">
                  <a:pos x="T4" y="T5"/>
                </a:cxn>
              </a:cxnLst>
              <a:rect l="T9" t="T10" r="T11" b="T12"/>
              <a:pathLst>
                <a:path w="24103" h="21600" fill="none" extrusionOk="0">
                  <a:moveTo>
                    <a:pt x="24103" y="21454"/>
                  </a:moveTo>
                  <a:cubicBezTo>
                    <a:pt x="23272" y="21551"/>
                    <a:pt x="22436" y="21599"/>
                    <a:pt x="21600" y="21600"/>
                  </a:cubicBezTo>
                  <a:cubicBezTo>
                    <a:pt x="9670" y="21600"/>
                    <a:pt x="0" y="11929"/>
                    <a:pt x="0" y="0"/>
                  </a:cubicBezTo>
                </a:path>
                <a:path w="24103" h="21600" stroke="0" extrusionOk="0">
                  <a:moveTo>
                    <a:pt x="24103" y="21454"/>
                  </a:moveTo>
                  <a:cubicBezTo>
                    <a:pt x="23272" y="21551"/>
                    <a:pt x="22436" y="21599"/>
                    <a:pt x="21600" y="21600"/>
                  </a:cubicBezTo>
                  <a:cubicBezTo>
                    <a:pt x="9670" y="21600"/>
                    <a:pt x="0" y="11929"/>
                    <a:pt x="0" y="0"/>
                  </a:cubicBezTo>
                  <a:lnTo>
                    <a:pt x="21600" y="0"/>
                  </a:lnTo>
                  <a:lnTo>
                    <a:pt x="24103" y="21454"/>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99" name="Line 67"/>
            <p:cNvSpPr>
              <a:spLocks noChangeShapeType="1"/>
            </p:cNvSpPr>
            <p:nvPr/>
          </p:nvSpPr>
          <p:spPr bwMode="auto">
            <a:xfrm flipH="1">
              <a:off x="2814638" y="4083050"/>
              <a:ext cx="15652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00" name="Line 68"/>
            <p:cNvSpPr>
              <a:spLocks noChangeShapeType="1"/>
            </p:cNvSpPr>
            <p:nvPr/>
          </p:nvSpPr>
          <p:spPr bwMode="auto">
            <a:xfrm>
              <a:off x="2657475" y="3817938"/>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01" name="Freeform 69"/>
            <p:cNvSpPr>
              <a:spLocks/>
            </p:cNvSpPr>
            <p:nvPr/>
          </p:nvSpPr>
          <p:spPr bwMode="auto">
            <a:xfrm>
              <a:off x="3541713" y="3975100"/>
              <a:ext cx="330200" cy="219075"/>
            </a:xfrm>
            <a:custGeom>
              <a:avLst/>
              <a:gdLst>
                <a:gd name="T0" fmla="*/ 2147483647 w 208"/>
                <a:gd name="T1" fmla="*/ 2147483647 h 138"/>
                <a:gd name="T2" fmla="*/ 0 w 208"/>
                <a:gd name="T3" fmla="*/ 2147483647 h 138"/>
                <a:gd name="T4" fmla="*/ 2147483647 w 208"/>
                <a:gd name="T5" fmla="*/ 0 h 138"/>
                <a:gd name="T6" fmla="*/ 2147483647 w 208"/>
                <a:gd name="T7" fmla="*/ 2147483647 h 138"/>
                <a:gd name="T8" fmla="*/ 0 60000 65536"/>
                <a:gd name="T9" fmla="*/ 0 60000 65536"/>
                <a:gd name="T10" fmla="*/ 0 60000 65536"/>
                <a:gd name="T11" fmla="*/ 0 60000 65536"/>
                <a:gd name="T12" fmla="*/ 0 w 208"/>
                <a:gd name="T13" fmla="*/ 0 h 138"/>
                <a:gd name="T14" fmla="*/ 208 w 208"/>
                <a:gd name="T15" fmla="*/ 138 h 138"/>
              </a:gdLst>
              <a:ahLst/>
              <a:cxnLst>
                <a:cxn ang="T8">
                  <a:pos x="T0" y="T1"/>
                </a:cxn>
                <a:cxn ang="T9">
                  <a:pos x="T2" y="T3"/>
                </a:cxn>
                <a:cxn ang="T10">
                  <a:pos x="T4" y="T5"/>
                </a:cxn>
                <a:cxn ang="T11">
                  <a:pos x="T6" y="T7"/>
                </a:cxn>
              </a:cxnLst>
              <a:rect l="T12" t="T13" r="T14" b="T15"/>
              <a:pathLst>
                <a:path w="208" h="138">
                  <a:moveTo>
                    <a:pt x="207" y="137"/>
                  </a:moveTo>
                  <a:lnTo>
                    <a:pt x="0" y="68"/>
                  </a:lnTo>
                  <a:lnTo>
                    <a:pt x="207" y="0"/>
                  </a:lnTo>
                  <a:lnTo>
                    <a:pt x="207" y="13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102" name="Oval 70"/>
            <p:cNvSpPr>
              <a:spLocks noChangeArrowheads="1"/>
            </p:cNvSpPr>
            <p:nvPr/>
          </p:nvSpPr>
          <p:spPr bwMode="auto">
            <a:xfrm>
              <a:off x="3463925" y="4054475"/>
              <a:ext cx="71438" cy="71438"/>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103" name="Line 71"/>
            <p:cNvSpPr>
              <a:spLocks noChangeShapeType="1"/>
            </p:cNvSpPr>
            <p:nvPr/>
          </p:nvSpPr>
          <p:spPr bwMode="auto">
            <a:xfrm>
              <a:off x="2705100" y="4567238"/>
              <a:ext cx="0" cy="3032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04" name="Arc 72"/>
            <p:cNvSpPr>
              <a:spLocks/>
            </p:cNvSpPr>
            <p:nvPr/>
          </p:nvSpPr>
          <p:spPr bwMode="auto">
            <a:xfrm>
              <a:off x="2706688" y="4470400"/>
              <a:ext cx="96837" cy="107950"/>
            </a:xfrm>
            <a:custGeom>
              <a:avLst/>
              <a:gdLst>
                <a:gd name="T0" fmla="*/ 1144461 w 21600"/>
                <a:gd name="T1" fmla="*/ 196271679 h 24060"/>
                <a:gd name="T2" fmla="*/ 172505293 w 21600"/>
                <a:gd name="T3" fmla="*/ 0 h 24060"/>
                <a:gd name="T4" fmla="*/ 175379536 w 21600"/>
                <a:gd name="T5" fmla="*/ 176179187 h 24060"/>
                <a:gd name="T6" fmla="*/ 0 60000 65536"/>
                <a:gd name="T7" fmla="*/ 0 60000 65536"/>
                <a:gd name="T8" fmla="*/ 0 60000 65536"/>
                <a:gd name="T9" fmla="*/ 0 w 21600"/>
                <a:gd name="T10" fmla="*/ 0 h 24060"/>
                <a:gd name="T11" fmla="*/ 21600 w 21600"/>
                <a:gd name="T12" fmla="*/ 24060 h 24060"/>
              </a:gdLst>
              <a:ahLst/>
              <a:cxnLst>
                <a:cxn ang="T6">
                  <a:pos x="T0" y="T1"/>
                </a:cxn>
                <a:cxn ang="T7">
                  <a:pos x="T2" y="T3"/>
                </a:cxn>
                <a:cxn ang="T8">
                  <a:pos x="T4" y="T5"/>
                </a:cxn>
              </a:cxnLst>
              <a:rect l="T9" t="T10" r="T11" b="T12"/>
              <a:pathLst>
                <a:path w="21600" h="24060" fill="none" extrusionOk="0">
                  <a:moveTo>
                    <a:pt x="140" y="24060"/>
                  </a:moveTo>
                  <a:cubicBezTo>
                    <a:pt x="47" y="23242"/>
                    <a:pt x="0" y="22420"/>
                    <a:pt x="0" y="21597"/>
                  </a:cubicBezTo>
                  <a:cubicBezTo>
                    <a:pt x="-1" y="9805"/>
                    <a:pt x="9456" y="193"/>
                    <a:pt x="21245" y="-1"/>
                  </a:cubicBezTo>
                </a:path>
                <a:path w="21600" h="24060" stroke="0" extrusionOk="0">
                  <a:moveTo>
                    <a:pt x="140" y="24060"/>
                  </a:moveTo>
                  <a:cubicBezTo>
                    <a:pt x="47" y="23242"/>
                    <a:pt x="0" y="22420"/>
                    <a:pt x="0" y="21597"/>
                  </a:cubicBezTo>
                  <a:cubicBezTo>
                    <a:pt x="-1" y="9805"/>
                    <a:pt x="9456" y="193"/>
                    <a:pt x="21245" y="-1"/>
                  </a:cubicBezTo>
                  <a:lnTo>
                    <a:pt x="21600" y="21597"/>
                  </a:lnTo>
                  <a:lnTo>
                    <a:pt x="140" y="2406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105" name="Line 73"/>
            <p:cNvSpPr>
              <a:spLocks noChangeShapeType="1"/>
            </p:cNvSpPr>
            <p:nvPr/>
          </p:nvSpPr>
          <p:spPr bwMode="auto">
            <a:xfrm flipH="1">
              <a:off x="2801938" y="4470400"/>
              <a:ext cx="10318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06" name="Line 74"/>
            <p:cNvSpPr>
              <a:spLocks noChangeShapeType="1"/>
            </p:cNvSpPr>
            <p:nvPr/>
          </p:nvSpPr>
          <p:spPr bwMode="auto">
            <a:xfrm flipH="1">
              <a:off x="2632075" y="4556125"/>
              <a:ext cx="1333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07" name="Freeform 75"/>
            <p:cNvSpPr>
              <a:spLocks/>
            </p:cNvSpPr>
            <p:nvPr/>
          </p:nvSpPr>
          <p:spPr bwMode="auto">
            <a:xfrm>
              <a:off x="3541713" y="4349750"/>
              <a:ext cx="330200" cy="231775"/>
            </a:xfrm>
            <a:custGeom>
              <a:avLst/>
              <a:gdLst>
                <a:gd name="T0" fmla="*/ 2147483647 w 208"/>
                <a:gd name="T1" fmla="*/ 2147483647 h 146"/>
                <a:gd name="T2" fmla="*/ 0 w 208"/>
                <a:gd name="T3" fmla="*/ 2147483647 h 146"/>
                <a:gd name="T4" fmla="*/ 2147483647 w 208"/>
                <a:gd name="T5" fmla="*/ 0 h 146"/>
                <a:gd name="T6" fmla="*/ 2147483647 w 208"/>
                <a:gd name="T7" fmla="*/ 2147483647 h 146"/>
                <a:gd name="T8" fmla="*/ 0 60000 65536"/>
                <a:gd name="T9" fmla="*/ 0 60000 65536"/>
                <a:gd name="T10" fmla="*/ 0 60000 65536"/>
                <a:gd name="T11" fmla="*/ 0 60000 65536"/>
                <a:gd name="T12" fmla="*/ 0 w 208"/>
                <a:gd name="T13" fmla="*/ 0 h 146"/>
                <a:gd name="T14" fmla="*/ 208 w 208"/>
                <a:gd name="T15" fmla="*/ 146 h 146"/>
              </a:gdLst>
              <a:ahLst/>
              <a:cxnLst>
                <a:cxn ang="T8">
                  <a:pos x="T0" y="T1"/>
                </a:cxn>
                <a:cxn ang="T9">
                  <a:pos x="T2" y="T3"/>
                </a:cxn>
                <a:cxn ang="T10">
                  <a:pos x="T4" y="T5"/>
                </a:cxn>
                <a:cxn ang="T11">
                  <a:pos x="T6" y="T7"/>
                </a:cxn>
              </a:cxnLst>
              <a:rect l="T12" t="T13" r="T14" b="T15"/>
              <a:pathLst>
                <a:path w="208" h="146">
                  <a:moveTo>
                    <a:pt x="207" y="145"/>
                  </a:moveTo>
                  <a:lnTo>
                    <a:pt x="0" y="76"/>
                  </a:lnTo>
                  <a:lnTo>
                    <a:pt x="207" y="0"/>
                  </a:lnTo>
                  <a:lnTo>
                    <a:pt x="207"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4108" name="Oval 76"/>
            <p:cNvSpPr>
              <a:spLocks noChangeArrowheads="1"/>
            </p:cNvSpPr>
            <p:nvPr/>
          </p:nvSpPr>
          <p:spPr bwMode="auto">
            <a:xfrm>
              <a:off x="3463925" y="4429125"/>
              <a:ext cx="71438" cy="71438"/>
            </a:xfrm>
            <a:prstGeom prst="ellipse">
              <a:avLst/>
            </a:prstGeom>
            <a:solidFill>
              <a:srgbClr val="FFFFFF"/>
            </a:solidFill>
            <a:ln w="12700">
              <a:solidFill>
                <a:srgbClr val="000000"/>
              </a:solidFill>
              <a:round/>
              <a:headEnd/>
              <a:tailEnd/>
            </a:ln>
          </p:spPr>
          <p:txBody>
            <a:bodyPr wrap="none" anchor="ctr"/>
            <a:lstStyle/>
            <a:p>
              <a:endParaRPr lang="cs-CZ">
                <a:solidFill>
                  <a:srgbClr val="000000"/>
                </a:solidFill>
              </a:endParaRPr>
            </a:p>
          </p:txBody>
        </p:sp>
        <p:sp>
          <p:nvSpPr>
            <p:cNvPr id="44109" name="Rectangle 77"/>
            <p:cNvSpPr>
              <a:spLocks noChangeArrowheads="1"/>
            </p:cNvSpPr>
            <p:nvPr/>
          </p:nvSpPr>
          <p:spPr bwMode="auto">
            <a:xfrm>
              <a:off x="3706813" y="3497263"/>
              <a:ext cx="1333500" cy="1185862"/>
            </a:xfrm>
            <a:prstGeom prst="rect">
              <a:avLst/>
            </a:prstGeom>
            <a:solidFill>
              <a:schemeClr val="accent6">
                <a:lumMod val="40000"/>
                <a:lumOff val="6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10" name="Rectangle 78"/>
            <p:cNvSpPr>
              <a:spLocks noChangeArrowheads="1"/>
            </p:cNvSpPr>
            <p:nvPr/>
          </p:nvSpPr>
          <p:spPr bwMode="auto">
            <a:xfrm>
              <a:off x="3700463" y="3440113"/>
              <a:ext cx="133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Grocery Transaction</a:t>
              </a:r>
            </a:p>
          </p:txBody>
        </p:sp>
        <p:sp>
          <p:nvSpPr>
            <p:cNvPr id="44111" name="Line 79"/>
            <p:cNvSpPr>
              <a:spLocks noChangeShapeType="1"/>
            </p:cNvSpPr>
            <p:nvPr/>
          </p:nvSpPr>
          <p:spPr bwMode="auto">
            <a:xfrm>
              <a:off x="3700463" y="3684588"/>
              <a:ext cx="13462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12" name="Rectangle 80"/>
            <p:cNvSpPr>
              <a:spLocks noChangeArrowheads="1"/>
            </p:cNvSpPr>
            <p:nvPr/>
          </p:nvSpPr>
          <p:spPr bwMode="auto">
            <a:xfrm>
              <a:off x="3656013" y="3621088"/>
              <a:ext cx="97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Store Number</a:t>
              </a:r>
            </a:p>
          </p:txBody>
        </p:sp>
        <p:sp>
          <p:nvSpPr>
            <p:cNvPr id="44113" name="Rectangle 81"/>
            <p:cNvSpPr>
              <a:spLocks noChangeArrowheads="1"/>
            </p:cNvSpPr>
            <p:nvPr/>
          </p:nvSpPr>
          <p:spPr bwMode="auto">
            <a:xfrm>
              <a:off x="3656013" y="3779838"/>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Transaction Date</a:t>
              </a:r>
            </a:p>
          </p:txBody>
        </p:sp>
        <p:sp>
          <p:nvSpPr>
            <p:cNvPr id="44114" name="Rectangle 82"/>
            <p:cNvSpPr>
              <a:spLocks noChangeArrowheads="1"/>
            </p:cNvSpPr>
            <p:nvPr/>
          </p:nvSpPr>
          <p:spPr bwMode="auto">
            <a:xfrm>
              <a:off x="3656013" y="3937000"/>
              <a:ext cx="735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Customer</a:t>
              </a:r>
            </a:p>
          </p:txBody>
        </p:sp>
        <p:sp>
          <p:nvSpPr>
            <p:cNvPr id="44115" name="Rectangle 83"/>
            <p:cNvSpPr>
              <a:spLocks noChangeArrowheads="1"/>
            </p:cNvSpPr>
            <p:nvPr/>
          </p:nvSpPr>
          <p:spPr bwMode="auto">
            <a:xfrm>
              <a:off x="3656013" y="4094163"/>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Product</a:t>
              </a:r>
            </a:p>
          </p:txBody>
        </p:sp>
        <p:sp>
          <p:nvSpPr>
            <p:cNvPr id="44116" name="Rectangle 84"/>
            <p:cNvSpPr>
              <a:spLocks noChangeArrowheads="1"/>
            </p:cNvSpPr>
            <p:nvPr/>
          </p:nvSpPr>
          <p:spPr bwMode="auto">
            <a:xfrm>
              <a:off x="3656013" y="4251325"/>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Purchase Quantity</a:t>
              </a:r>
            </a:p>
          </p:txBody>
        </p:sp>
        <p:sp>
          <p:nvSpPr>
            <p:cNvPr id="44117" name="Rectangle 85"/>
            <p:cNvSpPr>
              <a:spLocks noChangeArrowheads="1"/>
            </p:cNvSpPr>
            <p:nvPr/>
          </p:nvSpPr>
          <p:spPr bwMode="auto">
            <a:xfrm>
              <a:off x="3656013" y="4408488"/>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Amount</a:t>
              </a:r>
            </a:p>
          </p:txBody>
        </p:sp>
        <p:sp>
          <p:nvSpPr>
            <p:cNvPr id="44118" name="Rectangle 86"/>
            <p:cNvSpPr>
              <a:spLocks noChangeArrowheads="1"/>
            </p:cNvSpPr>
            <p:nvPr/>
          </p:nvSpPr>
          <p:spPr bwMode="auto">
            <a:xfrm>
              <a:off x="2092325" y="4719638"/>
              <a:ext cx="1262063" cy="1971675"/>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19" name="Rectangle 87"/>
            <p:cNvSpPr>
              <a:spLocks noChangeArrowheads="1"/>
            </p:cNvSpPr>
            <p:nvPr/>
          </p:nvSpPr>
          <p:spPr bwMode="auto">
            <a:xfrm>
              <a:off x="2351088" y="4662488"/>
              <a:ext cx="735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Customer</a:t>
              </a:r>
            </a:p>
          </p:txBody>
        </p:sp>
        <p:sp>
          <p:nvSpPr>
            <p:cNvPr id="44120" name="Line 88"/>
            <p:cNvSpPr>
              <a:spLocks noChangeShapeType="1"/>
            </p:cNvSpPr>
            <p:nvPr/>
          </p:nvSpPr>
          <p:spPr bwMode="auto">
            <a:xfrm>
              <a:off x="2085975" y="4906963"/>
              <a:ext cx="12747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21" name="Rectangle 89"/>
            <p:cNvSpPr>
              <a:spLocks noChangeArrowheads="1"/>
            </p:cNvSpPr>
            <p:nvPr/>
          </p:nvSpPr>
          <p:spPr bwMode="auto">
            <a:xfrm>
              <a:off x="2043113" y="4845050"/>
              <a:ext cx="735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Customer</a:t>
              </a:r>
            </a:p>
          </p:txBody>
        </p:sp>
        <p:sp>
          <p:nvSpPr>
            <p:cNvPr id="44122" name="Rectangle 90"/>
            <p:cNvSpPr>
              <a:spLocks noChangeArrowheads="1"/>
            </p:cNvSpPr>
            <p:nvPr/>
          </p:nvSpPr>
          <p:spPr bwMode="auto">
            <a:xfrm>
              <a:off x="2043113" y="5002213"/>
              <a:ext cx="804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First Name</a:t>
              </a:r>
            </a:p>
          </p:txBody>
        </p:sp>
        <p:sp>
          <p:nvSpPr>
            <p:cNvPr id="44123" name="Rectangle 91"/>
            <p:cNvSpPr>
              <a:spLocks noChangeArrowheads="1"/>
            </p:cNvSpPr>
            <p:nvPr/>
          </p:nvSpPr>
          <p:spPr bwMode="auto">
            <a:xfrm>
              <a:off x="2043113" y="5159375"/>
              <a:ext cx="79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Last Name</a:t>
              </a:r>
            </a:p>
          </p:txBody>
        </p:sp>
        <p:sp>
          <p:nvSpPr>
            <p:cNvPr id="44124" name="Rectangle 92"/>
            <p:cNvSpPr>
              <a:spLocks noChangeArrowheads="1"/>
            </p:cNvSpPr>
            <p:nvPr/>
          </p:nvSpPr>
          <p:spPr bwMode="auto">
            <a:xfrm>
              <a:off x="2043113" y="5316538"/>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1</a:t>
              </a:r>
            </a:p>
          </p:txBody>
        </p:sp>
        <p:sp>
          <p:nvSpPr>
            <p:cNvPr id="44125" name="Rectangle 93"/>
            <p:cNvSpPr>
              <a:spLocks noChangeArrowheads="1"/>
            </p:cNvSpPr>
            <p:nvPr/>
          </p:nvSpPr>
          <p:spPr bwMode="auto">
            <a:xfrm>
              <a:off x="2043113" y="547370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2</a:t>
              </a:r>
            </a:p>
          </p:txBody>
        </p:sp>
        <p:sp>
          <p:nvSpPr>
            <p:cNvPr id="44126" name="Rectangle 94"/>
            <p:cNvSpPr>
              <a:spLocks noChangeArrowheads="1"/>
            </p:cNvSpPr>
            <p:nvPr/>
          </p:nvSpPr>
          <p:spPr bwMode="auto">
            <a:xfrm>
              <a:off x="2043113" y="5630863"/>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3</a:t>
              </a:r>
            </a:p>
          </p:txBody>
        </p:sp>
        <p:sp>
          <p:nvSpPr>
            <p:cNvPr id="44127" name="Rectangle 95"/>
            <p:cNvSpPr>
              <a:spLocks noChangeArrowheads="1"/>
            </p:cNvSpPr>
            <p:nvPr/>
          </p:nvSpPr>
          <p:spPr bwMode="auto">
            <a:xfrm>
              <a:off x="2043113" y="578802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4128" name="Rectangle 96"/>
            <p:cNvSpPr>
              <a:spLocks noChangeArrowheads="1"/>
            </p:cNvSpPr>
            <p:nvPr/>
          </p:nvSpPr>
          <p:spPr bwMode="auto">
            <a:xfrm>
              <a:off x="2043113" y="5945188"/>
              <a:ext cx="481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4129" name="Rectangle 97"/>
            <p:cNvSpPr>
              <a:spLocks noChangeArrowheads="1"/>
            </p:cNvSpPr>
            <p:nvPr/>
          </p:nvSpPr>
          <p:spPr bwMode="auto">
            <a:xfrm>
              <a:off x="2043113" y="6103938"/>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4130" name="Rectangle 98"/>
            <p:cNvSpPr>
              <a:spLocks noChangeArrowheads="1"/>
            </p:cNvSpPr>
            <p:nvPr/>
          </p:nvSpPr>
          <p:spPr bwMode="auto">
            <a:xfrm>
              <a:off x="2043113" y="6261100"/>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Postal Code</a:t>
              </a:r>
            </a:p>
          </p:txBody>
        </p:sp>
        <p:sp>
          <p:nvSpPr>
            <p:cNvPr id="44131" name="Rectangle 99"/>
            <p:cNvSpPr>
              <a:spLocks noChangeArrowheads="1"/>
            </p:cNvSpPr>
            <p:nvPr/>
          </p:nvSpPr>
          <p:spPr bwMode="auto">
            <a:xfrm>
              <a:off x="2043113" y="6418263"/>
              <a:ext cx="1285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Customer Category</a:t>
              </a:r>
            </a:p>
          </p:txBody>
        </p:sp>
        <p:sp>
          <p:nvSpPr>
            <p:cNvPr id="44132" name="Rectangle 100"/>
            <p:cNvSpPr>
              <a:spLocks noChangeArrowheads="1"/>
            </p:cNvSpPr>
            <p:nvPr/>
          </p:nvSpPr>
          <p:spPr bwMode="auto">
            <a:xfrm>
              <a:off x="2141538" y="3097213"/>
              <a:ext cx="1152525" cy="557212"/>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33" name="Rectangle 101"/>
            <p:cNvSpPr>
              <a:spLocks noChangeArrowheads="1"/>
            </p:cNvSpPr>
            <p:nvPr/>
          </p:nvSpPr>
          <p:spPr bwMode="auto">
            <a:xfrm>
              <a:off x="2484438" y="3040063"/>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Time</a:t>
              </a:r>
            </a:p>
          </p:txBody>
        </p:sp>
        <p:sp>
          <p:nvSpPr>
            <p:cNvPr id="44134" name="Line 102"/>
            <p:cNvSpPr>
              <a:spLocks noChangeShapeType="1"/>
            </p:cNvSpPr>
            <p:nvPr/>
          </p:nvSpPr>
          <p:spPr bwMode="auto">
            <a:xfrm>
              <a:off x="2135188" y="3284538"/>
              <a:ext cx="11652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35" name="Rectangle 103"/>
            <p:cNvSpPr>
              <a:spLocks noChangeArrowheads="1"/>
            </p:cNvSpPr>
            <p:nvPr/>
          </p:nvSpPr>
          <p:spPr bwMode="auto">
            <a:xfrm>
              <a:off x="2090738" y="3222625"/>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Transaction Date</a:t>
              </a:r>
            </a:p>
          </p:txBody>
        </p:sp>
        <p:sp>
          <p:nvSpPr>
            <p:cNvPr id="44136" name="Rectangle 104"/>
            <p:cNvSpPr>
              <a:spLocks noChangeArrowheads="1"/>
            </p:cNvSpPr>
            <p:nvPr/>
          </p:nvSpPr>
          <p:spPr bwMode="auto">
            <a:xfrm>
              <a:off x="3863975" y="1608138"/>
              <a:ext cx="946150" cy="1343025"/>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37" name="Rectangle 105"/>
            <p:cNvSpPr>
              <a:spLocks noChangeArrowheads="1"/>
            </p:cNvSpPr>
            <p:nvPr/>
          </p:nvSpPr>
          <p:spPr bwMode="auto">
            <a:xfrm>
              <a:off x="4087813" y="1552575"/>
              <a:ext cx="487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Store</a:t>
              </a:r>
            </a:p>
          </p:txBody>
        </p:sp>
        <p:sp>
          <p:nvSpPr>
            <p:cNvPr id="44138" name="Line 106"/>
            <p:cNvSpPr>
              <a:spLocks noChangeShapeType="1"/>
            </p:cNvSpPr>
            <p:nvPr/>
          </p:nvSpPr>
          <p:spPr bwMode="auto">
            <a:xfrm>
              <a:off x="3862388" y="1757363"/>
              <a:ext cx="9588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39" name="Rectangle 107"/>
            <p:cNvSpPr>
              <a:spLocks noChangeArrowheads="1"/>
            </p:cNvSpPr>
            <p:nvPr/>
          </p:nvSpPr>
          <p:spPr bwMode="auto">
            <a:xfrm>
              <a:off x="3814763" y="1733550"/>
              <a:ext cx="97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Store Number</a:t>
              </a:r>
            </a:p>
          </p:txBody>
        </p:sp>
        <p:sp>
          <p:nvSpPr>
            <p:cNvPr id="44140" name="Rectangle 108"/>
            <p:cNvSpPr>
              <a:spLocks noChangeArrowheads="1"/>
            </p:cNvSpPr>
            <p:nvPr/>
          </p:nvSpPr>
          <p:spPr bwMode="auto">
            <a:xfrm>
              <a:off x="3814763" y="1890713"/>
              <a:ext cx="862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Store Name</a:t>
              </a:r>
            </a:p>
          </p:txBody>
        </p:sp>
        <p:sp>
          <p:nvSpPr>
            <p:cNvPr id="44141" name="Rectangle 109"/>
            <p:cNvSpPr>
              <a:spLocks noChangeArrowheads="1"/>
            </p:cNvSpPr>
            <p:nvPr/>
          </p:nvSpPr>
          <p:spPr bwMode="auto">
            <a:xfrm>
              <a:off x="3814763" y="204787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4142" name="Rectangle 110"/>
            <p:cNvSpPr>
              <a:spLocks noChangeArrowheads="1"/>
            </p:cNvSpPr>
            <p:nvPr/>
          </p:nvSpPr>
          <p:spPr bwMode="auto">
            <a:xfrm>
              <a:off x="3814763" y="2205038"/>
              <a:ext cx="481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4143" name="Rectangle 111"/>
            <p:cNvSpPr>
              <a:spLocks noChangeArrowheads="1"/>
            </p:cNvSpPr>
            <p:nvPr/>
          </p:nvSpPr>
          <p:spPr bwMode="auto">
            <a:xfrm>
              <a:off x="3814763" y="2362200"/>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4144" name="Rectangle 112"/>
            <p:cNvSpPr>
              <a:spLocks noChangeArrowheads="1"/>
            </p:cNvSpPr>
            <p:nvPr/>
          </p:nvSpPr>
          <p:spPr bwMode="auto">
            <a:xfrm>
              <a:off x="3814763" y="2520950"/>
              <a:ext cx="78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Telephone</a:t>
              </a:r>
            </a:p>
          </p:txBody>
        </p:sp>
        <p:sp>
          <p:nvSpPr>
            <p:cNvPr id="44145" name="Rectangle 113"/>
            <p:cNvSpPr>
              <a:spLocks noChangeArrowheads="1"/>
            </p:cNvSpPr>
            <p:nvPr/>
          </p:nvSpPr>
          <p:spPr bwMode="auto">
            <a:xfrm>
              <a:off x="3814763" y="2678113"/>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Region</a:t>
              </a:r>
            </a:p>
          </p:txBody>
        </p:sp>
        <p:sp>
          <p:nvSpPr>
            <p:cNvPr id="44146" name="Rectangle 114"/>
            <p:cNvSpPr>
              <a:spLocks noChangeArrowheads="1"/>
            </p:cNvSpPr>
            <p:nvPr/>
          </p:nvSpPr>
          <p:spPr bwMode="auto">
            <a:xfrm>
              <a:off x="5235575" y="4719638"/>
              <a:ext cx="884238" cy="871537"/>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47" name="Rectangle 115"/>
            <p:cNvSpPr>
              <a:spLocks noChangeArrowheads="1"/>
            </p:cNvSpPr>
            <p:nvPr/>
          </p:nvSpPr>
          <p:spPr bwMode="auto">
            <a:xfrm>
              <a:off x="5367338" y="4662488"/>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a:t>
              </a:r>
            </a:p>
          </p:txBody>
        </p:sp>
        <p:sp>
          <p:nvSpPr>
            <p:cNvPr id="44148" name="Line 116"/>
            <p:cNvSpPr>
              <a:spLocks noChangeShapeType="1"/>
            </p:cNvSpPr>
            <p:nvPr/>
          </p:nvSpPr>
          <p:spPr bwMode="auto">
            <a:xfrm>
              <a:off x="5229225" y="4906963"/>
              <a:ext cx="8969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49" name="Rectangle 117"/>
            <p:cNvSpPr>
              <a:spLocks noChangeArrowheads="1"/>
            </p:cNvSpPr>
            <p:nvPr/>
          </p:nvSpPr>
          <p:spPr bwMode="auto">
            <a:xfrm>
              <a:off x="5184775" y="4845050"/>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Product</a:t>
              </a:r>
            </a:p>
          </p:txBody>
        </p:sp>
        <p:sp>
          <p:nvSpPr>
            <p:cNvPr id="44150" name="Rectangle 118"/>
            <p:cNvSpPr>
              <a:spLocks noChangeArrowheads="1"/>
            </p:cNvSpPr>
            <p:nvPr/>
          </p:nvSpPr>
          <p:spPr bwMode="auto">
            <a:xfrm>
              <a:off x="5184775" y="5002213"/>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Description</a:t>
              </a:r>
            </a:p>
          </p:txBody>
        </p:sp>
        <p:sp>
          <p:nvSpPr>
            <p:cNvPr id="44151" name="Rectangle 119"/>
            <p:cNvSpPr>
              <a:spLocks noChangeArrowheads="1"/>
            </p:cNvSpPr>
            <p:nvPr/>
          </p:nvSpPr>
          <p:spPr bwMode="auto">
            <a:xfrm>
              <a:off x="5184775" y="5159375"/>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Category</a:t>
              </a:r>
            </a:p>
          </p:txBody>
        </p:sp>
        <p:sp>
          <p:nvSpPr>
            <p:cNvPr id="44152" name="Rectangle 120"/>
            <p:cNvSpPr>
              <a:spLocks noChangeArrowheads="1"/>
            </p:cNvSpPr>
            <p:nvPr/>
          </p:nvSpPr>
          <p:spPr bwMode="auto">
            <a:xfrm>
              <a:off x="5184775" y="5316538"/>
              <a:ext cx="89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Line</a:t>
              </a:r>
            </a:p>
          </p:txBody>
        </p:sp>
        <p:sp>
          <p:nvSpPr>
            <p:cNvPr id="44153" name="Rectangle 121"/>
            <p:cNvSpPr>
              <a:spLocks noChangeArrowheads="1"/>
            </p:cNvSpPr>
            <p:nvPr/>
          </p:nvSpPr>
          <p:spPr bwMode="auto">
            <a:xfrm>
              <a:off x="6897688" y="5808663"/>
              <a:ext cx="1163637" cy="557212"/>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54" name="Rectangle 122"/>
            <p:cNvSpPr>
              <a:spLocks noChangeArrowheads="1"/>
            </p:cNvSpPr>
            <p:nvPr/>
          </p:nvSpPr>
          <p:spPr bwMode="auto">
            <a:xfrm>
              <a:off x="6888163" y="5751513"/>
              <a:ext cx="1173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Category</a:t>
              </a:r>
            </a:p>
          </p:txBody>
        </p:sp>
        <p:sp>
          <p:nvSpPr>
            <p:cNvPr id="44155" name="Line 123"/>
            <p:cNvSpPr>
              <a:spLocks noChangeShapeType="1"/>
            </p:cNvSpPr>
            <p:nvPr/>
          </p:nvSpPr>
          <p:spPr bwMode="auto">
            <a:xfrm>
              <a:off x="6891338" y="5957888"/>
              <a:ext cx="11763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56" name="Rectangle 124"/>
            <p:cNvSpPr>
              <a:spLocks noChangeArrowheads="1"/>
            </p:cNvSpPr>
            <p:nvPr/>
          </p:nvSpPr>
          <p:spPr bwMode="auto">
            <a:xfrm>
              <a:off x="6846888" y="5934075"/>
              <a:ext cx="1173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Product Category</a:t>
              </a:r>
            </a:p>
          </p:txBody>
        </p:sp>
        <p:sp>
          <p:nvSpPr>
            <p:cNvPr id="44157" name="Rectangle 125"/>
            <p:cNvSpPr>
              <a:spLocks noChangeArrowheads="1"/>
            </p:cNvSpPr>
            <p:nvPr/>
          </p:nvSpPr>
          <p:spPr bwMode="auto">
            <a:xfrm>
              <a:off x="6846888" y="6091238"/>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Description</a:t>
              </a:r>
            </a:p>
          </p:txBody>
        </p:sp>
        <p:sp>
          <p:nvSpPr>
            <p:cNvPr id="44158" name="Rectangle 126"/>
            <p:cNvSpPr>
              <a:spLocks noChangeArrowheads="1"/>
            </p:cNvSpPr>
            <p:nvPr/>
          </p:nvSpPr>
          <p:spPr bwMode="auto">
            <a:xfrm>
              <a:off x="5053013" y="1100138"/>
              <a:ext cx="776287" cy="555625"/>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59" name="Rectangle 127"/>
            <p:cNvSpPr>
              <a:spLocks noChangeArrowheads="1"/>
            </p:cNvSpPr>
            <p:nvPr/>
          </p:nvSpPr>
          <p:spPr bwMode="auto">
            <a:xfrm>
              <a:off x="5141913" y="1042988"/>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Region</a:t>
              </a:r>
            </a:p>
          </p:txBody>
        </p:sp>
        <p:sp>
          <p:nvSpPr>
            <p:cNvPr id="44160" name="Line 128"/>
            <p:cNvSpPr>
              <a:spLocks noChangeShapeType="1"/>
            </p:cNvSpPr>
            <p:nvPr/>
          </p:nvSpPr>
          <p:spPr bwMode="auto">
            <a:xfrm>
              <a:off x="5046663" y="1235075"/>
              <a:ext cx="7889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61" name="Rectangle 129"/>
            <p:cNvSpPr>
              <a:spLocks noChangeArrowheads="1"/>
            </p:cNvSpPr>
            <p:nvPr/>
          </p:nvSpPr>
          <p:spPr bwMode="auto">
            <a:xfrm>
              <a:off x="5003800" y="1225550"/>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Region</a:t>
              </a:r>
            </a:p>
          </p:txBody>
        </p:sp>
        <p:sp>
          <p:nvSpPr>
            <p:cNvPr id="44162" name="Rectangle 130"/>
            <p:cNvSpPr>
              <a:spLocks noChangeArrowheads="1"/>
            </p:cNvSpPr>
            <p:nvPr/>
          </p:nvSpPr>
          <p:spPr bwMode="auto">
            <a:xfrm>
              <a:off x="5003800" y="1382713"/>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Description</a:t>
              </a:r>
            </a:p>
          </p:txBody>
        </p:sp>
        <p:sp>
          <p:nvSpPr>
            <p:cNvPr id="44163" name="Rectangle 131"/>
            <p:cNvSpPr>
              <a:spLocks noChangeArrowheads="1"/>
            </p:cNvSpPr>
            <p:nvPr/>
          </p:nvSpPr>
          <p:spPr bwMode="auto">
            <a:xfrm>
              <a:off x="660400" y="1887538"/>
              <a:ext cx="1092200" cy="869950"/>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64" name="Rectangle 132"/>
            <p:cNvSpPr>
              <a:spLocks noChangeArrowheads="1"/>
            </p:cNvSpPr>
            <p:nvPr/>
          </p:nvSpPr>
          <p:spPr bwMode="auto">
            <a:xfrm>
              <a:off x="747713" y="1830388"/>
              <a:ext cx="904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Sales Period</a:t>
              </a:r>
            </a:p>
          </p:txBody>
        </p:sp>
        <p:sp>
          <p:nvSpPr>
            <p:cNvPr id="44165" name="Line 133"/>
            <p:cNvSpPr>
              <a:spLocks noChangeShapeType="1"/>
            </p:cNvSpPr>
            <p:nvPr/>
          </p:nvSpPr>
          <p:spPr bwMode="auto">
            <a:xfrm>
              <a:off x="654050" y="2074863"/>
              <a:ext cx="11049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66" name="Rectangle 134"/>
            <p:cNvSpPr>
              <a:spLocks noChangeArrowheads="1"/>
            </p:cNvSpPr>
            <p:nvPr/>
          </p:nvSpPr>
          <p:spPr bwMode="auto">
            <a:xfrm>
              <a:off x="611188" y="2011363"/>
              <a:ext cx="1073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Period Identifier</a:t>
              </a:r>
            </a:p>
          </p:txBody>
        </p:sp>
        <p:sp>
          <p:nvSpPr>
            <p:cNvPr id="44167" name="Rectangle 135"/>
            <p:cNvSpPr>
              <a:spLocks noChangeArrowheads="1"/>
            </p:cNvSpPr>
            <p:nvPr/>
          </p:nvSpPr>
          <p:spPr bwMode="auto">
            <a:xfrm>
              <a:off x="611188" y="2168525"/>
              <a:ext cx="904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Sales Period</a:t>
              </a:r>
            </a:p>
          </p:txBody>
        </p:sp>
        <p:sp>
          <p:nvSpPr>
            <p:cNvPr id="44168" name="Rectangle 136"/>
            <p:cNvSpPr>
              <a:spLocks noChangeArrowheads="1"/>
            </p:cNvSpPr>
            <p:nvPr/>
          </p:nvSpPr>
          <p:spPr bwMode="auto">
            <a:xfrm>
              <a:off x="611188" y="2327275"/>
              <a:ext cx="78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From Date</a:t>
              </a:r>
            </a:p>
          </p:txBody>
        </p:sp>
        <p:sp>
          <p:nvSpPr>
            <p:cNvPr id="44169" name="Rectangle 137"/>
            <p:cNvSpPr>
              <a:spLocks noChangeArrowheads="1"/>
            </p:cNvSpPr>
            <p:nvPr/>
          </p:nvSpPr>
          <p:spPr bwMode="auto">
            <a:xfrm>
              <a:off x="611188" y="2484438"/>
              <a:ext cx="636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To Date</a:t>
              </a:r>
            </a:p>
          </p:txBody>
        </p:sp>
        <p:sp>
          <p:nvSpPr>
            <p:cNvPr id="44170" name="Rectangle 138"/>
            <p:cNvSpPr>
              <a:spLocks noChangeArrowheads="1"/>
            </p:cNvSpPr>
            <p:nvPr/>
          </p:nvSpPr>
          <p:spPr bwMode="auto">
            <a:xfrm>
              <a:off x="576263" y="5010150"/>
              <a:ext cx="1260475" cy="555625"/>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71" name="Rectangle 139"/>
            <p:cNvSpPr>
              <a:spLocks noChangeArrowheads="1"/>
            </p:cNvSpPr>
            <p:nvPr/>
          </p:nvSpPr>
          <p:spPr bwMode="auto">
            <a:xfrm>
              <a:off x="557213" y="4953000"/>
              <a:ext cx="1285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Customer Category</a:t>
              </a:r>
            </a:p>
          </p:txBody>
        </p:sp>
        <p:sp>
          <p:nvSpPr>
            <p:cNvPr id="44172" name="Line 140"/>
            <p:cNvSpPr>
              <a:spLocks noChangeShapeType="1"/>
            </p:cNvSpPr>
            <p:nvPr/>
          </p:nvSpPr>
          <p:spPr bwMode="auto">
            <a:xfrm>
              <a:off x="569913" y="5197475"/>
              <a:ext cx="1273175" cy="0"/>
            </a:xfrm>
            <a:prstGeom prst="line">
              <a:avLst/>
            </a:prstGeom>
            <a:noFill/>
            <a:ln w="12700">
              <a:solidFill>
                <a:srgbClr val="000000"/>
              </a:solidFill>
              <a:round/>
              <a:headEnd type="none" w="sm" len="sm"/>
              <a:tailEnd type="none" w="sm" len="sm"/>
            </a:ln>
            <a:extLst/>
          </p:spPr>
          <p:txBody>
            <a:bodyPr wrap="none" anchor="ctr"/>
            <a:lstStyle/>
            <a:p>
              <a:endParaRPr lang="en-US">
                <a:solidFill>
                  <a:srgbClr val="000000"/>
                </a:solidFill>
              </a:endParaRPr>
            </a:p>
          </p:txBody>
        </p:sp>
        <p:sp>
          <p:nvSpPr>
            <p:cNvPr id="44173" name="Rectangle 141"/>
            <p:cNvSpPr>
              <a:spLocks noChangeArrowheads="1"/>
            </p:cNvSpPr>
            <p:nvPr/>
          </p:nvSpPr>
          <p:spPr bwMode="auto">
            <a:xfrm>
              <a:off x="527050" y="5135563"/>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Category</a:t>
              </a:r>
            </a:p>
          </p:txBody>
        </p:sp>
        <p:sp>
          <p:nvSpPr>
            <p:cNvPr id="44174" name="Rectangle 142"/>
            <p:cNvSpPr>
              <a:spLocks noChangeArrowheads="1"/>
            </p:cNvSpPr>
            <p:nvPr/>
          </p:nvSpPr>
          <p:spPr bwMode="auto">
            <a:xfrm>
              <a:off x="527050" y="5292725"/>
              <a:ext cx="1285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Customer Category</a:t>
              </a:r>
            </a:p>
          </p:txBody>
        </p:sp>
        <p:sp>
          <p:nvSpPr>
            <p:cNvPr id="44175" name="Rectangle 143"/>
            <p:cNvSpPr>
              <a:spLocks noChangeArrowheads="1"/>
            </p:cNvSpPr>
            <p:nvPr/>
          </p:nvSpPr>
          <p:spPr bwMode="auto">
            <a:xfrm>
              <a:off x="2128838" y="1608138"/>
              <a:ext cx="1189037" cy="871537"/>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76" name="Rectangle 144"/>
            <p:cNvSpPr>
              <a:spLocks noChangeArrowheads="1"/>
            </p:cNvSpPr>
            <p:nvPr/>
          </p:nvSpPr>
          <p:spPr bwMode="auto">
            <a:xfrm>
              <a:off x="2135188" y="1552575"/>
              <a:ext cx="1165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Promotion Period</a:t>
              </a:r>
            </a:p>
          </p:txBody>
        </p:sp>
        <p:sp>
          <p:nvSpPr>
            <p:cNvPr id="44177" name="Line 145"/>
            <p:cNvSpPr>
              <a:spLocks noChangeShapeType="1"/>
            </p:cNvSpPr>
            <p:nvPr/>
          </p:nvSpPr>
          <p:spPr bwMode="auto">
            <a:xfrm>
              <a:off x="2122488" y="1795463"/>
              <a:ext cx="12017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78" name="Rectangle 146"/>
            <p:cNvSpPr>
              <a:spLocks noChangeArrowheads="1"/>
            </p:cNvSpPr>
            <p:nvPr/>
          </p:nvSpPr>
          <p:spPr bwMode="auto">
            <a:xfrm>
              <a:off x="2079625" y="1733550"/>
              <a:ext cx="904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Promotion Id</a:t>
              </a:r>
            </a:p>
          </p:txBody>
        </p:sp>
        <p:sp>
          <p:nvSpPr>
            <p:cNvPr id="44179" name="Rectangle 147"/>
            <p:cNvSpPr>
              <a:spLocks noChangeArrowheads="1"/>
            </p:cNvSpPr>
            <p:nvPr/>
          </p:nvSpPr>
          <p:spPr bwMode="auto">
            <a:xfrm>
              <a:off x="2079625" y="1890713"/>
              <a:ext cx="763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Promotion</a:t>
              </a:r>
            </a:p>
          </p:txBody>
        </p:sp>
        <p:sp>
          <p:nvSpPr>
            <p:cNvPr id="44180" name="Rectangle 148"/>
            <p:cNvSpPr>
              <a:spLocks noChangeArrowheads="1"/>
            </p:cNvSpPr>
            <p:nvPr/>
          </p:nvSpPr>
          <p:spPr bwMode="auto">
            <a:xfrm>
              <a:off x="2079625" y="2047875"/>
              <a:ext cx="78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From Date</a:t>
              </a:r>
            </a:p>
          </p:txBody>
        </p:sp>
        <p:sp>
          <p:nvSpPr>
            <p:cNvPr id="44181" name="Rectangle 149"/>
            <p:cNvSpPr>
              <a:spLocks noChangeArrowheads="1"/>
            </p:cNvSpPr>
            <p:nvPr/>
          </p:nvSpPr>
          <p:spPr bwMode="auto">
            <a:xfrm>
              <a:off x="2079625" y="2205038"/>
              <a:ext cx="636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To Date</a:t>
              </a:r>
            </a:p>
          </p:txBody>
        </p:sp>
        <p:sp>
          <p:nvSpPr>
            <p:cNvPr id="44182" name="Rectangle 150"/>
            <p:cNvSpPr>
              <a:spLocks noChangeArrowheads="1"/>
            </p:cNvSpPr>
            <p:nvPr/>
          </p:nvSpPr>
          <p:spPr bwMode="auto">
            <a:xfrm>
              <a:off x="6897688" y="5033963"/>
              <a:ext cx="1054100" cy="544512"/>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83" name="Rectangle 151"/>
            <p:cNvSpPr>
              <a:spLocks noChangeArrowheads="1"/>
            </p:cNvSpPr>
            <p:nvPr/>
          </p:nvSpPr>
          <p:spPr bwMode="auto">
            <a:xfrm>
              <a:off x="6977063" y="4976813"/>
              <a:ext cx="896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Line</a:t>
              </a:r>
            </a:p>
          </p:txBody>
        </p:sp>
        <p:sp>
          <p:nvSpPr>
            <p:cNvPr id="44184" name="Line 152"/>
            <p:cNvSpPr>
              <a:spLocks noChangeShapeType="1"/>
            </p:cNvSpPr>
            <p:nvPr/>
          </p:nvSpPr>
          <p:spPr bwMode="auto">
            <a:xfrm>
              <a:off x="6896100" y="5187950"/>
              <a:ext cx="10668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85" name="Rectangle 153"/>
            <p:cNvSpPr>
              <a:spLocks noChangeArrowheads="1"/>
            </p:cNvSpPr>
            <p:nvPr/>
          </p:nvSpPr>
          <p:spPr bwMode="auto">
            <a:xfrm>
              <a:off x="6846888" y="5159375"/>
              <a:ext cx="1058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Product Line ID</a:t>
              </a:r>
            </a:p>
          </p:txBody>
        </p:sp>
        <p:sp>
          <p:nvSpPr>
            <p:cNvPr id="44186" name="Rectangle 154"/>
            <p:cNvSpPr>
              <a:spLocks noChangeArrowheads="1"/>
            </p:cNvSpPr>
            <p:nvPr/>
          </p:nvSpPr>
          <p:spPr bwMode="auto">
            <a:xfrm>
              <a:off x="6846888" y="5316538"/>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Description</a:t>
              </a:r>
            </a:p>
          </p:txBody>
        </p:sp>
        <p:sp>
          <p:nvSpPr>
            <p:cNvPr id="44187" name="Rectangle 155"/>
            <p:cNvSpPr>
              <a:spLocks noChangeArrowheads="1"/>
            </p:cNvSpPr>
            <p:nvPr/>
          </p:nvSpPr>
          <p:spPr bwMode="auto">
            <a:xfrm>
              <a:off x="6897688" y="3424238"/>
              <a:ext cx="1223962" cy="1185862"/>
            </a:xfrm>
            <a:prstGeom prst="rect">
              <a:avLst/>
            </a:prstGeom>
            <a:solidFill>
              <a:schemeClr val="accent6">
                <a:lumMod val="40000"/>
                <a:lumOff val="6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88" name="Rectangle 156"/>
            <p:cNvSpPr>
              <a:spLocks noChangeArrowheads="1"/>
            </p:cNvSpPr>
            <p:nvPr/>
          </p:nvSpPr>
          <p:spPr bwMode="auto">
            <a:xfrm>
              <a:off x="6881813" y="3367088"/>
              <a:ext cx="1257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Purchases</a:t>
              </a:r>
            </a:p>
          </p:txBody>
        </p:sp>
        <p:sp>
          <p:nvSpPr>
            <p:cNvPr id="44189" name="Line 157"/>
            <p:cNvSpPr>
              <a:spLocks noChangeShapeType="1"/>
            </p:cNvSpPr>
            <p:nvPr/>
          </p:nvSpPr>
          <p:spPr bwMode="auto">
            <a:xfrm>
              <a:off x="6891338" y="3578225"/>
              <a:ext cx="123666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90" name="Rectangle 158"/>
            <p:cNvSpPr>
              <a:spLocks noChangeArrowheads="1"/>
            </p:cNvSpPr>
            <p:nvPr/>
          </p:nvSpPr>
          <p:spPr bwMode="auto">
            <a:xfrm>
              <a:off x="6846888" y="3549650"/>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Product</a:t>
              </a:r>
            </a:p>
          </p:txBody>
        </p:sp>
        <p:sp>
          <p:nvSpPr>
            <p:cNvPr id="44191" name="Rectangle 159"/>
            <p:cNvSpPr>
              <a:spLocks noChangeArrowheads="1"/>
            </p:cNvSpPr>
            <p:nvPr/>
          </p:nvSpPr>
          <p:spPr bwMode="auto">
            <a:xfrm>
              <a:off x="6846888" y="3706813"/>
              <a:ext cx="1023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Purchase Date</a:t>
              </a:r>
            </a:p>
          </p:txBody>
        </p:sp>
        <p:sp>
          <p:nvSpPr>
            <p:cNvPr id="44192" name="Rectangle 160"/>
            <p:cNvSpPr>
              <a:spLocks noChangeArrowheads="1"/>
            </p:cNvSpPr>
            <p:nvPr/>
          </p:nvSpPr>
          <p:spPr bwMode="auto">
            <a:xfrm>
              <a:off x="6846888" y="3863975"/>
              <a:ext cx="1187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Supplying Vendor</a:t>
              </a:r>
            </a:p>
          </p:txBody>
        </p:sp>
        <p:sp>
          <p:nvSpPr>
            <p:cNvPr id="44193" name="Rectangle 161"/>
            <p:cNvSpPr>
              <a:spLocks noChangeArrowheads="1"/>
            </p:cNvSpPr>
            <p:nvPr/>
          </p:nvSpPr>
          <p:spPr bwMode="auto">
            <a:xfrm>
              <a:off x="6846888" y="4021138"/>
              <a:ext cx="1081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Purchase Order</a:t>
              </a:r>
            </a:p>
          </p:txBody>
        </p:sp>
        <p:sp>
          <p:nvSpPr>
            <p:cNvPr id="44194" name="Rectangle 162"/>
            <p:cNvSpPr>
              <a:spLocks noChangeArrowheads="1"/>
            </p:cNvSpPr>
            <p:nvPr/>
          </p:nvSpPr>
          <p:spPr bwMode="auto">
            <a:xfrm>
              <a:off x="6846888" y="4178300"/>
              <a:ext cx="917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Unit Quantity</a:t>
              </a:r>
            </a:p>
          </p:txBody>
        </p:sp>
        <p:sp>
          <p:nvSpPr>
            <p:cNvPr id="44195" name="Rectangle 163"/>
            <p:cNvSpPr>
              <a:spLocks noChangeArrowheads="1"/>
            </p:cNvSpPr>
            <p:nvPr/>
          </p:nvSpPr>
          <p:spPr bwMode="auto">
            <a:xfrm>
              <a:off x="6846888" y="4335463"/>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Purchase Cost</a:t>
              </a:r>
            </a:p>
          </p:txBody>
        </p:sp>
        <p:sp>
          <p:nvSpPr>
            <p:cNvPr id="44196" name="Rectangle 164"/>
            <p:cNvSpPr>
              <a:spLocks noChangeArrowheads="1"/>
            </p:cNvSpPr>
            <p:nvPr/>
          </p:nvSpPr>
          <p:spPr bwMode="auto">
            <a:xfrm>
              <a:off x="7723188" y="1293813"/>
              <a:ext cx="944562" cy="1657350"/>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197" name="Rectangle 165"/>
            <p:cNvSpPr>
              <a:spLocks noChangeArrowheads="1"/>
            </p:cNvSpPr>
            <p:nvPr/>
          </p:nvSpPr>
          <p:spPr bwMode="auto">
            <a:xfrm>
              <a:off x="7893050" y="1236663"/>
              <a:ext cx="59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Vendor</a:t>
              </a:r>
            </a:p>
          </p:txBody>
        </p:sp>
        <p:sp>
          <p:nvSpPr>
            <p:cNvPr id="44198" name="Line 166"/>
            <p:cNvSpPr>
              <a:spLocks noChangeShapeType="1"/>
            </p:cNvSpPr>
            <p:nvPr/>
          </p:nvSpPr>
          <p:spPr bwMode="auto">
            <a:xfrm>
              <a:off x="7716838" y="1431925"/>
              <a:ext cx="95726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199" name="Rectangle 167"/>
            <p:cNvSpPr>
              <a:spLocks noChangeArrowheads="1"/>
            </p:cNvSpPr>
            <p:nvPr/>
          </p:nvSpPr>
          <p:spPr bwMode="auto">
            <a:xfrm>
              <a:off x="7672388" y="1419225"/>
              <a:ext cx="59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Vendor</a:t>
              </a:r>
            </a:p>
          </p:txBody>
        </p:sp>
        <p:sp>
          <p:nvSpPr>
            <p:cNvPr id="44200" name="Rectangle 168"/>
            <p:cNvSpPr>
              <a:spLocks noChangeArrowheads="1"/>
            </p:cNvSpPr>
            <p:nvPr/>
          </p:nvSpPr>
          <p:spPr bwMode="auto">
            <a:xfrm>
              <a:off x="7672388" y="1576388"/>
              <a:ext cx="968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Vendor Name</a:t>
              </a:r>
            </a:p>
          </p:txBody>
        </p:sp>
        <p:sp>
          <p:nvSpPr>
            <p:cNvPr id="44201" name="Rectangle 169"/>
            <p:cNvSpPr>
              <a:spLocks noChangeArrowheads="1"/>
            </p:cNvSpPr>
            <p:nvPr/>
          </p:nvSpPr>
          <p:spPr bwMode="auto">
            <a:xfrm>
              <a:off x="7672388" y="17335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1</a:t>
              </a:r>
            </a:p>
          </p:txBody>
        </p:sp>
        <p:sp>
          <p:nvSpPr>
            <p:cNvPr id="44202" name="Rectangle 170"/>
            <p:cNvSpPr>
              <a:spLocks noChangeArrowheads="1"/>
            </p:cNvSpPr>
            <p:nvPr/>
          </p:nvSpPr>
          <p:spPr bwMode="auto">
            <a:xfrm>
              <a:off x="7672388" y="1890713"/>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2</a:t>
              </a:r>
            </a:p>
          </p:txBody>
        </p:sp>
        <p:sp>
          <p:nvSpPr>
            <p:cNvPr id="44203" name="Rectangle 171"/>
            <p:cNvSpPr>
              <a:spLocks noChangeArrowheads="1"/>
            </p:cNvSpPr>
            <p:nvPr/>
          </p:nvSpPr>
          <p:spPr bwMode="auto">
            <a:xfrm>
              <a:off x="7672388" y="2047875"/>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3</a:t>
              </a:r>
            </a:p>
          </p:txBody>
        </p:sp>
        <p:sp>
          <p:nvSpPr>
            <p:cNvPr id="44204" name="Rectangle 172"/>
            <p:cNvSpPr>
              <a:spLocks noChangeArrowheads="1"/>
            </p:cNvSpPr>
            <p:nvPr/>
          </p:nvSpPr>
          <p:spPr bwMode="auto">
            <a:xfrm>
              <a:off x="7672388" y="2205038"/>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4205" name="Rectangle 173"/>
            <p:cNvSpPr>
              <a:spLocks noChangeArrowheads="1"/>
            </p:cNvSpPr>
            <p:nvPr/>
          </p:nvSpPr>
          <p:spPr bwMode="auto">
            <a:xfrm>
              <a:off x="7672388" y="2362200"/>
              <a:ext cx="481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4206" name="Rectangle 174"/>
            <p:cNvSpPr>
              <a:spLocks noChangeArrowheads="1"/>
            </p:cNvSpPr>
            <p:nvPr/>
          </p:nvSpPr>
          <p:spPr bwMode="auto">
            <a:xfrm>
              <a:off x="7672388" y="2520950"/>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4207" name="Rectangle 175"/>
            <p:cNvSpPr>
              <a:spLocks noChangeArrowheads="1"/>
            </p:cNvSpPr>
            <p:nvPr/>
          </p:nvSpPr>
          <p:spPr bwMode="auto">
            <a:xfrm>
              <a:off x="7672388" y="2678113"/>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Postal Code</a:t>
              </a:r>
            </a:p>
          </p:txBody>
        </p:sp>
        <p:sp>
          <p:nvSpPr>
            <p:cNvPr id="44208" name="Rectangle 176"/>
            <p:cNvSpPr>
              <a:spLocks noChangeArrowheads="1"/>
            </p:cNvSpPr>
            <p:nvPr/>
          </p:nvSpPr>
          <p:spPr bwMode="auto">
            <a:xfrm>
              <a:off x="5089525" y="2081213"/>
              <a:ext cx="1492250" cy="869950"/>
            </a:xfrm>
            <a:prstGeom prst="rect">
              <a:avLst/>
            </a:prstGeom>
            <a:solidFill>
              <a:schemeClr val="accent6">
                <a:lumMod val="40000"/>
                <a:lumOff val="6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209" name="Rectangle 177"/>
            <p:cNvSpPr>
              <a:spLocks noChangeArrowheads="1"/>
            </p:cNvSpPr>
            <p:nvPr/>
          </p:nvSpPr>
          <p:spPr bwMode="auto">
            <a:xfrm>
              <a:off x="5246688" y="2024063"/>
              <a:ext cx="1179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Product Inventory</a:t>
              </a:r>
            </a:p>
          </p:txBody>
        </p:sp>
        <p:sp>
          <p:nvSpPr>
            <p:cNvPr id="44210" name="Line 178"/>
            <p:cNvSpPr>
              <a:spLocks noChangeShapeType="1"/>
            </p:cNvSpPr>
            <p:nvPr/>
          </p:nvSpPr>
          <p:spPr bwMode="auto">
            <a:xfrm>
              <a:off x="5097463" y="2225675"/>
              <a:ext cx="15049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211" name="Rectangle 179"/>
            <p:cNvSpPr>
              <a:spLocks noChangeArrowheads="1"/>
            </p:cNvSpPr>
            <p:nvPr/>
          </p:nvSpPr>
          <p:spPr bwMode="auto">
            <a:xfrm>
              <a:off x="5040313" y="2205038"/>
              <a:ext cx="62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Product</a:t>
              </a:r>
            </a:p>
          </p:txBody>
        </p:sp>
        <p:sp>
          <p:nvSpPr>
            <p:cNvPr id="44212" name="Rectangle 180"/>
            <p:cNvSpPr>
              <a:spLocks noChangeArrowheads="1"/>
            </p:cNvSpPr>
            <p:nvPr/>
          </p:nvSpPr>
          <p:spPr bwMode="auto">
            <a:xfrm>
              <a:off x="5040313" y="2362200"/>
              <a:ext cx="1349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i="1">
                  <a:solidFill>
                    <a:srgbClr val="000000"/>
                  </a:solidFill>
                </a:rPr>
                <a:t>Warehouse Location</a:t>
              </a:r>
            </a:p>
          </p:txBody>
        </p:sp>
        <p:sp>
          <p:nvSpPr>
            <p:cNvPr id="44213" name="Rectangle 181"/>
            <p:cNvSpPr>
              <a:spLocks noChangeArrowheads="1"/>
            </p:cNvSpPr>
            <p:nvPr/>
          </p:nvSpPr>
          <p:spPr bwMode="auto">
            <a:xfrm>
              <a:off x="5040313" y="2520950"/>
              <a:ext cx="1200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Quantity On Hand</a:t>
              </a:r>
            </a:p>
          </p:txBody>
        </p:sp>
        <p:sp>
          <p:nvSpPr>
            <p:cNvPr id="44214" name="Rectangle 182"/>
            <p:cNvSpPr>
              <a:spLocks noChangeArrowheads="1"/>
            </p:cNvSpPr>
            <p:nvPr/>
          </p:nvSpPr>
          <p:spPr bwMode="auto">
            <a:xfrm>
              <a:off x="5040313" y="2678113"/>
              <a:ext cx="147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Quantity Back Ordered</a:t>
              </a:r>
            </a:p>
          </p:txBody>
        </p:sp>
        <p:sp>
          <p:nvSpPr>
            <p:cNvPr id="44215" name="Rectangle 183"/>
            <p:cNvSpPr>
              <a:spLocks noChangeArrowheads="1"/>
            </p:cNvSpPr>
            <p:nvPr/>
          </p:nvSpPr>
          <p:spPr bwMode="auto">
            <a:xfrm>
              <a:off x="6678613" y="1450975"/>
              <a:ext cx="885825" cy="1500188"/>
            </a:xfrm>
            <a:prstGeom prst="rect">
              <a:avLst/>
            </a:prstGeom>
            <a:solidFill>
              <a:schemeClr val="accent2">
                <a:lumMod val="20000"/>
                <a:lumOff val="80000"/>
              </a:schemeClr>
            </a:solidFill>
            <a:ln w="12700">
              <a:solidFill>
                <a:srgbClr val="000000"/>
              </a:solidFill>
              <a:miter lim="800000"/>
              <a:headEnd/>
              <a:tailEnd/>
            </a:ln>
          </p:spPr>
          <p:txBody>
            <a:bodyPr wrap="none" anchor="ctr"/>
            <a:lstStyle/>
            <a:p>
              <a:endParaRPr lang="cs-CZ">
                <a:solidFill>
                  <a:srgbClr val="000000"/>
                </a:solidFill>
              </a:endParaRPr>
            </a:p>
          </p:txBody>
        </p:sp>
        <p:sp>
          <p:nvSpPr>
            <p:cNvPr id="44216" name="Rectangle 184"/>
            <p:cNvSpPr>
              <a:spLocks noChangeArrowheads="1"/>
            </p:cNvSpPr>
            <p:nvPr/>
          </p:nvSpPr>
          <p:spPr bwMode="auto">
            <a:xfrm>
              <a:off x="6705600" y="1393825"/>
              <a:ext cx="833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Warehouse</a:t>
              </a:r>
            </a:p>
          </p:txBody>
        </p:sp>
        <p:sp>
          <p:nvSpPr>
            <p:cNvPr id="44217" name="Line 185"/>
            <p:cNvSpPr>
              <a:spLocks noChangeShapeType="1"/>
            </p:cNvSpPr>
            <p:nvPr/>
          </p:nvSpPr>
          <p:spPr bwMode="auto">
            <a:xfrm>
              <a:off x="6672263" y="1595438"/>
              <a:ext cx="8985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218" name="Rectangle 186"/>
            <p:cNvSpPr>
              <a:spLocks noChangeArrowheads="1"/>
            </p:cNvSpPr>
            <p:nvPr/>
          </p:nvSpPr>
          <p:spPr bwMode="auto">
            <a:xfrm>
              <a:off x="6629400" y="1576388"/>
              <a:ext cx="833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u="sng">
                  <a:solidFill>
                    <a:srgbClr val="000000"/>
                  </a:solidFill>
                </a:rPr>
                <a:t>Warehouse</a:t>
              </a:r>
            </a:p>
          </p:txBody>
        </p:sp>
        <p:sp>
          <p:nvSpPr>
            <p:cNvPr id="44219" name="Rectangle 187"/>
            <p:cNvSpPr>
              <a:spLocks noChangeArrowheads="1"/>
            </p:cNvSpPr>
            <p:nvPr/>
          </p:nvSpPr>
          <p:spPr bwMode="auto">
            <a:xfrm>
              <a:off x="6629400" y="17335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1</a:t>
              </a:r>
            </a:p>
          </p:txBody>
        </p:sp>
        <p:sp>
          <p:nvSpPr>
            <p:cNvPr id="44220" name="Rectangle 188"/>
            <p:cNvSpPr>
              <a:spLocks noChangeArrowheads="1"/>
            </p:cNvSpPr>
            <p:nvPr/>
          </p:nvSpPr>
          <p:spPr bwMode="auto">
            <a:xfrm>
              <a:off x="6629400" y="1890713"/>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2</a:t>
              </a:r>
            </a:p>
          </p:txBody>
        </p:sp>
        <p:sp>
          <p:nvSpPr>
            <p:cNvPr id="44221" name="Rectangle 189"/>
            <p:cNvSpPr>
              <a:spLocks noChangeArrowheads="1"/>
            </p:cNvSpPr>
            <p:nvPr/>
          </p:nvSpPr>
          <p:spPr bwMode="auto">
            <a:xfrm>
              <a:off x="6629400" y="2047875"/>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Address 3</a:t>
              </a:r>
            </a:p>
          </p:txBody>
        </p:sp>
        <p:sp>
          <p:nvSpPr>
            <p:cNvPr id="44222" name="Rectangle 190"/>
            <p:cNvSpPr>
              <a:spLocks noChangeArrowheads="1"/>
            </p:cNvSpPr>
            <p:nvPr/>
          </p:nvSpPr>
          <p:spPr bwMode="auto">
            <a:xfrm>
              <a:off x="6629400" y="2205038"/>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City</a:t>
              </a:r>
            </a:p>
          </p:txBody>
        </p:sp>
        <p:sp>
          <p:nvSpPr>
            <p:cNvPr id="44223" name="Rectangle 191"/>
            <p:cNvSpPr>
              <a:spLocks noChangeArrowheads="1"/>
            </p:cNvSpPr>
            <p:nvPr/>
          </p:nvSpPr>
          <p:spPr bwMode="auto">
            <a:xfrm>
              <a:off x="6629400" y="2362200"/>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State</a:t>
              </a:r>
            </a:p>
          </p:txBody>
        </p:sp>
        <p:sp>
          <p:nvSpPr>
            <p:cNvPr id="44224" name="Rectangle 192"/>
            <p:cNvSpPr>
              <a:spLocks noChangeArrowheads="1"/>
            </p:cNvSpPr>
            <p:nvPr/>
          </p:nvSpPr>
          <p:spPr bwMode="auto">
            <a:xfrm>
              <a:off x="6629400" y="2520950"/>
              <a:ext cx="62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Country</a:t>
              </a:r>
            </a:p>
          </p:txBody>
        </p:sp>
        <p:sp>
          <p:nvSpPr>
            <p:cNvPr id="44225" name="Rectangle 193"/>
            <p:cNvSpPr>
              <a:spLocks noChangeArrowheads="1"/>
            </p:cNvSpPr>
            <p:nvPr/>
          </p:nvSpPr>
          <p:spPr bwMode="auto">
            <a:xfrm>
              <a:off x="6629400" y="2678113"/>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000">
                  <a:solidFill>
                    <a:srgbClr val="000000"/>
                  </a:solidFill>
                </a:rPr>
                <a:t>Postal Code</a:t>
              </a:r>
            </a:p>
          </p:txBody>
        </p:sp>
        <p:sp>
          <p:nvSpPr>
            <p:cNvPr id="44226" name="Line 194"/>
            <p:cNvSpPr>
              <a:spLocks noChangeShapeType="1"/>
            </p:cNvSpPr>
            <p:nvPr/>
          </p:nvSpPr>
          <p:spPr bwMode="auto">
            <a:xfrm flipH="1">
              <a:off x="5414963" y="4549775"/>
              <a:ext cx="1222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4227" name="Text Box 195"/>
            <p:cNvSpPr txBox="1">
              <a:spLocks noChangeArrowheads="1"/>
            </p:cNvSpPr>
            <p:nvPr/>
          </p:nvSpPr>
          <p:spPr bwMode="auto">
            <a:xfrm>
              <a:off x="3429000" y="6294438"/>
              <a:ext cx="2982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r>
                <a:rPr lang="en-US" sz="2000">
                  <a:solidFill>
                    <a:srgbClr val="000000"/>
                  </a:solidFill>
                  <a:latin typeface="Arial CE"/>
                </a:rPr>
                <a:t>Mnoho faktů + hierarchie</a:t>
              </a:r>
            </a:p>
          </p:txBody>
        </p:sp>
      </p:grpSp>
    </p:spTree>
    <p:extLst>
      <p:ext uri="{BB962C8B-B14F-4D97-AF65-F5344CB8AC3E}">
        <p14:creationId xmlns:p14="http://schemas.microsoft.com/office/powerpoint/2010/main" val="18400952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err="1"/>
              <a:t>Md</a:t>
            </a:r>
            <a:r>
              <a:rPr lang="cs-CZ" dirty="0"/>
              <a:t> MODEL V </a:t>
            </a:r>
            <a:r>
              <a:rPr lang="cs-CZ" dirty="0" err="1"/>
              <a:t>rdbms</a:t>
            </a:r>
            <a:endParaRPr lang="en-US" dirty="0"/>
          </a:p>
        </p:txBody>
      </p:sp>
      <p:sp>
        <p:nvSpPr>
          <p:cNvPr id="3" name="Text Placeholder 2"/>
          <p:cNvSpPr>
            <a:spLocks noGrp="1"/>
          </p:cNvSpPr>
          <p:nvPr>
            <p:ph type="body" sz="quarter" idx="11"/>
          </p:nvPr>
        </p:nvSpPr>
        <p:spPr>
          <a:xfrm>
            <a:off x="2635257" y="397555"/>
            <a:ext cx="6061271" cy="338554"/>
          </a:xfrm>
        </p:spPr>
        <p:txBody>
          <a:bodyPr/>
          <a:lstStyle/>
          <a:p>
            <a:r>
              <a:rPr lang="en-GB" dirty="0" err="1"/>
              <a:t>Konform</a:t>
            </a:r>
            <a:r>
              <a:rPr lang="cs-CZ" dirty="0" err="1"/>
              <a:t>ované</a:t>
            </a:r>
            <a:r>
              <a:rPr lang="en-GB" dirty="0"/>
              <a:t> </a:t>
            </a:r>
            <a:r>
              <a:rPr lang="en-GB" dirty="0" err="1"/>
              <a:t>dimen</a:t>
            </a:r>
            <a:r>
              <a:rPr lang="cs-CZ" dirty="0"/>
              <a:t>s</a:t>
            </a:r>
            <a:r>
              <a:rPr lang="en-GB" dirty="0"/>
              <a:t>e (conformed </a:t>
            </a:r>
            <a:r>
              <a:rPr lang="en-GB" dirty="0" err="1"/>
              <a:t>dimesions</a:t>
            </a:r>
            <a:r>
              <a:rPr lang="en-GB" dirty="0"/>
              <a:t>)</a:t>
            </a:r>
            <a:endParaRPr lang="en-US" dirty="0"/>
          </a:p>
        </p:txBody>
      </p:sp>
      <p:sp>
        <p:nvSpPr>
          <p:cNvPr id="4" name="Rectangle 3"/>
          <p:cNvSpPr txBox="1">
            <a:spLocks noChangeArrowheads="1"/>
          </p:cNvSpPr>
          <p:nvPr/>
        </p:nvSpPr>
        <p:spPr>
          <a:xfrm>
            <a:off x="638174" y="1835150"/>
            <a:ext cx="8201025" cy="3519681"/>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
                <a:srgbClr val="00539B"/>
              </a:buClr>
            </a:pPr>
            <a:r>
              <a:rPr lang="en-GB" dirty="0" err="1" smtClean="0">
                <a:solidFill>
                  <a:srgbClr val="596267">
                    <a:lumMod val="50000"/>
                  </a:srgbClr>
                </a:solidFill>
              </a:rPr>
              <a:t>Konform</a:t>
            </a:r>
            <a:r>
              <a:rPr lang="cs-CZ" dirty="0" err="1" smtClean="0">
                <a:solidFill>
                  <a:srgbClr val="596267">
                    <a:lumMod val="50000"/>
                  </a:srgbClr>
                </a:solidFill>
              </a:rPr>
              <a:t>ovaná</a:t>
            </a:r>
            <a:r>
              <a:rPr lang="en-GB" dirty="0" smtClean="0">
                <a:solidFill>
                  <a:srgbClr val="596267">
                    <a:lumMod val="50000"/>
                  </a:srgbClr>
                </a:solidFill>
              </a:rPr>
              <a:t> </a:t>
            </a:r>
            <a:r>
              <a:rPr lang="en-GB" dirty="0" err="1" smtClean="0">
                <a:solidFill>
                  <a:srgbClr val="596267">
                    <a:lumMod val="50000"/>
                  </a:srgbClr>
                </a:solidFill>
              </a:rPr>
              <a:t>dimenze</a:t>
            </a:r>
            <a:r>
              <a:rPr lang="en-GB" dirty="0" smtClean="0">
                <a:solidFill>
                  <a:srgbClr val="596267">
                    <a:lumMod val="50000"/>
                  </a:srgbClr>
                </a:solidFill>
              </a:rPr>
              <a:t> je </a:t>
            </a:r>
            <a:r>
              <a:rPr lang="en-GB" dirty="0" err="1" smtClean="0">
                <a:solidFill>
                  <a:srgbClr val="596267">
                    <a:lumMod val="50000"/>
                  </a:srgbClr>
                </a:solidFill>
              </a:rPr>
              <a:t>dimenze</a:t>
            </a:r>
            <a:r>
              <a:rPr lang="en-GB" dirty="0" smtClean="0">
                <a:solidFill>
                  <a:srgbClr val="596267">
                    <a:lumMod val="50000"/>
                  </a:srgbClr>
                </a:solidFill>
              </a:rPr>
              <a:t>, </a:t>
            </a:r>
            <a:r>
              <a:rPr lang="en-GB" dirty="0" err="1" smtClean="0">
                <a:solidFill>
                  <a:srgbClr val="596267">
                    <a:lumMod val="50000"/>
                  </a:srgbClr>
                </a:solidFill>
              </a:rPr>
              <a:t>která</a:t>
            </a:r>
            <a:r>
              <a:rPr lang="en-GB" dirty="0" smtClean="0">
                <a:solidFill>
                  <a:srgbClr val="596267">
                    <a:lumMod val="50000"/>
                  </a:srgbClr>
                </a:solidFill>
              </a:rPr>
              <a:t> </a:t>
            </a:r>
            <a:r>
              <a:rPr lang="en-GB" dirty="0" err="1" smtClean="0">
                <a:solidFill>
                  <a:srgbClr val="596267">
                    <a:lumMod val="50000"/>
                  </a:srgbClr>
                </a:solidFill>
              </a:rPr>
              <a:t>má</a:t>
            </a:r>
            <a:r>
              <a:rPr lang="en-GB" dirty="0" smtClean="0">
                <a:solidFill>
                  <a:srgbClr val="596267">
                    <a:lumMod val="50000"/>
                  </a:srgbClr>
                </a:solidFill>
              </a:rPr>
              <a:t> </a:t>
            </a:r>
            <a:r>
              <a:rPr lang="en-GB" dirty="0" err="1" smtClean="0">
                <a:solidFill>
                  <a:srgbClr val="596267">
                    <a:lumMod val="50000"/>
                  </a:srgbClr>
                </a:solidFill>
              </a:rPr>
              <a:t>stejný</a:t>
            </a:r>
            <a:r>
              <a:rPr lang="en-GB" dirty="0" smtClean="0">
                <a:solidFill>
                  <a:srgbClr val="596267">
                    <a:lumMod val="50000"/>
                  </a:srgbClr>
                </a:solidFill>
              </a:rPr>
              <a:t> </a:t>
            </a:r>
            <a:r>
              <a:rPr lang="en-GB" dirty="0" err="1" smtClean="0">
                <a:solidFill>
                  <a:srgbClr val="596267">
                    <a:lumMod val="50000"/>
                  </a:srgbClr>
                </a:solidFill>
              </a:rPr>
              <a:t>význam</a:t>
            </a:r>
            <a:r>
              <a:rPr lang="en-GB" dirty="0" smtClean="0">
                <a:solidFill>
                  <a:srgbClr val="596267">
                    <a:lumMod val="50000"/>
                  </a:srgbClr>
                </a:solidFill>
              </a:rPr>
              <a:t> </a:t>
            </a:r>
            <a:r>
              <a:rPr lang="en-GB" dirty="0" err="1" smtClean="0">
                <a:solidFill>
                  <a:srgbClr val="596267">
                    <a:lumMod val="50000"/>
                  </a:srgbClr>
                </a:solidFill>
              </a:rPr>
              <a:t>ve</a:t>
            </a:r>
            <a:r>
              <a:rPr lang="en-GB" dirty="0" smtClean="0">
                <a:solidFill>
                  <a:srgbClr val="596267">
                    <a:lumMod val="50000"/>
                  </a:srgbClr>
                </a:solidFill>
              </a:rPr>
              <a:t> </a:t>
            </a:r>
            <a:r>
              <a:rPr lang="en-GB" dirty="0" err="1" smtClean="0">
                <a:solidFill>
                  <a:srgbClr val="596267">
                    <a:lumMod val="50000"/>
                  </a:srgbClr>
                </a:solidFill>
              </a:rPr>
              <a:t>všech</a:t>
            </a:r>
            <a:r>
              <a:rPr lang="en-GB" dirty="0" smtClean="0">
                <a:solidFill>
                  <a:srgbClr val="596267">
                    <a:lumMod val="50000"/>
                  </a:srgbClr>
                </a:solidFill>
              </a:rPr>
              <a:t> </a:t>
            </a:r>
            <a:r>
              <a:rPr lang="en-GB" dirty="0" err="1" smtClean="0">
                <a:solidFill>
                  <a:srgbClr val="596267">
                    <a:lumMod val="50000"/>
                  </a:srgbClr>
                </a:solidFill>
              </a:rPr>
              <a:t>faktových</a:t>
            </a:r>
            <a:r>
              <a:rPr lang="en-GB" dirty="0" smtClean="0">
                <a:solidFill>
                  <a:srgbClr val="596267">
                    <a:lumMod val="50000"/>
                  </a:srgbClr>
                </a:solidFill>
              </a:rPr>
              <a:t> </a:t>
            </a:r>
            <a:r>
              <a:rPr lang="en-GB" dirty="0" err="1" smtClean="0">
                <a:solidFill>
                  <a:srgbClr val="596267">
                    <a:lumMod val="50000"/>
                  </a:srgbClr>
                </a:solidFill>
              </a:rPr>
              <a:t>tabulkách</a:t>
            </a:r>
            <a:r>
              <a:rPr lang="en-GB" dirty="0" smtClean="0">
                <a:solidFill>
                  <a:srgbClr val="596267">
                    <a:lumMod val="50000"/>
                  </a:srgbClr>
                </a:solidFill>
              </a:rPr>
              <a:t>, se </a:t>
            </a:r>
            <a:r>
              <a:rPr lang="en-GB" dirty="0" err="1" smtClean="0">
                <a:solidFill>
                  <a:srgbClr val="596267">
                    <a:lumMod val="50000"/>
                  </a:srgbClr>
                </a:solidFill>
              </a:rPr>
              <a:t>kterýma</a:t>
            </a:r>
            <a:r>
              <a:rPr lang="en-GB" dirty="0" smtClean="0">
                <a:solidFill>
                  <a:srgbClr val="596267">
                    <a:lumMod val="50000"/>
                  </a:srgbClr>
                </a:solidFill>
              </a:rPr>
              <a:t> </a:t>
            </a:r>
            <a:r>
              <a:rPr lang="en-GB" dirty="0" err="1" smtClean="0">
                <a:solidFill>
                  <a:srgbClr val="596267">
                    <a:lumMod val="50000"/>
                  </a:srgbClr>
                </a:solidFill>
              </a:rPr>
              <a:t>ji</a:t>
            </a:r>
            <a:r>
              <a:rPr lang="en-GB" dirty="0" smtClean="0">
                <a:solidFill>
                  <a:srgbClr val="596267">
                    <a:lumMod val="50000"/>
                  </a:srgbClr>
                </a:solidFill>
              </a:rPr>
              <a:t> </a:t>
            </a:r>
            <a:r>
              <a:rPr lang="en-GB" dirty="0" err="1" smtClean="0">
                <a:solidFill>
                  <a:srgbClr val="596267">
                    <a:lumMod val="50000"/>
                  </a:srgbClr>
                </a:solidFill>
              </a:rPr>
              <a:t>lze</a:t>
            </a:r>
            <a:r>
              <a:rPr lang="en-GB" dirty="0" smtClean="0">
                <a:solidFill>
                  <a:srgbClr val="596267">
                    <a:lumMod val="50000"/>
                  </a:srgbClr>
                </a:solidFill>
              </a:rPr>
              <a:t> </a:t>
            </a:r>
            <a:r>
              <a:rPr lang="en-GB" dirty="0" err="1" smtClean="0">
                <a:solidFill>
                  <a:srgbClr val="596267">
                    <a:lumMod val="50000"/>
                  </a:srgbClr>
                </a:solidFill>
              </a:rPr>
              <a:t>svázat</a:t>
            </a:r>
            <a:endParaRPr lang="en-GB" dirty="0" smtClean="0">
              <a:solidFill>
                <a:srgbClr val="596267">
                  <a:lumMod val="50000"/>
                </a:srgbClr>
              </a:solidFill>
            </a:endParaRPr>
          </a:p>
          <a:p>
            <a:pPr>
              <a:buClr>
                <a:srgbClr val="00539B"/>
              </a:buClr>
            </a:pPr>
            <a:r>
              <a:rPr lang="en-GB" dirty="0" smtClean="0">
                <a:solidFill>
                  <a:srgbClr val="596267">
                    <a:lumMod val="50000"/>
                  </a:srgbClr>
                </a:solidFill>
              </a:rPr>
              <a:t>Je </a:t>
            </a:r>
            <a:r>
              <a:rPr lang="en-GB" dirty="0" err="1" smtClean="0">
                <a:solidFill>
                  <a:srgbClr val="596267">
                    <a:lumMod val="50000"/>
                  </a:srgbClr>
                </a:solidFill>
              </a:rPr>
              <a:t>vhodné</a:t>
            </a:r>
            <a:r>
              <a:rPr lang="en-GB" dirty="0" smtClean="0">
                <a:solidFill>
                  <a:srgbClr val="596267">
                    <a:lumMod val="50000"/>
                  </a:srgbClr>
                </a:solidFill>
              </a:rPr>
              <a:t> </a:t>
            </a:r>
            <a:r>
              <a:rPr lang="en-GB" dirty="0" err="1" smtClean="0">
                <a:solidFill>
                  <a:srgbClr val="596267">
                    <a:lumMod val="50000"/>
                  </a:srgbClr>
                </a:solidFill>
              </a:rPr>
              <a:t>vytvořit</a:t>
            </a:r>
            <a:r>
              <a:rPr lang="en-GB" dirty="0" smtClean="0">
                <a:solidFill>
                  <a:srgbClr val="596267">
                    <a:lumMod val="50000"/>
                  </a:srgbClr>
                </a:solidFill>
              </a:rPr>
              <a:t> ma</a:t>
            </a:r>
            <a:r>
              <a:rPr lang="cs-CZ" dirty="0" smtClean="0">
                <a:solidFill>
                  <a:srgbClr val="596267">
                    <a:lumMod val="50000"/>
                  </a:srgbClr>
                </a:solidFill>
              </a:rPr>
              <a:t>x</a:t>
            </a:r>
            <a:r>
              <a:rPr lang="en-GB" dirty="0" err="1" smtClean="0">
                <a:solidFill>
                  <a:srgbClr val="596267">
                    <a:lumMod val="50000"/>
                  </a:srgbClr>
                </a:solidFill>
              </a:rPr>
              <a:t>imum</a:t>
            </a:r>
            <a:r>
              <a:rPr lang="en-GB" dirty="0" smtClean="0">
                <a:solidFill>
                  <a:srgbClr val="596267">
                    <a:lumMod val="50000"/>
                  </a:srgbClr>
                </a:solidFill>
              </a:rPr>
              <a:t> </a:t>
            </a:r>
            <a:r>
              <a:rPr lang="en-GB" dirty="0" err="1" smtClean="0">
                <a:solidFill>
                  <a:srgbClr val="596267">
                    <a:lumMod val="50000"/>
                  </a:srgbClr>
                </a:solidFill>
              </a:rPr>
              <a:t>dimenzí</a:t>
            </a:r>
            <a:r>
              <a:rPr lang="en-GB" dirty="0" smtClean="0">
                <a:solidFill>
                  <a:srgbClr val="596267">
                    <a:lumMod val="50000"/>
                  </a:srgbClr>
                </a:solidFill>
              </a:rPr>
              <a:t> </a:t>
            </a:r>
            <a:r>
              <a:rPr lang="en-GB" dirty="0" err="1" smtClean="0">
                <a:solidFill>
                  <a:srgbClr val="596267">
                    <a:lumMod val="50000"/>
                  </a:srgbClr>
                </a:solidFill>
              </a:rPr>
              <a:t>jako</a:t>
            </a:r>
            <a:r>
              <a:rPr lang="en-GB" dirty="0" smtClean="0">
                <a:solidFill>
                  <a:srgbClr val="596267">
                    <a:lumMod val="50000"/>
                  </a:srgbClr>
                </a:solidFill>
              </a:rPr>
              <a:t> </a:t>
            </a:r>
            <a:r>
              <a:rPr lang="en-GB" dirty="0" err="1" smtClean="0">
                <a:solidFill>
                  <a:srgbClr val="596267">
                    <a:lumMod val="50000"/>
                  </a:srgbClr>
                </a:solidFill>
              </a:rPr>
              <a:t>konform</a:t>
            </a:r>
            <a:r>
              <a:rPr lang="cs-CZ" dirty="0" err="1" smtClean="0">
                <a:solidFill>
                  <a:srgbClr val="596267">
                    <a:lumMod val="50000"/>
                  </a:srgbClr>
                </a:solidFill>
              </a:rPr>
              <a:t>ované</a:t>
            </a:r>
            <a:endParaRPr lang="en-GB" dirty="0" smtClean="0">
              <a:solidFill>
                <a:srgbClr val="596267">
                  <a:lumMod val="50000"/>
                </a:srgbClr>
              </a:solidFill>
            </a:endParaRPr>
          </a:p>
          <a:p>
            <a:pPr>
              <a:buClr>
                <a:srgbClr val="00539B"/>
              </a:buClr>
            </a:pPr>
            <a:r>
              <a:rPr lang="en-GB" dirty="0" err="1" smtClean="0">
                <a:solidFill>
                  <a:srgbClr val="596267">
                    <a:lumMod val="50000"/>
                  </a:srgbClr>
                </a:solidFill>
              </a:rPr>
              <a:t>Příklad</a:t>
            </a:r>
            <a:r>
              <a:rPr lang="en-GB" dirty="0" smtClean="0">
                <a:solidFill>
                  <a:srgbClr val="596267">
                    <a:lumMod val="50000"/>
                  </a:srgbClr>
                </a:solidFill>
              </a:rPr>
              <a:t>: </a:t>
            </a:r>
            <a:r>
              <a:rPr lang="en-GB" dirty="0" err="1" smtClean="0">
                <a:solidFill>
                  <a:srgbClr val="596267">
                    <a:lumMod val="50000"/>
                  </a:srgbClr>
                </a:solidFill>
              </a:rPr>
              <a:t>Produkt</a:t>
            </a:r>
            <a:r>
              <a:rPr lang="en-GB" dirty="0" smtClean="0">
                <a:solidFill>
                  <a:srgbClr val="596267">
                    <a:lumMod val="50000"/>
                  </a:srgbClr>
                </a:solidFill>
              </a:rPr>
              <a:t>, </a:t>
            </a:r>
            <a:r>
              <a:rPr lang="en-GB" dirty="0" err="1" smtClean="0">
                <a:solidFill>
                  <a:srgbClr val="596267">
                    <a:lumMod val="50000"/>
                  </a:srgbClr>
                </a:solidFill>
              </a:rPr>
              <a:t>Čas</a:t>
            </a:r>
            <a:r>
              <a:rPr lang="en-GB" dirty="0" smtClean="0">
                <a:solidFill>
                  <a:srgbClr val="596267">
                    <a:lumMod val="50000"/>
                  </a:srgbClr>
                </a:solidFill>
              </a:rPr>
              <a:t>, </a:t>
            </a:r>
            <a:r>
              <a:rPr lang="en-GB" dirty="0" err="1" smtClean="0">
                <a:solidFill>
                  <a:srgbClr val="596267">
                    <a:lumMod val="50000"/>
                  </a:srgbClr>
                </a:solidFill>
              </a:rPr>
              <a:t>Zákazník</a:t>
            </a:r>
            <a:endParaRPr lang="cs-CZ" dirty="0" smtClean="0">
              <a:solidFill>
                <a:srgbClr val="596267">
                  <a:lumMod val="50000"/>
                </a:srgbClr>
              </a:solidFill>
            </a:endParaRPr>
          </a:p>
          <a:p>
            <a:pPr>
              <a:buClr>
                <a:srgbClr val="00539B"/>
              </a:buClr>
            </a:pPr>
            <a:endParaRPr lang="cs-CZ" dirty="0" smtClean="0">
              <a:solidFill>
                <a:srgbClr val="596267">
                  <a:lumMod val="50000"/>
                </a:srgbClr>
              </a:solidFill>
            </a:endParaRPr>
          </a:p>
          <a:p>
            <a:pPr>
              <a:buClr>
                <a:srgbClr val="00539B"/>
              </a:buClr>
              <a:buFont typeface="Wingdings" pitchFamily="2" charset="2"/>
              <a:buNone/>
            </a:pPr>
            <a:endParaRPr lang="en-GB" dirty="0" smtClean="0">
              <a:solidFill>
                <a:srgbClr val="596267">
                  <a:lumMod val="50000"/>
                </a:srgbClr>
              </a:solidFill>
            </a:endParaRPr>
          </a:p>
        </p:txBody>
      </p:sp>
      <p:sp>
        <p:nvSpPr>
          <p:cNvPr id="5" name="Rectangle 4"/>
          <p:cNvSpPr>
            <a:spLocks noChangeArrowheads="1"/>
          </p:cNvSpPr>
          <p:nvPr/>
        </p:nvSpPr>
        <p:spPr bwMode="auto">
          <a:xfrm>
            <a:off x="788988" y="4202811"/>
            <a:ext cx="7924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p>
            <a:pPr marL="342900" indent="-342900" eaLnBrk="0" hangingPunct="0">
              <a:spcBef>
                <a:spcPct val="20000"/>
              </a:spcBef>
              <a:buClr>
                <a:srgbClr val="EB2525"/>
              </a:buClr>
            </a:pPr>
            <a:r>
              <a:rPr lang="cs-CZ" b="1" dirty="0">
                <a:solidFill>
                  <a:srgbClr val="007DC3"/>
                </a:solidFill>
              </a:rPr>
              <a:t>Kdy je </a:t>
            </a:r>
            <a:r>
              <a:rPr lang="cs-CZ" b="1" i="1" u="sng" dirty="0">
                <a:solidFill>
                  <a:srgbClr val="007DC3"/>
                </a:solidFill>
              </a:rPr>
              <a:t>nutné</a:t>
            </a:r>
            <a:r>
              <a:rPr lang="cs-CZ" b="1" dirty="0">
                <a:solidFill>
                  <a:srgbClr val="007DC3"/>
                </a:solidFill>
              </a:rPr>
              <a:t> použít konformované dimenze?</a:t>
            </a:r>
          </a:p>
          <a:p>
            <a:pPr marL="342900" indent="-342900" eaLnBrk="0" hangingPunct="0">
              <a:spcBef>
                <a:spcPct val="20000"/>
              </a:spcBef>
              <a:buClr>
                <a:srgbClr val="EB2525"/>
              </a:buClr>
            </a:pPr>
            <a:endParaRPr lang="en-GB" dirty="0">
              <a:solidFill>
                <a:srgbClr val="000000"/>
              </a:solidFill>
            </a:endParaRPr>
          </a:p>
        </p:txBody>
      </p:sp>
      <p:sp>
        <p:nvSpPr>
          <p:cNvPr id="6" name="Rectangle 5"/>
          <p:cNvSpPr>
            <a:spLocks noChangeArrowheads="1"/>
          </p:cNvSpPr>
          <p:nvPr/>
        </p:nvSpPr>
        <p:spPr bwMode="auto">
          <a:xfrm>
            <a:off x="817563" y="4685411"/>
            <a:ext cx="7924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p>
            <a:pPr marL="342900" indent="-342900" eaLnBrk="0" hangingPunct="0">
              <a:spcBef>
                <a:spcPct val="20000"/>
              </a:spcBef>
              <a:buClr>
                <a:srgbClr val="EB2525"/>
              </a:buClr>
              <a:buFont typeface="Wingdings" pitchFamily="2" charset="2"/>
              <a:buChar char="§"/>
            </a:pPr>
            <a:r>
              <a:rPr lang="cs-CZ" dirty="0" err="1">
                <a:solidFill>
                  <a:srgbClr val="000000"/>
                </a:solidFill>
              </a:rPr>
              <a:t>Constellation</a:t>
            </a:r>
            <a:r>
              <a:rPr lang="cs-CZ" dirty="0">
                <a:solidFill>
                  <a:srgbClr val="000000"/>
                </a:solidFill>
              </a:rPr>
              <a:t>, </a:t>
            </a:r>
            <a:r>
              <a:rPr lang="cs-CZ" dirty="0" err="1">
                <a:solidFill>
                  <a:srgbClr val="000000"/>
                </a:solidFill>
              </a:rPr>
              <a:t>Snowstorm</a:t>
            </a:r>
            <a:endParaRPr lang="en-GB" dirty="0">
              <a:solidFill>
                <a:srgbClr val="000000"/>
              </a:solidFill>
            </a:endParaRPr>
          </a:p>
          <a:p>
            <a:pPr marL="342900" indent="-342900" eaLnBrk="0" hangingPunct="0">
              <a:spcBef>
                <a:spcPct val="20000"/>
              </a:spcBef>
              <a:buClr>
                <a:srgbClr val="EB2525"/>
              </a:buClr>
              <a:buFont typeface="Wingdings" pitchFamily="2" charset="2"/>
              <a:buChar char="§"/>
            </a:pPr>
            <a:r>
              <a:rPr lang="cs-CZ" dirty="0">
                <a:solidFill>
                  <a:srgbClr val="000000"/>
                </a:solidFill>
              </a:rPr>
              <a:t>Nezávislé </a:t>
            </a:r>
            <a:r>
              <a:rPr lang="cs-CZ" dirty="0" err="1">
                <a:solidFill>
                  <a:srgbClr val="000000"/>
                </a:solidFill>
              </a:rPr>
              <a:t>datamarty</a:t>
            </a:r>
            <a:r>
              <a:rPr lang="cs-CZ" dirty="0">
                <a:solidFill>
                  <a:srgbClr val="000000"/>
                </a:solidFill>
              </a:rPr>
              <a:t> (Kimball)</a:t>
            </a:r>
          </a:p>
          <a:p>
            <a:pPr marL="342900" indent="-342900" eaLnBrk="0" hangingPunct="0">
              <a:spcBef>
                <a:spcPct val="20000"/>
              </a:spcBef>
              <a:buClr>
                <a:srgbClr val="EB2525"/>
              </a:buClr>
              <a:buFont typeface="Wingdings" pitchFamily="2" charset="2"/>
              <a:buChar char="§"/>
            </a:pPr>
            <a:endParaRPr lang="cs-CZ" dirty="0">
              <a:solidFill>
                <a:srgbClr val="000000"/>
              </a:solidFill>
            </a:endParaRPr>
          </a:p>
          <a:p>
            <a:pPr marL="342900" indent="-342900" eaLnBrk="0" hangingPunct="0">
              <a:spcBef>
                <a:spcPct val="20000"/>
              </a:spcBef>
              <a:buClr>
                <a:srgbClr val="EB2525"/>
              </a:buClr>
            </a:pPr>
            <a:endParaRPr lang="en-GB" dirty="0">
              <a:solidFill>
                <a:srgbClr val="000000"/>
              </a:solidFill>
            </a:endParaRPr>
          </a:p>
        </p:txBody>
      </p:sp>
    </p:spTree>
    <p:extLst>
      <p:ext uri="{BB962C8B-B14F-4D97-AF65-F5344CB8AC3E}">
        <p14:creationId xmlns:p14="http://schemas.microsoft.com/office/powerpoint/2010/main" val="1213103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Modelování DW</a:t>
            </a:r>
            <a:endParaRPr lang="en-US" dirty="0"/>
          </a:p>
        </p:txBody>
      </p:sp>
      <p:sp>
        <p:nvSpPr>
          <p:cNvPr id="5" name="Text Placeholder 4"/>
          <p:cNvSpPr>
            <a:spLocks noGrp="1"/>
          </p:cNvSpPr>
          <p:nvPr>
            <p:ph type="body" sz="quarter" idx="12"/>
          </p:nvPr>
        </p:nvSpPr>
        <p:spPr/>
        <p:txBody>
          <a:bodyPr/>
          <a:lstStyle/>
          <a:p>
            <a:r>
              <a:rPr lang="cs-CZ" dirty="0" smtClean="0"/>
              <a:t>Další typy modelů</a:t>
            </a:r>
            <a:endParaRPr lang="en-US" dirty="0"/>
          </a:p>
        </p:txBody>
      </p:sp>
      <p:sp>
        <p:nvSpPr>
          <p:cNvPr id="4" name="Content Placeholder 3"/>
          <p:cNvSpPr>
            <a:spLocks noGrp="1"/>
          </p:cNvSpPr>
          <p:nvPr>
            <p:ph sz="quarter" idx="11"/>
          </p:nvPr>
        </p:nvSpPr>
        <p:spPr>
          <a:xfrm>
            <a:off x="457200" y="2899496"/>
            <a:ext cx="8232776" cy="1059008"/>
          </a:xfrm>
        </p:spPr>
        <p:txBody>
          <a:bodyPr/>
          <a:lstStyle/>
          <a:p>
            <a:pPr marL="0" indent="0">
              <a:buNone/>
            </a:pPr>
            <a:r>
              <a:rPr lang="cs-CZ" b="1" dirty="0"/>
              <a:t>Jaké mohou být další modely relačních DB pro DW?</a:t>
            </a:r>
          </a:p>
          <a:p>
            <a:r>
              <a:rPr lang="cs-CZ" dirty="0"/>
              <a:t>E-R model vs. dimensionální model</a:t>
            </a:r>
          </a:p>
          <a:p>
            <a:r>
              <a:rPr lang="cs-CZ" dirty="0"/>
              <a:t>3NF vs. </a:t>
            </a:r>
            <a:r>
              <a:rPr lang="cs-CZ" dirty="0" err="1" smtClean="0"/>
              <a:t>denormalisace</a:t>
            </a:r>
            <a:endParaRPr lang="cs-CZ" dirty="0"/>
          </a:p>
        </p:txBody>
      </p:sp>
    </p:spTree>
    <p:extLst>
      <p:ext uri="{BB962C8B-B14F-4D97-AF65-F5344CB8AC3E}">
        <p14:creationId xmlns:p14="http://schemas.microsoft.com/office/powerpoint/2010/main" val="6737944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9818" y="408631"/>
            <a:ext cx="2515438" cy="338554"/>
          </a:xfrm>
        </p:spPr>
        <p:txBody>
          <a:bodyPr/>
          <a:lstStyle/>
          <a:p>
            <a:r>
              <a:rPr lang="cs-CZ" dirty="0"/>
              <a:t>Modelování DW</a:t>
            </a:r>
            <a:endParaRPr lang="cs-CZ" dirty="0" smtClean="0"/>
          </a:p>
        </p:txBody>
      </p:sp>
      <p:sp>
        <p:nvSpPr>
          <p:cNvPr id="3" name="Text Placeholder 2"/>
          <p:cNvSpPr>
            <a:spLocks noGrp="1"/>
          </p:cNvSpPr>
          <p:nvPr>
            <p:ph type="body" sz="quarter" idx="12"/>
          </p:nvPr>
        </p:nvSpPr>
        <p:spPr/>
        <p:txBody>
          <a:bodyPr/>
          <a:lstStyle/>
          <a:p>
            <a:r>
              <a:rPr lang="cs-CZ" dirty="0" err="1"/>
              <a:t>Entitně</a:t>
            </a:r>
            <a:r>
              <a:rPr lang="cs-CZ" dirty="0"/>
              <a:t> relační model</a:t>
            </a:r>
            <a:endParaRPr lang="en-US" dirty="0"/>
          </a:p>
        </p:txBody>
      </p:sp>
      <p:pic>
        <p:nvPicPr>
          <p:cNvPr id="471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294" y="1943101"/>
            <a:ext cx="6002338" cy="431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quarter" idx="11"/>
          </p:nvPr>
        </p:nvSpPr>
        <p:spPr>
          <a:xfrm>
            <a:off x="457200" y="1558424"/>
            <a:ext cx="8232776" cy="2388603"/>
          </a:xfrm>
        </p:spPr>
        <p:txBody>
          <a:bodyPr/>
          <a:lstStyle/>
          <a:p>
            <a:r>
              <a:rPr lang="cs-CZ" dirty="0"/>
              <a:t>„Kopíruje“ skutečné entity</a:t>
            </a:r>
          </a:p>
          <a:p>
            <a:r>
              <a:rPr lang="cs-CZ" dirty="0"/>
              <a:t>Neznamená to,</a:t>
            </a:r>
            <a:br>
              <a:rPr lang="cs-CZ" dirty="0"/>
            </a:br>
            <a:r>
              <a:rPr lang="cs-CZ" dirty="0"/>
              <a:t> že je ve 3.NF </a:t>
            </a:r>
            <a:br>
              <a:rPr lang="cs-CZ" dirty="0"/>
            </a:br>
            <a:r>
              <a:rPr lang="cs-CZ" dirty="0"/>
              <a:t>(i když je to </a:t>
            </a:r>
            <a:br>
              <a:rPr lang="cs-CZ" dirty="0"/>
            </a:br>
            <a:r>
              <a:rPr lang="cs-CZ" dirty="0"/>
              <a:t>pro OLTP </a:t>
            </a:r>
            <a:br>
              <a:rPr lang="cs-CZ" dirty="0"/>
            </a:br>
            <a:r>
              <a:rPr lang="cs-CZ" dirty="0"/>
              <a:t>nanejvýš </a:t>
            </a:r>
            <a:br>
              <a:rPr lang="cs-CZ" dirty="0"/>
            </a:br>
            <a:r>
              <a:rPr lang="cs-CZ" dirty="0"/>
              <a:t>vhodné</a:t>
            </a:r>
            <a:r>
              <a:rPr lang="cs-CZ" dirty="0" smtClean="0"/>
              <a:t>)</a:t>
            </a:r>
            <a:endParaRPr lang="cs-CZ" dirty="0"/>
          </a:p>
        </p:txBody>
      </p:sp>
    </p:spTree>
    <p:extLst>
      <p:ext uri="{BB962C8B-B14F-4D97-AF65-F5344CB8AC3E}">
        <p14:creationId xmlns:p14="http://schemas.microsoft.com/office/powerpoint/2010/main" val="1631298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9818" y="408631"/>
            <a:ext cx="2515438" cy="338554"/>
          </a:xfrm>
        </p:spPr>
        <p:txBody>
          <a:bodyPr/>
          <a:lstStyle/>
          <a:p>
            <a:r>
              <a:rPr lang="cs-CZ" dirty="0" smtClean="0"/>
              <a:t>3NF model DW</a:t>
            </a:r>
            <a:endParaRPr lang="en-GB" dirty="0" smtClean="0"/>
          </a:p>
        </p:txBody>
      </p:sp>
      <p:sp>
        <p:nvSpPr>
          <p:cNvPr id="4" name="Text Placeholder 3"/>
          <p:cNvSpPr>
            <a:spLocks noGrp="1"/>
          </p:cNvSpPr>
          <p:nvPr>
            <p:ph type="body" sz="quarter" idx="12"/>
          </p:nvPr>
        </p:nvSpPr>
        <p:spPr/>
        <p:txBody>
          <a:bodyPr/>
          <a:lstStyle/>
          <a:p>
            <a:r>
              <a:rPr lang="cs-CZ" dirty="0" err="1" smtClean="0"/>
              <a:t>CharakteristikA</a:t>
            </a:r>
            <a:endParaRPr lang="en-US" dirty="0"/>
          </a:p>
        </p:txBody>
      </p:sp>
      <p:sp>
        <p:nvSpPr>
          <p:cNvPr id="3" name="Content Placeholder 2"/>
          <p:cNvSpPr>
            <a:spLocks noGrp="1"/>
          </p:cNvSpPr>
          <p:nvPr>
            <p:ph sz="quarter" idx="11"/>
          </p:nvPr>
        </p:nvSpPr>
        <p:spPr>
          <a:xfrm>
            <a:off x="457200" y="2053240"/>
            <a:ext cx="8232776" cy="2751522"/>
          </a:xfrm>
        </p:spPr>
        <p:txBody>
          <a:bodyPr/>
          <a:lstStyle/>
          <a:p>
            <a:r>
              <a:rPr lang="cs-CZ" dirty="0"/>
              <a:t>Typicky </a:t>
            </a:r>
            <a:r>
              <a:rPr lang="cs-CZ" dirty="0" smtClean="0"/>
              <a:t>stovky </a:t>
            </a:r>
            <a:r>
              <a:rPr lang="cs-CZ" dirty="0"/>
              <a:t>tabulek</a:t>
            </a:r>
            <a:endParaRPr lang="en-GB" dirty="0"/>
          </a:p>
          <a:p>
            <a:r>
              <a:rPr lang="cs-CZ" dirty="0"/>
              <a:t>Flexibilní pro rozšiřování a modifikaci modelu</a:t>
            </a:r>
          </a:p>
          <a:p>
            <a:r>
              <a:rPr lang="cs-CZ" dirty="0"/>
              <a:t>Žádná redundance dat</a:t>
            </a:r>
          </a:p>
          <a:p>
            <a:r>
              <a:rPr lang="cs-CZ" dirty="0"/>
              <a:t>Vysoké nároky na výkon databázového stroje</a:t>
            </a:r>
            <a:endParaRPr lang="en-US" dirty="0"/>
          </a:p>
          <a:p>
            <a:r>
              <a:rPr lang="cs-CZ" dirty="0"/>
              <a:t>Vyžaduje komplikované extrakční rutiny pro plnění dat do </a:t>
            </a:r>
            <a:r>
              <a:rPr lang="cs-CZ" dirty="0" smtClean="0"/>
              <a:t>DW</a:t>
            </a:r>
            <a:endParaRPr lang="cs-CZ" dirty="0"/>
          </a:p>
          <a:p>
            <a:r>
              <a:rPr lang="cs-CZ" dirty="0"/>
              <a:t>Realizace dotazu </a:t>
            </a:r>
            <a:r>
              <a:rPr lang="cs-CZ" dirty="0" smtClean="0"/>
              <a:t>- mnoho komplexních </a:t>
            </a:r>
            <a:r>
              <a:rPr lang="cs-CZ" dirty="0"/>
              <a:t>a zdrojově náročných </a:t>
            </a:r>
            <a:r>
              <a:rPr lang="cs-CZ" dirty="0" err="1"/>
              <a:t>joinů</a:t>
            </a:r>
            <a:endParaRPr lang="en-US" dirty="0"/>
          </a:p>
          <a:p>
            <a:r>
              <a:rPr lang="en-US" dirty="0" err="1"/>
              <a:t>Nevhod</a:t>
            </a:r>
            <a:r>
              <a:rPr lang="cs-CZ" dirty="0"/>
              <a:t>ný pro přímý přístup uživatelů </a:t>
            </a:r>
            <a:r>
              <a:rPr lang="cs-CZ" dirty="0" smtClean="0"/>
              <a:t/>
            </a:r>
            <a:br>
              <a:rPr lang="cs-CZ" dirty="0" smtClean="0"/>
            </a:br>
            <a:r>
              <a:rPr lang="cs-CZ" dirty="0" smtClean="0"/>
              <a:t>(</a:t>
            </a:r>
            <a:r>
              <a:rPr lang="cs-CZ" dirty="0"/>
              <a:t>příliš složité struktury, náročná navigace v modelu</a:t>
            </a:r>
            <a:r>
              <a:rPr lang="cs-CZ" dirty="0" smtClean="0"/>
              <a:t>)</a:t>
            </a:r>
            <a:endParaRPr lang="cs-CZ" dirty="0"/>
          </a:p>
        </p:txBody>
      </p:sp>
    </p:spTree>
    <p:extLst>
      <p:ext uri="{BB962C8B-B14F-4D97-AF65-F5344CB8AC3E}">
        <p14:creationId xmlns:p14="http://schemas.microsoft.com/office/powerpoint/2010/main" val="25511588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9818" y="408631"/>
            <a:ext cx="2515438" cy="338554"/>
          </a:xfrm>
        </p:spPr>
        <p:txBody>
          <a:bodyPr/>
          <a:lstStyle/>
          <a:p>
            <a:r>
              <a:rPr lang="cs-CZ" dirty="0" smtClean="0"/>
              <a:t>Modelování DW</a:t>
            </a:r>
          </a:p>
        </p:txBody>
      </p:sp>
      <p:sp>
        <p:nvSpPr>
          <p:cNvPr id="3" name="Text Placeholder 2"/>
          <p:cNvSpPr>
            <a:spLocks noGrp="1"/>
          </p:cNvSpPr>
          <p:nvPr>
            <p:ph type="body" sz="quarter" idx="12"/>
          </p:nvPr>
        </p:nvSpPr>
        <p:spPr/>
        <p:txBody>
          <a:bodyPr/>
          <a:lstStyle/>
          <a:p>
            <a:r>
              <a:rPr lang="cs-CZ" dirty="0" err="1"/>
              <a:t>Normalisace</a:t>
            </a:r>
            <a:r>
              <a:rPr lang="cs-CZ" dirty="0"/>
              <a:t> a </a:t>
            </a:r>
            <a:r>
              <a:rPr lang="cs-CZ" dirty="0" err="1"/>
              <a:t>denormalisace</a:t>
            </a:r>
            <a:endParaRPr lang="en-US" dirty="0"/>
          </a:p>
        </p:txBody>
      </p:sp>
      <p:sp>
        <p:nvSpPr>
          <p:cNvPr id="2" name="Content Placeholder 1"/>
          <p:cNvSpPr>
            <a:spLocks noGrp="1"/>
          </p:cNvSpPr>
          <p:nvPr>
            <p:ph sz="quarter" idx="11"/>
          </p:nvPr>
        </p:nvSpPr>
        <p:spPr>
          <a:xfrm>
            <a:off x="457200" y="2034772"/>
            <a:ext cx="8232776" cy="2788456"/>
          </a:xfrm>
        </p:spPr>
        <p:txBody>
          <a:bodyPr/>
          <a:lstStyle/>
          <a:p>
            <a:r>
              <a:rPr lang="cs-CZ" sz="2000" dirty="0"/>
              <a:t>L1 často v 3NF</a:t>
            </a:r>
          </a:p>
          <a:p>
            <a:r>
              <a:rPr lang="cs-CZ" sz="2000" dirty="0"/>
              <a:t>Někdy celý DW (Teradata)</a:t>
            </a:r>
          </a:p>
          <a:p>
            <a:endParaRPr lang="cs-CZ" sz="2000" dirty="0"/>
          </a:p>
          <a:p>
            <a:r>
              <a:rPr lang="cs-CZ" sz="2000" dirty="0" err="1"/>
              <a:t>Denormalisace</a:t>
            </a:r>
            <a:endParaRPr lang="cs-CZ" sz="2000" dirty="0"/>
          </a:p>
          <a:p>
            <a:pPr lvl="1"/>
            <a:r>
              <a:rPr lang="cs-CZ" sz="1800" dirty="0"/>
              <a:t>Optimalisace pro rychlé čtení</a:t>
            </a:r>
          </a:p>
          <a:p>
            <a:pPr lvl="2"/>
            <a:r>
              <a:rPr lang="cs-CZ" sz="1600" dirty="0"/>
              <a:t>Redukce </a:t>
            </a:r>
            <a:r>
              <a:rPr lang="cs-CZ" sz="1600" dirty="0" err="1"/>
              <a:t>joinů</a:t>
            </a:r>
            <a:endParaRPr lang="cs-CZ" sz="1600" dirty="0"/>
          </a:p>
          <a:p>
            <a:pPr lvl="2"/>
            <a:r>
              <a:rPr lang="cs-CZ" sz="1600" dirty="0"/>
              <a:t>Předem vypočítané hodnoty</a:t>
            </a:r>
          </a:p>
          <a:p>
            <a:pPr lvl="2"/>
            <a:r>
              <a:rPr lang="cs-CZ" sz="1600" dirty="0"/>
              <a:t>Různé </a:t>
            </a:r>
            <a:r>
              <a:rPr lang="cs-CZ" sz="1600" dirty="0" err="1"/>
              <a:t>denormalisační</a:t>
            </a:r>
            <a:r>
              <a:rPr lang="cs-CZ" sz="1600" dirty="0"/>
              <a:t> </a:t>
            </a:r>
            <a:r>
              <a:rPr lang="cs-CZ" sz="1600" dirty="0" smtClean="0"/>
              <a:t>metody</a:t>
            </a:r>
            <a:endParaRPr lang="cs-CZ" sz="1600" dirty="0"/>
          </a:p>
        </p:txBody>
      </p:sp>
    </p:spTree>
    <p:extLst>
      <p:ext uri="{BB962C8B-B14F-4D97-AF65-F5344CB8AC3E}">
        <p14:creationId xmlns:p14="http://schemas.microsoft.com/office/powerpoint/2010/main" val="5867068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cs-CZ" dirty="0" smtClean="0">
                <a:latin typeface="Bodoni MT Black" pitchFamily="18" charset="0"/>
                <a:cs typeface="Aharoni" pitchFamily="2" charset="-79"/>
              </a:rPr>
              <a:t>!!!</a:t>
            </a:r>
            <a:endParaRPr lang="en-US" dirty="0" smtClean="0">
              <a:latin typeface="Bodoni MT Black" pitchFamily="18" charset="0"/>
              <a:cs typeface="Aharoni" pitchFamily="2" charset="-79"/>
            </a:endParaRPr>
          </a:p>
        </p:txBody>
      </p:sp>
      <p:sp>
        <p:nvSpPr>
          <p:cNvPr id="7" name="Text Placeholder 6"/>
          <p:cNvSpPr>
            <a:spLocks noGrp="1"/>
          </p:cNvSpPr>
          <p:nvPr>
            <p:ph type="body" sz="quarter" idx="11"/>
          </p:nvPr>
        </p:nvSpPr>
        <p:spPr/>
        <p:txBody>
          <a:bodyPr/>
          <a:lstStyle/>
          <a:p>
            <a:endParaRPr lang="en-US"/>
          </a:p>
        </p:txBody>
      </p:sp>
      <p:sp>
        <p:nvSpPr>
          <p:cNvPr id="9" name="Content Placeholder 2"/>
          <p:cNvSpPr txBox="1">
            <a:spLocks/>
          </p:cNvSpPr>
          <p:nvPr/>
        </p:nvSpPr>
        <p:spPr>
          <a:xfrm>
            <a:off x="1000125" y="1292733"/>
            <a:ext cx="7162800" cy="1561005"/>
          </a:xfrm>
          <a:prstGeom prst="rect">
            <a:avLst/>
          </a:prstGeom>
          <a:solidFill>
            <a:srgbClr val="EBF8FF"/>
          </a:solidFill>
          <a:ln>
            <a:solidFill>
              <a:schemeClr val="bg2"/>
            </a:solidFill>
          </a:ln>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0" indent="0" algn="ctr">
              <a:buClr>
                <a:srgbClr val="00539B"/>
              </a:buClr>
              <a:buFont typeface="Wingdings" pitchFamily="2" charset="2"/>
              <a:buNone/>
              <a:defRPr/>
            </a:pPr>
            <a:r>
              <a:rPr lang="cs-CZ" b="1" smtClean="0">
                <a:solidFill>
                  <a:srgbClr val="596267">
                    <a:lumMod val="50000"/>
                  </a:srgbClr>
                </a:solidFill>
              </a:rPr>
              <a:t>E-R model </a:t>
            </a:r>
          </a:p>
          <a:p>
            <a:pPr marL="0" indent="0" algn="ctr">
              <a:buClr>
                <a:srgbClr val="00539B"/>
              </a:buClr>
              <a:buFont typeface="Wingdings" pitchFamily="2" charset="2"/>
              <a:buNone/>
              <a:defRPr/>
            </a:pPr>
            <a:r>
              <a:rPr lang="cs-CZ" sz="2800" b="1" i="1" smtClean="0">
                <a:solidFill>
                  <a:srgbClr val="FF0000"/>
                </a:solidFill>
              </a:rPr>
              <a:t>není totéž co</a:t>
            </a:r>
          </a:p>
          <a:p>
            <a:pPr marL="0" indent="0" algn="ctr">
              <a:buClr>
                <a:srgbClr val="00539B"/>
              </a:buClr>
              <a:buFont typeface="Wingdings" pitchFamily="2" charset="2"/>
              <a:buNone/>
              <a:defRPr/>
            </a:pPr>
            <a:r>
              <a:rPr lang="cs-CZ" b="1" smtClean="0">
                <a:solidFill>
                  <a:srgbClr val="596267">
                    <a:lumMod val="50000"/>
                  </a:srgbClr>
                </a:solidFill>
              </a:rPr>
              <a:t>Model v 3NF</a:t>
            </a:r>
            <a:endParaRPr lang="en-US" b="1" dirty="0">
              <a:solidFill>
                <a:srgbClr val="596267">
                  <a:lumMod val="50000"/>
                </a:srgbClr>
              </a:solidFill>
            </a:endParaRPr>
          </a:p>
        </p:txBody>
      </p:sp>
      <p:sp>
        <p:nvSpPr>
          <p:cNvPr id="10" name="Content Placeholder 2"/>
          <p:cNvSpPr txBox="1">
            <a:spLocks/>
          </p:cNvSpPr>
          <p:nvPr/>
        </p:nvSpPr>
        <p:spPr bwMode="auto">
          <a:xfrm>
            <a:off x="1000125" y="3712083"/>
            <a:ext cx="7162800" cy="2085443"/>
          </a:xfrm>
          <a:prstGeom prst="rect">
            <a:avLst/>
          </a:prstGeom>
          <a:solidFill>
            <a:srgbClr val="EBF8FF"/>
          </a:solidFill>
          <a:ln w="9525">
            <a:solidFill>
              <a:srgbClr val="000000"/>
            </a:solidFill>
            <a:miter lim="800000"/>
            <a:headEnd/>
            <a:tailEnd/>
          </a:ln>
        </p:spPr>
        <p:txBody>
          <a:bodyPr>
            <a:spAutoFit/>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mn-ea"/>
                <a:cs typeface="+mn-cs"/>
              </a:defRPr>
            </a:lvl1pPr>
            <a:lvl2pPr marL="684213" indent="-222250" algn="l" rtl="0" eaLnBrk="0" fontAlgn="base" hangingPunct="0">
              <a:lnSpc>
                <a:spcPct val="92000"/>
              </a:lnSpc>
              <a:spcBef>
                <a:spcPct val="17000"/>
              </a:spcBef>
              <a:spcAft>
                <a:spcPct val="17000"/>
              </a:spcAft>
              <a:buClr>
                <a:schemeClr val="accent2"/>
              </a:buClr>
              <a:buChar char="•"/>
              <a:defRPr sz="2000">
                <a:solidFill>
                  <a:srgbClr val="292929"/>
                </a:solidFill>
                <a:latin typeface="+mn-lt"/>
              </a:defRPr>
            </a:lvl2pPr>
            <a:lvl3pPr marL="1025525" indent="-227013" algn="l" rtl="0" eaLnBrk="0" fontAlgn="base" hangingPunct="0">
              <a:lnSpc>
                <a:spcPct val="92000"/>
              </a:lnSpc>
              <a:spcBef>
                <a:spcPct val="17000"/>
              </a:spcBef>
              <a:spcAft>
                <a:spcPct val="17000"/>
              </a:spcAft>
              <a:buClr>
                <a:schemeClr val="tx1"/>
              </a:buClr>
              <a:buFont typeface="Arial" pitchFamily="34" charset="0"/>
              <a:buChar char="−"/>
              <a:defRPr sz="2000">
                <a:solidFill>
                  <a:srgbClr val="292929"/>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Clr>
                <a:srgbClr val="00539B"/>
              </a:buClr>
              <a:buFont typeface="Wingdings" pitchFamily="2" charset="2"/>
              <a:buNone/>
              <a:defRPr/>
            </a:pPr>
            <a:r>
              <a:rPr lang="cs-CZ" b="1" dirty="0" smtClean="0"/>
              <a:t>MD model</a:t>
            </a:r>
          </a:p>
          <a:p>
            <a:pPr marL="0" indent="0" algn="ctr">
              <a:buClr>
                <a:srgbClr val="00539B"/>
              </a:buClr>
              <a:buFont typeface="Wingdings" pitchFamily="2" charset="2"/>
              <a:buNone/>
              <a:defRPr/>
            </a:pPr>
            <a:r>
              <a:rPr lang="cs-CZ" sz="2800" b="1" i="1" dirty="0" smtClean="0">
                <a:solidFill>
                  <a:srgbClr val="FF0000"/>
                </a:solidFill>
              </a:rPr>
              <a:t>nevylučuje</a:t>
            </a:r>
          </a:p>
          <a:p>
            <a:pPr marL="0" indent="0" algn="ctr">
              <a:buClr>
                <a:srgbClr val="00539B"/>
              </a:buClr>
              <a:buFont typeface="Wingdings" pitchFamily="2" charset="2"/>
              <a:buNone/>
              <a:defRPr/>
            </a:pPr>
            <a:r>
              <a:rPr lang="cs-CZ" b="1" dirty="0" smtClean="0"/>
              <a:t>3NF</a:t>
            </a:r>
          </a:p>
          <a:p>
            <a:pPr marL="0" indent="0" algn="ctr">
              <a:buClr>
                <a:srgbClr val="00539B"/>
              </a:buClr>
              <a:buFont typeface="Wingdings" pitchFamily="2" charset="2"/>
              <a:buNone/>
              <a:defRPr/>
            </a:pPr>
            <a:r>
              <a:rPr lang="cs-CZ" i="1" dirty="0" smtClean="0"/>
              <a:t>a naopak</a:t>
            </a:r>
            <a:endParaRPr lang="en-US" i="1" dirty="0"/>
          </a:p>
        </p:txBody>
      </p:sp>
    </p:spTree>
    <p:extLst>
      <p:ext uri="{BB962C8B-B14F-4D97-AF65-F5344CB8AC3E}">
        <p14:creationId xmlns:p14="http://schemas.microsoft.com/office/powerpoint/2010/main" val="6739001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dirty="0" smtClean="0"/>
              <a:t>Příklad</a:t>
            </a:r>
            <a:endParaRPr lang="en-GB" dirty="0" smtClean="0"/>
          </a:p>
        </p:txBody>
      </p:sp>
      <p:sp>
        <p:nvSpPr>
          <p:cNvPr id="2" name="Text Placeholder 1"/>
          <p:cNvSpPr>
            <a:spLocks noGrp="1"/>
          </p:cNvSpPr>
          <p:nvPr>
            <p:ph type="body" sz="quarter" idx="11"/>
          </p:nvPr>
        </p:nvSpPr>
        <p:spPr/>
        <p:txBody>
          <a:bodyPr/>
          <a:lstStyle/>
          <a:p>
            <a:r>
              <a:rPr lang="cs-CZ" dirty="0"/>
              <a:t>3NF </a:t>
            </a:r>
            <a:r>
              <a:rPr lang="cs-CZ" dirty="0" err="1" smtClean="0"/>
              <a:t>podobA</a:t>
            </a:r>
            <a:r>
              <a:rPr lang="cs-CZ" dirty="0" smtClean="0"/>
              <a:t> </a:t>
            </a:r>
            <a:r>
              <a:rPr lang="cs-CZ" dirty="0"/>
              <a:t>dimense Geografie</a:t>
            </a:r>
            <a:endParaRPr lang="en-US" dirty="0"/>
          </a:p>
        </p:txBody>
      </p:sp>
      <p:sp>
        <p:nvSpPr>
          <p:cNvPr id="3" name="AutoShape 3"/>
          <p:cNvSpPr>
            <a:spLocks noChangeAspect="1" noChangeArrowheads="1" noTextEdit="1"/>
          </p:cNvSpPr>
          <p:nvPr/>
        </p:nvSpPr>
        <p:spPr bwMode="auto">
          <a:xfrm>
            <a:off x="0" y="2259013"/>
            <a:ext cx="908208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endParaRPr lang="en-US" dirty="0">
              <a:solidFill>
                <a:srgbClr val="000000"/>
              </a:solidFill>
            </a:endParaRPr>
          </a:p>
        </p:txBody>
      </p:sp>
      <p:sp>
        <p:nvSpPr>
          <p:cNvPr id="4" name="Rectangle 5"/>
          <p:cNvSpPr>
            <a:spLocks noChangeArrowheads="1"/>
          </p:cNvSpPr>
          <p:nvPr/>
        </p:nvSpPr>
        <p:spPr bwMode="auto">
          <a:xfrm>
            <a:off x="2779713"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 name="Rectangle 6"/>
          <p:cNvSpPr>
            <a:spLocks noChangeArrowheads="1"/>
          </p:cNvSpPr>
          <p:nvPr/>
        </p:nvSpPr>
        <p:spPr bwMode="auto">
          <a:xfrm>
            <a:off x="2949575" y="3211513"/>
            <a:ext cx="32701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Region</a:t>
            </a:r>
            <a:endParaRPr lang="en-US" smtClean="0">
              <a:solidFill>
                <a:srgbClr val="000000"/>
              </a:solidFill>
              <a:cs typeface="Arial" pitchFamily="34" charset="0"/>
            </a:endParaRPr>
          </a:p>
        </p:txBody>
      </p:sp>
      <p:sp>
        <p:nvSpPr>
          <p:cNvPr id="6" name="Rectangle 7"/>
          <p:cNvSpPr>
            <a:spLocks noChangeArrowheads="1"/>
          </p:cNvSpPr>
          <p:nvPr/>
        </p:nvSpPr>
        <p:spPr bwMode="auto">
          <a:xfrm>
            <a:off x="4062413"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7" name="Rectangle 8"/>
          <p:cNvSpPr>
            <a:spLocks noChangeArrowheads="1"/>
          </p:cNvSpPr>
          <p:nvPr/>
        </p:nvSpPr>
        <p:spPr bwMode="auto">
          <a:xfrm>
            <a:off x="4160838" y="3211513"/>
            <a:ext cx="4825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State/Prov</a:t>
            </a:r>
            <a:endParaRPr lang="en-US" smtClean="0">
              <a:solidFill>
                <a:srgbClr val="000000"/>
              </a:solidFill>
              <a:cs typeface="Arial" pitchFamily="34" charset="0"/>
            </a:endParaRPr>
          </a:p>
        </p:txBody>
      </p:sp>
      <p:sp>
        <p:nvSpPr>
          <p:cNvPr id="8" name="Rectangle 9"/>
          <p:cNvSpPr>
            <a:spLocks noChangeArrowheads="1"/>
          </p:cNvSpPr>
          <p:nvPr/>
        </p:nvSpPr>
        <p:spPr bwMode="auto">
          <a:xfrm>
            <a:off x="7912100"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9" name="Rectangle 10"/>
          <p:cNvSpPr>
            <a:spLocks noChangeArrowheads="1"/>
          </p:cNvSpPr>
          <p:nvPr/>
        </p:nvSpPr>
        <p:spPr bwMode="auto">
          <a:xfrm>
            <a:off x="8089900" y="3149601"/>
            <a:ext cx="2869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Postal</a:t>
            </a:r>
            <a:endParaRPr lang="en-US" smtClean="0">
              <a:solidFill>
                <a:srgbClr val="000000"/>
              </a:solidFill>
              <a:cs typeface="Arial" pitchFamily="34" charset="0"/>
            </a:endParaRPr>
          </a:p>
        </p:txBody>
      </p:sp>
      <p:sp>
        <p:nvSpPr>
          <p:cNvPr id="10" name="Rectangle 11"/>
          <p:cNvSpPr>
            <a:spLocks noChangeArrowheads="1"/>
          </p:cNvSpPr>
          <p:nvPr/>
        </p:nvSpPr>
        <p:spPr bwMode="auto">
          <a:xfrm>
            <a:off x="8089900" y="3263901"/>
            <a:ext cx="2468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Code</a:t>
            </a:r>
            <a:endParaRPr lang="en-US" smtClean="0">
              <a:solidFill>
                <a:srgbClr val="000000"/>
              </a:solidFill>
              <a:cs typeface="Arial" pitchFamily="34" charset="0"/>
            </a:endParaRPr>
          </a:p>
        </p:txBody>
      </p:sp>
      <p:sp>
        <p:nvSpPr>
          <p:cNvPr id="11" name="Rectangle 12"/>
          <p:cNvSpPr>
            <a:spLocks noChangeArrowheads="1"/>
          </p:cNvSpPr>
          <p:nvPr/>
        </p:nvSpPr>
        <p:spPr bwMode="auto">
          <a:xfrm>
            <a:off x="6627813"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12" name="Rectangle 13"/>
          <p:cNvSpPr>
            <a:spLocks noChangeArrowheads="1"/>
          </p:cNvSpPr>
          <p:nvPr/>
        </p:nvSpPr>
        <p:spPr bwMode="auto">
          <a:xfrm>
            <a:off x="6859588" y="3211513"/>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City</a:t>
            </a:r>
            <a:endParaRPr lang="en-US" smtClean="0">
              <a:solidFill>
                <a:srgbClr val="000000"/>
              </a:solidFill>
              <a:cs typeface="Arial" pitchFamily="34" charset="0"/>
            </a:endParaRPr>
          </a:p>
        </p:txBody>
      </p:sp>
      <p:sp>
        <p:nvSpPr>
          <p:cNvPr id="13" name="Rectangle 14"/>
          <p:cNvSpPr>
            <a:spLocks noChangeArrowheads="1"/>
          </p:cNvSpPr>
          <p:nvPr/>
        </p:nvSpPr>
        <p:spPr bwMode="auto">
          <a:xfrm>
            <a:off x="5345113"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14" name="Rectangle 15"/>
          <p:cNvSpPr>
            <a:spLocks noChangeArrowheads="1"/>
          </p:cNvSpPr>
          <p:nvPr/>
        </p:nvSpPr>
        <p:spPr bwMode="auto">
          <a:xfrm>
            <a:off x="5399088" y="3211513"/>
            <a:ext cx="5738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County/Area</a:t>
            </a:r>
            <a:endParaRPr lang="en-US" smtClean="0">
              <a:solidFill>
                <a:srgbClr val="000000"/>
              </a:solidFill>
              <a:cs typeface="Arial" pitchFamily="34" charset="0"/>
            </a:endParaRPr>
          </a:p>
        </p:txBody>
      </p:sp>
      <p:sp>
        <p:nvSpPr>
          <p:cNvPr id="15" name="Rectangle 16"/>
          <p:cNvSpPr>
            <a:spLocks noChangeArrowheads="1"/>
          </p:cNvSpPr>
          <p:nvPr/>
        </p:nvSpPr>
        <p:spPr bwMode="auto">
          <a:xfrm>
            <a:off x="214313"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16" name="Rectangle 17"/>
          <p:cNvSpPr>
            <a:spLocks noChangeArrowheads="1"/>
          </p:cNvSpPr>
          <p:nvPr/>
        </p:nvSpPr>
        <p:spPr bwMode="auto">
          <a:xfrm>
            <a:off x="330200" y="3211513"/>
            <a:ext cx="44242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Continent</a:t>
            </a:r>
            <a:endParaRPr lang="en-US" smtClean="0">
              <a:solidFill>
                <a:srgbClr val="000000"/>
              </a:solidFill>
              <a:cs typeface="Arial" pitchFamily="34" charset="0"/>
            </a:endParaRPr>
          </a:p>
        </p:txBody>
      </p:sp>
      <p:sp>
        <p:nvSpPr>
          <p:cNvPr id="17" name="Rectangle 18"/>
          <p:cNvSpPr>
            <a:spLocks noChangeArrowheads="1"/>
          </p:cNvSpPr>
          <p:nvPr/>
        </p:nvSpPr>
        <p:spPr bwMode="auto">
          <a:xfrm>
            <a:off x="1497013" y="2887663"/>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18" name="Rectangle 19"/>
          <p:cNvSpPr>
            <a:spLocks noChangeArrowheads="1"/>
          </p:cNvSpPr>
          <p:nvPr/>
        </p:nvSpPr>
        <p:spPr bwMode="auto">
          <a:xfrm>
            <a:off x="1647825" y="3211513"/>
            <a:ext cx="3606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Country</a:t>
            </a:r>
            <a:endParaRPr lang="en-US" smtClean="0">
              <a:solidFill>
                <a:srgbClr val="000000"/>
              </a:solidFill>
              <a:cs typeface="Arial" pitchFamily="34" charset="0"/>
            </a:endParaRPr>
          </a:p>
        </p:txBody>
      </p:sp>
      <p:sp>
        <p:nvSpPr>
          <p:cNvPr id="19" name="Rectangle 20"/>
          <p:cNvSpPr>
            <a:spLocks noChangeArrowheads="1"/>
          </p:cNvSpPr>
          <p:nvPr/>
        </p:nvSpPr>
        <p:spPr bwMode="auto">
          <a:xfrm>
            <a:off x="7912100" y="4395788"/>
            <a:ext cx="641350" cy="754063"/>
          </a:xfrm>
          <a:prstGeom prst="rect">
            <a:avLst/>
          </a:prstGeom>
          <a:solidFill>
            <a:srgbClr val="EBF8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0" name="Rectangle 21"/>
          <p:cNvSpPr>
            <a:spLocks noChangeArrowheads="1"/>
          </p:cNvSpPr>
          <p:nvPr/>
        </p:nvSpPr>
        <p:spPr bwMode="auto">
          <a:xfrm>
            <a:off x="8008938" y="4657726"/>
            <a:ext cx="1939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smtClean="0">
                <a:solidFill>
                  <a:srgbClr val="000000"/>
                </a:solidFill>
                <a:cs typeface="Arial" pitchFamily="34" charset="0"/>
              </a:rPr>
              <a:t>Grid</a:t>
            </a:r>
            <a:endParaRPr lang="en-US" smtClean="0">
              <a:solidFill>
                <a:srgbClr val="000000"/>
              </a:solidFill>
              <a:cs typeface="Arial" pitchFamily="34" charset="0"/>
            </a:endParaRPr>
          </a:p>
        </p:txBody>
      </p:sp>
      <p:sp>
        <p:nvSpPr>
          <p:cNvPr id="21" name="Rectangle 22"/>
          <p:cNvSpPr>
            <a:spLocks noChangeArrowheads="1"/>
          </p:cNvSpPr>
          <p:nvPr/>
        </p:nvSpPr>
        <p:spPr bwMode="auto">
          <a:xfrm>
            <a:off x="8008938" y="4772026"/>
            <a:ext cx="4760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just" fontAlgn="base">
              <a:spcBef>
                <a:spcPct val="0"/>
              </a:spcBef>
              <a:spcAft>
                <a:spcPct val="0"/>
              </a:spcAft>
            </a:pPr>
            <a:r>
              <a:rPr lang="en-US" sz="800" dirty="0" smtClean="0">
                <a:solidFill>
                  <a:srgbClr val="000000"/>
                </a:solidFill>
                <a:cs typeface="Arial" pitchFamily="34" charset="0"/>
              </a:rPr>
              <a:t>Reference</a:t>
            </a:r>
            <a:endParaRPr lang="en-US" dirty="0" smtClean="0">
              <a:solidFill>
                <a:srgbClr val="000000"/>
              </a:solidFill>
              <a:cs typeface="Arial" pitchFamily="34" charset="0"/>
            </a:endParaRPr>
          </a:p>
        </p:txBody>
      </p:sp>
      <p:sp>
        <p:nvSpPr>
          <p:cNvPr id="22" name="Line 23"/>
          <p:cNvSpPr>
            <a:spLocks noChangeShapeType="1"/>
          </p:cNvSpPr>
          <p:nvPr/>
        </p:nvSpPr>
        <p:spPr bwMode="auto">
          <a:xfrm>
            <a:off x="855663" y="3263901"/>
            <a:ext cx="641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3" name="Line 24"/>
          <p:cNvSpPr>
            <a:spLocks noChangeShapeType="1"/>
          </p:cNvSpPr>
          <p:nvPr/>
        </p:nvSpPr>
        <p:spPr bwMode="auto">
          <a:xfrm flipV="1">
            <a:off x="927100"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4" name="Line 25"/>
          <p:cNvSpPr>
            <a:spLocks noChangeShapeType="1"/>
          </p:cNvSpPr>
          <p:nvPr/>
        </p:nvSpPr>
        <p:spPr bwMode="auto">
          <a:xfrm flipV="1">
            <a:off x="962025"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5" name="Line 26"/>
          <p:cNvSpPr>
            <a:spLocks noChangeShapeType="1"/>
          </p:cNvSpPr>
          <p:nvPr/>
        </p:nvSpPr>
        <p:spPr bwMode="auto">
          <a:xfrm flipV="1">
            <a:off x="1389063" y="3201988"/>
            <a:ext cx="10795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6" name="Line 27"/>
          <p:cNvSpPr>
            <a:spLocks noChangeShapeType="1"/>
          </p:cNvSpPr>
          <p:nvPr/>
        </p:nvSpPr>
        <p:spPr bwMode="auto">
          <a:xfrm>
            <a:off x="1389063" y="3263901"/>
            <a:ext cx="10795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7" name="Oval 28"/>
          <p:cNvSpPr>
            <a:spLocks noChangeArrowheads="1"/>
          </p:cNvSpPr>
          <p:nvPr/>
        </p:nvSpPr>
        <p:spPr bwMode="auto">
          <a:xfrm>
            <a:off x="1228725" y="3201988"/>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8" name="Line 29"/>
          <p:cNvSpPr>
            <a:spLocks noChangeShapeType="1"/>
          </p:cNvSpPr>
          <p:nvPr/>
        </p:nvSpPr>
        <p:spPr bwMode="auto">
          <a:xfrm>
            <a:off x="2138363" y="3263901"/>
            <a:ext cx="641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29" name="Line 30"/>
          <p:cNvSpPr>
            <a:spLocks noChangeShapeType="1"/>
          </p:cNvSpPr>
          <p:nvPr/>
        </p:nvSpPr>
        <p:spPr bwMode="auto">
          <a:xfrm flipV="1">
            <a:off x="2209800"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30" name="Line 31"/>
          <p:cNvSpPr>
            <a:spLocks noChangeShapeType="1"/>
          </p:cNvSpPr>
          <p:nvPr/>
        </p:nvSpPr>
        <p:spPr bwMode="auto">
          <a:xfrm flipV="1">
            <a:off x="2244725"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31" name="Line 32"/>
          <p:cNvSpPr>
            <a:spLocks noChangeShapeType="1"/>
          </p:cNvSpPr>
          <p:nvPr/>
        </p:nvSpPr>
        <p:spPr bwMode="auto">
          <a:xfrm flipV="1">
            <a:off x="2673350" y="3201988"/>
            <a:ext cx="106363"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24" name="Line 33"/>
          <p:cNvSpPr>
            <a:spLocks noChangeShapeType="1"/>
          </p:cNvSpPr>
          <p:nvPr/>
        </p:nvSpPr>
        <p:spPr bwMode="auto">
          <a:xfrm>
            <a:off x="2673350" y="3263901"/>
            <a:ext cx="106363"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25" name="Oval 34"/>
          <p:cNvSpPr>
            <a:spLocks noChangeArrowheads="1"/>
          </p:cNvSpPr>
          <p:nvPr/>
        </p:nvSpPr>
        <p:spPr bwMode="auto">
          <a:xfrm>
            <a:off x="2513013" y="3201988"/>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28" name="Line 35"/>
          <p:cNvSpPr>
            <a:spLocks noChangeShapeType="1"/>
          </p:cNvSpPr>
          <p:nvPr/>
        </p:nvSpPr>
        <p:spPr bwMode="auto">
          <a:xfrm>
            <a:off x="3421063" y="3263901"/>
            <a:ext cx="641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29" name="Line 36"/>
          <p:cNvSpPr>
            <a:spLocks noChangeShapeType="1"/>
          </p:cNvSpPr>
          <p:nvPr/>
        </p:nvSpPr>
        <p:spPr bwMode="auto">
          <a:xfrm flipV="1">
            <a:off x="3492500"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0" name="Line 37"/>
          <p:cNvSpPr>
            <a:spLocks noChangeShapeType="1"/>
          </p:cNvSpPr>
          <p:nvPr/>
        </p:nvSpPr>
        <p:spPr bwMode="auto">
          <a:xfrm flipV="1">
            <a:off x="3527425"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1" name="Line 38"/>
          <p:cNvSpPr>
            <a:spLocks noChangeShapeType="1"/>
          </p:cNvSpPr>
          <p:nvPr/>
        </p:nvSpPr>
        <p:spPr bwMode="auto">
          <a:xfrm flipV="1">
            <a:off x="3956050" y="3201988"/>
            <a:ext cx="106363"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2" name="Line 39"/>
          <p:cNvSpPr>
            <a:spLocks noChangeShapeType="1"/>
          </p:cNvSpPr>
          <p:nvPr/>
        </p:nvSpPr>
        <p:spPr bwMode="auto">
          <a:xfrm>
            <a:off x="3956050" y="3263901"/>
            <a:ext cx="106363"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3" name="Oval 40"/>
          <p:cNvSpPr>
            <a:spLocks noChangeArrowheads="1"/>
          </p:cNvSpPr>
          <p:nvPr/>
        </p:nvSpPr>
        <p:spPr bwMode="auto">
          <a:xfrm>
            <a:off x="3795713" y="3201988"/>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4" name="Line 41"/>
          <p:cNvSpPr>
            <a:spLocks noChangeShapeType="1"/>
          </p:cNvSpPr>
          <p:nvPr/>
        </p:nvSpPr>
        <p:spPr bwMode="auto">
          <a:xfrm>
            <a:off x="4703763" y="3263901"/>
            <a:ext cx="641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5" name="Line 42"/>
          <p:cNvSpPr>
            <a:spLocks noChangeShapeType="1"/>
          </p:cNvSpPr>
          <p:nvPr/>
        </p:nvSpPr>
        <p:spPr bwMode="auto">
          <a:xfrm flipV="1">
            <a:off x="4775200"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6" name="Line 43"/>
          <p:cNvSpPr>
            <a:spLocks noChangeShapeType="1"/>
          </p:cNvSpPr>
          <p:nvPr/>
        </p:nvSpPr>
        <p:spPr bwMode="auto">
          <a:xfrm flipV="1">
            <a:off x="4811713"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7" name="Line 44"/>
          <p:cNvSpPr>
            <a:spLocks noChangeShapeType="1"/>
          </p:cNvSpPr>
          <p:nvPr/>
        </p:nvSpPr>
        <p:spPr bwMode="auto">
          <a:xfrm flipV="1">
            <a:off x="5238750" y="3201988"/>
            <a:ext cx="106363"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8" name="Line 45"/>
          <p:cNvSpPr>
            <a:spLocks noChangeShapeType="1"/>
          </p:cNvSpPr>
          <p:nvPr/>
        </p:nvSpPr>
        <p:spPr bwMode="auto">
          <a:xfrm>
            <a:off x="5238750" y="3263901"/>
            <a:ext cx="106363"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39" name="Oval 46"/>
          <p:cNvSpPr>
            <a:spLocks noChangeArrowheads="1"/>
          </p:cNvSpPr>
          <p:nvPr/>
        </p:nvSpPr>
        <p:spPr bwMode="auto">
          <a:xfrm>
            <a:off x="5078413" y="3201988"/>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0" name="Line 47"/>
          <p:cNvSpPr>
            <a:spLocks noChangeShapeType="1"/>
          </p:cNvSpPr>
          <p:nvPr/>
        </p:nvSpPr>
        <p:spPr bwMode="auto">
          <a:xfrm>
            <a:off x="5986463" y="3263901"/>
            <a:ext cx="641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1" name="Line 48"/>
          <p:cNvSpPr>
            <a:spLocks noChangeShapeType="1"/>
          </p:cNvSpPr>
          <p:nvPr/>
        </p:nvSpPr>
        <p:spPr bwMode="auto">
          <a:xfrm flipV="1">
            <a:off x="6057900"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2" name="Line 49"/>
          <p:cNvSpPr>
            <a:spLocks noChangeShapeType="1"/>
          </p:cNvSpPr>
          <p:nvPr/>
        </p:nvSpPr>
        <p:spPr bwMode="auto">
          <a:xfrm flipV="1">
            <a:off x="6094413"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3" name="Line 50"/>
          <p:cNvSpPr>
            <a:spLocks noChangeShapeType="1"/>
          </p:cNvSpPr>
          <p:nvPr/>
        </p:nvSpPr>
        <p:spPr bwMode="auto">
          <a:xfrm flipV="1">
            <a:off x="6521450" y="3201988"/>
            <a:ext cx="106363"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4" name="Line 51"/>
          <p:cNvSpPr>
            <a:spLocks noChangeShapeType="1"/>
          </p:cNvSpPr>
          <p:nvPr/>
        </p:nvSpPr>
        <p:spPr bwMode="auto">
          <a:xfrm>
            <a:off x="6521450" y="3263901"/>
            <a:ext cx="106363"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5" name="Oval 52"/>
          <p:cNvSpPr>
            <a:spLocks noChangeArrowheads="1"/>
          </p:cNvSpPr>
          <p:nvPr/>
        </p:nvSpPr>
        <p:spPr bwMode="auto">
          <a:xfrm>
            <a:off x="6361113" y="3201988"/>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6" name="Line 53"/>
          <p:cNvSpPr>
            <a:spLocks noChangeShapeType="1"/>
          </p:cNvSpPr>
          <p:nvPr/>
        </p:nvSpPr>
        <p:spPr bwMode="auto">
          <a:xfrm>
            <a:off x="7269163" y="3263901"/>
            <a:ext cx="642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7" name="Line 54"/>
          <p:cNvSpPr>
            <a:spLocks noChangeShapeType="1"/>
          </p:cNvSpPr>
          <p:nvPr/>
        </p:nvSpPr>
        <p:spPr bwMode="auto">
          <a:xfrm flipV="1">
            <a:off x="7340600"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8" name="Line 55"/>
          <p:cNvSpPr>
            <a:spLocks noChangeShapeType="1"/>
          </p:cNvSpPr>
          <p:nvPr/>
        </p:nvSpPr>
        <p:spPr bwMode="auto">
          <a:xfrm flipV="1">
            <a:off x="7377113" y="3190876"/>
            <a:ext cx="0" cy="136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49" name="Line 56"/>
          <p:cNvSpPr>
            <a:spLocks noChangeShapeType="1"/>
          </p:cNvSpPr>
          <p:nvPr/>
        </p:nvSpPr>
        <p:spPr bwMode="auto">
          <a:xfrm flipV="1">
            <a:off x="7804150" y="3201988"/>
            <a:ext cx="10795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0" name="Line 57"/>
          <p:cNvSpPr>
            <a:spLocks noChangeShapeType="1"/>
          </p:cNvSpPr>
          <p:nvPr/>
        </p:nvSpPr>
        <p:spPr bwMode="auto">
          <a:xfrm>
            <a:off x="7804150" y="3263901"/>
            <a:ext cx="10795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1" name="Oval 58"/>
          <p:cNvSpPr>
            <a:spLocks noChangeArrowheads="1"/>
          </p:cNvSpPr>
          <p:nvPr/>
        </p:nvSpPr>
        <p:spPr bwMode="auto">
          <a:xfrm>
            <a:off x="7643813" y="3201988"/>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2" name="Line 59"/>
          <p:cNvSpPr>
            <a:spLocks noChangeShapeType="1"/>
          </p:cNvSpPr>
          <p:nvPr/>
        </p:nvSpPr>
        <p:spPr bwMode="auto">
          <a:xfrm>
            <a:off x="8232775" y="3641726"/>
            <a:ext cx="0" cy="7540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3" name="Line 60"/>
          <p:cNvSpPr>
            <a:spLocks noChangeShapeType="1"/>
          </p:cNvSpPr>
          <p:nvPr/>
        </p:nvSpPr>
        <p:spPr bwMode="auto">
          <a:xfrm>
            <a:off x="8178800" y="3724276"/>
            <a:ext cx="1158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4" name="Line 61"/>
          <p:cNvSpPr>
            <a:spLocks noChangeShapeType="1"/>
          </p:cNvSpPr>
          <p:nvPr/>
        </p:nvSpPr>
        <p:spPr bwMode="auto">
          <a:xfrm>
            <a:off x="8178800" y="3767138"/>
            <a:ext cx="1158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5" name="Line 62"/>
          <p:cNvSpPr>
            <a:spLocks noChangeShapeType="1"/>
          </p:cNvSpPr>
          <p:nvPr/>
        </p:nvSpPr>
        <p:spPr bwMode="auto">
          <a:xfrm>
            <a:off x="8232775" y="4268788"/>
            <a:ext cx="52388" cy="1270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6" name="Line 63"/>
          <p:cNvSpPr>
            <a:spLocks noChangeShapeType="1"/>
          </p:cNvSpPr>
          <p:nvPr/>
        </p:nvSpPr>
        <p:spPr bwMode="auto">
          <a:xfrm flipH="1">
            <a:off x="8178800" y="4268788"/>
            <a:ext cx="53975" cy="1270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
        <p:nvSpPr>
          <p:cNvPr id="52257" name="Oval 64"/>
          <p:cNvSpPr>
            <a:spLocks noChangeArrowheads="1"/>
          </p:cNvSpPr>
          <p:nvPr/>
        </p:nvSpPr>
        <p:spPr bwMode="auto">
          <a:xfrm>
            <a:off x="8178800" y="4081463"/>
            <a:ext cx="115888" cy="1349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just"/>
            <a:endParaRPr lang="en-US">
              <a:solidFill>
                <a:srgbClr val="000000"/>
              </a:solidFill>
            </a:endParaRPr>
          </a:p>
        </p:txBody>
      </p:sp>
    </p:spTree>
    <p:extLst>
      <p:ext uri="{BB962C8B-B14F-4D97-AF65-F5344CB8AC3E}">
        <p14:creationId xmlns:p14="http://schemas.microsoft.com/office/powerpoint/2010/main" val="38951200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818" y="408631"/>
            <a:ext cx="2515438" cy="338554"/>
          </a:xfrm>
        </p:spPr>
        <p:txBody>
          <a:bodyPr/>
          <a:lstStyle/>
          <a:p>
            <a:r>
              <a:rPr lang="cs-CZ" dirty="0" smtClean="0"/>
              <a:t>MD Model</a:t>
            </a:r>
            <a:endParaRPr lang="en-US" dirty="0"/>
          </a:p>
        </p:txBody>
      </p:sp>
      <p:sp>
        <p:nvSpPr>
          <p:cNvPr id="2" name="Text Placeholder 1"/>
          <p:cNvSpPr>
            <a:spLocks noGrp="1"/>
          </p:cNvSpPr>
          <p:nvPr>
            <p:ph type="body" sz="quarter" idx="11"/>
          </p:nvPr>
        </p:nvSpPr>
        <p:spPr/>
        <p:txBody>
          <a:bodyPr/>
          <a:lstStyle/>
          <a:p>
            <a:r>
              <a:rPr lang="cs-CZ" dirty="0"/>
              <a:t>Princip</a:t>
            </a:r>
            <a:endParaRPr lang="en-US" dirty="0"/>
          </a:p>
        </p:txBody>
      </p:sp>
      <p:grpSp>
        <p:nvGrpSpPr>
          <p:cNvPr id="136" name="Group 135"/>
          <p:cNvGrpSpPr/>
          <p:nvPr/>
        </p:nvGrpSpPr>
        <p:grpSpPr>
          <a:xfrm>
            <a:off x="-191915" y="905439"/>
            <a:ext cx="6312746" cy="6233001"/>
            <a:chOff x="962001" y="182033"/>
            <a:chExt cx="7249755" cy="7024670"/>
          </a:xfrm>
        </p:grpSpPr>
        <p:grpSp>
          <p:nvGrpSpPr>
            <p:cNvPr id="137" name="Skupina 42"/>
            <p:cNvGrpSpPr/>
            <p:nvPr/>
          </p:nvGrpSpPr>
          <p:grpSpPr>
            <a:xfrm rot="17734421" flipV="1">
              <a:off x="1459445" y="533214"/>
              <a:ext cx="4358512" cy="5353399"/>
              <a:chOff x="1785918" y="1071546"/>
              <a:chExt cx="4358512" cy="5142742"/>
            </a:xfrm>
          </p:grpSpPr>
          <p:grpSp>
            <p:nvGrpSpPr>
              <p:cNvPr id="226" name="Skupina 17"/>
              <p:cNvGrpSpPr/>
              <p:nvPr/>
            </p:nvGrpSpPr>
            <p:grpSpPr>
              <a:xfrm>
                <a:off x="1785918" y="1071546"/>
                <a:ext cx="4358512" cy="5142742"/>
                <a:chOff x="3428198" y="1000902"/>
                <a:chExt cx="4358512" cy="5142742"/>
              </a:xfrm>
            </p:grpSpPr>
            <p:cxnSp>
              <p:nvCxnSpPr>
                <p:cNvPr id="236" name="Přímá spojovací šipka 6"/>
                <p:cNvCxnSpPr/>
                <p:nvPr/>
              </p:nvCxnSpPr>
              <p:spPr>
                <a:xfrm>
                  <a:off x="3428992" y="4143380"/>
                  <a:ext cx="4357718"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7" name="Přímá spojovací šipka 8"/>
                <p:cNvCxnSpPr/>
                <p:nvPr/>
              </p:nvCxnSpPr>
              <p:spPr>
                <a:xfrm flipV="1">
                  <a:off x="3428992" y="2428868"/>
                  <a:ext cx="4357718"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Přímá spojovací šipka 16"/>
                <p:cNvCxnSpPr/>
                <p:nvPr/>
              </p:nvCxnSpPr>
              <p:spPr>
                <a:xfrm rot="5400000" flipH="1" flipV="1">
                  <a:off x="1857356" y="2571744"/>
                  <a:ext cx="31432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27" name="Přímá spojovací šipka 18"/>
              <p:cNvCxnSpPr/>
              <p:nvPr/>
            </p:nvCxnSpPr>
            <p:spPr>
              <a:xfrm>
                <a:off x="1785918" y="2643182"/>
                <a:ext cx="2643206" cy="1214446"/>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Přímá spojovací šipka 20"/>
              <p:cNvCxnSpPr/>
              <p:nvPr/>
            </p:nvCxnSpPr>
            <p:spPr>
              <a:xfrm rot="5400000" flipH="1" flipV="1">
                <a:off x="3643306" y="4643446"/>
                <a:ext cx="1571636" cy="1588"/>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Přímá spojovací šipka 23"/>
              <p:cNvCxnSpPr/>
              <p:nvPr/>
            </p:nvCxnSpPr>
            <p:spPr>
              <a:xfrm flipV="1">
                <a:off x="4429124" y="3286124"/>
                <a:ext cx="1500198" cy="571504"/>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Přímá spojovací šipka 25"/>
              <p:cNvCxnSpPr/>
              <p:nvPr/>
            </p:nvCxnSpPr>
            <p:spPr>
              <a:xfrm flipV="1">
                <a:off x="4429124" y="4857760"/>
                <a:ext cx="1500198" cy="571504"/>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Přímá spojovací šipka 26"/>
              <p:cNvCxnSpPr/>
              <p:nvPr/>
            </p:nvCxnSpPr>
            <p:spPr>
              <a:xfrm>
                <a:off x="3286116" y="2071678"/>
                <a:ext cx="2643206" cy="1214446"/>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Přímá spojovací šipka 27"/>
              <p:cNvCxnSpPr/>
              <p:nvPr/>
            </p:nvCxnSpPr>
            <p:spPr>
              <a:xfrm rot="5400000" flipH="1" flipV="1">
                <a:off x="5142710" y="4071148"/>
                <a:ext cx="1571636" cy="1588"/>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Přímá spojovací šipka 28"/>
              <p:cNvCxnSpPr/>
              <p:nvPr/>
            </p:nvCxnSpPr>
            <p:spPr>
              <a:xfrm rot="5400000" flipH="1" flipV="1">
                <a:off x="2501092" y="2856702"/>
                <a:ext cx="1571636" cy="1588"/>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Přímá spojovací šipka 29"/>
              <p:cNvCxnSpPr/>
              <p:nvPr/>
            </p:nvCxnSpPr>
            <p:spPr>
              <a:xfrm>
                <a:off x="3286116" y="3643314"/>
                <a:ext cx="2643206" cy="1214446"/>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Přímá spojovací šipka 30"/>
              <p:cNvCxnSpPr/>
              <p:nvPr/>
            </p:nvCxnSpPr>
            <p:spPr>
              <a:xfrm flipV="1">
                <a:off x="1785918" y="2071678"/>
                <a:ext cx="1500198" cy="571504"/>
              </a:xfrm>
              <a:prstGeom prst="straightConnector1">
                <a:avLst/>
              </a:prstGeom>
              <a:ln>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8" name="Skupina 77"/>
            <p:cNvGrpSpPr/>
            <p:nvPr/>
          </p:nvGrpSpPr>
          <p:grpSpPr>
            <a:xfrm rot="1543285">
              <a:off x="2060074" y="5601239"/>
              <a:ext cx="3056135" cy="60936"/>
              <a:chOff x="642910" y="6429396"/>
              <a:chExt cx="3658394" cy="71438"/>
            </a:xfrm>
          </p:grpSpPr>
          <p:cxnSp>
            <p:nvCxnSpPr>
              <p:cNvPr id="201" name="Pravoúhlá spojovací čára 49"/>
              <p:cNvCxnSpPr/>
              <p:nvPr/>
            </p:nvCxnSpPr>
            <p:spPr>
              <a:xfrm rot="5400000">
                <a:off x="607985" y="6465115"/>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2" name="Pravoúhlá spojovací čára 52"/>
              <p:cNvCxnSpPr/>
              <p:nvPr/>
            </p:nvCxnSpPr>
            <p:spPr>
              <a:xfrm rot="5400000">
                <a:off x="760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3" name="Pravoúhlá spojovací čára 53"/>
              <p:cNvCxnSpPr/>
              <p:nvPr/>
            </p:nvCxnSpPr>
            <p:spPr>
              <a:xfrm rot="5400000">
                <a:off x="912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4" name="Pravoúhlá spojovací čára 54"/>
              <p:cNvCxnSpPr/>
              <p:nvPr/>
            </p:nvCxnSpPr>
            <p:spPr>
              <a:xfrm rot="5400000">
                <a:off x="1065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5" name="Pravoúhlá spojovací čára 55"/>
              <p:cNvCxnSpPr/>
              <p:nvPr/>
            </p:nvCxnSpPr>
            <p:spPr>
              <a:xfrm rot="5400000">
                <a:off x="1217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6" name="Pravoúhlá spojovací čára 56"/>
              <p:cNvCxnSpPr/>
              <p:nvPr/>
            </p:nvCxnSpPr>
            <p:spPr>
              <a:xfrm rot="5400000">
                <a:off x="1369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7" name="Pravoúhlá spojovací čára 57"/>
              <p:cNvCxnSpPr/>
              <p:nvPr/>
            </p:nvCxnSpPr>
            <p:spPr>
              <a:xfrm rot="5400000">
                <a:off x="1522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8" name="Pravoúhlá spojovací čára 58"/>
              <p:cNvCxnSpPr/>
              <p:nvPr/>
            </p:nvCxnSpPr>
            <p:spPr>
              <a:xfrm rot="5400000">
                <a:off x="1674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9" name="Pravoúhlá spojovací čára 59"/>
              <p:cNvCxnSpPr/>
              <p:nvPr/>
            </p:nvCxnSpPr>
            <p:spPr>
              <a:xfrm rot="5400000">
                <a:off x="1827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0" name="Pravoúhlá spojovací čára 60"/>
              <p:cNvCxnSpPr/>
              <p:nvPr/>
            </p:nvCxnSpPr>
            <p:spPr>
              <a:xfrm rot="5400000">
                <a:off x="1979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1" name="Pravoúhlá spojovací čára 61"/>
              <p:cNvCxnSpPr/>
              <p:nvPr/>
            </p:nvCxnSpPr>
            <p:spPr>
              <a:xfrm rot="5400000">
                <a:off x="2131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2" name="Pravoúhlá spojovací čára 62"/>
              <p:cNvCxnSpPr/>
              <p:nvPr/>
            </p:nvCxnSpPr>
            <p:spPr>
              <a:xfrm rot="5400000">
                <a:off x="2284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3" name="Pravoúhlá spojovací čára 63"/>
              <p:cNvCxnSpPr/>
              <p:nvPr/>
            </p:nvCxnSpPr>
            <p:spPr>
              <a:xfrm rot="5400000">
                <a:off x="2436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4" name="Pravoúhlá spojovací čára 64"/>
              <p:cNvCxnSpPr/>
              <p:nvPr/>
            </p:nvCxnSpPr>
            <p:spPr>
              <a:xfrm rot="5400000">
                <a:off x="2589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5" name="Pravoúhlá spojovací čára 65"/>
              <p:cNvCxnSpPr/>
              <p:nvPr/>
            </p:nvCxnSpPr>
            <p:spPr>
              <a:xfrm rot="5400000">
                <a:off x="2741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6" name="Pravoúhlá spojovací čára 66"/>
              <p:cNvCxnSpPr/>
              <p:nvPr/>
            </p:nvCxnSpPr>
            <p:spPr>
              <a:xfrm rot="5400000">
                <a:off x="2893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7" name="Pravoúhlá spojovací čára 68"/>
              <p:cNvCxnSpPr/>
              <p:nvPr/>
            </p:nvCxnSpPr>
            <p:spPr>
              <a:xfrm rot="5400000">
                <a:off x="3046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8" name="Pravoúhlá spojovací čára 69"/>
              <p:cNvCxnSpPr/>
              <p:nvPr/>
            </p:nvCxnSpPr>
            <p:spPr>
              <a:xfrm rot="5400000">
                <a:off x="3198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9" name="Pravoúhlá spojovací čára 70"/>
              <p:cNvCxnSpPr/>
              <p:nvPr/>
            </p:nvCxnSpPr>
            <p:spPr>
              <a:xfrm rot="5400000">
                <a:off x="3351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0" name="Pravoúhlá spojovací čára 71"/>
              <p:cNvCxnSpPr/>
              <p:nvPr/>
            </p:nvCxnSpPr>
            <p:spPr>
              <a:xfrm rot="5400000">
                <a:off x="3503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1" name="Pravoúhlá spojovací čára 72"/>
              <p:cNvCxnSpPr/>
              <p:nvPr/>
            </p:nvCxnSpPr>
            <p:spPr>
              <a:xfrm rot="5400000">
                <a:off x="3655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2" name="Pravoúhlá spojovací čára 73"/>
              <p:cNvCxnSpPr/>
              <p:nvPr/>
            </p:nvCxnSpPr>
            <p:spPr>
              <a:xfrm rot="5400000">
                <a:off x="3808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3" name="Pravoúhlá spojovací čára 74"/>
              <p:cNvCxnSpPr/>
              <p:nvPr/>
            </p:nvCxnSpPr>
            <p:spPr>
              <a:xfrm rot="5400000">
                <a:off x="3960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4" name="Pravoúhlá spojovací čára 75"/>
              <p:cNvCxnSpPr/>
              <p:nvPr/>
            </p:nvCxnSpPr>
            <p:spPr>
              <a:xfrm rot="5400000">
                <a:off x="4113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5" name="Pravoúhlá spojovací čára 76"/>
              <p:cNvCxnSpPr/>
              <p:nvPr/>
            </p:nvCxnSpPr>
            <p:spPr>
              <a:xfrm rot="5400000">
                <a:off x="4265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139" name="Skupina 78"/>
            <p:cNvGrpSpPr/>
            <p:nvPr/>
          </p:nvGrpSpPr>
          <p:grpSpPr>
            <a:xfrm rot="16200000">
              <a:off x="-142398" y="2522108"/>
              <a:ext cx="4515651" cy="55360"/>
              <a:chOff x="642910" y="6429396"/>
              <a:chExt cx="3658394" cy="71438"/>
            </a:xfrm>
          </p:grpSpPr>
          <p:cxnSp>
            <p:nvCxnSpPr>
              <p:cNvPr id="176" name="Pravoúhlá spojovací čára 79"/>
              <p:cNvCxnSpPr/>
              <p:nvPr/>
            </p:nvCxnSpPr>
            <p:spPr>
              <a:xfrm rot="5400000">
                <a:off x="607985" y="6465115"/>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7" name="Pravoúhlá spojovací čára 80"/>
              <p:cNvCxnSpPr/>
              <p:nvPr/>
            </p:nvCxnSpPr>
            <p:spPr>
              <a:xfrm rot="5400000">
                <a:off x="760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8" name="Pravoúhlá spojovací čára 81"/>
              <p:cNvCxnSpPr/>
              <p:nvPr/>
            </p:nvCxnSpPr>
            <p:spPr>
              <a:xfrm rot="5400000">
                <a:off x="912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9" name="Pravoúhlá spojovací čára 82"/>
              <p:cNvCxnSpPr/>
              <p:nvPr/>
            </p:nvCxnSpPr>
            <p:spPr>
              <a:xfrm rot="5400000">
                <a:off x="1065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0" name="Pravoúhlá spojovací čára 83"/>
              <p:cNvCxnSpPr/>
              <p:nvPr/>
            </p:nvCxnSpPr>
            <p:spPr>
              <a:xfrm rot="5400000">
                <a:off x="1217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1" name="Pravoúhlá spojovací čára 84"/>
              <p:cNvCxnSpPr/>
              <p:nvPr/>
            </p:nvCxnSpPr>
            <p:spPr>
              <a:xfrm rot="5400000">
                <a:off x="1369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2" name="Pravoúhlá spojovací čára 85"/>
              <p:cNvCxnSpPr/>
              <p:nvPr/>
            </p:nvCxnSpPr>
            <p:spPr>
              <a:xfrm rot="5400000">
                <a:off x="1522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3" name="Pravoúhlá spojovací čára 86"/>
              <p:cNvCxnSpPr/>
              <p:nvPr/>
            </p:nvCxnSpPr>
            <p:spPr>
              <a:xfrm rot="5400000">
                <a:off x="1674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4" name="Pravoúhlá spojovací čára 87"/>
              <p:cNvCxnSpPr/>
              <p:nvPr/>
            </p:nvCxnSpPr>
            <p:spPr>
              <a:xfrm rot="5400000">
                <a:off x="1827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5" name="Pravoúhlá spojovací čára 88"/>
              <p:cNvCxnSpPr/>
              <p:nvPr/>
            </p:nvCxnSpPr>
            <p:spPr>
              <a:xfrm rot="5400000">
                <a:off x="1979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6" name="Pravoúhlá spojovací čára 89"/>
              <p:cNvCxnSpPr/>
              <p:nvPr/>
            </p:nvCxnSpPr>
            <p:spPr>
              <a:xfrm rot="5400000">
                <a:off x="2131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7" name="Pravoúhlá spojovací čára 90"/>
              <p:cNvCxnSpPr/>
              <p:nvPr/>
            </p:nvCxnSpPr>
            <p:spPr>
              <a:xfrm rot="5400000">
                <a:off x="2284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8" name="Pravoúhlá spojovací čára 91"/>
              <p:cNvCxnSpPr/>
              <p:nvPr/>
            </p:nvCxnSpPr>
            <p:spPr>
              <a:xfrm rot="5400000">
                <a:off x="2436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9" name="Pravoúhlá spojovací čára 92"/>
              <p:cNvCxnSpPr/>
              <p:nvPr/>
            </p:nvCxnSpPr>
            <p:spPr>
              <a:xfrm rot="5400000">
                <a:off x="2589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0" name="Pravoúhlá spojovací čára 93"/>
              <p:cNvCxnSpPr/>
              <p:nvPr/>
            </p:nvCxnSpPr>
            <p:spPr>
              <a:xfrm rot="5400000">
                <a:off x="2741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1" name="Pravoúhlá spojovací čára 94"/>
              <p:cNvCxnSpPr/>
              <p:nvPr/>
            </p:nvCxnSpPr>
            <p:spPr>
              <a:xfrm rot="5400000">
                <a:off x="2893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2" name="Pravoúhlá spojovací čára 95"/>
              <p:cNvCxnSpPr/>
              <p:nvPr/>
            </p:nvCxnSpPr>
            <p:spPr>
              <a:xfrm rot="5400000">
                <a:off x="3046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3" name="Pravoúhlá spojovací čára 96"/>
              <p:cNvCxnSpPr/>
              <p:nvPr/>
            </p:nvCxnSpPr>
            <p:spPr>
              <a:xfrm rot="5400000">
                <a:off x="3198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4" name="Pravoúhlá spojovací čára 97"/>
              <p:cNvCxnSpPr/>
              <p:nvPr/>
            </p:nvCxnSpPr>
            <p:spPr>
              <a:xfrm rot="5400000">
                <a:off x="3351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5" name="Pravoúhlá spojovací čára 98"/>
              <p:cNvCxnSpPr/>
              <p:nvPr/>
            </p:nvCxnSpPr>
            <p:spPr>
              <a:xfrm rot="5400000">
                <a:off x="3503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6" name="Pravoúhlá spojovací čára 99"/>
              <p:cNvCxnSpPr/>
              <p:nvPr/>
            </p:nvCxnSpPr>
            <p:spPr>
              <a:xfrm rot="5400000">
                <a:off x="3655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7" name="Pravoúhlá spojovací čára 100"/>
              <p:cNvCxnSpPr/>
              <p:nvPr/>
            </p:nvCxnSpPr>
            <p:spPr>
              <a:xfrm rot="5400000">
                <a:off x="3808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8" name="Pravoúhlá spojovací čára 101"/>
              <p:cNvCxnSpPr/>
              <p:nvPr/>
            </p:nvCxnSpPr>
            <p:spPr>
              <a:xfrm rot="5400000">
                <a:off x="3960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9" name="Pravoúhlá spojovací čára 102"/>
              <p:cNvCxnSpPr/>
              <p:nvPr/>
            </p:nvCxnSpPr>
            <p:spPr>
              <a:xfrm rot="5400000">
                <a:off x="4113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0" name="Pravoúhlá spojovací čára 103"/>
              <p:cNvCxnSpPr/>
              <p:nvPr/>
            </p:nvCxnSpPr>
            <p:spPr>
              <a:xfrm rot="5400000">
                <a:off x="4265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140" name="Skupina 104"/>
            <p:cNvGrpSpPr/>
            <p:nvPr/>
          </p:nvGrpSpPr>
          <p:grpSpPr>
            <a:xfrm rot="19068749">
              <a:off x="1628406" y="3284274"/>
              <a:ext cx="4515651" cy="55360"/>
              <a:chOff x="642910" y="6429396"/>
              <a:chExt cx="3658394" cy="71438"/>
            </a:xfrm>
          </p:grpSpPr>
          <p:cxnSp>
            <p:nvCxnSpPr>
              <p:cNvPr id="151" name="Pravoúhlá spojovací čára 105"/>
              <p:cNvCxnSpPr/>
              <p:nvPr/>
            </p:nvCxnSpPr>
            <p:spPr>
              <a:xfrm rot="5400000">
                <a:off x="607985" y="6465115"/>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2" name="Pravoúhlá spojovací čára 106"/>
              <p:cNvCxnSpPr/>
              <p:nvPr/>
            </p:nvCxnSpPr>
            <p:spPr>
              <a:xfrm rot="5400000">
                <a:off x="760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3" name="Pravoúhlá spojovací čára 107"/>
              <p:cNvCxnSpPr/>
              <p:nvPr/>
            </p:nvCxnSpPr>
            <p:spPr>
              <a:xfrm rot="5400000">
                <a:off x="912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4" name="Pravoúhlá spojovací čára 108"/>
              <p:cNvCxnSpPr/>
              <p:nvPr/>
            </p:nvCxnSpPr>
            <p:spPr>
              <a:xfrm rot="5400000">
                <a:off x="1065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5" name="Pravoúhlá spojovací čára 109"/>
              <p:cNvCxnSpPr/>
              <p:nvPr/>
            </p:nvCxnSpPr>
            <p:spPr>
              <a:xfrm rot="5400000">
                <a:off x="1217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6" name="Pravoúhlá spojovací čára 110"/>
              <p:cNvCxnSpPr/>
              <p:nvPr/>
            </p:nvCxnSpPr>
            <p:spPr>
              <a:xfrm rot="5400000">
                <a:off x="1369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7" name="Pravoúhlá spojovací čára 111"/>
              <p:cNvCxnSpPr/>
              <p:nvPr/>
            </p:nvCxnSpPr>
            <p:spPr>
              <a:xfrm rot="5400000">
                <a:off x="1522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8" name="Pravoúhlá spojovací čára 112"/>
              <p:cNvCxnSpPr/>
              <p:nvPr/>
            </p:nvCxnSpPr>
            <p:spPr>
              <a:xfrm rot="5400000">
                <a:off x="1674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9" name="Pravoúhlá spojovací čára 113"/>
              <p:cNvCxnSpPr/>
              <p:nvPr/>
            </p:nvCxnSpPr>
            <p:spPr>
              <a:xfrm rot="5400000">
                <a:off x="1827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0" name="Pravoúhlá spojovací čára 114"/>
              <p:cNvCxnSpPr/>
              <p:nvPr/>
            </p:nvCxnSpPr>
            <p:spPr>
              <a:xfrm rot="5400000">
                <a:off x="1979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1" name="Pravoúhlá spojovací čára 115"/>
              <p:cNvCxnSpPr/>
              <p:nvPr/>
            </p:nvCxnSpPr>
            <p:spPr>
              <a:xfrm rot="5400000">
                <a:off x="2131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2" name="Pravoúhlá spojovací čára 116"/>
              <p:cNvCxnSpPr/>
              <p:nvPr/>
            </p:nvCxnSpPr>
            <p:spPr>
              <a:xfrm rot="5400000">
                <a:off x="2284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3" name="Pravoúhlá spojovací čára 117"/>
              <p:cNvCxnSpPr/>
              <p:nvPr/>
            </p:nvCxnSpPr>
            <p:spPr>
              <a:xfrm rot="5400000">
                <a:off x="2436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4" name="Pravoúhlá spojovací čára 118"/>
              <p:cNvCxnSpPr/>
              <p:nvPr/>
            </p:nvCxnSpPr>
            <p:spPr>
              <a:xfrm rot="5400000">
                <a:off x="2589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5" name="Pravoúhlá spojovací čára 119"/>
              <p:cNvCxnSpPr/>
              <p:nvPr/>
            </p:nvCxnSpPr>
            <p:spPr>
              <a:xfrm rot="5400000">
                <a:off x="2741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6" name="Pravoúhlá spojovací čára 120"/>
              <p:cNvCxnSpPr/>
              <p:nvPr/>
            </p:nvCxnSpPr>
            <p:spPr>
              <a:xfrm rot="5400000">
                <a:off x="2893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7" name="Pravoúhlá spojovací čára 121"/>
              <p:cNvCxnSpPr/>
              <p:nvPr/>
            </p:nvCxnSpPr>
            <p:spPr>
              <a:xfrm rot="5400000">
                <a:off x="3046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8" name="Pravoúhlá spojovací čára 122"/>
              <p:cNvCxnSpPr/>
              <p:nvPr/>
            </p:nvCxnSpPr>
            <p:spPr>
              <a:xfrm rot="5400000">
                <a:off x="3198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9" name="Pravoúhlá spojovací čára 123"/>
              <p:cNvCxnSpPr/>
              <p:nvPr/>
            </p:nvCxnSpPr>
            <p:spPr>
              <a:xfrm rot="5400000">
                <a:off x="3351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0" name="Pravoúhlá spojovací čára 124"/>
              <p:cNvCxnSpPr/>
              <p:nvPr/>
            </p:nvCxnSpPr>
            <p:spPr>
              <a:xfrm rot="5400000">
                <a:off x="3503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1" name="Pravoúhlá spojovací čára 125"/>
              <p:cNvCxnSpPr/>
              <p:nvPr/>
            </p:nvCxnSpPr>
            <p:spPr>
              <a:xfrm rot="5400000">
                <a:off x="36559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2" name="Pravoúhlá spojovací čára 126"/>
              <p:cNvCxnSpPr/>
              <p:nvPr/>
            </p:nvCxnSpPr>
            <p:spPr>
              <a:xfrm rot="5400000">
                <a:off x="38083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3" name="Pravoúhlá spojovací čára 127"/>
              <p:cNvCxnSpPr/>
              <p:nvPr/>
            </p:nvCxnSpPr>
            <p:spPr>
              <a:xfrm rot="5400000">
                <a:off x="39607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4" name="Pravoúhlá spojovací čára 128"/>
              <p:cNvCxnSpPr/>
              <p:nvPr/>
            </p:nvCxnSpPr>
            <p:spPr>
              <a:xfrm rot="5400000">
                <a:off x="41131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5" name="Pravoúhlá spojovací čára 129"/>
              <p:cNvCxnSpPr/>
              <p:nvPr/>
            </p:nvCxnSpPr>
            <p:spPr>
              <a:xfrm rot="5400000">
                <a:off x="4265585" y="6464321"/>
                <a:ext cx="70644"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141" name="TextovéPole 130"/>
            <p:cNvSpPr txBox="1"/>
            <p:nvPr/>
          </p:nvSpPr>
          <p:spPr>
            <a:xfrm rot="19213547">
              <a:off x="5389295" y="1816585"/>
              <a:ext cx="365806" cy="261610"/>
            </a:xfrm>
            <a:prstGeom prst="rect">
              <a:avLst/>
            </a:prstGeom>
            <a:noFill/>
          </p:spPr>
          <p:txBody>
            <a:bodyPr wrap="none" rtlCol="0">
              <a:spAutoFit/>
            </a:bodyPr>
            <a:lstStyle/>
            <a:p>
              <a:r>
                <a:rPr lang="cs-CZ" sz="1100" dirty="0" smtClean="0">
                  <a:solidFill>
                    <a:srgbClr val="0070C0"/>
                  </a:solidFill>
                </a:rPr>
                <a:t>čas</a:t>
              </a:r>
              <a:endParaRPr lang="cs-CZ" sz="1100" dirty="0">
                <a:solidFill>
                  <a:srgbClr val="0070C0"/>
                </a:solidFill>
              </a:endParaRPr>
            </a:p>
          </p:txBody>
        </p:sp>
        <p:sp>
          <p:nvSpPr>
            <p:cNvPr id="142" name="TextovéPole 131"/>
            <p:cNvSpPr txBox="1"/>
            <p:nvPr/>
          </p:nvSpPr>
          <p:spPr>
            <a:xfrm rot="16200000">
              <a:off x="1994225" y="326304"/>
              <a:ext cx="550151" cy="261610"/>
            </a:xfrm>
            <a:prstGeom prst="rect">
              <a:avLst/>
            </a:prstGeom>
            <a:noFill/>
          </p:spPr>
          <p:txBody>
            <a:bodyPr wrap="none" rtlCol="0">
              <a:spAutoFit/>
            </a:bodyPr>
            <a:lstStyle/>
            <a:p>
              <a:r>
                <a:rPr lang="cs-CZ" sz="1100" dirty="0" smtClean="0">
                  <a:solidFill>
                    <a:srgbClr val="0070C0"/>
                  </a:solidFill>
                </a:rPr>
                <a:t>region</a:t>
              </a:r>
              <a:endParaRPr lang="cs-CZ" sz="1100" dirty="0">
                <a:solidFill>
                  <a:srgbClr val="0070C0"/>
                </a:solidFill>
              </a:endParaRPr>
            </a:p>
          </p:txBody>
        </p:sp>
        <p:sp>
          <p:nvSpPr>
            <p:cNvPr id="143" name="TextovéPole 132"/>
            <p:cNvSpPr txBox="1"/>
            <p:nvPr/>
          </p:nvSpPr>
          <p:spPr>
            <a:xfrm rot="1517659">
              <a:off x="4518855" y="5948921"/>
              <a:ext cx="644728" cy="261610"/>
            </a:xfrm>
            <a:prstGeom prst="rect">
              <a:avLst/>
            </a:prstGeom>
            <a:noFill/>
          </p:spPr>
          <p:txBody>
            <a:bodyPr wrap="none" rtlCol="0">
              <a:spAutoFit/>
            </a:bodyPr>
            <a:lstStyle/>
            <a:p>
              <a:r>
                <a:rPr lang="cs-CZ" sz="1100" dirty="0" smtClean="0">
                  <a:solidFill>
                    <a:srgbClr val="0070C0"/>
                  </a:solidFill>
                </a:rPr>
                <a:t>výrobek</a:t>
              </a:r>
              <a:endParaRPr lang="cs-CZ" sz="1100" dirty="0">
                <a:solidFill>
                  <a:srgbClr val="0070C0"/>
                </a:solidFill>
              </a:endParaRPr>
            </a:p>
          </p:txBody>
        </p:sp>
        <p:sp>
          <p:nvSpPr>
            <p:cNvPr id="144" name="Šipka doprava 134"/>
            <p:cNvSpPr/>
            <p:nvPr/>
          </p:nvSpPr>
          <p:spPr>
            <a:xfrm rot="18486317">
              <a:off x="2215364" y="6151915"/>
              <a:ext cx="1721158" cy="388417"/>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800" dirty="0" smtClean="0">
                  <a:solidFill>
                    <a:srgbClr val="0070C0"/>
                  </a:solidFill>
                </a:rPr>
                <a:t>MTB Expert </a:t>
              </a:r>
              <a:r>
                <a:rPr lang="cs-CZ" sz="800" dirty="0" err="1" smtClean="0">
                  <a:solidFill>
                    <a:srgbClr val="0070C0"/>
                  </a:solidFill>
                </a:rPr>
                <a:t>Avalanche</a:t>
              </a:r>
              <a:endParaRPr lang="cs-CZ" sz="800" dirty="0">
                <a:solidFill>
                  <a:srgbClr val="0070C0"/>
                </a:solidFill>
              </a:endParaRPr>
            </a:p>
          </p:txBody>
        </p:sp>
        <p:sp>
          <p:nvSpPr>
            <p:cNvPr id="145" name="Šipka doprava 135"/>
            <p:cNvSpPr/>
            <p:nvPr/>
          </p:nvSpPr>
          <p:spPr>
            <a:xfrm rot="2272127">
              <a:off x="2535172" y="3340332"/>
              <a:ext cx="866387" cy="388417"/>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800" dirty="0" smtClean="0">
                  <a:solidFill>
                    <a:srgbClr val="0070C0"/>
                  </a:solidFill>
                </a:rPr>
                <a:t>XII/2009</a:t>
              </a:r>
              <a:endParaRPr lang="cs-CZ" sz="800" dirty="0">
                <a:solidFill>
                  <a:srgbClr val="0070C0"/>
                </a:solidFill>
              </a:endParaRPr>
            </a:p>
          </p:txBody>
        </p:sp>
        <p:sp>
          <p:nvSpPr>
            <p:cNvPr id="146" name="Šipka doprava 136"/>
            <p:cNvSpPr/>
            <p:nvPr/>
          </p:nvSpPr>
          <p:spPr>
            <a:xfrm>
              <a:off x="1194904" y="1797702"/>
              <a:ext cx="882052" cy="388417"/>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800" dirty="0" smtClean="0">
                  <a:solidFill>
                    <a:srgbClr val="0070C0"/>
                  </a:solidFill>
                </a:rPr>
                <a:t>Pelhřimov</a:t>
              </a:r>
              <a:endParaRPr lang="cs-CZ" sz="800" dirty="0">
                <a:solidFill>
                  <a:srgbClr val="0070C0"/>
                </a:solidFill>
              </a:endParaRPr>
            </a:p>
          </p:txBody>
        </p:sp>
        <p:sp>
          <p:nvSpPr>
            <p:cNvPr id="147" name="Elipsa 137"/>
            <p:cNvSpPr/>
            <p:nvPr/>
          </p:nvSpPr>
          <p:spPr>
            <a:xfrm>
              <a:off x="4756935" y="1534000"/>
              <a:ext cx="133564" cy="14383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8" name="TextovéPole 138"/>
            <p:cNvSpPr txBox="1"/>
            <p:nvPr/>
          </p:nvSpPr>
          <p:spPr>
            <a:xfrm>
              <a:off x="6164264" y="928323"/>
              <a:ext cx="2047492" cy="1196695"/>
            </a:xfrm>
            <a:prstGeom prst="rect">
              <a:avLst/>
            </a:prstGeom>
            <a:noFill/>
          </p:spPr>
          <p:txBody>
            <a:bodyPr wrap="none" rtlCol="0">
              <a:spAutoFit/>
            </a:bodyPr>
            <a:lstStyle/>
            <a:p>
              <a:r>
                <a:rPr lang="cs-CZ" sz="1050" u="sng" dirty="0" smtClean="0">
                  <a:solidFill>
                    <a:srgbClr val="0070C0"/>
                  </a:solidFill>
                </a:rPr>
                <a:t>Metriky:</a:t>
              </a:r>
              <a:r>
                <a:rPr lang="cs-CZ" sz="1050" dirty="0" smtClean="0">
                  <a:solidFill>
                    <a:srgbClr val="0070C0"/>
                  </a:solidFill>
                </a:rPr>
                <a:t/>
              </a:r>
              <a:br>
                <a:rPr lang="cs-CZ" sz="1050" dirty="0" smtClean="0">
                  <a:solidFill>
                    <a:srgbClr val="0070C0"/>
                  </a:solidFill>
                </a:rPr>
              </a:br>
              <a:r>
                <a:rPr lang="cs-CZ" sz="1050" dirty="0" smtClean="0">
                  <a:solidFill>
                    <a:srgbClr val="0070C0"/>
                  </a:solidFill>
                </a:rPr>
                <a:t>počet prodaných kusů</a:t>
              </a:r>
            </a:p>
            <a:p>
              <a:r>
                <a:rPr lang="cs-CZ" sz="1050" dirty="0" smtClean="0">
                  <a:solidFill>
                    <a:srgbClr val="0070C0"/>
                  </a:solidFill>
                </a:rPr>
                <a:t>počet reklamovaných kusů</a:t>
              </a:r>
            </a:p>
            <a:p>
              <a:r>
                <a:rPr lang="cs-CZ" sz="1050" dirty="0" smtClean="0">
                  <a:solidFill>
                    <a:srgbClr val="0070C0"/>
                  </a:solidFill>
                </a:rPr>
                <a:t>Hodnota prodeje Kč</a:t>
              </a:r>
            </a:p>
            <a:p>
              <a:r>
                <a:rPr lang="cs-CZ" sz="1050" dirty="0" err="1" smtClean="0">
                  <a:solidFill>
                    <a:srgbClr val="0070C0"/>
                  </a:solidFill>
                </a:rPr>
                <a:t>Hdnota</a:t>
              </a:r>
              <a:r>
                <a:rPr lang="cs-CZ" sz="1050" dirty="0" smtClean="0">
                  <a:solidFill>
                    <a:srgbClr val="0070C0"/>
                  </a:solidFill>
                </a:rPr>
                <a:t> prodeje EUR</a:t>
              </a:r>
            </a:p>
            <a:p>
              <a:r>
                <a:rPr lang="cs-CZ" sz="1050" dirty="0" smtClean="0">
                  <a:solidFill>
                    <a:srgbClr val="0070C0"/>
                  </a:solidFill>
                </a:rPr>
                <a:t>marže</a:t>
              </a:r>
              <a:endParaRPr lang="cs-CZ" sz="1050" dirty="0">
                <a:solidFill>
                  <a:srgbClr val="0070C0"/>
                </a:solidFill>
              </a:endParaRPr>
            </a:p>
          </p:txBody>
        </p:sp>
        <p:sp>
          <p:nvSpPr>
            <p:cNvPr id="149" name="Levá složená závorka 139"/>
            <p:cNvSpPr/>
            <p:nvPr/>
          </p:nvSpPr>
          <p:spPr>
            <a:xfrm>
              <a:off x="5619731" y="938098"/>
              <a:ext cx="760287" cy="11198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150" name="Přímá spojovací šipka 141"/>
            <p:cNvCxnSpPr>
              <a:stCxn id="149" idx="1"/>
            </p:cNvCxnSpPr>
            <p:nvPr/>
          </p:nvCxnSpPr>
          <p:spPr>
            <a:xfrm flipH="1">
              <a:off x="5001071" y="1498040"/>
              <a:ext cx="618660" cy="51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39" name="Group 32"/>
          <p:cNvGrpSpPr>
            <a:grpSpLocks/>
          </p:cNvGrpSpPr>
          <p:nvPr/>
        </p:nvGrpSpPr>
        <p:grpSpPr bwMode="auto">
          <a:xfrm>
            <a:off x="6626146" y="1045523"/>
            <a:ext cx="2108447" cy="1379754"/>
            <a:chOff x="-131" y="1393"/>
            <a:chExt cx="3384" cy="2161"/>
          </a:xfrm>
        </p:grpSpPr>
        <p:grpSp>
          <p:nvGrpSpPr>
            <p:cNvPr id="240" name="Group 6"/>
            <p:cNvGrpSpPr>
              <a:grpSpLocks/>
            </p:cNvGrpSpPr>
            <p:nvPr/>
          </p:nvGrpSpPr>
          <p:grpSpPr bwMode="auto">
            <a:xfrm>
              <a:off x="683" y="1393"/>
              <a:ext cx="1799" cy="1807"/>
              <a:chOff x="793" y="1393"/>
              <a:chExt cx="1799" cy="1807"/>
            </a:xfrm>
          </p:grpSpPr>
          <p:sp>
            <p:nvSpPr>
              <p:cNvPr id="251" name="AutoShape 7"/>
              <p:cNvSpPr>
                <a:spLocks noChangeArrowheads="1"/>
              </p:cNvSpPr>
              <p:nvPr/>
            </p:nvSpPr>
            <p:spPr bwMode="auto">
              <a:xfrm>
                <a:off x="796" y="1404"/>
                <a:ext cx="1784" cy="1784"/>
              </a:xfrm>
              <a:prstGeom prst="cube">
                <a:avLst>
                  <a:gd name="adj" fmla="val 24986"/>
                </a:avLst>
              </a:prstGeom>
              <a:solidFill>
                <a:srgbClr val="C0FEF9"/>
              </a:solidFill>
              <a:ln w="12700">
                <a:solidFill>
                  <a:schemeClr val="tx1"/>
                </a:solidFill>
                <a:miter lim="800000"/>
                <a:headEnd/>
                <a:tailEnd/>
              </a:ln>
            </p:spPr>
            <p:txBody>
              <a:bodyPr wrap="none" anchor="ctr"/>
              <a:lstStyle/>
              <a:p>
                <a:endParaRPr lang="cs-CZ" sz="900"/>
              </a:p>
            </p:txBody>
          </p:sp>
          <p:sp>
            <p:nvSpPr>
              <p:cNvPr id="252" name="Line 8"/>
              <p:cNvSpPr>
                <a:spLocks noChangeShapeType="1"/>
              </p:cNvSpPr>
              <p:nvPr/>
            </p:nvSpPr>
            <p:spPr bwMode="auto">
              <a:xfrm>
                <a:off x="1264" y="1849"/>
                <a:ext cx="0" cy="135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3" name="Line 9"/>
              <p:cNvSpPr>
                <a:spLocks noChangeShapeType="1"/>
              </p:cNvSpPr>
              <p:nvPr/>
            </p:nvSpPr>
            <p:spPr bwMode="auto">
              <a:xfrm>
                <a:off x="1736" y="1849"/>
                <a:ext cx="0" cy="135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4" name="Line 10"/>
              <p:cNvSpPr>
                <a:spLocks noChangeShapeType="1"/>
              </p:cNvSpPr>
              <p:nvPr/>
            </p:nvSpPr>
            <p:spPr bwMode="auto">
              <a:xfrm>
                <a:off x="2296" y="1689"/>
                <a:ext cx="0" cy="135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5" name="Line 11"/>
              <p:cNvSpPr>
                <a:spLocks noChangeShapeType="1"/>
              </p:cNvSpPr>
              <p:nvPr/>
            </p:nvSpPr>
            <p:spPr bwMode="auto">
              <a:xfrm>
                <a:off x="2440" y="1537"/>
                <a:ext cx="0" cy="135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6" name="Line 12"/>
              <p:cNvSpPr>
                <a:spLocks noChangeShapeType="1"/>
              </p:cNvSpPr>
              <p:nvPr/>
            </p:nvSpPr>
            <p:spPr bwMode="auto">
              <a:xfrm flipH="1">
                <a:off x="953" y="1696"/>
                <a:ext cx="134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7" name="Line 13"/>
              <p:cNvSpPr>
                <a:spLocks noChangeShapeType="1"/>
              </p:cNvSpPr>
              <p:nvPr/>
            </p:nvSpPr>
            <p:spPr bwMode="auto">
              <a:xfrm flipH="1">
                <a:off x="1089" y="1544"/>
                <a:ext cx="134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8" name="Line 14"/>
              <p:cNvSpPr>
                <a:spLocks noChangeShapeType="1"/>
              </p:cNvSpPr>
              <p:nvPr/>
            </p:nvSpPr>
            <p:spPr bwMode="auto">
              <a:xfrm flipH="1">
                <a:off x="793" y="2280"/>
                <a:ext cx="134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59" name="Line 15"/>
              <p:cNvSpPr>
                <a:spLocks noChangeShapeType="1"/>
              </p:cNvSpPr>
              <p:nvPr/>
            </p:nvSpPr>
            <p:spPr bwMode="auto">
              <a:xfrm flipH="1">
                <a:off x="793" y="2736"/>
                <a:ext cx="134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60" name="Line 16"/>
              <p:cNvSpPr>
                <a:spLocks noChangeShapeType="1"/>
              </p:cNvSpPr>
              <p:nvPr/>
            </p:nvSpPr>
            <p:spPr bwMode="auto">
              <a:xfrm flipV="1">
                <a:off x="1265" y="1393"/>
                <a:ext cx="455" cy="44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61" name="Line 17"/>
              <p:cNvSpPr>
                <a:spLocks noChangeShapeType="1"/>
              </p:cNvSpPr>
              <p:nvPr/>
            </p:nvSpPr>
            <p:spPr bwMode="auto">
              <a:xfrm flipV="1">
                <a:off x="1737" y="1393"/>
                <a:ext cx="455" cy="44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62" name="Line 18"/>
              <p:cNvSpPr>
                <a:spLocks noChangeShapeType="1"/>
              </p:cNvSpPr>
              <p:nvPr/>
            </p:nvSpPr>
            <p:spPr bwMode="auto">
              <a:xfrm flipV="1">
                <a:off x="2137" y="1817"/>
                <a:ext cx="455" cy="44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sp>
            <p:nvSpPr>
              <p:cNvPr id="263" name="Line 19"/>
              <p:cNvSpPr>
                <a:spLocks noChangeShapeType="1"/>
              </p:cNvSpPr>
              <p:nvPr/>
            </p:nvSpPr>
            <p:spPr bwMode="auto">
              <a:xfrm flipV="1">
                <a:off x="2137" y="2281"/>
                <a:ext cx="455" cy="44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900"/>
              </a:p>
            </p:txBody>
          </p:sp>
        </p:grpSp>
        <p:sp>
          <p:nvSpPr>
            <p:cNvPr id="241" name="Rectangle 20"/>
            <p:cNvSpPr>
              <a:spLocks noChangeArrowheads="1"/>
            </p:cNvSpPr>
            <p:nvPr/>
          </p:nvSpPr>
          <p:spPr bwMode="auto">
            <a:xfrm>
              <a:off x="667" y="3216"/>
              <a:ext cx="66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dirty="0">
                  <a:solidFill>
                    <a:schemeClr val="tx1"/>
                  </a:solidFill>
                </a:rPr>
                <a:t>1996</a:t>
              </a:r>
            </a:p>
          </p:txBody>
        </p:sp>
        <p:sp>
          <p:nvSpPr>
            <p:cNvPr id="242" name="Rectangle 21"/>
            <p:cNvSpPr>
              <a:spLocks noChangeArrowheads="1"/>
            </p:cNvSpPr>
            <p:nvPr/>
          </p:nvSpPr>
          <p:spPr bwMode="auto">
            <a:xfrm>
              <a:off x="1129" y="3216"/>
              <a:ext cx="66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1997</a:t>
              </a:r>
            </a:p>
          </p:txBody>
        </p:sp>
        <p:sp>
          <p:nvSpPr>
            <p:cNvPr id="243" name="Rectangle 22"/>
            <p:cNvSpPr>
              <a:spLocks noChangeArrowheads="1"/>
            </p:cNvSpPr>
            <p:nvPr/>
          </p:nvSpPr>
          <p:spPr bwMode="auto">
            <a:xfrm>
              <a:off x="1569" y="3216"/>
              <a:ext cx="66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1998</a:t>
              </a:r>
            </a:p>
          </p:txBody>
        </p:sp>
        <p:sp>
          <p:nvSpPr>
            <p:cNvPr id="244" name="Rectangle 23"/>
            <p:cNvSpPr>
              <a:spLocks noChangeArrowheads="1"/>
            </p:cNvSpPr>
            <p:nvPr/>
          </p:nvSpPr>
          <p:spPr bwMode="auto">
            <a:xfrm>
              <a:off x="-131" y="2784"/>
              <a:ext cx="813"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dirty="0">
                  <a:solidFill>
                    <a:schemeClr val="tx1"/>
                  </a:solidFill>
                </a:rPr>
                <a:t>Prod.1</a:t>
              </a:r>
            </a:p>
          </p:txBody>
        </p:sp>
        <p:sp>
          <p:nvSpPr>
            <p:cNvPr id="245" name="Rectangle 24"/>
            <p:cNvSpPr>
              <a:spLocks noChangeArrowheads="1"/>
            </p:cNvSpPr>
            <p:nvPr/>
          </p:nvSpPr>
          <p:spPr bwMode="auto">
            <a:xfrm>
              <a:off x="-131" y="2351"/>
              <a:ext cx="813"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Prod.2</a:t>
              </a:r>
            </a:p>
          </p:txBody>
        </p:sp>
        <p:sp>
          <p:nvSpPr>
            <p:cNvPr id="246" name="Rectangle 25"/>
            <p:cNvSpPr>
              <a:spLocks noChangeArrowheads="1"/>
            </p:cNvSpPr>
            <p:nvPr/>
          </p:nvSpPr>
          <p:spPr bwMode="auto">
            <a:xfrm>
              <a:off x="-115" y="1943"/>
              <a:ext cx="813"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Prod.3</a:t>
              </a:r>
            </a:p>
          </p:txBody>
        </p:sp>
        <p:sp>
          <p:nvSpPr>
            <p:cNvPr id="247" name="Rectangle 26"/>
            <p:cNvSpPr>
              <a:spLocks noChangeArrowheads="1"/>
            </p:cNvSpPr>
            <p:nvPr/>
          </p:nvSpPr>
          <p:spPr bwMode="auto">
            <a:xfrm>
              <a:off x="2049" y="3023"/>
              <a:ext cx="87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Morava</a:t>
              </a:r>
            </a:p>
          </p:txBody>
        </p:sp>
        <p:sp>
          <p:nvSpPr>
            <p:cNvPr id="248" name="Rectangle 27"/>
            <p:cNvSpPr>
              <a:spLocks noChangeArrowheads="1"/>
            </p:cNvSpPr>
            <p:nvPr/>
          </p:nvSpPr>
          <p:spPr bwMode="auto">
            <a:xfrm>
              <a:off x="2170" y="2880"/>
              <a:ext cx="79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Čechy</a:t>
              </a:r>
            </a:p>
          </p:txBody>
        </p:sp>
        <p:sp>
          <p:nvSpPr>
            <p:cNvPr id="249" name="Rectangle 28"/>
            <p:cNvSpPr>
              <a:spLocks noChangeArrowheads="1"/>
            </p:cNvSpPr>
            <p:nvPr/>
          </p:nvSpPr>
          <p:spPr bwMode="auto">
            <a:xfrm>
              <a:off x="2322" y="2736"/>
              <a:ext cx="93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spcBef>
                  <a:spcPct val="20000"/>
                </a:spcBef>
              </a:pPr>
              <a:r>
                <a:rPr lang="en-US" sz="800" b="1">
                  <a:solidFill>
                    <a:schemeClr val="tx1"/>
                  </a:solidFill>
                </a:rPr>
                <a:t>Celá ČR</a:t>
              </a:r>
            </a:p>
          </p:txBody>
        </p:sp>
        <p:sp>
          <p:nvSpPr>
            <p:cNvPr id="250" name="Rectangle 29"/>
            <p:cNvSpPr>
              <a:spLocks noChangeArrowheads="1"/>
            </p:cNvSpPr>
            <p:nvPr/>
          </p:nvSpPr>
          <p:spPr bwMode="auto">
            <a:xfrm>
              <a:off x="1151" y="2284"/>
              <a:ext cx="472" cy="448"/>
            </a:xfrm>
            <a:prstGeom prst="rect">
              <a:avLst/>
            </a:prstGeom>
            <a:solidFill>
              <a:srgbClr val="114FFB"/>
            </a:solidFill>
            <a:ln w="12700">
              <a:solidFill>
                <a:schemeClr val="tx1"/>
              </a:solidFill>
              <a:miter lim="800000"/>
              <a:headEnd/>
              <a:tailEnd/>
            </a:ln>
            <a:effectLst/>
          </p:spPr>
          <p:txBody>
            <a:bodyPr wrap="none" lIns="92075" tIns="46038" rIns="92075" bIns="46038" anchor="ctr"/>
            <a:lstStyle/>
            <a:p>
              <a:pPr eaLnBrk="0" hangingPunct="0">
                <a:defRPr/>
              </a:pPr>
              <a:r>
                <a:rPr lang="en-US" sz="800" b="1" dirty="0">
                  <a:solidFill>
                    <a:schemeClr val="bg1"/>
                  </a:solidFill>
                  <a:effectLst>
                    <a:outerShdw blurRad="38100" dist="38100" dir="2700000" algn="tl">
                      <a:srgbClr val="000000"/>
                    </a:outerShdw>
                  </a:effectLst>
                  <a:latin typeface="Arial" charset="0"/>
                </a:rPr>
                <a:t>Prod.2</a:t>
              </a:r>
            </a:p>
            <a:p>
              <a:pPr eaLnBrk="0" hangingPunct="0">
                <a:defRPr/>
              </a:pPr>
              <a:r>
                <a:rPr lang="en-US" sz="800" b="1" dirty="0">
                  <a:solidFill>
                    <a:schemeClr val="bg1"/>
                  </a:solidFill>
                  <a:effectLst>
                    <a:outerShdw blurRad="38100" dist="38100" dir="2700000" algn="tl">
                      <a:srgbClr val="000000"/>
                    </a:outerShdw>
                  </a:effectLst>
                  <a:latin typeface="Arial" charset="0"/>
                </a:rPr>
                <a:t>Morava</a:t>
              </a:r>
            </a:p>
            <a:p>
              <a:pPr eaLnBrk="0" hangingPunct="0">
                <a:defRPr/>
              </a:pPr>
              <a:r>
                <a:rPr lang="en-US" sz="800" b="1" dirty="0">
                  <a:solidFill>
                    <a:schemeClr val="bg1"/>
                  </a:solidFill>
                  <a:effectLst>
                    <a:outerShdw blurRad="38100" dist="38100" dir="2700000" algn="tl">
                      <a:srgbClr val="000000"/>
                    </a:outerShdw>
                  </a:effectLst>
                  <a:latin typeface="Arial" charset="0"/>
                </a:rPr>
                <a:t>1997</a:t>
              </a:r>
            </a:p>
          </p:txBody>
        </p:sp>
      </p:grpSp>
      <p:sp>
        <p:nvSpPr>
          <p:cNvPr id="264" name="Rectangle 31"/>
          <p:cNvSpPr>
            <a:spLocks noChangeArrowheads="1"/>
          </p:cNvSpPr>
          <p:nvPr/>
        </p:nvSpPr>
        <p:spPr bwMode="auto">
          <a:xfrm>
            <a:off x="3958099" y="3114136"/>
            <a:ext cx="52260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p>
            <a:pPr marL="342900" indent="-342900" algn="l" eaLnBrk="0" hangingPunct="0">
              <a:lnSpc>
                <a:spcPct val="90000"/>
              </a:lnSpc>
              <a:spcBef>
                <a:spcPct val="20000"/>
              </a:spcBef>
              <a:buClr>
                <a:srgbClr val="000099"/>
              </a:buClr>
            </a:pPr>
            <a:r>
              <a:rPr lang="en-GB" sz="1600" b="1" dirty="0" err="1">
                <a:solidFill>
                  <a:schemeClr val="tx1"/>
                </a:solidFill>
              </a:rPr>
              <a:t>Pohled</a:t>
            </a:r>
            <a:r>
              <a:rPr lang="en-GB" sz="1600" b="1" dirty="0">
                <a:solidFill>
                  <a:schemeClr val="tx1"/>
                </a:solidFill>
              </a:rPr>
              <a:t> </a:t>
            </a:r>
            <a:r>
              <a:rPr lang="en-GB" sz="1600" b="1" dirty="0" err="1">
                <a:solidFill>
                  <a:schemeClr val="tx1"/>
                </a:solidFill>
              </a:rPr>
              <a:t>na</a:t>
            </a:r>
            <a:r>
              <a:rPr lang="en-GB" sz="1600" b="1" dirty="0">
                <a:solidFill>
                  <a:schemeClr val="tx1"/>
                </a:solidFill>
              </a:rPr>
              <a:t> </a:t>
            </a:r>
            <a:r>
              <a:rPr lang="en-GB" sz="1600" b="1" dirty="0" err="1">
                <a:solidFill>
                  <a:schemeClr val="tx1"/>
                </a:solidFill>
              </a:rPr>
              <a:t>sv</a:t>
            </a:r>
            <a:r>
              <a:rPr lang="cs-CZ" sz="1600" b="1" dirty="0" err="1">
                <a:solidFill>
                  <a:schemeClr val="tx1"/>
                </a:solidFill>
              </a:rPr>
              <a:t>ět</a:t>
            </a:r>
            <a:r>
              <a:rPr lang="cs-CZ" sz="1600" b="1" dirty="0">
                <a:solidFill>
                  <a:schemeClr val="tx1"/>
                </a:solidFill>
              </a:rPr>
              <a:t>:</a:t>
            </a:r>
            <a:endParaRPr lang="cs-CZ" sz="800" b="1" dirty="0">
              <a:solidFill>
                <a:schemeClr val="tx1"/>
              </a:solidFill>
            </a:endParaRPr>
          </a:p>
          <a:p>
            <a:pPr marL="285750" indent="-285750" algn="l" eaLnBrk="0" hangingPunct="0">
              <a:lnSpc>
                <a:spcPct val="90000"/>
              </a:lnSpc>
              <a:spcBef>
                <a:spcPct val="20000"/>
              </a:spcBef>
              <a:buClr>
                <a:schemeClr val="accent4">
                  <a:lumMod val="50000"/>
                </a:schemeClr>
              </a:buClr>
              <a:buFont typeface="Wingdings" pitchFamily="2" charset="2"/>
              <a:buChar char="§"/>
            </a:pPr>
            <a:r>
              <a:rPr lang="cs-CZ" sz="1600" b="1" dirty="0">
                <a:solidFill>
                  <a:schemeClr val="tx1"/>
                </a:solidFill>
              </a:rPr>
              <a:t>Metriky</a:t>
            </a:r>
            <a:r>
              <a:rPr lang="cs-CZ" sz="1600" dirty="0">
                <a:solidFill>
                  <a:schemeClr val="tx1"/>
                </a:solidFill>
              </a:rPr>
              <a:t> (ukazatele, </a:t>
            </a:r>
            <a:r>
              <a:rPr lang="cs-CZ" sz="1600" dirty="0" err="1">
                <a:solidFill>
                  <a:schemeClr val="tx1"/>
                </a:solidFill>
              </a:rPr>
              <a:t>measures</a:t>
            </a:r>
            <a:r>
              <a:rPr lang="cs-CZ" sz="1600" dirty="0">
                <a:solidFill>
                  <a:schemeClr val="tx1"/>
                </a:solidFill>
              </a:rPr>
              <a:t> - to co měříme:</a:t>
            </a: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err="1">
                <a:solidFill>
                  <a:schemeClr val="tx1"/>
                </a:solidFill>
              </a:rPr>
              <a:t>Počet</a:t>
            </a:r>
            <a:r>
              <a:rPr lang="en-GB" sz="1600" dirty="0">
                <a:solidFill>
                  <a:schemeClr val="tx1"/>
                </a:solidFill>
              </a:rPr>
              <a:t> </a:t>
            </a:r>
            <a:r>
              <a:rPr lang="en-GB" sz="1600" dirty="0" err="1">
                <a:solidFill>
                  <a:schemeClr val="tx1"/>
                </a:solidFill>
              </a:rPr>
              <a:t>realisovaných</a:t>
            </a:r>
            <a:r>
              <a:rPr lang="en-GB" sz="1600" dirty="0">
                <a:solidFill>
                  <a:schemeClr val="tx1"/>
                </a:solidFill>
              </a:rPr>
              <a:t> </a:t>
            </a:r>
            <a:r>
              <a:rPr lang="en-GB" sz="1600" dirty="0" err="1">
                <a:solidFill>
                  <a:schemeClr val="tx1"/>
                </a:solidFill>
              </a:rPr>
              <a:t>transakcí</a:t>
            </a:r>
            <a:endParaRPr lang="en-GB" sz="1600" dirty="0">
              <a:solidFill>
                <a:schemeClr val="tx1"/>
              </a:solidFill>
            </a:endParaRP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err="1">
                <a:solidFill>
                  <a:schemeClr val="tx1"/>
                </a:solidFill>
              </a:rPr>
              <a:t>Náklady</a:t>
            </a:r>
            <a:endParaRPr lang="en-GB" sz="1600" dirty="0">
              <a:solidFill>
                <a:schemeClr val="tx1"/>
              </a:solidFill>
            </a:endParaRP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err="1">
                <a:solidFill>
                  <a:schemeClr val="tx1"/>
                </a:solidFill>
              </a:rPr>
              <a:t>Čistý</a:t>
            </a:r>
            <a:r>
              <a:rPr lang="en-GB" sz="1600" dirty="0">
                <a:solidFill>
                  <a:schemeClr val="tx1"/>
                </a:solidFill>
              </a:rPr>
              <a:t> </a:t>
            </a:r>
            <a:r>
              <a:rPr lang="en-GB" sz="1600" dirty="0" err="1">
                <a:solidFill>
                  <a:schemeClr val="tx1"/>
                </a:solidFill>
              </a:rPr>
              <a:t>zisk</a:t>
            </a:r>
            <a:endParaRPr lang="en-GB" sz="1600" dirty="0">
              <a:solidFill>
                <a:schemeClr val="tx1"/>
              </a:solidFill>
            </a:endParaRP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dirty="0">
                <a:solidFill>
                  <a:schemeClr val="tx1"/>
                </a:solidFill>
              </a:rPr>
              <a:t>...</a:t>
            </a:r>
          </a:p>
          <a:p>
            <a:pPr marL="285750" indent="-285750" algn="l" eaLnBrk="0" hangingPunct="0">
              <a:lnSpc>
                <a:spcPct val="90000"/>
              </a:lnSpc>
              <a:spcBef>
                <a:spcPct val="20000"/>
              </a:spcBef>
              <a:buClr>
                <a:schemeClr val="accent4">
                  <a:lumMod val="50000"/>
                </a:schemeClr>
              </a:buClr>
              <a:buFont typeface="Wingdings" pitchFamily="2" charset="2"/>
              <a:buChar char="§"/>
            </a:pPr>
            <a:r>
              <a:rPr lang="en-GB" sz="1600" b="1" dirty="0" err="1">
                <a:solidFill>
                  <a:schemeClr val="tx1"/>
                </a:solidFill>
              </a:rPr>
              <a:t>Dimense</a:t>
            </a:r>
            <a:r>
              <a:rPr lang="en-GB" sz="1600" dirty="0">
                <a:solidFill>
                  <a:schemeClr val="tx1"/>
                </a:solidFill>
              </a:rPr>
              <a:t> - </a:t>
            </a:r>
            <a:r>
              <a:rPr lang="en-GB" sz="1600" dirty="0" err="1">
                <a:solidFill>
                  <a:schemeClr val="tx1"/>
                </a:solidFill>
              </a:rPr>
              <a:t>kategorie</a:t>
            </a:r>
            <a:r>
              <a:rPr lang="en-GB" sz="1600" dirty="0">
                <a:solidFill>
                  <a:schemeClr val="tx1"/>
                </a:solidFill>
              </a:rPr>
              <a:t>, pro </a:t>
            </a:r>
            <a:r>
              <a:rPr lang="en-GB" sz="1600" dirty="0" err="1">
                <a:solidFill>
                  <a:schemeClr val="tx1"/>
                </a:solidFill>
              </a:rPr>
              <a:t>něž</a:t>
            </a:r>
            <a:r>
              <a:rPr lang="en-GB" sz="1600" dirty="0">
                <a:solidFill>
                  <a:schemeClr val="tx1"/>
                </a:solidFill>
              </a:rPr>
              <a:t> se </a:t>
            </a:r>
            <a:r>
              <a:rPr lang="en-GB" sz="1600" dirty="0" err="1">
                <a:solidFill>
                  <a:schemeClr val="tx1"/>
                </a:solidFill>
              </a:rPr>
              <a:t>měření</a:t>
            </a:r>
            <a:r>
              <a:rPr lang="en-GB" sz="1600" dirty="0">
                <a:solidFill>
                  <a:schemeClr val="tx1"/>
                </a:solidFill>
              </a:rPr>
              <a:t> </a:t>
            </a:r>
            <a:r>
              <a:rPr lang="en-GB" sz="1600" dirty="0" err="1">
                <a:solidFill>
                  <a:schemeClr val="tx1"/>
                </a:solidFill>
              </a:rPr>
              <a:t>provádí</a:t>
            </a:r>
            <a:r>
              <a:rPr lang="en-GB" sz="1600" dirty="0">
                <a:solidFill>
                  <a:schemeClr val="tx1"/>
                </a:solidFill>
              </a:rPr>
              <a:t>:</a:t>
            </a: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err="1">
                <a:solidFill>
                  <a:schemeClr val="tx1"/>
                </a:solidFill>
              </a:rPr>
              <a:t>Organisační</a:t>
            </a:r>
            <a:r>
              <a:rPr lang="en-GB" sz="1600" dirty="0">
                <a:solidFill>
                  <a:schemeClr val="tx1"/>
                </a:solidFill>
              </a:rPr>
              <a:t> </a:t>
            </a:r>
            <a:r>
              <a:rPr lang="en-GB" sz="1600" dirty="0" err="1">
                <a:solidFill>
                  <a:schemeClr val="tx1"/>
                </a:solidFill>
              </a:rPr>
              <a:t>jednotky</a:t>
            </a:r>
            <a:endParaRPr lang="en-GB" sz="1600" dirty="0">
              <a:solidFill>
                <a:schemeClr val="tx1"/>
              </a:solidFill>
            </a:endParaRP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err="1">
                <a:solidFill>
                  <a:schemeClr val="tx1"/>
                </a:solidFill>
              </a:rPr>
              <a:t>Skupiny</a:t>
            </a:r>
            <a:r>
              <a:rPr lang="en-GB" sz="1600" dirty="0">
                <a:solidFill>
                  <a:schemeClr val="tx1"/>
                </a:solidFill>
              </a:rPr>
              <a:t> a </a:t>
            </a:r>
            <a:r>
              <a:rPr lang="en-GB" sz="1600" dirty="0" err="1">
                <a:solidFill>
                  <a:schemeClr val="tx1"/>
                </a:solidFill>
              </a:rPr>
              <a:t>typy</a:t>
            </a:r>
            <a:r>
              <a:rPr lang="en-GB" sz="1600" dirty="0">
                <a:solidFill>
                  <a:schemeClr val="tx1"/>
                </a:solidFill>
              </a:rPr>
              <a:t> </a:t>
            </a:r>
            <a:r>
              <a:rPr lang="en-GB" sz="1600" dirty="0" err="1">
                <a:solidFill>
                  <a:schemeClr val="tx1"/>
                </a:solidFill>
              </a:rPr>
              <a:t>produktů</a:t>
            </a:r>
            <a:endParaRPr lang="en-GB" sz="1600" dirty="0">
              <a:solidFill>
                <a:schemeClr val="tx1"/>
              </a:solidFill>
            </a:endParaRP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err="1">
                <a:solidFill>
                  <a:schemeClr val="tx1"/>
                </a:solidFill>
              </a:rPr>
              <a:t>Čas</a:t>
            </a:r>
            <a:endParaRPr lang="en-GB" sz="1600" dirty="0">
              <a:solidFill>
                <a:schemeClr val="tx1"/>
              </a:solidFill>
            </a:endParaRPr>
          </a:p>
          <a:p>
            <a:pPr marL="808038" lvl="1" indent="-285750" algn="l" eaLnBrk="0" hangingPunct="0">
              <a:lnSpc>
                <a:spcPct val="90000"/>
              </a:lnSpc>
              <a:spcBef>
                <a:spcPct val="20000"/>
              </a:spcBef>
              <a:buClr>
                <a:schemeClr val="accent4">
                  <a:lumMod val="50000"/>
                </a:schemeClr>
              </a:buClr>
              <a:buFont typeface="Wingdings" pitchFamily="2" charset="2"/>
              <a:buChar char="§"/>
            </a:pPr>
            <a:r>
              <a:rPr lang="en-GB" sz="1600" dirty="0">
                <a:solidFill>
                  <a:schemeClr val="tx1"/>
                </a:solidFill>
              </a:rPr>
              <a:t>…</a:t>
            </a:r>
          </a:p>
        </p:txBody>
      </p:sp>
    </p:spTree>
    <p:extLst>
      <p:ext uri="{BB962C8B-B14F-4D97-AF65-F5344CB8AC3E}">
        <p14:creationId xmlns:p14="http://schemas.microsoft.com/office/powerpoint/2010/main" val="38689150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1</a:t>
            </a:r>
            <a:endParaRPr lang="en-US" dirty="0"/>
          </a:p>
        </p:txBody>
      </p:sp>
      <p:sp>
        <p:nvSpPr>
          <p:cNvPr id="4" name="Text Placeholder 3"/>
          <p:cNvSpPr>
            <a:spLocks noGrp="1"/>
          </p:cNvSpPr>
          <p:nvPr>
            <p:ph type="body" sz="quarter" idx="12"/>
          </p:nvPr>
        </p:nvSpPr>
        <p:spPr/>
        <p:txBody>
          <a:bodyPr/>
          <a:lstStyle/>
          <a:p>
            <a:r>
              <a:rPr lang="cs-CZ" dirty="0" smtClean="0"/>
              <a:t>zadání</a:t>
            </a:r>
            <a:endParaRPr lang="en-US" dirty="0"/>
          </a:p>
        </p:txBody>
      </p:sp>
      <p:sp>
        <p:nvSpPr>
          <p:cNvPr id="3" name="Content Placeholder 2"/>
          <p:cNvSpPr>
            <a:spLocks noGrp="1"/>
          </p:cNvSpPr>
          <p:nvPr>
            <p:ph sz="quarter" idx="11"/>
          </p:nvPr>
        </p:nvSpPr>
        <p:spPr/>
        <p:txBody>
          <a:bodyPr/>
          <a:lstStyle/>
          <a:p>
            <a:pPr marL="0" indent="0">
              <a:buNone/>
            </a:pPr>
            <a:r>
              <a:rPr lang="cs-CZ" dirty="0" smtClean="0"/>
              <a:t>Úloha: </a:t>
            </a:r>
          </a:p>
          <a:p>
            <a:r>
              <a:rPr lang="cs-CZ" dirty="0" smtClean="0"/>
              <a:t>Sledujte ukazatele:</a:t>
            </a:r>
          </a:p>
          <a:p>
            <a:pPr lvl="1"/>
            <a:r>
              <a:rPr lang="cs-CZ" dirty="0" smtClean="0"/>
              <a:t>počet zapsaných studentů, počet pokusů, známka</a:t>
            </a:r>
          </a:p>
          <a:p>
            <a:r>
              <a:rPr lang="cs-CZ" dirty="0" smtClean="0"/>
              <a:t>Podle:</a:t>
            </a:r>
          </a:p>
          <a:p>
            <a:pPr lvl="1"/>
            <a:r>
              <a:rPr lang="cs-CZ" dirty="0" smtClean="0"/>
              <a:t>Ročník</a:t>
            </a:r>
          </a:p>
          <a:p>
            <a:pPr lvl="1"/>
            <a:r>
              <a:rPr lang="cs-CZ" dirty="0" smtClean="0"/>
              <a:t>Semestr</a:t>
            </a:r>
          </a:p>
          <a:p>
            <a:pPr lvl="1"/>
            <a:r>
              <a:rPr lang="cs-CZ" dirty="0" smtClean="0"/>
              <a:t>Předmět</a:t>
            </a:r>
          </a:p>
          <a:p>
            <a:pPr lvl="1"/>
            <a:r>
              <a:rPr lang="cs-CZ" dirty="0" smtClean="0"/>
              <a:t>Učitel</a:t>
            </a:r>
          </a:p>
          <a:p>
            <a:pPr lvl="1"/>
            <a:r>
              <a:rPr lang="cs-CZ" dirty="0" smtClean="0"/>
              <a:t>Zápočet</a:t>
            </a:r>
          </a:p>
          <a:p>
            <a:pPr lvl="1"/>
            <a:r>
              <a:rPr lang="cs-CZ" dirty="0" smtClean="0"/>
              <a:t>Zkouška</a:t>
            </a:r>
          </a:p>
          <a:p>
            <a:r>
              <a:rPr lang="cs-CZ" dirty="0" smtClean="0"/>
              <a:t>Jak budou vypadat dimense a hierarchie?</a:t>
            </a:r>
          </a:p>
        </p:txBody>
      </p:sp>
    </p:spTree>
    <p:extLst>
      <p:ext uri="{BB962C8B-B14F-4D97-AF65-F5344CB8AC3E}">
        <p14:creationId xmlns:p14="http://schemas.microsoft.com/office/powerpoint/2010/main" val="16036509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smtClean="0"/>
              <a:t>Příklad 1 </a:t>
            </a:r>
            <a:endParaRPr lang="en-US" dirty="0"/>
          </a:p>
        </p:txBody>
      </p:sp>
      <p:sp>
        <p:nvSpPr>
          <p:cNvPr id="7" name="Text Placeholder 6"/>
          <p:cNvSpPr>
            <a:spLocks noGrp="1"/>
          </p:cNvSpPr>
          <p:nvPr>
            <p:ph type="body" sz="quarter" idx="11"/>
          </p:nvPr>
        </p:nvSpPr>
        <p:spPr/>
        <p:txBody>
          <a:bodyPr/>
          <a:lstStyle/>
          <a:p>
            <a:r>
              <a:rPr lang="cs-CZ" dirty="0"/>
              <a:t>výsledek (1)</a:t>
            </a:r>
            <a:endParaRPr lang="en-US" dirty="0"/>
          </a:p>
        </p:txBody>
      </p:sp>
      <p:sp>
        <p:nvSpPr>
          <p:cNvPr id="8" name="Content Placeholder 2"/>
          <p:cNvSpPr txBox="1">
            <a:spLocks/>
          </p:cNvSpPr>
          <p:nvPr/>
        </p:nvSpPr>
        <p:spPr>
          <a:xfrm>
            <a:off x="638174" y="1007830"/>
            <a:ext cx="8201025" cy="424732"/>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457200" indent="-457200">
              <a:buFont typeface="+mj-lt"/>
              <a:buAutoNum type="arabicPeriod"/>
            </a:pPr>
            <a:r>
              <a:rPr lang="cs-CZ" smtClean="0"/>
              <a:t>Metriky: Co budeme měřit</a:t>
            </a:r>
            <a:endParaRPr lang="cs-CZ"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3163960754"/>
              </p:ext>
            </p:extLst>
          </p:nvPr>
        </p:nvGraphicFramePr>
        <p:xfrm>
          <a:off x="1008970" y="1726064"/>
          <a:ext cx="4270602" cy="1257887"/>
        </p:xfrm>
        <a:graphic>
          <a:graphicData uri="http://schemas.openxmlformats.org/presentationml/2006/ole">
            <mc:AlternateContent xmlns:mc="http://schemas.openxmlformats.org/markup-compatibility/2006">
              <mc:Choice xmlns:v="urn:schemas-microsoft-com:vml" Requires="v">
                <p:oleObj spid="_x0000_s30753" name="Worksheet" r:id="rId3" imgW="2619417" imgH="771448" progId="Excel.Sheet.12">
                  <p:embed/>
                </p:oleObj>
              </mc:Choice>
              <mc:Fallback>
                <p:oleObj name="Worksheet" r:id="rId3" imgW="2619417" imgH="771448" progId="Excel.Sheet.12">
                  <p:embed/>
                  <p:pic>
                    <p:nvPicPr>
                      <p:cNvPr id="0" name=""/>
                      <p:cNvPicPr/>
                      <p:nvPr/>
                    </p:nvPicPr>
                    <p:blipFill>
                      <a:blip r:embed="rId4"/>
                      <a:stretch>
                        <a:fillRect/>
                      </a:stretch>
                    </p:blipFill>
                    <p:spPr>
                      <a:xfrm>
                        <a:off x="1008970" y="1726064"/>
                        <a:ext cx="4270602" cy="1257887"/>
                      </a:xfrm>
                      <a:prstGeom prst="rect">
                        <a:avLst/>
                      </a:prstGeom>
                    </p:spPr>
                  </p:pic>
                </p:oleObj>
              </mc:Fallback>
            </mc:AlternateContent>
          </a:graphicData>
        </a:graphic>
      </p:graphicFrame>
      <p:sp>
        <p:nvSpPr>
          <p:cNvPr id="10" name="TextBox 9"/>
          <p:cNvSpPr txBox="1"/>
          <p:nvPr/>
        </p:nvSpPr>
        <p:spPr>
          <a:xfrm flipH="1">
            <a:off x="742404" y="3156844"/>
            <a:ext cx="7225938" cy="3046988"/>
          </a:xfrm>
          <a:prstGeom prst="rect">
            <a:avLst/>
          </a:prstGeom>
          <a:noFill/>
        </p:spPr>
        <p:txBody>
          <a:bodyPr wrap="square" rtlCol="0">
            <a:spAutoFit/>
          </a:bodyPr>
          <a:lstStyle/>
          <a:p>
            <a:r>
              <a:rPr lang="cs-CZ" sz="1600" i="1" dirty="0" smtClean="0"/>
              <a:t>Pozn.:</a:t>
            </a:r>
            <a:br>
              <a:rPr lang="cs-CZ" sz="1600" i="1" dirty="0" smtClean="0"/>
            </a:br>
            <a:r>
              <a:rPr lang="cs-CZ" sz="1600" b="1" i="1" dirty="0" smtClean="0"/>
              <a:t>Počet zapsaných pokusů: </a:t>
            </a:r>
            <a:r>
              <a:rPr lang="cs-CZ" sz="1600" i="1" dirty="0" smtClean="0"/>
              <a:t>Dle definice může mít různý význam:</a:t>
            </a:r>
          </a:p>
          <a:p>
            <a:pPr marL="342900" indent="-342900">
              <a:buAutoNum type="alphaLcParenR"/>
            </a:pPr>
            <a:r>
              <a:rPr lang="cs-CZ" sz="1600" i="1" dirty="0" smtClean="0"/>
              <a:t>Počet studentů zapsaných na předmět</a:t>
            </a:r>
          </a:p>
          <a:p>
            <a:pPr marL="342900" indent="-342900">
              <a:buAutoNum type="alphaLcParenR"/>
            </a:pPr>
            <a:r>
              <a:rPr lang="cs-CZ" sz="1600" i="1" dirty="0" smtClean="0"/>
              <a:t>Počet studentů zapsaných na předmět v jednom semestru</a:t>
            </a:r>
          </a:p>
          <a:p>
            <a:pPr marL="800100" lvl="1" indent="-342900">
              <a:buFont typeface="Arial" pitchFamily="34" charset="0"/>
              <a:buChar char="•"/>
            </a:pPr>
            <a:r>
              <a:rPr lang="cs-CZ" sz="1600" i="1" dirty="0" smtClean="0"/>
              <a:t>V tomto případ by to mohla být pně aditivní metrika</a:t>
            </a:r>
          </a:p>
          <a:p>
            <a:pPr marL="800100" lvl="1" indent="-342900">
              <a:buFont typeface="Arial" pitchFamily="34" charset="0"/>
              <a:buChar char="•"/>
            </a:pPr>
            <a:r>
              <a:rPr lang="cs-CZ" sz="1600" i="1" dirty="0" smtClean="0"/>
              <a:t>Záleží ovšem ještě na hierarchiích (viz dále)</a:t>
            </a:r>
          </a:p>
          <a:p>
            <a:r>
              <a:rPr lang="cs-CZ" sz="1600" b="1" i="1" dirty="0" smtClean="0"/>
              <a:t>Známka: </a:t>
            </a:r>
            <a:r>
              <a:rPr lang="cs-CZ" sz="1600" i="1" dirty="0" smtClean="0"/>
              <a:t>Uložená hodnota vs. presentovaná metrika</a:t>
            </a:r>
          </a:p>
          <a:p>
            <a:pPr marL="285750" indent="-285750">
              <a:buFont typeface="Arial" pitchFamily="34" charset="0"/>
              <a:buChar char="•"/>
            </a:pPr>
            <a:r>
              <a:rPr lang="cs-CZ" sz="1600" i="1" dirty="0" smtClean="0"/>
              <a:t>Uložená hodnota: atomická (co to znamená … viz dále)</a:t>
            </a:r>
          </a:p>
          <a:p>
            <a:pPr marL="285750" indent="-285750">
              <a:buFont typeface="Arial" pitchFamily="34" charset="0"/>
              <a:buChar char="•"/>
            </a:pPr>
            <a:r>
              <a:rPr lang="cs-CZ" sz="1600" i="1" dirty="0" smtClean="0"/>
              <a:t>Presentovaná metrika: agregace (průměr, medián,…)</a:t>
            </a:r>
          </a:p>
          <a:p>
            <a:pPr marL="742950" lvl="1" indent="-285750">
              <a:buFont typeface="Arial" pitchFamily="34" charset="0"/>
              <a:buChar char="•"/>
            </a:pPr>
            <a:r>
              <a:rPr lang="cs-CZ" sz="1600" i="1" dirty="0" smtClean="0"/>
              <a:t>Počítat ze všech pokusů nebo jen z úspěšných?</a:t>
            </a:r>
          </a:p>
          <a:p>
            <a:pPr marL="742950" lvl="1" indent="-285750">
              <a:buFont typeface="Arial" pitchFamily="34" charset="0"/>
              <a:buChar char="•"/>
            </a:pPr>
            <a:r>
              <a:rPr lang="cs-CZ" sz="1600" i="1" dirty="0" smtClean="0"/>
              <a:t>Co když zapsaný student na zkoušku vůbec nešel?</a:t>
            </a:r>
          </a:p>
          <a:p>
            <a:endParaRPr lang="en-US" sz="1600" i="1" dirty="0"/>
          </a:p>
        </p:txBody>
      </p:sp>
    </p:spTree>
    <p:extLst>
      <p:ext uri="{BB962C8B-B14F-4D97-AF65-F5344CB8AC3E}">
        <p14:creationId xmlns:p14="http://schemas.microsoft.com/office/powerpoint/2010/main" val="6164205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a:t>Příklad </a:t>
            </a:r>
            <a:r>
              <a:rPr lang="cs-CZ" dirty="0" smtClean="0"/>
              <a:t>1 </a:t>
            </a:r>
            <a:endParaRPr lang="en-US" dirty="0"/>
          </a:p>
        </p:txBody>
      </p:sp>
      <p:sp>
        <p:nvSpPr>
          <p:cNvPr id="6" name="Text Placeholder 5"/>
          <p:cNvSpPr>
            <a:spLocks noGrp="1"/>
          </p:cNvSpPr>
          <p:nvPr>
            <p:ph type="body" sz="quarter" idx="11"/>
          </p:nvPr>
        </p:nvSpPr>
        <p:spPr/>
        <p:txBody>
          <a:bodyPr/>
          <a:lstStyle/>
          <a:p>
            <a:r>
              <a:rPr lang="cs-CZ" dirty="0"/>
              <a:t>výsledek (2)</a:t>
            </a:r>
            <a:endParaRPr lang="en-US" dirty="0"/>
          </a:p>
        </p:txBody>
      </p:sp>
      <p:sp>
        <p:nvSpPr>
          <p:cNvPr id="13" name="Content Placeholder 2"/>
          <p:cNvSpPr txBox="1">
            <a:spLocks/>
          </p:cNvSpPr>
          <p:nvPr/>
        </p:nvSpPr>
        <p:spPr>
          <a:xfrm>
            <a:off x="638174" y="1007830"/>
            <a:ext cx="8201025" cy="424732"/>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457200" indent="-457200">
              <a:buFont typeface="+mj-lt"/>
              <a:buAutoNum type="arabicPeriod" startAt="2"/>
            </a:pPr>
            <a:r>
              <a:rPr lang="cs-CZ" smtClean="0"/>
              <a:t>Dimense – podle čeho budeme sledovat</a:t>
            </a: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4070234235"/>
              </p:ext>
            </p:extLst>
          </p:nvPr>
        </p:nvGraphicFramePr>
        <p:xfrm>
          <a:off x="-442712" y="1652584"/>
          <a:ext cx="3676650" cy="1765532"/>
        </p:xfrm>
        <a:graphic>
          <a:graphicData uri="http://schemas.openxmlformats.org/presentationml/2006/ole">
            <mc:AlternateContent xmlns:mc="http://schemas.openxmlformats.org/markup-compatibility/2006">
              <mc:Choice xmlns:v="urn:schemas-microsoft-com:vml" Requires="v">
                <p:oleObj spid="_x0000_s31901" name="Worksheet" r:id="rId3" imgW="3676682" imgH="1876451" progId="Excel.Sheet.12">
                  <p:embed/>
                </p:oleObj>
              </mc:Choice>
              <mc:Fallback>
                <p:oleObj name="Worksheet" r:id="rId3" imgW="3676682" imgH="1876451" progId="Excel.Sheet.12">
                  <p:embed/>
                  <p:pic>
                    <p:nvPicPr>
                      <p:cNvPr id="0" name=""/>
                      <p:cNvPicPr/>
                      <p:nvPr/>
                    </p:nvPicPr>
                    <p:blipFill>
                      <a:blip r:embed="rId4"/>
                      <a:stretch>
                        <a:fillRect/>
                      </a:stretch>
                    </p:blipFill>
                    <p:spPr>
                      <a:xfrm>
                        <a:off x="-442712" y="1652584"/>
                        <a:ext cx="3676650" cy="176553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8546088"/>
              </p:ext>
            </p:extLst>
          </p:nvPr>
        </p:nvGraphicFramePr>
        <p:xfrm>
          <a:off x="2529093" y="1634893"/>
          <a:ext cx="3676650" cy="1781175"/>
        </p:xfrm>
        <a:graphic>
          <a:graphicData uri="http://schemas.openxmlformats.org/presentationml/2006/ole">
            <mc:AlternateContent xmlns:mc="http://schemas.openxmlformats.org/markup-compatibility/2006">
              <mc:Choice xmlns:v="urn:schemas-microsoft-com:vml" Requires="v">
                <p:oleObj spid="_x0000_s31902" name="Worksheet" r:id="rId5" imgW="3676682" imgH="1781304" progId="Excel.Sheet.12">
                  <p:embed/>
                </p:oleObj>
              </mc:Choice>
              <mc:Fallback>
                <p:oleObj name="Worksheet" r:id="rId5" imgW="3676682" imgH="1781304" progId="Excel.Sheet.12">
                  <p:embed/>
                  <p:pic>
                    <p:nvPicPr>
                      <p:cNvPr id="0" name=""/>
                      <p:cNvPicPr/>
                      <p:nvPr/>
                    </p:nvPicPr>
                    <p:blipFill>
                      <a:blip r:embed="rId6"/>
                      <a:stretch>
                        <a:fillRect/>
                      </a:stretch>
                    </p:blipFill>
                    <p:spPr>
                      <a:xfrm>
                        <a:off x="2529093" y="1634893"/>
                        <a:ext cx="3676650" cy="17811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161565961"/>
              </p:ext>
            </p:extLst>
          </p:nvPr>
        </p:nvGraphicFramePr>
        <p:xfrm>
          <a:off x="-464475" y="3367076"/>
          <a:ext cx="3676650" cy="1495425"/>
        </p:xfrm>
        <a:graphic>
          <a:graphicData uri="http://schemas.openxmlformats.org/presentationml/2006/ole">
            <mc:AlternateContent xmlns:mc="http://schemas.openxmlformats.org/markup-compatibility/2006">
              <mc:Choice xmlns:v="urn:schemas-microsoft-com:vml" Requires="v">
                <p:oleObj spid="_x0000_s31903" name="Worksheet" r:id="rId7" imgW="3676682" imgH="1495322" progId="Excel.Sheet.12">
                  <p:embed/>
                </p:oleObj>
              </mc:Choice>
              <mc:Fallback>
                <p:oleObj name="Worksheet" r:id="rId7" imgW="3676682" imgH="1495322" progId="Excel.Sheet.12">
                  <p:embed/>
                  <p:pic>
                    <p:nvPicPr>
                      <p:cNvPr id="0" name=""/>
                      <p:cNvPicPr/>
                      <p:nvPr/>
                    </p:nvPicPr>
                    <p:blipFill>
                      <a:blip r:embed="rId8"/>
                      <a:stretch>
                        <a:fillRect/>
                      </a:stretch>
                    </p:blipFill>
                    <p:spPr>
                      <a:xfrm>
                        <a:off x="-464475" y="3367076"/>
                        <a:ext cx="3676650" cy="14954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5015111"/>
              </p:ext>
            </p:extLst>
          </p:nvPr>
        </p:nvGraphicFramePr>
        <p:xfrm>
          <a:off x="6003008" y="1641016"/>
          <a:ext cx="3676650" cy="1790700"/>
        </p:xfrm>
        <a:graphic>
          <a:graphicData uri="http://schemas.openxmlformats.org/presentationml/2006/ole">
            <mc:AlternateContent xmlns:mc="http://schemas.openxmlformats.org/markup-compatibility/2006">
              <mc:Choice xmlns:v="urn:schemas-microsoft-com:vml" Requires="v">
                <p:oleObj spid="_x0000_s31904" name="Worksheet" r:id="rId9" imgW="3676595" imgH="1790739" progId="Excel.Sheet.12">
                  <p:embed/>
                </p:oleObj>
              </mc:Choice>
              <mc:Fallback>
                <p:oleObj name="Worksheet" r:id="rId9" imgW="3676595" imgH="1790739" progId="Excel.Sheet.12">
                  <p:embed/>
                  <p:pic>
                    <p:nvPicPr>
                      <p:cNvPr id="0" name=""/>
                      <p:cNvPicPr/>
                      <p:nvPr/>
                    </p:nvPicPr>
                    <p:blipFill>
                      <a:blip r:embed="rId10"/>
                      <a:stretch>
                        <a:fillRect/>
                      </a:stretch>
                    </p:blipFill>
                    <p:spPr>
                      <a:xfrm>
                        <a:off x="6003008" y="1641016"/>
                        <a:ext cx="3676650" cy="17907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67799160"/>
              </p:ext>
            </p:extLst>
          </p:nvPr>
        </p:nvGraphicFramePr>
        <p:xfrm>
          <a:off x="2583522" y="3525601"/>
          <a:ext cx="3676650" cy="1352550"/>
        </p:xfrm>
        <a:graphic>
          <a:graphicData uri="http://schemas.openxmlformats.org/presentationml/2006/ole">
            <mc:AlternateContent xmlns:mc="http://schemas.openxmlformats.org/markup-compatibility/2006">
              <mc:Choice xmlns:v="urn:schemas-microsoft-com:vml" Requires="v">
                <p:oleObj spid="_x0000_s31905" name="Worksheet" r:id="rId11" imgW="3676682" imgH="1352601" progId="Excel.Sheet.12">
                  <p:embed/>
                </p:oleObj>
              </mc:Choice>
              <mc:Fallback>
                <p:oleObj name="Worksheet" r:id="rId11" imgW="3676682" imgH="1352601" progId="Excel.Sheet.12">
                  <p:embed/>
                  <p:pic>
                    <p:nvPicPr>
                      <p:cNvPr id="0" name=""/>
                      <p:cNvPicPr/>
                      <p:nvPr/>
                    </p:nvPicPr>
                    <p:blipFill>
                      <a:blip r:embed="rId12"/>
                      <a:stretch>
                        <a:fillRect/>
                      </a:stretch>
                    </p:blipFill>
                    <p:spPr>
                      <a:xfrm>
                        <a:off x="2583522" y="3525601"/>
                        <a:ext cx="3676650" cy="1352550"/>
                      </a:xfrm>
                      <a:prstGeom prst="rect">
                        <a:avLst/>
                      </a:prstGeom>
                    </p:spPr>
                  </p:pic>
                </p:oleObj>
              </mc:Fallback>
            </mc:AlternateContent>
          </a:graphicData>
        </a:graphic>
      </p:graphicFrame>
      <p:sp>
        <p:nvSpPr>
          <p:cNvPr id="22" name="TextBox 21"/>
          <p:cNvSpPr txBox="1"/>
          <p:nvPr/>
        </p:nvSpPr>
        <p:spPr>
          <a:xfrm>
            <a:off x="293915" y="5143213"/>
            <a:ext cx="8458200" cy="1384995"/>
          </a:xfrm>
          <a:prstGeom prst="rect">
            <a:avLst/>
          </a:prstGeom>
          <a:noFill/>
        </p:spPr>
        <p:txBody>
          <a:bodyPr wrap="square" rtlCol="0">
            <a:spAutoFit/>
          </a:bodyPr>
          <a:lstStyle/>
          <a:p>
            <a:r>
              <a:rPr lang="cs-CZ" sz="1400" i="1" dirty="0" smtClean="0"/>
              <a:t>Pozn.: Dimense STUDENTI přidána, aby bylo možno sledovat průměrné známky</a:t>
            </a:r>
          </a:p>
          <a:p>
            <a:pPr marL="285750" indent="-285750">
              <a:buFont typeface="Arial" pitchFamily="34" charset="0"/>
              <a:buChar char="•"/>
            </a:pPr>
            <a:r>
              <a:rPr lang="cs-CZ" sz="1400" i="1" dirty="0" smtClean="0"/>
              <a:t>Obsahuje dostatečně atomické elementy (Student)</a:t>
            </a:r>
          </a:p>
          <a:p>
            <a:pPr marL="285750" indent="-285750">
              <a:buFont typeface="Arial" pitchFamily="34" charset="0"/>
              <a:buChar char="•"/>
            </a:pPr>
            <a:r>
              <a:rPr lang="cs-CZ" sz="1400" i="1" dirty="0" smtClean="0"/>
              <a:t>Pravděpodobně existují odpovídající data (známky)</a:t>
            </a:r>
          </a:p>
          <a:p>
            <a:pPr marL="285750" indent="-285750">
              <a:buFont typeface="Arial" pitchFamily="34" charset="0"/>
              <a:buChar char="•"/>
            </a:pPr>
            <a:r>
              <a:rPr lang="cs-CZ" sz="1400" i="1" dirty="0" smtClean="0"/>
              <a:t>Pokud bychom nepoužili dimensi STUDENTI, museli bychom ukládat průměry známek pro kombinaci </a:t>
            </a:r>
            <a:br>
              <a:rPr lang="cs-CZ" sz="1400" i="1" dirty="0" smtClean="0"/>
            </a:br>
            <a:r>
              <a:rPr lang="cs-CZ" sz="1400" i="1" dirty="0" err="1" smtClean="0"/>
              <a:t>Semestr_studia</a:t>
            </a:r>
            <a:r>
              <a:rPr lang="cs-CZ" sz="1400" i="1" dirty="0" smtClean="0"/>
              <a:t> x Předmět x </a:t>
            </a:r>
            <a:r>
              <a:rPr lang="cs-CZ" sz="1400" i="1" dirty="0" err="1" smtClean="0"/>
              <a:t>Semestr_kalendáře</a:t>
            </a:r>
            <a:r>
              <a:rPr lang="cs-CZ" sz="1400" i="1" dirty="0" smtClean="0"/>
              <a:t> x Učitel + počet pokusů, ze kterých se průměr počítá</a:t>
            </a:r>
          </a:p>
          <a:p>
            <a:pPr marL="742950" lvl="1" indent="-285750">
              <a:buFont typeface="Arial" pitchFamily="34" charset="0"/>
              <a:buChar char="•"/>
            </a:pPr>
            <a:r>
              <a:rPr lang="cs-CZ" sz="1400" i="1" dirty="0" smtClean="0"/>
              <a:t>Výpočet by byl v rámci ETL</a:t>
            </a:r>
          </a:p>
        </p:txBody>
      </p:sp>
      <p:sp>
        <p:nvSpPr>
          <p:cNvPr id="23" name="Rounded Rectangle 22"/>
          <p:cNvSpPr/>
          <p:nvPr/>
        </p:nvSpPr>
        <p:spPr bwMode="auto">
          <a:xfrm>
            <a:off x="2974054" y="3526971"/>
            <a:ext cx="3167743" cy="1393372"/>
          </a:xfrm>
          <a:prstGeom prst="roundRect">
            <a:avLst>
              <a:gd name="adj" fmla="val 32292"/>
            </a:avLst>
          </a:prstGeom>
          <a:noFill/>
          <a:ln w="28575"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extLst>
      <p:ext uri="{BB962C8B-B14F-4D97-AF65-F5344CB8AC3E}">
        <p14:creationId xmlns:p14="http://schemas.microsoft.com/office/powerpoint/2010/main" val="17641410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cs-CZ" dirty="0" smtClean="0"/>
              <a:t>Příklad 3</a:t>
            </a:r>
          </a:p>
        </p:txBody>
      </p:sp>
      <p:sp>
        <p:nvSpPr>
          <p:cNvPr id="5" name="Text Placeholder 4"/>
          <p:cNvSpPr>
            <a:spLocks noGrp="1"/>
          </p:cNvSpPr>
          <p:nvPr>
            <p:ph type="body" sz="quarter" idx="12"/>
          </p:nvPr>
        </p:nvSpPr>
        <p:spPr/>
        <p:txBody>
          <a:bodyPr/>
          <a:lstStyle/>
          <a:p>
            <a:r>
              <a:rPr lang="cs-CZ" dirty="0" smtClean="0"/>
              <a:t>zadání</a:t>
            </a:r>
            <a:endParaRPr lang="en-US" dirty="0"/>
          </a:p>
        </p:txBody>
      </p:sp>
      <p:sp>
        <p:nvSpPr>
          <p:cNvPr id="8" name="Rectangle 3"/>
          <p:cNvSpPr>
            <a:spLocks noGrp="1" noChangeArrowheads="1"/>
          </p:cNvSpPr>
          <p:nvPr>
            <p:ph sz="quarter" idx="11"/>
          </p:nvPr>
        </p:nvSpPr>
        <p:spPr/>
        <p:txBody>
          <a:bodyPr/>
          <a:lstStyle/>
          <a:p>
            <a:r>
              <a:rPr lang="cs-CZ" sz="2000" dirty="0" smtClean="0"/>
              <a:t>Proces: Sledování stavu skladu</a:t>
            </a:r>
          </a:p>
          <a:p>
            <a:r>
              <a:rPr lang="cs-CZ" sz="2000" dirty="0" err="1" smtClean="0"/>
              <a:t>Granularita</a:t>
            </a:r>
            <a:r>
              <a:rPr lang="cs-CZ" sz="2000" dirty="0" smtClean="0"/>
              <a:t>: Denní snímky</a:t>
            </a:r>
          </a:p>
          <a:p>
            <a:r>
              <a:rPr lang="cs-CZ" sz="2000" dirty="0" smtClean="0"/>
              <a:t>Dimenze: </a:t>
            </a:r>
          </a:p>
          <a:p>
            <a:pPr lvl="1">
              <a:lnSpc>
                <a:spcPct val="90000"/>
              </a:lnSpc>
            </a:pPr>
            <a:r>
              <a:rPr lang="cs-CZ" sz="1800" dirty="0" smtClean="0"/>
              <a:t>čas (den, …)</a:t>
            </a:r>
          </a:p>
          <a:p>
            <a:pPr lvl="1">
              <a:lnSpc>
                <a:spcPct val="90000"/>
              </a:lnSpc>
            </a:pPr>
            <a:r>
              <a:rPr lang="cs-CZ" sz="1800" dirty="0" smtClean="0"/>
              <a:t>region-&gt;obchod, sklad</a:t>
            </a:r>
          </a:p>
          <a:p>
            <a:pPr lvl="1">
              <a:lnSpc>
                <a:spcPct val="90000"/>
              </a:lnSpc>
            </a:pPr>
            <a:r>
              <a:rPr lang="cs-CZ" sz="1800" dirty="0" smtClean="0"/>
              <a:t>kategorie-&gt;dodavatel</a:t>
            </a:r>
          </a:p>
          <a:p>
            <a:pPr lvl="1">
              <a:lnSpc>
                <a:spcPct val="90000"/>
              </a:lnSpc>
            </a:pPr>
            <a:r>
              <a:rPr lang="cs-CZ" sz="1800" dirty="0" smtClean="0"/>
              <a:t>sortiment-&gt;skupina-&gt;podskupina-&gt;artikl</a:t>
            </a:r>
          </a:p>
          <a:p>
            <a:pPr lvl="1">
              <a:lnSpc>
                <a:spcPct val="90000"/>
              </a:lnSpc>
            </a:pPr>
            <a:r>
              <a:rPr lang="cs-CZ" sz="1800" dirty="0" smtClean="0"/>
              <a:t>sazba DPH</a:t>
            </a:r>
          </a:p>
          <a:p>
            <a:pPr lvl="1">
              <a:lnSpc>
                <a:spcPct val="90000"/>
              </a:lnSpc>
            </a:pPr>
            <a:r>
              <a:rPr lang="cs-CZ" sz="1800" dirty="0" smtClean="0"/>
              <a:t>vážený/nevážený</a:t>
            </a:r>
          </a:p>
          <a:p>
            <a:pPr lvl="1">
              <a:lnSpc>
                <a:spcPct val="90000"/>
              </a:lnSpc>
            </a:pPr>
            <a:r>
              <a:rPr lang="cs-CZ" sz="1800" dirty="0" smtClean="0"/>
              <a:t>trvanlivost (datum)</a:t>
            </a:r>
          </a:p>
          <a:p>
            <a:r>
              <a:rPr lang="cs-CZ" sz="2000" dirty="0" smtClean="0"/>
              <a:t>Ukazatele:</a:t>
            </a:r>
          </a:p>
          <a:p>
            <a:pPr lvl="1">
              <a:lnSpc>
                <a:spcPct val="90000"/>
              </a:lnSpc>
            </a:pPr>
            <a:r>
              <a:rPr lang="cs-CZ" sz="1800" dirty="0" smtClean="0"/>
              <a:t>ks (měrných jednotek)</a:t>
            </a:r>
          </a:p>
          <a:p>
            <a:pPr lvl="1">
              <a:lnSpc>
                <a:spcPct val="90000"/>
              </a:lnSpc>
            </a:pPr>
            <a:r>
              <a:rPr lang="cs-CZ" sz="1800" dirty="0" err="1" smtClean="0"/>
              <a:t>kč</a:t>
            </a:r>
            <a:r>
              <a:rPr lang="cs-CZ" sz="1800" dirty="0" smtClean="0"/>
              <a:t> (skladová cena 1, skladová cena 2,...)</a:t>
            </a:r>
          </a:p>
          <a:p>
            <a:pPr lvl="1">
              <a:lnSpc>
                <a:spcPct val="90000"/>
              </a:lnSpc>
            </a:pPr>
            <a:r>
              <a:rPr lang="cs-CZ" sz="1800" dirty="0" err="1" smtClean="0"/>
              <a:t>kč</a:t>
            </a:r>
            <a:r>
              <a:rPr lang="cs-CZ" sz="1800" dirty="0" smtClean="0"/>
              <a:t> (prodejní cena)</a:t>
            </a:r>
          </a:p>
        </p:txBody>
      </p:sp>
    </p:spTree>
    <p:extLst>
      <p:ext uri="{BB962C8B-B14F-4D97-AF65-F5344CB8AC3E}">
        <p14:creationId xmlns:p14="http://schemas.microsoft.com/office/powerpoint/2010/main" val="1856588421"/>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smtClean="0"/>
              <a:t>Příklad 3</a:t>
            </a:r>
            <a:endParaRPr lang="en-US" dirty="0"/>
          </a:p>
        </p:txBody>
      </p:sp>
      <p:sp>
        <p:nvSpPr>
          <p:cNvPr id="3" name="Text Placeholder 2"/>
          <p:cNvSpPr>
            <a:spLocks noGrp="1"/>
          </p:cNvSpPr>
          <p:nvPr>
            <p:ph type="body" sz="quarter" idx="11"/>
          </p:nvPr>
        </p:nvSpPr>
        <p:spPr/>
        <p:txBody>
          <a:bodyPr/>
          <a:lstStyle/>
          <a:p>
            <a:r>
              <a:rPr lang="cs-CZ" dirty="0"/>
              <a:t>Řešení (jedno z možných)</a:t>
            </a:r>
            <a:endParaRPr lang="en-US" dirty="0"/>
          </a:p>
        </p:txBody>
      </p:sp>
      <p:grpSp>
        <p:nvGrpSpPr>
          <p:cNvPr id="6" name="Group 8"/>
          <p:cNvGrpSpPr>
            <a:grpSpLocks/>
          </p:cNvGrpSpPr>
          <p:nvPr/>
        </p:nvGrpSpPr>
        <p:grpSpPr bwMode="auto">
          <a:xfrm>
            <a:off x="2028825" y="1720840"/>
            <a:ext cx="201613" cy="393700"/>
            <a:chOff x="670" y="1176"/>
            <a:chExt cx="135" cy="496"/>
          </a:xfrm>
        </p:grpSpPr>
        <p:sp>
          <p:nvSpPr>
            <p:cNvPr id="7" name="Line 4"/>
            <p:cNvSpPr>
              <a:spLocks noChangeShapeType="1"/>
            </p:cNvSpPr>
            <p:nvPr/>
          </p:nvSpPr>
          <p:spPr bwMode="auto">
            <a:xfrm>
              <a:off x="744" y="1184"/>
              <a:ext cx="0" cy="488"/>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a:off x="670" y="1176"/>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a:off x="672" y="1671"/>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18"/>
          <p:cNvGrpSpPr>
            <a:grpSpLocks/>
          </p:cNvGrpSpPr>
          <p:nvPr/>
        </p:nvGrpSpPr>
        <p:grpSpPr bwMode="auto">
          <a:xfrm>
            <a:off x="2016125" y="2593965"/>
            <a:ext cx="214313" cy="473075"/>
            <a:chOff x="670" y="1176"/>
            <a:chExt cx="135" cy="496"/>
          </a:xfrm>
        </p:grpSpPr>
        <p:sp>
          <p:nvSpPr>
            <p:cNvPr id="11" name="Line 19"/>
            <p:cNvSpPr>
              <a:spLocks noChangeShapeType="1"/>
            </p:cNvSpPr>
            <p:nvPr/>
          </p:nvSpPr>
          <p:spPr bwMode="auto">
            <a:xfrm>
              <a:off x="744" y="1184"/>
              <a:ext cx="0" cy="488"/>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ln w="28575">
                  <a:solidFill>
                    <a:schemeClr val="tx1"/>
                  </a:solidFill>
                </a:ln>
              </a:endParaRPr>
            </a:p>
          </p:txBody>
        </p:sp>
        <p:sp>
          <p:nvSpPr>
            <p:cNvPr id="12" name="Line 20"/>
            <p:cNvSpPr>
              <a:spLocks noChangeShapeType="1"/>
            </p:cNvSpPr>
            <p:nvPr/>
          </p:nvSpPr>
          <p:spPr bwMode="auto">
            <a:xfrm>
              <a:off x="670" y="1176"/>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ln w="28575">
                  <a:solidFill>
                    <a:schemeClr val="tx1"/>
                  </a:solidFill>
                </a:ln>
              </a:endParaRPr>
            </a:p>
          </p:txBody>
        </p:sp>
        <p:sp>
          <p:nvSpPr>
            <p:cNvPr id="13" name="Line 21"/>
            <p:cNvSpPr>
              <a:spLocks noChangeShapeType="1"/>
            </p:cNvSpPr>
            <p:nvPr/>
          </p:nvSpPr>
          <p:spPr bwMode="auto">
            <a:xfrm>
              <a:off x="672" y="1671"/>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ln w="28575">
                  <a:solidFill>
                    <a:schemeClr val="tx1"/>
                  </a:solidFill>
                </a:ln>
              </a:endParaRPr>
            </a:p>
          </p:txBody>
        </p:sp>
      </p:grpSp>
      <p:grpSp>
        <p:nvGrpSpPr>
          <p:cNvPr id="14" name="Group 153"/>
          <p:cNvGrpSpPr>
            <a:grpSpLocks/>
          </p:cNvGrpSpPr>
          <p:nvPr/>
        </p:nvGrpSpPr>
        <p:grpSpPr bwMode="auto">
          <a:xfrm>
            <a:off x="1685925" y="1341428"/>
            <a:ext cx="2108200" cy="2640012"/>
            <a:chOff x="1062" y="591"/>
            <a:chExt cx="1328" cy="1663"/>
          </a:xfrm>
        </p:grpSpPr>
        <p:sp>
          <p:nvSpPr>
            <p:cNvPr id="15" name="Text Box 9"/>
            <p:cNvSpPr txBox="1">
              <a:spLocks noChangeArrowheads="1"/>
            </p:cNvSpPr>
            <p:nvPr/>
          </p:nvSpPr>
          <p:spPr bwMode="auto">
            <a:xfrm>
              <a:off x="1342" y="838"/>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Vše </a:t>
              </a:r>
              <a:r>
                <a:rPr lang="cs-CZ" sz="1600" i="1">
                  <a:solidFill>
                    <a:schemeClr val="tx1"/>
                  </a:solidFill>
                </a:rPr>
                <a:t>(1)</a:t>
              </a:r>
              <a:endParaRPr lang="cs-CZ" sz="1600">
                <a:solidFill>
                  <a:schemeClr val="tx1"/>
                </a:solidFill>
              </a:endParaRPr>
            </a:p>
          </p:txBody>
        </p:sp>
        <p:sp>
          <p:nvSpPr>
            <p:cNvPr id="16" name="Text Box 16"/>
            <p:cNvSpPr txBox="1">
              <a:spLocks noChangeArrowheads="1"/>
            </p:cNvSpPr>
            <p:nvPr/>
          </p:nvSpPr>
          <p:spPr bwMode="auto">
            <a:xfrm>
              <a:off x="1350" y="1134"/>
              <a:ext cx="9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Sortiment (</a:t>
              </a:r>
              <a:r>
                <a:rPr lang="cs-CZ" sz="1600" i="1">
                  <a:solidFill>
                    <a:schemeClr val="tx1"/>
                  </a:solidFill>
                </a:rPr>
                <a:t>n)</a:t>
              </a:r>
              <a:endParaRPr lang="cs-CZ" sz="1600">
                <a:solidFill>
                  <a:schemeClr val="tx1"/>
                </a:solidFill>
              </a:endParaRPr>
            </a:p>
          </p:txBody>
        </p:sp>
        <p:sp>
          <p:nvSpPr>
            <p:cNvPr id="17" name="Text Box 22"/>
            <p:cNvSpPr txBox="1">
              <a:spLocks noChangeArrowheads="1"/>
            </p:cNvSpPr>
            <p:nvPr/>
          </p:nvSpPr>
          <p:spPr bwMode="auto">
            <a:xfrm>
              <a:off x="1350" y="1430"/>
              <a:ext cx="8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Skupina (</a:t>
              </a:r>
              <a:r>
                <a:rPr lang="cs-CZ" sz="1600" i="1">
                  <a:solidFill>
                    <a:schemeClr val="tx1"/>
                  </a:solidFill>
                </a:rPr>
                <a:t>m)</a:t>
              </a:r>
              <a:endParaRPr lang="cs-CZ" sz="1600">
                <a:solidFill>
                  <a:schemeClr val="tx1"/>
                </a:solidFill>
              </a:endParaRPr>
            </a:p>
          </p:txBody>
        </p:sp>
        <p:sp>
          <p:nvSpPr>
            <p:cNvPr id="18" name="Text Box 28"/>
            <p:cNvSpPr txBox="1">
              <a:spLocks noChangeArrowheads="1"/>
            </p:cNvSpPr>
            <p:nvPr/>
          </p:nvSpPr>
          <p:spPr bwMode="auto">
            <a:xfrm>
              <a:off x="1364" y="1726"/>
              <a:ext cx="10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Podskupina </a:t>
              </a:r>
              <a:r>
                <a:rPr lang="cs-CZ" sz="1600" i="1">
                  <a:solidFill>
                    <a:schemeClr val="tx1"/>
                  </a:solidFill>
                </a:rPr>
                <a:t>(p)</a:t>
              </a:r>
              <a:endParaRPr lang="cs-CZ" sz="1600">
                <a:solidFill>
                  <a:schemeClr val="tx1"/>
                </a:solidFill>
              </a:endParaRPr>
            </a:p>
          </p:txBody>
        </p:sp>
        <p:grpSp>
          <p:nvGrpSpPr>
            <p:cNvPr id="19" name="Group 30"/>
            <p:cNvGrpSpPr>
              <a:grpSpLocks/>
            </p:cNvGrpSpPr>
            <p:nvPr/>
          </p:nvGrpSpPr>
          <p:grpSpPr bwMode="auto">
            <a:xfrm>
              <a:off x="1270" y="1956"/>
              <a:ext cx="135" cy="298"/>
              <a:chOff x="670" y="1176"/>
              <a:chExt cx="135" cy="496"/>
            </a:xfrm>
          </p:grpSpPr>
          <p:sp>
            <p:nvSpPr>
              <p:cNvPr id="23" name="Line 31"/>
              <p:cNvSpPr>
                <a:spLocks noChangeShapeType="1"/>
              </p:cNvSpPr>
              <p:nvPr/>
            </p:nvSpPr>
            <p:spPr bwMode="auto">
              <a:xfrm>
                <a:off x="744" y="1184"/>
                <a:ext cx="0" cy="488"/>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2"/>
              <p:cNvSpPr>
                <a:spLocks noChangeShapeType="1"/>
              </p:cNvSpPr>
              <p:nvPr/>
            </p:nvSpPr>
            <p:spPr bwMode="auto">
              <a:xfrm>
                <a:off x="670" y="1176"/>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3"/>
              <p:cNvSpPr>
                <a:spLocks noChangeShapeType="1"/>
              </p:cNvSpPr>
              <p:nvPr/>
            </p:nvSpPr>
            <p:spPr bwMode="auto">
              <a:xfrm>
                <a:off x="672" y="1671"/>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 name="Text Box 34"/>
            <p:cNvSpPr txBox="1">
              <a:spLocks noChangeArrowheads="1"/>
            </p:cNvSpPr>
            <p:nvPr/>
          </p:nvSpPr>
          <p:spPr bwMode="auto">
            <a:xfrm>
              <a:off x="1406" y="2022"/>
              <a:ext cx="8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dirty="0">
                  <a:solidFill>
                    <a:schemeClr val="tx1"/>
                  </a:solidFill>
                </a:rPr>
                <a:t>Výrobek </a:t>
              </a:r>
              <a:r>
                <a:rPr lang="cs-CZ" sz="1600" i="1" dirty="0">
                  <a:solidFill>
                    <a:schemeClr val="tx1"/>
                  </a:solidFill>
                </a:rPr>
                <a:t>(q)</a:t>
              </a:r>
              <a:endParaRPr lang="cs-CZ" sz="1600" dirty="0">
                <a:solidFill>
                  <a:schemeClr val="tx1"/>
                </a:solidFill>
              </a:endParaRPr>
            </a:p>
          </p:txBody>
        </p:sp>
        <p:sp>
          <p:nvSpPr>
            <p:cNvPr id="21" name="Line 38"/>
            <p:cNvSpPr>
              <a:spLocks noChangeShapeType="1"/>
            </p:cNvSpPr>
            <p:nvPr/>
          </p:nvSpPr>
          <p:spPr bwMode="auto">
            <a:xfrm>
              <a:off x="1344" y="1088"/>
              <a:ext cx="0" cy="856"/>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Text Box 49"/>
            <p:cNvSpPr txBox="1">
              <a:spLocks noChangeArrowheads="1"/>
            </p:cNvSpPr>
            <p:nvPr/>
          </p:nvSpPr>
          <p:spPr bwMode="auto">
            <a:xfrm>
              <a:off x="1062" y="591"/>
              <a:ext cx="5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2000" b="1">
                  <a:solidFill>
                    <a:schemeClr val="tx1"/>
                  </a:solidFill>
                </a:rPr>
                <a:t>Artikl</a:t>
              </a:r>
            </a:p>
          </p:txBody>
        </p:sp>
      </p:grpSp>
      <p:grpSp>
        <p:nvGrpSpPr>
          <p:cNvPr id="26" name="Group 154"/>
          <p:cNvGrpSpPr>
            <a:grpSpLocks/>
          </p:cNvGrpSpPr>
          <p:nvPr/>
        </p:nvGrpSpPr>
        <p:grpSpPr bwMode="auto">
          <a:xfrm>
            <a:off x="457200" y="2105015"/>
            <a:ext cx="4594225" cy="1397000"/>
            <a:chOff x="288" y="1072"/>
            <a:chExt cx="2894" cy="880"/>
          </a:xfrm>
        </p:grpSpPr>
        <p:sp>
          <p:nvSpPr>
            <p:cNvPr id="27" name="Text Box 47"/>
            <p:cNvSpPr txBox="1">
              <a:spLocks noChangeArrowheads="1"/>
            </p:cNvSpPr>
            <p:nvPr/>
          </p:nvSpPr>
          <p:spPr bwMode="auto">
            <a:xfrm>
              <a:off x="2326" y="1438"/>
              <a:ext cx="8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DPH </a:t>
              </a:r>
              <a:r>
                <a:rPr lang="cs-CZ" sz="1600" i="1">
                  <a:solidFill>
                    <a:schemeClr val="tx1"/>
                  </a:solidFill>
                </a:rPr>
                <a:t>(2)</a:t>
              </a:r>
              <a:endParaRPr lang="cs-CZ" sz="1600">
                <a:solidFill>
                  <a:schemeClr val="tx1"/>
                </a:solidFill>
              </a:endParaRPr>
            </a:p>
          </p:txBody>
        </p:sp>
        <p:sp>
          <p:nvSpPr>
            <p:cNvPr id="28" name="Text Box 45"/>
            <p:cNvSpPr txBox="1">
              <a:spLocks noChangeArrowheads="1"/>
            </p:cNvSpPr>
            <p:nvPr/>
          </p:nvSpPr>
          <p:spPr bwMode="auto">
            <a:xfrm>
              <a:off x="302" y="1334"/>
              <a:ext cx="98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Vážený</a:t>
              </a:r>
              <a:br>
                <a:rPr lang="cs-CZ" sz="1600">
                  <a:solidFill>
                    <a:schemeClr val="tx1"/>
                  </a:solidFill>
                </a:rPr>
              </a:br>
              <a:r>
                <a:rPr lang="cs-CZ" sz="1600">
                  <a:solidFill>
                    <a:schemeClr val="tx1"/>
                  </a:solidFill>
                </a:rPr>
                <a:t>/nevážený</a:t>
              </a:r>
              <a:r>
                <a:rPr lang="cs-CZ" sz="1600" i="1">
                  <a:solidFill>
                    <a:schemeClr val="tx1"/>
                  </a:solidFill>
                </a:rPr>
                <a:t> (2)</a:t>
              </a:r>
              <a:endParaRPr lang="cs-CZ" sz="1600">
                <a:solidFill>
                  <a:schemeClr val="tx1"/>
                </a:solidFill>
              </a:endParaRPr>
            </a:p>
          </p:txBody>
        </p:sp>
        <p:sp>
          <p:nvSpPr>
            <p:cNvPr id="29" name="Rectangle 69"/>
            <p:cNvSpPr>
              <a:spLocks noChangeArrowheads="1"/>
            </p:cNvSpPr>
            <p:nvPr/>
          </p:nvSpPr>
          <p:spPr bwMode="auto">
            <a:xfrm>
              <a:off x="288" y="1072"/>
              <a:ext cx="2072" cy="880"/>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solidFill>
                  <a:schemeClr val="tx1"/>
                </a:solidFill>
              </a:endParaRPr>
            </a:p>
          </p:txBody>
        </p:sp>
      </p:grpSp>
      <p:grpSp>
        <p:nvGrpSpPr>
          <p:cNvPr id="30" name="Group 131"/>
          <p:cNvGrpSpPr>
            <a:grpSpLocks/>
          </p:cNvGrpSpPr>
          <p:nvPr/>
        </p:nvGrpSpPr>
        <p:grpSpPr bwMode="auto">
          <a:xfrm>
            <a:off x="528641" y="4300528"/>
            <a:ext cx="2620966" cy="1801812"/>
            <a:chOff x="333" y="2455"/>
            <a:chExt cx="1651" cy="1135"/>
          </a:xfrm>
        </p:grpSpPr>
        <p:sp>
          <p:nvSpPr>
            <p:cNvPr id="31" name="Rectangle 71"/>
            <p:cNvSpPr>
              <a:spLocks noChangeArrowheads="1"/>
            </p:cNvSpPr>
            <p:nvPr/>
          </p:nvSpPr>
          <p:spPr bwMode="auto">
            <a:xfrm>
              <a:off x="392" y="2880"/>
              <a:ext cx="1080" cy="488"/>
            </a:xfrm>
            <a:prstGeom prst="rect">
              <a:avLst/>
            </a:prstGeom>
            <a:noFill/>
            <a:ln w="19050" algn="ctr">
              <a:solidFill>
                <a:srgbClr val="EB25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solidFill>
                  <a:schemeClr val="tx1"/>
                </a:solidFill>
              </a:endParaRPr>
            </a:p>
          </p:txBody>
        </p:sp>
        <p:grpSp>
          <p:nvGrpSpPr>
            <p:cNvPr id="32" name="Group 76"/>
            <p:cNvGrpSpPr>
              <a:grpSpLocks/>
            </p:cNvGrpSpPr>
            <p:nvPr/>
          </p:nvGrpSpPr>
          <p:grpSpPr bwMode="auto">
            <a:xfrm>
              <a:off x="886" y="2668"/>
              <a:ext cx="151" cy="218"/>
              <a:chOff x="670" y="1176"/>
              <a:chExt cx="135" cy="496"/>
            </a:xfrm>
          </p:grpSpPr>
          <p:sp>
            <p:nvSpPr>
              <p:cNvPr id="42" name="Line 77"/>
              <p:cNvSpPr>
                <a:spLocks noChangeShapeType="1"/>
              </p:cNvSpPr>
              <p:nvPr/>
            </p:nvSpPr>
            <p:spPr bwMode="auto">
              <a:xfrm>
                <a:off x="744" y="1184"/>
                <a:ext cx="0" cy="488"/>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78"/>
              <p:cNvSpPr>
                <a:spLocks noChangeShapeType="1"/>
              </p:cNvSpPr>
              <p:nvPr/>
            </p:nvSpPr>
            <p:spPr bwMode="auto">
              <a:xfrm>
                <a:off x="670" y="1176"/>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79"/>
              <p:cNvSpPr>
                <a:spLocks noChangeShapeType="1"/>
              </p:cNvSpPr>
              <p:nvPr/>
            </p:nvSpPr>
            <p:spPr bwMode="auto">
              <a:xfrm>
                <a:off x="672" y="1671"/>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Text Box 80"/>
            <p:cNvSpPr txBox="1">
              <a:spLocks noChangeArrowheads="1"/>
            </p:cNvSpPr>
            <p:nvPr/>
          </p:nvSpPr>
          <p:spPr bwMode="auto">
            <a:xfrm>
              <a:off x="622" y="2455"/>
              <a:ext cx="7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2000" b="1">
                  <a:solidFill>
                    <a:schemeClr val="tx1"/>
                  </a:solidFill>
                </a:rPr>
                <a:t>Obchod</a:t>
              </a:r>
            </a:p>
          </p:txBody>
        </p:sp>
        <p:sp>
          <p:nvSpPr>
            <p:cNvPr id="34" name="Text Box 81"/>
            <p:cNvSpPr txBox="1">
              <a:spLocks noChangeArrowheads="1"/>
            </p:cNvSpPr>
            <p:nvPr/>
          </p:nvSpPr>
          <p:spPr bwMode="auto">
            <a:xfrm>
              <a:off x="333" y="3003"/>
              <a:ext cx="712" cy="2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dirty="0">
                  <a:solidFill>
                    <a:schemeClr val="tx1"/>
                  </a:solidFill>
                </a:rPr>
                <a:t>Region </a:t>
              </a:r>
              <a:r>
                <a:rPr lang="cs-CZ" sz="1600" i="1" dirty="0">
                  <a:solidFill>
                    <a:schemeClr val="tx1"/>
                  </a:solidFill>
                </a:rPr>
                <a:t>(x)</a:t>
              </a:r>
              <a:endParaRPr lang="cs-CZ" sz="1600" dirty="0">
                <a:solidFill>
                  <a:schemeClr val="tx1"/>
                </a:solidFill>
              </a:endParaRPr>
            </a:p>
          </p:txBody>
        </p:sp>
        <p:sp>
          <p:nvSpPr>
            <p:cNvPr id="35" name="Text Box 82"/>
            <p:cNvSpPr txBox="1">
              <a:spLocks noChangeArrowheads="1"/>
            </p:cNvSpPr>
            <p:nvPr/>
          </p:nvSpPr>
          <p:spPr bwMode="auto">
            <a:xfrm>
              <a:off x="1462" y="3030"/>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Typ </a:t>
              </a:r>
              <a:r>
                <a:rPr lang="cs-CZ" sz="1600" i="1">
                  <a:solidFill>
                    <a:schemeClr val="tx1"/>
                  </a:solidFill>
                </a:rPr>
                <a:t>(2)</a:t>
              </a:r>
              <a:endParaRPr lang="cs-CZ" sz="1600">
                <a:solidFill>
                  <a:schemeClr val="tx1"/>
                </a:solidFill>
              </a:endParaRPr>
            </a:p>
          </p:txBody>
        </p:sp>
        <p:sp>
          <p:nvSpPr>
            <p:cNvPr id="36" name="Text Box 105"/>
            <p:cNvSpPr txBox="1">
              <a:spLocks noChangeArrowheads="1"/>
            </p:cNvSpPr>
            <p:nvPr/>
          </p:nvSpPr>
          <p:spPr bwMode="auto">
            <a:xfrm>
              <a:off x="942" y="2686"/>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Vše </a:t>
              </a:r>
              <a:r>
                <a:rPr lang="cs-CZ" sz="1600" i="1">
                  <a:solidFill>
                    <a:schemeClr val="tx1"/>
                  </a:solidFill>
                </a:rPr>
                <a:t>(1)</a:t>
              </a:r>
              <a:endParaRPr lang="cs-CZ" sz="1600">
                <a:solidFill>
                  <a:schemeClr val="tx1"/>
                </a:solidFill>
              </a:endParaRPr>
            </a:p>
          </p:txBody>
        </p:sp>
        <p:grpSp>
          <p:nvGrpSpPr>
            <p:cNvPr id="37" name="Group 106"/>
            <p:cNvGrpSpPr>
              <a:grpSpLocks/>
            </p:cNvGrpSpPr>
            <p:nvPr/>
          </p:nvGrpSpPr>
          <p:grpSpPr bwMode="auto">
            <a:xfrm>
              <a:off x="902" y="3372"/>
              <a:ext cx="151" cy="218"/>
              <a:chOff x="670" y="1176"/>
              <a:chExt cx="135" cy="496"/>
            </a:xfrm>
          </p:grpSpPr>
          <p:sp>
            <p:nvSpPr>
              <p:cNvPr id="39" name="Line 107"/>
              <p:cNvSpPr>
                <a:spLocks noChangeShapeType="1"/>
              </p:cNvSpPr>
              <p:nvPr/>
            </p:nvSpPr>
            <p:spPr bwMode="auto">
              <a:xfrm>
                <a:off x="744" y="1184"/>
                <a:ext cx="0" cy="488"/>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08"/>
              <p:cNvSpPr>
                <a:spLocks noChangeShapeType="1"/>
              </p:cNvSpPr>
              <p:nvPr/>
            </p:nvSpPr>
            <p:spPr bwMode="auto">
              <a:xfrm>
                <a:off x="670" y="1176"/>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09"/>
              <p:cNvSpPr>
                <a:spLocks noChangeShapeType="1"/>
              </p:cNvSpPr>
              <p:nvPr/>
            </p:nvSpPr>
            <p:spPr bwMode="auto">
              <a:xfrm>
                <a:off x="672" y="1671"/>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 name="Text Box 110"/>
            <p:cNvSpPr txBox="1">
              <a:spLocks noChangeArrowheads="1"/>
            </p:cNvSpPr>
            <p:nvPr/>
          </p:nvSpPr>
          <p:spPr bwMode="auto">
            <a:xfrm>
              <a:off x="958" y="3374"/>
              <a:ext cx="9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Povozovna </a:t>
              </a:r>
              <a:r>
                <a:rPr lang="cs-CZ" sz="1600" i="1">
                  <a:solidFill>
                    <a:schemeClr val="tx1"/>
                  </a:solidFill>
                </a:rPr>
                <a:t>(y)</a:t>
              </a:r>
              <a:endParaRPr lang="cs-CZ" sz="1600">
                <a:solidFill>
                  <a:schemeClr val="tx1"/>
                </a:solidFill>
              </a:endParaRPr>
            </a:p>
          </p:txBody>
        </p:sp>
      </p:grpSp>
      <p:grpSp>
        <p:nvGrpSpPr>
          <p:cNvPr id="45" name="Group 130"/>
          <p:cNvGrpSpPr>
            <a:grpSpLocks/>
          </p:cNvGrpSpPr>
          <p:nvPr/>
        </p:nvGrpSpPr>
        <p:grpSpPr bwMode="auto">
          <a:xfrm>
            <a:off x="4999038" y="1317615"/>
            <a:ext cx="3089275" cy="2438400"/>
            <a:chOff x="3149" y="576"/>
            <a:chExt cx="1946" cy="1536"/>
          </a:xfrm>
        </p:grpSpPr>
        <p:sp>
          <p:nvSpPr>
            <p:cNvPr id="46" name="Line 52"/>
            <p:cNvSpPr>
              <a:spLocks noChangeShapeType="1"/>
            </p:cNvSpPr>
            <p:nvPr/>
          </p:nvSpPr>
          <p:spPr bwMode="auto">
            <a:xfrm flipH="1">
              <a:off x="3656" y="1022"/>
              <a:ext cx="5" cy="22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7" name="Line 53"/>
            <p:cNvSpPr>
              <a:spLocks noChangeShapeType="1"/>
            </p:cNvSpPr>
            <p:nvPr/>
          </p:nvSpPr>
          <p:spPr bwMode="auto">
            <a:xfrm>
              <a:off x="3614" y="1022"/>
              <a:ext cx="96"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8" name="Line 54"/>
            <p:cNvSpPr>
              <a:spLocks noChangeShapeType="1"/>
            </p:cNvSpPr>
            <p:nvPr/>
          </p:nvSpPr>
          <p:spPr bwMode="auto">
            <a:xfrm>
              <a:off x="3149" y="1555"/>
              <a:ext cx="96"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9" name="Line 55"/>
            <p:cNvSpPr>
              <a:spLocks noChangeShapeType="1"/>
            </p:cNvSpPr>
            <p:nvPr/>
          </p:nvSpPr>
          <p:spPr bwMode="auto">
            <a:xfrm>
              <a:off x="3608" y="2112"/>
              <a:ext cx="96"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0" name="Text Box 56"/>
            <p:cNvSpPr txBox="1">
              <a:spLocks noChangeArrowheads="1"/>
            </p:cNvSpPr>
            <p:nvPr/>
          </p:nvSpPr>
          <p:spPr bwMode="auto">
            <a:xfrm>
              <a:off x="3696" y="1006"/>
              <a:ext cx="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a:solidFill>
                    <a:schemeClr val="tx1"/>
                  </a:solidFill>
                  <a:latin typeface="Arial Unicode MS" pitchFamily="34" charset="-128"/>
                </a:rPr>
                <a:t>Rok </a:t>
              </a:r>
              <a:r>
                <a:rPr lang="cs-CZ" sz="1600" i="1">
                  <a:solidFill>
                    <a:schemeClr val="tx1"/>
                  </a:solidFill>
                  <a:latin typeface="Arial Unicode MS" pitchFamily="34" charset="-128"/>
                </a:rPr>
                <a:t>(3)</a:t>
              </a:r>
            </a:p>
          </p:txBody>
        </p:sp>
        <p:sp>
          <p:nvSpPr>
            <p:cNvPr id="51" name="Text Box 57"/>
            <p:cNvSpPr txBox="1">
              <a:spLocks noChangeArrowheads="1"/>
            </p:cNvSpPr>
            <p:nvPr/>
          </p:nvSpPr>
          <p:spPr bwMode="auto">
            <a:xfrm>
              <a:off x="3239" y="1309"/>
              <a:ext cx="7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a:solidFill>
                    <a:schemeClr val="tx1"/>
                  </a:solidFill>
                  <a:latin typeface="Arial Unicode MS" pitchFamily="34" charset="-128"/>
                </a:rPr>
                <a:t>Kvartál </a:t>
              </a:r>
              <a:r>
                <a:rPr lang="cs-CZ" sz="1600" i="1">
                  <a:solidFill>
                    <a:schemeClr val="tx1"/>
                  </a:solidFill>
                  <a:latin typeface="Arial Unicode MS" pitchFamily="34" charset="-128"/>
                </a:rPr>
                <a:t>(12)</a:t>
              </a:r>
            </a:p>
          </p:txBody>
        </p:sp>
        <p:sp>
          <p:nvSpPr>
            <p:cNvPr id="52" name="Text Box 58"/>
            <p:cNvSpPr txBox="1">
              <a:spLocks noChangeArrowheads="1"/>
            </p:cNvSpPr>
            <p:nvPr/>
          </p:nvSpPr>
          <p:spPr bwMode="auto">
            <a:xfrm>
              <a:off x="3230" y="1578"/>
              <a:ext cx="7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a:solidFill>
                    <a:schemeClr val="tx1"/>
                  </a:solidFill>
                  <a:latin typeface="Arial Unicode MS" pitchFamily="34" charset="-128"/>
                </a:rPr>
                <a:t>Měsíc </a:t>
              </a:r>
              <a:r>
                <a:rPr lang="cs-CZ" sz="1600" i="1">
                  <a:solidFill>
                    <a:schemeClr val="tx1"/>
                  </a:solidFill>
                  <a:latin typeface="Arial Unicode MS" pitchFamily="34" charset="-128"/>
                </a:rPr>
                <a:t>(36)</a:t>
              </a:r>
            </a:p>
          </p:txBody>
        </p:sp>
        <p:sp>
          <p:nvSpPr>
            <p:cNvPr id="53" name="Text Box 59"/>
            <p:cNvSpPr txBox="1">
              <a:spLocks noChangeArrowheads="1"/>
            </p:cNvSpPr>
            <p:nvPr/>
          </p:nvSpPr>
          <p:spPr bwMode="auto">
            <a:xfrm>
              <a:off x="3704" y="1889"/>
              <a:ext cx="7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a:solidFill>
                    <a:schemeClr val="tx1"/>
                  </a:solidFill>
                  <a:latin typeface="Arial Unicode MS" pitchFamily="34" charset="-128"/>
                </a:rPr>
                <a:t>Den </a:t>
              </a:r>
              <a:r>
                <a:rPr lang="cs-CZ" sz="1600" i="1">
                  <a:solidFill>
                    <a:schemeClr val="tx1"/>
                  </a:solidFill>
                  <a:latin typeface="Arial Unicode MS" pitchFamily="34" charset="-128"/>
                </a:rPr>
                <a:t>(1095)</a:t>
              </a:r>
            </a:p>
          </p:txBody>
        </p:sp>
        <p:sp>
          <p:nvSpPr>
            <p:cNvPr id="54" name="Text Box 60"/>
            <p:cNvSpPr txBox="1">
              <a:spLocks noChangeArrowheads="1"/>
            </p:cNvSpPr>
            <p:nvPr/>
          </p:nvSpPr>
          <p:spPr bwMode="auto">
            <a:xfrm>
              <a:off x="3459" y="576"/>
              <a:ext cx="4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2000" b="1">
                  <a:solidFill>
                    <a:schemeClr val="tx1"/>
                  </a:solidFill>
                  <a:latin typeface="Arial Unicode MS" pitchFamily="34" charset="-128"/>
                </a:rPr>
                <a:t>Čas</a:t>
              </a:r>
            </a:p>
          </p:txBody>
        </p:sp>
        <p:sp>
          <p:nvSpPr>
            <p:cNvPr id="55" name="Line 61"/>
            <p:cNvSpPr>
              <a:spLocks noChangeShapeType="1"/>
            </p:cNvSpPr>
            <p:nvPr/>
          </p:nvSpPr>
          <p:spPr bwMode="auto">
            <a:xfrm>
              <a:off x="3194" y="1250"/>
              <a:ext cx="1056"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6" name="Line 62"/>
            <p:cNvSpPr>
              <a:spLocks noChangeShapeType="1"/>
            </p:cNvSpPr>
            <p:nvPr/>
          </p:nvSpPr>
          <p:spPr bwMode="auto">
            <a:xfrm>
              <a:off x="3194" y="1250"/>
              <a:ext cx="0" cy="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7" name="Line 63"/>
            <p:cNvSpPr>
              <a:spLocks noChangeShapeType="1"/>
            </p:cNvSpPr>
            <p:nvPr/>
          </p:nvSpPr>
          <p:spPr bwMode="auto">
            <a:xfrm>
              <a:off x="3200" y="1822"/>
              <a:ext cx="1056"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8" name="Line 64"/>
            <p:cNvSpPr>
              <a:spLocks noChangeShapeType="1"/>
            </p:cNvSpPr>
            <p:nvPr/>
          </p:nvSpPr>
          <p:spPr bwMode="auto">
            <a:xfrm>
              <a:off x="3656" y="1825"/>
              <a:ext cx="0" cy="28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9" name="Line 65"/>
            <p:cNvSpPr>
              <a:spLocks noChangeShapeType="1"/>
            </p:cNvSpPr>
            <p:nvPr/>
          </p:nvSpPr>
          <p:spPr bwMode="auto">
            <a:xfrm>
              <a:off x="4253" y="1247"/>
              <a:ext cx="0" cy="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 name="Text Box 66"/>
            <p:cNvSpPr txBox="1">
              <a:spLocks noChangeArrowheads="1"/>
            </p:cNvSpPr>
            <p:nvPr/>
          </p:nvSpPr>
          <p:spPr bwMode="auto">
            <a:xfrm>
              <a:off x="4289" y="1387"/>
              <a:ext cx="8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a:solidFill>
                    <a:schemeClr val="tx1"/>
                  </a:solidFill>
                  <a:latin typeface="Arial Unicode MS" pitchFamily="34" charset="-128"/>
                </a:rPr>
                <a:t>Týden </a:t>
              </a:r>
              <a:r>
                <a:rPr lang="cs-CZ" sz="1600" i="1">
                  <a:solidFill>
                    <a:schemeClr val="tx1"/>
                  </a:solidFill>
                  <a:latin typeface="Arial Unicode MS" pitchFamily="34" charset="-128"/>
                </a:rPr>
                <a:t>(156)</a:t>
              </a:r>
            </a:p>
          </p:txBody>
        </p:sp>
        <p:grpSp>
          <p:nvGrpSpPr>
            <p:cNvPr id="61" name="Group 125"/>
            <p:cNvGrpSpPr>
              <a:grpSpLocks/>
            </p:cNvGrpSpPr>
            <p:nvPr/>
          </p:nvGrpSpPr>
          <p:grpSpPr bwMode="auto">
            <a:xfrm>
              <a:off x="3582" y="804"/>
              <a:ext cx="151" cy="218"/>
              <a:chOff x="670" y="1176"/>
              <a:chExt cx="135" cy="496"/>
            </a:xfrm>
          </p:grpSpPr>
          <p:sp>
            <p:nvSpPr>
              <p:cNvPr id="63" name="Line 126"/>
              <p:cNvSpPr>
                <a:spLocks noChangeShapeType="1"/>
              </p:cNvSpPr>
              <p:nvPr/>
            </p:nvSpPr>
            <p:spPr bwMode="auto">
              <a:xfrm>
                <a:off x="744" y="1184"/>
                <a:ext cx="0" cy="488"/>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7"/>
              <p:cNvSpPr>
                <a:spLocks noChangeShapeType="1"/>
              </p:cNvSpPr>
              <p:nvPr/>
            </p:nvSpPr>
            <p:spPr bwMode="auto">
              <a:xfrm>
                <a:off x="670" y="1176"/>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28"/>
              <p:cNvSpPr>
                <a:spLocks noChangeShapeType="1"/>
              </p:cNvSpPr>
              <p:nvPr/>
            </p:nvSpPr>
            <p:spPr bwMode="auto">
              <a:xfrm>
                <a:off x="672" y="1671"/>
                <a:ext cx="133" cy="1"/>
              </a:xfrm>
              <a:prstGeom prst="line">
                <a:avLst/>
              </a:prstGeom>
              <a:noFill/>
              <a:ln w="952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2" name="Text Box 129"/>
            <p:cNvSpPr txBox="1">
              <a:spLocks noChangeArrowheads="1"/>
            </p:cNvSpPr>
            <p:nvPr/>
          </p:nvSpPr>
          <p:spPr bwMode="auto">
            <a:xfrm>
              <a:off x="3686" y="814"/>
              <a:ext cx="1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Všechny periody </a:t>
              </a:r>
              <a:r>
                <a:rPr lang="cs-CZ" sz="1600" i="1">
                  <a:solidFill>
                    <a:schemeClr val="tx1"/>
                  </a:solidFill>
                </a:rPr>
                <a:t>(1)</a:t>
              </a:r>
              <a:endParaRPr lang="cs-CZ" sz="1600">
                <a:solidFill>
                  <a:schemeClr val="tx1"/>
                </a:solidFill>
              </a:endParaRPr>
            </a:p>
          </p:txBody>
        </p:sp>
      </p:grpSp>
      <p:grpSp>
        <p:nvGrpSpPr>
          <p:cNvPr id="66" name="Group 135"/>
          <p:cNvGrpSpPr>
            <a:grpSpLocks/>
          </p:cNvGrpSpPr>
          <p:nvPr/>
        </p:nvGrpSpPr>
        <p:grpSpPr bwMode="auto">
          <a:xfrm>
            <a:off x="3298825" y="4313228"/>
            <a:ext cx="2103438" cy="1414462"/>
            <a:chOff x="2078" y="2463"/>
            <a:chExt cx="1325" cy="891"/>
          </a:xfrm>
        </p:grpSpPr>
        <p:grpSp>
          <p:nvGrpSpPr>
            <p:cNvPr id="67" name="Group 111"/>
            <p:cNvGrpSpPr>
              <a:grpSpLocks/>
            </p:cNvGrpSpPr>
            <p:nvPr/>
          </p:nvGrpSpPr>
          <p:grpSpPr bwMode="auto">
            <a:xfrm>
              <a:off x="2446" y="2700"/>
              <a:ext cx="151" cy="218"/>
              <a:chOff x="670" y="1176"/>
              <a:chExt cx="135" cy="496"/>
            </a:xfrm>
          </p:grpSpPr>
          <p:sp>
            <p:nvSpPr>
              <p:cNvPr id="80" name="Line 112"/>
              <p:cNvSpPr>
                <a:spLocks noChangeShapeType="1"/>
              </p:cNvSpPr>
              <p:nvPr/>
            </p:nvSpPr>
            <p:spPr bwMode="auto">
              <a:xfrm>
                <a:off x="744" y="1184"/>
                <a:ext cx="0" cy="488"/>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113"/>
              <p:cNvSpPr>
                <a:spLocks noChangeShapeType="1"/>
              </p:cNvSpPr>
              <p:nvPr/>
            </p:nvSpPr>
            <p:spPr bwMode="auto">
              <a:xfrm>
                <a:off x="670" y="1176"/>
                <a:ext cx="133" cy="1"/>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14"/>
              <p:cNvSpPr>
                <a:spLocks noChangeShapeType="1"/>
              </p:cNvSpPr>
              <p:nvPr/>
            </p:nvSpPr>
            <p:spPr bwMode="auto">
              <a:xfrm>
                <a:off x="672" y="1671"/>
                <a:ext cx="133" cy="1"/>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 name="Group 115"/>
            <p:cNvGrpSpPr>
              <a:grpSpLocks/>
            </p:cNvGrpSpPr>
            <p:nvPr/>
          </p:nvGrpSpPr>
          <p:grpSpPr bwMode="auto">
            <a:xfrm>
              <a:off x="2446" y="2916"/>
              <a:ext cx="151" cy="218"/>
              <a:chOff x="670" y="1176"/>
              <a:chExt cx="135" cy="496"/>
            </a:xfrm>
          </p:grpSpPr>
          <p:sp>
            <p:nvSpPr>
              <p:cNvPr id="77" name="Line 116"/>
              <p:cNvSpPr>
                <a:spLocks noChangeShapeType="1"/>
              </p:cNvSpPr>
              <p:nvPr/>
            </p:nvSpPr>
            <p:spPr bwMode="auto">
              <a:xfrm>
                <a:off x="744" y="1184"/>
                <a:ext cx="0" cy="488"/>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17"/>
              <p:cNvSpPr>
                <a:spLocks noChangeShapeType="1"/>
              </p:cNvSpPr>
              <p:nvPr/>
            </p:nvSpPr>
            <p:spPr bwMode="auto">
              <a:xfrm>
                <a:off x="670" y="1176"/>
                <a:ext cx="133" cy="1"/>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118"/>
              <p:cNvSpPr>
                <a:spLocks noChangeShapeType="1"/>
              </p:cNvSpPr>
              <p:nvPr/>
            </p:nvSpPr>
            <p:spPr bwMode="auto">
              <a:xfrm>
                <a:off x="672" y="1671"/>
                <a:ext cx="133" cy="1"/>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 name="Group 119"/>
            <p:cNvGrpSpPr>
              <a:grpSpLocks/>
            </p:cNvGrpSpPr>
            <p:nvPr/>
          </p:nvGrpSpPr>
          <p:grpSpPr bwMode="auto">
            <a:xfrm>
              <a:off x="2446" y="3132"/>
              <a:ext cx="151" cy="218"/>
              <a:chOff x="670" y="1176"/>
              <a:chExt cx="135" cy="496"/>
            </a:xfrm>
          </p:grpSpPr>
          <p:sp>
            <p:nvSpPr>
              <p:cNvPr id="74" name="Line 120"/>
              <p:cNvSpPr>
                <a:spLocks noChangeShapeType="1"/>
              </p:cNvSpPr>
              <p:nvPr/>
            </p:nvSpPr>
            <p:spPr bwMode="auto">
              <a:xfrm>
                <a:off x="744" y="1184"/>
                <a:ext cx="0" cy="488"/>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21"/>
              <p:cNvSpPr>
                <a:spLocks noChangeShapeType="1"/>
              </p:cNvSpPr>
              <p:nvPr/>
            </p:nvSpPr>
            <p:spPr bwMode="auto">
              <a:xfrm>
                <a:off x="670" y="1176"/>
                <a:ext cx="133" cy="1"/>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122"/>
              <p:cNvSpPr>
                <a:spLocks noChangeShapeType="1"/>
              </p:cNvSpPr>
              <p:nvPr/>
            </p:nvSpPr>
            <p:spPr bwMode="auto">
              <a:xfrm>
                <a:off x="672" y="1671"/>
                <a:ext cx="133" cy="1"/>
              </a:xfrm>
              <a:prstGeom prst="line">
                <a:avLst/>
              </a:prstGeom>
              <a:noFill/>
              <a:ln w="19050">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 name="Text Box 123"/>
            <p:cNvSpPr txBox="1">
              <a:spLocks noChangeArrowheads="1"/>
            </p:cNvSpPr>
            <p:nvPr/>
          </p:nvSpPr>
          <p:spPr bwMode="auto">
            <a:xfrm>
              <a:off x="2078" y="2463"/>
              <a:ext cx="881" cy="2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2000" b="1" dirty="0">
                  <a:solidFill>
                    <a:schemeClr val="tx1"/>
                  </a:solidFill>
                </a:rPr>
                <a:t>Dodavatel</a:t>
              </a:r>
            </a:p>
          </p:txBody>
        </p:sp>
        <p:sp>
          <p:nvSpPr>
            <p:cNvPr id="71" name="Text Box 124"/>
            <p:cNvSpPr txBox="1">
              <a:spLocks noChangeArrowheads="1"/>
            </p:cNvSpPr>
            <p:nvPr/>
          </p:nvSpPr>
          <p:spPr bwMode="auto">
            <a:xfrm>
              <a:off x="2518" y="2710"/>
              <a:ext cx="529" cy="21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Vše </a:t>
              </a:r>
              <a:r>
                <a:rPr lang="cs-CZ" sz="1600" i="1">
                  <a:solidFill>
                    <a:schemeClr val="tx1"/>
                  </a:solidFill>
                </a:rPr>
                <a:t>(1)</a:t>
              </a:r>
              <a:endParaRPr lang="cs-CZ" sz="1600">
                <a:solidFill>
                  <a:schemeClr val="tx1"/>
                </a:solidFill>
              </a:endParaRPr>
            </a:p>
          </p:txBody>
        </p:sp>
        <p:sp>
          <p:nvSpPr>
            <p:cNvPr id="72" name="Text Box 132"/>
            <p:cNvSpPr txBox="1">
              <a:spLocks noChangeArrowheads="1"/>
            </p:cNvSpPr>
            <p:nvPr/>
          </p:nvSpPr>
          <p:spPr bwMode="auto">
            <a:xfrm>
              <a:off x="2526" y="2926"/>
              <a:ext cx="856" cy="21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Kategorie </a:t>
              </a:r>
              <a:r>
                <a:rPr lang="cs-CZ" sz="1600" i="1">
                  <a:solidFill>
                    <a:schemeClr val="tx1"/>
                  </a:solidFill>
                </a:rPr>
                <a:t>(u)</a:t>
              </a:r>
              <a:endParaRPr lang="cs-CZ" sz="1600">
                <a:solidFill>
                  <a:schemeClr val="tx1"/>
                </a:solidFill>
              </a:endParaRPr>
            </a:p>
          </p:txBody>
        </p:sp>
        <p:sp>
          <p:nvSpPr>
            <p:cNvPr id="73" name="Text Box 133"/>
            <p:cNvSpPr txBox="1">
              <a:spLocks noChangeArrowheads="1"/>
            </p:cNvSpPr>
            <p:nvPr/>
          </p:nvSpPr>
          <p:spPr bwMode="auto">
            <a:xfrm>
              <a:off x="2526" y="3142"/>
              <a:ext cx="877" cy="21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Dodavatel </a:t>
              </a:r>
              <a:r>
                <a:rPr lang="cs-CZ" sz="1600" i="1">
                  <a:solidFill>
                    <a:schemeClr val="tx1"/>
                  </a:solidFill>
                </a:rPr>
                <a:t>(v)</a:t>
              </a:r>
              <a:endParaRPr lang="cs-CZ" sz="1600">
                <a:solidFill>
                  <a:schemeClr val="tx1"/>
                </a:solidFill>
              </a:endParaRPr>
            </a:p>
          </p:txBody>
        </p:sp>
      </p:grpSp>
      <p:sp>
        <p:nvSpPr>
          <p:cNvPr id="83" name="Text Box 134"/>
          <p:cNvSpPr txBox="1">
            <a:spLocks noChangeArrowheads="1"/>
          </p:cNvSpPr>
          <p:nvPr/>
        </p:nvSpPr>
        <p:spPr bwMode="auto">
          <a:xfrm>
            <a:off x="5965825" y="4237028"/>
            <a:ext cx="2579688"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2000">
                <a:solidFill>
                  <a:schemeClr val="tx1"/>
                </a:solidFill>
              </a:rPr>
              <a:t>Ukazatele:</a:t>
            </a:r>
            <a:br>
              <a:rPr lang="cs-CZ" sz="2000">
                <a:solidFill>
                  <a:schemeClr val="tx1"/>
                </a:solidFill>
              </a:rPr>
            </a:br>
            <a:r>
              <a:rPr lang="cs-CZ" sz="1600">
                <a:solidFill>
                  <a:schemeClr val="tx1"/>
                </a:solidFill>
              </a:rPr>
              <a:t>Počet jednotek</a:t>
            </a:r>
          </a:p>
          <a:p>
            <a:pPr algn="l" eaLnBrk="1" hangingPunct="1"/>
            <a:r>
              <a:rPr lang="cs-CZ" sz="1600">
                <a:solidFill>
                  <a:schemeClr val="tx1"/>
                </a:solidFill>
              </a:rPr>
              <a:t>Objem Kč – Skl. cena 1</a:t>
            </a:r>
            <a:br>
              <a:rPr lang="cs-CZ" sz="1600">
                <a:solidFill>
                  <a:schemeClr val="tx1"/>
                </a:solidFill>
              </a:rPr>
            </a:br>
            <a:r>
              <a:rPr lang="cs-CZ" sz="1600">
                <a:solidFill>
                  <a:schemeClr val="tx1"/>
                </a:solidFill>
              </a:rPr>
              <a:t>Objem Kč – Skl. cena 2</a:t>
            </a:r>
            <a:br>
              <a:rPr lang="cs-CZ" sz="1600">
                <a:solidFill>
                  <a:schemeClr val="tx1"/>
                </a:solidFill>
              </a:rPr>
            </a:br>
            <a:r>
              <a:rPr lang="cs-CZ" sz="1600">
                <a:solidFill>
                  <a:schemeClr val="tx1"/>
                </a:solidFill>
              </a:rPr>
              <a:t>Objem Kč – Skl. cena  3</a:t>
            </a:r>
            <a:br>
              <a:rPr lang="cs-CZ" sz="1600">
                <a:solidFill>
                  <a:schemeClr val="tx1"/>
                </a:solidFill>
              </a:rPr>
            </a:br>
            <a:r>
              <a:rPr lang="cs-CZ" sz="1600">
                <a:solidFill>
                  <a:schemeClr val="tx1"/>
                </a:solidFill>
              </a:rPr>
              <a:t>Objem Kč – Prodejní cena</a:t>
            </a:r>
            <a:endParaRPr lang="cs-CZ" sz="2000">
              <a:solidFill>
                <a:schemeClr val="tx1"/>
              </a:solidFill>
            </a:endParaRPr>
          </a:p>
          <a:p>
            <a:pPr algn="l" eaLnBrk="1" hangingPunct="1"/>
            <a:endParaRPr lang="cs-CZ" sz="2000">
              <a:solidFill>
                <a:schemeClr val="tx1"/>
              </a:solidFill>
            </a:endParaRPr>
          </a:p>
        </p:txBody>
      </p:sp>
      <p:grpSp>
        <p:nvGrpSpPr>
          <p:cNvPr id="84" name="Group 136"/>
          <p:cNvGrpSpPr>
            <a:grpSpLocks/>
          </p:cNvGrpSpPr>
          <p:nvPr/>
        </p:nvGrpSpPr>
        <p:grpSpPr bwMode="auto">
          <a:xfrm>
            <a:off x="987425" y="4300528"/>
            <a:ext cx="2016125" cy="1801812"/>
            <a:chOff x="622" y="2455"/>
            <a:chExt cx="1270" cy="1135"/>
          </a:xfrm>
        </p:grpSpPr>
        <p:grpSp>
          <p:nvGrpSpPr>
            <p:cNvPr id="85" name="Group 137"/>
            <p:cNvGrpSpPr>
              <a:grpSpLocks/>
            </p:cNvGrpSpPr>
            <p:nvPr/>
          </p:nvGrpSpPr>
          <p:grpSpPr bwMode="auto">
            <a:xfrm>
              <a:off x="886" y="2668"/>
              <a:ext cx="151" cy="218"/>
              <a:chOff x="670" y="1176"/>
              <a:chExt cx="135" cy="496"/>
            </a:xfrm>
          </p:grpSpPr>
          <p:sp>
            <p:nvSpPr>
              <p:cNvPr id="97" name="Line 138"/>
              <p:cNvSpPr>
                <a:spLocks noChangeShapeType="1"/>
              </p:cNvSpPr>
              <p:nvPr/>
            </p:nvSpPr>
            <p:spPr bwMode="auto">
              <a:xfrm>
                <a:off x="744" y="1184"/>
                <a:ext cx="0" cy="488"/>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139"/>
              <p:cNvSpPr>
                <a:spLocks noChangeShapeType="1"/>
              </p:cNvSpPr>
              <p:nvPr/>
            </p:nvSpPr>
            <p:spPr bwMode="auto">
              <a:xfrm>
                <a:off x="670" y="1176"/>
                <a:ext cx="133" cy="1"/>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140"/>
              <p:cNvSpPr>
                <a:spLocks noChangeShapeType="1"/>
              </p:cNvSpPr>
              <p:nvPr/>
            </p:nvSpPr>
            <p:spPr bwMode="auto">
              <a:xfrm>
                <a:off x="672" y="1671"/>
                <a:ext cx="133" cy="1"/>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6" name="Text Box 141"/>
            <p:cNvSpPr txBox="1">
              <a:spLocks noChangeArrowheads="1"/>
            </p:cNvSpPr>
            <p:nvPr/>
          </p:nvSpPr>
          <p:spPr bwMode="auto">
            <a:xfrm>
              <a:off x="622" y="2455"/>
              <a:ext cx="721" cy="2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2000" b="1" dirty="0">
                  <a:solidFill>
                    <a:schemeClr val="tx1"/>
                  </a:solidFill>
                </a:rPr>
                <a:t>Obchod</a:t>
              </a:r>
            </a:p>
          </p:txBody>
        </p:sp>
        <p:sp>
          <p:nvSpPr>
            <p:cNvPr id="87" name="Text Box 143"/>
            <p:cNvSpPr txBox="1">
              <a:spLocks noChangeArrowheads="1"/>
            </p:cNvSpPr>
            <p:nvPr/>
          </p:nvSpPr>
          <p:spPr bwMode="auto">
            <a:xfrm>
              <a:off x="942" y="2686"/>
              <a:ext cx="529" cy="21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dirty="0">
                  <a:solidFill>
                    <a:schemeClr val="tx1"/>
                  </a:solidFill>
                </a:rPr>
                <a:t>Vše </a:t>
              </a:r>
              <a:r>
                <a:rPr lang="cs-CZ" sz="1600" i="1" dirty="0">
                  <a:solidFill>
                    <a:schemeClr val="tx1"/>
                  </a:solidFill>
                </a:rPr>
                <a:t>(1)</a:t>
              </a:r>
              <a:endParaRPr lang="cs-CZ" sz="1600" dirty="0">
                <a:solidFill>
                  <a:schemeClr val="tx1"/>
                </a:solidFill>
              </a:endParaRPr>
            </a:p>
          </p:txBody>
        </p:sp>
        <p:grpSp>
          <p:nvGrpSpPr>
            <p:cNvPr id="88" name="Group 144"/>
            <p:cNvGrpSpPr>
              <a:grpSpLocks/>
            </p:cNvGrpSpPr>
            <p:nvPr/>
          </p:nvGrpSpPr>
          <p:grpSpPr bwMode="auto">
            <a:xfrm>
              <a:off x="902" y="3372"/>
              <a:ext cx="151" cy="218"/>
              <a:chOff x="670" y="1176"/>
              <a:chExt cx="135" cy="496"/>
            </a:xfrm>
          </p:grpSpPr>
          <p:sp>
            <p:nvSpPr>
              <p:cNvPr id="94" name="Line 145"/>
              <p:cNvSpPr>
                <a:spLocks noChangeShapeType="1"/>
              </p:cNvSpPr>
              <p:nvPr/>
            </p:nvSpPr>
            <p:spPr bwMode="auto">
              <a:xfrm>
                <a:off x="744" y="1184"/>
                <a:ext cx="0" cy="488"/>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146"/>
              <p:cNvSpPr>
                <a:spLocks noChangeShapeType="1"/>
              </p:cNvSpPr>
              <p:nvPr/>
            </p:nvSpPr>
            <p:spPr bwMode="auto">
              <a:xfrm>
                <a:off x="670" y="1176"/>
                <a:ext cx="133" cy="1"/>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47"/>
              <p:cNvSpPr>
                <a:spLocks noChangeShapeType="1"/>
              </p:cNvSpPr>
              <p:nvPr/>
            </p:nvSpPr>
            <p:spPr bwMode="auto">
              <a:xfrm>
                <a:off x="672" y="1671"/>
                <a:ext cx="133" cy="1"/>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9" name="Text Box 148"/>
            <p:cNvSpPr txBox="1">
              <a:spLocks noChangeArrowheads="1"/>
            </p:cNvSpPr>
            <p:nvPr/>
          </p:nvSpPr>
          <p:spPr bwMode="auto">
            <a:xfrm>
              <a:off x="958" y="3374"/>
              <a:ext cx="934" cy="21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sz="1600">
                  <a:solidFill>
                    <a:schemeClr val="tx1"/>
                  </a:solidFill>
                </a:rPr>
                <a:t>Povozovna </a:t>
              </a:r>
              <a:r>
                <a:rPr lang="cs-CZ" sz="1600" i="1">
                  <a:solidFill>
                    <a:schemeClr val="tx1"/>
                  </a:solidFill>
                </a:rPr>
                <a:t>(y)</a:t>
              </a:r>
              <a:endParaRPr lang="cs-CZ" sz="1600">
                <a:solidFill>
                  <a:schemeClr val="tx1"/>
                </a:solidFill>
              </a:endParaRPr>
            </a:p>
          </p:txBody>
        </p:sp>
        <p:grpSp>
          <p:nvGrpSpPr>
            <p:cNvPr id="90" name="Group 149"/>
            <p:cNvGrpSpPr>
              <a:grpSpLocks/>
            </p:cNvGrpSpPr>
            <p:nvPr/>
          </p:nvGrpSpPr>
          <p:grpSpPr bwMode="auto">
            <a:xfrm>
              <a:off x="894" y="2884"/>
              <a:ext cx="151" cy="490"/>
              <a:chOff x="670" y="1176"/>
              <a:chExt cx="135" cy="496"/>
            </a:xfrm>
          </p:grpSpPr>
          <p:sp>
            <p:nvSpPr>
              <p:cNvPr id="91" name="Line 150"/>
              <p:cNvSpPr>
                <a:spLocks noChangeShapeType="1"/>
              </p:cNvSpPr>
              <p:nvPr/>
            </p:nvSpPr>
            <p:spPr bwMode="auto">
              <a:xfrm>
                <a:off x="744" y="1184"/>
                <a:ext cx="0" cy="488"/>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51"/>
              <p:cNvSpPr>
                <a:spLocks noChangeShapeType="1"/>
              </p:cNvSpPr>
              <p:nvPr/>
            </p:nvSpPr>
            <p:spPr bwMode="auto">
              <a:xfrm>
                <a:off x="670" y="1176"/>
                <a:ext cx="133" cy="1"/>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52"/>
              <p:cNvSpPr>
                <a:spLocks noChangeShapeType="1"/>
              </p:cNvSpPr>
              <p:nvPr/>
            </p:nvSpPr>
            <p:spPr bwMode="auto">
              <a:xfrm>
                <a:off x="672" y="1671"/>
                <a:ext cx="133" cy="1"/>
              </a:xfrm>
              <a:prstGeom prst="line">
                <a:avLst/>
              </a:prstGeom>
              <a:noFill/>
              <a:ln w="28575">
                <a:solidFill>
                  <a:srgbClr val="EB252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3180090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9818" y="408631"/>
            <a:ext cx="2515438" cy="338554"/>
          </a:xfrm>
        </p:spPr>
        <p:txBody>
          <a:bodyPr/>
          <a:lstStyle/>
          <a:p>
            <a:r>
              <a:rPr lang="cs-CZ" dirty="0" smtClean="0"/>
              <a:t>Příklad 3</a:t>
            </a:r>
          </a:p>
        </p:txBody>
      </p:sp>
      <p:sp>
        <p:nvSpPr>
          <p:cNvPr id="4" name="Text Placeholder 3"/>
          <p:cNvSpPr>
            <a:spLocks noGrp="1"/>
          </p:cNvSpPr>
          <p:nvPr>
            <p:ph type="body" sz="quarter" idx="12"/>
          </p:nvPr>
        </p:nvSpPr>
        <p:spPr/>
        <p:txBody>
          <a:bodyPr/>
          <a:lstStyle/>
          <a:p>
            <a:r>
              <a:rPr lang="cs-CZ" dirty="0"/>
              <a:t>Otázky a poznámky</a:t>
            </a:r>
            <a:endParaRPr lang="en-US" dirty="0"/>
          </a:p>
        </p:txBody>
      </p:sp>
      <p:sp>
        <p:nvSpPr>
          <p:cNvPr id="7" name="Rectangle 3"/>
          <p:cNvSpPr>
            <a:spLocks noGrp="1" noChangeArrowheads="1"/>
          </p:cNvSpPr>
          <p:nvPr>
            <p:ph sz="quarter" idx="11"/>
          </p:nvPr>
        </p:nvSpPr>
        <p:spPr>
          <a:xfrm>
            <a:off x="457200" y="1776240"/>
            <a:ext cx="8232776" cy="3305520"/>
          </a:xfrm>
        </p:spPr>
        <p:txBody>
          <a:bodyPr/>
          <a:lstStyle/>
          <a:p>
            <a:pPr>
              <a:buFont typeface="Wingdings" pitchFamily="2" charset="2"/>
              <a:buNone/>
            </a:pPr>
            <a:r>
              <a:rPr lang="cs-CZ" b="1" dirty="0" smtClean="0"/>
              <a:t>Otázky:</a:t>
            </a:r>
          </a:p>
          <a:p>
            <a:r>
              <a:rPr lang="cs-CZ" dirty="0" smtClean="0"/>
              <a:t>Jak to bude, když budu chtít „</a:t>
            </a:r>
            <a:r>
              <a:rPr lang="cs-CZ" dirty="0" err="1" smtClean="0"/>
              <a:t>down-drillovat</a:t>
            </a:r>
            <a:r>
              <a:rPr lang="cs-CZ" dirty="0" smtClean="0"/>
              <a:t>“?</a:t>
            </a:r>
          </a:p>
          <a:p>
            <a:pPr lvl="1"/>
            <a:r>
              <a:rPr lang="cs-CZ" dirty="0" smtClean="0"/>
              <a:t>Regiony-</a:t>
            </a:r>
            <a:r>
              <a:rPr lang="en-US" dirty="0" smtClean="0"/>
              <a:t>&gt;</a:t>
            </a:r>
            <a:r>
              <a:rPr lang="en-US" dirty="0" err="1" smtClean="0"/>
              <a:t>Sklady</a:t>
            </a:r>
            <a:r>
              <a:rPr lang="cs-CZ" dirty="0" smtClean="0"/>
              <a:t>/Prodejny</a:t>
            </a:r>
            <a:r>
              <a:rPr lang="en-US" dirty="0" smtClean="0"/>
              <a:t>-&gt;</a:t>
            </a:r>
            <a:r>
              <a:rPr lang="cs-CZ" dirty="0" smtClean="0"/>
              <a:t>Provozovny</a:t>
            </a:r>
          </a:p>
          <a:p>
            <a:pPr lvl="1"/>
            <a:r>
              <a:rPr lang="cs-CZ" dirty="0" smtClean="0"/>
              <a:t>Sklady-</a:t>
            </a:r>
            <a:r>
              <a:rPr lang="en-US" dirty="0" smtClean="0"/>
              <a:t>&gt;</a:t>
            </a:r>
            <a:r>
              <a:rPr lang="en-US" dirty="0" err="1" smtClean="0"/>
              <a:t>Regiony</a:t>
            </a:r>
            <a:r>
              <a:rPr lang="en-US" dirty="0" smtClean="0"/>
              <a:t>-&gt;</a:t>
            </a:r>
            <a:r>
              <a:rPr lang="en-US" dirty="0" err="1" smtClean="0"/>
              <a:t>Provozovny</a:t>
            </a:r>
            <a:endParaRPr lang="en-US" dirty="0" smtClean="0"/>
          </a:p>
          <a:p>
            <a:pPr lvl="1"/>
            <a:r>
              <a:rPr lang="en-US" dirty="0" smtClean="0"/>
              <a:t>…</a:t>
            </a:r>
            <a:r>
              <a:rPr lang="cs-CZ" dirty="0" smtClean="0"/>
              <a:t> </a:t>
            </a:r>
            <a:endParaRPr lang="en-US" dirty="0" smtClean="0"/>
          </a:p>
          <a:p>
            <a:r>
              <a:rPr lang="en-US" dirty="0" err="1" smtClean="0"/>
              <a:t>Obdobn</a:t>
            </a:r>
            <a:r>
              <a:rPr lang="cs-CZ" dirty="0" smtClean="0"/>
              <a:t>ě Artikl</a:t>
            </a:r>
          </a:p>
          <a:p>
            <a:r>
              <a:rPr lang="cs-CZ" dirty="0" smtClean="0"/>
              <a:t>Co s trvanlivostí?</a:t>
            </a:r>
          </a:p>
          <a:p>
            <a:endParaRPr lang="cs-CZ" dirty="0" smtClean="0"/>
          </a:p>
          <a:p>
            <a:pPr>
              <a:buFont typeface="Wingdings" pitchFamily="2" charset="2"/>
              <a:buNone/>
            </a:pPr>
            <a:r>
              <a:rPr lang="cs-CZ" b="1" dirty="0" smtClean="0"/>
              <a:t>Poznámka</a:t>
            </a:r>
          </a:p>
          <a:p>
            <a:r>
              <a:rPr lang="cs-CZ" dirty="0" smtClean="0"/>
              <a:t>Stav skladu (ks n. Kč) je ukazatel, který nelze sčítat v čase - tzv. </a:t>
            </a:r>
            <a:r>
              <a:rPr lang="cs-CZ" dirty="0" err="1" smtClean="0">
                <a:solidFill>
                  <a:srgbClr val="CC0000"/>
                </a:solidFill>
              </a:rPr>
              <a:t>semiaditivní</a:t>
            </a:r>
            <a:endParaRPr lang="cs-CZ" dirty="0" smtClean="0"/>
          </a:p>
        </p:txBody>
      </p:sp>
    </p:spTree>
    <p:extLst>
      <p:ext uri="{BB962C8B-B14F-4D97-AF65-F5344CB8AC3E}">
        <p14:creationId xmlns:p14="http://schemas.microsoft.com/office/powerpoint/2010/main" val="32984581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9818" y="408631"/>
            <a:ext cx="2515438" cy="338554"/>
          </a:xfrm>
        </p:spPr>
        <p:txBody>
          <a:bodyPr/>
          <a:lstStyle/>
          <a:p>
            <a:r>
              <a:rPr lang="cs-CZ" dirty="0" smtClean="0"/>
              <a:t>Příklad 1</a:t>
            </a:r>
          </a:p>
        </p:txBody>
      </p:sp>
      <p:sp>
        <p:nvSpPr>
          <p:cNvPr id="22531" name="Text Placeholder 22530"/>
          <p:cNvSpPr>
            <a:spLocks noGrp="1"/>
          </p:cNvSpPr>
          <p:nvPr>
            <p:ph type="body" sz="quarter" idx="11"/>
          </p:nvPr>
        </p:nvSpPr>
        <p:spPr/>
        <p:txBody>
          <a:bodyPr/>
          <a:lstStyle/>
          <a:p>
            <a:r>
              <a:rPr lang="cs-CZ" dirty="0" smtClean="0"/>
              <a:t>model </a:t>
            </a:r>
            <a:r>
              <a:rPr lang="cs-CZ" dirty="0"/>
              <a:t>v RDBMS</a:t>
            </a:r>
            <a:endParaRPr lang="en-US" dirty="0"/>
          </a:p>
        </p:txBody>
      </p:sp>
      <p:grpSp>
        <p:nvGrpSpPr>
          <p:cNvPr id="2" name="Group 4"/>
          <p:cNvGrpSpPr>
            <a:grpSpLocks noChangeAspect="1"/>
          </p:cNvGrpSpPr>
          <p:nvPr/>
        </p:nvGrpSpPr>
        <p:grpSpPr bwMode="auto">
          <a:xfrm>
            <a:off x="1046163" y="1009650"/>
            <a:ext cx="6926262" cy="5327650"/>
            <a:chOff x="659" y="636"/>
            <a:chExt cx="4363" cy="3356"/>
          </a:xfrm>
        </p:grpSpPr>
        <p:sp>
          <p:nvSpPr>
            <p:cNvPr id="3" name="AutoShape 3"/>
            <p:cNvSpPr>
              <a:spLocks noChangeAspect="1" noChangeArrowheads="1" noTextEdit="1"/>
            </p:cNvSpPr>
            <p:nvPr/>
          </p:nvSpPr>
          <p:spPr bwMode="auto">
            <a:xfrm>
              <a:off x="659" y="636"/>
              <a:ext cx="4363" cy="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Line 5"/>
            <p:cNvSpPr>
              <a:spLocks noChangeShapeType="1"/>
            </p:cNvSpPr>
            <p:nvPr/>
          </p:nvSpPr>
          <p:spPr bwMode="auto">
            <a:xfrm flipH="1" flipV="1">
              <a:off x="3281" y="2502"/>
              <a:ext cx="1082" cy="1106"/>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3293" y="2840"/>
              <a:ext cx="69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ID_ARTIKL = ID_ARTIKL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Freeform 7"/>
            <p:cNvSpPr>
              <a:spLocks/>
            </p:cNvSpPr>
            <p:nvPr/>
          </p:nvSpPr>
          <p:spPr bwMode="auto">
            <a:xfrm>
              <a:off x="3718" y="2948"/>
              <a:ext cx="92" cy="92"/>
            </a:xfrm>
            <a:custGeom>
              <a:avLst/>
              <a:gdLst>
                <a:gd name="T0" fmla="*/ 92 w 92"/>
                <a:gd name="T1" fmla="*/ 92 h 92"/>
                <a:gd name="T2" fmla="*/ 0 w 92"/>
                <a:gd name="T3" fmla="*/ 38 h 92"/>
                <a:gd name="T4" fmla="*/ 31 w 92"/>
                <a:gd name="T5" fmla="*/ 0 h 92"/>
                <a:gd name="T6" fmla="*/ 92 w 92"/>
                <a:gd name="T7" fmla="*/ 92 h 92"/>
              </a:gdLst>
              <a:ahLst/>
              <a:cxnLst>
                <a:cxn ang="0">
                  <a:pos x="T0" y="T1"/>
                </a:cxn>
                <a:cxn ang="0">
                  <a:pos x="T2" y="T3"/>
                </a:cxn>
                <a:cxn ang="0">
                  <a:pos x="T4" y="T5"/>
                </a:cxn>
                <a:cxn ang="0">
                  <a:pos x="T6" y="T7"/>
                </a:cxn>
              </a:cxnLst>
              <a:rect l="0" t="0" r="r" b="b"/>
              <a:pathLst>
                <a:path w="92" h="92">
                  <a:moveTo>
                    <a:pt x="92" y="92"/>
                  </a:moveTo>
                  <a:lnTo>
                    <a:pt x="0" y="38"/>
                  </a:lnTo>
                  <a:lnTo>
                    <a:pt x="31" y="0"/>
                  </a:lnTo>
                  <a:lnTo>
                    <a:pt x="92" y="92"/>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Line 8"/>
            <p:cNvSpPr>
              <a:spLocks noChangeShapeType="1"/>
            </p:cNvSpPr>
            <p:nvPr/>
          </p:nvSpPr>
          <p:spPr bwMode="auto">
            <a:xfrm flipV="1">
              <a:off x="1663" y="2610"/>
              <a:ext cx="1158" cy="66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9"/>
            <p:cNvSpPr>
              <a:spLocks noChangeArrowheads="1"/>
            </p:cNvSpPr>
            <p:nvPr/>
          </p:nvSpPr>
          <p:spPr bwMode="auto">
            <a:xfrm>
              <a:off x="1905" y="2863"/>
              <a:ext cx="82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ID_OBCHOD = ID_OBCHOD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Freeform 10"/>
            <p:cNvSpPr>
              <a:spLocks/>
            </p:cNvSpPr>
            <p:nvPr/>
          </p:nvSpPr>
          <p:spPr bwMode="auto">
            <a:xfrm>
              <a:off x="2032" y="2994"/>
              <a:ext cx="99" cy="76"/>
            </a:xfrm>
            <a:custGeom>
              <a:avLst/>
              <a:gdLst>
                <a:gd name="T0" fmla="*/ 0 w 99"/>
                <a:gd name="T1" fmla="*/ 76 h 76"/>
                <a:gd name="T2" fmla="*/ 76 w 99"/>
                <a:gd name="T3" fmla="*/ 0 h 76"/>
                <a:gd name="T4" fmla="*/ 99 w 99"/>
                <a:gd name="T5" fmla="*/ 38 h 76"/>
                <a:gd name="T6" fmla="*/ 0 w 99"/>
                <a:gd name="T7" fmla="*/ 76 h 76"/>
              </a:gdLst>
              <a:ahLst/>
              <a:cxnLst>
                <a:cxn ang="0">
                  <a:pos x="T0" y="T1"/>
                </a:cxn>
                <a:cxn ang="0">
                  <a:pos x="T2" y="T3"/>
                </a:cxn>
                <a:cxn ang="0">
                  <a:pos x="T4" y="T5"/>
                </a:cxn>
                <a:cxn ang="0">
                  <a:pos x="T6" y="T7"/>
                </a:cxn>
              </a:cxnLst>
              <a:rect l="0" t="0" r="r" b="b"/>
              <a:pathLst>
                <a:path w="99" h="76">
                  <a:moveTo>
                    <a:pt x="0" y="76"/>
                  </a:moveTo>
                  <a:lnTo>
                    <a:pt x="76" y="0"/>
                  </a:lnTo>
                  <a:lnTo>
                    <a:pt x="99" y="38"/>
                  </a:lnTo>
                  <a:lnTo>
                    <a:pt x="0" y="76"/>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11"/>
            <p:cNvSpPr>
              <a:spLocks noChangeShapeType="1"/>
            </p:cNvSpPr>
            <p:nvPr/>
          </p:nvSpPr>
          <p:spPr bwMode="auto">
            <a:xfrm flipH="1">
              <a:off x="2814" y="1120"/>
              <a:ext cx="1549" cy="77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2"/>
            <p:cNvSpPr>
              <a:spLocks noChangeArrowheads="1"/>
            </p:cNvSpPr>
            <p:nvPr/>
          </p:nvSpPr>
          <p:spPr bwMode="auto">
            <a:xfrm>
              <a:off x="2986" y="1519"/>
              <a:ext cx="100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ID_DODAVATEL = ID_DODAVATEL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Freeform 13"/>
            <p:cNvSpPr>
              <a:spLocks/>
            </p:cNvSpPr>
            <p:nvPr/>
          </p:nvSpPr>
          <p:spPr bwMode="auto">
            <a:xfrm>
              <a:off x="3856" y="1327"/>
              <a:ext cx="108" cy="62"/>
            </a:xfrm>
            <a:custGeom>
              <a:avLst/>
              <a:gdLst>
                <a:gd name="T0" fmla="*/ 108 w 108"/>
                <a:gd name="T1" fmla="*/ 0 h 62"/>
                <a:gd name="T2" fmla="*/ 23 w 108"/>
                <a:gd name="T3" fmla="*/ 62 h 62"/>
                <a:gd name="T4" fmla="*/ 0 w 108"/>
                <a:gd name="T5" fmla="*/ 23 h 62"/>
                <a:gd name="T6" fmla="*/ 108 w 108"/>
                <a:gd name="T7" fmla="*/ 0 h 62"/>
              </a:gdLst>
              <a:ahLst/>
              <a:cxnLst>
                <a:cxn ang="0">
                  <a:pos x="T0" y="T1"/>
                </a:cxn>
                <a:cxn ang="0">
                  <a:pos x="T2" y="T3"/>
                </a:cxn>
                <a:cxn ang="0">
                  <a:pos x="T4" y="T5"/>
                </a:cxn>
                <a:cxn ang="0">
                  <a:pos x="T6" y="T7"/>
                </a:cxn>
              </a:cxnLst>
              <a:rect l="0" t="0" r="r" b="b"/>
              <a:pathLst>
                <a:path w="108" h="62">
                  <a:moveTo>
                    <a:pt x="108" y="0"/>
                  </a:moveTo>
                  <a:lnTo>
                    <a:pt x="23" y="62"/>
                  </a:lnTo>
                  <a:lnTo>
                    <a:pt x="0" y="23"/>
                  </a:lnTo>
                  <a:lnTo>
                    <a:pt x="108"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14"/>
            <p:cNvSpPr>
              <a:spLocks noChangeShapeType="1"/>
            </p:cNvSpPr>
            <p:nvPr/>
          </p:nvSpPr>
          <p:spPr bwMode="auto">
            <a:xfrm>
              <a:off x="1625" y="820"/>
              <a:ext cx="844" cy="976"/>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5"/>
            <p:cNvSpPr>
              <a:spLocks noChangeArrowheads="1"/>
            </p:cNvSpPr>
            <p:nvPr/>
          </p:nvSpPr>
          <p:spPr bwMode="auto">
            <a:xfrm>
              <a:off x="2028" y="1558"/>
              <a:ext cx="52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ID_CAS = ID_CAS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Freeform 16"/>
            <p:cNvSpPr>
              <a:spLocks/>
            </p:cNvSpPr>
            <p:nvPr/>
          </p:nvSpPr>
          <p:spPr bwMode="auto">
            <a:xfrm>
              <a:off x="2085" y="1358"/>
              <a:ext cx="92" cy="92"/>
            </a:xfrm>
            <a:custGeom>
              <a:avLst/>
              <a:gdLst>
                <a:gd name="T0" fmla="*/ 0 w 92"/>
                <a:gd name="T1" fmla="*/ 0 h 92"/>
                <a:gd name="T2" fmla="*/ 92 w 92"/>
                <a:gd name="T3" fmla="*/ 61 h 92"/>
                <a:gd name="T4" fmla="*/ 54 w 92"/>
                <a:gd name="T5" fmla="*/ 92 h 92"/>
                <a:gd name="T6" fmla="*/ 0 w 92"/>
                <a:gd name="T7" fmla="*/ 0 h 92"/>
              </a:gdLst>
              <a:ahLst/>
              <a:cxnLst>
                <a:cxn ang="0">
                  <a:pos x="T0" y="T1"/>
                </a:cxn>
                <a:cxn ang="0">
                  <a:pos x="T2" y="T3"/>
                </a:cxn>
                <a:cxn ang="0">
                  <a:pos x="T4" y="T5"/>
                </a:cxn>
                <a:cxn ang="0">
                  <a:pos x="T6" y="T7"/>
                </a:cxn>
              </a:cxnLst>
              <a:rect l="0" t="0" r="r" b="b"/>
              <a:pathLst>
                <a:path w="92" h="92">
                  <a:moveTo>
                    <a:pt x="0" y="0"/>
                  </a:moveTo>
                  <a:lnTo>
                    <a:pt x="92" y="61"/>
                  </a:lnTo>
                  <a:lnTo>
                    <a:pt x="54" y="92"/>
                  </a:lnTo>
                  <a:lnTo>
                    <a:pt x="0"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7"/>
            <p:cNvSpPr>
              <a:spLocks noChangeArrowheads="1"/>
            </p:cNvSpPr>
            <p:nvPr/>
          </p:nvSpPr>
          <p:spPr bwMode="auto">
            <a:xfrm>
              <a:off x="2438" y="1742"/>
              <a:ext cx="1227" cy="1044"/>
            </a:xfrm>
            <a:prstGeom prst="rect">
              <a:avLst/>
            </a:prstGeom>
            <a:solidFill>
              <a:schemeClr val="accent6">
                <a:lumMod val="40000"/>
                <a:lumOff val="60000"/>
              </a:schemeClr>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8"/>
            <p:cNvSpPr>
              <a:spLocks noChangeArrowheads="1"/>
            </p:cNvSpPr>
            <p:nvPr/>
          </p:nvSpPr>
          <p:spPr bwMode="auto">
            <a:xfrm>
              <a:off x="2860" y="1757"/>
              <a:ext cx="38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F_SKLAD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19"/>
            <p:cNvSpPr>
              <a:spLocks noChangeShapeType="1"/>
            </p:cNvSpPr>
            <p:nvPr/>
          </p:nvSpPr>
          <p:spPr bwMode="auto">
            <a:xfrm>
              <a:off x="2438" y="1865"/>
              <a:ext cx="1227"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2469" y="1872"/>
              <a:ext cx="31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ID_CAS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3251" y="1872"/>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2469" y="1972"/>
              <a:ext cx="6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ID_DODAVATEL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251" y="1972"/>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2469" y="2072"/>
              <a:ext cx="4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ID_OBCHOD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3251" y="2072"/>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469" y="2172"/>
              <a:ext cx="4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ID_ARTIKL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251" y="2172"/>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469" y="2272"/>
              <a:ext cx="13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9"/>
            <p:cNvSpPr>
              <a:spLocks noChangeArrowheads="1"/>
            </p:cNvSpPr>
            <p:nvPr/>
          </p:nvSpPr>
          <p:spPr bwMode="auto">
            <a:xfrm>
              <a:off x="3251" y="2272"/>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DECIMAL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0"/>
            <p:cNvSpPr>
              <a:spLocks noChangeArrowheads="1"/>
            </p:cNvSpPr>
            <p:nvPr/>
          </p:nvSpPr>
          <p:spPr bwMode="auto">
            <a:xfrm>
              <a:off x="2469" y="2372"/>
              <a:ext cx="3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KC_NC1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3251" y="2372"/>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DECIMAL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2"/>
            <p:cNvSpPr>
              <a:spLocks noChangeArrowheads="1"/>
            </p:cNvSpPr>
            <p:nvPr/>
          </p:nvSpPr>
          <p:spPr bwMode="auto">
            <a:xfrm>
              <a:off x="2469" y="2471"/>
              <a:ext cx="3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KC_NC2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 name="Rectangle 33"/>
            <p:cNvSpPr>
              <a:spLocks noChangeArrowheads="1"/>
            </p:cNvSpPr>
            <p:nvPr/>
          </p:nvSpPr>
          <p:spPr bwMode="auto">
            <a:xfrm>
              <a:off x="3251" y="2471"/>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DECIMAL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 name="Rectangle 34"/>
            <p:cNvSpPr>
              <a:spLocks noChangeArrowheads="1"/>
            </p:cNvSpPr>
            <p:nvPr/>
          </p:nvSpPr>
          <p:spPr bwMode="auto">
            <a:xfrm>
              <a:off x="2469" y="2571"/>
              <a:ext cx="3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KC_NC3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 name="Rectangle 35"/>
            <p:cNvSpPr>
              <a:spLocks noChangeArrowheads="1"/>
            </p:cNvSpPr>
            <p:nvPr/>
          </p:nvSpPr>
          <p:spPr bwMode="auto">
            <a:xfrm>
              <a:off x="3251" y="2571"/>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DECIMAL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3" name="Rectangle 36"/>
            <p:cNvSpPr>
              <a:spLocks noChangeArrowheads="1"/>
            </p:cNvSpPr>
            <p:nvPr/>
          </p:nvSpPr>
          <p:spPr bwMode="auto">
            <a:xfrm>
              <a:off x="2469" y="2671"/>
              <a:ext cx="2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KC_PC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4" name="Rectangle 37"/>
            <p:cNvSpPr>
              <a:spLocks noChangeArrowheads="1"/>
            </p:cNvSpPr>
            <p:nvPr/>
          </p:nvSpPr>
          <p:spPr bwMode="auto">
            <a:xfrm>
              <a:off x="3251" y="2671"/>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DECIMAL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5" name="Rectangle 38"/>
            <p:cNvSpPr>
              <a:spLocks noChangeArrowheads="1"/>
            </p:cNvSpPr>
            <p:nvPr/>
          </p:nvSpPr>
          <p:spPr bwMode="auto">
            <a:xfrm>
              <a:off x="659" y="636"/>
              <a:ext cx="1426" cy="1144"/>
            </a:xfrm>
            <a:prstGeom prst="rect">
              <a:avLst/>
            </a:prstGeom>
            <a:solidFill>
              <a:schemeClr val="accent1">
                <a:lumMod val="20000"/>
                <a:lumOff val="80000"/>
              </a:schemeClr>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36" name="Rectangle 39"/>
            <p:cNvSpPr>
              <a:spLocks noChangeArrowheads="1"/>
            </p:cNvSpPr>
            <p:nvPr/>
          </p:nvSpPr>
          <p:spPr bwMode="auto">
            <a:xfrm>
              <a:off x="1227" y="651"/>
              <a:ext cx="2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D_CAS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7" name="Line 40"/>
            <p:cNvSpPr>
              <a:spLocks noChangeShapeType="1"/>
            </p:cNvSpPr>
            <p:nvPr/>
          </p:nvSpPr>
          <p:spPr bwMode="auto">
            <a:xfrm>
              <a:off x="659" y="759"/>
              <a:ext cx="1426"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8" name="Rectangle 41"/>
            <p:cNvSpPr>
              <a:spLocks noChangeArrowheads="1"/>
            </p:cNvSpPr>
            <p:nvPr/>
          </p:nvSpPr>
          <p:spPr bwMode="auto">
            <a:xfrm>
              <a:off x="690" y="767"/>
              <a:ext cx="31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ID_CAS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9" name="Rectangle 42"/>
            <p:cNvSpPr>
              <a:spLocks noChangeArrowheads="1"/>
            </p:cNvSpPr>
            <p:nvPr/>
          </p:nvSpPr>
          <p:spPr bwMode="auto">
            <a:xfrm>
              <a:off x="1441" y="767"/>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0" name="Rectangle 43"/>
            <p:cNvSpPr>
              <a:spLocks noChangeArrowheads="1"/>
            </p:cNvSpPr>
            <p:nvPr/>
          </p:nvSpPr>
          <p:spPr bwMode="auto">
            <a:xfrm>
              <a:off x="690" y="866"/>
              <a:ext cx="31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DATUM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1" name="Rectangle 44"/>
            <p:cNvSpPr>
              <a:spLocks noChangeArrowheads="1"/>
            </p:cNvSpPr>
            <p:nvPr/>
          </p:nvSpPr>
          <p:spPr bwMode="auto">
            <a:xfrm>
              <a:off x="1441" y="866"/>
              <a:ext cx="24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2" name="Rectangle 45"/>
            <p:cNvSpPr>
              <a:spLocks noChangeArrowheads="1"/>
            </p:cNvSpPr>
            <p:nvPr/>
          </p:nvSpPr>
          <p:spPr bwMode="auto">
            <a:xfrm>
              <a:off x="690" y="966"/>
              <a:ext cx="19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3" name="Rectangle 46"/>
            <p:cNvSpPr>
              <a:spLocks noChangeArrowheads="1"/>
            </p:cNvSpPr>
            <p:nvPr/>
          </p:nvSpPr>
          <p:spPr bwMode="auto">
            <a:xfrm>
              <a:off x="1441" y="966"/>
              <a:ext cx="1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4" name="Rectangle 47"/>
            <p:cNvSpPr>
              <a:spLocks noChangeArrowheads="1"/>
            </p:cNvSpPr>
            <p:nvPr/>
          </p:nvSpPr>
          <p:spPr bwMode="auto">
            <a:xfrm>
              <a:off x="690" y="1066"/>
              <a:ext cx="39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KVARTAL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5" name="Rectangle 48"/>
            <p:cNvSpPr>
              <a:spLocks noChangeArrowheads="1"/>
            </p:cNvSpPr>
            <p:nvPr/>
          </p:nvSpPr>
          <p:spPr bwMode="auto">
            <a:xfrm>
              <a:off x="1441" y="1066"/>
              <a:ext cx="1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6" name="Rectangle 49"/>
            <p:cNvSpPr>
              <a:spLocks noChangeArrowheads="1"/>
            </p:cNvSpPr>
            <p:nvPr/>
          </p:nvSpPr>
          <p:spPr bwMode="auto">
            <a:xfrm>
              <a:off x="690" y="1166"/>
              <a:ext cx="2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MESIC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7" name="Rectangle 50"/>
            <p:cNvSpPr>
              <a:spLocks noChangeArrowheads="1"/>
            </p:cNvSpPr>
            <p:nvPr/>
          </p:nvSpPr>
          <p:spPr bwMode="auto">
            <a:xfrm>
              <a:off x="1441" y="1166"/>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8" name="Rectangle 51"/>
            <p:cNvSpPr>
              <a:spLocks noChangeArrowheads="1"/>
            </p:cNvSpPr>
            <p:nvPr/>
          </p:nvSpPr>
          <p:spPr bwMode="auto">
            <a:xfrm>
              <a:off x="690" y="1266"/>
              <a:ext cx="1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9" name="Rectangle 52"/>
            <p:cNvSpPr>
              <a:spLocks noChangeArrowheads="1"/>
            </p:cNvSpPr>
            <p:nvPr/>
          </p:nvSpPr>
          <p:spPr bwMode="auto">
            <a:xfrm>
              <a:off x="1441" y="1266"/>
              <a:ext cx="1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0" name="Rectangle 53"/>
            <p:cNvSpPr>
              <a:spLocks noChangeArrowheads="1"/>
            </p:cNvSpPr>
            <p:nvPr/>
          </p:nvSpPr>
          <p:spPr bwMode="auto">
            <a:xfrm>
              <a:off x="690" y="1366"/>
              <a:ext cx="60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DEN_V_TYDNU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1" name="Rectangle 54"/>
            <p:cNvSpPr>
              <a:spLocks noChangeArrowheads="1"/>
            </p:cNvSpPr>
            <p:nvPr/>
          </p:nvSpPr>
          <p:spPr bwMode="auto">
            <a:xfrm>
              <a:off x="1441" y="1366"/>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2" name="Rectangle 55"/>
            <p:cNvSpPr>
              <a:spLocks noChangeArrowheads="1"/>
            </p:cNvSpPr>
            <p:nvPr/>
          </p:nvSpPr>
          <p:spPr bwMode="auto">
            <a:xfrm>
              <a:off x="690" y="1465"/>
              <a:ext cx="29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TYDEN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3" name="Rectangle 56"/>
            <p:cNvSpPr>
              <a:spLocks noChangeArrowheads="1"/>
            </p:cNvSpPr>
            <p:nvPr/>
          </p:nvSpPr>
          <p:spPr bwMode="auto">
            <a:xfrm>
              <a:off x="1441" y="1465"/>
              <a:ext cx="1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4" name="Rectangle 57"/>
            <p:cNvSpPr>
              <a:spLocks noChangeArrowheads="1"/>
            </p:cNvSpPr>
            <p:nvPr/>
          </p:nvSpPr>
          <p:spPr bwMode="auto">
            <a:xfrm>
              <a:off x="690" y="1565"/>
              <a:ext cx="39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SEZONA1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5" name="Rectangle 58"/>
            <p:cNvSpPr>
              <a:spLocks noChangeArrowheads="1"/>
            </p:cNvSpPr>
            <p:nvPr/>
          </p:nvSpPr>
          <p:spPr bwMode="auto">
            <a:xfrm>
              <a:off x="1441" y="1565"/>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6" name="Rectangle 59"/>
            <p:cNvSpPr>
              <a:spLocks noChangeArrowheads="1"/>
            </p:cNvSpPr>
            <p:nvPr/>
          </p:nvSpPr>
          <p:spPr bwMode="auto">
            <a:xfrm>
              <a:off x="690" y="1665"/>
              <a:ext cx="39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SEZONA2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57" name="Rectangle 60"/>
            <p:cNvSpPr>
              <a:spLocks noChangeArrowheads="1"/>
            </p:cNvSpPr>
            <p:nvPr/>
          </p:nvSpPr>
          <p:spPr bwMode="auto">
            <a:xfrm>
              <a:off x="1441" y="1665"/>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8" name="Rectangle 61"/>
            <p:cNvSpPr>
              <a:spLocks noChangeArrowheads="1"/>
            </p:cNvSpPr>
            <p:nvPr/>
          </p:nvSpPr>
          <p:spPr bwMode="auto">
            <a:xfrm>
              <a:off x="3527" y="674"/>
              <a:ext cx="1457" cy="653"/>
            </a:xfrm>
            <a:prstGeom prst="rect">
              <a:avLst/>
            </a:prstGeom>
            <a:solidFill>
              <a:schemeClr val="accent1">
                <a:lumMod val="20000"/>
                <a:lumOff val="80000"/>
              </a:schemeClr>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59" name="Rectangle 62"/>
            <p:cNvSpPr>
              <a:spLocks noChangeArrowheads="1"/>
            </p:cNvSpPr>
            <p:nvPr/>
          </p:nvSpPr>
          <p:spPr bwMode="auto">
            <a:xfrm>
              <a:off x="3949" y="690"/>
              <a:ext cx="61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D_DODAVATEL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0" name="Line 63"/>
            <p:cNvSpPr>
              <a:spLocks noChangeShapeType="1"/>
            </p:cNvSpPr>
            <p:nvPr/>
          </p:nvSpPr>
          <p:spPr bwMode="auto">
            <a:xfrm>
              <a:off x="3527" y="797"/>
              <a:ext cx="1457"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61" name="Rectangle 64"/>
            <p:cNvSpPr>
              <a:spLocks noChangeArrowheads="1"/>
            </p:cNvSpPr>
            <p:nvPr/>
          </p:nvSpPr>
          <p:spPr bwMode="auto">
            <a:xfrm>
              <a:off x="3557" y="805"/>
              <a:ext cx="6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ID_DODAVATEL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2" name="Rectangle 65"/>
            <p:cNvSpPr>
              <a:spLocks noChangeArrowheads="1"/>
            </p:cNvSpPr>
            <p:nvPr/>
          </p:nvSpPr>
          <p:spPr bwMode="auto">
            <a:xfrm>
              <a:off x="4340" y="805"/>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3" name="Rectangle 66"/>
            <p:cNvSpPr>
              <a:spLocks noChangeArrowheads="1"/>
            </p:cNvSpPr>
            <p:nvPr/>
          </p:nvSpPr>
          <p:spPr bwMode="auto">
            <a:xfrm>
              <a:off x="3557" y="905"/>
              <a:ext cx="16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ICO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4" name="Rectangle 67"/>
            <p:cNvSpPr>
              <a:spLocks noChangeArrowheads="1"/>
            </p:cNvSpPr>
            <p:nvPr/>
          </p:nvSpPr>
          <p:spPr bwMode="auto">
            <a:xfrm>
              <a:off x="4340" y="905"/>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5" name="Rectangle 68"/>
            <p:cNvSpPr>
              <a:spLocks noChangeArrowheads="1"/>
            </p:cNvSpPr>
            <p:nvPr/>
          </p:nvSpPr>
          <p:spPr bwMode="auto">
            <a:xfrm>
              <a:off x="3557" y="1005"/>
              <a:ext cx="1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6" name="Rectangle 69"/>
            <p:cNvSpPr>
              <a:spLocks noChangeArrowheads="1"/>
            </p:cNvSpPr>
            <p:nvPr/>
          </p:nvSpPr>
          <p:spPr bwMode="auto">
            <a:xfrm>
              <a:off x="4340" y="1005"/>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7" name="Rectangle 70"/>
            <p:cNvSpPr>
              <a:spLocks noChangeArrowheads="1"/>
            </p:cNvSpPr>
            <p:nvPr/>
          </p:nvSpPr>
          <p:spPr bwMode="auto">
            <a:xfrm>
              <a:off x="3557" y="1104"/>
              <a:ext cx="2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NAZEV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8" name="Rectangle 71"/>
            <p:cNvSpPr>
              <a:spLocks noChangeArrowheads="1"/>
            </p:cNvSpPr>
            <p:nvPr/>
          </p:nvSpPr>
          <p:spPr bwMode="auto">
            <a:xfrm>
              <a:off x="4340" y="1104"/>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69" name="Rectangle 72"/>
            <p:cNvSpPr>
              <a:spLocks noChangeArrowheads="1"/>
            </p:cNvSpPr>
            <p:nvPr/>
          </p:nvSpPr>
          <p:spPr bwMode="auto">
            <a:xfrm>
              <a:off x="3557" y="1204"/>
              <a:ext cx="49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KATEGORIE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0" name="Rectangle 73"/>
            <p:cNvSpPr>
              <a:spLocks noChangeArrowheads="1"/>
            </p:cNvSpPr>
            <p:nvPr/>
          </p:nvSpPr>
          <p:spPr bwMode="auto">
            <a:xfrm>
              <a:off x="4340" y="1204"/>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1" name="Rectangle 74"/>
            <p:cNvSpPr>
              <a:spLocks noChangeArrowheads="1"/>
            </p:cNvSpPr>
            <p:nvPr/>
          </p:nvSpPr>
          <p:spPr bwMode="auto">
            <a:xfrm>
              <a:off x="989" y="3070"/>
              <a:ext cx="1311" cy="646"/>
            </a:xfrm>
            <a:prstGeom prst="rect">
              <a:avLst/>
            </a:prstGeom>
            <a:solidFill>
              <a:schemeClr val="accent1">
                <a:lumMod val="20000"/>
                <a:lumOff val="80000"/>
              </a:schemeClr>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72" name="Rectangle 75"/>
            <p:cNvSpPr>
              <a:spLocks noChangeArrowheads="1"/>
            </p:cNvSpPr>
            <p:nvPr/>
          </p:nvSpPr>
          <p:spPr bwMode="auto">
            <a:xfrm>
              <a:off x="1406" y="3086"/>
              <a:ext cx="46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D_OBCHOD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3" name="Line 76"/>
            <p:cNvSpPr>
              <a:spLocks noChangeShapeType="1"/>
            </p:cNvSpPr>
            <p:nvPr/>
          </p:nvSpPr>
          <p:spPr bwMode="auto">
            <a:xfrm>
              <a:off x="989" y="3193"/>
              <a:ext cx="1311"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74" name="Rectangle 77"/>
            <p:cNvSpPr>
              <a:spLocks noChangeArrowheads="1"/>
            </p:cNvSpPr>
            <p:nvPr/>
          </p:nvSpPr>
          <p:spPr bwMode="auto">
            <a:xfrm>
              <a:off x="1019" y="3201"/>
              <a:ext cx="4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ID_OBCHOD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5" name="Rectangle 78"/>
            <p:cNvSpPr>
              <a:spLocks noChangeArrowheads="1"/>
            </p:cNvSpPr>
            <p:nvPr/>
          </p:nvSpPr>
          <p:spPr bwMode="auto">
            <a:xfrm>
              <a:off x="1656" y="3201"/>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6" name="Rectangle 79"/>
            <p:cNvSpPr>
              <a:spLocks noChangeArrowheads="1"/>
            </p:cNvSpPr>
            <p:nvPr/>
          </p:nvSpPr>
          <p:spPr bwMode="auto">
            <a:xfrm>
              <a:off x="1019" y="3301"/>
              <a:ext cx="2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NAZEV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7" name="Rectangle 80"/>
            <p:cNvSpPr>
              <a:spLocks noChangeArrowheads="1"/>
            </p:cNvSpPr>
            <p:nvPr/>
          </p:nvSpPr>
          <p:spPr bwMode="auto">
            <a:xfrm>
              <a:off x="1656" y="3301"/>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8" name="Rectangle 81"/>
            <p:cNvSpPr>
              <a:spLocks noChangeArrowheads="1"/>
            </p:cNvSpPr>
            <p:nvPr/>
          </p:nvSpPr>
          <p:spPr bwMode="auto">
            <a:xfrm>
              <a:off x="1019" y="3401"/>
              <a:ext cx="49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KATEGORIE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79" name="Rectangle 82"/>
            <p:cNvSpPr>
              <a:spLocks noChangeArrowheads="1"/>
            </p:cNvSpPr>
            <p:nvPr/>
          </p:nvSpPr>
          <p:spPr bwMode="auto">
            <a:xfrm>
              <a:off x="1656" y="3401"/>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0" name="Rectangle 83"/>
            <p:cNvSpPr>
              <a:spLocks noChangeArrowheads="1"/>
            </p:cNvSpPr>
            <p:nvPr/>
          </p:nvSpPr>
          <p:spPr bwMode="auto">
            <a:xfrm>
              <a:off x="1019" y="3501"/>
              <a:ext cx="3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REGION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1" name="Rectangle 84"/>
            <p:cNvSpPr>
              <a:spLocks noChangeArrowheads="1"/>
            </p:cNvSpPr>
            <p:nvPr/>
          </p:nvSpPr>
          <p:spPr bwMode="auto">
            <a:xfrm>
              <a:off x="1656" y="3501"/>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2" name="Rectangle 85"/>
            <p:cNvSpPr>
              <a:spLocks noChangeArrowheads="1"/>
            </p:cNvSpPr>
            <p:nvPr/>
          </p:nvSpPr>
          <p:spPr bwMode="auto">
            <a:xfrm>
              <a:off x="1019" y="3600"/>
              <a:ext cx="3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PLOCHA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3" name="Rectangle 86"/>
            <p:cNvSpPr>
              <a:spLocks noChangeArrowheads="1"/>
            </p:cNvSpPr>
            <p:nvPr/>
          </p:nvSpPr>
          <p:spPr bwMode="auto">
            <a:xfrm>
              <a:off x="1656" y="3600"/>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DECIMAL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4" name="Rectangle 87"/>
            <p:cNvSpPr>
              <a:spLocks noChangeArrowheads="1"/>
            </p:cNvSpPr>
            <p:nvPr/>
          </p:nvSpPr>
          <p:spPr bwMode="auto">
            <a:xfrm>
              <a:off x="3657" y="3040"/>
              <a:ext cx="1357" cy="944"/>
            </a:xfrm>
            <a:prstGeom prst="rect">
              <a:avLst/>
            </a:prstGeom>
            <a:solidFill>
              <a:schemeClr val="accent1">
                <a:lumMod val="20000"/>
                <a:lumOff val="80000"/>
              </a:schemeClr>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85" name="Rectangle 88"/>
            <p:cNvSpPr>
              <a:spLocks noChangeArrowheads="1"/>
            </p:cNvSpPr>
            <p:nvPr/>
          </p:nvSpPr>
          <p:spPr bwMode="auto">
            <a:xfrm>
              <a:off x="4125" y="3055"/>
              <a:ext cx="41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D_ARTIKL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6" name="Line 89"/>
            <p:cNvSpPr>
              <a:spLocks noChangeShapeType="1"/>
            </p:cNvSpPr>
            <p:nvPr/>
          </p:nvSpPr>
          <p:spPr bwMode="auto">
            <a:xfrm>
              <a:off x="3657" y="3163"/>
              <a:ext cx="1357"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87" name="Rectangle 90"/>
            <p:cNvSpPr>
              <a:spLocks noChangeArrowheads="1"/>
            </p:cNvSpPr>
            <p:nvPr/>
          </p:nvSpPr>
          <p:spPr bwMode="auto">
            <a:xfrm>
              <a:off x="3688" y="3170"/>
              <a:ext cx="4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ID_ARTIKL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8" name="Rectangle 91"/>
            <p:cNvSpPr>
              <a:spLocks noChangeArrowheads="1"/>
            </p:cNvSpPr>
            <p:nvPr/>
          </p:nvSpPr>
          <p:spPr bwMode="auto">
            <a:xfrm>
              <a:off x="4370" y="3170"/>
              <a:ext cx="2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Arial" pitchFamily="34" charset="0"/>
                  <a:cs typeface="Arial" pitchFamily="34" charset="0"/>
                </a:rPr>
                <a:t>LONG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89" name="Rectangle 92"/>
            <p:cNvSpPr>
              <a:spLocks noChangeArrowheads="1"/>
            </p:cNvSpPr>
            <p:nvPr/>
          </p:nvSpPr>
          <p:spPr bwMode="auto">
            <a:xfrm>
              <a:off x="3688" y="3270"/>
              <a:ext cx="2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NAZEV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0" name="Rectangle 93"/>
            <p:cNvSpPr>
              <a:spLocks noChangeArrowheads="1"/>
            </p:cNvSpPr>
            <p:nvPr/>
          </p:nvSpPr>
          <p:spPr bwMode="auto">
            <a:xfrm>
              <a:off x="4370" y="3270"/>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1" name="Rectangle 94"/>
            <p:cNvSpPr>
              <a:spLocks noChangeArrowheads="1"/>
            </p:cNvSpPr>
            <p:nvPr/>
          </p:nvSpPr>
          <p:spPr bwMode="auto">
            <a:xfrm>
              <a:off x="3688" y="3370"/>
              <a:ext cx="50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SORTIMENT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2" name="Rectangle 95"/>
            <p:cNvSpPr>
              <a:spLocks noChangeArrowheads="1"/>
            </p:cNvSpPr>
            <p:nvPr/>
          </p:nvSpPr>
          <p:spPr bwMode="auto">
            <a:xfrm>
              <a:off x="4370" y="3370"/>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3" name="Rectangle 96"/>
            <p:cNvSpPr>
              <a:spLocks noChangeArrowheads="1"/>
            </p:cNvSpPr>
            <p:nvPr/>
          </p:nvSpPr>
          <p:spPr bwMode="auto">
            <a:xfrm>
              <a:off x="3688" y="3470"/>
              <a:ext cx="37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SKUPINA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4" name="Rectangle 97"/>
            <p:cNvSpPr>
              <a:spLocks noChangeArrowheads="1"/>
            </p:cNvSpPr>
            <p:nvPr/>
          </p:nvSpPr>
          <p:spPr bwMode="auto">
            <a:xfrm>
              <a:off x="4370" y="3470"/>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5" name="Rectangle 98"/>
            <p:cNvSpPr>
              <a:spLocks noChangeArrowheads="1"/>
            </p:cNvSpPr>
            <p:nvPr/>
          </p:nvSpPr>
          <p:spPr bwMode="auto">
            <a:xfrm>
              <a:off x="3688" y="3570"/>
              <a:ext cx="54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PODSKUPINA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6" name="Rectangle 99"/>
            <p:cNvSpPr>
              <a:spLocks noChangeArrowheads="1"/>
            </p:cNvSpPr>
            <p:nvPr/>
          </p:nvSpPr>
          <p:spPr bwMode="auto">
            <a:xfrm>
              <a:off x="4370" y="3570"/>
              <a:ext cx="5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VARCHAR2(30)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7" name="Rectangle 100"/>
            <p:cNvSpPr>
              <a:spLocks noChangeArrowheads="1"/>
            </p:cNvSpPr>
            <p:nvPr/>
          </p:nvSpPr>
          <p:spPr bwMode="auto">
            <a:xfrm>
              <a:off x="3688" y="3669"/>
              <a:ext cx="34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VAZENY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8" name="Rectangle 101"/>
            <p:cNvSpPr>
              <a:spLocks noChangeArrowheads="1"/>
            </p:cNvSpPr>
            <p:nvPr/>
          </p:nvSpPr>
          <p:spPr bwMode="auto">
            <a:xfrm>
              <a:off x="4370" y="3669"/>
              <a:ext cx="3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CHAR(1)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99" name="Rectangle 102"/>
            <p:cNvSpPr>
              <a:spLocks noChangeArrowheads="1"/>
            </p:cNvSpPr>
            <p:nvPr/>
          </p:nvSpPr>
          <p:spPr bwMode="auto">
            <a:xfrm>
              <a:off x="3688" y="3769"/>
              <a:ext cx="1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DPH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00" name="Rectangle 103"/>
            <p:cNvSpPr>
              <a:spLocks noChangeArrowheads="1"/>
            </p:cNvSpPr>
            <p:nvPr/>
          </p:nvSpPr>
          <p:spPr bwMode="auto">
            <a:xfrm>
              <a:off x="4370" y="3769"/>
              <a:ext cx="42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SMALLINT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01" name="Rectangle 104"/>
            <p:cNvSpPr>
              <a:spLocks noChangeArrowheads="1"/>
            </p:cNvSpPr>
            <p:nvPr/>
          </p:nvSpPr>
          <p:spPr bwMode="auto">
            <a:xfrm>
              <a:off x="3688" y="3869"/>
              <a:ext cx="1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02" name="Rectangle 105"/>
            <p:cNvSpPr>
              <a:spLocks noChangeArrowheads="1"/>
            </p:cNvSpPr>
            <p:nvPr/>
          </p:nvSpPr>
          <p:spPr bwMode="auto">
            <a:xfrm>
              <a:off x="4370" y="3869"/>
              <a:ext cx="38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CHAR(13)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63262453"/>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19818" y="408631"/>
            <a:ext cx="2515438" cy="338554"/>
          </a:xfrm>
          <a:noFill/>
        </p:spPr>
        <p:txBody>
          <a:bodyPr/>
          <a:lstStyle/>
          <a:p>
            <a:r>
              <a:rPr lang="cs-CZ" dirty="0" smtClean="0"/>
              <a:t>Cvičení 1</a:t>
            </a:r>
            <a:endParaRPr lang="en-US" sz="1400" dirty="0" smtClean="0"/>
          </a:p>
        </p:txBody>
      </p:sp>
      <p:sp>
        <p:nvSpPr>
          <p:cNvPr id="3" name="Text Placeholder 2"/>
          <p:cNvSpPr>
            <a:spLocks noGrp="1"/>
          </p:cNvSpPr>
          <p:nvPr>
            <p:ph type="body" sz="quarter" idx="12"/>
          </p:nvPr>
        </p:nvSpPr>
        <p:spPr/>
        <p:txBody>
          <a:bodyPr/>
          <a:lstStyle/>
          <a:p>
            <a:r>
              <a:rPr lang="cs-CZ" dirty="0" smtClean="0"/>
              <a:t>zadání</a:t>
            </a:r>
            <a:endParaRPr lang="en-US" dirty="0"/>
          </a:p>
        </p:txBody>
      </p:sp>
      <p:sp>
        <p:nvSpPr>
          <p:cNvPr id="2" name="Content Placeholder 1"/>
          <p:cNvSpPr>
            <a:spLocks noGrp="1"/>
          </p:cNvSpPr>
          <p:nvPr>
            <p:ph sz="quarter" idx="11"/>
          </p:nvPr>
        </p:nvSpPr>
        <p:spPr>
          <a:xfrm>
            <a:off x="457200" y="1188419"/>
            <a:ext cx="8232776" cy="4481163"/>
          </a:xfrm>
        </p:spPr>
        <p:txBody>
          <a:bodyPr/>
          <a:lstStyle/>
          <a:p>
            <a:r>
              <a:rPr lang="cs-CZ" sz="2000" dirty="0"/>
              <a:t>Při analytických interview v obchodním řetězci jste se dověděli tyto informace:</a:t>
            </a:r>
          </a:p>
          <a:p>
            <a:pPr lvl="1">
              <a:lnSpc>
                <a:spcPct val="90000"/>
              </a:lnSpc>
            </a:pPr>
            <a:r>
              <a:rPr lang="cs-CZ" sz="1800" dirty="0"/>
              <a:t>řetězec má 120 prodejen</a:t>
            </a:r>
          </a:p>
          <a:p>
            <a:pPr lvl="1">
              <a:lnSpc>
                <a:spcPct val="90000"/>
              </a:lnSpc>
            </a:pPr>
            <a:r>
              <a:rPr lang="cs-CZ" sz="1800" dirty="0"/>
              <a:t>řetězec prodává 20 000 artiklů členěných na úseky, rodiny, </a:t>
            </a:r>
            <a:r>
              <a:rPr lang="cs-CZ" sz="1800" dirty="0" err="1"/>
              <a:t>podrodiny</a:t>
            </a:r>
            <a:r>
              <a:rPr lang="cs-CZ" sz="1800" dirty="0"/>
              <a:t>, artikl</a:t>
            </a:r>
          </a:p>
          <a:p>
            <a:pPr lvl="1">
              <a:lnSpc>
                <a:spcPct val="90000"/>
              </a:lnSpc>
            </a:pPr>
            <a:r>
              <a:rPr lang="cs-CZ" sz="1800" dirty="0"/>
              <a:t>nákupčí nakupuje více artiklů, pro jeden artikl existuje vždy jeden hlavní nákupčí</a:t>
            </a:r>
          </a:p>
          <a:p>
            <a:pPr lvl="1">
              <a:lnSpc>
                <a:spcPct val="90000"/>
              </a:lnSpc>
            </a:pPr>
            <a:r>
              <a:rPr lang="cs-CZ" sz="1800" dirty="0"/>
              <a:t>dodavatel dodává více artiklů, pro jeden artikl existuje vždy jeden hlavní dodavatel </a:t>
            </a:r>
          </a:p>
          <a:p>
            <a:pPr lvl="1">
              <a:lnSpc>
                <a:spcPct val="90000"/>
              </a:lnSpc>
            </a:pPr>
            <a:r>
              <a:rPr lang="cs-CZ" sz="1800" dirty="0"/>
              <a:t>v rámci první etapy byly identifikovány tyto informační procesy:</a:t>
            </a:r>
          </a:p>
          <a:p>
            <a:pPr lvl="2">
              <a:lnSpc>
                <a:spcPct val="90000"/>
              </a:lnSpc>
            </a:pPr>
            <a:r>
              <a:rPr lang="cs-CZ" sz="1500" dirty="0"/>
              <a:t>sledování prodeje, marže, zisku</a:t>
            </a:r>
          </a:p>
          <a:p>
            <a:pPr lvl="2">
              <a:lnSpc>
                <a:spcPct val="90000"/>
              </a:lnSpc>
            </a:pPr>
            <a:r>
              <a:rPr lang="cs-CZ" sz="1500" dirty="0"/>
              <a:t>porovnání skutečného prodeje s plánem prodeje</a:t>
            </a:r>
          </a:p>
          <a:p>
            <a:pPr lvl="2">
              <a:lnSpc>
                <a:spcPct val="90000"/>
              </a:lnSpc>
            </a:pPr>
            <a:r>
              <a:rPr lang="cs-CZ" sz="1500" dirty="0"/>
              <a:t>sledování výkonnostních ukazatelů: Prodej na zaměstnance, zisk na zaměstnance</a:t>
            </a:r>
          </a:p>
          <a:p>
            <a:pPr lvl="2">
              <a:lnSpc>
                <a:spcPct val="90000"/>
              </a:lnSpc>
            </a:pPr>
            <a:endParaRPr lang="cs-CZ" sz="1500" dirty="0"/>
          </a:p>
          <a:p>
            <a:r>
              <a:rPr lang="cs-CZ" sz="2000" dirty="0"/>
              <a:t>Definujte jednotlivé procesy, jejich </a:t>
            </a:r>
            <a:r>
              <a:rPr lang="cs-CZ" sz="2000" dirty="0" err="1"/>
              <a:t>granularitu</a:t>
            </a:r>
            <a:r>
              <a:rPr lang="cs-CZ" sz="2000" dirty="0"/>
              <a:t>, </a:t>
            </a:r>
            <a:r>
              <a:rPr lang="cs-CZ" sz="2000" dirty="0" err="1"/>
              <a:t>dimenzionalitu</a:t>
            </a:r>
            <a:r>
              <a:rPr lang="cs-CZ" sz="2000" dirty="0"/>
              <a:t> a ukazatele</a:t>
            </a:r>
          </a:p>
          <a:p>
            <a:r>
              <a:rPr lang="cs-CZ" sz="2000" dirty="0"/>
              <a:t>Nakreslete MDS diagram multidimenzionálního </a:t>
            </a:r>
            <a:r>
              <a:rPr lang="cs-CZ" sz="2000" dirty="0" smtClean="0"/>
              <a:t>prostoru</a:t>
            </a:r>
            <a:endParaRPr lang="cs-CZ" sz="2000" dirty="0"/>
          </a:p>
        </p:txBody>
      </p:sp>
      <p:pic>
        <p:nvPicPr>
          <p:cNvPr id="6" name="Picture 5"/>
          <p:cNvPicPr>
            <a:picLocks noChangeAspect="1"/>
          </p:cNvPicPr>
          <p:nvPr/>
        </p:nvPicPr>
        <p:blipFill>
          <a:blip r:embed="rId2"/>
          <a:stretch>
            <a:fillRect/>
          </a:stretch>
        </p:blipFill>
        <p:spPr>
          <a:xfrm>
            <a:off x="7876515" y="-119410"/>
            <a:ext cx="1170713" cy="1372483"/>
          </a:xfrm>
          <a:prstGeom prst="rect">
            <a:avLst/>
          </a:prstGeom>
        </p:spPr>
      </p:pic>
    </p:spTree>
    <p:extLst>
      <p:ext uri="{BB962C8B-B14F-4D97-AF65-F5344CB8AC3E}">
        <p14:creationId xmlns:p14="http://schemas.microsoft.com/office/powerpoint/2010/main" val="3523893989"/>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xfrm>
            <a:off x="119818" y="408631"/>
            <a:ext cx="2515438" cy="338554"/>
          </a:xfrm>
        </p:spPr>
        <p:txBody>
          <a:bodyPr/>
          <a:lstStyle/>
          <a:p>
            <a:r>
              <a:rPr lang="cs-CZ" dirty="0" smtClean="0"/>
              <a:t>Cvičení 1</a:t>
            </a:r>
            <a:endParaRPr lang="cs-CZ" dirty="0"/>
          </a:p>
        </p:txBody>
      </p:sp>
      <p:sp>
        <p:nvSpPr>
          <p:cNvPr id="5" name="Text Placeholder 4"/>
          <p:cNvSpPr>
            <a:spLocks noGrp="1"/>
          </p:cNvSpPr>
          <p:nvPr>
            <p:ph type="body" sz="quarter" idx="11"/>
          </p:nvPr>
        </p:nvSpPr>
        <p:spPr/>
        <p:txBody>
          <a:bodyPr/>
          <a:lstStyle/>
          <a:p>
            <a:r>
              <a:rPr lang="cs-CZ" dirty="0"/>
              <a:t>Řešení – Analysa (A)</a:t>
            </a:r>
            <a:endParaRPr lang="en-US" dirty="0"/>
          </a:p>
        </p:txBody>
      </p:sp>
      <p:sp>
        <p:nvSpPr>
          <p:cNvPr id="8" name="Rectangle 3"/>
          <p:cNvSpPr txBox="1">
            <a:spLocks noChangeArrowheads="1"/>
          </p:cNvSpPr>
          <p:nvPr/>
        </p:nvSpPr>
        <p:spPr>
          <a:xfrm>
            <a:off x="466928" y="1753171"/>
            <a:ext cx="8229600" cy="4288283"/>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lnSpc>
                <a:spcPct val="90000"/>
              </a:lnSpc>
            </a:pPr>
            <a:r>
              <a:rPr lang="cs-CZ" dirty="0" smtClean="0"/>
              <a:t>Proces 1: Sledování prodeje, marže, zisku</a:t>
            </a:r>
          </a:p>
          <a:p>
            <a:pPr lvl="1"/>
            <a:r>
              <a:rPr lang="cs-CZ" dirty="0" smtClean="0"/>
              <a:t>Ukazatele:</a:t>
            </a:r>
          </a:p>
          <a:p>
            <a:pPr lvl="2">
              <a:lnSpc>
                <a:spcPct val="90000"/>
              </a:lnSpc>
            </a:pPr>
            <a:r>
              <a:rPr lang="cs-CZ" sz="1800" dirty="0" smtClean="0"/>
              <a:t>Prodej v jednotkách</a:t>
            </a:r>
          </a:p>
          <a:p>
            <a:pPr lvl="2">
              <a:lnSpc>
                <a:spcPct val="90000"/>
              </a:lnSpc>
            </a:pPr>
            <a:r>
              <a:rPr lang="cs-CZ" sz="1800" dirty="0" smtClean="0"/>
              <a:t>Prodej v realizované prodejní ceně (PR_RPC)</a:t>
            </a:r>
          </a:p>
          <a:p>
            <a:pPr lvl="2">
              <a:lnSpc>
                <a:spcPct val="90000"/>
              </a:lnSpc>
            </a:pPr>
            <a:r>
              <a:rPr lang="cs-CZ" sz="1800" dirty="0" smtClean="0"/>
              <a:t>Prodej v teoretické prodejní ceně (PR_TPC)</a:t>
            </a:r>
          </a:p>
          <a:p>
            <a:pPr lvl="2">
              <a:lnSpc>
                <a:spcPct val="90000"/>
              </a:lnSpc>
            </a:pPr>
            <a:r>
              <a:rPr lang="cs-CZ" sz="1800" dirty="0" smtClean="0"/>
              <a:t>Prodej v nákladové ceně (PR_NC)</a:t>
            </a:r>
          </a:p>
          <a:p>
            <a:pPr lvl="2">
              <a:lnSpc>
                <a:spcPct val="90000"/>
              </a:lnSpc>
            </a:pPr>
            <a:r>
              <a:rPr lang="cs-CZ" sz="1800" dirty="0" smtClean="0"/>
              <a:t>Zisk = PR_RPC – PR_NC</a:t>
            </a:r>
          </a:p>
          <a:p>
            <a:pPr lvl="2">
              <a:lnSpc>
                <a:spcPct val="90000"/>
              </a:lnSpc>
            </a:pPr>
            <a:r>
              <a:rPr lang="cs-CZ" sz="1800" dirty="0" smtClean="0"/>
              <a:t>Marže = Zisk / P_RPC</a:t>
            </a:r>
          </a:p>
          <a:p>
            <a:pPr lvl="1">
              <a:lnSpc>
                <a:spcPct val="90000"/>
              </a:lnSpc>
            </a:pPr>
            <a:r>
              <a:rPr lang="cs-CZ" dirty="0" smtClean="0"/>
              <a:t>Časová </a:t>
            </a:r>
            <a:r>
              <a:rPr lang="cs-CZ" dirty="0" err="1" smtClean="0"/>
              <a:t>granularita</a:t>
            </a:r>
            <a:r>
              <a:rPr lang="cs-CZ" dirty="0" smtClean="0"/>
              <a:t>: Denní snímky</a:t>
            </a:r>
          </a:p>
          <a:p>
            <a:pPr lvl="1"/>
            <a:r>
              <a:rPr lang="cs-CZ" dirty="0" smtClean="0"/>
              <a:t>Dimense: </a:t>
            </a:r>
          </a:p>
          <a:p>
            <a:pPr lvl="2">
              <a:lnSpc>
                <a:spcPct val="90000"/>
              </a:lnSpc>
            </a:pPr>
            <a:r>
              <a:rPr lang="cs-CZ" sz="1800" dirty="0" smtClean="0"/>
              <a:t>ČAS: </a:t>
            </a:r>
            <a:r>
              <a:rPr lang="cs-CZ" sz="1800" dirty="0" smtClean="0">
                <a:solidFill>
                  <a:schemeClr val="accent2">
                    <a:lumMod val="60000"/>
                    <a:lumOff val="40000"/>
                  </a:schemeClr>
                </a:solidFill>
              </a:rPr>
              <a:t>Rok </a:t>
            </a:r>
            <a:r>
              <a:rPr lang="cs-CZ" sz="1800" dirty="0" smtClean="0"/>
              <a:t>→ Den</a:t>
            </a:r>
          </a:p>
          <a:p>
            <a:pPr lvl="2">
              <a:lnSpc>
                <a:spcPct val="90000"/>
              </a:lnSpc>
            </a:pPr>
            <a:r>
              <a:rPr lang="cs-CZ" sz="1800" dirty="0" smtClean="0"/>
              <a:t>GEOGRAFIE: </a:t>
            </a:r>
            <a:r>
              <a:rPr lang="cs-CZ" sz="1800" dirty="0" smtClean="0">
                <a:solidFill>
                  <a:schemeClr val="accent2">
                    <a:lumMod val="60000"/>
                    <a:lumOff val="40000"/>
                  </a:schemeClr>
                </a:solidFill>
              </a:rPr>
              <a:t>Region</a:t>
            </a:r>
            <a:r>
              <a:rPr lang="cs-CZ" sz="1800" dirty="0" smtClean="0"/>
              <a:t> → Obchod</a:t>
            </a:r>
          </a:p>
          <a:p>
            <a:pPr lvl="2">
              <a:lnSpc>
                <a:spcPct val="90000"/>
              </a:lnSpc>
            </a:pPr>
            <a:r>
              <a:rPr lang="cs-CZ" sz="1800" dirty="0" smtClean="0"/>
              <a:t>DODAVATEL: Hlavní dodavatel </a:t>
            </a:r>
            <a:r>
              <a:rPr lang="cs-CZ" sz="1800" dirty="0" smtClean="0">
                <a:solidFill>
                  <a:schemeClr val="accent2">
                    <a:lumMod val="60000"/>
                    <a:lumOff val="40000"/>
                  </a:schemeClr>
                </a:solidFill>
              </a:rPr>
              <a:t>→ Dodavatel/</a:t>
            </a:r>
            <a:r>
              <a:rPr lang="cs-CZ" sz="1800" dirty="0" err="1" smtClean="0">
                <a:solidFill>
                  <a:schemeClr val="accent2">
                    <a:lumMod val="60000"/>
                    <a:lumOff val="40000"/>
                  </a:schemeClr>
                </a:solidFill>
              </a:rPr>
              <a:t>Subododavatel</a:t>
            </a:r>
            <a:endParaRPr lang="cs-CZ" sz="1800" dirty="0" smtClean="0">
              <a:solidFill>
                <a:schemeClr val="accent2">
                  <a:lumMod val="60000"/>
                  <a:lumOff val="40000"/>
                </a:schemeClr>
              </a:solidFill>
            </a:endParaRPr>
          </a:p>
          <a:p>
            <a:pPr lvl="2">
              <a:lnSpc>
                <a:spcPct val="90000"/>
              </a:lnSpc>
            </a:pPr>
            <a:r>
              <a:rPr lang="cs-CZ" sz="1800" dirty="0" smtClean="0"/>
              <a:t>NÁKUPČÍ: Hlavní nákupčí </a:t>
            </a:r>
            <a:r>
              <a:rPr lang="cs-CZ" sz="1800" dirty="0" smtClean="0">
                <a:solidFill>
                  <a:schemeClr val="accent2">
                    <a:lumMod val="60000"/>
                    <a:lumOff val="40000"/>
                  </a:schemeClr>
                </a:solidFill>
              </a:rPr>
              <a:t>→</a:t>
            </a:r>
            <a:r>
              <a:rPr lang="cs-CZ" sz="1800" dirty="0" smtClean="0"/>
              <a:t> </a:t>
            </a:r>
            <a:r>
              <a:rPr lang="cs-CZ" sz="1800" dirty="0" smtClean="0">
                <a:solidFill>
                  <a:schemeClr val="accent2">
                    <a:lumMod val="60000"/>
                    <a:lumOff val="40000"/>
                  </a:schemeClr>
                </a:solidFill>
              </a:rPr>
              <a:t>Nákupčí</a:t>
            </a:r>
          </a:p>
          <a:p>
            <a:pPr lvl="2">
              <a:lnSpc>
                <a:spcPct val="90000"/>
              </a:lnSpc>
            </a:pPr>
            <a:r>
              <a:rPr lang="cs-CZ" sz="1800" dirty="0" smtClean="0"/>
              <a:t>PRODUKT: Úsek → Rodina → </a:t>
            </a:r>
            <a:r>
              <a:rPr lang="cs-CZ" sz="1800" dirty="0" err="1" smtClean="0"/>
              <a:t>Podrodina</a:t>
            </a:r>
            <a:r>
              <a:rPr lang="cs-CZ" sz="1800" dirty="0" smtClean="0"/>
              <a:t> → Artikl</a:t>
            </a:r>
          </a:p>
          <a:p>
            <a:pPr lvl="2">
              <a:lnSpc>
                <a:spcPct val="90000"/>
              </a:lnSpc>
            </a:pPr>
            <a:r>
              <a:rPr lang="cs-CZ" sz="1800" dirty="0" smtClean="0">
                <a:solidFill>
                  <a:schemeClr val="accent2">
                    <a:lumMod val="60000"/>
                    <a:lumOff val="40000"/>
                  </a:schemeClr>
                </a:solidFill>
              </a:rPr>
              <a:t>PROMOCE: Typ promoce → Promoce</a:t>
            </a:r>
            <a:endParaRPr lang="cs-CZ" dirty="0"/>
          </a:p>
        </p:txBody>
      </p:sp>
      <p:sp>
        <p:nvSpPr>
          <p:cNvPr id="9" name="TextBox 8"/>
          <p:cNvSpPr txBox="1"/>
          <p:nvPr/>
        </p:nvSpPr>
        <p:spPr>
          <a:xfrm>
            <a:off x="5549609" y="3322322"/>
            <a:ext cx="3340893" cy="923330"/>
          </a:xfrm>
          <a:prstGeom prst="rect">
            <a:avLst/>
          </a:prstGeom>
          <a:noFill/>
          <a:ln w="19050">
            <a:solidFill>
              <a:schemeClr val="accent3">
                <a:lumMod val="60000"/>
                <a:lumOff val="40000"/>
              </a:schemeClr>
            </a:solidFill>
          </a:ln>
        </p:spPr>
        <p:txBody>
          <a:bodyPr wrap="square" rtlCol="0">
            <a:spAutoFit/>
          </a:bodyPr>
          <a:lstStyle/>
          <a:p>
            <a:r>
              <a:rPr lang="cs-CZ" i="1" dirty="0" err="1" smtClean="0">
                <a:solidFill>
                  <a:schemeClr val="accent2">
                    <a:lumMod val="60000"/>
                    <a:lumOff val="40000"/>
                  </a:schemeClr>
                </a:solidFill>
              </a:rPr>
              <a:t>Pozn</a:t>
            </a:r>
            <a:r>
              <a:rPr lang="cs-CZ" i="1" dirty="0" smtClean="0">
                <a:solidFill>
                  <a:schemeClr val="accent2">
                    <a:lumMod val="60000"/>
                    <a:lumOff val="40000"/>
                  </a:schemeClr>
                </a:solidFill>
              </a:rPr>
              <a:t>: </a:t>
            </a:r>
            <a:br>
              <a:rPr lang="cs-CZ" i="1" dirty="0" smtClean="0">
                <a:solidFill>
                  <a:schemeClr val="accent2">
                    <a:lumMod val="60000"/>
                    <a:lumOff val="40000"/>
                  </a:schemeClr>
                </a:solidFill>
              </a:rPr>
            </a:br>
            <a:r>
              <a:rPr lang="cs-CZ" i="1" dirty="0" smtClean="0">
                <a:solidFill>
                  <a:schemeClr val="accent2">
                    <a:lumMod val="60000"/>
                    <a:lumOff val="40000"/>
                  </a:schemeClr>
                </a:solidFill>
              </a:rPr>
              <a:t>Modrý text – rozšíření </a:t>
            </a:r>
            <a:br>
              <a:rPr lang="cs-CZ" i="1" dirty="0" smtClean="0">
                <a:solidFill>
                  <a:schemeClr val="accent2">
                    <a:lumMod val="60000"/>
                    <a:lumOff val="40000"/>
                  </a:schemeClr>
                </a:solidFill>
              </a:rPr>
            </a:br>
            <a:r>
              <a:rPr lang="cs-CZ" i="1" dirty="0" smtClean="0">
                <a:solidFill>
                  <a:schemeClr val="accent2">
                    <a:lumMod val="60000"/>
                    <a:lumOff val="40000"/>
                  </a:schemeClr>
                </a:solidFill>
              </a:rPr>
              <a:t>nad rámec zadání</a:t>
            </a:r>
            <a:endParaRPr lang="en-US" i="1" dirty="0">
              <a:solidFill>
                <a:schemeClr val="accent2">
                  <a:lumMod val="60000"/>
                  <a:lumOff val="40000"/>
                </a:schemeClr>
              </a:solidFill>
            </a:endParaRPr>
          </a:p>
        </p:txBody>
      </p:sp>
    </p:spTree>
    <p:extLst>
      <p:ext uri="{BB962C8B-B14F-4D97-AF65-F5344CB8AC3E}">
        <p14:creationId xmlns:p14="http://schemas.microsoft.com/office/powerpoint/2010/main" val="465506101"/>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3" name="Rectangle 5"/>
          <p:cNvSpPr>
            <a:spLocks noGrp="1" noChangeArrowheads="1"/>
          </p:cNvSpPr>
          <p:nvPr>
            <p:ph type="title"/>
          </p:nvPr>
        </p:nvSpPr>
        <p:spPr>
          <a:xfrm>
            <a:off x="119818" y="408631"/>
            <a:ext cx="2515438" cy="338554"/>
          </a:xfrm>
          <a:noFill/>
          <a:ln/>
        </p:spPr>
        <p:txBody>
          <a:bodyPr/>
          <a:lstStyle/>
          <a:p>
            <a:r>
              <a:rPr lang="cs-CZ" dirty="0" smtClean="0"/>
              <a:t>Cvičení 1</a:t>
            </a:r>
            <a:endParaRPr lang="cs-CZ" dirty="0"/>
          </a:p>
        </p:txBody>
      </p:sp>
      <p:sp>
        <p:nvSpPr>
          <p:cNvPr id="3" name="Text Placeholder 2"/>
          <p:cNvSpPr>
            <a:spLocks noGrp="1"/>
          </p:cNvSpPr>
          <p:nvPr>
            <p:ph type="body" sz="quarter" idx="11"/>
          </p:nvPr>
        </p:nvSpPr>
        <p:spPr/>
        <p:txBody>
          <a:bodyPr/>
          <a:lstStyle/>
          <a:p>
            <a:r>
              <a:rPr lang="cs-CZ" dirty="0"/>
              <a:t>Řešení – Analysa (B)</a:t>
            </a:r>
            <a:endParaRPr lang="en-US" dirty="0"/>
          </a:p>
        </p:txBody>
      </p:sp>
      <p:sp>
        <p:nvSpPr>
          <p:cNvPr id="7" name="Rectangle 3"/>
          <p:cNvSpPr txBox="1">
            <a:spLocks noChangeArrowheads="1"/>
          </p:cNvSpPr>
          <p:nvPr/>
        </p:nvSpPr>
        <p:spPr>
          <a:xfrm>
            <a:off x="457200" y="1060705"/>
            <a:ext cx="8229600" cy="4744312"/>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cs-CZ" smtClean="0"/>
              <a:t>Proces: Porovnání prodeje s plánem prodeje</a:t>
            </a:r>
          </a:p>
          <a:p>
            <a:pPr lvl="1"/>
            <a:r>
              <a:rPr lang="cs-CZ" smtClean="0"/>
              <a:t>Ukazatele:</a:t>
            </a:r>
          </a:p>
          <a:p>
            <a:pPr lvl="2"/>
            <a:r>
              <a:rPr lang="cs-CZ" sz="1800" smtClean="0"/>
              <a:t>Prodej v jednotkách</a:t>
            </a:r>
          </a:p>
          <a:p>
            <a:pPr lvl="2"/>
            <a:r>
              <a:rPr lang="cs-CZ" sz="1800" smtClean="0"/>
              <a:t>Prodej v realizované prodejní ceně (PR_RPC)</a:t>
            </a:r>
          </a:p>
          <a:p>
            <a:pPr lvl="2"/>
            <a:r>
              <a:rPr lang="cs-CZ" sz="1800" smtClean="0"/>
              <a:t>Prodej v teoretické prodejní ceně (PR_TPC)</a:t>
            </a:r>
          </a:p>
          <a:p>
            <a:pPr lvl="2"/>
            <a:r>
              <a:rPr lang="cs-CZ" sz="1800" smtClean="0"/>
              <a:t>Plán v realizované prodejní ceně (PL_RPC)</a:t>
            </a:r>
          </a:p>
          <a:p>
            <a:pPr lvl="2"/>
            <a:r>
              <a:rPr lang="cs-CZ" sz="1800" smtClean="0"/>
              <a:t>Plnění plánu (v %) = PR_PRC / PL_PLC</a:t>
            </a:r>
          </a:p>
          <a:p>
            <a:pPr lvl="1"/>
            <a:r>
              <a:rPr lang="cs-CZ" smtClean="0"/>
              <a:t>Granularita: Týdenní/Kvartální snímky </a:t>
            </a:r>
            <a:r>
              <a:rPr lang="en-US" smtClean="0"/>
              <a:t>obchod, rodina produkt</a:t>
            </a:r>
            <a:r>
              <a:rPr lang="cs-CZ" smtClean="0"/>
              <a:t>ů</a:t>
            </a:r>
          </a:p>
          <a:p>
            <a:pPr lvl="1"/>
            <a:r>
              <a:rPr lang="cs-CZ" smtClean="0"/>
              <a:t>Dimense: </a:t>
            </a:r>
          </a:p>
          <a:p>
            <a:pPr lvl="2"/>
            <a:r>
              <a:rPr lang="cs-CZ" sz="1800" smtClean="0"/>
              <a:t>ČAS: </a:t>
            </a:r>
            <a:r>
              <a:rPr lang="cs-CZ" sz="1800" smtClean="0">
                <a:solidFill>
                  <a:schemeClr val="accent2">
                    <a:lumMod val="60000"/>
                    <a:lumOff val="40000"/>
                  </a:schemeClr>
                </a:solidFill>
              </a:rPr>
              <a:t>ROK → </a:t>
            </a:r>
            <a:r>
              <a:rPr lang="cs-CZ" sz="1800" smtClean="0"/>
              <a:t>týden</a:t>
            </a:r>
          </a:p>
          <a:p>
            <a:pPr lvl="2"/>
            <a:r>
              <a:rPr lang="cs-CZ" sz="1800" smtClean="0"/>
              <a:t>GEOGRAFIE: </a:t>
            </a:r>
            <a:r>
              <a:rPr lang="cs-CZ" sz="1800" smtClean="0">
                <a:solidFill>
                  <a:schemeClr val="accent2">
                    <a:lumMod val="60000"/>
                    <a:lumOff val="40000"/>
                  </a:schemeClr>
                </a:solidFill>
              </a:rPr>
              <a:t>Region → </a:t>
            </a:r>
            <a:r>
              <a:rPr lang="cs-CZ" sz="1800" smtClean="0">
                <a:solidFill>
                  <a:schemeClr val="tx1"/>
                </a:solidFill>
              </a:rPr>
              <a:t>Obchod</a:t>
            </a:r>
          </a:p>
          <a:p>
            <a:pPr lvl="2"/>
            <a:r>
              <a:rPr lang="cs-CZ" sz="1800" smtClean="0"/>
              <a:t>PRODUKT:  Úsek → Rodina</a:t>
            </a:r>
          </a:p>
          <a:p>
            <a:pPr lvl="2"/>
            <a:r>
              <a:rPr lang="cs-CZ" sz="1800" smtClean="0">
                <a:solidFill>
                  <a:schemeClr val="accent2">
                    <a:lumMod val="60000"/>
                    <a:lumOff val="40000"/>
                  </a:schemeClr>
                </a:solidFill>
              </a:rPr>
              <a:t>Verze plánu</a:t>
            </a:r>
            <a:endParaRPr lang="cs-CZ" sz="1800" dirty="0">
              <a:solidFill>
                <a:schemeClr val="accent2">
                  <a:lumMod val="60000"/>
                  <a:lumOff val="40000"/>
                </a:schemeClr>
              </a:solidFill>
            </a:endParaRPr>
          </a:p>
        </p:txBody>
      </p:sp>
      <p:sp>
        <p:nvSpPr>
          <p:cNvPr id="8" name="TextBox 7"/>
          <p:cNvSpPr txBox="1"/>
          <p:nvPr/>
        </p:nvSpPr>
        <p:spPr>
          <a:xfrm>
            <a:off x="5540556" y="5433009"/>
            <a:ext cx="3146244" cy="923330"/>
          </a:xfrm>
          <a:prstGeom prst="rect">
            <a:avLst/>
          </a:prstGeom>
          <a:noFill/>
          <a:ln w="19050">
            <a:solidFill>
              <a:schemeClr val="accent3">
                <a:lumMod val="60000"/>
                <a:lumOff val="40000"/>
              </a:schemeClr>
            </a:solidFill>
          </a:ln>
        </p:spPr>
        <p:txBody>
          <a:bodyPr wrap="square" rtlCol="0">
            <a:spAutoFit/>
          </a:bodyPr>
          <a:lstStyle/>
          <a:p>
            <a:r>
              <a:rPr lang="cs-CZ" i="1" dirty="0" err="1" smtClean="0">
                <a:solidFill>
                  <a:schemeClr val="accent2">
                    <a:lumMod val="60000"/>
                    <a:lumOff val="40000"/>
                  </a:schemeClr>
                </a:solidFill>
              </a:rPr>
              <a:t>Pozn</a:t>
            </a:r>
            <a:r>
              <a:rPr lang="cs-CZ" i="1" dirty="0" smtClean="0">
                <a:solidFill>
                  <a:schemeClr val="accent2">
                    <a:lumMod val="60000"/>
                    <a:lumOff val="40000"/>
                  </a:schemeClr>
                </a:solidFill>
              </a:rPr>
              <a:t>: </a:t>
            </a:r>
            <a:br>
              <a:rPr lang="cs-CZ" i="1" dirty="0" smtClean="0">
                <a:solidFill>
                  <a:schemeClr val="accent2">
                    <a:lumMod val="60000"/>
                    <a:lumOff val="40000"/>
                  </a:schemeClr>
                </a:solidFill>
              </a:rPr>
            </a:br>
            <a:r>
              <a:rPr lang="cs-CZ" i="1" dirty="0" smtClean="0">
                <a:solidFill>
                  <a:schemeClr val="accent2">
                    <a:lumMod val="60000"/>
                    <a:lumOff val="40000"/>
                  </a:schemeClr>
                </a:solidFill>
              </a:rPr>
              <a:t>Modrý text – rozšíření </a:t>
            </a:r>
            <a:br>
              <a:rPr lang="cs-CZ" i="1" dirty="0" smtClean="0">
                <a:solidFill>
                  <a:schemeClr val="accent2">
                    <a:lumMod val="60000"/>
                    <a:lumOff val="40000"/>
                  </a:schemeClr>
                </a:solidFill>
              </a:rPr>
            </a:br>
            <a:r>
              <a:rPr lang="cs-CZ" i="1" dirty="0" smtClean="0">
                <a:solidFill>
                  <a:schemeClr val="accent2">
                    <a:lumMod val="60000"/>
                    <a:lumOff val="40000"/>
                  </a:schemeClr>
                </a:solidFill>
              </a:rPr>
              <a:t>nad rámec zadání</a:t>
            </a:r>
            <a:endParaRPr lang="en-US" i="1" dirty="0">
              <a:solidFill>
                <a:schemeClr val="accent2">
                  <a:lumMod val="60000"/>
                  <a:lumOff val="40000"/>
                </a:schemeClr>
              </a:solidFill>
            </a:endParaRPr>
          </a:p>
        </p:txBody>
      </p:sp>
    </p:spTree>
    <p:extLst>
      <p:ext uri="{BB962C8B-B14F-4D97-AF65-F5344CB8AC3E}">
        <p14:creationId xmlns:p14="http://schemas.microsoft.com/office/powerpoint/2010/main" val="2741455107"/>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smtClean="0"/>
              <a:t>MD model</a:t>
            </a:r>
            <a:endParaRPr lang="en-US" dirty="0"/>
          </a:p>
        </p:txBody>
      </p:sp>
      <p:sp>
        <p:nvSpPr>
          <p:cNvPr id="5" name="Text Placeholder 4"/>
          <p:cNvSpPr>
            <a:spLocks noGrp="1"/>
          </p:cNvSpPr>
          <p:nvPr>
            <p:ph type="body" sz="quarter" idx="11"/>
          </p:nvPr>
        </p:nvSpPr>
        <p:spPr/>
        <p:txBody>
          <a:bodyPr/>
          <a:lstStyle/>
          <a:p>
            <a:r>
              <a:rPr lang="cs-CZ" dirty="0"/>
              <a:t>Formální zápis</a:t>
            </a:r>
            <a:endParaRPr lang="en-US" dirty="0"/>
          </a:p>
        </p:txBody>
      </p:sp>
      <p:sp>
        <p:nvSpPr>
          <p:cNvPr id="85" name="Rectangle 3"/>
          <p:cNvSpPr txBox="1">
            <a:spLocks noChangeArrowheads="1"/>
          </p:cNvSpPr>
          <p:nvPr/>
        </p:nvSpPr>
        <p:spPr>
          <a:xfrm>
            <a:off x="474884" y="1225550"/>
            <a:ext cx="8201025" cy="369332"/>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cs-CZ" sz="2000" smtClean="0"/>
              <a:t>MDS - Multidimensional Domain Structure (Erik Thomsen)</a:t>
            </a:r>
            <a:endParaRPr lang="cs-CZ" sz="2000" dirty="0" smtClean="0"/>
          </a:p>
        </p:txBody>
      </p:sp>
      <p:sp>
        <p:nvSpPr>
          <p:cNvPr id="86" name="TextBox 85"/>
          <p:cNvSpPr txBox="1"/>
          <p:nvPr/>
        </p:nvSpPr>
        <p:spPr>
          <a:xfrm>
            <a:off x="435420" y="1839685"/>
            <a:ext cx="2284600" cy="1384995"/>
          </a:xfrm>
          <a:prstGeom prst="rect">
            <a:avLst/>
          </a:prstGeom>
          <a:noFill/>
        </p:spPr>
        <p:txBody>
          <a:bodyPr wrap="none" rtlCol="0">
            <a:spAutoFit/>
          </a:bodyPr>
          <a:lstStyle/>
          <a:p>
            <a:r>
              <a:rPr lang="cs-CZ" sz="2000" b="1" dirty="0" smtClean="0"/>
              <a:t>Metriky:</a:t>
            </a:r>
          </a:p>
          <a:p>
            <a:r>
              <a:rPr lang="en-US" sz="1600" dirty="0" smtClean="0"/>
              <a:t>(</a:t>
            </a:r>
            <a:r>
              <a:rPr lang="en-US" sz="1600" dirty="0"/>
              <a:t>a) </a:t>
            </a:r>
            <a:r>
              <a:rPr lang="en-US" sz="1600" dirty="0" err="1"/>
              <a:t>Prodej</a:t>
            </a:r>
            <a:r>
              <a:rPr lang="en-US" sz="1600" dirty="0"/>
              <a:t> v </a:t>
            </a:r>
            <a:r>
              <a:rPr lang="en-US" sz="1600" dirty="0" err="1"/>
              <a:t>ks</a:t>
            </a:r>
            <a:endParaRPr lang="en-US" sz="1600" dirty="0"/>
          </a:p>
          <a:p>
            <a:r>
              <a:rPr lang="en-US" sz="1600" dirty="0"/>
              <a:t>(b) </a:t>
            </a:r>
            <a:r>
              <a:rPr lang="en-US" sz="1600" dirty="0" err="1"/>
              <a:t>Zásoba</a:t>
            </a:r>
            <a:r>
              <a:rPr lang="en-US" sz="1600" dirty="0"/>
              <a:t> v </a:t>
            </a:r>
            <a:r>
              <a:rPr lang="en-US" sz="1600" dirty="0" err="1"/>
              <a:t>ks</a:t>
            </a:r>
            <a:endParaRPr lang="en-US" sz="1600" dirty="0"/>
          </a:p>
          <a:p>
            <a:r>
              <a:rPr lang="en-US" sz="1600" dirty="0"/>
              <a:t>(c) </a:t>
            </a:r>
            <a:r>
              <a:rPr lang="en-US" sz="1600" dirty="0" err="1"/>
              <a:t>Počet</a:t>
            </a:r>
            <a:r>
              <a:rPr lang="en-US" sz="1600" dirty="0"/>
              <a:t> </a:t>
            </a:r>
            <a:r>
              <a:rPr lang="en-US" sz="1600" dirty="0" err="1"/>
              <a:t>zaměstnanců</a:t>
            </a:r>
            <a:endParaRPr lang="en-US" sz="1600" dirty="0"/>
          </a:p>
          <a:p>
            <a:r>
              <a:rPr lang="en-US" sz="1600" dirty="0"/>
              <a:t>(d) </a:t>
            </a:r>
            <a:r>
              <a:rPr lang="en-US" sz="1600" dirty="0" err="1"/>
              <a:t>Průměrný</a:t>
            </a:r>
            <a:r>
              <a:rPr lang="en-US" sz="1600" dirty="0"/>
              <a:t> </a:t>
            </a:r>
            <a:r>
              <a:rPr lang="en-US" sz="1600" dirty="0" smtClean="0"/>
              <a:t>plat</a:t>
            </a:r>
            <a:endParaRPr lang="en-US" sz="1600" dirty="0"/>
          </a:p>
        </p:txBody>
      </p:sp>
      <p:sp>
        <p:nvSpPr>
          <p:cNvPr id="87" name="TextBox 86"/>
          <p:cNvSpPr txBox="1"/>
          <p:nvPr/>
        </p:nvSpPr>
        <p:spPr>
          <a:xfrm>
            <a:off x="435416" y="3450771"/>
            <a:ext cx="3294492" cy="1384995"/>
          </a:xfrm>
          <a:prstGeom prst="rect">
            <a:avLst/>
          </a:prstGeom>
          <a:noFill/>
        </p:spPr>
        <p:txBody>
          <a:bodyPr wrap="none" rtlCol="0">
            <a:spAutoFit/>
          </a:bodyPr>
          <a:lstStyle/>
          <a:p>
            <a:r>
              <a:rPr lang="cs-CZ" sz="2000" b="1" dirty="0" smtClean="0"/>
              <a:t>Dimense:</a:t>
            </a:r>
          </a:p>
          <a:p>
            <a:r>
              <a:rPr lang="cs-CZ" sz="1600" dirty="0" smtClean="0"/>
              <a:t>Artikl </a:t>
            </a:r>
          </a:p>
          <a:p>
            <a:pPr marL="285750" indent="-285750">
              <a:buFont typeface="Arial" pitchFamily="34" charset="0"/>
              <a:buChar char="•"/>
            </a:pPr>
            <a:r>
              <a:rPr lang="cs-CZ" sz="1600" dirty="0" smtClean="0"/>
              <a:t>Produkt, podskupina, skupina</a:t>
            </a:r>
          </a:p>
          <a:p>
            <a:r>
              <a:rPr lang="cs-CZ" sz="1600" dirty="0" smtClean="0"/>
              <a:t>Čas </a:t>
            </a:r>
          </a:p>
          <a:p>
            <a:pPr marL="285750" indent="-285750">
              <a:buFont typeface="Arial" pitchFamily="34" charset="0"/>
              <a:buChar char="•"/>
            </a:pPr>
            <a:r>
              <a:rPr lang="cs-CZ" sz="1600" dirty="0" smtClean="0"/>
              <a:t>Rok, kvartál, měsíc</a:t>
            </a:r>
            <a:r>
              <a:rPr lang="cs-CZ" sz="1600" smtClean="0"/>
              <a:t>, týden, den</a:t>
            </a:r>
            <a:endParaRPr lang="en-US" sz="1600" dirty="0"/>
          </a:p>
        </p:txBody>
      </p:sp>
      <p:grpSp>
        <p:nvGrpSpPr>
          <p:cNvPr id="88" name="Group 61"/>
          <p:cNvGrpSpPr>
            <a:grpSpLocks/>
          </p:cNvGrpSpPr>
          <p:nvPr/>
        </p:nvGrpSpPr>
        <p:grpSpPr bwMode="auto">
          <a:xfrm>
            <a:off x="3957646" y="1867113"/>
            <a:ext cx="1841500" cy="2501900"/>
            <a:chOff x="3652838" y="2411413"/>
            <a:chExt cx="1841612" cy="2501900"/>
          </a:xfrm>
        </p:grpSpPr>
        <p:grpSp>
          <p:nvGrpSpPr>
            <p:cNvPr id="89" name="Group 60"/>
            <p:cNvGrpSpPr>
              <a:grpSpLocks/>
            </p:cNvGrpSpPr>
            <p:nvPr/>
          </p:nvGrpSpPr>
          <p:grpSpPr bwMode="auto">
            <a:xfrm>
              <a:off x="3977273" y="2883000"/>
              <a:ext cx="1517177" cy="1874640"/>
              <a:chOff x="3977273" y="2883000"/>
              <a:chExt cx="1517177" cy="1874640"/>
            </a:xfrm>
          </p:grpSpPr>
          <p:sp>
            <p:nvSpPr>
              <p:cNvPr id="98" name="Text Box 25"/>
              <p:cNvSpPr txBox="1">
                <a:spLocks noChangeArrowheads="1"/>
              </p:cNvSpPr>
              <p:nvPr/>
            </p:nvSpPr>
            <p:spPr bwMode="auto">
              <a:xfrm>
                <a:off x="3977273" y="2883000"/>
                <a:ext cx="6671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r>
                  <a:rPr lang="cs-CZ">
                    <a:solidFill>
                      <a:srgbClr val="000000"/>
                    </a:solidFill>
                    <a:latin typeface="Times New Roman CE" charset="-18"/>
                  </a:rPr>
                  <a:t>All (1)</a:t>
                </a:r>
              </a:p>
            </p:txBody>
          </p:sp>
          <p:sp>
            <p:nvSpPr>
              <p:cNvPr id="99" name="Text Box 26"/>
              <p:cNvSpPr txBox="1">
                <a:spLocks noChangeArrowheads="1"/>
              </p:cNvSpPr>
              <p:nvPr/>
            </p:nvSpPr>
            <p:spPr bwMode="auto">
              <a:xfrm>
                <a:off x="4038601" y="3340200"/>
                <a:ext cx="1026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Skupina (7)</a:t>
                </a:r>
              </a:p>
            </p:txBody>
          </p:sp>
          <p:sp>
            <p:nvSpPr>
              <p:cNvPr id="100" name="Text Box 27"/>
              <p:cNvSpPr txBox="1">
                <a:spLocks noChangeArrowheads="1"/>
              </p:cNvSpPr>
              <p:nvPr/>
            </p:nvSpPr>
            <p:spPr bwMode="auto">
              <a:xfrm>
                <a:off x="4038601" y="3864075"/>
                <a:ext cx="14558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Podskupina (130)</a:t>
                </a:r>
              </a:p>
            </p:txBody>
          </p:sp>
          <p:sp>
            <p:nvSpPr>
              <p:cNvPr id="101" name="Text Box 28"/>
              <p:cNvSpPr txBox="1">
                <a:spLocks noChangeArrowheads="1"/>
              </p:cNvSpPr>
              <p:nvPr/>
            </p:nvSpPr>
            <p:spPr bwMode="auto">
              <a:xfrm>
                <a:off x="4040188" y="4449863"/>
                <a:ext cx="13195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Produkt  (2000)</a:t>
                </a:r>
              </a:p>
            </p:txBody>
          </p:sp>
        </p:grpSp>
        <p:sp>
          <p:nvSpPr>
            <p:cNvPr id="90" name="Text Box 29"/>
            <p:cNvSpPr txBox="1">
              <a:spLocks noChangeArrowheads="1"/>
            </p:cNvSpPr>
            <p:nvPr/>
          </p:nvSpPr>
          <p:spPr bwMode="auto">
            <a:xfrm>
              <a:off x="3652838" y="2411413"/>
              <a:ext cx="71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b="1">
                  <a:solidFill>
                    <a:srgbClr val="000000"/>
                  </a:solidFill>
                  <a:latin typeface="Times New Roman CE" charset="-18"/>
                </a:rPr>
                <a:t>Artikl</a:t>
              </a:r>
            </a:p>
          </p:txBody>
        </p:sp>
        <p:grpSp>
          <p:nvGrpSpPr>
            <p:cNvPr id="91" name="Group 59"/>
            <p:cNvGrpSpPr>
              <a:grpSpLocks/>
            </p:cNvGrpSpPr>
            <p:nvPr/>
          </p:nvGrpSpPr>
          <p:grpSpPr bwMode="auto">
            <a:xfrm>
              <a:off x="3876676" y="2927351"/>
              <a:ext cx="161925" cy="1985962"/>
              <a:chOff x="3876676" y="2927351"/>
              <a:chExt cx="161925" cy="1985962"/>
            </a:xfrm>
          </p:grpSpPr>
          <p:sp>
            <p:nvSpPr>
              <p:cNvPr id="92" name="Line 21"/>
              <p:cNvSpPr>
                <a:spLocks noChangeShapeType="1"/>
              </p:cNvSpPr>
              <p:nvPr/>
            </p:nvSpPr>
            <p:spPr bwMode="auto">
              <a:xfrm>
                <a:off x="3886201" y="2927351"/>
                <a:ext cx="152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 name="Line 22"/>
              <p:cNvSpPr>
                <a:spLocks noChangeShapeType="1"/>
              </p:cNvSpPr>
              <p:nvPr/>
            </p:nvSpPr>
            <p:spPr bwMode="auto">
              <a:xfrm>
                <a:off x="3881438" y="3222626"/>
                <a:ext cx="152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4" name="Line 23"/>
              <p:cNvSpPr>
                <a:spLocks noChangeShapeType="1"/>
              </p:cNvSpPr>
              <p:nvPr/>
            </p:nvSpPr>
            <p:spPr bwMode="auto">
              <a:xfrm>
                <a:off x="3876676" y="3746501"/>
                <a:ext cx="152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5" name="Line 24"/>
              <p:cNvSpPr>
                <a:spLocks noChangeShapeType="1"/>
              </p:cNvSpPr>
              <p:nvPr/>
            </p:nvSpPr>
            <p:spPr bwMode="auto">
              <a:xfrm>
                <a:off x="3876676" y="4246563"/>
                <a:ext cx="152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6" name="Line 30"/>
              <p:cNvSpPr>
                <a:spLocks noChangeShapeType="1"/>
              </p:cNvSpPr>
              <p:nvPr/>
            </p:nvSpPr>
            <p:spPr bwMode="auto">
              <a:xfrm>
                <a:off x="3948113" y="2932113"/>
                <a:ext cx="0" cy="1981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7" name="Line 31"/>
              <p:cNvSpPr>
                <a:spLocks noChangeShapeType="1"/>
              </p:cNvSpPr>
              <p:nvPr/>
            </p:nvSpPr>
            <p:spPr bwMode="auto">
              <a:xfrm>
                <a:off x="3886201" y="4899026"/>
                <a:ext cx="152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grpSp>
        <p:nvGrpSpPr>
          <p:cNvPr id="102" name="Group 34"/>
          <p:cNvGrpSpPr>
            <a:grpSpLocks/>
          </p:cNvGrpSpPr>
          <p:nvPr/>
        </p:nvGrpSpPr>
        <p:grpSpPr bwMode="auto">
          <a:xfrm>
            <a:off x="3881446" y="2338600"/>
            <a:ext cx="404812" cy="1860550"/>
            <a:chOff x="2253" y="1487"/>
            <a:chExt cx="255" cy="1172"/>
          </a:xfrm>
        </p:grpSpPr>
        <p:sp>
          <p:nvSpPr>
            <p:cNvPr id="103" name="Text Box 35"/>
            <p:cNvSpPr txBox="1">
              <a:spLocks noChangeArrowheads="1"/>
            </p:cNvSpPr>
            <p:nvPr/>
          </p:nvSpPr>
          <p:spPr bwMode="auto">
            <a:xfrm>
              <a:off x="2256" y="1487"/>
              <a:ext cx="2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sp>
          <p:nvSpPr>
            <p:cNvPr id="104" name="Text Box 36"/>
            <p:cNvSpPr txBox="1">
              <a:spLocks noChangeArrowheads="1"/>
            </p:cNvSpPr>
            <p:nvPr/>
          </p:nvSpPr>
          <p:spPr bwMode="auto">
            <a:xfrm>
              <a:off x="2253" y="1772"/>
              <a:ext cx="2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dirty="0" err="1">
                  <a:solidFill>
                    <a:srgbClr val="003366"/>
                  </a:solidFill>
                  <a:latin typeface="Times New Roman CE" charset="-18"/>
                </a:rPr>
                <a:t>a,b</a:t>
              </a:r>
              <a:endParaRPr lang="cs-CZ" dirty="0">
                <a:solidFill>
                  <a:srgbClr val="003366"/>
                </a:solidFill>
                <a:latin typeface="Times New Roman CE" charset="-18"/>
              </a:endParaRPr>
            </a:p>
          </p:txBody>
        </p:sp>
        <p:sp>
          <p:nvSpPr>
            <p:cNvPr id="105" name="Text Box 37"/>
            <p:cNvSpPr txBox="1">
              <a:spLocks noChangeArrowheads="1"/>
            </p:cNvSpPr>
            <p:nvPr/>
          </p:nvSpPr>
          <p:spPr bwMode="auto">
            <a:xfrm>
              <a:off x="2253" y="2096"/>
              <a:ext cx="2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dirty="0" err="1">
                  <a:solidFill>
                    <a:srgbClr val="003366"/>
                  </a:solidFill>
                  <a:latin typeface="Times New Roman CE" charset="-18"/>
                </a:rPr>
                <a:t>a,b</a:t>
              </a:r>
              <a:endParaRPr lang="cs-CZ" dirty="0">
                <a:solidFill>
                  <a:srgbClr val="003366"/>
                </a:solidFill>
                <a:latin typeface="Times New Roman CE" charset="-18"/>
              </a:endParaRPr>
            </a:p>
          </p:txBody>
        </p:sp>
        <p:sp>
          <p:nvSpPr>
            <p:cNvPr id="106" name="Text Box 38"/>
            <p:cNvSpPr txBox="1">
              <a:spLocks noChangeArrowheads="1"/>
            </p:cNvSpPr>
            <p:nvPr/>
          </p:nvSpPr>
          <p:spPr bwMode="auto">
            <a:xfrm>
              <a:off x="2253" y="2465"/>
              <a:ext cx="2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grpSp>
      <p:grpSp>
        <p:nvGrpSpPr>
          <p:cNvPr id="107" name="Group 65"/>
          <p:cNvGrpSpPr>
            <a:grpSpLocks/>
          </p:cNvGrpSpPr>
          <p:nvPr/>
        </p:nvGrpSpPr>
        <p:grpSpPr bwMode="auto">
          <a:xfrm>
            <a:off x="6138871" y="2338600"/>
            <a:ext cx="2112962" cy="1727200"/>
            <a:chOff x="5834058" y="2883000"/>
            <a:chExt cx="2113690" cy="1727002"/>
          </a:xfrm>
        </p:grpSpPr>
        <p:sp>
          <p:nvSpPr>
            <p:cNvPr id="108" name="Text Box 39"/>
            <p:cNvSpPr txBox="1">
              <a:spLocks noChangeArrowheads="1"/>
            </p:cNvSpPr>
            <p:nvPr/>
          </p:nvSpPr>
          <p:spPr bwMode="auto">
            <a:xfrm>
              <a:off x="6568885" y="2883000"/>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sp>
          <p:nvSpPr>
            <p:cNvPr id="109" name="Text Box 40"/>
            <p:cNvSpPr txBox="1">
              <a:spLocks noChangeArrowheads="1"/>
            </p:cNvSpPr>
            <p:nvPr/>
          </p:nvSpPr>
          <p:spPr bwMode="auto">
            <a:xfrm>
              <a:off x="5837233" y="3383063"/>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sp>
          <p:nvSpPr>
            <p:cNvPr id="110" name="Text Box 41"/>
            <p:cNvSpPr txBox="1">
              <a:spLocks noChangeArrowheads="1"/>
            </p:cNvSpPr>
            <p:nvPr/>
          </p:nvSpPr>
          <p:spPr bwMode="auto">
            <a:xfrm>
              <a:off x="5834058" y="3797400"/>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sp>
          <p:nvSpPr>
            <p:cNvPr id="111" name="Text Box 42"/>
            <p:cNvSpPr txBox="1">
              <a:spLocks noChangeArrowheads="1"/>
            </p:cNvSpPr>
            <p:nvPr/>
          </p:nvSpPr>
          <p:spPr bwMode="auto">
            <a:xfrm>
              <a:off x="6589055" y="4302225"/>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sp>
          <p:nvSpPr>
            <p:cNvPr id="112" name="Text Box 43"/>
            <p:cNvSpPr txBox="1">
              <a:spLocks noChangeArrowheads="1"/>
            </p:cNvSpPr>
            <p:nvPr/>
          </p:nvSpPr>
          <p:spPr bwMode="auto">
            <a:xfrm>
              <a:off x="7548280" y="3539105"/>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3366"/>
                  </a:solidFill>
                  <a:latin typeface="Times New Roman CE" charset="-18"/>
                </a:rPr>
                <a:t>a,b</a:t>
              </a:r>
            </a:p>
          </p:txBody>
        </p:sp>
      </p:grpSp>
      <p:sp>
        <p:nvSpPr>
          <p:cNvPr id="113" name="Text Box 45"/>
          <p:cNvSpPr txBox="1">
            <a:spLocks noChangeArrowheads="1"/>
          </p:cNvSpPr>
          <p:nvPr/>
        </p:nvSpPr>
        <p:spPr bwMode="auto">
          <a:xfrm>
            <a:off x="3562358" y="2338600"/>
            <a:ext cx="444500" cy="307975"/>
          </a:xfrm>
          <a:prstGeom prst="rect">
            <a:avLst/>
          </a:prstGeom>
          <a:noFill/>
          <a:ln w="19050">
            <a:noFill/>
            <a:miter lim="800000"/>
            <a:headEnd/>
            <a:tailEnd/>
          </a:ln>
          <a:effectLst/>
        </p:spPr>
        <p:txBody>
          <a:bodyPr wrap="none" anchor="ctr">
            <a:spAutoFit/>
          </a:bodyPr>
          <a:lstStyle/>
          <a:p>
            <a:pPr algn="r" eaLnBrk="0" hangingPunct="0">
              <a:defRPr/>
            </a:pPr>
            <a:r>
              <a:rPr lang="cs-CZ" dirty="0" err="1">
                <a:solidFill>
                  <a:srgbClr val="CC0000"/>
                </a:solidFill>
                <a:effectLst>
                  <a:outerShdw blurRad="38100" dist="38100" dir="2700000" algn="tl">
                    <a:srgbClr val="C0C0C0"/>
                  </a:outerShdw>
                </a:effectLst>
                <a:latin typeface="Times New Roman CE" charset="-18"/>
              </a:rPr>
              <a:t>c,d</a:t>
            </a:r>
            <a:r>
              <a:rPr lang="cs-CZ" dirty="0">
                <a:solidFill>
                  <a:srgbClr val="CC0000"/>
                </a:solidFill>
                <a:effectLst>
                  <a:outerShdw blurRad="38100" dist="38100" dir="2700000" algn="tl">
                    <a:srgbClr val="C0C0C0"/>
                  </a:outerShdw>
                </a:effectLst>
                <a:latin typeface="Times New Roman CE" charset="-18"/>
              </a:rPr>
              <a:t>,</a:t>
            </a:r>
          </a:p>
        </p:txBody>
      </p:sp>
      <p:grpSp>
        <p:nvGrpSpPr>
          <p:cNvPr id="114" name="Group 66"/>
          <p:cNvGrpSpPr>
            <a:grpSpLocks/>
          </p:cNvGrpSpPr>
          <p:nvPr/>
        </p:nvGrpSpPr>
        <p:grpSpPr bwMode="auto">
          <a:xfrm>
            <a:off x="5838833" y="2338600"/>
            <a:ext cx="2174875" cy="1727200"/>
            <a:chOff x="5534728" y="2883000"/>
            <a:chExt cx="2174917" cy="1727002"/>
          </a:xfrm>
        </p:grpSpPr>
        <p:sp>
          <p:nvSpPr>
            <p:cNvPr id="115" name="Text Box 46"/>
            <p:cNvSpPr txBox="1">
              <a:spLocks noChangeArrowheads="1"/>
            </p:cNvSpPr>
            <p:nvPr/>
          </p:nvSpPr>
          <p:spPr bwMode="auto">
            <a:xfrm>
              <a:off x="6309443" y="2883000"/>
              <a:ext cx="444509" cy="307940"/>
            </a:xfrm>
            <a:prstGeom prst="rect">
              <a:avLst/>
            </a:prstGeom>
            <a:noFill/>
            <a:ln w="19050">
              <a:noFill/>
              <a:miter lim="800000"/>
              <a:headEnd/>
              <a:tailEnd/>
            </a:ln>
            <a:effectLst/>
          </p:spPr>
          <p:txBody>
            <a:bodyPr wrap="none" anchor="ctr">
              <a:spAutoFit/>
            </a:bodyPr>
            <a:lstStyle/>
            <a:p>
              <a:pPr algn="r" eaLnBrk="0" hangingPunct="0">
                <a:defRPr/>
              </a:pPr>
              <a:r>
                <a:rPr lang="cs-CZ" dirty="0" err="1">
                  <a:solidFill>
                    <a:srgbClr val="CC0000"/>
                  </a:solidFill>
                  <a:effectLst>
                    <a:outerShdw blurRad="38100" dist="38100" dir="2700000" algn="tl">
                      <a:srgbClr val="C0C0C0"/>
                    </a:outerShdw>
                  </a:effectLst>
                  <a:latin typeface="Times New Roman CE" charset="-18"/>
                </a:rPr>
                <a:t>c,d</a:t>
              </a:r>
              <a:r>
                <a:rPr lang="cs-CZ" dirty="0">
                  <a:solidFill>
                    <a:srgbClr val="CC0000"/>
                  </a:solidFill>
                  <a:effectLst>
                    <a:outerShdw blurRad="38100" dist="38100" dir="2700000" algn="tl">
                      <a:srgbClr val="C0C0C0"/>
                    </a:outerShdw>
                  </a:effectLst>
                  <a:latin typeface="Times New Roman CE" charset="-18"/>
                </a:rPr>
                <a:t>,</a:t>
              </a:r>
            </a:p>
          </p:txBody>
        </p:sp>
        <p:sp>
          <p:nvSpPr>
            <p:cNvPr id="116" name="Text Box 47"/>
            <p:cNvSpPr txBox="1">
              <a:spLocks noChangeArrowheads="1"/>
            </p:cNvSpPr>
            <p:nvPr/>
          </p:nvSpPr>
          <p:spPr bwMode="auto">
            <a:xfrm>
              <a:off x="5534728" y="3373482"/>
              <a:ext cx="444509" cy="307940"/>
            </a:xfrm>
            <a:prstGeom prst="rect">
              <a:avLst/>
            </a:prstGeom>
            <a:noFill/>
            <a:ln w="19050">
              <a:noFill/>
              <a:miter lim="800000"/>
              <a:headEnd/>
              <a:tailEnd/>
            </a:ln>
            <a:effectLst/>
          </p:spPr>
          <p:txBody>
            <a:bodyPr wrap="none" anchor="ctr">
              <a:spAutoFit/>
            </a:bodyPr>
            <a:lstStyle/>
            <a:p>
              <a:pPr algn="r" eaLnBrk="0" hangingPunct="0">
                <a:defRPr/>
              </a:pPr>
              <a:r>
                <a:rPr lang="cs-CZ" dirty="0" err="1">
                  <a:solidFill>
                    <a:srgbClr val="CC0000"/>
                  </a:solidFill>
                  <a:effectLst>
                    <a:outerShdw blurRad="38100" dist="38100" dir="2700000" algn="tl">
                      <a:srgbClr val="C0C0C0"/>
                    </a:outerShdw>
                  </a:effectLst>
                  <a:latin typeface="Times New Roman CE" charset="-18"/>
                </a:rPr>
                <a:t>c,d</a:t>
              </a:r>
              <a:r>
                <a:rPr lang="cs-CZ" dirty="0">
                  <a:solidFill>
                    <a:srgbClr val="CC0000"/>
                  </a:solidFill>
                  <a:effectLst>
                    <a:outerShdw blurRad="38100" dist="38100" dir="2700000" algn="tl">
                      <a:srgbClr val="C0C0C0"/>
                    </a:outerShdw>
                  </a:effectLst>
                  <a:latin typeface="Times New Roman CE" charset="-18"/>
                </a:rPr>
                <a:t>,</a:t>
              </a:r>
            </a:p>
          </p:txBody>
        </p:sp>
        <p:sp>
          <p:nvSpPr>
            <p:cNvPr id="117" name="Text Box 48"/>
            <p:cNvSpPr txBox="1">
              <a:spLocks noChangeArrowheads="1"/>
            </p:cNvSpPr>
            <p:nvPr/>
          </p:nvSpPr>
          <p:spPr bwMode="auto">
            <a:xfrm>
              <a:off x="5534728" y="3797295"/>
              <a:ext cx="444509" cy="307940"/>
            </a:xfrm>
            <a:prstGeom prst="rect">
              <a:avLst/>
            </a:prstGeom>
            <a:noFill/>
            <a:ln w="19050">
              <a:noFill/>
              <a:miter lim="800000"/>
              <a:headEnd/>
              <a:tailEnd/>
            </a:ln>
            <a:effectLst/>
          </p:spPr>
          <p:txBody>
            <a:bodyPr wrap="none" anchor="ctr">
              <a:spAutoFit/>
            </a:bodyPr>
            <a:lstStyle/>
            <a:p>
              <a:pPr algn="r" eaLnBrk="0" hangingPunct="0">
                <a:defRPr/>
              </a:pPr>
              <a:r>
                <a:rPr lang="cs-CZ" dirty="0" err="1">
                  <a:solidFill>
                    <a:srgbClr val="CC0000"/>
                  </a:solidFill>
                  <a:effectLst>
                    <a:outerShdw blurRad="38100" dist="38100" dir="2700000" algn="tl">
                      <a:srgbClr val="C0C0C0"/>
                    </a:outerShdw>
                  </a:effectLst>
                  <a:latin typeface="Times New Roman CE" charset="-18"/>
                </a:rPr>
                <a:t>c,d</a:t>
              </a:r>
              <a:r>
                <a:rPr lang="cs-CZ" dirty="0">
                  <a:solidFill>
                    <a:srgbClr val="CC0000"/>
                  </a:solidFill>
                  <a:effectLst>
                    <a:outerShdw blurRad="38100" dist="38100" dir="2700000" algn="tl">
                      <a:srgbClr val="C0C0C0"/>
                    </a:outerShdw>
                  </a:effectLst>
                  <a:latin typeface="Times New Roman CE" charset="-18"/>
                </a:rPr>
                <a:t>,</a:t>
              </a:r>
            </a:p>
          </p:txBody>
        </p:sp>
        <p:sp>
          <p:nvSpPr>
            <p:cNvPr id="118" name="Text Box 49"/>
            <p:cNvSpPr txBox="1">
              <a:spLocks noChangeArrowheads="1"/>
            </p:cNvSpPr>
            <p:nvPr/>
          </p:nvSpPr>
          <p:spPr bwMode="auto">
            <a:xfrm>
              <a:off x="6290393" y="4302062"/>
              <a:ext cx="444509" cy="307940"/>
            </a:xfrm>
            <a:prstGeom prst="rect">
              <a:avLst/>
            </a:prstGeom>
            <a:noFill/>
            <a:ln w="19050">
              <a:noFill/>
              <a:miter lim="800000"/>
              <a:headEnd/>
              <a:tailEnd/>
            </a:ln>
            <a:effectLst/>
          </p:spPr>
          <p:txBody>
            <a:bodyPr wrap="none" anchor="ctr">
              <a:spAutoFit/>
            </a:bodyPr>
            <a:lstStyle/>
            <a:p>
              <a:pPr algn="r" eaLnBrk="0" hangingPunct="0">
                <a:defRPr/>
              </a:pPr>
              <a:r>
                <a:rPr lang="cs-CZ" dirty="0" err="1">
                  <a:solidFill>
                    <a:srgbClr val="CC0000"/>
                  </a:solidFill>
                  <a:effectLst>
                    <a:outerShdw blurRad="38100" dist="38100" dir="2700000" algn="tl">
                      <a:srgbClr val="C0C0C0"/>
                    </a:outerShdw>
                  </a:effectLst>
                  <a:latin typeface="Times New Roman CE" charset="-18"/>
                </a:rPr>
                <a:t>c,d</a:t>
              </a:r>
              <a:r>
                <a:rPr lang="cs-CZ" dirty="0">
                  <a:solidFill>
                    <a:srgbClr val="CC0000"/>
                  </a:solidFill>
                  <a:effectLst>
                    <a:outerShdw blurRad="38100" dist="38100" dir="2700000" algn="tl">
                      <a:srgbClr val="C0C0C0"/>
                    </a:outerShdw>
                  </a:effectLst>
                  <a:latin typeface="Times New Roman CE" charset="-18"/>
                </a:rPr>
                <a:t>,</a:t>
              </a:r>
            </a:p>
          </p:txBody>
        </p:sp>
        <p:sp>
          <p:nvSpPr>
            <p:cNvPr id="119" name="Text Box 50"/>
            <p:cNvSpPr txBox="1">
              <a:spLocks noChangeArrowheads="1"/>
            </p:cNvSpPr>
            <p:nvPr/>
          </p:nvSpPr>
          <p:spPr bwMode="auto">
            <a:xfrm>
              <a:off x="7265136" y="3525864"/>
              <a:ext cx="444509" cy="307940"/>
            </a:xfrm>
            <a:prstGeom prst="rect">
              <a:avLst/>
            </a:prstGeom>
            <a:noFill/>
            <a:ln w="19050">
              <a:noFill/>
              <a:miter lim="800000"/>
              <a:headEnd/>
              <a:tailEnd/>
            </a:ln>
            <a:effectLst/>
          </p:spPr>
          <p:txBody>
            <a:bodyPr wrap="none" anchor="ctr">
              <a:spAutoFit/>
            </a:bodyPr>
            <a:lstStyle/>
            <a:p>
              <a:pPr algn="r" eaLnBrk="0" hangingPunct="0">
                <a:defRPr/>
              </a:pPr>
              <a:r>
                <a:rPr lang="cs-CZ" dirty="0" err="1">
                  <a:solidFill>
                    <a:srgbClr val="CC0000"/>
                  </a:solidFill>
                  <a:effectLst>
                    <a:outerShdw blurRad="38100" dist="38100" dir="2700000" algn="tl">
                      <a:srgbClr val="C0C0C0"/>
                    </a:outerShdw>
                  </a:effectLst>
                  <a:latin typeface="Times New Roman CE" charset="-18"/>
                </a:rPr>
                <a:t>c,d</a:t>
              </a:r>
              <a:r>
                <a:rPr lang="cs-CZ" dirty="0">
                  <a:solidFill>
                    <a:srgbClr val="CC0000"/>
                  </a:solidFill>
                  <a:effectLst>
                    <a:outerShdw blurRad="38100" dist="38100" dir="2700000" algn="tl">
                      <a:srgbClr val="C0C0C0"/>
                    </a:outerShdw>
                  </a:effectLst>
                  <a:latin typeface="Times New Roman CE" charset="-18"/>
                </a:rPr>
                <a:t>,</a:t>
              </a:r>
            </a:p>
          </p:txBody>
        </p:sp>
      </p:grpSp>
      <p:grpSp>
        <p:nvGrpSpPr>
          <p:cNvPr id="120" name="Group 78"/>
          <p:cNvGrpSpPr>
            <a:grpSpLocks/>
          </p:cNvGrpSpPr>
          <p:nvPr/>
        </p:nvGrpSpPr>
        <p:grpSpPr bwMode="auto">
          <a:xfrm>
            <a:off x="6434158" y="1871875"/>
            <a:ext cx="2755450" cy="2244725"/>
            <a:chOff x="6129338" y="2415573"/>
            <a:chExt cx="2755073" cy="2244726"/>
          </a:xfrm>
        </p:grpSpPr>
        <p:sp>
          <p:nvSpPr>
            <p:cNvPr id="121" name="Text Box 13"/>
            <p:cNvSpPr txBox="1">
              <a:spLocks noChangeArrowheads="1"/>
            </p:cNvSpPr>
            <p:nvPr/>
          </p:nvSpPr>
          <p:spPr bwMode="auto">
            <a:xfrm>
              <a:off x="6634163" y="2415573"/>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sz="1600" b="1">
                  <a:solidFill>
                    <a:srgbClr val="000000"/>
                  </a:solidFill>
                  <a:latin typeface="Times New Roman CE" charset="-18"/>
                </a:rPr>
                <a:t>Čas</a:t>
              </a:r>
            </a:p>
          </p:txBody>
        </p:sp>
        <p:grpSp>
          <p:nvGrpSpPr>
            <p:cNvPr id="122" name="Group 121"/>
            <p:cNvGrpSpPr>
              <a:grpSpLocks/>
            </p:cNvGrpSpPr>
            <p:nvPr/>
          </p:nvGrpSpPr>
          <p:grpSpPr bwMode="auto">
            <a:xfrm>
              <a:off x="6257926" y="2918910"/>
              <a:ext cx="2626485" cy="1709540"/>
              <a:chOff x="6257926" y="2918910"/>
              <a:chExt cx="2626485" cy="1709540"/>
            </a:xfrm>
          </p:grpSpPr>
          <p:sp>
            <p:nvSpPr>
              <p:cNvPr id="134" name="Text Box 9"/>
              <p:cNvSpPr txBox="1">
                <a:spLocks noChangeArrowheads="1"/>
              </p:cNvSpPr>
              <p:nvPr/>
            </p:nvSpPr>
            <p:spPr bwMode="auto">
              <a:xfrm>
                <a:off x="6997701" y="2918910"/>
                <a:ext cx="737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Rok (3)</a:t>
                </a:r>
              </a:p>
            </p:txBody>
          </p:sp>
          <p:sp>
            <p:nvSpPr>
              <p:cNvPr id="135" name="Text Box 10"/>
              <p:cNvSpPr txBox="1">
                <a:spLocks noChangeArrowheads="1"/>
              </p:cNvSpPr>
              <p:nvPr/>
            </p:nvSpPr>
            <p:spPr bwMode="auto">
              <a:xfrm>
                <a:off x="6272213" y="3399923"/>
                <a:ext cx="1066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Kvartál (12)</a:t>
                </a:r>
              </a:p>
            </p:txBody>
          </p:sp>
          <p:sp>
            <p:nvSpPr>
              <p:cNvPr id="136" name="Text Box 11"/>
              <p:cNvSpPr txBox="1">
                <a:spLocks noChangeArrowheads="1"/>
              </p:cNvSpPr>
              <p:nvPr/>
            </p:nvSpPr>
            <p:spPr bwMode="auto">
              <a:xfrm>
                <a:off x="6257926" y="3826960"/>
                <a:ext cx="9685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Měsíc (36)</a:t>
                </a:r>
              </a:p>
            </p:txBody>
          </p:sp>
          <p:sp>
            <p:nvSpPr>
              <p:cNvPr id="137" name="Text Box 12"/>
              <p:cNvSpPr txBox="1">
                <a:spLocks noChangeArrowheads="1"/>
              </p:cNvSpPr>
              <p:nvPr/>
            </p:nvSpPr>
            <p:spPr bwMode="auto">
              <a:xfrm>
                <a:off x="7010401" y="4320673"/>
                <a:ext cx="10070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a:solidFill>
                      <a:srgbClr val="000000"/>
                    </a:solidFill>
                    <a:latin typeface="Times New Roman CE" charset="-18"/>
                  </a:rPr>
                  <a:t>Den (1095)</a:t>
                </a:r>
              </a:p>
            </p:txBody>
          </p:sp>
          <p:sp>
            <p:nvSpPr>
              <p:cNvPr id="138" name="Text Box 19"/>
              <p:cNvSpPr txBox="1">
                <a:spLocks noChangeArrowheads="1"/>
              </p:cNvSpPr>
              <p:nvPr/>
            </p:nvSpPr>
            <p:spPr bwMode="auto">
              <a:xfrm>
                <a:off x="7808475" y="3523748"/>
                <a:ext cx="1075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a:r>
                  <a:rPr lang="cs-CZ" dirty="0">
                    <a:solidFill>
                      <a:srgbClr val="000000"/>
                    </a:solidFill>
                    <a:latin typeface="Times New Roman CE" charset="-18"/>
                  </a:rPr>
                  <a:t>Týden (156)</a:t>
                </a:r>
              </a:p>
            </p:txBody>
          </p:sp>
        </p:grpSp>
        <p:grpSp>
          <p:nvGrpSpPr>
            <p:cNvPr id="123" name="Group 67"/>
            <p:cNvGrpSpPr>
              <a:grpSpLocks/>
            </p:cNvGrpSpPr>
            <p:nvPr/>
          </p:nvGrpSpPr>
          <p:grpSpPr bwMode="auto">
            <a:xfrm>
              <a:off x="6129338" y="2929923"/>
              <a:ext cx="1757363" cy="1730376"/>
              <a:chOff x="6129338" y="2929923"/>
              <a:chExt cx="1757363" cy="1730376"/>
            </a:xfrm>
          </p:grpSpPr>
          <p:sp>
            <p:nvSpPr>
              <p:cNvPr id="124" name="Line 16"/>
              <p:cNvSpPr>
                <a:spLocks noChangeShapeType="1"/>
              </p:cNvSpPr>
              <p:nvPr/>
            </p:nvSpPr>
            <p:spPr bwMode="auto">
              <a:xfrm>
                <a:off x="6210301" y="4199923"/>
                <a:ext cx="1676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125" name="Group 63"/>
              <p:cNvGrpSpPr>
                <a:grpSpLocks/>
              </p:cNvGrpSpPr>
              <p:nvPr/>
            </p:nvGrpSpPr>
            <p:grpSpPr bwMode="auto">
              <a:xfrm>
                <a:off x="6129338" y="2929923"/>
                <a:ext cx="1752600" cy="1730376"/>
                <a:chOff x="6129338" y="2929923"/>
                <a:chExt cx="1752600" cy="1730376"/>
              </a:xfrm>
            </p:grpSpPr>
            <p:sp>
              <p:nvSpPr>
                <p:cNvPr id="126" name="Line 5"/>
                <p:cNvSpPr>
                  <a:spLocks noChangeShapeType="1"/>
                </p:cNvSpPr>
                <p:nvPr/>
              </p:nvSpPr>
              <p:spPr bwMode="auto">
                <a:xfrm flipH="1">
                  <a:off x="6934201" y="2929923"/>
                  <a:ext cx="7938" cy="3571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7" name="Line 6"/>
                <p:cNvSpPr>
                  <a:spLocks noChangeShapeType="1"/>
                </p:cNvSpPr>
                <p:nvPr/>
              </p:nvSpPr>
              <p:spPr bwMode="auto">
                <a:xfrm>
                  <a:off x="6867526" y="2929923"/>
                  <a:ext cx="152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8" name="Line 7"/>
                <p:cNvSpPr>
                  <a:spLocks noChangeShapeType="1"/>
                </p:cNvSpPr>
                <p:nvPr/>
              </p:nvSpPr>
              <p:spPr bwMode="auto">
                <a:xfrm>
                  <a:off x="6129338" y="3776061"/>
                  <a:ext cx="152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9" name="Line 8"/>
                <p:cNvSpPr>
                  <a:spLocks noChangeShapeType="1"/>
                </p:cNvSpPr>
                <p:nvPr/>
              </p:nvSpPr>
              <p:spPr bwMode="auto">
                <a:xfrm>
                  <a:off x="6858001" y="4660298"/>
                  <a:ext cx="152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0" name="Line 14"/>
                <p:cNvSpPr>
                  <a:spLocks noChangeShapeType="1"/>
                </p:cNvSpPr>
                <p:nvPr/>
              </p:nvSpPr>
              <p:spPr bwMode="auto">
                <a:xfrm>
                  <a:off x="6200776" y="3291873"/>
                  <a:ext cx="1676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1" name="Line 15"/>
                <p:cNvSpPr>
                  <a:spLocks noChangeShapeType="1"/>
                </p:cNvSpPr>
                <p:nvPr/>
              </p:nvSpPr>
              <p:spPr bwMode="auto">
                <a:xfrm>
                  <a:off x="6200776" y="3291873"/>
                  <a:ext cx="0" cy="9128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2" name="Line 17"/>
                <p:cNvSpPr>
                  <a:spLocks noChangeShapeType="1"/>
                </p:cNvSpPr>
                <p:nvPr/>
              </p:nvSpPr>
              <p:spPr bwMode="auto">
                <a:xfrm>
                  <a:off x="6934201" y="4204686"/>
                  <a:ext cx="0" cy="4556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3" name="Line 18"/>
                <p:cNvSpPr>
                  <a:spLocks noChangeShapeType="1"/>
                </p:cNvSpPr>
                <p:nvPr/>
              </p:nvSpPr>
              <p:spPr bwMode="auto">
                <a:xfrm>
                  <a:off x="7881938" y="3287111"/>
                  <a:ext cx="0" cy="9128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grpSp>
      <p:grpSp>
        <p:nvGrpSpPr>
          <p:cNvPr id="139" name="Group 138"/>
          <p:cNvGrpSpPr/>
          <p:nvPr/>
        </p:nvGrpSpPr>
        <p:grpSpPr>
          <a:xfrm>
            <a:off x="283029" y="2682989"/>
            <a:ext cx="8368537" cy="3268307"/>
            <a:chOff x="283029" y="2682989"/>
            <a:chExt cx="8368537" cy="3268307"/>
          </a:xfrm>
        </p:grpSpPr>
        <p:grpSp>
          <p:nvGrpSpPr>
            <p:cNvPr id="140" name="Group 139"/>
            <p:cNvGrpSpPr/>
            <p:nvPr/>
          </p:nvGrpSpPr>
          <p:grpSpPr>
            <a:xfrm>
              <a:off x="283029" y="2682989"/>
              <a:ext cx="8368537" cy="3268307"/>
              <a:chOff x="283029" y="2682989"/>
              <a:chExt cx="8368537" cy="3268307"/>
            </a:xfrm>
          </p:grpSpPr>
          <p:sp>
            <p:nvSpPr>
              <p:cNvPr id="142" name="TextBox 141"/>
              <p:cNvSpPr txBox="1">
                <a:spLocks noChangeArrowheads="1"/>
              </p:cNvSpPr>
              <p:nvPr/>
            </p:nvSpPr>
            <p:spPr bwMode="auto">
              <a:xfrm>
                <a:off x="3469966" y="5213109"/>
                <a:ext cx="518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lgn="l" eaLnBrk="1" hangingPunct="1"/>
                <a:r>
                  <a:rPr lang="cs-CZ" b="1" i="1" dirty="0"/>
                  <a:t>Otázka:</a:t>
                </a:r>
                <a:r>
                  <a:rPr lang="cs-CZ" i="1" dirty="0"/>
                  <a:t> 	Mohou být metriky </a:t>
                </a:r>
                <a:r>
                  <a:rPr lang="cs-CZ" i="1" dirty="0" smtClean="0"/>
                  <a:t> </a:t>
                </a:r>
                <a:r>
                  <a:rPr lang="cs-CZ" i="1" dirty="0"/>
                  <a:t>sledovány i pro dimensi Artikl?</a:t>
                </a:r>
                <a:br>
                  <a:rPr lang="cs-CZ" i="1" dirty="0"/>
                </a:br>
                <a:r>
                  <a:rPr lang="cs-CZ" i="1" dirty="0"/>
                  <a:t>	Za jakých okolností?</a:t>
                </a:r>
                <a:br>
                  <a:rPr lang="cs-CZ" i="1" dirty="0"/>
                </a:br>
                <a:r>
                  <a:rPr lang="cs-CZ" i="1" dirty="0"/>
                  <a:t>	Co pak metriky vyjadřují?</a:t>
                </a:r>
                <a:endParaRPr lang="en-US" i="1" dirty="0"/>
              </a:p>
            </p:txBody>
          </p:sp>
          <p:sp>
            <p:nvSpPr>
              <p:cNvPr id="143" name="Rounded Rectangle 142"/>
              <p:cNvSpPr/>
              <p:nvPr/>
            </p:nvSpPr>
            <p:spPr bwMode="auto">
              <a:xfrm>
                <a:off x="283029" y="2682989"/>
                <a:ext cx="2547257" cy="521592"/>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sp>
          <p:nvSpPr>
            <p:cNvPr id="141" name="Rounded Rectangle 140"/>
            <p:cNvSpPr/>
            <p:nvPr/>
          </p:nvSpPr>
          <p:spPr bwMode="auto">
            <a:xfrm>
              <a:off x="5347795" y="5234881"/>
              <a:ext cx="584919" cy="26240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spTree>
    <p:extLst>
      <p:ext uri="{BB962C8B-B14F-4D97-AF65-F5344CB8AC3E}">
        <p14:creationId xmlns:p14="http://schemas.microsoft.com/office/powerpoint/2010/main" val="2943695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9" name="Rectangle 7"/>
          <p:cNvSpPr>
            <a:spLocks noGrp="1" noChangeArrowheads="1"/>
          </p:cNvSpPr>
          <p:nvPr>
            <p:ph type="title"/>
          </p:nvPr>
        </p:nvSpPr>
        <p:spPr>
          <a:xfrm>
            <a:off x="119818" y="408631"/>
            <a:ext cx="2515438" cy="338554"/>
          </a:xfrm>
          <a:noFill/>
          <a:ln/>
        </p:spPr>
        <p:txBody>
          <a:bodyPr/>
          <a:lstStyle/>
          <a:p>
            <a:r>
              <a:rPr lang="cs-CZ" dirty="0" smtClean="0"/>
              <a:t>Cvičení 1</a:t>
            </a:r>
            <a:endParaRPr lang="cs-CZ" dirty="0"/>
          </a:p>
        </p:txBody>
      </p:sp>
      <p:sp>
        <p:nvSpPr>
          <p:cNvPr id="3" name="Text Placeholder 2"/>
          <p:cNvSpPr>
            <a:spLocks noGrp="1"/>
          </p:cNvSpPr>
          <p:nvPr>
            <p:ph type="body" sz="quarter" idx="11"/>
          </p:nvPr>
        </p:nvSpPr>
        <p:spPr/>
        <p:txBody>
          <a:bodyPr/>
          <a:lstStyle/>
          <a:p>
            <a:r>
              <a:rPr lang="cs-CZ" dirty="0"/>
              <a:t>Řešení – Analysa (C)</a:t>
            </a:r>
            <a:endParaRPr lang="en-US" dirty="0"/>
          </a:p>
        </p:txBody>
      </p:sp>
      <p:sp>
        <p:nvSpPr>
          <p:cNvPr id="7" name="Rectangle 3"/>
          <p:cNvSpPr txBox="1">
            <a:spLocks noChangeArrowheads="1"/>
          </p:cNvSpPr>
          <p:nvPr/>
        </p:nvSpPr>
        <p:spPr>
          <a:xfrm>
            <a:off x="457200" y="1122627"/>
            <a:ext cx="8229600" cy="4395370"/>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cs-CZ" smtClean="0"/>
              <a:t>Proces: Sledování výkonnostních ukazatelů</a:t>
            </a:r>
          </a:p>
          <a:p>
            <a:pPr lvl="1"/>
            <a:r>
              <a:rPr lang="cs-CZ" smtClean="0"/>
              <a:t>Ukazatele:</a:t>
            </a:r>
          </a:p>
          <a:p>
            <a:pPr lvl="2"/>
            <a:r>
              <a:rPr lang="cs-CZ" sz="1800" smtClean="0"/>
              <a:t>Prodej v jednotkách</a:t>
            </a:r>
          </a:p>
          <a:p>
            <a:pPr lvl="2"/>
            <a:r>
              <a:rPr lang="cs-CZ" sz="1800" smtClean="0"/>
              <a:t>Prodej v realizované prodejní ceně (PR_RPC)</a:t>
            </a:r>
          </a:p>
          <a:p>
            <a:pPr lvl="2"/>
            <a:r>
              <a:rPr lang="cs-CZ" sz="1800" smtClean="0"/>
              <a:t>Zisk (viz Analysa (1))</a:t>
            </a:r>
          </a:p>
          <a:p>
            <a:pPr lvl="2"/>
            <a:r>
              <a:rPr lang="cs-CZ" sz="1800" smtClean="0"/>
              <a:t>Počet zaměstnanců (PZ)</a:t>
            </a:r>
          </a:p>
          <a:p>
            <a:pPr lvl="2"/>
            <a:r>
              <a:rPr lang="cs-CZ" sz="1800" smtClean="0"/>
              <a:t>Prodej na zaměstnance = PR_RPC / PZ</a:t>
            </a:r>
          </a:p>
          <a:p>
            <a:pPr lvl="2"/>
            <a:r>
              <a:rPr lang="cs-CZ" sz="1800" smtClean="0"/>
              <a:t>Zisk na zaměstnance = Zisk / PZ.</a:t>
            </a:r>
          </a:p>
          <a:p>
            <a:pPr lvl="1"/>
            <a:r>
              <a:rPr lang="cs-CZ" smtClean="0"/>
              <a:t>Granularita: Týdenní snímky</a:t>
            </a:r>
          </a:p>
          <a:p>
            <a:pPr lvl="1"/>
            <a:r>
              <a:rPr lang="cs-CZ" smtClean="0"/>
              <a:t>Dimenze: </a:t>
            </a:r>
          </a:p>
          <a:p>
            <a:pPr lvl="2"/>
            <a:r>
              <a:rPr lang="cs-CZ" sz="1800" smtClean="0"/>
              <a:t>ČAS: </a:t>
            </a:r>
            <a:r>
              <a:rPr lang="cs-CZ" sz="1800" smtClean="0">
                <a:solidFill>
                  <a:schemeClr val="accent2">
                    <a:lumMod val="60000"/>
                    <a:lumOff val="40000"/>
                  </a:schemeClr>
                </a:solidFill>
              </a:rPr>
              <a:t>Rok → </a:t>
            </a:r>
            <a:r>
              <a:rPr lang="cs-CZ" sz="1800" smtClean="0"/>
              <a:t>týden</a:t>
            </a:r>
          </a:p>
          <a:p>
            <a:pPr lvl="2"/>
            <a:r>
              <a:rPr lang="cs-CZ" sz="1800" smtClean="0"/>
              <a:t>GEOGRAFIE: </a:t>
            </a:r>
            <a:r>
              <a:rPr lang="cs-CZ" sz="1800" smtClean="0">
                <a:solidFill>
                  <a:schemeClr val="accent2">
                    <a:lumMod val="60000"/>
                    <a:lumOff val="40000"/>
                  </a:schemeClr>
                </a:solidFill>
              </a:rPr>
              <a:t>Region → </a:t>
            </a:r>
            <a:r>
              <a:rPr lang="cs-CZ" sz="1800" smtClean="0"/>
              <a:t>Obchod</a:t>
            </a:r>
            <a:endParaRPr lang="cs-CZ" sz="1800" dirty="0"/>
          </a:p>
        </p:txBody>
      </p:sp>
      <p:sp>
        <p:nvSpPr>
          <p:cNvPr id="8" name="TextBox 7"/>
          <p:cNvSpPr txBox="1"/>
          <p:nvPr/>
        </p:nvSpPr>
        <p:spPr>
          <a:xfrm>
            <a:off x="5540556" y="5505441"/>
            <a:ext cx="3146244" cy="923330"/>
          </a:xfrm>
          <a:prstGeom prst="rect">
            <a:avLst/>
          </a:prstGeom>
          <a:noFill/>
          <a:ln w="19050">
            <a:solidFill>
              <a:schemeClr val="accent3">
                <a:lumMod val="60000"/>
                <a:lumOff val="40000"/>
              </a:schemeClr>
            </a:solidFill>
          </a:ln>
        </p:spPr>
        <p:txBody>
          <a:bodyPr wrap="square" rtlCol="0">
            <a:spAutoFit/>
          </a:bodyPr>
          <a:lstStyle/>
          <a:p>
            <a:r>
              <a:rPr lang="cs-CZ" i="1" dirty="0" err="1" smtClean="0">
                <a:solidFill>
                  <a:schemeClr val="accent2">
                    <a:lumMod val="60000"/>
                    <a:lumOff val="40000"/>
                  </a:schemeClr>
                </a:solidFill>
              </a:rPr>
              <a:t>Pozn</a:t>
            </a:r>
            <a:r>
              <a:rPr lang="cs-CZ" i="1" dirty="0" smtClean="0">
                <a:solidFill>
                  <a:schemeClr val="accent2">
                    <a:lumMod val="60000"/>
                    <a:lumOff val="40000"/>
                  </a:schemeClr>
                </a:solidFill>
              </a:rPr>
              <a:t>: </a:t>
            </a:r>
            <a:br>
              <a:rPr lang="cs-CZ" i="1" dirty="0" smtClean="0">
                <a:solidFill>
                  <a:schemeClr val="accent2">
                    <a:lumMod val="60000"/>
                    <a:lumOff val="40000"/>
                  </a:schemeClr>
                </a:solidFill>
              </a:rPr>
            </a:br>
            <a:r>
              <a:rPr lang="cs-CZ" i="1" dirty="0" smtClean="0">
                <a:solidFill>
                  <a:schemeClr val="accent2">
                    <a:lumMod val="60000"/>
                    <a:lumOff val="40000"/>
                  </a:schemeClr>
                </a:solidFill>
              </a:rPr>
              <a:t>Modrý text – rozšíření </a:t>
            </a:r>
            <a:br>
              <a:rPr lang="cs-CZ" i="1" dirty="0" smtClean="0">
                <a:solidFill>
                  <a:schemeClr val="accent2">
                    <a:lumMod val="60000"/>
                    <a:lumOff val="40000"/>
                  </a:schemeClr>
                </a:solidFill>
              </a:rPr>
            </a:br>
            <a:r>
              <a:rPr lang="cs-CZ" i="1" dirty="0" smtClean="0">
                <a:solidFill>
                  <a:schemeClr val="accent2">
                    <a:lumMod val="60000"/>
                    <a:lumOff val="40000"/>
                  </a:schemeClr>
                </a:solidFill>
              </a:rPr>
              <a:t>nad rámec zadání</a:t>
            </a:r>
            <a:endParaRPr lang="en-US" i="1" dirty="0">
              <a:solidFill>
                <a:schemeClr val="accent2">
                  <a:lumMod val="60000"/>
                  <a:lumOff val="40000"/>
                </a:schemeClr>
              </a:solidFill>
            </a:endParaRPr>
          </a:p>
        </p:txBody>
      </p:sp>
    </p:spTree>
    <p:extLst>
      <p:ext uri="{BB962C8B-B14F-4D97-AF65-F5344CB8AC3E}">
        <p14:creationId xmlns:p14="http://schemas.microsoft.com/office/powerpoint/2010/main" val="2942623511"/>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352" name="Rectangle 96"/>
          <p:cNvSpPr>
            <a:spLocks noGrp="1" noChangeArrowheads="1"/>
          </p:cNvSpPr>
          <p:nvPr>
            <p:ph type="title"/>
          </p:nvPr>
        </p:nvSpPr>
        <p:spPr>
          <a:xfrm>
            <a:off x="119818" y="408631"/>
            <a:ext cx="2515438" cy="338554"/>
          </a:xfrm>
          <a:noFill/>
          <a:ln/>
        </p:spPr>
        <p:txBody>
          <a:bodyPr/>
          <a:lstStyle/>
          <a:p>
            <a:r>
              <a:rPr lang="cs-CZ" dirty="0"/>
              <a:t>Řešení </a:t>
            </a:r>
            <a:r>
              <a:rPr lang="cs-CZ" dirty="0" smtClean="0"/>
              <a:t>(MDS zápis)</a:t>
            </a:r>
            <a:endParaRPr lang="cs-CZ" dirty="0"/>
          </a:p>
        </p:txBody>
      </p:sp>
      <p:sp>
        <p:nvSpPr>
          <p:cNvPr id="3" name="Text Placeholder 2"/>
          <p:cNvSpPr>
            <a:spLocks noGrp="1"/>
          </p:cNvSpPr>
          <p:nvPr>
            <p:ph type="body" sz="quarter" idx="11"/>
          </p:nvPr>
        </p:nvSpPr>
        <p:spPr>
          <a:xfrm flipH="1">
            <a:off x="2635257" y="397555"/>
            <a:ext cx="6061271" cy="338554"/>
          </a:xfrm>
        </p:spPr>
        <p:txBody>
          <a:bodyPr/>
          <a:lstStyle/>
          <a:p>
            <a:r>
              <a:rPr lang="cs-CZ" dirty="0" smtClean="0"/>
              <a:t>MD model</a:t>
            </a:r>
            <a:endParaRPr lang="en-US" dirty="0"/>
          </a:p>
        </p:txBody>
      </p:sp>
      <p:sp>
        <p:nvSpPr>
          <p:cNvPr id="112" name="Line 3"/>
          <p:cNvSpPr>
            <a:spLocks noChangeShapeType="1"/>
          </p:cNvSpPr>
          <p:nvPr/>
        </p:nvSpPr>
        <p:spPr bwMode="auto">
          <a:xfrm>
            <a:off x="1905000" y="1271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13" name="Line 4"/>
          <p:cNvSpPr>
            <a:spLocks noChangeShapeType="1"/>
          </p:cNvSpPr>
          <p:nvPr/>
        </p:nvSpPr>
        <p:spPr bwMode="auto">
          <a:xfrm>
            <a:off x="1981200" y="1271588"/>
            <a:ext cx="0" cy="14478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14" name="Text Box 5"/>
          <p:cNvSpPr txBox="1">
            <a:spLocks noChangeArrowheads="1"/>
          </p:cNvSpPr>
          <p:nvPr/>
        </p:nvSpPr>
        <p:spPr bwMode="auto">
          <a:xfrm>
            <a:off x="1066800" y="918954"/>
            <a:ext cx="190817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b="1">
                <a:solidFill>
                  <a:srgbClr val="4D4D4D"/>
                </a:solidFill>
              </a:rPr>
              <a:t>Prodejna</a:t>
            </a:r>
          </a:p>
        </p:txBody>
      </p:sp>
      <p:sp>
        <p:nvSpPr>
          <p:cNvPr id="115" name="Line 7"/>
          <p:cNvSpPr>
            <a:spLocks noChangeShapeType="1"/>
          </p:cNvSpPr>
          <p:nvPr/>
        </p:nvSpPr>
        <p:spPr bwMode="auto">
          <a:xfrm>
            <a:off x="3762375" y="1270000"/>
            <a:ext cx="0" cy="2498725"/>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16" name="Text Box 8"/>
          <p:cNvSpPr txBox="1">
            <a:spLocks noChangeArrowheads="1"/>
          </p:cNvSpPr>
          <p:nvPr/>
        </p:nvSpPr>
        <p:spPr bwMode="auto">
          <a:xfrm>
            <a:off x="3434931" y="918954"/>
            <a:ext cx="71045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b="1">
                <a:solidFill>
                  <a:srgbClr val="4D4D4D"/>
                </a:solidFill>
              </a:rPr>
              <a:t>Artikl</a:t>
            </a:r>
          </a:p>
        </p:txBody>
      </p:sp>
      <p:sp>
        <p:nvSpPr>
          <p:cNvPr id="117" name="Text Box 9"/>
          <p:cNvSpPr txBox="1">
            <a:spLocks noChangeArrowheads="1"/>
          </p:cNvSpPr>
          <p:nvPr/>
        </p:nvSpPr>
        <p:spPr bwMode="auto">
          <a:xfrm>
            <a:off x="1981200" y="1270585"/>
            <a:ext cx="6096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dirty="0" smtClean="0">
                <a:solidFill>
                  <a:srgbClr val="4D4D4D"/>
                </a:solidFill>
              </a:rPr>
              <a:t>All</a:t>
            </a:r>
            <a:endParaRPr lang="cs-CZ" sz="1600" dirty="0">
              <a:solidFill>
                <a:srgbClr val="4D4D4D"/>
              </a:solidFill>
            </a:endParaRPr>
          </a:p>
        </p:txBody>
      </p:sp>
      <p:sp>
        <p:nvSpPr>
          <p:cNvPr id="118" name="Text Box 10"/>
          <p:cNvSpPr txBox="1">
            <a:spLocks noChangeArrowheads="1"/>
          </p:cNvSpPr>
          <p:nvPr/>
        </p:nvSpPr>
        <p:spPr bwMode="auto">
          <a:xfrm>
            <a:off x="1455540" y="183476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19" name="Text Box 11"/>
          <p:cNvSpPr txBox="1">
            <a:spLocks noChangeArrowheads="1"/>
          </p:cNvSpPr>
          <p:nvPr/>
        </p:nvSpPr>
        <p:spPr bwMode="auto">
          <a:xfrm>
            <a:off x="1463478" y="229196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20" name="Text Box 12"/>
          <p:cNvSpPr txBox="1">
            <a:spLocks noChangeArrowheads="1"/>
          </p:cNvSpPr>
          <p:nvPr/>
        </p:nvSpPr>
        <p:spPr bwMode="auto">
          <a:xfrm>
            <a:off x="1981200" y="1804988"/>
            <a:ext cx="14335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spcAft>
                <a:spcPct val="0"/>
              </a:spcAft>
              <a:buClrTx/>
              <a:buSzTx/>
              <a:buFontTx/>
              <a:buNone/>
            </a:pPr>
            <a:r>
              <a:rPr lang="cs-CZ" sz="1600" dirty="0">
                <a:solidFill>
                  <a:srgbClr val="4D4D4D"/>
                </a:solidFill>
              </a:rPr>
              <a:t>Region 7</a:t>
            </a:r>
          </a:p>
        </p:txBody>
      </p:sp>
      <p:sp>
        <p:nvSpPr>
          <p:cNvPr id="121" name="Text Box 13"/>
          <p:cNvSpPr txBox="1">
            <a:spLocks noChangeArrowheads="1"/>
          </p:cNvSpPr>
          <p:nvPr/>
        </p:nvSpPr>
        <p:spPr bwMode="auto">
          <a:xfrm>
            <a:off x="1974850" y="2261185"/>
            <a:ext cx="13779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spcAft>
                <a:spcPct val="0"/>
              </a:spcAft>
              <a:buClrTx/>
              <a:buSzTx/>
              <a:buFontTx/>
              <a:buNone/>
            </a:pPr>
            <a:r>
              <a:rPr lang="cs-CZ" sz="1600">
                <a:solidFill>
                  <a:srgbClr val="4D4D4D"/>
                </a:solidFill>
              </a:rPr>
              <a:t>Obchod 120</a:t>
            </a:r>
          </a:p>
        </p:txBody>
      </p:sp>
      <p:sp>
        <p:nvSpPr>
          <p:cNvPr id="122" name="Text Box 14"/>
          <p:cNvSpPr txBox="1">
            <a:spLocks noChangeArrowheads="1"/>
          </p:cNvSpPr>
          <p:nvPr/>
        </p:nvSpPr>
        <p:spPr bwMode="auto">
          <a:xfrm>
            <a:off x="2131455" y="3982036"/>
            <a:ext cx="41068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dirty="0" smtClean="0">
                <a:solidFill>
                  <a:srgbClr val="4D4D4D"/>
                </a:solidFill>
              </a:rPr>
              <a:t>All</a:t>
            </a:r>
            <a:endParaRPr lang="cs-CZ" sz="1600" dirty="0">
              <a:solidFill>
                <a:srgbClr val="4D4D4D"/>
              </a:solidFill>
            </a:endParaRPr>
          </a:p>
        </p:txBody>
      </p:sp>
      <p:sp>
        <p:nvSpPr>
          <p:cNvPr id="123" name="Text Box 15"/>
          <p:cNvSpPr txBox="1">
            <a:spLocks noChangeArrowheads="1"/>
          </p:cNvSpPr>
          <p:nvPr/>
        </p:nvSpPr>
        <p:spPr bwMode="auto">
          <a:xfrm>
            <a:off x="1600200" y="4471988"/>
            <a:ext cx="10096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dirty="0">
                <a:solidFill>
                  <a:srgbClr val="4D4D4D"/>
                </a:solidFill>
              </a:rPr>
              <a:t>Nákupčí</a:t>
            </a:r>
          </a:p>
        </p:txBody>
      </p:sp>
      <p:sp>
        <p:nvSpPr>
          <p:cNvPr id="124" name="Text Box 16"/>
          <p:cNvSpPr txBox="1">
            <a:spLocks noChangeArrowheads="1"/>
          </p:cNvSpPr>
          <p:nvPr/>
        </p:nvSpPr>
        <p:spPr bwMode="auto">
          <a:xfrm>
            <a:off x="3657600" y="3357563"/>
            <a:ext cx="1447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dirty="0">
                <a:solidFill>
                  <a:srgbClr val="4D4D4D"/>
                </a:solidFill>
              </a:rPr>
              <a:t>Artikl 20000</a:t>
            </a:r>
          </a:p>
        </p:txBody>
      </p:sp>
      <p:sp>
        <p:nvSpPr>
          <p:cNvPr id="125" name="Text Box 17"/>
          <p:cNvSpPr txBox="1">
            <a:spLocks noChangeArrowheads="1"/>
          </p:cNvSpPr>
          <p:nvPr/>
        </p:nvSpPr>
        <p:spPr bwMode="auto">
          <a:xfrm>
            <a:off x="3284577" y="3380988"/>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a:t>
            </a:r>
          </a:p>
        </p:txBody>
      </p:sp>
      <p:sp>
        <p:nvSpPr>
          <p:cNvPr id="126" name="Text Box 18"/>
          <p:cNvSpPr txBox="1">
            <a:spLocks noChangeArrowheads="1"/>
          </p:cNvSpPr>
          <p:nvPr/>
        </p:nvSpPr>
        <p:spPr bwMode="auto">
          <a:xfrm>
            <a:off x="3286165" y="2777738"/>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a:t>
            </a:r>
          </a:p>
        </p:txBody>
      </p:sp>
      <p:sp>
        <p:nvSpPr>
          <p:cNvPr id="127" name="Text Box 19"/>
          <p:cNvSpPr txBox="1">
            <a:spLocks noChangeArrowheads="1"/>
          </p:cNvSpPr>
          <p:nvPr/>
        </p:nvSpPr>
        <p:spPr bwMode="auto">
          <a:xfrm>
            <a:off x="3280112" y="2326888"/>
            <a:ext cx="38985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a:t>
            </a:r>
          </a:p>
        </p:txBody>
      </p:sp>
      <p:sp>
        <p:nvSpPr>
          <p:cNvPr id="128" name="Text Box 20"/>
          <p:cNvSpPr txBox="1">
            <a:spLocks noChangeArrowheads="1"/>
          </p:cNvSpPr>
          <p:nvPr/>
        </p:nvSpPr>
        <p:spPr bwMode="auto">
          <a:xfrm>
            <a:off x="3171825" y="1895088"/>
            <a:ext cx="5889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200">
                <a:solidFill>
                  <a:schemeClr val="hlink"/>
                </a:solidFill>
              </a:rPr>
              <a:t>AB  </a:t>
            </a:r>
          </a:p>
        </p:txBody>
      </p:sp>
      <p:sp>
        <p:nvSpPr>
          <p:cNvPr id="129" name="Text Box 21"/>
          <p:cNvSpPr txBox="1">
            <a:spLocks noChangeArrowheads="1"/>
          </p:cNvSpPr>
          <p:nvPr/>
        </p:nvSpPr>
        <p:spPr bwMode="auto">
          <a:xfrm>
            <a:off x="3266878" y="1437888"/>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30" name="Text Box 22"/>
          <p:cNvSpPr txBox="1">
            <a:spLocks noChangeArrowheads="1"/>
          </p:cNvSpPr>
          <p:nvPr/>
        </p:nvSpPr>
        <p:spPr bwMode="auto">
          <a:xfrm>
            <a:off x="3733800" y="1408113"/>
            <a:ext cx="7556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dirty="0" smtClean="0">
                <a:solidFill>
                  <a:srgbClr val="4D4D4D"/>
                </a:solidFill>
              </a:rPr>
              <a:t>All</a:t>
            </a:r>
            <a:endParaRPr lang="cs-CZ" sz="1600" dirty="0">
              <a:solidFill>
                <a:srgbClr val="4D4D4D"/>
              </a:solidFill>
            </a:endParaRPr>
          </a:p>
        </p:txBody>
      </p:sp>
      <p:sp>
        <p:nvSpPr>
          <p:cNvPr id="131" name="Text Box 23"/>
          <p:cNvSpPr txBox="1">
            <a:spLocks noChangeArrowheads="1"/>
          </p:cNvSpPr>
          <p:nvPr/>
        </p:nvSpPr>
        <p:spPr bwMode="auto">
          <a:xfrm>
            <a:off x="3471863" y="1865313"/>
            <a:ext cx="1258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a:solidFill>
                  <a:srgbClr val="4D4D4D"/>
                </a:solidFill>
              </a:rPr>
              <a:t>Úsek</a:t>
            </a:r>
          </a:p>
        </p:txBody>
      </p:sp>
      <p:sp>
        <p:nvSpPr>
          <p:cNvPr id="132" name="Text Box 24"/>
          <p:cNvSpPr txBox="1">
            <a:spLocks noChangeArrowheads="1"/>
          </p:cNvSpPr>
          <p:nvPr/>
        </p:nvSpPr>
        <p:spPr bwMode="auto">
          <a:xfrm>
            <a:off x="3505200" y="2274888"/>
            <a:ext cx="1379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a:solidFill>
                  <a:srgbClr val="4D4D4D"/>
                </a:solidFill>
              </a:rPr>
              <a:t>Rodina</a:t>
            </a:r>
          </a:p>
        </p:txBody>
      </p:sp>
      <p:sp>
        <p:nvSpPr>
          <p:cNvPr id="133" name="Text Box 25"/>
          <p:cNvSpPr txBox="1">
            <a:spLocks noChangeArrowheads="1"/>
          </p:cNvSpPr>
          <p:nvPr/>
        </p:nvSpPr>
        <p:spPr bwMode="auto">
          <a:xfrm>
            <a:off x="3700463" y="2732088"/>
            <a:ext cx="1219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dirty="0" err="1">
                <a:solidFill>
                  <a:srgbClr val="4D4D4D"/>
                </a:solidFill>
              </a:rPr>
              <a:t>Podrodina</a:t>
            </a:r>
            <a:endParaRPr lang="cs-CZ" sz="1600" dirty="0">
              <a:solidFill>
                <a:srgbClr val="4D4D4D"/>
              </a:solidFill>
            </a:endParaRPr>
          </a:p>
        </p:txBody>
      </p:sp>
      <p:sp>
        <p:nvSpPr>
          <p:cNvPr id="135" name="Text Box 26"/>
          <p:cNvSpPr txBox="1">
            <a:spLocks noChangeArrowheads="1"/>
          </p:cNvSpPr>
          <p:nvPr/>
        </p:nvSpPr>
        <p:spPr bwMode="auto">
          <a:xfrm>
            <a:off x="445530" y="3982036"/>
            <a:ext cx="41068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dirty="0" smtClean="0">
                <a:solidFill>
                  <a:srgbClr val="4D4D4D"/>
                </a:solidFill>
              </a:rPr>
              <a:t>All</a:t>
            </a:r>
            <a:endParaRPr lang="cs-CZ" sz="1600" dirty="0">
              <a:solidFill>
                <a:srgbClr val="4D4D4D"/>
              </a:solidFill>
            </a:endParaRPr>
          </a:p>
        </p:txBody>
      </p:sp>
      <p:sp>
        <p:nvSpPr>
          <p:cNvPr id="136" name="Text Box 27"/>
          <p:cNvSpPr txBox="1">
            <a:spLocks noChangeArrowheads="1"/>
          </p:cNvSpPr>
          <p:nvPr/>
        </p:nvSpPr>
        <p:spPr bwMode="auto">
          <a:xfrm>
            <a:off x="-76200" y="4515435"/>
            <a:ext cx="11430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a:solidFill>
                  <a:srgbClr val="4D4D4D"/>
                </a:solidFill>
              </a:rPr>
              <a:t>Dodavatel</a:t>
            </a:r>
          </a:p>
        </p:txBody>
      </p:sp>
      <p:sp>
        <p:nvSpPr>
          <p:cNvPr id="137" name="Text Box 28"/>
          <p:cNvSpPr txBox="1">
            <a:spLocks noChangeArrowheads="1"/>
          </p:cNvSpPr>
          <p:nvPr/>
        </p:nvSpPr>
        <p:spPr bwMode="auto">
          <a:xfrm>
            <a:off x="1044378" y="401281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38" name="Text Box 29"/>
          <p:cNvSpPr txBox="1">
            <a:spLocks noChangeArrowheads="1"/>
          </p:cNvSpPr>
          <p:nvPr/>
        </p:nvSpPr>
        <p:spPr bwMode="auto">
          <a:xfrm>
            <a:off x="1058902" y="4546213"/>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a:t>
            </a:r>
          </a:p>
        </p:txBody>
      </p:sp>
      <p:sp>
        <p:nvSpPr>
          <p:cNvPr id="139" name="Text Box 30"/>
          <p:cNvSpPr txBox="1">
            <a:spLocks noChangeArrowheads="1"/>
          </p:cNvSpPr>
          <p:nvPr/>
        </p:nvSpPr>
        <p:spPr bwMode="auto">
          <a:xfrm>
            <a:off x="1453953" y="130136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40" name="Text Box 31"/>
          <p:cNvSpPr txBox="1">
            <a:spLocks noChangeArrowheads="1"/>
          </p:cNvSpPr>
          <p:nvPr/>
        </p:nvSpPr>
        <p:spPr bwMode="auto">
          <a:xfrm>
            <a:off x="2639815" y="401281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41" name="Text Box 32"/>
          <p:cNvSpPr txBox="1">
            <a:spLocks noChangeArrowheads="1"/>
          </p:cNvSpPr>
          <p:nvPr/>
        </p:nvSpPr>
        <p:spPr bwMode="auto">
          <a:xfrm>
            <a:off x="2647990" y="4504938"/>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a:t>
            </a:r>
          </a:p>
        </p:txBody>
      </p:sp>
      <p:sp>
        <p:nvSpPr>
          <p:cNvPr id="142" name="Text Box 33"/>
          <p:cNvSpPr txBox="1">
            <a:spLocks noChangeArrowheads="1"/>
          </p:cNvSpPr>
          <p:nvPr/>
        </p:nvSpPr>
        <p:spPr bwMode="auto">
          <a:xfrm>
            <a:off x="431569" y="3509754"/>
            <a:ext cx="11641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b="1">
                <a:solidFill>
                  <a:srgbClr val="4D4D4D"/>
                </a:solidFill>
              </a:rPr>
              <a:t>Dodavatel</a:t>
            </a:r>
          </a:p>
        </p:txBody>
      </p:sp>
      <p:sp>
        <p:nvSpPr>
          <p:cNvPr id="143" name="Line 34"/>
          <p:cNvSpPr>
            <a:spLocks noChangeShapeType="1"/>
          </p:cNvSpPr>
          <p:nvPr/>
        </p:nvSpPr>
        <p:spPr bwMode="auto">
          <a:xfrm>
            <a:off x="1905000" y="27193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44" name="Line 35"/>
          <p:cNvSpPr>
            <a:spLocks noChangeShapeType="1"/>
          </p:cNvSpPr>
          <p:nvPr/>
        </p:nvSpPr>
        <p:spPr bwMode="auto">
          <a:xfrm>
            <a:off x="1905000" y="21859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45" name="Line 36"/>
          <p:cNvSpPr>
            <a:spLocks noChangeShapeType="1"/>
          </p:cNvSpPr>
          <p:nvPr/>
        </p:nvSpPr>
        <p:spPr bwMode="auto">
          <a:xfrm>
            <a:off x="1905000" y="1652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46" name="Line 37"/>
          <p:cNvSpPr>
            <a:spLocks noChangeShapeType="1"/>
          </p:cNvSpPr>
          <p:nvPr/>
        </p:nvSpPr>
        <p:spPr bwMode="auto">
          <a:xfrm>
            <a:off x="2514600" y="3938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47" name="Line 38"/>
          <p:cNvSpPr>
            <a:spLocks noChangeShapeType="1"/>
          </p:cNvSpPr>
          <p:nvPr/>
        </p:nvSpPr>
        <p:spPr bwMode="auto">
          <a:xfrm>
            <a:off x="2514600" y="43957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48" name="Line 39"/>
          <p:cNvSpPr>
            <a:spLocks noChangeShapeType="1"/>
          </p:cNvSpPr>
          <p:nvPr/>
        </p:nvSpPr>
        <p:spPr bwMode="auto">
          <a:xfrm>
            <a:off x="3700463" y="2703513"/>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49" name="Line 40"/>
          <p:cNvSpPr>
            <a:spLocks noChangeShapeType="1"/>
          </p:cNvSpPr>
          <p:nvPr/>
        </p:nvSpPr>
        <p:spPr bwMode="auto">
          <a:xfrm>
            <a:off x="3700463" y="2246313"/>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0" name="Line 41"/>
          <p:cNvSpPr>
            <a:spLocks noChangeShapeType="1"/>
          </p:cNvSpPr>
          <p:nvPr/>
        </p:nvSpPr>
        <p:spPr bwMode="auto">
          <a:xfrm>
            <a:off x="3686175" y="18176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1" name="Line 42"/>
          <p:cNvSpPr>
            <a:spLocks noChangeShapeType="1"/>
          </p:cNvSpPr>
          <p:nvPr/>
        </p:nvSpPr>
        <p:spPr bwMode="auto">
          <a:xfrm>
            <a:off x="3700463" y="1255713"/>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2" name="Line 43"/>
          <p:cNvSpPr>
            <a:spLocks noChangeShapeType="1"/>
          </p:cNvSpPr>
          <p:nvPr/>
        </p:nvSpPr>
        <p:spPr bwMode="auto">
          <a:xfrm>
            <a:off x="3700463" y="3770313"/>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3" name="Line 44"/>
          <p:cNvSpPr>
            <a:spLocks noChangeShapeType="1"/>
          </p:cNvSpPr>
          <p:nvPr/>
        </p:nvSpPr>
        <p:spPr bwMode="auto">
          <a:xfrm>
            <a:off x="990600" y="3938588"/>
            <a:ext cx="0" cy="9144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4" name="Line 45"/>
          <p:cNvSpPr>
            <a:spLocks noChangeShapeType="1"/>
          </p:cNvSpPr>
          <p:nvPr/>
        </p:nvSpPr>
        <p:spPr bwMode="auto">
          <a:xfrm>
            <a:off x="914400" y="3938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5" name="Line 46"/>
          <p:cNvSpPr>
            <a:spLocks noChangeShapeType="1"/>
          </p:cNvSpPr>
          <p:nvPr/>
        </p:nvSpPr>
        <p:spPr bwMode="auto">
          <a:xfrm>
            <a:off x="914400" y="4319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6" name="Line 47"/>
          <p:cNvSpPr>
            <a:spLocks noChangeShapeType="1"/>
          </p:cNvSpPr>
          <p:nvPr/>
        </p:nvSpPr>
        <p:spPr bwMode="auto">
          <a:xfrm>
            <a:off x="914400" y="48529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7" name="Line 48"/>
          <p:cNvSpPr>
            <a:spLocks noChangeShapeType="1"/>
          </p:cNvSpPr>
          <p:nvPr/>
        </p:nvSpPr>
        <p:spPr bwMode="auto">
          <a:xfrm>
            <a:off x="644525" y="1652588"/>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8" name="Line 49"/>
          <p:cNvSpPr>
            <a:spLocks noChangeShapeType="1"/>
          </p:cNvSpPr>
          <p:nvPr/>
        </p:nvSpPr>
        <p:spPr bwMode="auto">
          <a:xfrm>
            <a:off x="644525" y="1271588"/>
            <a:ext cx="0" cy="3810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59" name="Text Box 50"/>
          <p:cNvSpPr txBox="1">
            <a:spLocks noChangeArrowheads="1"/>
          </p:cNvSpPr>
          <p:nvPr/>
        </p:nvSpPr>
        <p:spPr bwMode="auto">
          <a:xfrm>
            <a:off x="343209" y="918954"/>
            <a:ext cx="559769"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b="1">
                <a:solidFill>
                  <a:srgbClr val="4D4D4D"/>
                </a:solidFill>
              </a:rPr>
              <a:t>Čas</a:t>
            </a:r>
          </a:p>
        </p:txBody>
      </p:sp>
      <p:sp>
        <p:nvSpPr>
          <p:cNvPr id="160" name="Text Box 51"/>
          <p:cNvSpPr txBox="1">
            <a:spLocks noChangeArrowheads="1"/>
          </p:cNvSpPr>
          <p:nvPr/>
        </p:nvSpPr>
        <p:spPr bwMode="auto">
          <a:xfrm>
            <a:off x="280430" y="1270586"/>
            <a:ext cx="41069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a:solidFill>
                  <a:srgbClr val="4D4D4D"/>
                </a:solidFill>
              </a:rPr>
              <a:t>All</a:t>
            </a:r>
          </a:p>
        </p:txBody>
      </p:sp>
      <p:sp>
        <p:nvSpPr>
          <p:cNvPr id="161" name="Text Box 52"/>
          <p:cNvSpPr txBox="1">
            <a:spLocks noChangeArrowheads="1"/>
          </p:cNvSpPr>
          <p:nvPr/>
        </p:nvSpPr>
        <p:spPr bwMode="auto">
          <a:xfrm>
            <a:off x="693540" y="130136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62" name="Line 53"/>
          <p:cNvSpPr>
            <a:spLocks noChangeShapeType="1"/>
          </p:cNvSpPr>
          <p:nvPr/>
        </p:nvSpPr>
        <p:spPr bwMode="auto">
          <a:xfrm>
            <a:off x="644525" y="2109788"/>
            <a:ext cx="0" cy="2286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63" name="Text Box 54"/>
          <p:cNvSpPr txBox="1">
            <a:spLocks noChangeArrowheads="1"/>
          </p:cNvSpPr>
          <p:nvPr/>
        </p:nvSpPr>
        <p:spPr bwMode="auto">
          <a:xfrm>
            <a:off x="163513" y="1728788"/>
            <a:ext cx="569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a:solidFill>
                  <a:srgbClr val="4D4D4D"/>
                </a:solidFill>
              </a:rPr>
              <a:t>Rok</a:t>
            </a:r>
          </a:p>
        </p:txBody>
      </p:sp>
      <p:sp>
        <p:nvSpPr>
          <p:cNvPr id="164" name="Text Box 55"/>
          <p:cNvSpPr txBox="1">
            <a:spLocks noChangeArrowheads="1"/>
          </p:cNvSpPr>
          <p:nvPr/>
        </p:nvSpPr>
        <p:spPr bwMode="auto">
          <a:xfrm>
            <a:off x="728465" y="175856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165" name="Text Box 56"/>
          <p:cNvSpPr txBox="1">
            <a:spLocks noChangeArrowheads="1"/>
          </p:cNvSpPr>
          <p:nvPr/>
        </p:nvSpPr>
        <p:spPr bwMode="auto">
          <a:xfrm>
            <a:off x="725488" y="2809488"/>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spcAft>
                <a:spcPct val="0"/>
              </a:spcAft>
              <a:buClrTx/>
              <a:buSzTx/>
              <a:buFontTx/>
              <a:buNone/>
            </a:pPr>
            <a:r>
              <a:rPr lang="cs-CZ" sz="1200">
                <a:solidFill>
                  <a:schemeClr val="hlink"/>
                </a:solidFill>
              </a:rPr>
              <a:t>A</a:t>
            </a:r>
          </a:p>
        </p:txBody>
      </p:sp>
      <p:sp>
        <p:nvSpPr>
          <p:cNvPr id="166" name="Text Box 57"/>
          <p:cNvSpPr txBox="1">
            <a:spLocks noChangeArrowheads="1"/>
          </p:cNvSpPr>
          <p:nvPr/>
        </p:nvSpPr>
        <p:spPr bwMode="auto">
          <a:xfrm>
            <a:off x="187325" y="2673350"/>
            <a:ext cx="5222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a:solidFill>
                  <a:srgbClr val="4D4D4D"/>
                </a:solidFill>
              </a:rPr>
              <a:t>Den</a:t>
            </a:r>
          </a:p>
        </p:txBody>
      </p:sp>
      <p:sp>
        <p:nvSpPr>
          <p:cNvPr id="167" name="Line 58"/>
          <p:cNvSpPr>
            <a:spLocks noChangeShapeType="1"/>
          </p:cNvSpPr>
          <p:nvPr/>
        </p:nvSpPr>
        <p:spPr bwMode="auto">
          <a:xfrm>
            <a:off x="568325" y="1271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68" name="Text Box 59"/>
          <p:cNvSpPr txBox="1">
            <a:spLocks noChangeArrowheads="1"/>
          </p:cNvSpPr>
          <p:nvPr/>
        </p:nvSpPr>
        <p:spPr bwMode="auto">
          <a:xfrm>
            <a:off x="19285" y="2184986"/>
            <a:ext cx="127746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a:solidFill>
                  <a:srgbClr val="4D4D4D"/>
                </a:solidFill>
              </a:rPr>
              <a:t>Týden</a:t>
            </a:r>
            <a:r>
              <a:rPr lang="cs-CZ" sz="1200">
                <a:solidFill>
                  <a:schemeClr val="hlink"/>
                </a:solidFill>
              </a:rPr>
              <a:t>    ABC </a:t>
            </a:r>
          </a:p>
        </p:txBody>
      </p:sp>
      <p:sp>
        <p:nvSpPr>
          <p:cNvPr id="169" name="Line 60"/>
          <p:cNvSpPr>
            <a:spLocks noChangeShapeType="1"/>
          </p:cNvSpPr>
          <p:nvPr/>
        </p:nvSpPr>
        <p:spPr bwMode="auto">
          <a:xfrm>
            <a:off x="644525" y="2338388"/>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70" name="Line 61"/>
          <p:cNvSpPr>
            <a:spLocks noChangeShapeType="1"/>
          </p:cNvSpPr>
          <p:nvPr/>
        </p:nvSpPr>
        <p:spPr bwMode="auto">
          <a:xfrm>
            <a:off x="568325" y="3176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71" name="Text Box 62"/>
          <p:cNvSpPr txBox="1">
            <a:spLocks noChangeArrowheads="1"/>
          </p:cNvSpPr>
          <p:nvPr/>
        </p:nvSpPr>
        <p:spPr bwMode="auto">
          <a:xfrm>
            <a:off x="6027146" y="1062996"/>
            <a:ext cx="2819400" cy="382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55000"/>
              </a:lnSpc>
              <a:spcBef>
                <a:spcPct val="50000"/>
              </a:spcBef>
              <a:spcAft>
                <a:spcPct val="0"/>
              </a:spcAft>
              <a:buClrTx/>
              <a:buSzTx/>
              <a:buFontTx/>
              <a:buNone/>
            </a:pPr>
            <a:r>
              <a:rPr lang="cs-CZ" sz="2400" b="1" dirty="0" smtClean="0">
                <a:solidFill>
                  <a:srgbClr val="000000"/>
                </a:solidFill>
              </a:rPr>
              <a:t>Ukazatele:</a:t>
            </a:r>
            <a:r>
              <a:rPr lang="cs-CZ" sz="2400" dirty="0" smtClean="0">
                <a:solidFill>
                  <a:srgbClr val="000000"/>
                </a:solidFill>
              </a:rPr>
              <a:t>  </a:t>
            </a:r>
            <a:endParaRPr lang="cs-CZ" sz="2400" dirty="0">
              <a:solidFill>
                <a:srgbClr val="000000"/>
              </a:solidFill>
            </a:endParaRPr>
          </a:p>
          <a:p>
            <a:pPr lvl="1">
              <a:spcBef>
                <a:spcPct val="0"/>
              </a:spcBef>
              <a:spcAft>
                <a:spcPct val="0"/>
              </a:spcAft>
              <a:buClrTx/>
              <a:buSzTx/>
              <a:buFontTx/>
              <a:buNone/>
            </a:pPr>
            <a:r>
              <a:rPr lang="cs-CZ" dirty="0">
                <a:solidFill>
                  <a:srgbClr val="000000"/>
                </a:solidFill>
              </a:rPr>
              <a:t>Prodej v jednotkách</a:t>
            </a:r>
          </a:p>
          <a:p>
            <a:pPr lvl="1">
              <a:spcBef>
                <a:spcPct val="0"/>
              </a:spcBef>
              <a:spcAft>
                <a:spcPct val="0"/>
              </a:spcAft>
              <a:buClrTx/>
              <a:buSzTx/>
              <a:buFontTx/>
              <a:buNone/>
            </a:pPr>
            <a:r>
              <a:rPr lang="cs-CZ" dirty="0">
                <a:solidFill>
                  <a:srgbClr val="000000"/>
                </a:solidFill>
              </a:rPr>
              <a:t>Prodej v </a:t>
            </a:r>
            <a:r>
              <a:rPr lang="cs-CZ" dirty="0" smtClean="0">
                <a:solidFill>
                  <a:srgbClr val="000000"/>
                </a:solidFill>
              </a:rPr>
              <a:t>RPC</a:t>
            </a:r>
            <a:endParaRPr lang="cs-CZ" dirty="0">
              <a:solidFill>
                <a:srgbClr val="000000"/>
              </a:solidFill>
            </a:endParaRPr>
          </a:p>
          <a:p>
            <a:pPr lvl="1">
              <a:spcBef>
                <a:spcPct val="0"/>
              </a:spcBef>
              <a:spcAft>
                <a:spcPct val="0"/>
              </a:spcAft>
              <a:buClrTx/>
              <a:buSzTx/>
              <a:buFontTx/>
              <a:buNone/>
            </a:pPr>
            <a:r>
              <a:rPr lang="cs-CZ" dirty="0">
                <a:solidFill>
                  <a:srgbClr val="000000"/>
                </a:solidFill>
              </a:rPr>
              <a:t>Prodej v </a:t>
            </a:r>
            <a:r>
              <a:rPr lang="cs-CZ" dirty="0" smtClean="0">
                <a:solidFill>
                  <a:srgbClr val="000000"/>
                </a:solidFill>
              </a:rPr>
              <a:t>TPC</a:t>
            </a:r>
            <a:endParaRPr lang="cs-CZ" dirty="0">
              <a:solidFill>
                <a:srgbClr val="000000"/>
              </a:solidFill>
            </a:endParaRPr>
          </a:p>
          <a:p>
            <a:pPr lvl="1">
              <a:spcBef>
                <a:spcPct val="0"/>
              </a:spcBef>
              <a:spcAft>
                <a:spcPct val="0"/>
              </a:spcAft>
              <a:buClrTx/>
              <a:buSzTx/>
              <a:buFontTx/>
              <a:buNone/>
            </a:pPr>
            <a:r>
              <a:rPr lang="cs-CZ" dirty="0">
                <a:solidFill>
                  <a:srgbClr val="000000"/>
                </a:solidFill>
              </a:rPr>
              <a:t>Prodej v </a:t>
            </a:r>
            <a:r>
              <a:rPr lang="cs-CZ" dirty="0" smtClean="0">
                <a:solidFill>
                  <a:srgbClr val="000000"/>
                </a:solidFill>
              </a:rPr>
              <a:t>NC</a:t>
            </a:r>
            <a:endParaRPr lang="cs-CZ" dirty="0">
              <a:solidFill>
                <a:srgbClr val="000000"/>
              </a:solidFill>
            </a:endParaRPr>
          </a:p>
          <a:p>
            <a:pPr lvl="1">
              <a:spcBef>
                <a:spcPct val="0"/>
              </a:spcBef>
              <a:spcAft>
                <a:spcPct val="0"/>
              </a:spcAft>
              <a:buClrTx/>
              <a:buSzTx/>
              <a:buFontTx/>
              <a:buNone/>
            </a:pPr>
            <a:r>
              <a:rPr lang="cs-CZ" dirty="0">
                <a:solidFill>
                  <a:srgbClr val="000000"/>
                </a:solidFill>
              </a:rPr>
              <a:t>Zisk</a:t>
            </a:r>
          </a:p>
          <a:p>
            <a:pPr lvl="1">
              <a:spcBef>
                <a:spcPct val="0"/>
              </a:spcBef>
              <a:spcAft>
                <a:spcPct val="0"/>
              </a:spcAft>
              <a:buClrTx/>
              <a:buSzTx/>
              <a:buFontTx/>
              <a:buNone/>
            </a:pPr>
            <a:r>
              <a:rPr lang="cs-CZ" dirty="0">
                <a:solidFill>
                  <a:srgbClr val="000000"/>
                </a:solidFill>
              </a:rPr>
              <a:t>Marže</a:t>
            </a:r>
          </a:p>
          <a:p>
            <a:pPr lvl="1">
              <a:spcBef>
                <a:spcPct val="0"/>
              </a:spcBef>
              <a:spcAft>
                <a:spcPct val="0"/>
              </a:spcAft>
              <a:buClrTx/>
              <a:buSzTx/>
              <a:buFontTx/>
              <a:buNone/>
            </a:pPr>
            <a:r>
              <a:rPr lang="cs-CZ" dirty="0">
                <a:solidFill>
                  <a:schemeClr val="accent2">
                    <a:lumMod val="60000"/>
                    <a:lumOff val="40000"/>
                  </a:schemeClr>
                </a:solidFill>
              </a:rPr>
              <a:t>Plán v </a:t>
            </a:r>
            <a:r>
              <a:rPr lang="cs-CZ" dirty="0" smtClean="0">
                <a:solidFill>
                  <a:schemeClr val="accent2">
                    <a:lumMod val="60000"/>
                    <a:lumOff val="40000"/>
                  </a:schemeClr>
                </a:solidFill>
              </a:rPr>
              <a:t>RPC</a:t>
            </a:r>
            <a:endParaRPr lang="cs-CZ" dirty="0">
              <a:solidFill>
                <a:schemeClr val="accent2">
                  <a:lumMod val="60000"/>
                  <a:lumOff val="40000"/>
                </a:schemeClr>
              </a:solidFill>
            </a:endParaRPr>
          </a:p>
          <a:p>
            <a:pPr lvl="1">
              <a:spcBef>
                <a:spcPct val="0"/>
              </a:spcBef>
              <a:spcAft>
                <a:spcPct val="0"/>
              </a:spcAft>
              <a:buClrTx/>
              <a:buSzTx/>
              <a:buFontTx/>
              <a:buNone/>
            </a:pPr>
            <a:r>
              <a:rPr lang="cs-CZ" dirty="0">
                <a:solidFill>
                  <a:schemeClr val="accent2">
                    <a:lumMod val="60000"/>
                    <a:lumOff val="40000"/>
                  </a:schemeClr>
                </a:solidFill>
              </a:rPr>
              <a:t>Plnění plánu v %</a:t>
            </a:r>
          </a:p>
          <a:p>
            <a:pPr lvl="1">
              <a:spcBef>
                <a:spcPct val="0"/>
              </a:spcBef>
              <a:spcAft>
                <a:spcPct val="0"/>
              </a:spcAft>
              <a:buClrTx/>
              <a:buSzTx/>
              <a:buFontTx/>
              <a:buNone/>
            </a:pPr>
            <a:r>
              <a:rPr lang="cs-CZ" dirty="0">
                <a:solidFill>
                  <a:srgbClr val="0053C3"/>
                </a:solidFill>
              </a:rPr>
              <a:t>Počet zaměstnanců</a:t>
            </a:r>
          </a:p>
          <a:p>
            <a:pPr lvl="1">
              <a:spcBef>
                <a:spcPct val="0"/>
              </a:spcBef>
              <a:spcAft>
                <a:spcPct val="0"/>
              </a:spcAft>
              <a:buClrTx/>
              <a:buSzTx/>
              <a:buFontTx/>
              <a:buNone/>
            </a:pPr>
            <a:r>
              <a:rPr lang="cs-CZ" dirty="0">
                <a:solidFill>
                  <a:srgbClr val="0053C3"/>
                </a:solidFill>
              </a:rPr>
              <a:t>Prodej na </a:t>
            </a:r>
            <a:r>
              <a:rPr lang="cs-CZ" dirty="0" err="1" smtClean="0">
                <a:solidFill>
                  <a:srgbClr val="0053C3"/>
                </a:solidFill>
              </a:rPr>
              <a:t>zam</a:t>
            </a:r>
            <a:r>
              <a:rPr lang="cs-CZ" dirty="0" smtClean="0">
                <a:solidFill>
                  <a:srgbClr val="0053C3"/>
                </a:solidFill>
              </a:rPr>
              <a:t>.</a:t>
            </a:r>
            <a:endParaRPr lang="cs-CZ" dirty="0">
              <a:solidFill>
                <a:srgbClr val="0053C3"/>
              </a:solidFill>
            </a:endParaRPr>
          </a:p>
          <a:p>
            <a:pPr lvl="1">
              <a:spcBef>
                <a:spcPct val="0"/>
              </a:spcBef>
              <a:spcAft>
                <a:spcPct val="0"/>
              </a:spcAft>
              <a:buClrTx/>
              <a:buSzTx/>
              <a:buFontTx/>
              <a:buNone/>
            </a:pPr>
            <a:r>
              <a:rPr lang="cs-CZ" dirty="0">
                <a:solidFill>
                  <a:srgbClr val="0053C3"/>
                </a:solidFill>
              </a:rPr>
              <a:t>Zisk na </a:t>
            </a:r>
            <a:r>
              <a:rPr lang="cs-CZ" dirty="0" err="1" smtClean="0">
                <a:solidFill>
                  <a:srgbClr val="0053C3"/>
                </a:solidFill>
              </a:rPr>
              <a:t>zam</a:t>
            </a:r>
            <a:r>
              <a:rPr lang="cs-CZ" dirty="0" smtClean="0">
                <a:solidFill>
                  <a:srgbClr val="0053C3"/>
                </a:solidFill>
              </a:rPr>
              <a:t>.</a:t>
            </a:r>
            <a:endParaRPr lang="cs-CZ" dirty="0">
              <a:solidFill>
                <a:srgbClr val="0053C3"/>
              </a:solidFill>
            </a:endParaRPr>
          </a:p>
          <a:p>
            <a:pPr lvl="1">
              <a:spcBef>
                <a:spcPct val="0"/>
              </a:spcBef>
              <a:spcAft>
                <a:spcPct val="0"/>
              </a:spcAft>
              <a:buClrTx/>
              <a:buSzTx/>
              <a:buFontTx/>
              <a:buNone/>
            </a:pPr>
            <a:endParaRPr lang="cs-CZ" dirty="0">
              <a:solidFill>
                <a:srgbClr val="FF9933"/>
              </a:solidFill>
            </a:endParaRPr>
          </a:p>
          <a:p>
            <a:pPr>
              <a:lnSpc>
                <a:spcPct val="75000"/>
              </a:lnSpc>
              <a:spcBef>
                <a:spcPct val="0"/>
              </a:spcBef>
              <a:spcAft>
                <a:spcPct val="0"/>
              </a:spcAft>
              <a:buClrTx/>
              <a:buSzTx/>
              <a:buFontTx/>
              <a:buNone/>
            </a:pPr>
            <a:endParaRPr lang="cs-CZ" dirty="0">
              <a:solidFill>
                <a:srgbClr val="000000"/>
              </a:solidFill>
            </a:endParaRPr>
          </a:p>
        </p:txBody>
      </p:sp>
      <p:sp>
        <p:nvSpPr>
          <p:cNvPr id="172" name="AutoShape 63"/>
          <p:cNvSpPr>
            <a:spLocks/>
          </p:cNvSpPr>
          <p:nvPr/>
        </p:nvSpPr>
        <p:spPr bwMode="auto">
          <a:xfrm>
            <a:off x="8617946" y="3036449"/>
            <a:ext cx="76200" cy="452438"/>
          </a:xfrm>
          <a:prstGeom prst="rightBrace">
            <a:avLst>
              <a:gd name="adj1" fmla="val 49479"/>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sz="1600"/>
          </a:p>
        </p:txBody>
      </p:sp>
      <p:sp>
        <p:nvSpPr>
          <p:cNvPr id="173" name="AutoShape 64"/>
          <p:cNvSpPr>
            <a:spLocks/>
          </p:cNvSpPr>
          <p:nvPr/>
        </p:nvSpPr>
        <p:spPr bwMode="auto">
          <a:xfrm>
            <a:off x="8637916" y="1356874"/>
            <a:ext cx="45720" cy="1620043"/>
          </a:xfrm>
          <a:prstGeom prst="rightBrace">
            <a:avLst>
              <a:gd name="adj1" fmla="val 141667"/>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sz="1600"/>
          </a:p>
        </p:txBody>
      </p:sp>
      <p:sp>
        <p:nvSpPr>
          <p:cNvPr id="174" name="Rectangle 65"/>
          <p:cNvSpPr>
            <a:spLocks noChangeArrowheads="1"/>
          </p:cNvSpPr>
          <p:nvPr/>
        </p:nvSpPr>
        <p:spPr bwMode="auto">
          <a:xfrm>
            <a:off x="8777033" y="1964887"/>
            <a:ext cx="38350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spcAft>
                <a:spcPct val="0"/>
              </a:spcAft>
              <a:buClrTx/>
              <a:buSzTx/>
              <a:buFontTx/>
              <a:buNone/>
            </a:pPr>
            <a:r>
              <a:rPr lang="cs-CZ" sz="1600" b="1">
                <a:solidFill>
                  <a:schemeClr val="hlink"/>
                </a:solidFill>
              </a:rPr>
              <a:t>A </a:t>
            </a:r>
          </a:p>
        </p:txBody>
      </p:sp>
      <p:sp>
        <p:nvSpPr>
          <p:cNvPr id="175" name="Rectangle 66"/>
          <p:cNvSpPr>
            <a:spLocks noChangeArrowheads="1"/>
          </p:cNvSpPr>
          <p:nvPr/>
        </p:nvSpPr>
        <p:spPr bwMode="auto">
          <a:xfrm>
            <a:off x="8773217" y="3107887"/>
            <a:ext cx="391133"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spcAft>
                <a:spcPct val="0"/>
              </a:spcAft>
              <a:buClrTx/>
              <a:buSzTx/>
              <a:buFontTx/>
              <a:buNone/>
            </a:pPr>
            <a:r>
              <a:rPr lang="cs-CZ" sz="1600" b="1">
                <a:solidFill>
                  <a:schemeClr val="hlink"/>
                </a:solidFill>
              </a:rPr>
              <a:t>B </a:t>
            </a:r>
          </a:p>
        </p:txBody>
      </p:sp>
      <p:sp>
        <p:nvSpPr>
          <p:cNvPr id="176" name="Rectangle 67"/>
          <p:cNvSpPr>
            <a:spLocks noChangeArrowheads="1"/>
          </p:cNvSpPr>
          <p:nvPr/>
        </p:nvSpPr>
        <p:spPr bwMode="auto">
          <a:xfrm>
            <a:off x="8765584" y="3823849"/>
            <a:ext cx="33972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spcAft>
                <a:spcPct val="0"/>
              </a:spcAft>
              <a:buClrTx/>
              <a:buSzTx/>
              <a:buFontTx/>
              <a:buNone/>
            </a:pPr>
            <a:r>
              <a:rPr lang="cs-CZ" sz="1600" b="1">
                <a:solidFill>
                  <a:schemeClr val="hlink"/>
                </a:solidFill>
              </a:rPr>
              <a:t>C</a:t>
            </a:r>
          </a:p>
        </p:txBody>
      </p:sp>
      <p:sp>
        <p:nvSpPr>
          <p:cNvPr id="177" name="Line 68"/>
          <p:cNvSpPr>
            <a:spLocks noChangeShapeType="1"/>
          </p:cNvSpPr>
          <p:nvPr/>
        </p:nvSpPr>
        <p:spPr bwMode="auto">
          <a:xfrm>
            <a:off x="568325" y="1652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78" name="Line 69"/>
          <p:cNvSpPr>
            <a:spLocks noChangeShapeType="1"/>
          </p:cNvSpPr>
          <p:nvPr/>
        </p:nvSpPr>
        <p:spPr bwMode="auto">
          <a:xfrm>
            <a:off x="568325" y="21097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79" name="Line 70"/>
          <p:cNvSpPr>
            <a:spLocks noChangeShapeType="1"/>
          </p:cNvSpPr>
          <p:nvPr/>
        </p:nvSpPr>
        <p:spPr bwMode="auto">
          <a:xfrm>
            <a:off x="568325" y="26431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0" name="Line 71"/>
          <p:cNvSpPr>
            <a:spLocks noChangeShapeType="1"/>
          </p:cNvSpPr>
          <p:nvPr/>
        </p:nvSpPr>
        <p:spPr bwMode="auto">
          <a:xfrm>
            <a:off x="644525" y="2719388"/>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1" name="Line 72"/>
          <p:cNvSpPr>
            <a:spLocks noChangeShapeType="1"/>
          </p:cNvSpPr>
          <p:nvPr/>
        </p:nvSpPr>
        <p:spPr bwMode="auto">
          <a:xfrm>
            <a:off x="2590800" y="3938588"/>
            <a:ext cx="0" cy="9144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2" name="Line 73"/>
          <p:cNvSpPr>
            <a:spLocks noChangeShapeType="1"/>
          </p:cNvSpPr>
          <p:nvPr/>
        </p:nvSpPr>
        <p:spPr bwMode="auto">
          <a:xfrm>
            <a:off x="2514600" y="48529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3" name="Text Box 74"/>
          <p:cNvSpPr txBox="1">
            <a:spLocks noChangeArrowheads="1"/>
          </p:cNvSpPr>
          <p:nvPr/>
        </p:nvSpPr>
        <p:spPr bwMode="auto">
          <a:xfrm>
            <a:off x="2104089" y="3509754"/>
            <a:ext cx="98135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b="1">
                <a:solidFill>
                  <a:srgbClr val="4D4D4D"/>
                </a:solidFill>
              </a:rPr>
              <a:t>Nákupčí</a:t>
            </a:r>
            <a:endParaRPr lang="cs-CZ" sz="1600">
              <a:solidFill>
                <a:srgbClr val="4D4D4D"/>
              </a:solidFill>
            </a:endParaRPr>
          </a:p>
        </p:txBody>
      </p:sp>
      <p:sp>
        <p:nvSpPr>
          <p:cNvPr id="184" name="Line 75"/>
          <p:cNvSpPr>
            <a:spLocks noChangeShapeType="1"/>
          </p:cNvSpPr>
          <p:nvPr/>
        </p:nvSpPr>
        <p:spPr bwMode="auto">
          <a:xfrm>
            <a:off x="3690938" y="32654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5" name="Text Box 76"/>
          <p:cNvSpPr txBox="1">
            <a:spLocks noChangeArrowheads="1"/>
          </p:cNvSpPr>
          <p:nvPr/>
        </p:nvSpPr>
        <p:spPr bwMode="auto">
          <a:xfrm>
            <a:off x="94484" y="5794961"/>
            <a:ext cx="88024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spcBef>
                <a:spcPct val="50000"/>
              </a:spcBef>
              <a:spcAft>
                <a:spcPct val="0"/>
              </a:spcAft>
              <a:buClrTx/>
              <a:buSzTx/>
              <a:buFontTx/>
              <a:buNone/>
            </a:pPr>
            <a:r>
              <a:rPr lang="cs-CZ" sz="1600">
                <a:solidFill>
                  <a:srgbClr val="4D4D4D"/>
                </a:solidFill>
              </a:rPr>
              <a:t>Verze 5</a:t>
            </a:r>
          </a:p>
        </p:txBody>
      </p:sp>
      <p:sp>
        <p:nvSpPr>
          <p:cNvPr id="186" name="Text Box 77"/>
          <p:cNvSpPr txBox="1">
            <a:spLocks noChangeArrowheads="1"/>
          </p:cNvSpPr>
          <p:nvPr/>
        </p:nvSpPr>
        <p:spPr bwMode="auto">
          <a:xfrm>
            <a:off x="1144627" y="5822563"/>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B</a:t>
            </a:r>
          </a:p>
        </p:txBody>
      </p:sp>
      <p:sp>
        <p:nvSpPr>
          <p:cNvPr id="187" name="Line 78"/>
          <p:cNvSpPr>
            <a:spLocks noChangeShapeType="1"/>
          </p:cNvSpPr>
          <p:nvPr/>
        </p:nvSpPr>
        <p:spPr bwMode="auto">
          <a:xfrm>
            <a:off x="914400" y="574833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8" name="Line 79"/>
          <p:cNvSpPr>
            <a:spLocks noChangeShapeType="1"/>
          </p:cNvSpPr>
          <p:nvPr/>
        </p:nvSpPr>
        <p:spPr bwMode="auto">
          <a:xfrm>
            <a:off x="914400" y="6219825"/>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89" name="Line 80"/>
          <p:cNvSpPr>
            <a:spLocks noChangeShapeType="1"/>
          </p:cNvSpPr>
          <p:nvPr/>
        </p:nvSpPr>
        <p:spPr bwMode="auto">
          <a:xfrm>
            <a:off x="990600" y="5748338"/>
            <a:ext cx="0" cy="47625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90" name="Text Box 81"/>
          <p:cNvSpPr txBox="1">
            <a:spLocks noChangeArrowheads="1"/>
          </p:cNvSpPr>
          <p:nvPr/>
        </p:nvSpPr>
        <p:spPr bwMode="auto">
          <a:xfrm>
            <a:off x="326028" y="5319504"/>
            <a:ext cx="133549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600" b="1">
                <a:solidFill>
                  <a:srgbClr val="4D4D4D"/>
                </a:solidFill>
              </a:rPr>
              <a:t>Verze Plánu</a:t>
            </a:r>
            <a:endParaRPr lang="cs-CZ" sz="1600">
              <a:solidFill>
                <a:srgbClr val="4D4D4D"/>
              </a:solidFill>
            </a:endParaRPr>
          </a:p>
        </p:txBody>
      </p:sp>
      <p:sp>
        <p:nvSpPr>
          <p:cNvPr id="191" name="Line 82"/>
          <p:cNvSpPr>
            <a:spLocks noChangeShapeType="1"/>
          </p:cNvSpPr>
          <p:nvPr/>
        </p:nvSpPr>
        <p:spPr bwMode="auto">
          <a:xfrm>
            <a:off x="3733800" y="49291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92" name="Line 83"/>
          <p:cNvSpPr>
            <a:spLocks noChangeShapeType="1"/>
          </p:cNvSpPr>
          <p:nvPr/>
        </p:nvSpPr>
        <p:spPr bwMode="auto">
          <a:xfrm>
            <a:off x="3810000" y="4929188"/>
            <a:ext cx="0" cy="14478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193" name="Text Box 84"/>
          <p:cNvSpPr txBox="1">
            <a:spLocks noChangeArrowheads="1"/>
          </p:cNvSpPr>
          <p:nvPr/>
        </p:nvSpPr>
        <p:spPr bwMode="auto">
          <a:xfrm>
            <a:off x="2895600" y="4576554"/>
            <a:ext cx="190817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b="1">
                <a:solidFill>
                  <a:srgbClr val="4D4D4D"/>
                </a:solidFill>
              </a:rPr>
              <a:t>Promoce</a:t>
            </a:r>
          </a:p>
        </p:txBody>
      </p:sp>
      <p:sp>
        <p:nvSpPr>
          <p:cNvPr id="194" name="Text Box 85"/>
          <p:cNvSpPr txBox="1">
            <a:spLocks noChangeArrowheads="1"/>
          </p:cNvSpPr>
          <p:nvPr/>
        </p:nvSpPr>
        <p:spPr bwMode="auto">
          <a:xfrm>
            <a:off x="3810000" y="4928185"/>
            <a:ext cx="6096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spcAft>
                <a:spcPct val="0"/>
              </a:spcAft>
              <a:buClrTx/>
              <a:buSzTx/>
              <a:buFontTx/>
              <a:buNone/>
            </a:pPr>
            <a:r>
              <a:rPr lang="cs-CZ" sz="1600" dirty="0" smtClean="0">
                <a:solidFill>
                  <a:srgbClr val="4D4D4D"/>
                </a:solidFill>
              </a:rPr>
              <a:t>All</a:t>
            </a:r>
            <a:endParaRPr lang="cs-CZ" sz="1600" dirty="0">
              <a:solidFill>
                <a:srgbClr val="4D4D4D"/>
              </a:solidFill>
            </a:endParaRPr>
          </a:p>
        </p:txBody>
      </p:sp>
      <p:sp>
        <p:nvSpPr>
          <p:cNvPr id="195" name="Text Box 86"/>
          <p:cNvSpPr txBox="1">
            <a:spLocks noChangeArrowheads="1"/>
          </p:cNvSpPr>
          <p:nvPr/>
        </p:nvSpPr>
        <p:spPr bwMode="auto">
          <a:xfrm>
            <a:off x="3334637" y="5492363"/>
            <a:ext cx="32207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 </a:t>
            </a:r>
          </a:p>
        </p:txBody>
      </p:sp>
      <p:sp>
        <p:nvSpPr>
          <p:cNvPr id="196" name="Text Box 87"/>
          <p:cNvSpPr txBox="1">
            <a:spLocks noChangeArrowheads="1"/>
          </p:cNvSpPr>
          <p:nvPr/>
        </p:nvSpPr>
        <p:spPr bwMode="auto">
          <a:xfrm>
            <a:off x="3327440" y="5962263"/>
            <a:ext cx="28725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a:t>
            </a:r>
          </a:p>
        </p:txBody>
      </p:sp>
      <p:sp>
        <p:nvSpPr>
          <p:cNvPr id="197" name="Text Box 88"/>
          <p:cNvSpPr txBox="1">
            <a:spLocks noChangeArrowheads="1"/>
          </p:cNvSpPr>
          <p:nvPr/>
        </p:nvSpPr>
        <p:spPr bwMode="auto">
          <a:xfrm>
            <a:off x="3810000" y="5461585"/>
            <a:ext cx="143351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spcAft>
                <a:spcPct val="0"/>
              </a:spcAft>
              <a:buClrTx/>
              <a:buSzTx/>
              <a:buFontTx/>
              <a:buNone/>
            </a:pPr>
            <a:r>
              <a:rPr lang="cs-CZ" sz="1600">
                <a:solidFill>
                  <a:srgbClr val="4D4D4D"/>
                </a:solidFill>
              </a:rPr>
              <a:t>Typ promoce</a:t>
            </a:r>
          </a:p>
        </p:txBody>
      </p:sp>
      <p:sp>
        <p:nvSpPr>
          <p:cNvPr id="198" name="Text Box 89"/>
          <p:cNvSpPr txBox="1">
            <a:spLocks noChangeArrowheads="1"/>
          </p:cNvSpPr>
          <p:nvPr/>
        </p:nvSpPr>
        <p:spPr bwMode="auto">
          <a:xfrm>
            <a:off x="3803650" y="5919788"/>
            <a:ext cx="1377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spcAft>
                <a:spcPct val="0"/>
              </a:spcAft>
              <a:buClrTx/>
              <a:buSzTx/>
              <a:buFontTx/>
              <a:buNone/>
            </a:pPr>
            <a:r>
              <a:rPr lang="cs-CZ" sz="1600">
                <a:solidFill>
                  <a:srgbClr val="4D4D4D"/>
                </a:solidFill>
              </a:rPr>
              <a:t>Promoce</a:t>
            </a:r>
          </a:p>
        </p:txBody>
      </p:sp>
      <p:sp>
        <p:nvSpPr>
          <p:cNvPr id="199" name="Text Box 90"/>
          <p:cNvSpPr txBox="1">
            <a:spLocks noChangeArrowheads="1"/>
          </p:cNvSpPr>
          <p:nvPr/>
        </p:nvSpPr>
        <p:spPr bwMode="auto">
          <a:xfrm>
            <a:off x="3320853" y="4958963"/>
            <a:ext cx="5004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spcAft>
                <a:spcPct val="0"/>
              </a:spcAft>
              <a:buClrTx/>
              <a:buSzTx/>
              <a:buFontTx/>
              <a:buNone/>
            </a:pPr>
            <a:r>
              <a:rPr lang="cs-CZ" sz="1200">
                <a:solidFill>
                  <a:schemeClr val="hlink"/>
                </a:solidFill>
              </a:rPr>
              <a:t>ABC</a:t>
            </a:r>
          </a:p>
        </p:txBody>
      </p:sp>
      <p:sp>
        <p:nvSpPr>
          <p:cNvPr id="200" name="Line 91"/>
          <p:cNvSpPr>
            <a:spLocks noChangeShapeType="1"/>
          </p:cNvSpPr>
          <p:nvPr/>
        </p:nvSpPr>
        <p:spPr bwMode="auto">
          <a:xfrm>
            <a:off x="3733800" y="63769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01" name="Line 92"/>
          <p:cNvSpPr>
            <a:spLocks noChangeShapeType="1"/>
          </p:cNvSpPr>
          <p:nvPr/>
        </p:nvSpPr>
        <p:spPr bwMode="auto">
          <a:xfrm>
            <a:off x="3733800" y="58435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02" name="Line 93"/>
          <p:cNvSpPr>
            <a:spLocks noChangeShapeType="1"/>
          </p:cNvSpPr>
          <p:nvPr/>
        </p:nvSpPr>
        <p:spPr bwMode="auto">
          <a:xfrm>
            <a:off x="3733800" y="5310188"/>
            <a:ext cx="152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03" name="AutoShape 94"/>
          <p:cNvSpPr>
            <a:spLocks/>
          </p:cNvSpPr>
          <p:nvPr/>
        </p:nvSpPr>
        <p:spPr bwMode="auto">
          <a:xfrm>
            <a:off x="8575084" y="3626999"/>
            <a:ext cx="119062" cy="762000"/>
          </a:xfrm>
          <a:prstGeom prst="rightBrace">
            <a:avLst>
              <a:gd name="adj1" fmla="val 53334"/>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sz="1600"/>
          </a:p>
        </p:txBody>
      </p:sp>
      <p:grpSp>
        <p:nvGrpSpPr>
          <p:cNvPr id="204" name="Group 203"/>
          <p:cNvGrpSpPr/>
          <p:nvPr/>
        </p:nvGrpSpPr>
        <p:grpSpPr>
          <a:xfrm>
            <a:off x="3838575" y="1817688"/>
            <a:ext cx="2699147" cy="1456024"/>
            <a:chOff x="3838575" y="1817688"/>
            <a:chExt cx="2699147" cy="1456024"/>
          </a:xfrm>
        </p:grpSpPr>
        <p:grpSp>
          <p:nvGrpSpPr>
            <p:cNvPr id="205" name="Group 204"/>
            <p:cNvGrpSpPr/>
            <p:nvPr/>
          </p:nvGrpSpPr>
          <p:grpSpPr>
            <a:xfrm>
              <a:off x="4755327" y="1825912"/>
              <a:ext cx="152400" cy="1447800"/>
              <a:chOff x="4843463" y="1858963"/>
              <a:chExt cx="152400" cy="1447800"/>
            </a:xfrm>
          </p:grpSpPr>
          <p:sp>
            <p:nvSpPr>
              <p:cNvPr id="214" name="Line 3"/>
              <p:cNvSpPr>
                <a:spLocks noChangeShapeType="1"/>
              </p:cNvSpPr>
              <p:nvPr/>
            </p:nvSpPr>
            <p:spPr bwMode="auto">
              <a:xfrm>
                <a:off x="4843463" y="1858963"/>
                <a:ext cx="152400" cy="0"/>
              </a:xfrm>
              <a:prstGeom prst="line">
                <a:avLst/>
              </a:prstGeom>
              <a:noFill/>
              <a:ln w="28575">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15" name="Line 4"/>
              <p:cNvSpPr>
                <a:spLocks noChangeShapeType="1"/>
              </p:cNvSpPr>
              <p:nvPr/>
            </p:nvSpPr>
            <p:spPr bwMode="auto">
              <a:xfrm>
                <a:off x="4919663" y="1858963"/>
                <a:ext cx="0" cy="1447800"/>
              </a:xfrm>
              <a:prstGeom prst="line">
                <a:avLst/>
              </a:prstGeom>
              <a:noFill/>
              <a:ln w="28575">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16" name="Line 34"/>
              <p:cNvSpPr>
                <a:spLocks noChangeShapeType="1"/>
              </p:cNvSpPr>
              <p:nvPr/>
            </p:nvSpPr>
            <p:spPr bwMode="auto">
              <a:xfrm>
                <a:off x="4843463" y="3306763"/>
                <a:ext cx="152400" cy="0"/>
              </a:xfrm>
              <a:prstGeom prst="line">
                <a:avLst/>
              </a:prstGeom>
              <a:noFill/>
              <a:ln w="28575">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grpSp>
        <p:grpSp>
          <p:nvGrpSpPr>
            <p:cNvPr id="206" name="Group 205"/>
            <p:cNvGrpSpPr/>
            <p:nvPr/>
          </p:nvGrpSpPr>
          <p:grpSpPr>
            <a:xfrm>
              <a:off x="5502645" y="1824074"/>
              <a:ext cx="152400" cy="1447800"/>
              <a:chOff x="4843463" y="1858963"/>
              <a:chExt cx="152400" cy="1447800"/>
            </a:xfrm>
          </p:grpSpPr>
          <p:sp>
            <p:nvSpPr>
              <p:cNvPr id="211" name="Line 3"/>
              <p:cNvSpPr>
                <a:spLocks noChangeShapeType="1"/>
              </p:cNvSpPr>
              <p:nvPr/>
            </p:nvSpPr>
            <p:spPr bwMode="auto">
              <a:xfrm>
                <a:off x="4843463" y="1858963"/>
                <a:ext cx="152400" cy="0"/>
              </a:xfrm>
              <a:prstGeom prst="line">
                <a:avLst/>
              </a:prstGeom>
              <a:noFill/>
              <a:ln w="28575">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12" name="Line 4"/>
              <p:cNvSpPr>
                <a:spLocks noChangeShapeType="1"/>
              </p:cNvSpPr>
              <p:nvPr/>
            </p:nvSpPr>
            <p:spPr bwMode="auto">
              <a:xfrm>
                <a:off x="4919663" y="1858963"/>
                <a:ext cx="0" cy="1447800"/>
              </a:xfrm>
              <a:prstGeom prst="line">
                <a:avLst/>
              </a:prstGeom>
              <a:noFill/>
              <a:ln w="28575">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213" name="Line 34"/>
              <p:cNvSpPr>
                <a:spLocks noChangeShapeType="1"/>
              </p:cNvSpPr>
              <p:nvPr/>
            </p:nvSpPr>
            <p:spPr bwMode="auto">
              <a:xfrm>
                <a:off x="4843463" y="3306763"/>
                <a:ext cx="152400" cy="0"/>
              </a:xfrm>
              <a:prstGeom prst="line">
                <a:avLst/>
              </a:prstGeom>
              <a:noFill/>
              <a:ln w="28575">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grpSp>
        <p:sp>
          <p:nvSpPr>
            <p:cNvPr id="207" name="Text Box 15"/>
            <p:cNvSpPr txBox="1">
              <a:spLocks noChangeArrowheads="1"/>
            </p:cNvSpPr>
            <p:nvPr/>
          </p:nvSpPr>
          <p:spPr bwMode="auto">
            <a:xfrm>
              <a:off x="4801777" y="2230151"/>
              <a:ext cx="1009650" cy="584775"/>
            </a:xfrm>
            <a:prstGeom prst="rect">
              <a:avLst/>
            </a:prstGeom>
            <a:noFill/>
            <a:ln w="2857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spcAft>
                  <a:spcPct val="0"/>
                </a:spcAft>
                <a:buClrTx/>
                <a:buSzTx/>
                <a:buFontTx/>
                <a:buNone/>
              </a:pPr>
              <a:r>
                <a:rPr lang="cs-CZ" sz="1600" dirty="0" smtClean="0">
                  <a:solidFill>
                    <a:srgbClr val="4D4D4D"/>
                  </a:solidFill>
                </a:rPr>
                <a:t>Hlavní</a:t>
              </a:r>
              <a:br>
                <a:rPr lang="cs-CZ" sz="1600" dirty="0" smtClean="0">
                  <a:solidFill>
                    <a:srgbClr val="4D4D4D"/>
                  </a:solidFill>
                </a:rPr>
              </a:br>
              <a:r>
                <a:rPr lang="cs-CZ" sz="1600" dirty="0" smtClean="0">
                  <a:solidFill>
                    <a:srgbClr val="4D4D4D"/>
                  </a:solidFill>
                </a:rPr>
                <a:t>nákupčí</a:t>
              </a:r>
              <a:endParaRPr lang="cs-CZ" sz="1600" dirty="0">
                <a:solidFill>
                  <a:srgbClr val="4D4D4D"/>
                </a:solidFill>
              </a:endParaRPr>
            </a:p>
          </p:txBody>
        </p:sp>
        <p:sp>
          <p:nvSpPr>
            <p:cNvPr id="208" name="Text Box 15"/>
            <p:cNvSpPr txBox="1">
              <a:spLocks noChangeArrowheads="1"/>
            </p:cNvSpPr>
            <p:nvPr/>
          </p:nvSpPr>
          <p:spPr bwMode="auto">
            <a:xfrm>
              <a:off x="5528072" y="2114268"/>
              <a:ext cx="1009650" cy="830997"/>
            </a:xfrm>
            <a:prstGeom prst="rect">
              <a:avLst/>
            </a:prstGeom>
            <a:noFill/>
            <a:ln w="2857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spcAft>
                  <a:spcPct val="0"/>
                </a:spcAft>
                <a:buClrTx/>
                <a:buSzTx/>
                <a:buFontTx/>
                <a:buNone/>
              </a:pPr>
              <a:r>
                <a:rPr lang="cs-CZ" sz="1600" dirty="0" smtClean="0">
                  <a:solidFill>
                    <a:srgbClr val="4D4D4D"/>
                  </a:solidFill>
                </a:rPr>
                <a:t>Hlavní</a:t>
              </a:r>
              <a:br>
                <a:rPr lang="cs-CZ" sz="1600" dirty="0" smtClean="0">
                  <a:solidFill>
                    <a:srgbClr val="4D4D4D"/>
                  </a:solidFill>
                </a:rPr>
              </a:br>
              <a:r>
                <a:rPr lang="cs-CZ" sz="1600" dirty="0" smtClean="0">
                  <a:solidFill>
                    <a:srgbClr val="4D4D4D"/>
                  </a:solidFill>
                </a:rPr>
                <a:t>dodavatel</a:t>
              </a:r>
              <a:endParaRPr lang="cs-CZ" sz="1600" dirty="0">
                <a:solidFill>
                  <a:srgbClr val="4D4D4D"/>
                </a:solidFill>
              </a:endParaRPr>
            </a:p>
          </p:txBody>
        </p:sp>
        <p:cxnSp>
          <p:nvCxnSpPr>
            <p:cNvPr id="209" name="Straight Connector 208"/>
            <p:cNvCxnSpPr>
              <a:stCxn id="213" idx="0"/>
              <a:endCxn id="184" idx="1"/>
            </p:cNvCxnSpPr>
            <p:nvPr/>
          </p:nvCxnSpPr>
          <p:spPr bwMode="auto">
            <a:xfrm flipH="1" flipV="1">
              <a:off x="3843338" y="3265489"/>
              <a:ext cx="1659307" cy="6385"/>
            </a:xfrm>
            <a:prstGeom prst="line">
              <a:avLst/>
            </a:prstGeom>
            <a:solidFill>
              <a:schemeClr val="accent1"/>
            </a:solidFill>
            <a:ln w="28575" cap="flat" cmpd="sng" algn="ctr">
              <a:solidFill>
                <a:schemeClr val="accent4">
                  <a:lumMod val="75000"/>
                </a:schemeClr>
              </a:solidFill>
              <a:prstDash val="solid"/>
              <a:round/>
              <a:headEnd type="none" w="med" len="med"/>
              <a:tailEnd type="none" w="med" len="med"/>
            </a:ln>
            <a:effectLst/>
          </p:spPr>
        </p:cxnSp>
        <p:cxnSp>
          <p:nvCxnSpPr>
            <p:cNvPr id="210" name="Straight Connector 209"/>
            <p:cNvCxnSpPr>
              <a:stCxn id="212" idx="0"/>
            </p:cNvCxnSpPr>
            <p:nvPr/>
          </p:nvCxnSpPr>
          <p:spPr bwMode="auto">
            <a:xfrm flipH="1" flipV="1">
              <a:off x="3838575" y="1817688"/>
              <a:ext cx="1740270" cy="6386"/>
            </a:xfrm>
            <a:prstGeom prst="line">
              <a:avLst/>
            </a:prstGeom>
            <a:solidFill>
              <a:schemeClr val="accent1"/>
            </a:solidFill>
            <a:ln w="28575" cap="flat" cmpd="sng" algn="ctr">
              <a:solidFill>
                <a:schemeClr val="accent4">
                  <a:lumMod val="75000"/>
                </a:schemeClr>
              </a:solidFill>
              <a:prstDash val="solid"/>
              <a:round/>
              <a:headEnd type="none" w="med" len="med"/>
              <a:tailEnd type="none" w="med" len="med"/>
            </a:ln>
            <a:effectLst/>
          </p:spPr>
        </p:cxnSp>
      </p:grpSp>
      <p:sp>
        <p:nvSpPr>
          <p:cNvPr id="217" name="Rounded Rectangle 216"/>
          <p:cNvSpPr/>
          <p:nvPr/>
        </p:nvSpPr>
        <p:spPr bwMode="auto">
          <a:xfrm>
            <a:off x="6032897" y="5212437"/>
            <a:ext cx="2535629" cy="919401"/>
          </a:xfrm>
          <a:prstGeom prst="round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17000"/>
              </a:spcAft>
              <a:buClr>
                <a:schemeClr val="tx1"/>
              </a:buClr>
              <a:buSzTx/>
              <a:buFont typeface="Wingdings" pitchFamily="2" charset="2"/>
              <a:buNone/>
              <a:tabLst/>
            </a:pPr>
            <a:r>
              <a:rPr lang="cs-CZ" sz="1600" dirty="0" smtClean="0">
                <a:latin typeface="Arial" charset="0"/>
              </a:rPr>
              <a:t>„Pro každý artikl je </a:t>
            </a:r>
            <a:br>
              <a:rPr lang="cs-CZ" sz="1600" dirty="0" smtClean="0">
                <a:latin typeface="Arial" charset="0"/>
              </a:rPr>
            </a:br>
            <a:r>
              <a:rPr lang="cs-CZ" sz="1600" dirty="0" smtClean="0">
                <a:latin typeface="Arial" charset="0"/>
              </a:rPr>
              <a:t>jeden hlavní dodavatel a </a:t>
            </a:r>
            <a:br>
              <a:rPr lang="cs-CZ" sz="1600" dirty="0" smtClean="0">
                <a:latin typeface="Arial" charset="0"/>
              </a:rPr>
            </a:br>
            <a:r>
              <a:rPr lang="cs-CZ" sz="1600" dirty="0" smtClean="0">
                <a:latin typeface="Arial" charset="0"/>
              </a:rPr>
              <a:t>jeden hlavní nákupčí“</a:t>
            </a:r>
            <a:endParaRPr kumimoji="0" lang="en-US" sz="1600" b="0" i="0" u="none" strike="noStrike" cap="none" normalizeH="0" baseline="0" dirty="0" smtClean="0">
              <a:ln>
                <a:noFill/>
              </a:ln>
              <a:solidFill>
                <a:srgbClr val="292929"/>
              </a:solidFill>
              <a:effectLst/>
              <a:latin typeface="Arial" charset="0"/>
            </a:endParaRPr>
          </a:p>
        </p:txBody>
      </p:sp>
      <p:grpSp>
        <p:nvGrpSpPr>
          <p:cNvPr id="218" name="Group 217"/>
          <p:cNvGrpSpPr/>
          <p:nvPr/>
        </p:nvGrpSpPr>
        <p:grpSpPr>
          <a:xfrm>
            <a:off x="5105401" y="3357563"/>
            <a:ext cx="3461287" cy="2772437"/>
            <a:chOff x="5105401" y="3357563"/>
            <a:chExt cx="3461287" cy="2772437"/>
          </a:xfrm>
        </p:grpSpPr>
        <p:cxnSp>
          <p:nvCxnSpPr>
            <p:cNvPr id="219" name="Curved Connector 218"/>
            <p:cNvCxnSpPr/>
            <p:nvPr/>
          </p:nvCxnSpPr>
          <p:spPr bwMode="auto">
            <a:xfrm rot="16200000" flipV="1">
              <a:off x="5046000" y="3416964"/>
              <a:ext cx="1854877" cy="1736075"/>
            </a:xfrm>
            <a:prstGeom prst="curvedConnector3">
              <a:avLst>
                <a:gd name="adj1" fmla="val 26242"/>
              </a:avLst>
            </a:prstGeom>
            <a:solidFill>
              <a:schemeClr val="accent1"/>
            </a:solidFill>
            <a:ln w="38100" cap="flat" cmpd="sng" algn="ctr">
              <a:solidFill>
                <a:srgbClr val="0070C0"/>
              </a:solidFill>
              <a:prstDash val="solid"/>
              <a:round/>
              <a:headEnd type="none" w="med" len="med"/>
              <a:tailEnd type="stealth" w="lg" len="lg"/>
            </a:ln>
            <a:effectLst/>
          </p:spPr>
        </p:cxnSp>
        <p:sp>
          <p:nvSpPr>
            <p:cNvPr id="220" name="Rounded Rectangle 219"/>
            <p:cNvSpPr/>
            <p:nvPr/>
          </p:nvSpPr>
          <p:spPr bwMode="auto">
            <a:xfrm>
              <a:off x="6031059" y="5210599"/>
              <a:ext cx="2535629" cy="919401"/>
            </a:xfrm>
            <a:prstGeom prst="roundRect">
              <a:avLst/>
            </a:prstGeom>
            <a:noFill/>
            <a:ln w="28575" cap="flat" cmpd="sng" algn="ctr">
              <a:solidFill>
                <a:schemeClr val="accent4">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FF0000"/>
                </a:solidFill>
                <a:effectLst/>
                <a:latin typeface="Arial" charset="0"/>
              </a:endParaRPr>
            </a:p>
          </p:txBody>
        </p:sp>
      </p:grpSp>
    </p:spTree>
    <p:extLst>
      <p:ext uri="{BB962C8B-B14F-4D97-AF65-F5344CB8AC3E}">
        <p14:creationId xmlns:p14="http://schemas.microsoft.com/office/powerpoint/2010/main" val="76155602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Úkol</a:t>
            </a:r>
            <a:endParaRPr lang="en-US" dirty="0"/>
          </a:p>
        </p:txBody>
      </p:sp>
      <p:sp>
        <p:nvSpPr>
          <p:cNvPr id="9" name="Text Placeholder 8"/>
          <p:cNvSpPr>
            <a:spLocks noGrp="1"/>
          </p:cNvSpPr>
          <p:nvPr>
            <p:ph type="body" sz="quarter" idx="12"/>
          </p:nvPr>
        </p:nvSpPr>
        <p:spPr/>
        <p:txBody>
          <a:bodyPr/>
          <a:lstStyle/>
          <a:p>
            <a:endParaRPr lang="en-US"/>
          </a:p>
        </p:txBody>
      </p:sp>
      <p:sp>
        <p:nvSpPr>
          <p:cNvPr id="8" name="Content Placeholder 7"/>
          <p:cNvSpPr>
            <a:spLocks noGrp="1"/>
          </p:cNvSpPr>
          <p:nvPr>
            <p:ph sz="quarter" idx="11"/>
          </p:nvPr>
        </p:nvSpPr>
        <p:spPr>
          <a:xfrm>
            <a:off x="457200" y="2828836"/>
            <a:ext cx="8232776" cy="1200329"/>
          </a:xfrm>
        </p:spPr>
        <p:txBody>
          <a:bodyPr/>
          <a:lstStyle/>
          <a:p>
            <a:r>
              <a:rPr lang="cs-CZ" sz="2000" dirty="0"/>
              <a:t>Vytvořte hvězdicové schema</a:t>
            </a:r>
          </a:p>
          <a:p>
            <a:r>
              <a:rPr lang="cs-CZ" sz="2000" dirty="0"/>
              <a:t>Vytvořte čistě vločkové schema</a:t>
            </a:r>
          </a:p>
          <a:p>
            <a:r>
              <a:rPr lang="cs-CZ" sz="2000" dirty="0"/>
              <a:t>Vytvořte kombinované schema (vybalancovanou vločku</a:t>
            </a:r>
            <a:r>
              <a:rPr lang="cs-CZ" sz="2000" dirty="0" smtClean="0"/>
              <a:t>)</a:t>
            </a:r>
            <a:endParaRPr lang="cs-CZ" sz="2000" dirty="0"/>
          </a:p>
        </p:txBody>
      </p:sp>
      <p:grpSp>
        <p:nvGrpSpPr>
          <p:cNvPr id="7" name="Group 6"/>
          <p:cNvGrpSpPr/>
          <p:nvPr/>
        </p:nvGrpSpPr>
        <p:grpSpPr>
          <a:xfrm>
            <a:off x="3899972" y="5599455"/>
            <a:ext cx="5034708" cy="649996"/>
            <a:chOff x="3899972" y="5599455"/>
            <a:chExt cx="5034708" cy="649996"/>
          </a:xfrm>
        </p:grpSpPr>
        <p:sp>
          <p:nvSpPr>
            <p:cNvPr id="5" name="TextBox 4"/>
            <p:cNvSpPr txBox="1"/>
            <p:nvPr/>
          </p:nvSpPr>
          <p:spPr>
            <a:xfrm>
              <a:off x="3899972" y="5750804"/>
              <a:ext cx="4160113" cy="369332"/>
            </a:xfrm>
            <a:prstGeom prst="rect">
              <a:avLst/>
            </a:prstGeom>
            <a:noFill/>
          </p:spPr>
          <p:txBody>
            <a:bodyPr wrap="none" rtlCol="0">
              <a:spAutoFit/>
            </a:bodyPr>
            <a:lstStyle/>
            <a:p>
              <a:r>
                <a:rPr lang="cs-CZ" sz="1800" b="1" i="1" dirty="0" smtClean="0">
                  <a:solidFill>
                    <a:schemeClr val="accent4">
                      <a:lumMod val="50000"/>
                    </a:schemeClr>
                  </a:solidFill>
                </a:rPr>
                <a:t>Výsledky: Některá z možných řešení</a:t>
              </a:r>
              <a:endParaRPr lang="en-US" sz="1800" b="1" i="1" dirty="0">
                <a:solidFill>
                  <a:schemeClr val="accent4">
                    <a:lumMod val="50000"/>
                  </a:schemeClr>
                </a:solidFill>
              </a:endParaRPr>
            </a:p>
          </p:txBody>
        </p:sp>
        <p:sp>
          <p:nvSpPr>
            <p:cNvPr id="6" name="Right Arrow 5"/>
            <p:cNvSpPr/>
            <p:nvPr/>
          </p:nvSpPr>
          <p:spPr bwMode="auto">
            <a:xfrm>
              <a:off x="8086381" y="5599455"/>
              <a:ext cx="848299" cy="649996"/>
            </a:xfrm>
            <a:prstGeom prst="rightArrow">
              <a:avLst>
                <a:gd name="adj1" fmla="val 60170"/>
                <a:gd name="adj2" fmla="val 50000"/>
              </a:avLst>
            </a:prstGeom>
            <a:solidFill>
              <a:schemeClr val="bg1"/>
            </a:solidFill>
            <a:ln w="28575" cap="flat" cmpd="sng" algn="ctr">
              <a:solidFill>
                <a:schemeClr val="accent4">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pic>
        <p:nvPicPr>
          <p:cNvPr id="10" name="Picture 9"/>
          <p:cNvPicPr>
            <a:picLocks noChangeAspect="1"/>
          </p:cNvPicPr>
          <p:nvPr/>
        </p:nvPicPr>
        <p:blipFill>
          <a:blip r:embed="rId2"/>
          <a:stretch>
            <a:fillRect/>
          </a:stretch>
        </p:blipFill>
        <p:spPr>
          <a:xfrm>
            <a:off x="6604001" y="383347"/>
            <a:ext cx="2085975" cy="2445489"/>
          </a:xfrm>
          <a:prstGeom prst="rect">
            <a:avLst/>
          </a:prstGeom>
        </p:spPr>
      </p:pic>
    </p:spTree>
    <p:extLst>
      <p:ext uri="{BB962C8B-B14F-4D97-AF65-F5344CB8AC3E}">
        <p14:creationId xmlns:p14="http://schemas.microsoft.com/office/powerpoint/2010/main" val="30368741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122"/>
            <a:ext cx="3170712" cy="584200"/>
          </a:xfrm>
        </p:spPr>
        <p:txBody>
          <a:bodyPr/>
          <a:lstStyle/>
          <a:p>
            <a:r>
              <a:rPr lang="cs-CZ" dirty="0" smtClean="0"/>
              <a:t>Výsledek (A) - </a:t>
            </a:r>
            <a:r>
              <a:rPr lang="cs-CZ" dirty="0"/>
              <a:t>h</a:t>
            </a:r>
            <a:r>
              <a:rPr lang="cs-CZ" dirty="0" smtClean="0"/>
              <a:t>vězda </a:t>
            </a:r>
            <a:endParaRPr lang="en-US" dirty="0"/>
          </a:p>
        </p:txBody>
      </p:sp>
      <p:graphicFrame>
        <p:nvGraphicFramePr>
          <p:cNvPr id="5" name="Object 4"/>
          <p:cNvGraphicFramePr>
            <a:graphicFrameLocks noChangeAspect="1"/>
          </p:cNvGraphicFramePr>
          <p:nvPr>
            <p:extLst/>
          </p:nvPr>
        </p:nvGraphicFramePr>
        <p:xfrm>
          <a:off x="967740" y="704660"/>
          <a:ext cx="1568196" cy="1522960"/>
        </p:xfrm>
        <a:graphic>
          <a:graphicData uri="http://schemas.openxmlformats.org/presentationml/2006/ole">
            <mc:AlternateContent xmlns:mc="http://schemas.openxmlformats.org/markup-compatibility/2006">
              <mc:Choice xmlns:v="urn:schemas-microsoft-com:vml" Requires="v">
                <p:oleObj spid="_x0000_s43073" name="Worksheet" r:id="rId3" imgW="990683" imgH="962043" progId="Excel.Sheet.12">
                  <p:embed/>
                </p:oleObj>
              </mc:Choice>
              <mc:Fallback>
                <p:oleObj name="Worksheet" r:id="rId3" imgW="990683" imgH="962043" progId="Excel.Sheet.12">
                  <p:embed/>
                  <p:pic>
                    <p:nvPicPr>
                      <p:cNvPr id="0" name=""/>
                      <p:cNvPicPr/>
                      <p:nvPr/>
                    </p:nvPicPr>
                    <p:blipFill>
                      <a:blip r:embed="rId4"/>
                      <a:stretch>
                        <a:fillRect/>
                      </a:stretch>
                    </p:blipFill>
                    <p:spPr>
                      <a:xfrm>
                        <a:off x="967740" y="704660"/>
                        <a:ext cx="1568196" cy="152296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979932" y="2474976"/>
          <a:ext cx="1568196" cy="1194544"/>
        </p:xfrm>
        <a:graphic>
          <a:graphicData uri="http://schemas.openxmlformats.org/presentationml/2006/ole">
            <mc:AlternateContent xmlns:mc="http://schemas.openxmlformats.org/markup-compatibility/2006">
              <mc:Choice xmlns:v="urn:schemas-microsoft-com:vml" Requires="v">
                <p:oleObj spid="_x0000_s43074" name="Worksheet" r:id="rId5" imgW="990683" imgH="771470" progId="Excel.Sheet.12">
                  <p:embed/>
                </p:oleObj>
              </mc:Choice>
              <mc:Fallback>
                <p:oleObj name="Worksheet" r:id="rId5" imgW="990683" imgH="771470" progId="Excel.Sheet.12">
                  <p:embed/>
                  <p:pic>
                    <p:nvPicPr>
                      <p:cNvPr id="0" name=""/>
                      <p:cNvPicPr/>
                      <p:nvPr/>
                    </p:nvPicPr>
                    <p:blipFill>
                      <a:blip r:embed="rId6"/>
                      <a:stretch>
                        <a:fillRect/>
                      </a:stretch>
                    </p:blipFill>
                    <p:spPr>
                      <a:xfrm>
                        <a:off x="979932" y="2474976"/>
                        <a:ext cx="1568196" cy="1194544"/>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6637020" y="858584"/>
          <a:ext cx="1568196" cy="919807"/>
        </p:xfrm>
        <a:graphic>
          <a:graphicData uri="http://schemas.openxmlformats.org/presentationml/2006/ole">
            <mc:AlternateContent xmlns:mc="http://schemas.openxmlformats.org/markup-compatibility/2006">
              <mc:Choice xmlns:v="urn:schemas-microsoft-com:vml" Requires="v">
                <p:oleObj spid="_x0000_s43075" name="Worksheet" r:id="rId7" imgW="990683" imgH="580897" progId="Excel.Sheet.12">
                  <p:embed/>
                </p:oleObj>
              </mc:Choice>
              <mc:Fallback>
                <p:oleObj name="Worksheet" r:id="rId7" imgW="990683" imgH="580897" progId="Excel.Sheet.12">
                  <p:embed/>
                  <p:pic>
                    <p:nvPicPr>
                      <p:cNvPr id="0" name=""/>
                      <p:cNvPicPr/>
                      <p:nvPr/>
                    </p:nvPicPr>
                    <p:blipFill>
                      <a:blip r:embed="rId8"/>
                      <a:stretch>
                        <a:fillRect/>
                      </a:stretch>
                    </p:blipFill>
                    <p:spPr>
                      <a:xfrm>
                        <a:off x="6637020" y="858584"/>
                        <a:ext cx="1568196" cy="919807"/>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6685788" y="2816352"/>
          <a:ext cx="1568196" cy="919807"/>
        </p:xfrm>
        <a:graphic>
          <a:graphicData uri="http://schemas.openxmlformats.org/presentationml/2006/ole">
            <mc:AlternateContent xmlns:mc="http://schemas.openxmlformats.org/markup-compatibility/2006">
              <mc:Choice xmlns:v="urn:schemas-microsoft-com:vml" Requires="v">
                <p:oleObj spid="_x0000_s43076" name="Worksheet" r:id="rId9" imgW="990683" imgH="580897" progId="Excel.Sheet.12">
                  <p:embed/>
                </p:oleObj>
              </mc:Choice>
              <mc:Fallback>
                <p:oleObj name="Worksheet" r:id="rId9" imgW="990683" imgH="580897" progId="Excel.Sheet.12">
                  <p:embed/>
                  <p:pic>
                    <p:nvPicPr>
                      <p:cNvPr id="0" name=""/>
                      <p:cNvPicPr/>
                      <p:nvPr/>
                    </p:nvPicPr>
                    <p:blipFill>
                      <a:blip r:embed="rId10"/>
                      <a:stretch>
                        <a:fillRect/>
                      </a:stretch>
                    </p:blipFill>
                    <p:spPr>
                      <a:xfrm>
                        <a:off x="6685788" y="2816352"/>
                        <a:ext cx="1568196" cy="919807"/>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6697980" y="4823270"/>
          <a:ext cx="1568196" cy="1221383"/>
        </p:xfrm>
        <a:graphic>
          <a:graphicData uri="http://schemas.openxmlformats.org/presentationml/2006/ole">
            <mc:AlternateContent xmlns:mc="http://schemas.openxmlformats.org/markup-compatibility/2006">
              <mc:Choice xmlns:v="urn:schemas-microsoft-com:vml" Requires="v">
                <p:oleObj spid="_x0000_s43077" name="Worksheet" r:id="rId11" imgW="990683" imgH="771470" progId="Excel.Sheet.12">
                  <p:embed/>
                </p:oleObj>
              </mc:Choice>
              <mc:Fallback>
                <p:oleObj name="Worksheet" r:id="rId11" imgW="990683" imgH="771470" progId="Excel.Sheet.12">
                  <p:embed/>
                  <p:pic>
                    <p:nvPicPr>
                      <p:cNvPr id="0" name=""/>
                      <p:cNvPicPr/>
                      <p:nvPr/>
                    </p:nvPicPr>
                    <p:blipFill>
                      <a:blip r:embed="rId12"/>
                      <a:stretch>
                        <a:fillRect/>
                      </a:stretch>
                    </p:blipFill>
                    <p:spPr>
                      <a:xfrm>
                        <a:off x="6697980" y="4823270"/>
                        <a:ext cx="1568196" cy="1221383"/>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1016508" y="3978974"/>
          <a:ext cx="1531620" cy="2371066"/>
        </p:xfrm>
        <a:graphic>
          <a:graphicData uri="http://schemas.openxmlformats.org/presentationml/2006/ole">
            <mc:AlternateContent xmlns:mc="http://schemas.openxmlformats.org/markup-compatibility/2006">
              <mc:Choice xmlns:v="urn:schemas-microsoft-com:vml" Requires="v">
                <p:oleObj spid="_x0000_s43078" name="Worksheet" r:id="rId13" imgW="990683" imgH="1533493" progId="Excel.Sheet.12">
                  <p:embed/>
                </p:oleObj>
              </mc:Choice>
              <mc:Fallback>
                <p:oleObj name="Worksheet" r:id="rId13" imgW="990683" imgH="1533493" progId="Excel.Sheet.12">
                  <p:embed/>
                  <p:pic>
                    <p:nvPicPr>
                      <p:cNvPr id="0" name=""/>
                      <p:cNvPicPr/>
                      <p:nvPr/>
                    </p:nvPicPr>
                    <p:blipFill>
                      <a:blip r:embed="rId14"/>
                      <a:stretch>
                        <a:fillRect/>
                      </a:stretch>
                    </p:blipFill>
                    <p:spPr>
                      <a:xfrm>
                        <a:off x="1016508" y="3978974"/>
                        <a:ext cx="1531620" cy="2371066"/>
                      </a:xfrm>
                      <a:prstGeom prst="rect">
                        <a:avLst/>
                      </a:prstGeom>
                    </p:spPr>
                  </p:pic>
                </p:oleObj>
              </mc:Fallback>
            </mc:AlternateContent>
          </a:graphicData>
        </a:graphic>
      </p:graphicFrame>
      <p:cxnSp>
        <p:nvCxnSpPr>
          <p:cNvPr id="23" name="Straight Arrow Connector 22"/>
          <p:cNvCxnSpPr/>
          <p:nvPr/>
        </p:nvCxnSpPr>
        <p:spPr bwMode="auto">
          <a:xfrm flipH="1" flipV="1">
            <a:off x="2535936" y="1182624"/>
            <a:ext cx="1255776" cy="326745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H="1" flipV="1">
            <a:off x="2535936" y="4450080"/>
            <a:ext cx="1255776" cy="6096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H="1" flipV="1">
            <a:off x="2535936" y="2950464"/>
            <a:ext cx="1255776" cy="180441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32" name="Object 31"/>
          <p:cNvGraphicFramePr>
            <a:graphicFrameLocks noChangeAspect="1"/>
          </p:cNvGraphicFramePr>
          <p:nvPr>
            <p:extLst/>
          </p:nvPr>
        </p:nvGraphicFramePr>
        <p:xfrm>
          <a:off x="3808413" y="1546225"/>
          <a:ext cx="1568450" cy="4538663"/>
        </p:xfrm>
        <a:graphic>
          <a:graphicData uri="http://schemas.openxmlformats.org/presentationml/2006/ole">
            <mc:AlternateContent xmlns:mc="http://schemas.openxmlformats.org/markup-compatibility/2006">
              <mc:Choice xmlns:v="urn:schemas-microsoft-com:vml" Requires="v">
                <p:oleObj spid="_x0000_s43079" name="Worksheet" r:id="rId15" imgW="990683" imgH="2866965" progId="Excel.Sheet.12">
                  <p:embed/>
                </p:oleObj>
              </mc:Choice>
              <mc:Fallback>
                <p:oleObj name="Worksheet" r:id="rId15" imgW="990683" imgH="2866965" progId="Excel.Sheet.12">
                  <p:embed/>
                  <p:pic>
                    <p:nvPicPr>
                      <p:cNvPr id="0" name=""/>
                      <p:cNvPicPr/>
                      <p:nvPr/>
                    </p:nvPicPr>
                    <p:blipFill>
                      <a:blip r:embed="rId16"/>
                      <a:stretch>
                        <a:fillRect/>
                      </a:stretch>
                    </p:blipFill>
                    <p:spPr>
                      <a:xfrm>
                        <a:off x="3808413" y="1546225"/>
                        <a:ext cx="1568450" cy="4538663"/>
                      </a:xfrm>
                      <a:prstGeom prst="rect">
                        <a:avLst/>
                      </a:prstGeom>
                    </p:spPr>
                  </p:pic>
                </p:oleObj>
              </mc:Fallback>
            </mc:AlternateContent>
          </a:graphicData>
        </a:graphic>
      </p:graphicFrame>
      <p:cxnSp>
        <p:nvCxnSpPr>
          <p:cNvPr id="34" name="Straight Arrow Connector 33"/>
          <p:cNvCxnSpPr/>
          <p:nvPr/>
        </p:nvCxnSpPr>
        <p:spPr bwMode="auto">
          <a:xfrm flipV="1">
            <a:off x="5376672" y="1316736"/>
            <a:ext cx="1231392" cy="399897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6" name="Straight Arrow Connector 35"/>
          <p:cNvCxnSpPr>
            <a:endCxn id="13" idx="1"/>
          </p:cNvCxnSpPr>
          <p:nvPr/>
        </p:nvCxnSpPr>
        <p:spPr bwMode="auto">
          <a:xfrm flipV="1">
            <a:off x="5376672" y="3276255"/>
            <a:ext cx="1309116" cy="230768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V="1">
            <a:off x="5376672" y="5315712"/>
            <a:ext cx="1309116" cy="58521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8553496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85521"/>
            <a:ext cx="2515438" cy="584775"/>
          </a:xfrm>
        </p:spPr>
        <p:txBody>
          <a:bodyPr/>
          <a:lstStyle/>
          <a:p>
            <a:r>
              <a:rPr lang="cs-CZ" dirty="0" smtClean="0"/>
              <a:t>Výsledek (A) – vločka</a:t>
            </a:r>
            <a:endParaRPr lang="en-US" dirty="0">
              <a:solidFill>
                <a:schemeClr val="accent4">
                  <a:lumMod val="75000"/>
                </a:schemeClr>
              </a:solidFill>
            </a:endParaRPr>
          </a:p>
        </p:txBody>
      </p:sp>
      <p:sp>
        <p:nvSpPr>
          <p:cNvPr id="3" name="Text Placeholder 2"/>
          <p:cNvSpPr>
            <a:spLocks noGrp="1"/>
          </p:cNvSpPr>
          <p:nvPr>
            <p:ph type="body" sz="quarter" idx="11"/>
          </p:nvPr>
        </p:nvSpPr>
        <p:spPr/>
        <p:txBody>
          <a:bodyPr/>
          <a:lstStyle/>
          <a:p>
            <a:r>
              <a:rPr lang="cs-CZ" dirty="0">
                <a:solidFill>
                  <a:schemeClr val="tx1"/>
                </a:solidFill>
              </a:rPr>
              <a:t>„rozumná“ </a:t>
            </a:r>
            <a:r>
              <a:rPr lang="cs-CZ" dirty="0" err="1">
                <a:solidFill>
                  <a:schemeClr val="tx1"/>
                </a:solidFill>
              </a:rPr>
              <a:t>normalisace</a:t>
            </a:r>
            <a:r>
              <a:rPr lang="cs-CZ" dirty="0">
                <a:solidFill>
                  <a:schemeClr val="tx1"/>
                </a:solidFill>
              </a:rPr>
              <a:t> – </a:t>
            </a:r>
            <a:r>
              <a:rPr lang="cs-CZ" dirty="0" err="1">
                <a:solidFill>
                  <a:schemeClr val="tx1"/>
                </a:solidFill>
              </a:rPr>
              <a:t>balanced</a:t>
            </a:r>
            <a:r>
              <a:rPr lang="cs-CZ" dirty="0">
                <a:solidFill>
                  <a:schemeClr val="tx1"/>
                </a:solidFill>
              </a:rPr>
              <a:t> </a:t>
            </a:r>
            <a:r>
              <a:rPr lang="cs-CZ" dirty="0" err="1">
                <a:solidFill>
                  <a:schemeClr val="tx1"/>
                </a:solidFill>
              </a:rPr>
              <a:t>snowflake</a:t>
            </a:r>
            <a:endParaRPr lang="en-US" dirty="0">
              <a:solidFill>
                <a:schemeClr val="tx1"/>
              </a:solidFill>
            </a:endParaRPr>
          </a:p>
        </p:txBody>
      </p:sp>
      <p:graphicFrame>
        <p:nvGraphicFramePr>
          <p:cNvPr id="5" name="Object 4"/>
          <p:cNvGraphicFramePr>
            <a:graphicFrameLocks noChangeAspect="1"/>
          </p:cNvGraphicFramePr>
          <p:nvPr>
            <p:extLst/>
          </p:nvPr>
        </p:nvGraphicFramePr>
        <p:xfrm>
          <a:off x="4894263" y="1314450"/>
          <a:ext cx="1298575" cy="3762375"/>
        </p:xfrm>
        <a:graphic>
          <a:graphicData uri="http://schemas.openxmlformats.org/presentationml/2006/ole">
            <mc:AlternateContent xmlns:mc="http://schemas.openxmlformats.org/markup-compatibility/2006">
              <mc:Choice xmlns:v="urn:schemas-microsoft-com:vml" Requires="v">
                <p:oleObj spid="_x0000_s44124" name="Worksheet" r:id="rId3" imgW="990683" imgH="2866965" progId="Excel.Sheet.12">
                  <p:embed/>
                </p:oleObj>
              </mc:Choice>
              <mc:Fallback>
                <p:oleObj name="Worksheet" r:id="rId3" imgW="990683" imgH="2866965" progId="Excel.Sheet.12">
                  <p:embed/>
                  <p:pic>
                    <p:nvPicPr>
                      <p:cNvPr id="0" name=""/>
                      <p:cNvPicPr/>
                      <p:nvPr/>
                    </p:nvPicPr>
                    <p:blipFill>
                      <a:blip r:embed="rId4"/>
                      <a:stretch>
                        <a:fillRect/>
                      </a:stretch>
                    </p:blipFill>
                    <p:spPr>
                      <a:xfrm>
                        <a:off x="4894263" y="1314450"/>
                        <a:ext cx="1298575" cy="376237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613660" y="1363028"/>
          <a:ext cx="1299972" cy="1262473"/>
        </p:xfrm>
        <a:graphic>
          <a:graphicData uri="http://schemas.openxmlformats.org/presentationml/2006/ole">
            <mc:AlternateContent xmlns:mc="http://schemas.openxmlformats.org/markup-compatibility/2006">
              <mc:Choice xmlns:v="urn:schemas-microsoft-com:vml" Requires="v">
                <p:oleObj spid="_x0000_s44125" name="Worksheet" r:id="rId5" imgW="990683" imgH="962043" progId="Excel.Sheet.12">
                  <p:embed/>
                </p:oleObj>
              </mc:Choice>
              <mc:Fallback>
                <p:oleObj name="Worksheet" r:id="rId5" imgW="990683" imgH="962043" progId="Excel.Sheet.12">
                  <p:embed/>
                  <p:pic>
                    <p:nvPicPr>
                      <p:cNvPr id="0" name=""/>
                      <p:cNvPicPr/>
                      <p:nvPr/>
                    </p:nvPicPr>
                    <p:blipFill>
                      <a:blip r:embed="rId6"/>
                      <a:stretch>
                        <a:fillRect/>
                      </a:stretch>
                    </p:blipFill>
                    <p:spPr>
                      <a:xfrm>
                        <a:off x="2613660" y="1363028"/>
                        <a:ext cx="1299972" cy="126247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2613660" y="2726246"/>
          <a:ext cx="1299972" cy="1012478"/>
        </p:xfrm>
        <a:graphic>
          <a:graphicData uri="http://schemas.openxmlformats.org/presentationml/2006/ole">
            <mc:AlternateContent xmlns:mc="http://schemas.openxmlformats.org/markup-compatibility/2006">
              <mc:Choice xmlns:v="urn:schemas-microsoft-com:vml" Requires="v">
                <p:oleObj spid="_x0000_s44126" name="Worksheet" r:id="rId7" imgW="990683" imgH="771470" progId="Excel.Sheet.12">
                  <p:embed/>
                </p:oleObj>
              </mc:Choice>
              <mc:Fallback>
                <p:oleObj name="Worksheet" r:id="rId7" imgW="990683" imgH="771470" progId="Excel.Sheet.12">
                  <p:embed/>
                  <p:pic>
                    <p:nvPicPr>
                      <p:cNvPr id="0" name=""/>
                      <p:cNvPicPr/>
                      <p:nvPr/>
                    </p:nvPicPr>
                    <p:blipFill>
                      <a:blip r:embed="rId8"/>
                      <a:stretch>
                        <a:fillRect/>
                      </a:stretch>
                    </p:blipFill>
                    <p:spPr>
                      <a:xfrm>
                        <a:off x="2613660" y="2726246"/>
                        <a:ext cx="1299972" cy="1012478"/>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01980" y="3040952"/>
          <a:ext cx="1299972" cy="762484"/>
        </p:xfrm>
        <a:graphic>
          <a:graphicData uri="http://schemas.openxmlformats.org/presentationml/2006/ole">
            <mc:AlternateContent xmlns:mc="http://schemas.openxmlformats.org/markup-compatibility/2006">
              <mc:Choice xmlns:v="urn:schemas-microsoft-com:vml" Requires="v">
                <p:oleObj spid="_x0000_s44127" name="Worksheet" r:id="rId9" imgW="990683" imgH="580897" progId="Excel.Sheet.12">
                  <p:embed/>
                </p:oleObj>
              </mc:Choice>
              <mc:Fallback>
                <p:oleObj name="Worksheet" r:id="rId9" imgW="990683" imgH="580897" progId="Excel.Sheet.12">
                  <p:embed/>
                  <p:pic>
                    <p:nvPicPr>
                      <p:cNvPr id="0" name=""/>
                      <p:cNvPicPr/>
                      <p:nvPr/>
                    </p:nvPicPr>
                    <p:blipFill>
                      <a:blip r:embed="rId10"/>
                      <a:stretch>
                        <a:fillRect/>
                      </a:stretch>
                    </p:blipFill>
                    <p:spPr>
                      <a:xfrm>
                        <a:off x="601980" y="3040952"/>
                        <a:ext cx="1299972" cy="762484"/>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2600960" y="3882073"/>
          <a:ext cx="1287472" cy="2012456"/>
        </p:xfrm>
        <a:graphic>
          <a:graphicData uri="http://schemas.openxmlformats.org/presentationml/2006/ole">
            <mc:AlternateContent xmlns:mc="http://schemas.openxmlformats.org/markup-compatibility/2006">
              <mc:Choice xmlns:v="urn:schemas-microsoft-com:vml" Requires="v">
                <p:oleObj spid="_x0000_s44128" name="Worksheet" r:id="rId11" imgW="980965" imgH="1533493" progId="Excel.Sheet.12">
                  <p:embed/>
                </p:oleObj>
              </mc:Choice>
              <mc:Fallback>
                <p:oleObj name="Worksheet" r:id="rId11" imgW="980965" imgH="1533493" progId="Excel.Sheet.12">
                  <p:embed/>
                  <p:pic>
                    <p:nvPicPr>
                      <p:cNvPr id="0" name=""/>
                      <p:cNvPicPr/>
                      <p:nvPr/>
                    </p:nvPicPr>
                    <p:blipFill>
                      <a:blip r:embed="rId12"/>
                      <a:stretch>
                        <a:fillRect/>
                      </a:stretch>
                    </p:blipFill>
                    <p:spPr>
                      <a:xfrm>
                        <a:off x="2600960" y="3882073"/>
                        <a:ext cx="1287472" cy="2012456"/>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601980" y="4138232"/>
          <a:ext cx="1299972" cy="762484"/>
        </p:xfrm>
        <a:graphic>
          <a:graphicData uri="http://schemas.openxmlformats.org/presentationml/2006/ole">
            <mc:AlternateContent xmlns:mc="http://schemas.openxmlformats.org/markup-compatibility/2006">
              <mc:Choice xmlns:v="urn:schemas-microsoft-com:vml" Requires="v">
                <p:oleObj spid="_x0000_s44129" name="Worksheet" r:id="rId13" imgW="990683" imgH="580897" progId="Excel.Sheet.12">
                  <p:embed/>
                </p:oleObj>
              </mc:Choice>
              <mc:Fallback>
                <p:oleObj name="Worksheet" r:id="rId13" imgW="990683" imgH="580897" progId="Excel.Sheet.12">
                  <p:embed/>
                  <p:pic>
                    <p:nvPicPr>
                      <p:cNvPr id="0" name=""/>
                      <p:cNvPicPr/>
                      <p:nvPr/>
                    </p:nvPicPr>
                    <p:blipFill>
                      <a:blip r:embed="rId14"/>
                      <a:stretch>
                        <a:fillRect/>
                      </a:stretch>
                    </p:blipFill>
                    <p:spPr>
                      <a:xfrm>
                        <a:off x="601980" y="4138232"/>
                        <a:ext cx="1299972" cy="762484"/>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626364" y="5150168"/>
          <a:ext cx="1299972" cy="762484"/>
        </p:xfrm>
        <a:graphic>
          <a:graphicData uri="http://schemas.openxmlformats.org/presentationml/2006/ole">
            <mc:AlternateContent xmlns:mc="http://schemas.openxmlformats.org/markup-compatibility/2006">
              <mc:Choice xmlns:v="urn:schemas-microsoft-com:vml" Requires="v">
                <p:oleObj spid="_x0000_s44130" name="Worksheet" r:id="rId15" imgW="990683" imgH="580897" progId="Excel.Sheet.12">
                  <p:embed/>
                </p:oleObj>
              </mc:Choice>
              <mc:Fallback>
                <p:oleObj name="Worksheet" r:id="rId15" imgW="990683" imgH="580897" progId="Excel.Sheet.12">
                  <p:embed/>
                  <p:pic>
                    <p:nvPicPr>
                      <p:cNvPr id="0" name=""/>
                      <p:cNvPicPr/>
                      <p:nvPr/>
                    </p:nvPicPr>
                    <p:blipFill>
                      <a:blip r:embed="rId16"/>
                      <a:stretch>
                        <a:fillRect/>
                      </a:stretch>
                    </p:blipFill>
                    <p:spPr>
                      <a:xfrm>
                        <a:off x="626364" y="5150168"/>
                        <a:ext cx="1299972" cy="762484"/>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7356348" y="1663256"/>
          <a:ext cx="1299972" cy="762484"/>
        </p:xfrm>
        <a:graphic>
          <a:graphicData uri="http://schemas.openxmlformats.org/presentationml/2006/ole">
            <mc:AlternateContent xmlns:mc="http://schemas.openxmlformats.org/markup-compatibility/2006">
              <mc:Choice xmlns:v="urn:schemas-microsoft-com:vml" Requires="v">
                <p:oleObj spid="_x0000_s44131" name="Worksheet" r:id="rId17" imgW="990683" imgH="580897" progId="Excel.Sheet.12">
                  <p:embed/>
                </p:oleObj>
              </mc:Choice>
              <mc:Fallback>
                <p:oleObj name="Worksheet" r:id="rId17" imgW="990683" imgH="580897" progId="Excel.Sheet.12">
                  <p:embed/>
                  <p:pic>
                    <p:nvPicPr>
                      <p:cNvPr id="0" name=""/>
                      <p:cNvPicPr/>
                      <p:nvPr/>
                    </p:nvPicPr>
                    <p:blipFill>
                      <a:blip r:embed="rId18"/>
                      <a:stretch>
                        <a:fillRect/>
                      </a:stretch>
                    </p:blipFill>
                    <p:spPr>
                      <a:xfrm>
                        <a:off x="7356348" y="1663256"/>
                        <a:ext cx="1299972" cy="762484"/>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7283196" y="3212108"/>
          <a:ext cx="1299972" cy="762484"/>
        </p:xfrm>
        <a:graphic>
          <a:graphicData uri="http://schemas.openxmlformats.org/presentationml/2006/ole">
            <mc:AlternateContent xmlns:mc="http://schemas.openxmlformats.org/markup-compatibility/2006">
              <mc:Choice xmlns:v="urn:schemas-microsoft-com:vml" Requires="v">
                <p:oleObj spid="_x0000_s44132" name="Worksheet" r:id="rId19" imgW="990683" imgH="580897" progId="Excel.Sheet.12">
                  <p:embed/>
                </p:oleObj>
              </mc:Choice>
              <mc:Fallback>
                <p:oleObj name="Worksheet" r:id="rId19" imgW="990683" imgH="580897" progId="Excel.Sheet.12">
                  <p:embed/>
                  <p:pic>
                    <p:nvPicPr>
                      <p:cNvPr id="0" name=""/>
                      <p:cNvPicPr/>
                      <p:nvPr/>
                    </p:nvPicPr>
                    <p:blipFill>
                      <a:blip r:embed="rId20"/>
                      <a:stretch>
                        <a:fillRect/>
                      </a:stretch>
                    </p:blipFill>
                    <p:spPr>
                      <a:xfrm>
                        <a:off x="7283196" y="3212108"/>
                        <a:ext cx="1299972" cy="762484"/>
                      </a:xfrm>
                      <a:prstGeom prst="rect">
                        <a:avLst/>
                      </a:prstGeom>
                    </p:spPr>
                  </p:pic>
                </p:oleObj>
              </mc:Fallback>
            </mc:AlternateContent>
          </a:graphicData>
        </a:graphic>
      </p:graphicFrame>
      <p:graphicFrame>
        <p:nvGraphicFramePr>
          <p:cNvPr id="25" name="Object 24"/>
          <p:cNvGraphicFramePr>
            <a:graphicFrameLocks noChangeAspect="1"/>
          </p:cNvGraphicFramePr>
          <p:nvPr>
            <p:extLst/>
          </p:nvPr>
        </p:nvGraphicFramePr>
        <p:xfrm>
          <a:off x="7271004" y="4713542"/>
          <a:ext cx="1299972" cy="1012478"/>
        </p:xfrm>
        <a:graphic>
          <a:graphicData uri="http://schemas.openxmlformats.org/presentationml/2006/ole">
            <mc:AlternateContent xmlns:mc="http://schemas.openxmlformats.org/markup-compatibility/2006">
              <mc:Choice xmlns:v="urn:schemas-microsoft-com:vml" Requires="v">
                <p:oleObj spid="_x0000_s44133" name="Worksheet" r:id="rId21" imgW="990683" imgH="771470" progId="Excel.Sheet.12">
                  <p:embed/>
                </p:oleObj>
              </mc:Choice>
              <mc:Fallback>
                <p:oleObj name="Worksheet" r:id="rId21" imgW="990683" imgH="771470" progId="Excel.Sheet.12">
                  <p:embed/>
                  <p:pic>
                    <p:nvPicPr>
                      <p:cNvPr id="0" name=""/>
                      <p:cNvPicPr/>
                      <p:nvPr/>
                    </p:nvPicPr>
                    <p:blipFill>
                      <a:blip r:embed="rId22"/>
                      <a:stretch>
                        <a:fillRect/>
                      </a:stretch>
                    </p:blipFill>
                    <p:spPr>
                      <a:xfrm>
                        <a:off x="7271004" y="4713542"/>
                        <a:ext cx="1299972" cy="1012478"/>
                      </a:xfrm>
                      <a:prstGeom prst="rect">
                        <a:avLst/>
                      </a:prstGeom>
                    </p:spPr>
                  </p:pic>
                </p:oleObj>
              </mc:Fallback>
            </mc:AlternateContent>
          </a:graphicData>
        </a:graphic>
      </p:graphicFrame>
      <p:cxnSp>
        <p:nvCxnSpPr>
          <p:cNvPr id="27" name="Straight Arrow Connector 26"/>
          <p:cNvCxnSpPr/>
          <p:nvPr/>
        </p:nvCxnSpPr>
        <p:spPr bwMode="auto">
          <a:xfrm flipH="1" flipV="1">
            <a:off x="3913632" y="1755648"/>
            <a:ext cx="987552" cy="195072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3913632" y="3060192"/>
            <a:ext cx="987552" cy="914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a:off x="3913632" y="4242816"/>
            <a:ext cx="987552" cy="4876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V="1">
            <a:off x="6156960" y="2023872"/>
            <a:ext cx="1182624" cy="240182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5" name="Straight Arrow Connector 34"/>
          <p:cNvCxnSpPr>
            <a:endCxn id="21" idx="1"/>
          </p:cNvCxnSpPr>
          <p:nvPr/>
        </p:nvCxnSpPr>
        <p:spPr bwMode="auto">
          <a:xfrm flipV="1">
            <a:off x="6156960" y="3593350"/>
            <a:ext cx="1126236" cy="108837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6156960" y="4876800"/>
            <a:ext cx="1126236" cy="19507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1" name="Straight Arrow Connector 40"/>
          <p:cNvCxnSpPr>
            <a:endCxn id="11" idx="3"/>
          </p:cNvCxnSpPr>
          <p:nvPr/>
        </p:nvCxnSpPr>
        <p:spPr bwMode="auto">
          <a:xfrm flipH="1" flipV="1">
            <a:off x="1901952" y="3422194"/>
            <a:ext cx="707136" cy="18663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flipH="1" flipV="1">
            <a:off x="1901952" y="4515257"/>
            <a:ext cx="707136" cy="98333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5" name="Straight Arrow Connector 44"/>
          <p:cNvCxnSpPr>
            <a:endCxn id="17" idx="3"/>
          </p:cNvCxnSpPr>
          <p:nvPr/>
        </p:nvCxnSpPr>
        <p:spPr bwMode="auto">
          <a:xfrm flipH="1" flipV="1">
            <a:off x="1926336" y="5531410"/>
            <a:ext cx="682752" cy="24759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2618158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818" y="162410"/>
            <a:ext cx="4220534" cy="830997"/>
          </a:xfrm>
        </p:spPr>
        <p:txBody>
          <a:bodyPr/>
          <a:lstStyle/>
          <a:p>
            <a:r>
              <a:rPr lang="cs-CZ" dirty="0" smtClean="0"/>
              <a:t>Výsledek (A+B+C) - </a:t>
            </a:r>
            <a:r>
              <a:rPr lang="cs-CZ" dirty="0" err="1" smtClean="0"/>
              <a:t>snowstorm</a:t>
            </a:r>
            <a:endParaRPr lang="en-US" dirty="0"/>
          </a:p>
        </p:txBody>
      </p:sp>
      <p:graphicFrame>
        <p:nvGraphicFramePr>
          <p:cNvPr id="5" name="Object 4"/>
          <p:cNvGraphicFramePr>
            <a:graphicFrameLocks noChangeAspect="1"/>
          </p:cNvGraphicFramePr>
          <p:nvPr>
            <p:extLst/>
          </p:nvPr>
        </p:nvGraphicFramePr>
        <p:xfrm>
          <a:off x="1682051" y="2151890"/>
          <a:ext cx="829945" cy="2519363"/>
        </p:xfrm>
        <a:graphic>
          <a:graphicData uri="http://schemas.openxmlformats.org/presentationml/2006/ole">
            <mc:AlternateContent xmlns:mc="http://schemas.openxmlformats.org/markup-compatibility/2006">
              <mc:Choice xmlns:v="urn:schemas-microsoft-com:vml" Requires="v">
                <p:oleObj spid="_x0000_s45193" name="Worksheet" r:id="rId3" imgW="990683" imgH="3057538" progId="Excel.Sheet.12">
                  <p:embed/>
                </p:oleObj>
              </mc:Choice>
              <mc:Fallback>
                <p:oleObj name="Worksheet" r:id="rId3" imgW="990683" imgH="3057538" progId="Excel.Sheet.12">
                  <p:embed/>
                  <p:pic>
                    <p:nvPicPr>
                      <p:cNvPr id="0" name=""/>
                      <p:cNvPicPr/>
                      <p:nvPr/>
                    </p:nvPicPr>
                    <p:blipFill>
                      <a:blip r:embed="rId4"/>
                      <a:stretch>
                        <a:fillRect/>
                      </a:stretch>
                    </p:blipFill>
                    <p:spPr>
                      <a:xfrm>
                        <a:off x="1682051" y="2151890"/>
                        <a:ext cx="829945" cy="2519363"/>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907088" y="3148013"/>
          <a:ext cx="830262" cy="1763712"/>
        </p:xfrm>
        <a:graphic>
          <a:graphicData uri="http://schemas.openxmlformats.org/presentationml/2006/ole">
            <mc:AlternateContent xmlns:mc="http://schemas.openxmlformats.org/markup-compatibility/2006">
              <mc:Choice xmlns:v="urn:schemas-microsoft-com:vml" Requires="v">
                <p:oleObj spid="_x0000_s45194" name="Worksheet" r:id="rId5" imgW="990683" imgH="2104942" progId="Excel.Sheet.12">
                  <p:embed/>
                </p:oleObj>
              </mc:Choice>
              <mc:Fallback>
                <p:oleObj name="Worksheet" r:id="rId5" imgW="990683" imgH="2104942" progId="Excel.Sheet.12">
                  <p:embed/>
                  <p:pic>
                    <p:nvPicPr>
                      <p:cNvPr id="0" name=""/>
                      <p:cNvPicPr/>
                      <p:nvPr/>
                    </p:nvPicPr>
                    <p:blipFill>
                      <a:blip r:embed="rId6"/>
                      <a:stretch>
                        <a:fillRect/>
                      </a:stretch>
                    </p:blipFill>
                    <p:spPr>
                      <a:xfrm>
                        <a:off x="5907088" y="3148013"/>
                        <a:ext cx="830262" cy="1763712"/>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7985760" y="3243072"/>
          <a:ext cx="829945" cy="1284819"/>
        </p:xfrm>
        <a:graphic>
          <a:graphicData uri="http://schemas.openxmlformats.org/presentationml/2006/ole">
            <mc:AlternateContent xmlns:mc="http://schemas.openxmlformats.org/markup-compatibility/2006">
              <mc:Choice xmlns:v="urn:schemas-microsoft-com:vml" Requires="v">
                <p:oleObj spid="_x0000_s45195" name="Worksheet" r:id="rId7" imgW="990683" imgH="1533493" progId="Excel.Sheet.12">
                  <p:embed/>
                </p:oleObj>
              </mc:Choice>
              <mc:Fallback>
                <p:oleObj name="Worksheet" r:id="rId7" imgW="990683" imgH="1533493" progId="Excel.Sheet.12">
                  <p:embed/>
                  <p:pic>
                    <p:nvPicPr>
                      <p:cNvPr id="0" name=""/>
                      <p:cNvPicPr/>
                      <p:nvPr/>
                    </p:nvPicPr>
                    <p:blipFill>
                      <a:blip r:embed="rId8"/>
                      <a:stretch>
                        <a:fillRect/>
                      </a:stretch>
                    </p:blipFill>
                    <p:spPr>
                      <a:xfrm>
                        <a:off x="7985760" y="3243072"/>
                        <a:ext cx="829945" cy="1284819"/>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566282" y="1897000"/>
          <a:ext cx="829946" cy="806005"/>
        </p:xfrm>
        <a:graphic>
          <a:graphicData uri="http://schemas.openxmlformats.org/presentationml/2006/ole">
            <mc:AlternateContent xmlns:mc="http://schemas.openxmlformats.org/markup-compatibility/2006">
              <mc:Choice xmlns:v="urn:schemas-microsoft-com:vml" Requires="v">
                <p:oleObj spid="_x0000_s45196" name="Worksheet" r:id="rId9" imgW="990683" imgH="962043" progId="Excel.Sheet.12">
                  <p:embed/>
                </p:oleObj>
              </mc:Choice>
              <mc:Fallback>
                <p:oleObj name="Worksheet" r:id="rId9" imgW="990683" imgH="962043" progId="Excel.Sheet.12">
                  <p:embed/>
                  <p:pic>
                    <p:nvPicPr>
                      <p:cNvPr id="0" name=""/>
                      <p:cNvPicPr/>
                      <p:nvPr/>
                    </p:nvPicPr>
                    <p:blipFill>
                      <a:blip r:embed="rId10"/>
                      <a:stretch>
                        <a:fillRect/>
                      </a:stretch>
                    </p:blipFill>
                    <p:spPr>
                      <a:xfrm>
                        <a:off x="5566282" y="1897000"/>
                        <a:ext cx="829946" cy="806005"/>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6590410" y="851883"/>
          <a:ext cx="829946" cy="646400"/>
        </p:xfrm>
        <a:graphic>
          <a:graphicData uri="http://schemas.openxmlformats.org/presentationml/2006/ole">
            <mc:AlternateContent xmlns:mc="http://schemas.openxmlformats.org/markup-compatibility/2006">
              <mc:Choice xmlns:v="urn:schemas-microsoft-com:vml" Requires="v">
                <p:oleObj spid="_x0000_s45197" name="Worksheet" r:id="rId11" imgW="990683" imgH="771470" progId="Excel.Sheet.12">
                  <p:embed/>
                </p:oleObj>
              </mc:Choice>
              <mc:Fallback>
                <p:oleObj name="Worksheet" r:id="rId11" imgW="990683" imgH="771470" progId="Excel.Sheet.12">
                  <p:embed/>
                  <p:pic>
                    <p:nvPicPr>
                      <p:cNvPr id="0" name=""/>
                      <p:cNvPicPr/>
                      <p:nvPr/>
                    </p:nvPicPr>
                    <p:blipFill>
                      <a:blip r:embed="rId12"/>
                      <a:stretch>
                        <a:fillRect/>
                      </a:stretch>
                    </p:blipFill>
                    <p:spPr>
                      <a:xfrm>
                        <a:off x="6590410" y="851883"/>
                        <a:ext cx="829946" cy="64640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4859146" y="839691"/>
          <a:ext cx="829946" cy="646400"/>
        </p:xfrm>
        <a:graphic>
          <a:graphicData uri="http://schemas.openxmlformats.org/presentationml/2006/ole">
            <mc:AlternateContent xmlns:mc="http://schemas.openxmlformats.org/markup-compatibility/2006">
              <mc:Choice xmlns:v="urn:schemas-microsoft-com:vml" Requires="v">
                <p:oleObj spid="_x0000_s45198" name="Worksheet" r:id="rId13" imgW="990683" imgH="771470" progId="Excel.Sheet.12">
                  <p:embed/>
                </p:oleObj>
              </mc:Choice>
              <mc:Fallback>
                <p:oleObj name="Worksheet" r:id="rId13" imgW="990683" imgH="771470" progId="Excel.Sheet.12">
                  <p:embed/>
                  <p:pic>
                    <p:nvPicPr>
                      <p:cNvPr id="0" name=""/>
                      <p:cNvPicPr/>
                      <p:nvPr/>
                    </p:nvPicPr>
                    <p:blipFill>
                      <a:blip r:embed="rId14"/>
                      <a:stretch>
                        <a:fillRect/>
                      </a:stretch>
                    </p:blipFill>
                    <p:spPr>
                      <a:xfrm>
                        <a:off x="4859146" y="839691"/>
                        <a:ext cx="829946" cy="646400"/>
                      </a:xfrm>
                      <a:prstGeom prst="rect">
                        <a:avLst/>
                      </a:prstGeom>
                    </p:spPr>
                  </p:pic>
                </p:oleObj>
              </mc:Fallback>
            </mc:AlternateContent>
          </a:graphicData>
        </a:graphic>
      </p:graphicFrame>
      <p:cxnSp>
        <p:nvCxnSpPr>
          <p:cNvPr id="15" name="Straight Arrow Connector 14"/>
          <p:cNvCxnSpPr>
            <a:stCxn id="9" idx="0"/>
            <a:endCxn id="11" idx="2"/>
          </p:cNvCxnSpPr>
          <p:nvPr/>
        </p:nvCxnSpPr>
        <p:spPr bwMode="auto">
          <a:xfrm flipH="1" flipV="1">
            <a:off x="5981255" y="2703005"/>
            <a:ext cx="341375" cy="44498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2523744" y="2060450"/>
            <a:ext cx="3031175" cy="29870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flipV="1">
            <a:off x="5425440" y="1475232"/>
            <a:ext cx="258958" cy="45110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6322219" y="1475232"/>
            <a:ext cx="273653" cy="45110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7071360" y="1475232"/>
            <a:ext cx="914400" cy="17678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25" name="Object 24"/>
          <p:cNvGraphicFramePr>
            <a:graphicFrameLocks noChangeAspect="1"/>
          </p:cNvGraphicFramePr>
          <p:nvPr>
            <p:extLst/>
          </p:nvPr>
        </p:nvGraphicFramePr>
        <p:xfrm>
          <a:off x="5566282" y="5545803"/>
          <a:ext cx="829946" cy="646400"/>
        </p:xfrm>
        <a:graphic>
          <a:graphicData uri="http://schemas.openxmlformats.org/presentationml/2006/ole">
            <mc:AlternateContent xmlns:mc="http://schemas.openxmlformats.org/markup-compatibility/2006">
              <mc:Choice xmlns:v="urn:schemas-microsoft-com:vml" Requires="v">
                <p:oleObj spid="_x0000_s45199" name="Worksheet" r:id="rId15" imgW="990683" imgH="771470" progId="Excel.Sheet.12">
                  <p:embed/>
                </p:oleObj>
              </mc:Choice>
              <mc:Fallback>
                <p:oleObj name="Worksheet" r:id="rId15" imgW="990683" imgH="771470" progId="Excel.Sheet.12">
                  <p:embed/>
                  <p:pic>
                    <p:nvPicPr>
                      <p:cNvPr id="0" name=""/>
                      <p:cNvPicPr/>
                      <p:nvPr/>
                    </p:nvPicPr>
                    <p:blipFill>
                      <a:blip r:embed="rId16"/>
                      <a:stretch>
                        <a:fillRect/>
                      </a:stretch>
                    </p:blipFill>
                    <p:spPr>
                      <a:xfrm>
                        <a:off x="5566282" y="5545803"/>
                        <a:ext cx="829946" cy="646400"/>
                      </a:xfrm>
                      <a:prstGeom prst="rect">
                        <a:avLst/>
                      </a:prstGeom>
                    </p:spPr>
                  </p:pic>
                </p:oleObj>
              </mc:Fallback>
            </mc:AlternateContent>
          </a:graphicData>
        </a:graphic>
      </p:graphicFrame>
      <p:cxnSp>
        <p:nvCxnSpPr>
          <p:cNvPr id="27" name="Straight Arrow Connector 26"/>
          <p:cNvCxnSpPr>
            <a:stCxn id="9" idx="2"/>
            <a:endCxn id="25" idx="0"/>
          </p:cNvCxnSpPr>
          <p:nvPr/>
        </p:nvCxnSpPr>
        <p:spPr bwMode="auto">
          <a:xfrm flipH="1">
            <a:off x="5981255" y="4911725"/>
            <a:ext cx="340964" cy="63407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6339841" y="4389120"/>
            <a:ext cx="1645919" cy="11582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2523744" y="4572000"/>
            <a:ext cx="3031175" cy="97536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41" name="Object 40"/>
          <p:cNvGraphicFramePr>
            <a:graphicFrameLocks noChangeAspect="1"/>
          </p:cNvGraphicFramePr>
          <p:nvPr>
            <p:extLst/>
          </p:nvPr>
        </p:nvGraphicFramePr>
        <p:xfrm>
          <a:off x="3407008" y="3287181"/>
          <a:ext cx="837925" cy="1284819"/>
        </p:xfrm>
        <a:graphic>
          <a:graphicData uri="http://schemas.openxmlformats.org/presentationml/2006/ole">
            <mc:AlternateContent xmlns:mc="http://schemas.openxmlformats.org/markup-compatibility/2006">
              <mc:Choice xmlns:v="urn:schemas-microsoft-com:vml" Requires="v">
                <p:oleObj spid="_x0000_s45200" name="Worksheet" r:id="rId17" imgW="1000131" imgH="1533493" progId="Excel.Sheet.12">
                  <p:embed/>
                </p:oleObj>
              </mc:Choice>
              <mc:Fallback>
                <p:oleObj name="Worksheet" r:id="rId17" imgW="1000131" imgH="1533493" progId="Excel.Sheet.12">
                  <p:embed/>
                  <p:pic>
                    <p:nvPicPr>
                      <p:cNvPr id="0" name=""/>
                      <p:cNvPicPr/>
                      <p:nvPr/>
                    </p:nvPicPr>
                    <p:blipFill>
                      <a:blip r:embed="rId18"/>
                      <a:stretch>
                        <a:fillRect/>
                      </a:stretch>
                    </p:blipFill>
                    <p:spPr>
                      <a:xfrm>
                        <a:off x="3407008" y="3287181"/>
                        <a:ext cx="837925" cy="1284819"/>
                      </a:xfrm>
                      <a:prstGeom prst="rect">
                        <a:avLst/>
                      </a:prstGeom>
                    </p:spPr>
                  </p:pic>
                </p:oleObj>
              </mc:Fallback>
            </mc:AlternateContent>
          </a:graphicData>
        </a:graphic>
      </p:graphicFrame>
      <p:graphicFrame>
        <p:nvGraphicFramePr>
          <p:cNvPr id="61" name="Object 60"/>
          <p:cNvGraphicFramePr>
            <a:graphicFrameLocks noChangeAspect="1"/>
          </p:cNvGraphicFramePr>
          <p:nvPr>
            <p:extLst/>
          </p:nvPr>
        </p:nvGraphicFramePr>
        <p:xfrm>
          <a:off x="3002279" y="2461441"/>
          <a:ext cx="823692" cy="483127"/>
        </p:xfrm>
        <a:graphic>
          <a:graphicData uri="http://schemas.openxmlformats.org/presentationml/2006/ole">
            <mc:AlternateContent xmlns:mc="http://schemas.openxmlformats.org/markup-compatibility/2006">
              <mc:Choice xmlns:v="urn:schemas-microsoft-com:vml" Requires="v">
                <p:oleObj spid="_x0000_s45201" name="Worksheet" r:id="rId19" imgW="990683" imgH="580897" progId="Excel.Sheet.12">
                  <p:embed/>
                </p:oleObj>
              </mc:Choice>
              <mc:Fallback>
                <p:oleObj name="Worksheet" r:id="rId19" imgW="990683" imgH="580897" progId="Excel.Sheet.12">
                  <p:embed/>
                  <p:pic>
                    <p:nvPicPr>
                      <p:cNvPr id="0" name=""/>
                      <p:cNvPicPr/>
                      <p:nvPr/>
                    </p:nvPicPr>
                    <p:blipFill>
                      <a:blip r:embed="rId20"/>
                      <a:stretch>
                        <a:fillRect/>
                      </a:stretch>
                    </p:blipFill>
                    <p:spPr>
                      <a:xfrm>
                        <a:off x="3002279" y="2461441"/>
                        <a:ext cx="823692" cy="483127"/>
                      </a:xfrm>
                      <a:prstGeom prst="rect">
                        <a:avLst/>
                      </a:prstGeom>
                    </p:spPr>
                  </p:pic>
                </p:oleObj>
              </mc:Fallback>
            </mc:AlternateContent>
          </a:graphicData>
        </a:graphic>
      </p:graphicFrame>
      <p:graphicFrame>
        <p:nvGraphicFramePr>
          <p:cNvPr id="62" name="Object 61"/>
          <p:cNvGraphicFramePr>
            <a:graphicFrameLocks noChangeAspect="1"/>
          </p:cNvGraphicFramePr>
          <p:nvPr>
            <p:extLst/>
          </p:nvPr>
        </p:nvGraphicFramePr>
        <p:xfrm>
          <a:off x="4186428" y="2469040"/>
          <a:ext cx="797783" cy="467930"/>
        </p:xfrm>
        <a:graphic>
          <a:graphicData uri="http://schemas.openxmlformats.org/presentationml/2006/ole">
            <mc:AlternateContent xmlns:mc="http://schemas.openxmlformats.org/markup-compatibility/2006">
              <mc:Choice xmlns:v="urn:schemas-microsoft-com:vml" Requires="v">
                <p:oleObj spid="_x0000_s45202" name="Worksheet" r:id="rId21" imgW="990683" imgH="580897" progId="Excel.Sheet.12">
                  <p:embed/>
                </p:oleObj>
              </mc:Choice>
              <mc:Fallback>
                <p:oleObj name="Worksheet" r:id="rId21" imgW="990683" imgH="580897" progId="Excel.Sheet.12">
                  <p:embed/>
                  <p:pic>
                    <p:nvPicPr>
                      <p:cNvPr id="0" name=""/>
                      <p:cNvPicPr/>
                      <p:nvPr/>
                    </p:nvPicPr>
                    <p:blipFill>
                      <a:blip r:embed="rId22"/>
                      <a:stretch>
                        <a:fillRect/>
                      </a:stretch>
                    </p:blipFill>
                    <p:spPr>
                      <a:xfrm>
                        <a:off x="4186428" y="2469040"/>
                        <a:ext cx="797783" cy="467930"/>
                      </a:xfrm>
                      <a:prstGeom prst="rect">
                        <a:avLst/>
                      </a:prstGeom>
                    </p:spPr>
                  </p:pic>
                </p:oleObj>
              </mc:Fallback>
            </mc:AlternateContent>
          </a:graphicData>
        </a:graphic>
      </p:graphicFrame>
      <p:graphicFrame>
        <p:nvGraphicFramePr>
          <p:cNvPr id="63" name="Object 62"/>
          <p:cNvGraphicFramePr>
            <a:graphicFrameLocks noChangeAspect="1"/>
          </p:cNvGraphicFramePr>
          <p:nvPr>
            <p:extLst/>
          </p:nvPr>
        </p:nvGraphicFramePr>
        <p:xfrm>
          <a:off x="4730435" y="3540825"/>
          <a:ext cx="824484" cy="483592"/>
        </p:xfrm>
        <a:graphic>
          <a:graphicData uri="http://schemas.openxmlformats.org/presentationml/2006/ole">
            <mc:AlternateContent xmlns:mc="http://schemas.openxmlformats.org/markup-compatibility/2006">
              <mc:Choice xmlns:v="urn:schemas-microsoft-com:vml" Requires="v">
                <p:oleObj spid="_x0000_s45203" name="Worksheet" r:id="rId23" imgW="990683" imgH="580897" progId="Excel.Sheet.12">
                  <p:embed/>
                </p:oleObj>
              </mc:Choice>
              <mc:Fallback>
                <p:oleObj name="Worksheet" r:id="rId23" imgW="990683" imgH="580897" progId="Excel.Sheet.12">
                  <p:embed/>
                  <p:pic>
                    <p:nvPicPr>
                      <p:cNvPr id="0" name=""/>
                      <p:cNvPicPr/>
                      <p:nvPr/>
                    </p:nvPicPr>
                    <p:blipFill>
                      <a:blip r:embed="rId24"/>
                      <a:stretch>
                        <a:fillRect/>
                      </a:stretch>
                    </p:blipFill>
                    <p:spPr>
                      <a:xfrm>
                        <a:off x="4730435" y="3540825"/>
                        <a:ext cx="824484" cy="483592"/>
                      </a:xfrm>
                      <a:prstGeom prst="rect">
                        <a:avLst/>
                      </a:prstGeom>
                    </p:spPr>
                  </p:pic>
                </p:oleObj>
              </mc:Fallback>
            </mc:AlternateContent>
          </a:graphicData>
        </a:graphic>
      </p:graphicFrame>
      <p:cxnSp>
        <p:nvCxnSpPr>
          <p:cNvPr id="70" name="Straight Arrow Connector 69"/>
          <p:cNvCxnSpPr/>
          <p:nvPr/>
        </p:nvCxnSpPr>
        <p:spPr bwMode="auto">
          <a:xfrm flipV="1">
            <a:off x="2523744" y="3706368"/>
            <a:ext cx="865632" cy="2438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flipH="1" flipV="1">
            <a:off x="3389376" y="2925499"/>
            <a:ext cx="219456" cy="31757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flipV="1">
            <a:off x="4039331" y="2925499"/>
            <a:ext cx="301021" cy="31757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4189841" y="3828288"/>
            <a:ext cx="528463"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8" name="Straight Arrow Connector 77"/>
          <p:cNvCxnSpPr/>
          <p:nvPr/>
        </p:nvCxnSpPr>
        <p:spPr bwMode="auto">
          <a:xfrm flipH="1" flipV="1">
            <a:off x="5425440" y="3950208"/>
            <a:ext cx="463296" cy="6217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79" name="Object 78"/>
          <p:cNvGraphicFramePr>
            <a:graphicFrameLocks noChangeAspect="1"/>
          </p:cNvGraphicFramePr>
          <p:nvPr>
            <p:extLst/>
          </p:nvPr>
        </p:nvGraphicFramePr>
        <p:xfrm>
          <a:off x="228600" y="3221146"/>
          <a:ext cx="811183" cy="475790"/>
        </p:xfrm>
        <a:graphic>
          <a:graphicData uri="http://schemas.openxmlformats.org/presentationml/2006/ole">
            <mc:AlternateContent xmlns:mc="http://schemas.openxmlformats.org/markup-compatibility/2006">
              <mc:Choice xmlns:v="urn:schemas-microsoft-com:vml" Requires="v">
                <p:oleObj spid="_x0000_s45204" name="Worksheet" r:id="rId25" imgW="990683" imgH="580897" progId="Excel.Sheet.12">
                  <p:embed/>
                </p:oleObj>
              </mc:Choice>
              <mc:Fallback>
                <p:oleObj name="Worksheet" r:id="rId25" imgW="990683" imgH="580897" progId="Excel.Sheet.12">
                  <p:embed/>
                  <p:pic>
                    <p:nvPicPr>
                      <p:cNvPr id="0" name=""/>
                      <p:cNvPicPr/>
                      <p:nvPr/>
                    </p:nvPicPr>
                    <p:blipFill>
                      <a:blip r:embed="rId26"/>
                      <a:stretch>
                        <a:fillRect/>
                      </a:stretch>
                    </p:blipFill>
                    <p:spPr>
                      <a:xfrm>
                        <a:off x="228600" y="3221146"/>
                        <a:ext cx="811183" cy="475790"/>
                      </a:xfrm>
                      <a:prstGeom prst="rect">
                        <a:avLst/>
                      </a:prstGeom>
                    </p:spPr>
                  </p:pic>
                </p:oleObj>
              </mc:Fallback>
            </mc:AlternateContent>
          </a:graphicData>
        </a:graphic>
      </p:graphicFrame>
      <p:graphicFrame>
        <p:nvGraphicFramePr>
          <p:cNvPr id="80" name="Object 79"/>
          <p:cNvGraphicFramePr>
            <a:graphicFrameLocks noChangeAspect="1"/>
          </p:cNvGraphicFramePr>
          <p:nvPr>
            <p:extLst/>
          </p:nvPr>
        </p:nvGraphicFramePr>
        <p:xfrm>
          <a:off x="252985" y="2359152"/>
          <a:ext cx="775716" cy="454987"/>
        </p:xfrm>
        <a:graphic>
          <a:graphicData uri="http://schemas.openxmlformats.org/presentationml/2006/ole">
            <mc:AlternateContent xmlns:mc="http://schemas.openxmlformats.org/markup-compatibility/2006">
              <mc:Choice xmlns:v="urn:schemas-microsoft-com:vml" Requires="v">
                <p:oleObj spid="_x0000_s45205" name="Worksheet" r:id="rId27" imgW="990683" imgH="580897" progId="Excel.Sheet.12">
                  <p:embed/>
                </p:oleObj>
              </mc:Choice>
              <mc:Fallback>
                <p:oleObj name="Worksheet" r:id="rId27" imgW="990683" imgH="580897" progId="Excel.Sheet.12">
                  <p:embed/>
                  <p:pic>
                    <p:nvPicPr>
                      <p:cNvPr id="0" name=""/>
                      <p:cNvPicPr/>
                      <p:nvPr/>
                    </p:nvPicPr>
                    <p:blipFill>
                      <a:blip r:embed="rId28"/>
                      <a:stretch>
                        <a:fillRect/>
                      </a:stretch>
                    </p:blipFill>
                    <p:spPr>
                      <a:xfrm>
                        <a:off x="252985" y="2359152"/>
                        <a:ext cx="775716" cy="454987"/>
                      </a:xfrm>
                      <a:prstGeom prst="rect">
                        <a:avLst/>
                      </a:prstGeom>
                    </p:spPr>
                  </p:pic>
                </p:oleObj>
              </mc:Fallback>
            </mc:AlternateContent>
          </a:graphicData>
        </a:graphic>
      </p:graphicFrame>
      <p:graphicFrame>
        <p:nvGraphicFramePr>
          <p:cNvPr id="81" name="Object 80"/>
          <p:cNvGraphicFramePr>
            <a:graphicFrameLocks noChangeAspect="1"/>
          </p:cNvGraphicFramePr>
          <p:nvPr>
            <p:extLst/>
          </p:nvPr>
        </p:nvGraphicFramePr>
        <p:xfrm>
          <a:off x="7071360" y="3478237"/>
          <a:ext cx="804672" cy="471971"/>
        </p:xfrm>
        <a:graphic>
          <a:graphicData uri="http://schemas.openxmlformats.org/presentationml/2006/ole">
            <mc:AlternateContent xmlns:mc="http://schemas.openxmlformats.org/markup-compatibility/2006">
              <mc:Choice xmlns:v="urn:schemas-microsoft-com:vml" Requires="v">
                <p:oleObj spid="_x0000_s45206" name="Worksheet" r:id="rId29" imgW="990683" imgH="580897" progId="Excel.Sheet.12">
                  <p:embed/>
                </p:oleObj>
              </mc:Choice>
              <mc:Fallback>
                <p:oleObj name="Worksheet" r:id="rId29" imgW="990683" imgH="580897" progId="Excel.Sheet.12">
                  <p:embed/>
                  <p:pic>
                    <p:nvPicPr>
                      <p:cNvPr id="0" name=""/>
                      <p:cNvPicPr/>
                      <p:nvPr/>
                    </p:nvPicPr>
                    <p:blipFill>
                      <a:blip r:embed="rId30"/>
                      <a:stretch>
                        <a:fillRect/>
                      </a:stretch>
                    </p:blipFill>
                    <p:spPr>
                      <a:xfrm>
                        <a:off x="7071360" y="3478237"/>
                        <a:ext cx="804672" cy="471971"/>
                      </a:xfrm>
                      <a:prstGeom prst="rect">
                        <a:avLst/>
                      </a:prstGeom>
                    </p:spPr>
                  </p:pic>
                </p:oleObj>
              </mc:Fallback>
            </mc:AlternateContent>
          </a:graphicData>
        </a:graphic>
      </p:graphicFrame>
      <p:cxnSp>
        <p:nvCxnSpPr>
          <p:cNvPr id="84" name="Straight Arrow Connector 83"/>
          <p:cNvCxnSpPr/>
          <p:nvPr/>
        </p:nvCxnSpPr>
        <p:spPr bwMode="auto">
          <a:xfrm flipV="1">
            <a:off x="6766560" y="3706368"/>
            <a:ext cx="304800" cy="2438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86" name="Object 85"/>
          <p:cNvGraphicFramePr>
            <a:graphicFrameLocks noChangeAspect="1"/>
          </p:cNvGraphicFramePr>
          <p:nvPr>
            <p:extLst/>
          </p:nvPr>
        </p:nvGraphicFramePr>
        <p:xfrm>
          <a:off x="228600" y="4059936"/>
          <a:ext cx="845311" cy="658368"/>
        </p:xfrm>
        <a:graphic>
          <a:graphicData uri="http://schemas.openxmlformats.org/presentationml/2006/ole">
            <mc:AlternateContent xmlns:mc="http://schemas.openxmlformats.org/markup-compatibility/2006">
              <mc:Choice xmlns:v="urn:schemas-microsoft-com:vml" Requires="v">
                <p:oleObj spid="_x0000_s45207" name="Worksheet" r:id="rId31" imgW="990683" imgH="771470" progId="Excel.Sheet.12">
                  <p:embed/>
                </p:oleObj>
              </mc:Choice>
              <mc:Fallback>
                <p:oleObj name="Worksheet" r:id="rId31" imgW="990683" imgH="771470" progId="Excel.Sheet.12">
                  <p:embed/>
                  <p:pic>
                    <p:nvPicPr>
                      <p:cNvPr id="0" name=""/>
                      <p:cNvPicPr/>
                      <p:nvPr/>
                    </p:nvPicPr>
                    <p:blipFill>
                      <a:blip r:embed="rId32"/>
                      <a:stretch>
                        <a:fillRect/>
                      </a:stretch>
                    </p:blipFill>
                    <p:spPr>
                      <a:xfrm>
                        <a:off x="228600" y="4059936"/>
                        <a:ext cx="845311" cy="658368"/>
                      </a:xfrm>
                      <a:prstGeom prst="rect">
                        <a:avLst/>
                      </a:prstGeom>
                    </p:spPr>
                  </p:pic>
                </p:oleObj>
              </mc:Fallback>
            </mc:AlternateContent>
          </a:graphicData>
        </a:graphic>
      </p:graphicFrame>
      <p:cxnSp>
        <p:nvCxnSpPr>
          <p:cNvPr id="88" name="Straight Arrow Connector 87"/>
          <p:cNvCxnSpPr>
            <a:endCxn id="86" idx="3"/>
          </p:cNvCxnSpPr>
          <p:nvPr/>
        </p:nvCxnSpPr>
        <p:spPr bwMode="auto">
          <a:xfrm flipH="1">
            <a:off x="1073911" y="4389120"/>
            <a:ext cx="620777"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0" name="Straight Arrow Connector 89"/>
          <p:cNvCxnSpPr>
            <a:endCxn id="79" idx="3"/>
          </p:cNvCxnSpPr>
          <p:nvPr/>
        </p:nvCxnSpPr>
        <p:spPr bwMode="auto">
          <a:xfrm flipH="1" flipV="1">
            <a:off x="1039783" y="3459041"/>
            <a:ext cx="654905" cy="11321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2" name="Straight Arrow Connector 91"/>
          <p:cNvCxnSpPr>
            <a:endCxn id="80" idx="3"/>
          </p:cNvCxnSpPr>
          <p:nvPr/>
        </p:nvCxnSpPr>
        <p:spPr bwMode="auto">
          <a:xfrm flipH="1" flipV="1">
            <a:off x="1028701" y="2586645"/>
            <a:ext cx="665987" cy="11636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 name="TextBox 6"/>
          <p:cNvSpPr txBox="1"/>
          <p:nvPr/>
        </p:nvSpPr>
        <p:spPr>
          <a:xfrm>
            <a:off x="254874" y="5531643"/>
            <a:ext cx="4589718" cy="738664"/>
          </a:xfrm>
          <a:prstGeom prst="rect">
            <a:avLst/>
          </a:prstGeom>
          <a:noFill/>
        </p:spPr>
        <p:txBody>
          <a:bodyPr wrap="none" rtlCol="0">
            <a:spAutoFit/>
          </a:bodyPr>
          <a:lstStyle/>
          <a:p>
            <a:r>
              <a:rPr lang="cs-CZ" dirty="0" smtClean="0"/>
              <a:t>Konformované dimense pro fakty s různou </a:t>
            </a:r>
            <a:r>
              <a:rPr lang="cs-CZ" dirty="0" err="1" smtClean="0"/>
              <a:t>granularitou</a:t>
            </a:r>
            <a:r>
              <a:rPr lang="cs-CZ" dirty="0" smtClean="0"/>
              <a:t>:</a:t>
            </a:r>
          </a:p>
          <a:p>
            <a:r>
              <a:rPr lang="cs-CZ" dirty="0" smtClean="0"/>
              <a:t>- Odkaz na různé úrovni hierarchie – nutná vločka</a:t>
            </a:r>
            <a:endParaRPr lang="cs-CZ" dirty="0"/>
          </a:p>
          <a:p>
            <a:r>
              <a:rPr lang="cs-CZ" dirty="0" smtClean="0"/>
              <a:t>- Jiná možnost: Rekursivní dimense (viz dále)</a:t>
            </a:r>
          </a:p>
        </p:txBody>
      </p:sp>
    </p:spTree>
    <p:extLst>
      <p:ext uri="{BB962C8B-B14F-4D97-AF65-F5344CB8AC3E}">
        <p14:creationId xmlns:p14="http://schemas.microsoft.com/office/powerpoint/2010/main" val="392258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Subdimen</a:t>
            </a:r>
            <a:r>
              <a:rPr lang="cs-CZ" dirty="0"/>
              <a:t>s</a:t>
            </a:r>
            <a:r>
              <a:rPr lang="cs-CZ" dirty="0" smtClean="0"/>
              <a:t>e</a:t>
            </a:r>
            <a:endParaRPr lang="en-US" dirty="0" smtClean="0"/>
          </a:p>
        </p:txBody>
      </p:sp>
      <p:sp>
        <p:nvSpPr>
          <p:cNvPr id="4" name="Text Placeholder 3"/>
          <p:cNvSpPr>
            <a:spLocks noGrp="1"/>
          </p:cNvSpPr>
          <p:nvPr>
            <p:ph type="body" sz="quarter" idx="12"/>
          </p:nvPr>
        </p:nvSpPr>
        <p:spPr/>
        <p:txBody>
          <a:bodyPr/>
          <a:lstStyle/>
          <a:p>
            <a:endParaRPr lang="en-US"/>
          </a:p>
        </p:txBody>
      </p:sp>
      <p:sp>
        <p:nvSpPr>
          <p:cNvPr id="3" name="Content Placeholder 2"/>
          <p:cNvSpPr>
            <a:spLocks noGrp="1"/>
          </p:cNvSpPr>
          <p:nvPr>
            <p:ph sz="quarter" idx="11"/>
          </p:nvPr>
        </p:nvSpPr>
        <p:spPr>
          <a:xfrm>
            <a:off x="457200" y="2099278"/>
            <a:ext cx="8232776" cy="2659446"/>
          </a:xfrm>
        </p:spPr>
        <p:txBody>
          <a:bodyPr/>
          <a:lstStyle/>
          <a:p>
            <a:r>
              <a:rPr lang="cs-CZ" dirty="0"/>
              <a:t>Vypadají jako </a:t>
            </a:r>
            <a:r>
              <a:rPr lang="cs-CZ" dirty="0" err="1"/>
              <a:t>snowflake</a:t>
            </a:r>
            <a:r>
              <a:rPr lang="cs-CZ" dirty="0"/>
              <a:t>, ale mají odlišnou charakteristiku</a:t>
            </a:r>
            <a:r>
              <a:rPr lang="en-US" dirty="0"/>
              <a:t>:</a:t>
            </a:r>
          </a:p>
          <a:p>
            <a:pPr lvl="1"/>
            <a:r>
              <a:rPr lang="cs-CZ" dirty="0"/>
              <a:t>velká skupina atributů s relativně malou kardinalitou může být oddělena</a:t>
            </a:r>
            <a:endParaRPr lang="en-US" dirty="0"/>
          </a:p>
          <a:p>
            <a:pPr lvl="1"/>
            <a:r>
              <a:rPr lang="cs-CZ" dirty="0"/>
              <a:t>každá </a:t>
            </a:r>
            <a:r>
              <a:rPr lang="cs-CZ" dirty="0">
                <a:solidFill>
                  <a:schemeClr val="accent1"/>
                </a:solidFill>
              </a:rPr>
              <a:t>unikátní kombinace hodnot</a:t>
            </a:r>
            <a:r>
              <a:rPr lang="cs-CZ" dirty="0"/>
              <a:t> představuje řádek</a:t>
            </a:r>
            <a:endParaRPr lang="en-US" dirty="0"/>
          </a:p>
          <a:p>
            <a:pPr lvl="1"/>
            <a:r>
              <a:rPr lang="cs-CZ" dirty="0"/>
              <a:t>data jsou plněna a spravována v jiných periodách než zbytek dat dimenze</a:t>
            </a:r>
            <a:endParaRPr lang="en-US" dirty="0"/>
          </a:p>
          <a:p>
            <a:r>
              <a:rPr lang="cs-CZ" dirty="0"/>
              <a:t>Proč</a:t>
            </a:r>
          </a:p>
          <a:p>
            <a:pPr lvl="1"/>
            <a:r>
              <a:rPr lang="cs-CZ" dirty="0"/>
              <a:t>může znamenat značnou úsporu místa</a:t>
            </a:r>
          </a:p>
          <a:p>
            <a:pPr lvl="1"/>
            <a:r>
              <a:rPr lang="cs-CZ" dirty="0"/>
              <a:t>Konformované dimense pro fakty s různou </a:t>
            </a:r>
            <a:r>
              <a:rPr lang="cs-CZ" dirty="0" err="1"/>
              <a:t>granularitou</a:t>
            </a:r>
            <a:endParaRPr lang="en-US" dirty="0"/>
          </a:p>
          <a:p>
            <a:pPr lvl="1">
              <a:lnSpc>
                <a:spcPct val="50000"/>
              </a:lnSpc>
            </a:pPr>
            <a:endParaRPr lang="en-US" dirty="0"/>
          </a:p>
          <a:p>
            <a:r>
              <a:rPr lang="cs-CZ" dirty="0"/>
              <a:t>např. demografické informace v dimenzi zákazníků</a:t>
            </a:r>
            <a:endParaRPr lang="en-US" dirty="0"/>
          </a:p>
        </p:txBody>
      </p:sp>
    </p:spTree>
    <p:extLst>
      <p:ext uri="{BB962C8B-B14F-4D97-AF65-F5344CB8AC3E}">
        <p14:creationId xmlns:p14="http://schemas.microsoft.com/office/powerpoint/2010/main" val="421764279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85521"/>
            <a:ext cx="2515438" cy="584775"/>
          </a:xfrm>
        </p:spPr>
        <p:txBody>
          <a:bodyPr/>
          <a:lstStyle/>
          <a:p>
            <a:r>
              <a:rPr lang="cs-CZ" dirty="0" smtClean="0"/>
              <a:t>Příklad subdimense – 1</a:t>
            </a:r>
            <a:endParaRPr lang="en-US" dirty="0">
              <a:solidFill>
                <a:srgbClr val="00B0F0"/>
              </a:solidFill>
            </a:endParaRPr>
          </a:p>
        </p:txBody>
      </p:sp>
      <p:sp>
        <p:nvSpPr>
          <p:cNvPr id="5" name="Text Placeholder 4"/>
          <p:cNvSpPr>
            <a:spLocks noGrp="1"/>
          </p:cNvSpPr>
          <p:nvPr>
            <p:ph type="body" sz="quarter" idx="11"/>
          </p:nvPr>
        </p:nvSpPr>
        <p:spPr>
          <a:xfrm>
            <a:off x="2635257" y="274445"/>
            <a:ext cx="6152483" cy="584775"/>
          </a:xfrm>
        </p:spPr>
        <p:txBody>
          <a:bodyPr/>
          <a:lstStyle/>
          <a:p>
            <a:r>
              <a:rPr lang="cs-CZ" dirty="0">
                <a:solidFill>
                  <a:schemeClr val="tx1"/>
                </a:solidFill>
              </a:rPr>
              <a:t>Hvězda maximální </a:t>
            </a:r>
            <a:r>
              <a:rPr lang="cs-CZ" dirty="0" err="1">
                <a:solidFill>
                  <a:schemeClr val="tx1"/>
                </a:solidFill>
              </a:rPr>
              <a:t>denormalisace</a:t>
            </a:r>
            <a:r>
              <a:rPr lang="cs-CZ" dirty="0">
                <a:solidFill>
                  <a:schemeClr val="tx1"/>
                </a:solidFill>
              </a:rPr>
              <a:t> (bez </a:t>
            </a:r>
            <a:r>
              <a:rPr lang="cs-CZ" dirty="0" err="1" smtClean="0">
                <a:solidFill>
                  <a:schemeClr val="tx1"/>
                </a:solidFill>
              </a:rPr>
              <a:t>subDimense</a:t>
            </a:r>
            <a:r>
              <a:rPr lang="cs-CZ" dirty="0" smtClean="0">
                <a:solidFill>
                  <a:schemeClr val="tx1"/>
                </a:solidFill>
              </a:rPr>
              <a:t>)</a:t>
            </a:r>
            <a:endParaRPr lang="en-US" dirty="0">
              <a:solidFill>
                <a:schemeClr val="tx1"/>
              </a:solidFill>
            </a:endParaRPr>
          </a:p>
        </p:txBody>
      </p:sp>
      <p:grpSp>
        <p:nvGrpSpPr>
          <p:cNvPr id="4" name="Group 3"/>
          <p:cNvGrpSpPr/>
          <p:nvPr/>
        </p:nvGrpSpPr>
        <p:grpSpPr>
          <a:xfrm>
            <a:off x="1257300" y="1447403"/>
            <a:ext cx="6859523" cy="4014870"/>
            <a:chOff x="1484957" y="812102"/>
            <a:chExt cx="7508166" cy="4688668"/>
          </a:xfrm>
        </p:grpSpPr>
        <p:graphicFrame>
          <p:nvGraphicFramePr>
            <p:cNvPr id="7" name="Object 6"/>
            <p:cNvGraphicFramePr>
              <a:graphicFrameLocks noChangeAspect="1"/>
            </p:cNvGraphicFramePr>
            <p:nvPr>
              <p:extLst/>
            </p:nvPr>
          </p:nvGraphicFramePr>
          <p:xfrm>
            <a:off x="7148322" y="1909382"/>
            <a:ext cx="1663664" cy="1161696"/>
          </p:xfrm>
          <a:graphic>
            <a:graphicData uri="http://schemas.openxmlformats.org/presentationml/2006/ole">
              <mc:AlternateContent xmlns:mc="http://schemas.openxmlformats.org/markup-compatibility/2006">
                <mc:Choice xmlns:v="urn:schemas-microsoft-com:vml" Requires="v">
                  <p:oleObj spid="_x0000_s46130" name="Worksheet" r:id="rId3" imgW="1104868" imgH="771470" progId="Excel.Sheet.12">
                    <p:embed/>
                  </p:oleObj>
                </mc:Choice>
                <mc:Fallback>
                  <p:oleObj name="Worksheet" r:id="rId3" imgW="1104868" imgH="771470" progId="Excel.Sheet.12">
                    <p:embed/>
                    <p:pic>
                      <p:nvPicPr>
                        <p:cNvPr id="0" name=""/>
                        <p:cNvPicPr/>
                        <p:nvPr/>
                      </p:nvPicPr>
                      <p:blipFill>
                        <a:blip r:embed="rId4"/>
                        <a:stretch>
                          <a:fillRect/>
                        </a:stretch>
                      </p:blipFill>
                      <p:spPr>
                        <a:xfrm>
                          <a:off x="7148322" y="1909382"/>
                          <a:ext cx="1663664" cy="1161696"/>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1734503" y="812102"/>
            <a:ext cx="1591954" cy="1161696"/>
          </p:xfrm>
          <a:graphic>
            <a:graphicData uri="http://schemas.openxmlformats.org/presentationml/2006/ole">
              <mc:AlternateContent xmlns:mc="http://schemas.openxmlformats.org/markup-compatibility/2006">
                <mc:Choice xmlns:v="urn:schemas-microsoft-com:vml" Requires="v">
                  <p:oleObj spid="_x0000_s46131" name="Worksheet" r:id="rId5" imgW="1057358" imgH="771470" progId="Excel.Sheet.12">
                    <p:embed/>
                  </p:oleObj>
                </mc:Choice>
                <mc:Fallback>
                  <p:oleObj name="Worksheet" r:id="rId5" imgW="1057358" imgH="771470" progId="Excel.Sheet.12">
                    <p:embed/>
                    <p:pic>
                      <p:nvPicPr>
                        <p:cNvPr id="0" name=""/>
                        <p:cNvPicPr/>
                        <p:nvPr/>
                      </p:nvPicPr>
                      <p:blipFill>
                        <a:blip r:embed="rId6"/>
                        <a:stretch>
                          <a:fillRect/>
                        </a:stretch>
                      </p:blipFill>
                      <p:spPr>
                        <a:xfrm>
                          <a:off x="1734503" y="812102"/>
                          <a:ext cx="1591954" cy="1161696"/>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681544" y="2352866"/>
            <a:ext cx="1678006" cy="1735374"/>
          </p:xfrm>
          <a:graphic>
            <a:graphicData uri="http://schemas.openxmlformats.org/presentationml/2006/ole">
              <mc:AlternateContent xmlns:mc="http://schemas.openxmlformats.org/markup-compatibility/2006">
                <mc:Choice xmlns:v="urn:schemas-microsoft-com:vml" Requires="v">
                  <p:oleObj spid="_x0000_s46132" name="Worksheet" r:id="rId7" imgW="1114316" imgH="1152616" progId="Excel.Sheet.12">
                    <p:embed/>
                  </p:oleObj>
                </mc:Choice>
                <mc:Fallback>
                  <p:oleObj name="Worksheet" r:id="rId7" imgW="1114316" imgH="1152616" progId="Excel.Sheet.12">
                    <p:embed/>
                    <p:pic>
                      <p:nvPicPr>
                        <p:cNvPr id="0" name=""/>
                        <p:cNvPicPr/>
                        <p:nvPr/>
                      </p:nvPicPr>
                      <p:blipFill>
                        <a:blip r:embed="rId8"/>
                        <a:stretch>
                          <a:fillRect/>
                        </a:stretch>
                      </p:blipFill>
                      <p:spPr>
                        <a:xfrm>
                          <a:off x="1681544" y="2352866"/>
                          <a:ext cx="1678006" cy="1735374"/>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1809179" y="4625912"/>
            <a:ext cx="1477219" cy="874858"/>
          </p:xfrm>
          <a:graphic>
            <a:graphicData uri="http://schemas.openxmlformats.org/presentationml/2006/ole">
              <mc:AlternateContent xmlns:mc="http://schemas.openxmlformats.org/markup-compatibility/2006">
                <mc:Choice xmlns:v="urn:schemas-microsoft-com:vml" Requires="v">
                  <p:oleObj spid="_x0000_s46133" name="Worksheet" r:id="rId9" imgW="980965" imgH="580897" progId="Excel.Sheet.12">
                    <p:embed/>
                  </p:oleObj>
                </mc:Choice>
                <mc:Fallback>
                  <p:oleObj name="Worksheet" r:id="rId9" imgW="980965" imgH="580897" progId="Excel.Sheet.12">
                    <p:embed/>
                    <p:pic>
                      <p:nvPicPr>
                        <p:cNvPr id="0" name=""/>
                        <p:cNvPicPr/>
                        <p:nvPr/>
                      </p:nvPicPr>
                      <p:blipFill>
                        <a:blip r:embed="rId10"/>
                        <a:stretch>
                          <a:fillRect/>
                        </a:stretch>
                      </p:blipFill>
                      <p:spPr>
                        <a:xfrm>
                          <a:off x="1809179" y="4625912"/>
                          <a:ext cx="1477219" cy="87485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7186040" y="4030790"/>
            <a:ext cx="1807083" cy="1161696"/>
          </p:xfrm>
          <a:graphic>
            <a:graphicData uri="http://schemas.openxmlformats.org/presentationml/2006/ole">
              <mc:AlternateContent xmlns:mc="http://schemas.openxmlformats.org/markup-compatibility/2006">
                <mc:Choice xmlns:v="urn:schemas-microsoft-com:vml" Requires="v">
                  <p:oleObj spid="_x0000_s46134" name="Worksheet" r:id="rId11" imgW="1200157" imgH="771470" progId="Excel.Sheet.12">
                    <p:embed/>
                  </p:oleObj>
                </mc:Choice>
                <mc:Fallback>
                  <p:oleObj name="Worksheet" r:id="rId11" imgW="1200157" imgH="771470" progId="Excel.Sheet.12">
                    <p:embed/>
                    <p:pic>
                      <p:nvPicPr>
                        <p:cNvPr id="0" name=""/>
                        <p:cNvPicPr/>
                        <p:nvPr/>
                      </p:nvPicPr>
                      <p:blipFill>
                        <a:blip r:embed="rId12"/>
                        <a:stretch>
                          <a:fillRect/>
                        </a:stretch>
                      </p:blipFill>
                      <p:spPr>
                        <a:xfrm>
                          <a:off x="7186040" y="4030790"/>
                          <a:ext cx="1807083" cy="1161696"/>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4510088" y="1618298"/>
            <a:ext cx="1790287" cy="3075622"/>
          </p:xfrm>
          <a:graphic>
            <a:graphicData uri="http://schemas.openxmlformats.org/presentationml/2006/ole">
              <mc:AlternateContent xmlns:mc="http://schemas.openxmlformats.org/markup-compatibility/2006">
                <mc:Choice xmlns:v="urn:schemas-microsoft-com:vml" Requires="v">
                  <p:oleObj spid="_x0000_s46135" name="Worksheet" r:id="rId13" imgW="1114316" imgH="1914639" progId="Excel.Sheet.12">
                    <p:embed/>
                  </p:oleObj>
                </mc:Choice>
                <mc:Fallback>
                  <p:oleObj name="Worksheet" r:id="rId13" imgW="1114316" imgH="1914639" progId="Excel.Sheet.12">
                    <p:embed/>
                    <p:pic>
                      <p:nvPicPr>
                        <p:cNvPr id="0" name=""/>
                        <p:cNvPicPr/>
                        <p:nvPr/>
                      </p:nvPicPr>
                      <p:blipFill>
                        <a:blip r:embed="rId14"/>
                        <a:stretch>
                          <a:fillRect/>
                        </a:stretch>
                      </p:blipFill>
                      <p:spPr>
                        <a:xfrm>
                          <a:off x="4510088" y="1618298"/>
                          <a:ext cx="1790287" cy="3075622"/>
                        </a:xfrm>
                        <a:prstGeom prst="rect">
                          <a:avLst/>
                        </a:prstGeom>
                      </p:spPr>
                    </p:pic>
                  </p:oleObj>
                </mc:Fallback>
              </mc:AlternateContent>
            </a:graphicData>
          </a:graphic>
        </p:graphicFrame>
        <p:cxnSp>
          <p:nvCxnSpPr>
            <p:cNvPr id="27" name="Straight Arrow Connector 26"/>
            <p:cNvCxnSpPr>
              <a:endCxn id="9" idx="3"/>
            </p:cNvCxnSpPr>
            <p:nvPr/>
          </p:nvCxnSpPr>
          <p:spPr bwMode="auto">
            <a:xfrm flipH="1" flipV="1">
              <a:off x="3326457" y="1392950"/>
              <a:ext cx="1180011" cy="193546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3326457" y="3218688"/>
              <a:ext cx="1180011" cy="42672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2" name="Straight Arrow Connector 31"/>
            <p:cNvCxnSpPr>
              <a:endCxn id="15" idx="3"/>
            </p:cNvCxnSpPr>
            <p:nvPr/>
          </p:nvCxnSpPr>
          <p:spPr bwMode="auto">
            <a:xfrm flipH="1">
              <a:off x="3286398" y="4242816"/>
              <a:ext cx="1220070" cy="82052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6" name="Straight Arrow Connector 35"/>
            <p:cNvCxnSpPr>
              <a:endCxn id="7" idx="1"/>
            </p:cNvCxnSpPr>
            <p:nvPr/>
          </p:nvCxnSpPr>
          <p:spPr bwMode="auto">
            <a:xfrm flipV="1">
              <a:off x="6249924" y="2490230"/>
              <a:ext cx="898398" cy="141121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9" name="Straight Arrow Connector 38"/>
            <p:cNvCxnSpPr>
              <a:endCxn id="17" idx="1"/>
            </p:cNvCxnSpPr>
            <p:nvPr/>
          </p:nvCxnSpPr>
          <p:spPr bwMode="auto">
            <a:xfrm>
              <a:off x="6249924" y="4523232"/>
              <a:ext cx="936116" cy="8840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 name="Rounded Rectangle 2"/>
            <p:cNvSpPr/>
            <p:nvPr/>
          </p:nvSpPr>
          <p:spPr bwMode="auto">
            <a:xfrm>
              <a:off x="1484957" y="2219325"/>
              <a:ext cx="2089150" cy="1994916"/>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spTree>
    <p:extLst>
      <p:ext uri="{BB962C8B-B14F-4D97-AF65-F5344CB8AC3E}">
        <p14:creationId xmlns:p14="http://schemas.microsoft.com/office/powerpoint/2010/main" val="94689497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smtClean="0"/>
              <a:t>Příklad</a:t>
            </a:r>
            <a:endParaRPr lang="en-US" dirty="0"/>
          </a:p>
        </p:txBody>
      </p:sp>
      <p:sp>
        <p:nvSpPr>
          <p:cNvPr id="3" name="Text Placeholder 2"/>
          <p:cNvSpPr>
            <a:spLocks noGrp="1"/>
          </p:cNvSpPr>
          <p:nvPr>
            <p:ph type="body" sz="quarter" idx="11"/>
          </p:nvPr>
        </p:nvSpPr>
        <p:spPr/>
        <p:txBody>
          <a:bodyPr/>
          <a:lstStyle/>
          <a:p>
            <a:r>
              <a:rPr lang="cs-CZ" dirty="0">
                <a:solidFill>
                  <a:schemeClr val="tx1"/>
                </a:solidFill>
              </a:rPr>
              <a:t>Vločka – maximální </a:t>
            </a:r>
            <a:r>
              <a:rPr lang="cs-CZ" dirty="0" err="1">
                <a:solidFill>
                  <a:schemeClr val="tx1"/>
                </a:solidFill>
              </a:rPr>
              <a:t>normalisace</a:t>
            </a:r>
            <a:endParaRPr lang="en-US" dirty="0">
              <a:solidFill>
                <a:schemeClr val="tx1"/>
              </a:solidFill>
            </a:endParaRPr>
          </a:p>
        </p:txBody>
      </p:sp>
      <p:graphicFrame>
        <p:nvGraphicFramePr>
          <p:cNvPr id="5" name="Object 4"/>
          <p:cNvGraphicFramePr>
            <a:graphicFrameLocks noChangeAspect="1"/>
          </p:cNvGraphicFramePr>
          <p:nvPr>
            <p:extLst/>
          </p:nvPr>
        </p:nvGraphicFramePr>
        <p:xfrm>
          <a:off x="4063556" y="2666810"/>
          <a:ext cx="1327678" cy="2280883"/>
        </p:xfrm>
        <a:graphic>
          <a:graphicData uri="http://schemas.openxmlformats.org/presentationml/2006/ole">
            <mc:AlternateContent xmlns:mc="http://schemas.openxmlformats.org/markup-compatibility/2006">
              <mc:Choice xmlns:v="urn:schemas-microsoft-com:vml" Requires="v">
                <p:oleObj spid="_x0000_s47186" name="Worksheet" r:id="rId3" imgW="1114316" imgH="1914639" progId="Excel.Sheet.12">
                  <p:embed/>
                </p:oleObj>
              </mc:Choice>
              <mc:Fallback>
                <p:oleObj name="Worksheet" r:id="rId3" imgW="1114316" imgH="1914639" progId="Excel.Sheet.12">
                  <p:embed/>
                  <p:pic>
                    <p:nvPicPr>
                      <p:cNvPr id="0" name=""/>
                      <p:cNvPicPr/>
                      <p:nvPr/>
                    </p:nvPicPr>
                    <p:blipFill>
                      <a:blip r:embed="rId4"/>
                      <a:stretch>
                        <a:fillRect/>
                      </a:stretch>
                    </p:blipFill>
                    <p:spPr>
                      <a:xfrm>
                        <a:off x="4063556" y="2666810"/>
                        <a:ext cx="1327678" cy="228088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190179" y="2006918"/>
          <a:ext cx="1259592" cy="919162"/>
        </p:xfrm>
        <a:graphic>
          <a:graphicData uri="http://schemas.openxmlformats.org/presentationml/2006/ole">
            <mc:AlternateContent xmlns:mc="http://schemas.openxmlformats.org/markup-compatibility/2006">
              <mc:Choice xmlns:v="urn:schemas-microsoft-com:vml" Requires="v">
                <p:oleObj spid="_x0000_s47187" name="Worksheet" r:id="rId5" imgW="1057358" imgH="771470" progId="Excel.Sheet.12">
                  <p:embed/>
                </p:oleObj>
              </mc:Choice>
              <mc:Fallback>
                <p:oleObj name="Worksheet" r:id="rId5" imgW="1057358" imgH="771470" progId="Excel.Sheet.12">
                  <p:embed/>
                  <p:pic>
                    <p:nvPicPr>
                      <p:cNvPr id="0" name=""/>
                      <p:cNvPicPr/>
                      <p:nvPr/>
                    </p:nvPicPr>
                    <p:blipFill>
                      <a:blip r:embed="rId6"/>
                      <a:stretch>
                        <a:fillRect/>
                      </a:stretch>
                    </p:blipFill>
                    <p:spPr>
                      <a:xfrm>
                        <a:off x="2190179" y="2006918"/>
                        <a:ext cx="1259592" cy="919162"/>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34531" y="1699832"/>
          <a:ext cx="1259592" cy="692208"/>
        </p:xfrm>
        <a:graphic>
          <a:graphicData uri="http://schemas.openxmlformats.org/presentationml/2006/ole">
            <mc:AlternateContent xmlns:mc="http://schemas.openxmlformats.org/markup-compatibility/2006">
              <mc:Choice xmlns:v="urn:schemas-microsoft-com:vml" Requires="v">
                <p:oleObj spid="_x0000_s47188" name="Worksheet" r:id="rId7" imgW="1057358" imgH="580897" progId="Excel.Sheet.12">
                  <p:embed/>
                </p:oleObj>
              </mc:Choice>
              <mc:Fallback>
                <p:oleObj name="Worksheet" r:id="rId7" imgW="1057358" imgH="580897" progId="Excel.Sheet.12">
                  <p:embed/>
                  <p:pic>
                    <p:nvPicPr>
                      <p:cNvPr id="0" name=""/>
                      <p:cNvPicPr/>
                      <p:nvPr/>
                    </p:nvPicPr>
                    <p:blipFill>
                      <a:blip r:embed="rId8"/>
                      <a:stretch>
                        <a:fillRect/>
                      </a:stretch>
                    </p:blipFill>
                    <p:spPr>
                      <a:xfrm>
                        <a:off x="434531" y="1699832"/>
                        <a:ext cx="1259592" cy="692208"/>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2161604" y="3279458"/>
          <a:ext cx="1327678" cy="1373069"/>
        </p:xfrm>
        <a:graphic>
          <a:graphicData uri="http://schemas.openxmlformats.org/presentationml/2006/ole">
            <mc:AlternateContent xmlns:mc="http://schemas.openxmlformats.org/markup-compatibility/2006">
              <mc:Choice xmlns:v="urn:schemas-microsoft-com:vml" Requires="v">
                <p:oleObj spid="_x0000_s47189" name="Worksheet" r:id="rId9" imgW="1114316" imgH="1152616" progId="Excel.Sheet.12">
                  <p:embed/>
                </p:oleObj>
              </mc:Choice>
              <mc:Fallback>
                <p:oleObj name="Worksheet" r:id="rId9" imgW="1114316" imgH="1152616" progId="Excel.Sheet.12">
                  <p:embed/>
                  <p:pic>
                    <p:nvPicPr>
                      <p:cNvPr id="0" name=""/>
                      <p:cNvPicPr/>
                      <p:nvPr/>
                    </p:nvPicPr>
                    <p:blipFill>
                      <a:blip r:embed="rId10"/>
                      <a:stretch>
                        <a:fillRect/>
                      </a:stretch>
                    </p:blipFill>
                    <p:spPr>
                      <a:xfrm>
                        <a:off x="2161604" y="3279458"/>
                        <a:ext cx="1327678" cy="1373069"/>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381572" y="3357944"/>
          <a:ext cx="1327678" cy="692208"/>
        </p:xfrm>
        <a:graphic>
          <a:graphicData uri="http://schemas.openxmlformats.org/presentationml/2006/ole">
            <mc:AlternateContent xmlns:mc="http://schemas.openxmlformats.org/markup-compatibility/2006">
              <mc:Choice xmlns:v="urn:schemas-microsoft-com:vml" Requires="v">
                <p:oleObj spid="_x0000_s47190" name="Worksheet" r:id="rId11" imgW="1114316" imgH="580897" progId="Excel.Sheet.12">
                  <p:embed/>
                </p:oleObj>
              </mc:Choice>
              <mc:Fallback>
                <p:oleObj name="Worksheet" r:id="rId11" imgW="1114316" imgH="580897" progId="Excel.Sheet.12">
                  <p:embed/>
                  <p:pic>
                    <p:nvPicPr>
                      <p:cNvPr id="0" name=""/>
                      <p:cNvPicPr/>
                      <p:nvPr/>
                    </p:nvPicPr>
                    <p:blipFill>
                      <a:blip r:embed="rId12"/>
                      <a:stretch>
                        <a:fillRect/>
                      </a:stretch>
                    </p:blipFill>
                    <p:spPr>
                      <a:xfrm>
                        <a:off x="381572" y="3357944"/>
                        <a:ext cx="1327678" cy="692208"/>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69380" y="4345496"/>
          <a:ext cx="1327678" cy="692208"/>
        </p:xfrm>
        <a:graphic>
          <a:graphicData uri="http://schemas.openxmlformats.org/presentationml/2006/ole">
            <mc:AlternateContent xmlns:mc="http://schemas.openxmlformats.org/markup-compatibility/2006">
              <mc:Choice xmlns:v="urn:schemas-microsoft-com:vml" Requires="v">
                <p:oleObj spid="_x0000_s47191" name="Worksheet" r:id="rId13" imgW="1114316" imgH="580897" progId="Excel.Sheet.12">
                  <p:embed/>
                </p:oleObj>
              </mc:Choice>
              <mc:Fallback>
                <p:oleObj name="Worksheet" r:id="rId13" imgW="1114316" imgH="580897" progId="Excel.Sheet.12">
                  <p:embed/>
                  <p:pic>
                    <p:nvPicPr>
                      <p:cNvPr id="0" name=""/>
                      <p:cNvPicPr/>
                      <p:nvPr/>
                    </p:nvPicPr>
                    <p:blipFill>
                      <a:blip r:embed="rId14"/>
                      <a:stretch>
                        <a:fillRect/>
                      </a:stretch>
                    </p:blipFill>
                    <p:spPr>
                      <a:xfrm>
                        <a:off x="369380" y="4345496"/>
                        <a:ext cx="1327678" cy="69220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823965" y="2080070"/>
          <a:ext cx="1316331" cy="919162"/>
        </p:xfrm>
        <a:graphic>
          <a:graphicData uri="http://schemas.openxmlformats.org/presentationml/2006/ole">
            <mc:AlternateContent xmlns:mc="http://schemas.openxmlformats.org/markup-compatibility/2006">
              <mc:Choice xmlns:v="urn:schemas-microsoft-com:vml" Requires="v">
                <p:oleObj spid="_x0000_s47192" name="Worksheet" r:id="rId15" imgW="1104868" imgH="771470" progId="Excel.Sheet.12">
                  <p:embed/>
                </p:oleObj>
              </mc:Choice>
              <mc:Fallback>
                <p:oleObj name="Worksheet" r:id="rId15" imgW="1104868" imgH="771470" progId="Excel.Sheet.12">
                  <p:embed/>
                  <p:pic>
                    <p:nvPicPr>
                      <p:cNvPr id="0" name=""/>
                      <p:cNvPicPr/>
                      <p:nvPr/>
                    </p:nvPicPr>
                    <p:blipFill>
                      <a:blip r:embed="rId16"/>
                      <a:stretch>
                        <a:fillRect/>
                      </a:stretch>
                    </p:blipFill>
                    <p:spPr>
                      <a:xfrm>
                        <a:off x="5823965" y="2080070"/>
                        <a:ext cx="1316331" cy="919162"/>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7628382" y="2077784"/>
          <a:ext cx="1316330" cy="692208"/>
        </p:xfrm>
        <a:graphic>
          <a:graphicData uri="http://schemas.openxmlformats.org/presentationml/2006/ole">
            <mc:AlternateContent xmlns:mc="http://schemas.openxmlformats.org/markup-compatibility/2006">
              <mc:Choice xmlns:v="urn:schemas-microsoft-com:vml" Requires="v">
                <p:oleObj spid="_x0000_s47193" name="Worksheet" r:id="rId17" imgW="1104868" imgH="580897" progId="Excel.Sheet.12">
                  <p:embed/>
                </p:oleObj>
              </mc:Choice>
              <mc:Fallback>
                <p:oleObj name="Worksheet" r:id="rId17" imgW="1104868" imgH="580897" progId="Excel.Sheet.12">
                  <p:embed/>
                  <p:pic>
                    <p:nvPicPr>
                      <p:cNvPr id="0" name=""/>
                      <p:cNvPicPr/>
                      <p:nvPr/>
                    </p:nvPicPr>
                    <p:blipFill>
                      <a:blip r:embed="rId18"/>
                      <a:stretch>
                        <a:fillRect/>
                      </a:stretch>
                    </p:blipFill>
                    <p:spPr>
                      <a:xfrm>
                        <a:off x="7628382" y="2077784"/>
                        <a:ext cx="1316330" cy="692208"/>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2216087" y="5284280"/>
          <a:ext cx="1168810" cy="692208"/>
        </p:xfrm>
        <a:graphic>
          <a:graphicData uri="http://schemas.openxmlformats.org/presentationml/2006/ole">
            <mc:AlternateContent xmlns:mc="http://schemas.openxmlformats.org/markup-compatibility/2006">
              <mc:Choice xmlns:v="urn:schemas-microsoft-com:vml" Requires="v">
                <p:oleObj spid="_x0000_s47194" name="Worksheet" r:id="rId19" imgW="980965" imgH="580897" progId="Excel.Sheet.12">
                  <p:embed/>
                </p:oleObj>
              </mc:Choice>
              <mc:Fallback>
                <p:oleObj name="Worksheet" r:id="rId19" imgW="980965" imgH="580897" progId="Excel.Sheet.12">
                  <p:embed/>
                  <p:pic>
                    <p:nvPicPr>
                      <p:cNvPr id="0" name=""/>
                      <p:cNvPicPr/>
                      <p:nvPr/>
                    </p:nvPicPr>
                    <p:blipFill>
                      <a:blip r:embed="rId20"/>
                      <a:stretch>
                        <a:fillRect/>
                      </a:stretch>
                    </p:blipFill>
                    <p:spPr>
                      <a:xfrm>
                        <a:off x="2216087" y="5284280"/>
                        <a:ext cx="1168810" cy="692208"/>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5837301" y="4433126"/>
          <a:ext cx="1429808" cy="919162"/>
        </p:xfrm>
        <a:graphic>
          <a:graphicData uri="http://schemas.openxmlformats.org/presentationml/2006/ole">
            <mc:AlternateContent xmlns:mc="http://schemas.openxmlformats.org/markup-compatibility/2006">
              <mc:Choice xmlns:v="urn:schemas-microsoft-com:vml" Requires="v">
                <p:oleObj spid="_x0000_s47195" name="Worksheet" r:id="rId21" imgW="1200157" imgH="771470" progId="Excel.Sheet.12">
                  <p:embed/>
                </p:oleObj>
              </mc:Choice>
              <mc:Fallback>
                <p:oleObj name="Worksheet" r:id="rId21" imgW="1200157" imgH="771470" progId="Excel.Sheet.12">
                  <p:embed/>
                  <p:pic>
                    <p:nvPicPr>
                      <p:cNvPr id="0" name=""/>
                      <p:cNvPicPr/>
                      <p:nvPr/>
                    </p:nvPicPr>
                    <p:blipFill>
                      <a:blip r:embed="rId22"/>
                      <a:stretch>
                        <a:fillRect/>
                      </a:stretch>
                    </p:blipFill>
                    <p:spPr>
                      <a:xfrm>
                        <a:off x="5837301" y="4433126"/>
                        <a:ext cx="1429808" cy="919162"/>
                      </a:xfrm>
                      <a:prstGeom prst="rect">
                        <a:avLst/>
                      </a:prstGeom>
                    </p:spPr>
                  </p:pic>
                </p:oleObj>
              </mc:Fallback>
            </mc:AlternateContent>
          </a:graphicData>
        </a:graphic>
      </p:graphicFrame>
      <p:cxnSp>
        <p:nvCxnSpPr>
          <p:cNvPr id="25" name="Straight Arrow Connector 24"/>
          <p:cNvCxnSpPr>
            <a:endCxn id="7" idx="3"/>
          </p:cNvCxnSpPr>
          <p:nvPr/>
        </p:nvCxnSpPr>
        <p:spPr bwMode="auto">
          <a:xfrm flipH="1" flipV="1">
            <a:off x="3449771" y="2466499"/>
            <a:ext cx="622357" cy="147151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7" name="Straight Arrow Connector 26"/>
          <p:cNvCxnSpPr>
            <a:endCxn id="11" idx="3"/>
          </p:cNvCxnSpPr>
          <p:nvPr/>
        </p:nvCxnSpPr>
        <p:spPr bwMode="auto">
          <a:xfrm flipH="1" flipV="1">
            <a:off x="3489282" y="3965992"/>
            <a:ext cx="582846" cy="20367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1" name="Straight Arrow Connector 30"/>
          <p:cNvCxnSpPr>
            <a:endCxn id="17" idx="1"/>
          </p:cNvCxnSpPr>
          <p:nvPr/>
        </p:nvCxnSpPr>
        <p:spPr bwMode="auto">
          <a:xfrm flipV="1">
            <a:off x="5364480" y="2539651"/>
            <a:ext cx="459485" cy="186166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3" name="Straight Arrow Connector 32"/>
          <p:cNvCxnSpPr>
            <a:endCxn id="21" idx="3"/>
          </p:cNvCxnSpPr>
          <p:nvPr/>
        </p:nvCxnSpPr>
        <p:spPr bwMode="auto">
          <a:xfrm flipH="1">
            <a:off x="3384897" y="4596384"/>
            <a:ext cx="687231" cy="1034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5" name="Straight Arrow Connector 34"/>
          <p:cNvCxnSpPr>
            <a:endCxn id="23" idx="1"/>
          </p:cNvCxnSpPr>
          <p:nvPr/>
        </p:nvCxnSpPr>
        <p:spPr bwMode="auto">
          <a:xfrm>
            <a:off x="5364480" y="4828032"/>
            <a:ext cx="472821" cy="6467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7" name="Straight Arrow Connector 36"/>
          <p:cNvCxnSpPr>
            <a:endCxn id="9" idx="3"/>
          </p:cNvCxnSpPr>
          <p:nvPr/>
        </p:nvCxnSpPr>
        <p:spPr bwMode="auto">
          <a:xfrm flipH="1" flipV="1">
            <a:off x="1694123" y="2045936"/>
            <a:ext cx="524821" cy="74603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9" name="Straight Arrow Connector 38"/>
          <p:cNvCxnSpPr>
            <a:endCxn id="13" idx="3"/>
          </p:cNvCxnSpPr>
          <p:nvPr/>
        </p:nvCxnSpPr>
        <p:spPr bwMode="auto">
          <a:xfrm flipH="1" flipV="1">
            <a:off x="1709250" y="3704048"/>
            <a:ext cx="509695" cy="59972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2" name="Straight Arrow Connector 41"/>
          <p:cNvCxnSpPr>
            <a:endCxn id="15" idx="3"/>
          </p:cNvCxnSpPr>
          <p:nvPr/>
        </p:nvCxnSpPr>
        <p:spPr bwMode="auto">
          <a:xfrm flipH="1">
            <a:off x="1697058" y="4596384"/>
            <a:ext cx="521886" cy="9521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4" name="Straight Arrow Connector 43"/>
          <p:cNvCxnSpPr>
            <a:endCxn id="19" idx="1"/>
          </p:cNvCxnSpPr>
          <p:nvPr/>
        </p:nvCxnSpPr>
        <p:spPr bwMode="auto">
          <a:xfrm flipV="1">
            <a:off x="7120128" y="2423888"/>
            <a:ext cx="508254" cy="3680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7" name="Rectangle 46"/>
          <p:cNvSpPr/>
          <p:nvPr/>
        </p:nvSpPr>
        <p:spPr>
          <a:xfrm>
            <a:off x="3288792" y="5360456"/>
            <a:ext cx="5855208" cy="830997"/>
          </a:xfrm>
          <a:prstGeom prst="rect">
            <a:avLst/>
          </a:prstGeom>
        </p:spPr>
        <p:txBody>
          <a:bodyPr wrap="square">
            <a:spAutoFit/>
          </a:bodyPr>
          <a:lstStyle/>
          <a:p>
            <a:pPr lvl="1"/>
            <a:r>
              <a:rPr lang="cs-CZ" sz="1600" b="1" i="1" dirty="0" smtClean="0"/>
              <a:t>DOTAZ</a:t>
            </a:r>
            <a:r>
              <a:rPr lang="cs-CZ" sz="1600" i="1" dirty="0" smtClean="0"/>
              <a:t>: </a:t>
            </a:r>
            <a:br>
              <a:rPr lang="cs-CZ" sz="1600" i="1" dirty="0" smtClean="0"/>
            </a:br>
            <a:r>
              <a:rPr lang="cs-CZ" sz="1600" i="1" dirty="0" smtClean="0"/>
              <a:t>Jaké </a:t>
            </a:r>
            <a:r>
              <a:rPr lang="cs-CZ" sz="1600" i="1" dirty="0"/>
              <a:t>byly počty studentů zapsané na jednotlivé předměty </a:t>
            </a:r>
            <a:r>
              <a:rPr lang="cs-CZ" sz="1600" i="1" dirty="0" smtClean="0"/>
              <a:t>s povinnou zkouškou </a:t>
            </a:r>
            <a:r>
              <a:rPr lang="en-US" sz="1600" i="1" dirty="0" err="1" smtClean="0"/>
              <a:t>ve</a:t>
            </a:r>
            <a:r>
              <a:rPr lang="en-US" sz="1600" i="1" dirty="0" smtClean="0"/>
              <a:t> </a:t>
            </a:r>
            <a:r>
              <a:rPr lang="cs-CZ" sz="1600" i="1" dirty="0"/>
              <a:t>š</a:t>
            </a:r>
            <a:r>
              <a:rPr lang="en-US" sz="1600" i="1" dirty="0" err="1"/>
              <a:t>koln</a:t>
            </a:r>
            <a:r>
              <a:rPr lang="cs-CZ" sz="1600" i="1" dirty="0"/>
              <a:t>í</a:t>
            </a:r>
            <a:r>
              <a:rPr lang="en-US" sz="1600" i="1" dirty="0"/>
              <a:t>m </a:t>
            </a:r>
            <a:r>
              <a:rPr lang="en-US" sz="1600" i="1" dirty="0" err="1"/>
              <a:t>roce</a:t>
            </a:r>
            <a:r>
              <a:rPr lang="en-US" sz="1600" i="1" dirty="0"/>
              <a:t> 2009-10</a:t>
            </a:r>
            <a:r>
              <a:rPr lang="cs-CZ" sz="1600" i="1" dirty="0"/>
              <a:t>?</a:t>
            </a:r>
          </a:p>
        </p:txBody>
      </p:sp>
      <p:sp>
        <p:nvSpPr>
          <p:cNvPr id="24" name="Rounded Rectangle 23"/>
          <p:cNvSpPr/>
          <p:nvPr/>
        </p:nvSpPr>
        <p:spPr bwMode="auto">
          <a:xfrm>
            <a:off x="180975" y="3160014"/>
            <a:ext cx="3476625" cy="1981200"/>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extLst>
      <p:ext uri="{BB962C8B-B14F-4D97-AF65-F5344CB8AC3E}">
        <p14:creationId xmlns:p14="http://schemas.microsoft.com/office/powerpoint/2010/main" val="2754131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smtClean="0"/>
              <a:t>Příklad</a:t>
            </a:r>
            <a:endParaRPr lang="en-US" dirty="0"/>
          </a:p>
        </p:txBody>
      </p:sp>
      <p:sp>
        <p:nvSpPr>
          <p:cNvPr id="3" name="Text Placeholder 2"/>
          <p:cNvSpPr>
            <a:spLocks noGrp="1"/>
          </p:cNvSpPr>
          <p:nvPr>
            <p:ph type="body" sz="quarter" idx="11"/>
          </p:nvPr>
        </p:nvSpPr>
        <p:spPr/>
        <p:txBody>
          <a:bodyPr/>
          <a:lstStyle/>
          <a:p>
            <a:r>
              <a:rPr lang="cs-CZ" dirty="0">
                <a:solidFill>
                  <a:schemeClr val="tx1"/>
                </a:solidFill>
              </a:rPr>
              <a:t>Subdimense</a:t>
            </a:r>
            <a:endParaRPr lang="en-US" dirty="0">
              <a:solidFill>
                <a:schemeClr val="tx1"/>
              </a:solidFill>
            </a:endParaRPr>
          </a:p>
        </p:txBody>
      </p:sp>
      <p:graphicFrame>
        <p:nvGraphicFramePr>
          <p:cNvPr id="7" name="Object 6"/>
          <p:cNvGraphicFramePr>
            <a:graphicFrameLocks noChangeAspect="1"/>
          </p:cNvGraphicFramePr>
          <p:nvPr>
            <p:extLst/>
          </p:nvPr>
        </p:nvGraphicFramePr>
        <p:xfrm>
          <a:off x="7602972" y="2386995"/>
          <a:ext cx="1519937" cy="994751"/>
        </p:xfrm>
        <a:graphic>
          <a:graphicData uri="http://schemas.openxmlformats.org/presentationml/2006/ole">
            <mc:AlternateContent xmlns:mc="http://schemas.openxmlformats.org/markup-compatibility/2006">
              <mc:Choice xmlns:v="urn:schemas-microsoft-com:vml" Requires="v">
                <p:oleObj spid="_x0000_s48186" name="Worksheet" r:id="rId3" imgW="1104868" imgH="771470" progId="Excel.Sheet.12">
                  <p:embed/>
                </p:oleObj>
              </mc:Choice>
              <mc:Fallback>
                <p:oleObj name="Worksheet" r:id="rId3" imgW="1104868" imgH="771470" progId="Excel.Sheet.12">
                  <p:embed/>
                  <p:pic>
                    <p:nvPicPr>
                      <p:cNvPr id="0" name=""/>
                      <p:cNvPicPr/>
                      <p:nvPr/>
                    </p:nvPicPr>
                    <p:blipFill>
                      <a:blip r:embed="rId4"/>
                      <a:stretch>
                        <a:fillRect/>
                      </a:stretch>
                    </p:blipFill>
                    <p:spPr>
                      <a:xfrm>
                        <a:off x="7602972" y="2386995"/>
                        <a:ext cx="1519937" cy="994751"/>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656862" y="1447403"/>
          <a:ext cx="1454422" cy="994751"/>
        </p:xfrm>
        <a:graphic>
          <a:graphicData uri="http://schemas.openxmlformats.org/presentationml/2006/ole">
            <mc:AlternateContent xmlns:mc="http://schemas.openxmlformats.org/markup-compatibility/2006">
              <mc:Choice xmlns:v="urn:schemas-microsoft-com:vml" Requires="v">
                <p:oleObj spid="_x0000_s48187" name="Worksheet" r:id="rId5" imgW="1057358" imgH="771470" progId="Excel.Sheet.12">
                  <p:embed/>
                </p:oleObj>
              </mc:Choice>
              <mc:Fallback>
                <p:oleObj name="Worksheet" r:id="rId5" imgW="1057358" imgH="771470" progId="Excel.Sheet.12">
                  <p:embed/>
                  <p:pic>
                    <p:nvPicPr>
                      <p:cNvPr id="0" name=""/>
                      <p:cNvPicPr/>
                      <p:nvPr/>
                    </p:nvPicPr>
                    <p:blipFill>
                      <a:blip r:embed="rId6"/>
                      <a:stretch>
                        <a:fillRect/>
                      </a:stretch>
                    </p:blipFill>
                    <p:spPr>
                      <a:xfrm>
                        <a:off x="2656862" y="1447403"/>
                        <a:ext cx="1454422" cy="994751"/>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2577760" y="2852942"/>
          <a:ext cx="1533525" cy="1239837"/>
        </p:xfrm>
        <a:graphic>
          <a:graphicData uri="http://schemas.openxmlformats.org/presentationml/2006/ole">
            <mc:AlternateContent xmlns:mc="http://schemas.openxmlformats.org/markup-compatibility/2006">
              <mc:Choice xmlns:v="urn:schemas-microsoft-com:vml" Requires="v">
                <p:oleObj spid="_x0000_s48188" name="Worksheet" r:id="rId7" imgW="1114473" imgH="962012" progId="Excel.Sheet.12">
                  <p:embed/>
                </p:oleObj>
              </mc:Choice>
              <mc:Fallback>
                <p:oleObj name="Worksheet" r:id="rId7" imgW="1114473" imgH="962012" progId="Excel.Sheet.12">
                  <p:embed/>
                  <p:pic>
                    <p:nvPicPr>
                      <p:cNvPr id="0" name=""/>
                      <p:cNvPicPr/>
                      <p:nvPr/>
                    </p:nvPicPr>
                    <p:blipFill>
                      <a:blip r:embed="rId8"/>
                      <a:stretch>
                        <a:fillRect/>
                      </a:stretch>
                    </p:blipFill>
                    <p:spPr>
                      <a:xfrm>
                        <a:off x="2577760" y="2852942"/>
                        <a:ext cx="1533525" cy="1239837"/>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2718970" y="4708884"/>
          <a:ext cx="1349600" cy="749134"/>
        </p:xfrm>
        <a:graphic>
          <a:graphicData uri="http://schemas.openxmlformats.org/presentationml/2006/ole">
            <mc:AlternateContent xmlns:mc="http://schemas.openxmlformats.org/markup-compatibility/2006">
              <mc:Choice xmlns:v="urn:schemas-microsoft-com:vml" Requires="v">
                <p:oleObj spid="_x0000_s48189" name="Worksheet" r:id="rId9" imgW="980965" imgH="580897" progId="Excel.Sheet.12">
                  <p:embed/>
                </p:oleObj>
              </mc:Choice>
              <mc:Fallback>
                <p:oleObj name="Worksheet" r:id="rId9" imgW="980965" imgH="580897" progId="Excel.Sheet.12">
                  <p:embed/>
                  <p:pic>
                    <p:nvPicPr>
                      <p:cNvPr id="0" name=""/>
                      <p:cNvPicPr/>
                      <p:nvPr/>
                    </p:nvPicPr>
                    <p:blipFill>
                      <a:blip r:embed="rId10"/>
                      <a:stretch>
                        <a:fillRect/>
                      </a:stretch>
                    </p:blipFill>
                    <p:spPr>
                      <a:xfrm>
                        <a:off x="2718970" y="4708884"/>
                        <a:ext cx="1349600" cy="749134"/>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7465982" y="4203541"/>
          <a:ext cx="1650966" cy="994751"/>
        </p:xfrm>
        <a:graphic>
          <a:graphicData uri="http://schemas.openxmlformats.org/presentationml/2006/ole">
            <mc:AlternateContent xmlns:mc="http://schemas.openxmlformats.org/markup-compatibility/2006">
              <mc:Choice xmlns:v="urn:schemas-microsoft-com:vml" Requires="v">
                <p:oleObj spid="_x0000_s48190" name="Worksheet" r:id="rId11" imgW="1200157" imgH="771470" progId="Excel.Sheet.12">
                  <p:embed/>
                </p:oleObj>
              </mc:Choice>
              <mc:Fallback>
                <p:oleObj name="Worksheet" r:id="rId11" imgW="1200157" imgH="771470" progId="Excel.Sheet.12">
                  <p:embed/>
                  <p:pic>
                    <p:nvPicPr>
                      <p:cNvPr id="0" name=""/>
                      <p:cNvPicPr/>
                      <p:nvPr/>
                    </p:nvPicPr>
                    <p:blipFill>
                      <a:blip r:embed="rId12"/>
                      <a:stretch>
                        <a:fillRect/>
                      </a:stretch>
                    </p:blipFill>
                    <p:spPr>
                      <a:xfrm>
                        <a:off x="7465982" y="4203541"/>
                        <a:ext cx="1650966" cy="994751"/>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5192660" y="2137742"/>
          <a:ext cx="1635621" cy="2633631"/>
        </p:xfrm>
        <a:graphic>
          <a:graphicData uri="http://schemas.openxmlformats.org/presentationml/2006/ole">
            <mc:AlternateContent xmlns:mc="http://schemas.openxmlformats.org/markup-compatibility/2006">
              <mc:Choice xmlns:v="urn:schemas-microsoft-com:vml" Requires="v">
                <p:oleObj spid="_x0000_s48191" name="Worksheet" r:id="rId13" imgW="1114316" imgH="1914639" progId="Excel.Sheet.12">
                  <p:embed/>
                </p:oleObj>
              </mc:Choice>
              <mc:Fallback>
                <p:oleObj name="Worksheet" r:id="rId13" imgW="1114316" imgH="1914639" progId="Excel.Sheet.12">
                  <p:embed/>
                  <p:pic>
                    <p:nvPicPr>
                      <p:cNvPr id="0" name=""/>
                      <p:cNvPicPr/>
                      <p:nvPr/>
                    </p:nvPicPr>
                    <p:blipFill>
                      <a:blip r:embed="rId14"/>
                      <a:stretch>
                        <a:fillRect/>
                      </a:stretch>
                    </p:blipFill>
                    <p:spPr>
                      <a:xfrm>
                        <a:off x="5192660" y="2137742"/>
                        <a:ext cx="1635621" cy="2633631"/>
                      </a:xfrm>
                      <a:prstGeom prst="rect">
                        <a:avLst/>
                      </a:prstGeom>
                    </p:spPr>
                  </p:pic>
                </p:oleObj>
              </mc:Fallback>
            </mc:AlternateContent>
          </a:graphicData>
        </a:graphic>
      </p:graphicFrame>
      <p:cxnSp>
        <p:nvCxnSpPr>
          <p:cNvPr id="27" name="Straight Arrow Connector 26"/>
          <p:cNvCxnSpPr>
            <a:endCxn id="9" idx="3"/>
          </p:cNvCxnSpPr>
          <p:nvPr/>
        </p:nvCxnSpPr>
        <p:spPr bwMode="auto">
          <a:xfrm flipH="1" flipV="1">
            <a:off x="4111285" y="1944779"/>
            <a:ext cx="1078068" cy="165732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4111285" y="3508144"/>
            <a:ext cx="1078068" cy="36539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2" name="Straight Arrow Connector 31"/>
          <p:cNvCxnSpPr>
            <a:endCxn id="15" idx="3"/>
          </p:cNvCxnSpPr>
          <p:nvPr/>
        </p:nvCxnSpPr>
        <p:spPr bwMode="auto">
          <a:xfrm flipH="1">
            <a:off x="4068570" y="4380842"/>
            <a:ext cx="1114666" cy="70260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6" name="Straight Arrow Connector 35"/>
          <p:cNvCxnSpPr>
            <a:endCxn id="7" idx="1"/>
          </p:cNvCxnSpPr>
          <p:nvPr/>
        </p:nvCxnSpPr>
        <p:spPr bwMode="auto">
          <a:xfrm flipV="1">
            <a:off x="6782189" y="2884371"/>
            <a:ext cx="820784" cy="120840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6782189" y="4625215"/>
            <a:ext cx="855243" cy="7570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6" name="Object 5"/>
          <p:cNvGraphicFramePr>
            <a:graphicFrameLocks noChangeAspect="1"/>
          </p:cNvGraphicFramePr>
          <p:nvPr>
            <p:extLst/>
          </p:nvPr>
        </p:nvGraphicFramePr>
        <p:xfrm>
          <a:off x="122238" y="3010463"/>
          <a:ext cx="1533525" cy="995362"/>
        </p:xfrm>
        <a:graphic>
          <a:graphicData uri="http://schemas.openxmlformats.org/presentationml/2006/ole">
            <mc:AlternateContent xmlns:mc="http://schemas.openxmlformats.org/markup-compatibility/2006">
              <mc:Choice xmlns:v="urn:schemas-microsoft-com:vml" Requires="v">
                <p:oleObj spid="_x0000_s48192" name="Worksheet" r:id="rId15" imgW="1114473" imgH="771448" progId="Excel.Sheet.12">
                  <p:embed/>
                </p:oleObj>
              </mc:Choice>
              <mc:Fallback>
                <p:oleObj name="Worksheet" r:id="rId15" imgW="1114473" imgH="771448" progId="Excel.Sheet.12">
                  <p:embed/>
                  <p:pic>
                    <p:nvPicPr>
                      <p:cNvPr id="0" name=""/>
                      <p:cNvPicPr>
                        <a:picLocks noChangeAspect="1" noChangeArrowheads="1"/>
                      </p:cNvPicPr>
                      <p:nvPr/>
                    </p:nvPicPr>
                    <p:blipFill>
                      <a:blip r:embed="rId16"/>
                      <a:srcRect/>
                      <a:stretch>
                        <a:fillRect/>
                      </a:stretch>
                    </p:blipFill>
                    <p:spPr bwMode="auto">
                      <a:xfrm>
                        <a:off x="122238" y="3010463"/>
                        <a:ext cx="15335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bwMode="auto">
          <a:xfrm flipH="1" flipV="1">
            <a:off x="1676400" y="3419475"/>
            <a:ext cx="904876" cy="5715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0" y="2524125"/>
            <a:ext cx="4362450" cy="1981200"/>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extLst>
      <p:ext uri="{BB962C8B-B14F-4D97-AF65-F5344CB8AC3E}">
        <p14:creationId xmlns:p14="http://schemas.microsoft.com/office/powerpoint/2010/main" val="22312394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cs-CZ">
              <a:solidFill>
                <a:srgbClr val="000000"/>
              </a:solidFill>
            </a:endParaRPr>
          </a:p>
        </p:txBody>
      </p:sp>
      <p:sp>
        <p:nvSpPr>
          <p:cNvPr id="337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cs-CZ">
              <a:solidFill>
                <a:srgbClr val="000000"/>
              </a:solidFill>
            </a:endParaRPr>
          </a:p>
        </p:txBody>
      </p:sp>
      <p:sp>
        <p:nvSpPr>
          <p:cNvPr id="33796" name="Rectangle 4"/>
          <p:cNvSpPr>
            <a:spLocks noGrp="1" noChangeArrowheads="1"/>
          </p:cNvSpPr>
          <p:nvPr>
            <p:ph type="title"/>
          </p:nvPr>
        </p:nvSpPr>
        <p:spPr>
          <a:xfrm>
            <a:off x="119818" y="409914"/>
            <a:ext cx="2515438" cy="335989"/>
          </a:xfrm>
          <a:noFill/>
        </p:spPr>
        <p:txBody>
          <a:bodyPr lIns="90488" tIns="44450" rIns="90488" bIns="44450"/>
          <a:lstStyle/>
          <a:p>
            <a:r>
              <a:rPr lang="cs-CZ" dirty="0" err="1"/>
              <a:t>Md</a:t>
            </a:r>
            <a:r>
              <a:rPr lang="cs-CZ" dirty="0"/>
              <a:t> MODEL V </a:t>
            </a:r>
            <a:r>
              <a:rPr lang="cs-CZ" dirty="0" err="1"/>
              <a:t>rdbms</a:t>
            </a:r>
            <a:endParaRPr lang="en-AU" dirty="0" smtClean="0"/>
          </a:p>
        </p:txBody>
      </p:sp>
      <p:sp>
        <p:nvSpPr>
          <p:cNvPr id="33797" name="Rectangle 5"/>
          <p:cNvSpPr>
            <a:spLocks noGrp="1" noChangeArrowheads="1"/>
          </p:cNvSpPr>
          <p:nvPr>
            <p:ph type="body" sz="quarter" idx="12"/>
          </p:nvPr>
        </p:nvSpPr>
        <p:spPr/>
        <p:txBody>
          <a:bodyPr/>
          <a:lstStyle/>
          <a:p>
            <a:r>
              <a:rPr lang="cs-CZ" dirty="0"/>
              <a:t>Typy multidimenzionálních DB modelů</a:t>
            </a:r>
            <a:endParaRPr lang="cs-CZ" dirty="0" smtClean="0"/>
          </a:p>
        </p:txBody>
      </p:sp>
      <p:sp>
        <p:nvSpPr>
          <p:cNvPr id="2" name="Content Placeholder 1"/>
          <p:cNvSpPr>
            <a:spLocks noGrp="1"/>
          </p:cNvSpPr>
          <p:nvPr>
            <p:ph sz="quarter" idx="11"/>
          </p:nvPr>
        </p:nvSpPr>
        <p:spPr>
          <a:xfrm>
            <a:off x="457200" y="2274841"/>
            <a:ext cx="8232776" cy="2308324"/>
          </a:xfrm>
        </p:spPr>
        <p:txBody>
          <a:bodyPr/>
          <a:lstStyle/>
          <a:p>
            <a:pPr marL="0" indent="0">
              <a:buNone/>
            </a:pPr>
            <a:r>
              <a:rPr lang="cs-CZ" sz="2000" dirty="0"/>
              <a:t>Základní typy</a:t>
            </a:r>
          </a:p>
          <a:p>
            <a:r>
              <a:rPr lang="cs-CZ" sz="2000" dirty="0"/>
              <a:t>Hvězda (</a:t>
            </a:r>
            <a:r>
              <a:rPr lang="cs-CZ" sz="2000" dirty="0" err="1"/>
              <a:t>star</a:t>
            </a:r>
            <a:r>
              <a:rPr lang="cs-CZ" sz="2000" dirty="0"/>
              <a:t> schema)</a:t>
            </a:r>
          </a:p>
          <a:p>
            <a:r>
              <a:rPr lang="cs-CZ" sz="2000" dirty="0"/>
              <a:t>Vločka (</a:t>
            </a:r>
            <a:r>
              <a:rPr lang="cs-CZ" sz="2000" dirty="0" err="1"/>
              <a:t>snowflake</a:t>
            </a:r>
            <a:r>
              <a:rPr lang="cs-CZ" sz="2000" dirty="0"/>
              <a:t>)</a:t>
            </a:r>
          </a:p>
          <a:p>
            <a:r>
              <a:rPr lang="cs-CZ" sz="2000" dirty="0"/>
              <a:t>Souhvězdí (</a:t>
            </a:r>
            <a:r>
              <a:rPr lang="cs-CZ" sz="2000" dirty="0" err="1"/>
              <a:t>constellation</a:t>
            </a:r>
            <a:r>
              <a:rPr lang="cs-CZ" sz="2000" dirty="0"/>
              <a:t>)</a:t>
            </a:r>
          </a:p>
          <a:p>
            <a:r>
              <a:rPr lang="cs-CZ" sz="2000" dirty="0"/>
              <a:t>Sněhová bouře (</a:t>
            </a:r>
            <a:r>
              <a:rPr lang="cs-CZ" sz="2000" dirty="0" err="1"/>
              <a:t>snow</a:t>
            </a:r>
            <a:r>
              <a:rPr lang="cs-CZ" sz="2000" dirty="0"/>
              <a:t> </a:t>
            </a:r>
            <a:r>
              <a:rPr lang="cs-CZ" sz="2000" dirty="0" err="1"/>
              <a:t>storm</a:t>
            </a:r>
            <a:r>
              <a:rPr lang="cs-CZ" sz="2000" dirty="0"/>
              <a:t>)</a:t>
            </a:r>
          </a:p>
          <a:p>
            <a:endParaRPr lang="en-US" sz="2000" dirty="0"/>
          </a:p>
        </p:txBody>
      </p:sp>
    </p:spTree>
    <p:extLst>
      <p:ext uri="{BB962C8B-B14F-4D97-AF65-F5344CB8AC3E}">
        <p14:creationId xmlns:p14="http://schemas.microsoft.com/office/powerpoint/2010/main" val="12550229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2876550" y="2349627"/>
            <a:ext cx="2171700" cy="679323"/>
          </a:xfrm>
          <a:prstGeom prst="roundRect">
            <a:avLst/>
          </a:prstGeom>
          <a:solidFill>
            <a:srgbClr val="FFE7FF"/>
          </a:solid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4" name="Title 3"/>
          <p:cNvSpPr>
            <a:spLocks noGrp="1"/>
          </p:cNvSpPr>
          <p:nvPr>
            <p:ph type="title"/>
          </p:nvPr>
        </p:nvSpPr>
        <p:spPr>
          <a:xfrm>
            <a:off x="119818" y="408631"/>
            <a:ext cx="2515438" cy="338554"/>
          </a:xfrm>
        </p:spPr>
        <p:txBody>
          <a:bodyPr/>
          <a:lstStyle/>
          <a:p>
            <a:r>
              <a:rPr lang="cs-CZ" dirty="0" smtClean="0"/>
              <a:t>Příklad 2 </a:t>
            </a:r>
            <a:endParaRPr lang="en-US" dirty="0"/>
          </a:p>
        </p:txBody>
      </p:sp>
      <p:sp>
        <p:nvSpPr>
          <p:cNvPr id="3" name="Text Placeholder 2"/>
          <p:cNvSpPr>
            <a:spLocks noGrp="1"/>
          </p:cNvSpPr>
          <p:nvPr>
            <p:ph type="body" sz="quarter" idx="11"/>
          </p:nvPr>
        </p:nvSpPr>
        <p:spPr/>
        <p:txBody>
          <a:bodyPr/>
          <a:lstStyle/>
          <a:p>
            <a:r>
              <a:rPr lang="cs-CZ" dirty="0"/>
              <a:t>subdimense</a:t>
            </a:r>
            <a:endParaRPr lang="en-US" dirty="0"/>
          </a:p>
        </p:txBody>
      </p:sp>
      <p:graphicFrame>
        <p:nvGraphicFramePr>
          <p:cNvPr id="5" name="Object 4"/>
          <p:cNvGraphicFramePr>
            <a:graphicFrameLocks noChangeAspect="1"/>
          </p:cNvGraphicFramePr>
          <p:nvPr>
            <p:extLst/>
          </p:nvPr>
        </p:nvGraphicFramePr>
        <p:xfrm>
          <a:off x="1682051" y="2151890"/>
          <a:ext cx="829945" cy="2519363"/>
        </p:xfrm>
        <a:graphic>
          <a:graphicData uri="http://schemas.openxmlformats.org/presentationml/2006/ole">
            <mc:AlternateContent xmlns:mc="http://schemas.openxmlformats.org/markup-compatibility/2006">
              <mc:Choice xmlns:v="urn:schemas-microsoft-com:vml" Requires="v">
                <p:oleObj spid="_x0000_s49274" name="Worksheet" r:id="rId3" imgW="990683" imgH="3057538" progId="Excel.Sheet.12">
                  <p:embed/>
                </p:oleObj>
              </mc:Choice>
              <mc:Fallback>
                <p:oleObj name="Worksheet" r:id="rId3" imgW="990683" imgH="3057538" progId="Excel.Sheet.12">
                  <p:embed/>
                  <p:pic>
                    <p:nvPicPr>
                      <p:cNvPr id="0" name=""/>
                      <p:cNvPicPr/>
                      <p:nvPr/>
                    </p:nvPicPr>
                    <p:blipFill>
                      <a:blip r:embed="rId4"/>
                      <a:stretch>
                        <a:fillRect/>
                      </a:stretch>
                    </p:blipFill>
                    <p:spPr>
                      <a:xfrm>
                        <a:off x="1682051" y="2151890"/>
                        <a:ext cx="829945" cy="2519363"/>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907088" y="3148013"/>
          <a:ext cx="830262" cy="1763712"/>
        </p:xfrm>
        <a:graphic>
          <a:graphicData uri="http://schemas.openxmlformats.org/presentationml/2006/ole">
            <mc:AlternateContent xmlns:mc="http://schemas.openxmlformats.org/markup-compatibility/2006">
              <mc:Choice xmlns:v="urn:schemas-microsoft-com:vml" Requires="v">
                <p:oleObj spid="_x0000_s49275" name="Worksheet" r:id="rId5" imgW="990683" imgH="2104942" progId="Excel.Sheet.12">
                  <p:embed/>
                </p:oleObj>
              </mc:Choice>
              <mc:Fallback>
                <p:oleObj name="Worksheet" r:id="rId5" imgW="990683" imgH="2104942" progId="Excel.Sheet.12">
                  <p:embed/>
                  <p:pic>
                    <p:nvPicPr>
                      <p:cNvPr id="0" name=""/>
                      <p:cNvPicPr/>
                      <p:nvPr/>
                    </p:nvPicPr>
                    <p:blipFill>
                      <a:blip r:embed="rId6"/>
                      <a:stretch>
                        <a:fillRect/>
                      </a:stretch>
                    </p:blipFill>
                    <p:spPr>
                      <a:xfrm>
                        <a:off x="5907088" y="3148013"/>
                        <a:ext cx="830262" cy="1763712"/>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7985760" y="3243072"/>
          <a:ext cx="829945" cy="1284819"/>
        </p:xfrm>
        <a:graphic>
          <a:graphicData uri="http://schemas.openxmlformats.org/presentationml/2006/ole">
            <mc:AlternateContent xmlns:mc="http://schemas.openxmlformats.org/markup-compatibility/2006">
              <mc:Choice xmlns:v="urn:schemas-microsoft-com:vml" Requires="v">
                <p:oleObj spid="_x0000_s49276" name="Worksheet" r:id="rId7" imgW="990683" imgH="1533493" progId="Excel.Sheet.12">
                  <p:embed/>
                </p:oleObj>
              </mc:Choice>
              <mc:Fallback>
                <p:oleObj name="Worksheet" r:id="rId7" imgW="990683" imgH="1533493" progId="Excel.Sheet.12">
                  <p:embed/>
                  <p:pic>
                    <p:nvPicPr>
                      <p:cNvPr id="0" name=""/>
                      <p:cNvPicPr/>
                      <p:nvPr/>
                    </p:nvPicPr>
                    <p:blipFill>
                      <a:blip r:embed="rId8"/>
                      <a:stretch>
                        <a:fillRect/>
                      </a:stretch>
                    </p:blipFill>
                    <p:spPr>
                      <a:xfrm>
                        <a:off x="7985760" y="3243072"/>
                        <a:ext cx="829945" cy="1284819"/>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566282" y="1897000"/>
          <a:ext cx="829946" cy="806005"/>
        </p:xfrm>
        <a:graphic>
          <a:graphicData uri="http://schemas.openxmlformats.org/presentationml/2006/ole">
            <mc:AlternateContent xmlns:mc="http://schemas.openxmlformats.org/markup-compatibility/2006">
              <mc:Choice xmlns:v="urn:schemas-microsoft-com:vml" Requires="v">
                <p:oleObj spid="_x0000_s49277" name="Worksheet" r:id="rId9" imgW="990683" imgH="962043" progId="Excel.Sheet.12">
                  <p:embed/>
                </p:oleObj>
              </mc:Choice>
              <mc:Fallback>
                <p:oleObj name="Worksheet" r:id="rId9" imgW="990683" imgH="962043" progId="Excel.Sheet.12">
                  <p:embed/>
                  <p:pic>
                    <p:nvPicPr>
                      <p:cNvPr id="0" name=""/>
                      <p:cNvPicPr/>
                      <p:nvPr/>
                    </p:nvPicPr>
                    <p:blipFill>
                      <a:blip r:embed="rId10"/>
                      <a:stretch>
                        <a:fillRect/>
                      </a:stretch>
                    </p:blipFill>
                    <p:spPr>
                      <a:xfrm>
                        <a:off x="5566282" y="1897000"/>
                        <a:ext cx="829946" cy="806005"/>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6590410" y="851883"/>
          <a:ext cx="829946" cy="646400"/>
        </p:xfrm>
        <a:graphic>
          <a:graphicData uri="http://schemas.openxmlformats.org/presentationml/2006/ole">
            <mc:AlternateContent xmlns:mc="http://schemas.openxmlformats.org/markup-compatibility/2006">
              <mc:Choice xmlns:v="urn:schemas-microsoft-com:vml" Requires="v">
                <p:oleObj spid="_x0000_s49278" name="Worksheet" r:id="rId11" imgW="990683" imgH="771470" progId="Excel.Sheet.12">
                  <p:embed/>
                </p:oleObj>
              </mc:Choice>
              <mc:Fallback>
                <p:oleObj name="Worksheet" r:id="rId11" imgW="990683" imgH="771470" progId="Excel.Sheet.12">
                  <p:embed/>
                  <p:pic>
                    <p:nvPicPr>
                      <p:cNvPr id="0" name=""/>
                      <p:cNvPicPr/>
                      <p:nvPr/>
                    </p:nvPicPr>
                    <p:blipFill>
                      <a:blip r:embed="rId12"/>
                      <a:stretch>
                        <a:fillRect/>
                      </a:stretch>
                    </p:blipFill>
                    <p:spPr>
                      <a:xfrm>
                        <a:off x="6590410" y="851883"/>
                        <a:ext cx="829946" cy="64640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4859146" y="839691"/>
          <a:ext cx="829946" cy="646400"/>
        </p:xfrm>
        <a:graphic>
          <a:graphicData uri="http://schemas.openxmlformats.org/presentationml/2006/ole">
            <mc:AlternateContent xmlns:mc="http://schemas.openxmlformats.org/markup-compatibility/2006">
              <mc:Choice xmlns:v="urn:schemas-microsoft-com:vml" Requires="v">
                <p:oleObj spid="_x0000_s49279" name="Worksheet" r:id="rId13" imgW="990683" imgH="771470" progId="Excel.Sheet.12">
                  <p:embed/>
                </p:oleObj>
              </mc:Choice>
              <mc:Fallback>
                <p:oleObj name="Worksheet" r:id="rId13" imgW="990683" imgH="771470" progId="Excel.Sheet.12">
                  <p:embed/>
                  <p:pic>
                    <p:nvPicPr>
                      <p:cNvPr id="0" name=""/>
                      <p:cNvPicPr/>
                      <p:nvPr/>
                    </p:nvPicPr>
                    <p:blipFill>
                      <a:blip r:embed="rId14"/>
                      <a:stretch>
                        <a:fillRect/>
                      </a:stretch>
                    </p:blipFill>
                    <p:spPr>
                      <a:xfrm>
                        <a:off x="4859146" y="839691"/>
                        <a:ext cx="829946" cy="646400"/>
                      </a:xfrm>
                      <a:prstGeom prst="rect">
                        <a:avLst/>
                      </a:prstGeom>
                    </p:spPr>
                  </p:pic>
                </p:oleObj>
              </mc:Fallback>
            </mc:AlternateContent>
          </a:graphicData>
        </a:graphic>
      </p:graphicFrame>
      <p:cxnSp>
        <p:nvCxnSpPr>
          <p:cNvPr id="15" name="Straight Arrow Connector 14"/>
          <p:cNvCxnSpPr>
            <a:stCxn id="9" idx="0"/>
            <a:endCxn id="11" idx="2"/>
          </p:cNvCxnSpPr>
          <p:nvPr/>
        </p:nvCxnSpPr>
        <p:spPr bwMode="auto">
          <a:xfrm flipH="1" flipV="1">
            <a:off x="5981255" y="2703005"/>
            <a:ext cx="341375" cy="44498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2523744" y="2060450"/>
            <a:ext cx="3031175" cy="29870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flipV="1">
            <a:off x="5425440" y="1475232"/>
            <a:ext cx="258958" cy="45110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6339840" y="1475232"/>
            <a:ext cx="256032" cy="36576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7071360" y="1475232"/>
            <a:ext cx="914400" cy="17678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25" name="Object 24"/>
          <p:cNvGraphicFramePr>
            <a:graphicFrameLocks noChangeAspect="1"/>
          </p:cNvGraphicFramePr>
          <p:nvPr>
            <p:extLst/>
          </p:nvPr>
        </p:nvGraphicFramePr>
        <p:xfrm>
          <a:off x="5566282" y="5545803"/>
          <a:ext cx="829946" cy="646400"/>
        </p:xfrm>
        <a:graphic>
          <a:graphicData uri="http://schemas.openxmlformats.org/presentationml/2006/ole">
            <mc:AlternateContent xmlns:mc="http://schemas.openxmlformats.org/markup-compatibility/2006">
              <mc:Choice xmlns:v="urn:schemas-microsoft-com:vml" Requires="v">
                <p:oleObj spid="_x0000_s49280" name="Worksheet" r:id="rId15" imgW="990683" imgH="771470" progId="Excel.Sheet.12">
                  <p:embed/>
                </p:oleObj>
              </mc:Choice>
              <mc:Fallback>
                <p:oleObj name="Worksheet" r:id="rId15" imgW="990683" imgH="771470" progId="Excel.Sheet.12">
                  <p:embed/>
                  <p:pic>
                    <p:nvPicPr>
                      <p:cNvPr id="0" name=""/>
                      <p:cNvPicPr/>
                      <p:nvPr/>
                    </p:nvPicPr>
                    <p:blipFill>
                      <a:blip r:embed="rId16"/>
                      <a:stretch>
                        <a:fillRect/>
                      </a:stretch>
                    </p:blipFill>
                    <p:spPr>
                      <a:xfrm>
                        <a:off x="5566282" y="5545803"/>
                        <a:ext cx="829946" cy="646400"/>
                      </a:xfrm>
                      <a:prstGeom prst="rect">
                        <a:avLst/>
                      </a:prstGeom>
                    </p:spPr>
                  </p:pic>
                </p:oleObj>
              </mc:Fallback>
            </mc:AlternateContent>
          </a:graphicData>
        </a:graphic>
      </p:graphicFrame>
      <p:cxnSp>
        <p:nvCxnSpPr>
          <p:cNvPr id="27" name="Straight Arrow Connector 26"/>
          <p:cNvCxnSpPr>
            <a:stCxn id="9" idx="2"/>
            <a:endCxn id="25" idx="0"/>
          </p:cNvCxnSpPr>
          <p:nvPr/>
        </p:nvCxnSpPr>
        <p:spPr bwMode="auto">
          <a:xfrm flipH="1">
            <a:off x="5981255" y="4911725"/>
            <a:ext cx="340964" cy="63407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6339841" y="4389120"/>
            <a:ext cx="1645919" cy="11582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2523744" y="4572000"/>
            <a:ext cx="3031175" cy="97536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41" name="Object 40"/>
          <p:cNvGraphicFramePr>
            <a:graphicFrameLocks noChangeAspect="1"/>
          </p:cNvGraphicFramePr>
          <p:nvPr>
            <p:extLst/>
          </p:nvPr>
        </p:nvGraphicFramePr>
        <p:xfrm>
          <a:off x="3407008" y="3287181"/>
          <a:ext cx="837925" cy="1284819"/>
        </p:xfrm>
        <a:graphic>
          <a:graphicData uri="http://schemas.openxmlformats.org/presentationml/2006/ole">
            <mc:AlternateContent xmlns:mc="http://schemas.openxmlformats.org/markup-compatibility/2006">
              <mc:Choice xmlns:v="urn:schemas-microsoft-com:vml" Requires="v">
                <p:oleObj spid="_x0000_s49281" name="Worksheet" r:id="rId17" imgW="1000131" imgH="1533493" progId="Excel.Sheet.12">
                  <p:embed/>
                </p:oleObj>
              </mc:Choice>
              <mc:Fallback>
                <p:oleObj name="Worksheet" r:id="rId17" imgW="1000131" imgH="1533493" progId="Excel.Sheet.12">
                  <p:embed/>
                  <p:pic>
                    <p:nvPicPr>
                      <p:cNvPr id="0" name=""/>
                      <p:cNvPicPr/>
                      <p:nvPr/>
                    </p:nvPicPr>
                    <p:blipFill>
                      <a:blip r:embed="rId18"/>
                      <a:stretch>
                        <a:fillRect/>
                      </a:stretch>
                    </p:blipFill>
                    <p:spPr>
                      <a:xfrm>
                        <a:off x="3407008" y="3287181"/>
                        <a:ext cx="837925" cy="1284819"/>
                      </a:xfrm>
                      <a:prstGeom prst="rect">
                        <a:avLst/>
                      </a:prstGeom>
                    </p:spPr>
                  </p:pic>
                </p:oleObj>
              </mc:Fallback>
            </mc:AlternateContent>
          </a:graphicData>
        </a:graphic>
      </p:graphicFrame>
      <p:graphicFrame>
        <p:nvGraphicFramePr>
          <p:cNvPr id="61" name="Object 60"/>
          <p:cNvGraphicFramePr>
            <a:graphicFrameLocks noChangeAspect="1"/>
          </p:cNvGraphicFramePr>
          <p:nvPr>
            <p:extLst/>
          </p:nvPr>
        </p:nvGraphicFramePr>
        <p:xfrm>
          <a:off x="3002279" y="2461441"/>
          <a:ext cx="823692" cy="483127"/>
        </p:xfrm>
        <a:graphic>
          <a:graphicData uri="http://schemas.openxmlformats.org/presentationml/2006/ole">
            <mc:AlternateContent xmlns:mc="http://schemas.openxmlformats.org/markup-compatibility/2006">
              <mc:Choice xmlns:v="urn:schemas-microsoft-com:vml" Requires="v">
                <p:oleObj spid="_x0000_s49282" name="Worksheet" r:id="rId19" imgW="990613" imgH="581154" progId="Excel.Sheet.12">
                  <p:embed/>
                </p:oleObj>
              </mc:Choice>
              <mc:Fallback>
                <p:oleObj name="Worksheet" r:id="rId19" imgW="990613" imgH="581154" progId="Excel.Sheet.12">
                  <p:embed/>
                  <p:pic>
                    <p:nvPicPr>
                      <p:cNvPr id="0" name=""/>
                      <p:cNvPicPr/>
                      <p:nvPr/>
                    </p:nvPicPr>
                    <p:blipFill>
                      <a:blip r:embed="rId20"/>
                      <a:stretch>
                        <a:fillRect/>
                      </a:stretch>
                    </p:blipFill>
                    <p:spPr>
                      <a:xfrm>
                        <a:off x="3002279" y="2461441"/>
                        <a:ext cx="823692" cy="483127"/>
                      </a:xfrm>
                      <a:prstGeom prst="rect">
                        <a:avLst/>
                      </a:prstGeom>
                    </p:spPr>
                  </p:pic>
                </p:oleObj>
              </mc:Fallback>
            </mc:AlternateContent>
          </a:graphicData>
        </a:graphic>
      </p:graphicFrame>
      <p:graphicFrame>
        <p:nvGraphicFramePr>
          <p:cNvPr id="62" name="Object 61"/>
          <p:cNvGraphicFramePr>
            <a:graphicFrameLocks noChangeAspect="1"/>
          </p:cNvGraphicFramePr>
          <p:nvPr>
            <p:extLst/>
          </p:nvPr>
        </p:nvGraphicFramePr>
        <p:xfrm>
          <a:off x="4189841" y="2469040"/>
          <a:ext cx="797783" cy="467930"/>
        </p:xfrm>
        <a:graphic>
          <a:graphicData uri="http://schemas.openxmlformats.org/presentationml/2006/ole">
            <mc:AlternateContent xmlns:mc="http://schemas.openxmlformats.org/markup-compatibility/2006">
              <mc:Choice xmlns:v="urn:schemas-microsoft-com:vml" Requires="v">
                <p:oleObj spid="_x0000_s49283" name="Worksheet" r:id="rId21" imgW="990613" imgH="581154" progId="Excel.Sheet.12">
                  <p:embed/>
                </p:oleObj>
              </mc:Choice>
              <mc:Fallback>
                <p:oleObj name="Worksheet" r:id="rId21" imgW="990613" imgH="581154" progId="Excel.Sheet.12">
                  <p:embed/>
                  <p:pic>
                    <p:nvPicPr>
                      <p:cNvPr id="0" name=""/>
                      <p:cNvPicPr/>
                      <p:nvPr/>
                    </p:nvPicPr>
                    <p:blipFill>
                      <a:blip r:embed="rId22"/>
                      <a:stretch>
                        <a:fillRect/>
                      </a:stretch>
                    </p:blipFill>
                    <p:spPr>
                      <a:xfrm>
                        <a:off x="4189841" y="2469040"/>
                        <a:ext cx="797783" cy="467930"/>
                      </a:xfrm>
                      <a:prstGeom prst="rect">
                        <a:avLst/>
                      </a:prstGeom>
                    </p:spPr>
                  </p:pic>
                </p:oleObj>
              </mc:Fallback>
            </mc:AlternateContent>
          </a:graphicData>
        </a:graphic>
      </p:graphicFrame>
      <p:graphicFrame>
        <p:nvGraphicFramePr>
          <p:cNvPr id="63" name="Object 62"/>
          <p:cNvGraphicFramePr>
            <a:graphicFrameLocks noChangeAspect="1"/>
          </p:cNvGraphicFramePr>
          <p:nvPr>
            <p:extLst/>
          </p:nvPr>
        </p:nvGraphicFramePr>
        <p:xfrm>
          <a:off x="4730435" y="3540825"/>
          <a:ext cx="824484" cy="483592"/>
        </p:xfrm>
        <a:graphic>
          <a:graphicData uri="http://schemas.openxmlformats.org/presentationml/2006/ole">
            <mc:AlternateContent xmlns:mc="http://schemas.openxmlformats.org/markup-compatibility/2006">
              <mc:Choice xmlns:v="urn:schemas-microsoft-com:vml" Requires="v">
                <p:oleObj spid="_x0000_s49284" name="Worksheet" r:id="rId23" imgW="990683" imgH="580897" progId="Excel.Sheet.12">
                  <p:embed/>
                </p:oleObj>
              </mc:Choice>
              <mc:Fallback>
                <p:oleObj name="Worksheet" r:id="rId23" imgW="990683" imgH="580897" progId="Excel.Sheet.12">
                  <p:embed/>
                  <p:pic>
                    <p:nvPicPr>
                      <p:cNvPr id="0" name=""/>
                      <p:cNvPicPr/>
                      <p:nvPr/>
                    </p:nvPicPr>
                    <p:blipFill>
                      <a:blip r:embed="rId24"/>
                      <a:stretch>
                        <a:fillRect/>
                      </a:stretch>
                    </p:blipFill>
                    <p:spPr>
                      <a:xfrm>
                        <a:off x="4730435" y="3540825"/>
                        <a:ext cx="824484" cy="483592"/>
                      </a:xfrm>
                      <a:prstGeom prst="rect">
                        <a:avLst/>
                      </a:prstGeom>
                    </p:spPr>
                  </p:pic>
                </p:oleObj>
              </mc:Fallback>
            </mc:AlternateContent>
          </a:graphicData>
        </a:graphic>
      </p:graphicFrame>
      <p:cxnSp>
        <p:nvCxnSpPr>
          <p:cNvPr id="70" name="Straight Arrow Connector 69"/>
          <p:cNvCxnSpPr/>
          <p:nvPr/>
        </p:nvCxnSpPr>
        <p:spPr bwMode="auto">
          <a:xfrm flipV="1">
            <a:off x="2523744" y="3706368"/>
            <a:ext cx="865632" cy="2438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flipH="1" flipV="1">
            <a:off x="3389376" y="2925499"/>
            <a:ext cx="219456" cy="31757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flipV="1">
            <a:off x="4039331" y="2925499"/>
            <a:ext cx="301021" cy="31757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4189841" y="3828288"/>
            <a:ext cx="528463"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8" name="Straight Arrow Connector 77"/>
          <p:cNvCxnSpPr/>
          <p:nvPr/>
        </p:nvCxnSpPr>
        <p:spPr bwMode="auto">
          <a:xfrm flipH="1" flipV="1">
            <a:off x="5425440" y="3950208"/>
            <a:ext cx="463296" cy="6217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79" name="Object 78"/>
          <p:cNvGraphicFramePr>
            <a:graphicFrameLocks noChangeAspect="1"/>
          </p:cNvGraphicFramePr>
          <p:nvPr>
            <p:extLst/>
          </p:nvPr>
        </p:nvGraphicFramePr>
        <p:xfrm>
          <a:off x="228600" y="3221146"/>
          <a:ext cx="811183" cy="475790"/>
        </p:xfrm>
        <a:graphic>
          <a:graphicData uri="http://schemas.openxmlformats.org/presentationml/2006/ole">
            <mc:AlternateContent xmlns:mc="http://schemas.openxmlformats.org/markup-compatibility/2006">
              <mc:Choice xmlns:v="urn:schemas-microsoft-com:vml" Requires="v">
                <p:oleObj spid="_x0000_s49285" name="Worksheet" r:id="rId25" imgW="990683" imgH="580897" progId="Excel.Sheet.12">
                  <p:embed/>
                </p:oleObj>
              </mc:Choice>
              <mc:Fallback>
                <p:oleObj name="Worksheet" r:id="rId25" imgW="990683" imgH="580897" progId="Excel.Sheet.12">
                  <p:embed/>
                  <p:pic>
                    <p:nvPicPr>
                      <p:cNvPr id="0" name=""/>
                      <p:cNvPicPr/>
                      <p:nvPr/>
                    </p:nvPicPr>
                    <p:blipFill>
                      <a:blip r:embed="rId26"/>
                      <a:stretch>
                        <a:fillRect/>
                      </a:stretch>
                    </p:blipFill>
                    <p:spPr>
                      <a:xfrm>
                        <a:off x="228600" y="3221146"/>
                        <a:ext cx="811183" cy="475790"/>
                      </a:xfrm>
                      <a:prstGeom prst="rect">
                        <a:avLst/>
                      </a:prstGeom>
                    </p:spPr>
                  </p:pic>
                </p:oleObj>
              </mc:Fallback>
            </mc:AlternateContent>
          </a:graphicData>
        </a:graphic>
      </p:graphicFrame>
      <p:graphicFrame>
        <p:nvGraphicFramePr>
          <p:cNvPr id="80" name="Object 79"/>
          <p:cNvGraphicFramePr>
            <a:graphicFrameLocks noChangeAspect="1"/>
          </p:cNvGraphicFramePr>
          <p:nvPr>
            <p:extLst/>
          </p:nvPr>
        </p:nvGraphicFramePr>
        <p:xfrm>
          <a:off x="252985" y="2359152"/>
          <a:ext cx="775716" cy="454987"/>
        </p:xfrm>
        <a:graphic>
          <a:graphicData uri="http://schemas.openxmlformats.org/presentationml/2006/ole">
            <mc:AlternateContent xmlns:mc="http://schemas.openxmlformats.org/markup-compatibility/2006">
              <mc:Choice xmlns:v="urn:schemas-microsoft-com:vml" Requires="v">
                <p:oleObj spid="_x0000_s49286" name="Worksheet" r:id="rId27" imgW="990683" imgH="580897" progId="Excel.Sheet.12">
                  <p:embed/>
                </p:oleObj>
              </mc:Choice>
              <mc:Fallback>
                <p:oleObj name="Worksheet" r:id="rId27" imgW="990683" imgH="580897" progId="Excel.Sheet.12">
                  <p:embed/>
                  <p:pic>
                    <p:nvPicPr>
                      <p:cNvPr id="0" name=""/>
                      <p:cNvPicPr/>
                      <p:nvPr/>
                    </p:nvPicPr>
                    <p:blipFill>
                      <a:blip r:embed="rId28"/>
                      <a:stretch>
                        <a:fillRect/>
                      </a:stretch>
                    </p:blipFill>
                    <p:spPr>
                      <a:xfrm>
                        <a:off x="252985" y="2359152"/>
                        <a:ext cx="775716" cy="454987"/>
                      </a:xfrm>
                      <a:prstGeom prst="rect">
                        <a:avLst/>
                      </a:prstGeom>
                    </p:spPr>
                  </p:pic>
                </p:oleObj>
              </mc:Fallback>
            </mc:AlternateContent>
          </a:graphicData>
        </a:graphic>
      </p:graphicFrame>
      <p:graphicFrame>
        <p:nvGraphicFramePr>
          <p:cNvPr id="81" name="Object 80"/>
          <p:cNvGraphicFramePr>
            <a:graphicFrameLocks noChangeAspect="1"/>
          </p:cNvGraphicFramePr>
          <p:nvPr>
            <p:extLst/>
          </p:nvPr>
        </p:nvGraphicFramePr>
        <p:xfrm>
          <a:off x="7071360" y="3478237"/>
          <a:ext cx="804672" cy="471971"/>
        </p:xfrm>
        <a:graphic>
          <a:graphicData uri="http://schemas.openxmlformats.org/presentationml/2006/ole">
            <mc:AlternateContent xmlns:mc="http://schemas.openxmlformats.org/markup-compatibility/2006">
              <mc:Choice xmlns:v="urn:schemas-microsoft-com:vml" Requires="v">
                <p:oleObj spid="_x0000_s49287" name="Worksheet" r:id="rId29" imgW="990683" imgH="580897" progId="Excel.Sheet.12">
                  <p:embed/>
                </p:oleObj>
              </mc:Choice>
              <mc:Fallback>
                <p:oleObj name="Worksheet" r:id="rId29" imgW="990683" imgH="580897" progId="Excel.Sheet.12">
                  <p:embed/>
                  <p:pic>
                    <p:nvPicPr>
                      <p:cNvPr id="0" name=""/>
                      <p:cNvPicPr/>
                      <p:nvPr/>
                    </p:nvPicPr>
                    <p:blipFill>
                      <a:blip r:embed="rId30"/>
                      <a:stretch>
                        <a:fillRect/>
                      </a:stretch>
                    </p:blipFill>
                    <p:spPr>
                      <a:xfrm>
                        <a:off x="7071360" y="3478237"/>
                        <a:ext cx="804672" cy="471971"/>
                      </a:xfrm>
                      <a:prstGeom prst="rect">
                        <a:avLst/>
                      </a:prstGeom>
                    </p:spPr>
                  </p:pic>
                </p:oleObj>
              </mc:Fallback>
            </mc:AlternateContent>
          </a:graphicData>
        </a:graphic>
      </p:graphicFrame>
      <p:cxnSp>
        <p:nvCxnSpPr>
          <p:cNvPr id="84" name="Straight Arrow Connector 83"/>
          <p:cNvCxnSpPr/>
          <p:nvPr/>
        </p:nvCxnSpPr>
        <p:spPr bwMode="auto">
          <a:xfrm flipV="1">
            <a:off x="6766560" y="3706368"/>
            <a:ext cx="304800" cy="24384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86" name="Object 85"/>
          <p:cNvGraphicFramePr>
            <a:graphicFrameLocks noChangeAspect="1"/>
          </p:cNvGraphicFramePr>
          <p:nvPr>
            <p:extLst/>
          </p:nvPr>
        </p:nvGraphicFramePr>
        <p:xfrm>
          <a:off x="228600" y="4059936"/>
          <a:ext cx="845311" cy="658368"/>
        </p:xfrm>
        <a:graphic>
          <a:graphicData uri="http://schemas.openxmlformats.org/presentationml/2006/ole">
            <mc:AlternateContent xmlns:mc="http://schemas.openxmlformats.org/markup-compatibility/2006">
              <mc:Choice xmlns:v="urn:schemas-microsoft-com:vml" Requires="v">
                <p:oleObj spid="_x0000_s49288" name="Worksheet" r:id="rId31" imgW="990683" imgH="771470" progId="Excel.Sheet.12">
                  <p:embed/>
                </p:oleObj>
              </mc:Choice>
              <mc:Fallback>
                <p:oleObj name="Worksheet" r:id="rId31" imgW="990683" imgH="771470" progId="Excel.Sheet.12">
                  <p:embed/>
                  <p:pic>
                    <p:nvPicPr>
                      <p:cNvPr id="0" name=""/>
                      <p:cNvPicPr/>
                      <p:nvPr/>
                    </p:nvPicPr>
                    <p:blipFill>
                      <a:blip r:embed="rId32"/>
                      <a:stretch>
                        <a:fillRect/>
                      </a:stretch>
                    </p:blipFill>
                    <p:spPr>
                      <a:xfrm>
                        <a:off x="228600" y="4059936"/>
                        <a:ext cx="845311" cy="658368"/>
                      </a:xfrm>
                      <a:prstGeom prst="rect">
                        <a:avLst/>
                      </a:prstGeom>
                    </p:spPr>
                  </p:pic>
                </p:oleObj>
              </mc:Fallback>
            </mc:AlternateContent>
          </a:graphicData>
        </a:graphic>
      </p:graphicFrame>
      <p:cxnSp>
        <p:nvCxnSpPr>
          <p:cNvPr id="88" name="Straight Arrow Connector 87"/>
          <p:cNvCxnSpPr>
            <a:endCxn id="86" idx="3"/>
          </p:cNvCxnSpPr>
          <p:nvPr/>
        </p:nvCxnSpPr>
        <p:spPr bwMode="auto">
          <a:xfrm flipH="1">
            <a:off x="1073911" y="4389120"/>
            <a:ext cx="620777"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0" name="Straight Arrow Connector 89"/>
          <p:cNvCxnSpPr>
            <a:endCxn id="79" idx="3"/>
          </p:cNvCxnSpPr>
          <p:nvPr/>
        </p:nvCxnSpPr>
        <p:spPr bwMode="auto">
          <a:xfrm flipH="1" flipV="1">
            <a:off x="1039783" y="3459041"/>
            <a:ext cx="654905" cy="11321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2" name="Straight Arrow Connector 91"/>
          <p:cNvCxnSpPr>
            <a:endCxn id="80" idx="3"/>
          </p:cNvCxnSpPr>
          <p:nvPr/>
        </p:nvCxnSpPr>
        <p:spPr bwMode="auto">
          <a:xfrm flipH="1" flipV="1">
            <a:off x="1028701" y="2586645"/>
            <a:ext cx="665987" cy="11636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5" name="Rounded Rectangle 34"/>
          <p:cNvSpPr/>
          <p:nvPr/>
        </p:nvSpPr>
        <p:spPr bwMode="auto">
          <a:xfrm>
            <a:off x="4718303" y="667512"/>
            <a:ext cx="1059737" cy="990600"/>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36" name="Rounded Rectangle 35"/>
          <p:cNvSpPr/>
          <p:nvPr/>
        </p:nvSpPr>
        <p:spPr bwMode="auto">
          <a:xfrm>
            <a:off x="6467855" y="666590"/>
            <a:ext cx="1099185" cy="924086"/>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extLst>
      <p:ext uri="{BB962C8B-B14F-4D97-AF65-F5344CB8AC3E}">
        <p14:creationId xmlns:p14="http://schemas.microsoft.com/office/powerpoint/2010/main" val="410766778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mtClean="0"/>
              <a:t>Mini</a:t>
            </a:r>
            <a:r>
              <a:rPr lang="cs-CZ" smtClean="0"/>
              <a:t>d</a:t>
            </a:r>
            <a:r>
              <a:rPr lang="en-GB" smtClean="0"/>
              <a:t>imenze</a:t>
            </a:r>
          </a:p>
        </p:txBody>
      </p:sp>
      <p:sp>
        <p:nvSpPr>
          <p:cNvPr id="3" name="Text Placeholder 2"/>
          <p:cNvSpPr>
            <a:spLocks noGrp="1"/>
          </p:cNvSpPr>
          <p:nvPr>
            <p:ph type="body" sz="quarter" idx="12"/>
          </p:nvPr>
        </p:nvSpPr>
        <p:spPr/>
        <p:txBody>
          <a:bodyPr/>
          <a:lstStyle/>
          <a:p>
            <a:endParaRPr lang="en-US"/>
          </a:p>
        </p:txBody>
      </p:sp>
      <p:sp>
        <p:nvSpPr>
          <p:cNvPr id="2" name="Content Placeholder 1"/>
          <p:cNvSpPr>
            <a:spLocks noGrp="1"/>
          </p:cNvSpPr>
          <p:nvPr>
            <p:ph sz="quarter" idx="11"/>
          </p:nvPr>
        </p:nvSpPr>
        <p:spPr>
          <a:xfrm>
            <a:off x="457200" y="2583897"/>
            <a:ext cx="8232776" cy="1690206"/>
          </a:xfrm>
        </p:spPr>
        <p:txBody>
          <a:bodyPr/>
          <a:lstStyle/>
          <a:p>
            <a:r>
              <a:rPr lang="cs-CZ" dirty="0" err="1"/>
              <a:t>Minidimeze</a:t>
            </a:r>
            <a:r>
              <a:rPr lang="cs-CZ" dirty="0"/>
              <a:t> je obdoba </a:t>
            </a:r>
            <a:r>
              <a:rPr lang="cs-CZ" dirty="0" err="1"/>
              <a:t>subdimenze</a:t>
            </a:r>
            <a:endParaRPr lang="cs-CZ" dirty="0"/>
          </a:p>
          <a:p>
            <a:r>
              <a:rPr lang="cs-CZ" dirty="0"/>
              <a:t>Skupina atributů je oddělena do samostatné tabulky, kde každý řádek představuje unikátní kombinaci hodnot</a:t>
            </a:r>
          </a:p>
          <a:p>
            <a:r>
              <a:rPr lang="cs-CZ" dirty="0" err="1"/>
              <a:t>Minidimenze</a:t>
            </a:r>
            <a:r>
              <a:rPr lang="cs-CZ" dirty="0"/>
              <a:t> má</a:t>
            </a:r>
            <a:r>
              <a:rPr lang="cs-CZ" dirty="0">
                <a:solidFill>
                  <a:schemeClr val="accent2"/>
                </a:solidFill>
              </a:rPr>
              <a:t> </a:t>
            </a:r>
            <a:r>
              <a:rPr lang="cs-CZ" dirty="0">
                <a:solidFill>
                  <a:schemeClr val="accent1"/>
                </a:solidFill>
              </a:rPr>
              <a:t>vazbu na tabulku faktů</a:t>
            </a:r>
          </a:p>
          <a:p>
            <a:pPr lvl="1"/>
            <a:r>
              <a:rPr lang="cs-CZ" dirty="0"/>
              <a:t>na rozdíl od </a:t>
            </a:r>
            <a:r>
              <a:rPr lang="cs-CZ" dirty="0" err="1"/>
              <a:t>subdimenze</a:t>
            </a:r>
            <a:r>
              <a:rPr lang="cs-CZ" dirty="0"/>
              <a:t>, která se váže na dimenzionální </a:t>
            </a:r>
            <a:r>
              <a:rPr lang="cs-CZ" dirty="0" smtClean="0"/>
              <a:t>tabulku</a:t>
            </a:r>
            <a:endParaRPr lang="en-GB" dirty="0"/>
          </a:p>
        </p:txBody>
      </p:sp>
    </p:spTree>
    <p:extLst>
      <p:ext uri="{BB962C8B-B14F-4D97-AF65-F5344CB8AC3E}">
        <p14:creationId xmlns:p14="http://schemas.microsoft.com/office/powerpoint/2010/main" val="109342798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85521"/>
            <a:ext cx="2515438" cy="584775"/>
          </a:xfrm>
        </p:spPr>
        <p:txBody>
          <a:bodyPr/>
          <a:lstStyle/>
          <a:p>
            <a:r>
              <a:rPr lang="cs-CZ" dirty="0"/>
              <a:t>Příklad </a:t>
            </a:r>
            <a:r>
              <a:rPr lang="cs-CZ" dirty="0" err="1" smtClean="0"/>
              <a:t>minidimense</a:t>
            </a:r>
            <a:r>
              <a:rPr lang="cs-CZ" dirty="0" smtClean="0"/>
              <a:t> – 1</a:t>
            </a:r>
            <a:endParaRPr lang="en-US" dirty="0"/>
          </a:p>
        </p:txBody>
      </p:sp>
      <p:sp>
        <p:nvSpPr>
          <p:cNvPr id="3" name="Text Placeholder 2"/>
          <p:cNvSpPr>
            <a:spLocks noGrp="1"/>
          </p:cNvSpPr>
          <p:nvPr>
            <p:ph type="body" sz="quarter" idx="11"/>
          </p:nvPr>
        </p:nvSpPr>
        <p:spPr/>
        <p:txBody>
          <a:bodyPr/>
          <a:lstStyle/>
          <a:p>
            <a:r>
              <a:rPr lang="cs-CZ" dirty="0">
                <a:solidFill>
                  <a:schemeClr val="tx1"/>
                </a:solidFill>
              </a:rPr>
              <a:t>Subdimense → </a:t>
            </a:r>
            <a:r>
              <a:rPr lang="cs-CZ" dirty="0" err="1">
                <a:solidFill>
                  <a:schemeClr val="tx1"/>
                </a:solidFill>
              </a:rPr>
              <a:t>minidimense</a:t>
            </a:r>
            <a:endParaRPr lang="en-US" dirty="0">
              <a:solidFill>
                <a:schemeClr val="tx1"/>
              </a:solidFill>
            </a:endParaRPr>
          </a:p>
        </p:txBody>
      </p:sp>
      <p:graphicFrame>
        <p:nvGraphicFramePr>
          <p:cNvPr id="7" name="Object 6"/>
          <p:cNvGraphicFramePr>
            <a:graphicFrameLocks noChangeAspect="1"/>
          </p:cNvGraphicFramePr>
          <p:nvPr>
            <p:extLst/>
          </p:nvPr>
        </p:nvGraphicFramePr>
        <p:xfrm>
          <a:off x="7602972" y="1396395"/>
          <a:ext cx="1519937" cy="994751"/>
        </p:xfrm>
        <a:graphic>
          <a:graphicData uri="http://schemas.openxmlformats.org/presentationml/2006/ole">
            <mc:AlternateContent xmlns:mc="http://schemas.openxmlformats.org/markup-compatibility/2006">
              <mc:Choice xmlns:v="urn:schemas-microsoft-com:vml" Requires="v">
                <p:oleObj spid="_x0000_s50234" name="Worksheet" r:id="rId3" imgW="1104868" imgH="771470" progId="Excel.Sheet.12">
                  <p:embed/>
                </p:oleObj>
              </mc:Choice>
              <mc:Fallback>
                <p:oleObj name="Worksheet" r:id="rId3" imgW="1104868" imgH="771470" progId="Excel.Sheet.12">
                  <p:embed/>
                  <p:pic>
                    <p:nvPicPr>
                      <p:cNvPr id="0" name=""/>
                      <p:cNvPicPr/>
                      <p:nvPr/>
                    </p:nvPicPr>
                    <p:blipFill>
                      <a:blip r:embed="rId4"/>
                      <a:stretch>
                        <a:fillRect/>
                      </a:stretch>
                    </p:blipFill>
                    <p:spPr>
                      <a:xfrm>
                        <a:off x="7602972" y="1396395"/>
                        <a:ext cx="1519937" cy="994751"/>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656862" y="1447403"/>
          <a:ext cx="1454422" cy="994751"/>
        </p:xfrm>
        <a:graphic>
          <a:graphicData uri="http://schemas.openxmlformats.org/presentationml/2006/ole">
            <mc:AlternateContent xmlns:mc="http://schemas.openxmlformats.org/markup-compatibility/2006">
              <mc:Choice xmlns:v="urn:schemas-microsoft-com:vml" Requires="v">
                <p:oleObj spid="_x0000_s50235" name="Worksheet" r:id="rId5" imgW="1057358" imgH="771470" progId="Excel.Sheet.12">
                  <p:embed/>
                </p:oleObj>
              </mc:Choice>
              <mc:Fallback>
                <p:oleObj name="Worksheet" r:id="rId5" imgW="1057358" imgH="771470" progId="Excel.Sheet.12">
                  <p:embed/>
                  <p:pic>
                    <p:nvPicPr>
                      <p:cNvPr id="0" name=""/>
                      <p:cNvPicPr/>
                      <p:nvPr/>
                    </p:nvPicPr>
                    <p:blipFill>
                      <a:blip r:embed="rId6"/>
                      <a:stretch>
                        <a:fillRect/>
                      </a:stretch>
                    </p:blipFill>
                    <p:spPr>
                      <a:xfrm>
                        <a:off x="2656862" y="1447403"/>
                        <a:ext cx="1454422" cy="994751"/>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2577760" y="2852942"/>
          <a:ext cx="1533525" cy="1239837"/>
        </p:xfrm>
        <a:graphic>
          <a:graphicData uri="http://schemas.openxmlformats.org/presentationml/2006/ole">
            <mc:AlternateContent xmlns:mc="http://schemas.openxmlformats.org/markup-compatibility/2006">
              <mc:Choice xmlns:v="urn:schemas-microsoft-com:vml" Requires="v">
                <p:oleObj spid="_x0000_s50236" name="Worksheet" r:id="rId7" imgW="1114473" imgH="962012" progId="Excel.Sheet.12">
                  <p:embed/>
                </p:oleObj>
              </mc:Choice>
              <mc:Fallback>
                <p:oleObj name="Worksheet" r:id="rId7" imgW="1114473" imgH="962012" progId="Excel.Sheet.12">
                  <p:embed/>
                  <p:pic>
                    <p:nvPicPr>
                      <p:cNvPr id="0" name=""/>
                      <p:cNvPicPr/>
                      <p:nvPr/>
                    </p:nvPicPr>
                    <p:blipFill>
                      <a:blip r:embed="rId8"/>
                      <a:stretch>
                        <a:fillRect/>
                      </a:stretch>
                    </p:blipFill>
                    <p:spPr>
                      <a:xfrm>
                        <a:off x="2577760" y="2852942"/>
                        <a:ext cx="1533525" cy="1239837"/>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2718970" y="4708884"/>
          <a:ext cx="1349600" cy="749134"/>
        </p:xfrm>
        <a:graphic>
          <a:graphicData uri="http://schemas.openxmlformats.org/presentationml/2006/ole">
            <mc:AlternateContent xmlns:mc="http://schemas.openxmlformats.org/markup-compatibility/2006">
              <mc:Choice xmlns:v="urn:schemas-microsoft-com:vml" Requires="v">
                <p:oleObj spid="_x0000_s50237" name="Worksheet" r:id="rId9" imgW="980965" imgH="580897" progId="Excel.Sheet.12">
                  <p:embed/>
                </p:oleObj>
              </mc:Choice>
              <mc:Fallback>
                <p:oleObj name="Worksheet" r:id="rId9" imgW="980965" imgH="580897" progId="Excel.Sheet.12">
                  <p:embed/>
                  <p:pic>
                    <p:nvPicPr>
                      <p:cNvPr id="0" name=""/>
                      <p:cNvPicPr/>
                      <p:nvPr/>
                    </p:nvPicPr>
                    <p:blipFill>
                      <a:blip r:embed="rId10"/>
                      <a:stretch>
                        <a:fillRect/>
                      </a:stretch>
                    </p:blipFill>
                    <p:spPr>
                      <a:xfrm>
                        <a:off x="2718970" y="4708884"/>
                        <a:ext cx="1349600" cy="749134"/>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7465982" y="3212941"/>
          <a:ext cx="1650966" cy="994751"/>
        </p:xfrm>
        <a:graphic>
          <a:graphicData uri="http://schemas.openxmlformats.org/presentationml/2006/ole">
            <mc:AlternateContent xmlns:mc="http://schemas.openxmlformats.org/markup-compatibility/2006">
              <mc:Choice xmlns:v="urn:schemas-microsoft-com:vml" Requires="v">
                <p:oleObj spid="_x0000_s50238" name="Worksheet" r:id="rId11" imgW="1200157" imgH="771470" progId="Excel.Sheet.12">
                  <p:embed/>
                </p:oleObj>
              </mc:Choice>
              <mc:Fallback>
                <p:oleObj name="Worksheet" r:id="rId11" imgW="1200157" imgH="771470" progId="Excel.Sheet.12">
                  <p:embed/>
                  <p:pic>
                    <p:nvPicPr>
                      <p:cNvPr id="0" name=""/>
                      <p:cNvPicPr/>
                      <p:nvPr/>
                    </p:nvPicPr>
                    <p:blipFill>
                      <a:blip r:embed="rId12"/>
                      <a:stretch>
                        <a:fillRect/>
                      </a:stretch>
                    </p:blipFill>
                    <p:spPr>
                      <a:xfrm>
                        <a:off x="7465982" y="3212941"/>
                        <a:ext cx="1650966" cy="994751"/>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5192660" y="2137742"/>
          <a:ext cx="1635621" cy="2633631"/>
        </p:xfrm>
        <a:graphic>
          <a:graphicData uri="http://schemas.openxmlformats.org/presentationml/2006/ole">
            <mc:AlternateContent xmlns:mc="http://schemas.openxmlformats.org/markup-compatibility/2006">
              <mc:Choice xmlns:v="urn:schemas-microsoft-com:vml" Requires="v">
                <p:oleObj spid="_x0000_s50239" name="Worksheet" r:id="rId13" imgW="1114316" imgH="1914639" progId="Excel.Sheet.12">
                  <p:embed/>
                </p:oleObj>
              </mc:Choice>
              <mc:Fallback>
                <p:oleObj name="Worksheet" r:id="rId13" imgW="1114316" imgH="1914639" progId="Excel.Sheet.12">
                  <p:embed/>
                  <p:pic>
                    <p:nvPicPr>
                      <p:cNvPr id="0" name=""/>
                      <p:cNvPicPr/>
                      <p:nvPr/>
                    </p:nvPicPr>
                    <p:blipFill>
                      <a:blip r:embed="rId14"/>
                      <a:stretch>
                        <a:fillRect/>
                      </a:stretch>
                    </p:blipFill>
                    <p:spPr>
                      <a:xfrm>
                        <a:off x="5192660" y="2137742"/>
                        <a:ext cx="1635621" cy="2633631"/>
                      </a:xfrm>
                      <a:prstGeom prst="rect">
                        <a:avLst/>
                      </a:prstGeom>
                    </p:spPr>
                  </p:pic>
                </p:oleObj>
              </mc:Fallback>
            </mc:AlternateContent>
          </a:graphicData>
        </a:graphic>
      </p:graphicFrame>
      <p:cxnSp>
        <p:nvCxnSpPr>
          <p:cNvPr id="27" name="Straight Arrow Connector 26"/>
          <p:cNvCxnSpPr>
            <a:endCxn id="9" idx="3"/>
          </p:cNvCxnSpPr>
          <p:nvPr/>
        </p:nvCxnSpPr>
        <p:spPr bwMode="auto">
          <a:xfrm flipH="1" flipV="1">
            <a:off x="4111285" y="1944779"/>
            <a:ext cx="1078068" cy="165732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4111285" y="3508144"/>
            <a:ext cx="1078068" cy="36539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2" name="Straight Arrow Connector 31"/>
          <p:cNvCxnSpPr>
            <a:endCxn id="15" idx="3"/>
          </p:cNvCxnSpPr>
          <p:nvPr/>
        </p:nvCxnSpPr>
        <p:spPr bwMode="auto">
          <a:xfrm flipH="1">
            <a:off x="4068570" y="4380842"/>
            <a:ext cx="1114666" cy="70260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6" name="Straight Arrow Connector 35"/>
          <p:cNvCxnSpPr>
            <a:endCxn id="7" idx="1"/>
          </p:cNvCxnSpPr>
          <p:nvPr/>
        </p:nvCxnSpPr>
        <p:spPr bwMode="auto">
          <a:xfrm flipV="1">
            <a:off x="6782189" y="1893771"/>
            <a:ext cx="820784" cy="120840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6782189" y="3602104"/>
            <a:ext cx="675886" cy="102311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aphicFrame>
        <p:nvGraphicFramePr>
          <p:cNvPr id="6" name="Object 5"/>
          <p:cNvGraphicFramePr>
            <a:graphicFrameLocks noChangeAspect="1"/>
          </p:cNvGraphicFramePr>
          <p:nvPr>
            <p:extLst/>
          </p:nvPr>
        </p:nvGraphicFramePr>
        <p:xfrm>
          <a:off x="122238" y="3010463"/>
          <a:ext cx="1533525" cy="995362"/>
        </p:xfrm>
        <a:graphic>
          <a:graphicData uri="http://schemas.openxmlformats.org/presentationml/2006/ole">
            <mc:AlternateContent xmlns:mc="http://schemas.openxmlformats.org/markup-compatibility/2006">
              <mc:Choice xmlns:v="urn:schemas-microsoft-com:vml" Requires="v">
                <p:oleObj spid="_x0000_s50240" name="Worksheet" r:id="rId15" imgW="1114473" imgH="771448" progId="Excel.Sheet.12">
                  <p:embed/>
                </p:oleObj>
              </mc:Choice>
              <mc:Fallback>
                <p:oleObj name="Worksheet" r:id="rId15" imgW="1114473" imgH="771448" progId="Excel.Sheet.12">
                  <p:embed/>
                  <p:pic>
                    <p:nvPicPr>
                      <p:cNvPr id="0" name=""/>
                      <p:cNvPicPr>
                        <a:picLocks noChangeAspect="1" noChangeArrowheads="1"/>
                      </p:cNvPicPr>
                      <p:nvPr/>
                    </p:nvPicPr>
                    <p:blipFill>
                      <a:blip r:embed="rId16"/>
                      <a:srcRect/>
                      <a:stretch>
                        <a:fillRect/>
                      </a:stretch>
                    </p:blipFill>
                    <p:spPr bwMode="auto">
                      <a:xfrm>
                        <a:off x="122238" y="3010463"/>
                        <a:ext cx="15335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bwMode="auto">
          <a:xfrm flipH="1" flipV="1">
            <a:off x="1676400" y="3419475"/>
            <a:ext cx="904876" cy="5715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0" y="2524125"/>
            <a:ext cx="2000250" cy="1981200"/>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extLst>
      <p:ext uri="{BB962C8B-B14F-4D97-AF65-F5344CB8AC3E}">
        <p14:creationId xmlns:p14="http://schemas.microsoft.com/office/powerpoint/2010/main" val="26250625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85521"/>
            <a:ext cx="2515438" cy="584775"/>
          </a:xfrm>
        </p:spPr>
        <p:txBody>
          <a:bodyPr/>
          <a:lstStyle/>
          <a:p>
            <a:r>
              <a:rPr lang="cs-CZ" dirty="0"/>
              <a:t>Příklad </a:t>
            </a:r>
            <a:r>
              <a:rPr lang="cs-CZ" dirty="0" err="1" smtClean="0"/>
              <a:t>minidimense</a:t>
            </a:r>
            <a:r>
              <a:rPr lang="cs-CZ" dirty="0" smtClean="0"/>
              <a:t> – 1</a:t>
            </a:r>
            <a:endParaRPr lang="en-US" dirty="0"/>
          </a:p>
        </p:txBody>
      </p:sp>
      <p:sp>
        <p:nvSpPr>
          <p:cNvPr id="3" name="Text Placeholder 2"/>
          <p:cNvSpPr>
            <a:spLocks noGrp="1"/>
          </p:cNvSpPr>
          <p:nvPr>
            <p:ph type="body" sz="quarter" idx="11"/>
          </p:nvPr>
        </p:nvSpPr>
        <p:spPr/>
        <p:txBody>
          <a:bodyPr/>
          <a:lstStyle/>
          <a:p>
            <a:r>
              <a:rPr lang="cs-CZ" dirty="0">
                <a:solidFill>
                  <a:schemeClr val="tx1"/>
                </a:solidFill>
              </a:rPr>
              <a:t>Subdimense → </a:t>
            </a:r>
            <a:r>
              <a:rPr lang="cs-CZ" dirty="0" err="1">
                <a:solidFill>
                  <a:schemeClr val="tx1"/>
                </a:solidFill>
              </a:rPr>
              <a:t>minidimense</a:t>
            </a:r>
            <a:endParaRPr lang="en-US" dirty="0">
              <a:solidFill>
                <a:schemeClr val="tx1"/>
              </a:solidFill>
            </a:endParaRPr>
          </a:p>
        </p:txBody>
      </p:sp>
      <p:graphicFrame>
        <p:nvGraphicFramePr>
          <p:cNvPr id="7" name="Object 6"/>
          <p:cNvGraphicFramePr>
            <a:graphicFrameLocks noChangeAspect="1"/>
          </p:cNvGraphicFramePr>
          <p:nvPr>
            <p:extLst/>
          </p:nvPr>
        </p:nvGraphicFramePr>
        <p:xfrm>
          <a:off x="7602972" y="1396395"/>
          <a:ext cx="1519937" cy="994751"/>
        </p:xfrm>
        <a:graphic>
          <a:graphicData uri="http://schemas.openxmlformats.org/presentationml/2006/ole">
            <mc:AlternateContent xmlns:mc="http://schemas.openxmlformats.org/markup-compatibility/2006">
              <mc:Choice xmlns:v="urn:schemas-microsoft-com:vml" Requires="v">
                <p:oleObj spid="_x0000_s51258" name="Worksheet" r:id="rId3" imgW="1104868" imgH="771470" progId="Excel.Sheet.12">
                  <p:embed/>
                </p:oleObj>
              </mc:Choice>
              <mc:Fallback>
                <p:oleObj name="Worksheet" r:id="rId3" imgW="1104868" imgH="771470" progId="Excel.Sheet.12">
                  <p:embed/>
                  <p:pic>
                    <p:nvPicPr>
                      <p:cNvPr id="0" name=""/>
                      <p:cNvPicPr/>
                      <p:nvPr/>
                    </p:nvPicPr>
                    <p:blipFill>
                      <a:blip r:embed="rId4"/>
                      <a:stretch>
                        <a:fillRect/>
                      </a:stretch>
                    </p:blipFill>
                    <p:spPr>
                      <a:xfrm>
                        <a:off x="7602972" y="1396395"/>
                        <a:ext cx="1519937" cy="994751"/>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656862" y="1447403"/>
          <a:ext cx="1454422" cy="994751"/>
        </p:xfrm>
        <a:graphic>
          <a:graphicData uri="http://schemas.openxmlformats.org/presentationml/2006/ole">
            <mc:AlternateContent xmlns:mc="http://schemas.openxmlformats.org/markup-compatibility/2006">
              <mc:Choice xmlns:v="urn:schemas-microsoft-com:vml" Requires="v">
                <p:oleObj spid="_x0000_s51259" name="Worksheet" r:id="rId5" imgW="1057358" imgH="771470" progId="Excel.Sheet.12">
                  <p:embed/>
                </p:oleObj>
              </mc:Choice>
              <mc:Fallback>
                <p:oleObj name="Worksheet" r:id="rId5" imgW="1057358" imgH="771470" progId="Excel.Sheet.12">
                  <p:embed/>
                  <p:pic>
                    <p:nvPicPr>
                      <p:cNvPr id="0" name=""/>
                      <p:cNvPicPr/>
                      <p:nvPr/>
                    </p:nvPicPr>
                    <p:blipFill>
                      <a:blip r:embed="rId6"/>
                      <a:stretch>
                        <a:fillRect/>
                      </a:stretch>
                    </p:blipFill>
                    <p:spPr>
                      <a:xfrm>
                        <a:off x="2656862" y="1447403"/>
                        <a:ext cx="1454422" cy="994751"/>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2577760" y="2852942"/>
          <a:ext cx="1533525" cy="1239837"/>
        </p:xfrm>
        <a:graphic>
          <a:graphicData uri="http://schemas.openxmlformats.org/presentationml/2006/ole">
            <mc:AlternateContent xmlns:mc="http://schemas.openxmlformats.org/markup-compatibility/2006">
              <mc:Choice xmlns:v="urn:schemas-microsoft-com:vml" Requires="v">
                <p:oleObj spid="_x0000_s51260" name="Worksheet" r:id="rId7" imgW="1114473" imgH="962012" progId="Excel.Sheet.12">
                  <p:embed/>
                </p:oleObj>
              </mc:Choice>
              <mc:Fallback>
                <p:oleObj name="Worksheet" r:id="rId7" imgW="1114473" imgH="962012" progId="Excel.Sheet.12">
                  <p:embed/>
                  <p:pic>
                    <p:nvPicPr>
                      <p:cNvPr id="0" name=""/>
                      <p:cNvPicPr/>
                      <p:nvPr/>
                    </p:nvPicPr>
                    <p:blipFill>
                      <a:blip r:embed="rId8"/>
                      <a:stretch>
                        <a:fillRect/>
                      </a:stretch>
                    </p:blipFill>
                    <p:spPr>
                      <a:xfrm>
                        <a:off x="2577760" y="2852942"/>
                        <a:ext cx="1533525" cy="1239837"/>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2718970" y="4708884"/>
          <a:ext cx="1349600" cy="749134"/>
        </p:xfrm>
        <a:graphic>
          <a:graphicData uri="http://schemas.openxmlformats.org/presentationml/2006/ole">
            <mc:AlternateContent xmlns:mc="http://schemas.openxmlformats.org/markup-compatibility/2006">
              <mc:Choice xmlns:v="urn:schemas-microsoft-com:vml" Requires="v">
                <p:oleObj spid="_x0000_s51261" name="Worksheet" r:id="rId9" imgW="980965" imgH="580897" progId="Excel.Sheet.12">
                  <p:embed/>
                </p:oleObj>
              </mc:Choice>
              <mc:Fallback>
                <p:oleObj name="Worksheet" r:id="rId9" imgW="980965" imgH="580897" progId="Excel.Sheet.12">
                  <p:embed/>
                  <p:pic>
                    <p:nvPicPr>
                      <p:cNvPr id="0" name=""/>
                      <p:cNvPicPr/>
                      <p:nvPr/>
                    </p:nvPicPr>
                    <p:blipFill>
                      <a:blip r:embed="rId10"/>
                      <a:stretch>
                        <a:fillRect/>
                      </a:stretch>
                    </p:blipFill>
                    <p:spPr>
                      <a:xfrm>
                        <a:off x="2718970" y="4708884"/>
                        <a:ext cx="1349600" cy="749134"/>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7465982" y="3212941"/>
          <a:ext cx="1650966" cy="994751"/>
        </p:xfrm>
        <a:graphic>
          <a:graphicData uri="http://schemas.openxmlformats.org/presentationml/2006/ole">
            <mc:AlternateContent xmlns:mc="http://schemas.openxmlformats.org/markup-compatibility/2006">
              <mc:Choice xmlns:v="urn:schemas-microsoft-com:vml" Requires="v">
                <p:oleObj spid="_x0000_s51262" name="Worksheet" r:id="rId11" imgW="1200157" imgH="771470" progId="Excel.Sheet.12">
                  <p:embed/>
                </p:oleObj>
              </mc:Choice>
              <mc:Fallback>
                <p:oleObj name="Worksheet" r:id="rId11" imgW="1200157" imgH="771470" progId="Excel.Sheet.12">
                  <p:embed/>
                  <p:pic>
                    <p:nvPicPr>
                      <p:cNvPr id="0" name=""/>
                      <p:cNvPicPr/>
                      <p:nvPr/>
                    </p:nvPicPr>
                    <p:blipFill>
                      <a:blip r:embed="rId12"/>
                      <a:stretch>
                        <a:fillRect/>
                      </a:stretch>
                    </p:blipFill>
                    <p:spPr>
                      <a:xfrm>
                        <a:off x="7465982" y="3212941"/>
                        <a:ext cx="1650966" cy="994751"/>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5192713" y="2138363"/>
          <a:ext cx="1635125" cy="2895600"/>
        </p:xfrm>
        <a:graphic>
          <a:graphicData uri="http://schemas.openxmlformats.org/presentationml/2006/ole">
            <mc:AlternateContent xmlns:mc="http://schemas.openxmlformats.org/markup-compatibility/2006">
              <mc:Choice xmlns:v="urn:schemas-microsoft-com:vml" Requires="v">
                <p:oleObj spid="_x0000_s51263" name="Worksheet" r:id="rId13" imgW="1114473" imgH="2105128" progId="Excel.Sheet.12">
                  <p:embed/>
                </p:oleObj>
              </mc:Choice>
              <mc:Fallback>
                <p:oleObj name="Worksheet" r:id="rId13" imgW="1114473" imgH="2105128" progId="Excel.Sheet.12">
                  <p:embed/>
                  <p:pic>
                    <p:nvPicPr>
                      <p:cNvPr id="0" name=""/>
                      <p:cNvPicPr/>
                      <p:nvPr/>
                    </p:nvPicPr>
                    <p:blipFill>
                      <a:blip r:embed="rId14"/>
                      <a:stretch>
                        <a:fillRect/>
                      </a:stretch>
                    </p:blipFill>
                    <p:spPr>
                      <a:xfrm>
                        <a:off x="5192713" y="2138363"/>
                        <a:ext cx="1635125" cy="2895600"/>
                      </a:xfrm>
                      <a:prstGeom prst="rect">
                        <a:avLst/>
                      </a:prstGeom>
                    </p:spPr>
                  </p:pic>
                </p:oleObj>
              </mc:Fallback>
            </mc:AlternateContent>
          </a:graphicData>
        </a:graphic>
      </p:graphicFrame>
      <p:cxnSp>
        <p:nvCxnSpPr>
          <p:cNvPr id="27" name="Straight Arrow Connector 26"/>
          <p:cNvCxnSpPr>
            <a:endCxn id="9" idx="3"/>
          </p:cNvCxnSpPr>
          <p:nvPr/>
        </p:nvCxnSpPr>
        <p:spPr bwMode="auto">
          <a:xfrm flipH="1" flipV="1">
            <a:off x="4111285" y="1944779"/>
            <a:ext cx="1078068" cy="165732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4111285" y="3508144"/>
            <a:ext cx="1078068" cy="36539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2" name="Straight Arrow Connector 31"/>
          <p:cNvCxnSpPr>
            <a:endCxn id="15" idx="3"/>
          </p:cNvCxnSpPr>
          <p:nvPr/>
        </p:nvCxnSpPr>
        <p:spPr bwMode="auto">
          <a:xfrm flipH="1">
            <a:off x="4068570" y="4380842"/>
            <a:ext cx="1114666" cy="70260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6" name="Straight Arrow Connector 35"/>
          <p:cNvCxnSpPr>
            <a:endCxn id="7" idx="1"/>
          </p:cNvCxnSpPr>
          <p:nvPr/>
        </p:nvCxnSpPr>
        <p:spPr bwMode="auto">
          <a:xfrm flipV="1">
            <a:off x="6782189" y="1893771"/>
            <a:ext cx="820784" cy="120840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6782189" y="3602104"/>
            <a:ext cx="675886" cy="102311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7334250" y="4352267"/>
            <a:ext cx="1743075" cy="1715158"/>
          </a:xfrm>
          <a:prstGeom prst="round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aphicFrame>
        <p:nvGraphicFramePr>
          <p:cNvPr id="5" name="Object 4"/>
          <p:cNvGraphicFramePr>
            <a:graphicFrameLocks noChangeAspect="1"/>
          </p:cNvGraphicFramePr>
          <p:nvPr>
            <p:extLst/>
          </p:nvPr>
        </p:nvGraphicFramePr>
        <p:xfrm>
          <a:off x="7496175" y="4625215"/>
          <a:ext cx="1533525" cy="1241425"/>
        </p:xfrm>
        <a:graphic>
          <a:graphicData uri="http://schemas.openxmlformats.org/presentationml/2006/ole">
            <mc:AlternateContent xmlns:mc="http://schemas.openxmlformats.org/markup-compatibility/2006">
              <mc:Choice xmlns:v="urn:schemas-microsoft-com:vml" Requires="v">
                <p:oleObj spid="_x0000_s51264" name="Worksheet" r:id="rId15" imgW="1114473" imgH="962012" progId="Excel.Sheet.12">
                  <p:embed/>
                </p:oleObj>
              </mc:Choice>
              <mc:Fallback>
                <p:oleObj name="Worksheet" r:id="rId15" imgW="1114473" imgH="962012" progId="Excel.Sheet.12">
                  <p:embed/>
                  <p:pic>
                    <p:nvPicPr>
                      <p:cNvPr id="0" name=""/>
                      <p:cNvPicPr>
                        <a:picLocks noChangeAspect="1" noChangeArrowheads="1"/>
                      </p:cNvPicPr>
                      <p:nvPr/>
                    </p:nvPicPr>
                    <p:blipFill>
                      <a:blip r:embed="rId16"/>
                      <a:srcRect/>
                      <a:stretch>
                        <a:fillRect/>
                      </a:stretch>
                    </p:blipFill>
                    <p:spPr bwMode="auto">
                      <a:xfrm>
                        <a:off x="7496175" y="4625215"/>
                        <a:ext cx="1533525" cy="1241425"/>
                      </a:xfrm>
                      <a:prstGeom prst="rect">
                        <a:avLst/>
                      </a:prstGeom>
                      <a:noFill/>
                      <a:ln>
                        <a:noFill/>
                      </a:ln>
                    </p:spPr>
                  </p:pic>
                </p:oleObj>
              </mc:Fallback>
            </mc:AlternateContent>
          </a:graphicData>
        </a:graphic>
      </p:graphicFrame>
      <p:cxnSp>
        <p:nvCxnSpPr>
          <p:cNvPr id="11" name="Straight Arrow Connector 10"/>
          <p:cNvCxnSpPr/>
          <p:nvPr/>
        </p:nvCxnSpPr>
        <p:spPr bwMode="auto">
          <a:xfrm>
            <a:off x="6782189" y="4924425"/>
            <a:ext cx="675886" cy="15902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8722063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162410"/>
            <a:ext cx="2515438" cy="830997"/>
          </a:xfrm>
        </p:spPr>
        <p:txBody>
          <a:bodyPr/>
          <a:lstStyle/>
          <a:p>
            <a:r>
              <a:rPr lang="cs-CZ" dirty="0" smtClean="0"/>
              <a:t>Příklad </a:t>
            </a:r>
            <a:r>
              <a:rPr lang="cs-CZ" dirty="0" err="1" smtClean="0"/>
              <a:t>minidimense</a:t>
            </a:r>
            <a:r>
              <a:rPr lang="cs-CZ" dirty="0" smtClean="0"/>
              <a:t> – 2</a:t>
            </a:r>
            <a:br>
              <a:rPr lang="cs-CZ" dirty="0" smtClean="0"/>
            </a:br>
            <a:endParaRPr lang="en-US" dirty="0">
              <a:solidFill>
                <a:srgbClr val="00B0F0"/>
              </a:solidFill>
            </a:endParaRPr>
          </a:p>
        </p:txBody>
      </p:sp>
      <p:sp>
        <p:nvSpPr>
          <p:cNvPr id="3" name="Text Placeholder 2"/>
          <p:cNvSpPr>
            <a:spLocks noGrp="1"/>
          </p:cNvSpPr>
          <p:nvPr>
            <p:ph type="body" sz="quarter" idx="11"/>
          </p:nvPr>
        </p:nvSpPr>
        <p:spPr/>
        <p:txBody>
          <a:bodyPr/>
          <a:lstStyle/>
          <a:p>
            <a:r>
              <a:rPr lang="cs-CZ" dirty="0">
                <a:solidFill>
                  <a:schemeClr val="tx1"/>
                </a:solidFill>
              </a:rPr>
              <a:t>Demografická skupina</a:t>
            </a:r>
            <a:endParaRPr lang="en-US" dirty="0">
              <a:solidFill>
                <a:schemeClr val="tx1"/>
              </a:solidFill>
            </a:endParaRPr>
          </a:p>
        </p:txBody>
      </p:sp>
      <p:graphicFrame>
        <p:nvGraphicFramePr>
          <p:cNvPr id="4" name="Object 3"/>
          <p:cNvGraphicFramePr>
            <a:graphicFrameLocks noChangeAspect="1"/>
          </p:cNvGraphicFramePr>
          <p:nvPr>
            <p:extLst/>
          </p:nvPr>
        </p:nvGraphicFramePr>
        <p:xfrm>
          <a:off x="454025" y="2824163"/>
          <a:ext cx="1114425" cy="1343025"/>
        </p:xfrm>
        <a:graphic>
          <a:graphicData uri="http://schemas.openxmlformats.org/presentationml/2006/ole">
            <mc:AlternateContent xmlns:mc="http://schemas.openxmlformats.org/markup-compatibility/2006">
              <mc:Choice xmlns:v="urn:schemas-microsoft-com:vml" Requires="v">
                <p:oleObj spid="_x0000_s52266" name="Worksheet" r:id="rId3" imgW="1114473" imgH="1343141" progId="Excel.Sheet.12">
                  <p:embed/>
                </p:oleObj>
              </mc:Choice>
              <mc:Fallback>
                <p:oleObj name="Worksheet" r:id="rId3" imgW="1114473" imgH="1343141" progId="Excel.Sheet.12">
                  <p:embed/>
                  <p:pic>
                    <p:nvPicPr>
                      <p:cNvPr id="0" name=""/>
                      <p:cNvPicPr/>
                      <p:nvPr/>
                    </p:nvPicPr>
                    <p:blipFill>
                      <a:blip r:embed="rId4"/>
                      <a:stretch>
                        <a:fillRect/>
                      </a:stretch>
                    </p:blipFill>
                    <p:spPr>
                      <a:xfrm>
                        <a:off x="454025" y="2824163"/>
                        <a:ext cx="1114425" cy="134302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366963" y="2738438"/>
          <a:ext cx="1114425" cy="1533525"/>
        </p:xfrm>
        <a:graphic>
          <a:graphicData uri="http://schemas.openxmlformats.org/presentationml/2006/ole">
            <mc:AlternateContent xmlns:mc="http://schemas.openxmlformats.org/markup-compatibility/2006">
              <mc:Choice xmlns:v="urn:schemas-microsoft-com:vml" Requires="v">
                <p:oleObj spid="_x0000_s52267" name="Worksheet" r:id="rId5" imgW="1114473" imgH="1533435" progId="Excel.Sheet.12">
                  <p:embed/>
                </p:oleObj>
              </mc:Choice>
              <mc:Fallback>
                <p:oleObj name="Worksheet" r:id="rId5" imgW="1114473" imgH="1533435" progId="Excel.Sheet.12">
                  <p:embed/>
                  <p:pic>
                    <p:nvPicPr>
                      <p:cNvPr id="0" name=""/>
                      <p:cNvPicPr/>
                      <p:nvPr/>
                    </p:nvPicPr>
                    <p:blipFill>
                      <a:blip r:embed="rId6"/>
                      <a:stretch>
                        <a:fillRect/>
                      </a:stretch>
                    </p:blipFill>
                    <p:spPr>
                      <a:xfrm>
                        <a:off x="2366963" y="2738438"/>
                        <a:ext cx="1114425" cy="1533525"/>
                      </a:xfrm>
                      <a:prstGeom prst="rect">
                        <a:avLst/>
                      </a:prstGeom>
                    </p:spPr>
                  </p:pic>
                </p:oleObj>
              </mc:Fallback>
            </mc:AlternateContent>
          </a:graphicData>
        </a:graphic>
      </p:graphicFrame>
      <p:cxnSp>
        <p:nvCxnSpPr>
          <p:cNvPr id="9" name="Straight Arrow Connector 8"/>
          <p:cNvCxnSpPr/>
          <p:nvPr/>
        </p:nvCxnSpPr>
        <p:spPr bwMode="auto">
          <a:xfrm flipV="1">
            <a:off x="1533525" y="3019425"/>
            <a:ext cx="866775" cy="28575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3" name="AutoShape 325"/>
          <p:cNvSpPr>
            <a:spLocks noChangeArrowheads="1"/>
          </p:cNvSpPr>
          <p:nvPr/>
        </p:nvSpPr>
        <p:spPr bwMode="auto">
          <a:xfrm>
            <a:off x="3910013" y="3126677"/>
            <a:ext cx="1177925" cy="987425"/>
          </a:xfrm>
          <a:prstGeom prst="notchedRightArrow">
            <a:avLst>
              <a:gd name="adj1" fmla="val 50000"/>
              <a:gd name="adj2" fmla="val 29823"/>
            </a:avLst>
          </a:prstGeom>
          <a:solidFill>
            <a:schemeClr val="accent4">
              <a:lumMod val="20000"/>
              <a:lumOff val="80000"/>
            </a:schemeClr>
          </a:solidFill>
          <a:ln w="12700">
            <a:solidFill>
              <a:srgbClr val="0070C0"/>
            </a:solidFill>
            <a:miter lim="800000"/>
            <a:headEnd type="none" w="sm" len="sm"/>
            <a:tailEnd type="none" w="sm" len="sm"/>
          </a:ln>
        </p:spPr>
        <p:txBody>
          <a:bodyPr wrap="none" anchor="ctr"/>
          <a:lstStyle/>
          <a:p>
            <a:endParaRPr lang="cs-CZ"/>
          </a:p>
        </p:txBody>
      </p:sp>
      <p:graphicFrame>
        <p:nvGraphicFramePr>
          <p:cNvPr id="14" name="Object 13"/>
          <p:cNvGraphicFramePr>
            <a:graphicFrameLocks noChangeAspect="1"/>
          </p:cNvGraphicFramePr>
          <p:nvPr>
            <p:extLst/>
          </p:nvPr>
        </p:nvGraphicFramePr>
        <p:xfrm>
          <a:off x="5519738" y="2747963"/>
          <a:ext cx="1114425" cy="1533525"/>
        </p:xfrm>
        <a:graphic>
          <a:graphicData uri="http://schemas.openxmlformats.org/presentationml/2006/ole">
            <mc:AlternateContent xmlns:mc="http://schemas.openxmlformats.org/markup-compatibility/2006">
              <mc:Choice xmlns:v="urn:schemas-microsoft-com:vml" Requires="v">
                <p:oleObj spid="_x0000_s52268" name="Worksheet" r:id="rId7" imgW="1114473" imgH="1533435" progId="Excel.Sheet.12">
                  <p:embed/>
                </p:oleObj>
              </mc:Choice>
              <mc:Fallback>
                <p:oleObj name="Worksheet" r:id="rId7" imgW="1114473" imgH="1533435" progId="Excel.Sheet.12">
                  <p:embed/>
                  <p:pic>
                    <p:nvPicPr>
                      <p:cNvPr id="0" name=""/>
                      <p:cNvPicPr/>
                      <p:nvPr/>
                    </p:nvPicPr>
                    <p:blipFill>
                      <a:blip r:embed="rId8"/>
                      <a:stretch>
                        <a:fillRect/>
                      </a:stretch>
                    </p:blipFill>
                    <p:spPr>
                      <a:xfrm>
                        <a:off x="5519738" y="2747963"/>
                        <a:ext cx="1114425" cy="153352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7424738" y="1962151"/>
          <a:ext cx="1114425" cy="1343025"/>
        </p:xfrm>
        <a:graphic>
          <a:graphicData uri="http://schemas.openxmlformats.org/presentationml/2006/ole">
            <mc:AlternateContent xmlns:mc="http://schemas.openxmlformats.org/markup-compatibility/2006">
              <mc:Choice xmlns:v="urn:schemas-microsoft-com:vml" Requires="v">
                <p:oleObj spid="_x0000_s52269" name="Worksheet" r:id="rId9" imgW="1114473" imgH="1343141" progId="Excel.Sheet.12">
                  <p:embed/>
                </p:oleObj>
              </mc:Choice>
              <mc:Fallback>
                <p:oleObj name="Worksheet" r:id="rId9" imgW="1114473" imgH="1343141" progId="Excel.Sheet.12">
                  <p:embed/>
                  <p:pic>
                    <p:nvPicPr>
                      <p:cNvPr id="0" name=""/>
                      <p:cNvPicPr/>
                      <p:nvPr/>
                    </p:nvPicPr>
                    <p:blipFill>
                      <a:blip r:embed="rId10"/>
                      <a:stretch>
                        <a:fillRect/>
                      </a:stretch>
                    </p:blipFill>
                    <p:spPr>
                      <a:xfrm>
                        <a:off x="7424738" y="1962151"/>
                        <a:ext cx="1114425" cy="1343025"/>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7386638" y="4485474"/>
          <a:ext cx="1114425" cy="1152525"/>
        </p:xfrm>
        <a:graphic>
          <a:graphicData uri="http://schemas.openxmlformats.org/presentationml/2006/ole">
            <mc:AlternateContent xmlns:mc="http://schemas.openxmlformats.org/markup-compatibility/2006">
              <mc:Choice xmlns:v="urn:schemas-microsoft-com:vml" Requires="v">
                <p:oleObj spid="_x0000_s52270" name="Worksheet" r:id="rId11" imgW="1114473" imgH="1152576" progId="Excel.Sheet.12">
                  <p:embed/>
                </p:oleObj>
              </mc:Choice>
              <mc:Fallback>
                <p:oleObj name="Worksheet" r:id="rId11" imgW="1114473" imgH="1152576" progId="Excel.Sheet.12">
                  <p:embed/>
                  <p:pic>
                    <p:nvPicPr>
                      <p:cNvPr id="0" name=""/>
                      <p:cNvPicPr/>
                      <p:nvPr/>
                    </p:nvPicPr>
                    <p:blipFill>
                      <a:blip r:embed="rId12"/>
                      <a:stretch>
                        <a:fillRect/>
                      </a:stretch>
                    </p:blipFill>
                    <p:spPr>
                      <a:xfrm>
                        <a:off x="7386638" y="4485474"/>
                        <a:ext cx="1114425" cy="1152525"/>
                      </a:xfrm>
                      <a:prstGeom prst="rect">
                        <a:avLst/>
                      </a:prstGeom>
                    </p:spPr>
                  </p:pic>
                </p:oleObj>
              </mc:Fallback>
            </mc:AlternateContent>
          </a:graphicData>
        </a:graphic>
      </p:graphicFrame>
      <p:cxnSp>
        <p:nvCxnSpPr>
          <p:cNvPr id="18" name="Straight Arrow Connector 17"/>
          <p:cNvCxnSpPr/>
          <p:nvPr/>
        </p:nvCxnSpPr>
        <p:spPr bwMode="auto">
          <a:xfrm flipV="1">
            <a:off x="6619875" y="2276475"/>
            <a:ext cx="790575" cy="102870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6619875" y="3429000"/>
            <a:ext cx="790575" cy="13335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56" name="Elbow Connector 55"/>
          <p:cNvCxnSpPr/>
          <p:nvPr/>
        </p:nvCxnSpPr>
        <p:spPr bwMode="auto">
          <a:xfrm flipH="1">
            <a:off x="8501063" y="2633663"/>
            <a:ext cx="28575" cy="2128837"/>
          </a:xfrm>
          <a:prstGeom prst="bentConnector3">
            <a:avLst>
              <a:gd name="adj1" fmla="val -800000"/>
            </a:avLst>
          </a:prstGeom>
          <a:solidFill>
            <a:schemeClr val="accent1"/>
          </a:solidFill>
          <a:ln w="127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36945065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cs-CZ" dirty="0" smtClean="0"/>
              <a:t>Star </a:t>
            </a:r>
            <a:r>
              <a:rPr lang="cs-CZ" dirty="0" err="1" smtClean="0"/>
              <a:t>Schema</a:t>
            </a:r>
            <a:endParaRPr lang="en-US" dirty="0" smtClean="0"/>
          </a:p>
        </p:txBody>
      </p:sp>
      <p:sp>
        <p:nvSpPr>
          <p:cNvPr id="25" name="Pěticípá hvězda 13"/>
          <p:cNvSpPr/>
          <p:nvPr/>
        </p:nvSpPr>
        <p:spPr>
          <a:xfrm>
            <a:off x="1000125" y="271854"/>
            <a:ext cx="6858000" cy="6362061"/>
          </a:xfrm>
          <a:prstGeom prst="star5">
            <a:avLst/>
          </a:prstGeom>
          <a:solidFill>
            <a:srgbClr val="C0504D">
              <a:lumMod val="60000"/>
              <a:lumOff val="40000"/>
            </a:srgbClr>
          </a:solidFill>
          <a:ln w="25400" cap="flat" cmpd="sng" algn="ctr">
            <a:solidFill>
              <a:srgbClr val="C0504D">
                <a:lumMod val="60000"/>
                <a:lumOff val="40000"/>
              </a:srgbClr>
            </a:solidFill>
            <a:prstDash val="solid"/>
          </a:ln>
          <a:effectLst/>
        </p:spPr>
        <p:txBody>
          <a:bodyPr anchor="ctr"/>
          <a:lstStyle/>
          <a:p>
            <a:pPr>
              <a:defRPr/>
            </a:pPr>
            <a:endParaRPr lang="cs-CZ" kern="0">
              <a:solidFill>
                <a:sysClr val="window" lastClr="FFFFFF"/>
              </a:solidFill>
              <a:latin typeface="Calibri"/>
            </a:endParaRPr>
          </a:p>
        </p:txBody>
      </p:sp>
      <p:grpSp>
        <p:nvGrpSpPr>
          <p:cNvPr id="35844" name="Skupina 41"/>
          <p:cNvGrpSpPr>
            <a:grpSpLocks/>
          </p:cNvGrpSpPr>
          <p:nvPr/>
        </p:nvGrpSpPr>
        <p:grpSpPr bwMode="auto">
          <a:xfrm rot="-7618764">
            <a:off x="4913313" y="5600700"/>
            <a:ext cx="1357312" cy="1588"/>
            <a:chOff x="3929058" y="2643182"/>
            <a:chExt cx="1357322" cy="1588"/>
          </a:xfrm>
        </p:grpSpPr>
        <p:cxnSp>
          <p:nvCxnSpPr>
            <p:cNvPr id="36008" name="Přímá spojovací šipka 42"/>
            <p:cNvCxnSpPr>
              <a:cxnSpLocks noChangeShapeType="1"/>
            </p:cNvCxnSpPr>
            <p:nvPr/>
          </p:nvCxnSpPr>
          <p:spPr bwMode="auto">
            <a:xfrm rot="10800000">
              <a:off x="5072066" y="2643182"/>
              <a:ext cx="214314" cy="1588"/>
            </a:xfrm>
            <a:prstGeom prst="straightConnector1">
              <a:avLst/>
            </a:prstGeom>
            <a:noFill/>
            <a:ln w="38100" algn="ctr">
              <a:solidFill>
                <a:srgbClr val="376092"/>
              </a:solidFill>
              <a:round/>
              <a:headEnd/>
              <a:tailEnd type="arrow" w="lg" len="lg"/>
            </a:ln>
            <a:extLst>
              <a:ext uri="{909E8E84-426E-40DD-AFC4-6F175D3DCCD1}">
                <a14:hiddenFill xmlns:a14="http://schemas.microsoft.com/office/drawing/2010/main">
                  <a:noFill/>
                </a14:hiddenFill>
              </a:ext>
            </a:extLst>
          </p:spPr>
        </p:cxnSp>
        <p:cxnSp>
          <p:nvCxnSpPr>
            <p:cNvPr id="36009" name="Přímá spojovací šipka 43"/>
            <p:cNvCxnSpPr>
              <a:cxnSpLocks noChangeShapeType="1"/>
            </p:cNvCxnSpPr>
            <p:nvPr/>
          </p:nvCxnSpPr>
          <p:spPr bwMode="auto">
            <a:xfrm rot="10800000">
              <a:off x="3929058" y="2643182"/>
              <a:ext cx="1214446" cy="1588"/>
            </a:xfrm>
            <a:prstGeom prst="straightConnector1">
              <a:avLst/>
            </a:prstGeom>
            <a:noFill/>
            <a:ln w="38100" algn="ctr">
              <a:solidFill>
                <a:srgbClr val="376092"/>
              </a:solidFill>
              <a:round/>
              <a:headEnd/>
              <a:tailEnd/>
            </a:ln>
            <a:extLst>
              <a:ext uri="{909E8E84-426E-40DD-AFC4-6F175D3DCCD1}">
                <a14:hiddenFill xmlns:a14="http://schemas.microsoft.com/office/drawing/2010/main">
                  <a:noFill/>
                </a14:hiddenFill>
              </a:ext>
            </a:extLst>
          </p:spPr>
        </p:cxnSp>
      </p:grpSp>
      <p:grpSp>
        <p:nvGrpSpPr>
          <p:cNvPr id="35845" name="Skupina 38"/>
          <p:cNvGrpSpPr>
            <a:grpSpLocks/>
          </p:cNvGrpSpPr>
          <p:nvPr/>
        </p:nvGrpSpPr>
        <p:grpSpPr bwMode="auto">
          <a:xfrm rot="-2819812">
            <a:off x="2570162" y="5567363"/>
            <a:ext cx="1357313" cy="1588"/>
            <a:chOff x="3929058" y="2643182"/>
            <a:chExt cx="1357322" cy="1588"/>
          </a:xfrm>
        </p:grpSpPr>
        <p:cxnSp>
          <p:nvCxnSpPr>
            <p:cNvPr id="36006" name="Přímá spojovací šipka 39"/>
            <p:cNvCxnSpPr>
              <a:cxnSpLocks noChangeShapeType="1"/>
            </p:cNvCxnSpPr>
            <p:nvPr/>
          </p:nvCxnSpPr>
          <p:spPr bwMode="auto">
            <a:xfrm rot="10800000">
              <a:off x="5072066" y="2643182"/>
              <a:ext cx="214314" cy="1588"/>
            </a:xfrm>
            <a:prstGeom prst="straightConnector1">
              <a:avLst/>
            </a:prstGeom>
            <a:noFill/>
            <a:ln w="38100" algn="ctr">
              <a:solidFill>
                <a:srgbClr val="376092"/>
              </a:solidFill>
              <a:round/>
              <a:headEnd/>
              <a:tailEnd type="arrow" w="lg" len="lg"/>
            </a:ln>
            <a:extLst>
              <a:ext uri="{909E8E84-426E-40DD-AFC4-6F175D3DCCD1}">
                <a14:hiddenFill xmlns:a14="http://schemas.microsoft.com/office/drawing/2010/main">
                  <a:noFill/>
                </a14:hiddenFill>
              </a:ext>
            </a:extLst>
          </p:spPr>
        </p:cxnSp>
        <p:cxnSp>
          <p:nvCxnSpPr>
            <p:cNvPr id="36007" name="Přímá spojovací šipka 40"/>
            <p:cNvCxnSpPr>
              <a:cxnSpLocks noChangeShapeType="1"/>
            </p:cNvCxnSpPr>
            <p:nvPr/>
          </p:nvCxnSpPr>
          <p:spPr bwMode="auto">
            <a:xfrm rot="10800000">
              <a:off x="3929058" y="2643182"/>
              <a:ext cx="1214446" cy="1588"/>
            </a:xfrm>
            <a:prstGeom prst="straightConnector1">
              <a:avLst/>
            </a:prstGeom>
            <a:noFill/>
            <a:ln w="38100" algn="ctr">
              <a:solidFill>
                <a:srgbClr val="376092"/>
              </a:solidFill>
              <a:round/>
              <a:headEnd/>
              <a:tailEnd/>
            </a:ln>
            <a:extLst>
              <a:ext uri="{909E8E84-426E-40DD-AFC4-6F175D3DCCD1}">
                <a14:hiddenFill xmlns:a14="http://schemas.microsoft.com/office/drawing/2010/main">
                  <a:noFill/>
                </a14:hiddenFill>
              </a:ext>
            </a:extLst>
          </p:spPr>
        </p:cxnSp>
      </p:grpSp>
      <p:grpSp>
        <p:nvGrpSpPr>
          <p:cNvPr id="35846" name="Skupina 35"/>
          <p:cNvGrpSpPr>
            <a:grpSpLocks/>
          </p:cNvGrpSpPr>
          <p:nvPr/>
        </p:nvGrpSpPr>
        <p:grpSpPr bwMode="auto">
          <a:xfrm rot="9039485">
            <a:off x="5127625" y="3414713"/>
            <a:ext cx="1357313" cy="1587"/>
            <a:chOff x="3929058" y="2643182"/>
            <a:chExt cx="1357322" cy="1588"/>
          </a:xfrm>
        </p:grpSpPr>
        <p:cxnSp>
          <p:nvCxnSpPr>
            <p:cNvPr id="36004" name="Přímá spojovací šipka 36"/>
            <p:cNvCxnSpPr>
              <a:cxnSpLocks noChangeShapeType="1"/>
            </p:cNvCxnSpPr>
            <p:nvPr/>
          </p:nvCxnSpPr>
          <p:spPr bwMode="auto">
            <a:xfrm rot="10800000">
              <a:off x="5072066" y="2643182"/>
              <a:ext cx="214314" cy="1588"/>
            </a:xfrm>
            <a:prstGeom prst="straightConnector1">
              <a:avLst/>
            </a:prstGeom>
            <a:noFill/>
            <a:ln w="38100" algn="ctr">
              <a:solidFill>
                <a:srgbClr val="376092"/>
              </a:solidFill>
              <a:round/>
              <a:headEnd/>
              <a:tailEnd type="arrow" w="lg" len="lg"/>
            </a:ln>
            <a:extLst>
              <a:ext uri="{909E8E84-426E-40DD-AFC4-6F175D3DCCD1}">
                <a14:hiddenFill xmlns:a14="http://schemas.microsoft.com/office/drawing/2010/main">
                  <a:noFill/>
                </a14:hiddenFill>
              </a:ext>
            </a:extLst>
          </p:spPr>
        </p:cxnSp>
        <p:cxnSp>
          <p:nvCxnSpPr>
            <p:cNvPr id="36005" name="Přímá spojovací šipka 37"/>
            <p:cNvCxnSpPr>
              <a:cxnSpLocks noChangeShapeType="1"/>
            </p:cNvCxnSpPr>
            <p:nvPr/>
          </p:nvCxnSpPr>
          <p:spPr bwMode="auto">
            <a:xfrm rot="10800000">
              <a:off x="3929058" y="2643182"/>
              <a:ext cx="1214446" cy="1588"/>
            </a:xfrm>
            <a:prstGeom prst="straightConnector1">
              <a:avLst/>
            </a:prstGeom>
            <a:noFill/>
            <a:ln w="38100" algn="ctr">
              <a:solidFill>
                <a:srgbClr val="376092"/>
              </a:solidFill>
              <a:round/>
              <a:headEnd/>
              <a:tailEnd/>
            </a:ln>
            <a:extLst>
              <a:ext uri="{909E8E84-426E-40DD-AFC4-6F175D3DCCD1}">
                <a14:hiddenFill xmlns:a14="http://schemas.microsoft.com/office/drawing/2010/main">
                  <a:noFill/>
                </a14:hiddenFill>
              </a:ext>
            </a:extLst>
          </p:spPr>
        </p:cxnSp>
      </p:grpSp>
      <p:grpSp>
        <p:nvGrpSpPr>
          <p:cNvPr id="35847" name="Skupina 32"/>
          <p:cNvGrpSpPr>
            <a:grpSpLocks/>
          </p:cNvGrpSpPr>
          <p:nvPr/>
        </p:nvGrpSpPr>
        <p:grpSpPr bwMode="auto">
          <a:xfrm rot="5400000">
            <a:off x="3751262" y="2106613"/>
            <a:ext cx="1357313" cy="1588"/>
            <a:chOff x="3929058" y="2643182"/>
            <a:chExt cx="1357322" cy="1588"/>
          </a:xfrm>
        </p:grpSpPr>
        <p:cxnSp>
          <p:nvCxnSpPr>
            <p:cNvPr id="36002" name="Přímá spojovací šipka 33"/>
            <p:cNvCxnSpPr>
              <a:cxnSpLocks noChangeShapeType="1"/>
            </p:cNvCxnSpPr>
            <p:nvPr/>
          </p:nvCxnSpPr>
          <p:spPr bwMode="auto">
            <a:xfrm rot="10800000">
              <a:off x="5072066" y="2643182"/>
              <a:ext cx="214314" cy="1588"/>
            </a:xfrm>
            <a:prstGeom prst="straightConnector1">
              <a:avLst/>
            </a:prstGeom>
            <a:noFill/>
            <a:ln w="38100" algn="ctr">
              <a:solidFill>
                <a:srgbClr val="376092"/>
              </a:solidFill>
              <a:round/>
              <a:headEnd/>
              <a:tailEnd type="arrow" w="lg" len="lg"/>
            </a:ln>
            <a:extLst>
              <a:ext uri="{909E8E84-426E-40DD-AFC4-6F175D3DCCD1}">
                <a14:hiddenFill xmlns:a14="http://schemas.microsoft.com/office/drawing/2010/main">
                  <a:noFill/>
                </a14:hiddenFill>
              </a:ext>
            </a:extLst>
          </p:spPr>
        </p:cxnSp>
        <p:cxnSp>
          <p:nvCxnSpPr>
            <p:cNvPr id="36003" name="Přímá spojovací šipka 34"/>
            <p:cNvCxnSpPr>
              <a:cxnSpLocks noChangeShapeType="1"/>
            </p:cNvCxnSpPr>
            <p:nvPr/>
          </p:nvCxnSpPr>
          <p:spPr bwMode="auto">
            <a:xfrm rot="10800000">
              <a:off x="3929058" y="2643182"/>
              <a:ext cx="1214446" cy="1588"/>
            </a:xfrm>
            <a:prstGeom prst="straightConnector1">
              <a:avLst/>
            </a:prstGeom>
            <a:noFill/>
            <a:ln w="38100" algn="ctr">
              <a:solidFill>
                <a:srgbClr val="376092"/>
              </a:solidFill>
              <a:round/>
              <a:headEnd/>
              <a:tailEnd/>
            </a:ln>
            <a:extLst>
              <a:ext uri="{909E8E84-426E-40DD-AFC4-6F175D3DCCD1}">
                <a14:hiddenFill xmlns:a14="http://schemas.microsoft.com/office/drawing/2010/main">
                  <a:noFill/>
                </a14:hiddenFill>
              </a:ext>
            </a:extLst>
          </p:spPr>
        </p:cxnSp>
      </p:grpSp>
      <p:graphicFrame>
        <p:nvGraphicFramePr>
          <p:cNvPr id="38" name="Tabulka 7"/>
          <p:cNvGraphicFramePr>
            <a:graphicFrameLocks noGrp="1"/>
          </p:cNvGraphicFramePr>
          <p:nvPr>
            <p:extLst/>
          </p:nvPr>
        </p:nvGraphicFramePr>
        <p:xfrm>
          <a:off x="1071563" y="1571625"/>
          <a:ext cx="1358900" cy="1885950"/>
        </p:xfrm>
        <a:graphic>
          <a:graphicData uri="http://schemas.openxmlformats.org/drawingml/2006/table">
            <a:tbl>
              <a:tblPr/>
              <a:tblGrid>
                <a:gridCol w="1358900"/>
              </a:tblGrid>
              <a:tr h="333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400" b="1" i="0" u="none" strike="noStrike" dirty="0">
                          <a:solidFill>
                            <a:srgbClr val="000000"/>
                          </a:solidFill>
                          <a:latin typeface="Calibri"/>
                        </a:rPr>
                        <a:t>VÝROBEK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výrobku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výrobku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kategorie výrobku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typ výrobku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produktová řada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měrná </a:t>
                      </a:r>
                      <a:r>
                        <a:rPr lang="cs-CZ" sz="1100" b="0" i="0" u="none" strike="noStrike" dirty="0" smtClean="0">
                          <a:solidFill>
                            <a:srgbClr val="000000"/>
                          </a:solidFill>
                          <a:latin typeface="Calibri"/>
                        </a:rPr>
                        <a:t>jednotka</a:t>
                      </a:r>
                      <a:endParaRPr lang="cs-CZ"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sazba DPH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bl>
          </a:graphicData>
        </a:graphic>
      </p:graphicFrame>
      <p:graphicFrame>
        <p:nvGraphicFramePr>
          <p:cNvPr id="39" name="Tabulka 8"/>
          <p:cNvGraphicFramePr>
            <a:graphicFrameLocks noGrp="1"/>
          </p:cNvGraphicFramePr>
          <p:nvPr/>
        </p:nvGraphicFramePr>
        <p:xfrm>
          <a:off x="6284913" y="571500"/>
          <a:ext cx="1358900" cy="3429000"/>
        </p:xfrm>
        <a:graphic>
          <a:graphicData uri="http://schemas.openxmlformats.org/drawingml/2006/table">
            <a:tbl>
              <a:tblPr/>
              <a:tblGrid>
                <a:gridCol w="1358900"/>
              </a:tblGrid>
              <a:tr h="333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400" b="1" i="0" u="none" strike="noStrike" dirty="0">
                          <a:solidFill>
                            <a:srgbClr val="000000"/>
                          </a:solidFill>
                          <a:latin typeface="Calibri"/>
                        </a:rPr>
                        <a:t>ČAS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času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datum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rok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číslo kvartálu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kvartálu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kvartál v roce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číslo měsíce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měsíce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měsíc v roce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den v měsíci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den v roce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číslo dne v týdnu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dne v týdnu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týden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týden v roce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bl>
          </a:graphicData>
        </a:graphic>
      </p:graphicFrame>
      <p:graphicFrame>
        <p:nvGraphicFramePr>
          <p:cNvPr id="40" name="Tabulka 9"/>
          <p:cNvGraphicFramePr>
            <a:graphicFrameLocks noGrp="1"/>
          </p:cNvGraphicFramePr>
          <p:nvPr/>
        </p:nvGraphicFramePr>
        <p:xfrm>
          <a:off x="5643563" y="4786313"/>
          <a:ext cx="1358900" cy="1885950"/>
        </p:xfrm>
        <a:graphic>
          <a:graphicData uri="http://schemas.openxmlformats.org/drawingml/2006/table">
            <a:tbl>
              <a:tblPr/>
              <a:tblGrid>
                <a:gridCol w="1358900"/>
              </a:tblGrid>
              <a:tr h="333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400" b="1" i="0" u="none" strike="noStrike" dirty="0">
                          <a:solidFill>
                            <a:srgbClr val="000000"/>
                          </a:solidFill>
                          <a:latin typeface="Calibri"/>
                        </a:rPr>
                        <a:t>LOKALITA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lokaliy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prodejny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typ prodejny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prodejny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místo - obec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region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země</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bl>
          </a:graphicData>
        </a:graphic>
      </p:graphicFrame>
      <p:graphicFrame>
        <p:nvGraphicFramePr>
          <p:cNvPr id="41" name="Tabulka 10"/>
          <p:cNvGraphicFramePr>
            <a:graphicFrameLocks noGrp="1"/>
          </p:cNvGraphicFramePr>
          <p:nvPr/>
        </p:nvGraphicFramePr>
        <p:xfrm>
          <a:off x="3643313" y="285750"/>
          <a:ext cx="1358900" cy="1295400"/>
        </p:xfrm>
        <a:graphic>
          <a:graphicData uri="http://schemas.openxmlformats.org/drawingml/2006/table">
            <a:tbl>
              <a:tblPr/>
              <a:tblGrid>
                <a:gridCol w="1358900"/>
              </a:tblGrid>
              <a:tr h="333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400" b="1" i="0" u="none" strike="noStrike" dirty="0">
                          <a:solidFill>
                            <a:srgbClr val="000000"/>
                          </a:solidFill>
                          <a:latin typeface="Calibri"/>
                        </a:rPr>
                        <a:t>DODAVATEL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dodavatele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dodavatele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kategorie dodavatele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země dodavatele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bl>
          </a:graphicData>
        </a:graphic>
      </p:graphicFrame>
      <p:graphicFrame>
        <p:nvGraphicFramePr>
          <p:cNvPr id="42" name="Tabulka 11"/>
          <p:cNvGraphicFramePr>
            <a:graphicFrameLocks noGrp="1"/>
          </p:cNvGraphicFramePr>
          <p:nvPr/>
        </p:nvGraphicFramePr>
        <p:xfrm>
          <a:off x="1857375" y="4929188"/>
          <a:ext cx="1358900" cy="1685925"/>
        </p:xfrm>
        <a:graphic>
          <a:graphicData uri="http://schemas.openxmlformats.org/drawingml/2006/table">
            <a:tbl>
              <a:tblPr/>
              <a:tblGrid>
                <a:gridCol w="1358900"/>
              </a:tblGrid>
              <a:tr h="333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400" b="1" i="0" u="none" strike="noStrike" dirty="0">
                          <a:solidFill>
                            <a:srgbClr val="000000"/>
                          </a:solidFill>
                          <a:latin typeface="Calibri"/>
                        </a:rPr>
                        <a:t>ZÁKAZNÍK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název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typ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segment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kategorie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region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F4FF"/>
                    </a:solidFill>
                  </a:tcPr>
                </a:tc>
              </a:tr>
            </a:tbl>
          </a:graphicData>
        </a:graphic>
      </p:graphicFrame>
      <p:grpSp>
        <p:nvGrpSpPr>
          <p:cNvPr id="35966" name="Skupina 29"/>
          <p:cNvGrpSpPr>
            <a:grpSpLocks/>
          </p:cNvGrpSpPr>
          <p:nvPr/>
        </p:nvGrpSpPr>
        <p:grpSpPr bwMode="auto">
          <a:xfrm rot="1985725">
            <a:off x="2319338" y="3441700"/>
            <a:ext cx="1357312" cy="1588"/>
            <a:chOff x="3929058" y="2643182"/>
            <a:chExt cx="1357322" cy="1588"/>
          </a:xfrm>
        </p:grpSpPr>
        <p:cxnSp>
          <p:nvCxnSpPr>
            <p:cNvPr id="36000" name="Přímá spojovací šipka 30"/>
            <p:cNvCxnSpPr>
              <a:cxnSpLocks noChangeShapeType="1"/>
            </p:cNvCxnSpPr>
            <p:nvPr/>
          </p:nvCxnSpPr>
          <p:spPr bwMode="auto">
            <a:xfrm rot="10800000">
              <a:off x="5072066" y="2643182"/>
              <a:ext cx="214314" cy="1588"/>
            </a:xfrm>
            <a:prstGeom prst="straightConnector1">
              <a:avLst/>
            </a:prstGeom>
            <a:noFill/>
            <a:ln w="38100" algn="ctr">
              <a:solidFill>
                <a:srgbClr val="376092"/>
              </a:solidFill>
              <a:round/>
              <a:headEnd/>
              <a:tailEnd type="arrow" w="lg" len="lg"/>
            </a:ln>
            <a:extLst>
              <a:ext uri="{909E8E84-426E-40DD-AFC4-6F175D3DCCD1}">
                <a14:hiddenFill xmlns:a14="http://schemas.microsoft.com/office/drawing/2010/main">
                  <a:noFill/>
                </a14:hiddenFill>
              </a:ext>
            </a:extLst>
          </p:spPr>
        </p:cxnSp>
        <p:cxnSp>
          <p:nvCxnSpPr>
            <p:cNvPr id="36001" name="Přímá spojovací šipka 31"/>
            <p:cNvCxnSpPr>
              <a:cxnSpLocks noChangeShapeType="1"/>
            </p:cNvCxnSpPr>
            <p:nvPr/>
          </p:nvCxnSpPr>
          <p:spPr bwMode="auto">
            <a:xfrm rot="10800000">
              <a:off x="3929058" y="2643182"/>
              <a:ext cx="1214446" cy="1588"/>
            </a:xfrm>
            <a:prstGeom prst="straightConnector1">
              <a:avLst/>
            </a:prstGeom>
            <a:noFill/>
            <a:ln w="38100" algn="ctr">
              <a:solidFill>
                <a:srgbClr val="376092"/>
              </a:solidFill>
              <a:round/>
              <a:headEnd/>
              <a:tailEnd/>
            </a:ln>
            <a:extLst>
              <a:ext uri="{909E8E84-426E-40DD-AFC4-6F175D3DCCD1}">
                <a14:hiddenFill xmlns:a14="http://schemas.microsoft.com/office/drawing/2010/main">
                  <a:noFill/>
                </a14:hiddenFill>
              </a:ext>
            </a:extLst>
          </p:spPr>
        </p:cxnSp>
      </p:grpSp>
      <p:graphicFrame>
        <p:nvGraphicFramePr>
          <p:cNvPr id="46" name="Tabulka 4"/>
          <p:cNvGraphicFramePr>
            <a:graphicFrameLocks noGrp="1"/>
          </p:cNvGraphicFramePr>
          <p:nvPr>
            <p:extLst/>
          </p:nvPr>
        </p:nvGraphicFramePr>
        <p:xfrm>
          <a:off x="3571875" y="2795588"/>
          <a:ext cx="1638300" cy="2276475"/>
        </p:xfrm>
        <a:graphic>
          <a:graphicData uri="http://schemas.openxmlformats.org/drawingml/2006/table">
            <a:tbl>
              <a:tblPr/>
              <a:tblGrid>
                <a:gridCol w="1638300"/>
              </a:tblGrid>
              <a:tr h="3333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400" b="1" i="0" u="none" strike="noStrike" dirty="0">
                          <a:solidFill>
                            <a:srgbClr val="000000"/>
                          </a:solidFill>
                          <a:latin typeface="Calibri"/>
                        </a:rPr>
                        <a:t>PRODEJE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ID prodeje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počet prodaných jednotek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celková cena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sleva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smtClean="0">
                          <a:solidFill>
                            <a:srgbClr val="000000"/>
                          </a:solidFill>
                          <a:latin typeface="Calibri"/>
                        </a:rPr>
                        <a:t>Reklamace a/n</a:t>
                      </a:r>
                      <a:endParaRPr lang="cs-CZ"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ID výrobku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času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ID lokality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a:solidFill>
                            <a:srgbClr val="000000"/>
                          </a:solidFill>
                          <a:latin typeface="Calibri"/>
                        </a:rPr>
                        <a:t>ID dodavatele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2000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cs-CZ" sz="1100" b="0" i="0" u="none" strike="noStrike" dirty="0">
                          <a:solidFill>
                            <a:srgbClr val="000000"/>
                          </a:solidFill>
                          <a:latin typeface="Calibri"/>
                        </a:rPr>
                        <a:t>ID zákazníka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bl>
          </a:graphicData>
        </a:graphic>
      </p:graphicFrame>
      <p:grpSp>
        <p:nvGrpSpPr>
          <p:cNvPr id="55" name="Group 54"/>
          <p:cNvGrpSpPr>
            <a:grpSpLocks/>
          </p:cNvGrpSpPr>
          <p:nvPr/>
        </p:nvGrpSpPr>
        <p:grpSpPr bwMode="auto">
          <a:xfrm>
            <a:off x="3482975" y="3081338"/>
            <a:ext cx="5523304" cy="3529011"/>
            <a:chOff x="3482849" y="3081888"/>
            <a:chExt cx="5522865" cy="3528007"/>
          </a:xfrm>
        </p:grpSpPr>
        <p:sp>
          <p:nvSpPr>
            <p:cNvPr id="47" name="Text Box 71"/>
            <p:cNvSpPr txBox="1">
              <a:spLocks noChangeArrowheads="1"/>
            </p:cNvSpPr>
            <p:nvPr/>
          </p:nvSpPr>
          <p:spPr bwMode="auto">
            <a:xfrm>
              <a:off x="8013214" y="3724642"/>
              <a:ext cx="992500"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defRPr/>
              </a:pPr>
              <a:r>
                <a:rPr lang="en-US" sz="1600" dirty="0" err="1" smtClean="0">
                  <a:solidFill>
                    <a:srgbClr val="000000"/>
                  </a:solidFill>
                  <a:latin typeface="Arial"/>
                </a:rPr>
                <a:t>Dimen</a:t>
              </a:r>
              <a:r>
                <a:rPr lang="cs-CZ" sz="1600" dirty="0" smtClean="0">
                  <a:solidFill>
                    <a:srgbClr val="000000"/>
                  </a:solidFill>
                  <a:latin typeface="Arial"/>
                </a:rPr>
                <a:t>s</a:t>
              </a:r>
              <a:r>
                <a:rPr lang="en-US" sz="1600" dirty="0" smtClean="0">
                  <a:solidFill>
                    <a:srgbClr val="000000"/>
                  </a:solidFill>
                  <a:latin typeface="Arial"/>
                </a:rPr>
                <a:t>e</a:t>
              </a:r>
            </a:p>
          </p:txBody>
        </p:sp>
        <p:sp>
          <p:nvSpPr>
            <p:cNvPr id="48" name="Text Box 72"/>
            <p:cNvSpPr txBox="1">
              <a:spLocks noChangeArrowheads="1"/>
            </p:cNvSpPr>
            <p:nvPr/>
          </p:nvSpPr>
          <p:spPr bwMode="auto">
            <a:xfrm>
              <a:off x="3482849" y="6270267"/>
              <a:ext cx="1631820" cy="33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eaLnBrk="0" hangingPunct="0">
                <a:defRPr sz="1400">
                  <a:solidFill>
                    <a:srgbClr val="292929"/>
                  </a:solidFill>
                  <a:latin typeface="Arial" pitchFamily="34" charset="0"/>
                </a:defRPr>
              </a:lvl1pPr>
              <a:lvl2pPr marL="742950" indent="-285750" eaLnBrk="0" hangingPunct="0">
                <a:defRPr sz="1400">
                  <a:solidFill>
                    <a:srgbClr val="292929"/>
                  </a:solidFill>
                  <a:latin typeface="Arial" pitchFamily="34" charset="0"/>
                </a:defRPr>
              </a:lvl2pPr>
              <a:lvl3pPr marL="1143000" indent="-228600" eaLnBrk="0" hangingPunct="0">
                <a:defRPr sz="1400">
                  <a:solidFill>
                    <a:srgbClr val="292929"/>
                  </a:solidFill>
                  <a:latin typeface="Arial" pitchFamily="34" charset="0"/>
                </a:defRPr>
              </a:lvl3pPr>
              <a:lvl4pPr marL="1600200" indent="-228600" eaLnBrk="0" hangingPunct="0">
                <a:defRPr sz="1400">
                  <a:solidFill>
                    <a:srgbClr val="292929"/>
                  </a:solidFill>
                  <a:latin typeface="Arial" pitchFamily="34" charset="0"/>
                </a:defRPr>
              </a:lvl4pPr>
              <a:lvl5pPr marL="2057400" indent="-228600" eaLnBrk="0" hangingPunct="0">
                <a:defRPr sz="1400">
                  <a:solidFill>
                    <a:srgbClr val="292929"/>
                  </a:solidFill>
                  <a:latin typeface="Arial" pitchFamily="34"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pPr>
                <a:defRPr/>
              </a:pPr>
              <a:r>
                <a:rPr lang="en-US" sz="1600" dirty="0" err="1" smtClean="0">
                  <a:solidFill>
                    <a:srgbClr val="000000"/>
                  </a:solidFill>
                  <a:latin typeface="Arial"/>
                </a:rPr>
                <a:t>Fakt</a:t>
              </a:r>
              <a:r>
                <a:rPr lang="cs-CZ" sz="1600" dirty="0" err="1" smtClean="0">
                  <a:solidFill>
                    <a:srgbClr val="000000"/>
                  </a:solidFill>
                  <a:latin typeface="Arial"/>
                </a:rPr>
                <a:t>ová</a:t>
              </a:r>
              <a:r>
                <a:rPr lang="cs-CZ" sz="1600" dirty="0" smtClean="0">
                  <a:solidFill>
                    <a:srgbClr val="000000"/>
                  </a:solidFill>
                  <a:latin typeface="Arial"/>
                </a:rPr>
                <a:t> tabulka</a:t>
              </a:r>
              <a:endParaRPr lang="en-US" sz="1600" dirty="0" smtClean="0">
                <a:solidFill>
                  <a:srgbClr val="000000"/>
                </a:solidFill>
                <a:latin typeface="Arial"/>
              </a:endParaRPr>
            </a:p>
          </p:txBody>
        </p:sp>
        <p:cxnSp>
          <p:nvCxnSpPr>
            <p:cNvPr id="35996" name="AutoShape 75"/>
            <p:cNvCxnSpPr>
              <a:cxnSpLocks noChangeShapeType="1"/>
              <a:stCxn id="47" idx="0"/>
            </p:cNvCxnSpPr>
            <p:nvPr/>
          </p:nvCxnSpPr>
          <p:spPr bwMode="auto">
            <a:xfrm rot="16200000" flipV="1">
              <a:off x="7774732" y="2989910"/>
              <a:ext cx="642753" cy="826710"/>
            </a:xfrm>
            <a:prstGeom prst="curvedConnector2">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5997" name="AutoShape 76"/>
            <p:cNvCxnSpPr>
              <a:cxnSpLocks noChangeShapeType="1"/>
              <a:stCxn id="47" idx="2"/>
            </p:cNvCxnSpPr>
            <p:nvPr/>
          </p:nvCxnSpPr>
          <p:spPr bwMode="auto">
            <a:xfrm rot="5400000">
              <a:off x="7228214" y="3863218"/>
              <a:ext cx="1081368" cy="1481132"/>
            </a:xfrm>
            <a:prstGeom prst="curvedConnector2">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5998" name="AutoShape 77"/>
            <p:cNvCxnSpPr>
              <a:cxnSpLocks noChangeShapeType="1"/>
            </p:cNvCxnSpPr>
            <p:nvPr/>
          </p:nvCxnSpPr>
          <p:spPr bwMode="auto">
            <a:xfrm flipH="1" flipV="1">
              <a:off x="4362437" y="5001191"/>
              <a:ext cx="133350" cy="1360487"/>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444634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818" y="408631"/>
            <a:ext cx="2515438" cy="338554"/>
          </a:xfrm>
        </p:spPr>
        <p:txBody>
          <a:bodyPr/>
          <a:lstStyle/>
          <a:p>
            <a:r>
              <a:rPr lang="cs-CZ" dirty="0" err="1"/>
              <a:t>Md</a:t>
            </a:r>
            <a:r>
              <a:rPr lang="cs-CZ" dirty="0"/>
              <a:t> MODEL V </a:t>
            </a:r>
            <a:r>
              <a:rPr lang="cs-CZ" dirty="0" err="1"/>
              <a:t>rdbms</a:t>
            </a:r>
            <a:endParaRPr lang="en-GB" dirty="0" smtClean="0"/>
          </a:p>
        </p:txBody>
      </p:sp>
      <p:sp>
        <p:nvSpPr>
          <p:cNvPr id="3" name="Text Placeholder 2"/>
          <p:cNvSpPr>
            <a:spLocks noGrp="1"/>
          </p:cNvSpPr>
          <p:nvPr>
            <p:ph type="body" sz="quarter" idx="12"/>
          </p:nvPr>
        </p:nvSpPr>
        <p:spPr/>
        <p:txBody>
          <a:bodyPr/>
          <a:lstStyle/>
          <a:p>
            <a:r>
              <a:rPr lang="en-GB" dirty="0"/>
              <a:t>Star </a:t>
            </a:r>
            <a:r>
              <a:rPr lang="cs-CZ" dirty="0"/>
              <a:t>Schema</a:t>
            </a:r>
            <a:endParaRPr lang="en-US" dirty="0"/>
          </a:p>
        </p:txBody>
      </p:sp>
      <p:sp>
        <p:nvSpPr>
          <p:cNvPr id="2" name="Content Placeholder 1"/>
          <p:cNvSpPr>
            <a:spLocks noGrp="1"/>
          </p:cNvSpPr>
          <p:nvPr>
            <p:ph sz="quarter" idx="11"/>
          </p:nvPr>
        </p:nvSpPr>
        <p:spPr>
          <a:xfrm>
            <a:off x="457200" y="1240710"/>
            <a:ext cx="8232776" cy="4376583"/>
          </a:xfrm>
        </p:spPr>
        <p:txBody>
          <a:bodyPr/>
          <a:lstStyle/>
          <a:p>
            <a:r>
              <a:rPr lang="cs-CZ" sz="2000" dirty="0"/>
              <a:t>1 tabulka faktů</a:t>
            </a:r>
          </a:p>
          <a:p>
            <a:r>
              <a:rPr lang="cs-CZ" sz="2000" dirty="0"/>
              <a:t>Pro každou dimensi právě jedna </a:t>
            </a:r>
            <a:r>
              <a:rPr lang="cs-CZ" sz="2000" dirty="0" err="1"/>
              <a:t>dimensní</a:t>
            </a:r>
            <a:r>
              <a:rPr lang="cs-CZ" sz="2000" dirty="0"/>
              <a:t> tabulka</a:t>
            </a:r>
            <a:br>
              <a:rPr lang="cs-CZ" sz="2000" dirty="0"/>
            </a:br>
            <a:r>
              <a:rPr lang="cs-CZ" sz="2000" dirty="0"/>
              <a:t>(1 dimenze = 1 tabulka)</a:t>
            </a:r>
          </a:p>
          <a:p>
            <a:r>
              <a:rPr lang="cs-CZ" sz="2000" dirty="0"/>
              <a:t>Masivní </a:t>
            </a:r>
            <a:r>
              <a:rPr lang="cs-CZ" sz="2000" dirty="0" err="1"/>
              <a:t>denormalisace</a:t>
            </a:r>
            <a:endParaRPr lang="cs-CZ" sz="2000" dirty="0"/>
          </a:p>
          <a:p>
            <a:r>
              <a:rPr lang="cs-CZ" sz="2000" dirty="0" smtClean="0"/>
              <a:t/>
            </a:r>
            <a:br>
              <a:rPr lang="cs-CZ" sz="2000" dirty="0" smtClean="0"/>
            </a:br>
            <a:r>
              <a:rPr lang="cs-CZ" sz="2000" dirty="0" smtClean="0"/>
              <a:t>Výhody</a:t>
            </a:r>
            <a:endParaRPr lang="cs-CZ" sz="2000" dirty="0"/>
          </a:p>
          <a:p>
            <a:pPr lvl="1"/>
            <a:r>
              <a:rPr lang="cs-CZ" sz="1800" dirty="0"/>
              <a:t>Jednoduchost, snadné použití</a:t>
            </a:r>
          </a:p>
          <a:p>
            <a:pPr lvl="1"/>
            <a:r>
              <a:rPr lang="cs-CZ" sz="1800" dirty="0"/>
              <a:t>výkonnost (minimalizace </a:t>
            </a:r>
            <a:r>
              <a:rPr lang="cs-CZ" sz="1800" dirty="0" err="1"/>
              <a:t>joinů</a:t>
            </a:r>
            <a:r>
              <a:rPr lang="cs-CZ" sz="1800" dirty="0"/>
              <a:t>)</a:t>
            </a:r>
          </a:p>
          <a:p>
            <a:r>
              <a:rPr lang="cs-CZ" sz="2000" dirty="0"/>
              <a:t>Nevýhody</a:t>
            </a:r>
          </a:p>
          <a:p>
            <a:pPr lvl="1"/>
            <a:r>
              <a:rPr lang="cs-CZ" sz="1800" dirty="0"/>
              <a:t>Nároky na místo</a:t>
            </a:r>
          </a:p>
          <a:p>
            <a:pPr lvl="1"/>
            <a:r>
              <a:rPr lang="cs-CZ" sz="1800" dirty="0"/>
              <a:t>Update – na více místech</a:t>
            </a:r>
          </a:p>
          <a:p>
            <a:pPr marL="0" indent="0">
              <a:buNone/>
            </a:pPr>
            <a:r>
              <a:rPr lang="cs-CZ" sz="2000" i="1" dirty="0"/>
              <a:t>Otázka: může být </a:t>
            </a:r>
            <a:r>
              <a:rPr lang="cs-CZ" sz="2000" i="1" dirty="0" err="1"/>
              <a:t>star</a:t>
            </a:r>
            <a:r>
              <a:rPr lang="cs-CZ" sz="2000" i="1" dirty="0"/>
              <a:t> schema ve 3NF</a:t>
            </a:r>
            <a:r>
              <a:rPr lang="cs-CZ" sz="2000" i="1" dirty="0" smtClean="0"/>
              <a:t>?</a:t>
            </a:r>
            <a:endParaRPr lang="cs-CZ" sz="2000" i="1" dirty="0"/>
          </a:p>
        </p:txBody>
      </p:sp>
    </p:spTree>
    <p:extLst>
      <p:ext uri="{BB962C8B-B14F-4D97-AF65-F5344CB8AC3E}">
        <p14:creationId xmlns:p14="http://schemas.microsoft.com/office/powerpoint/2010/main" val="28976093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a:p>
        </p:txBody>
      </p:sp>
      <p:pic>
        <p:nvPicPr>
          <p:cNvPr id="199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91" y="199081"/>
            <a:ext cx="8704760" cy="56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07" y="207393"/>
            <a:ext cx="8687514" cy="692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4" y="6407353"/>
            <a:ext cx="9156677" cy="44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19818" y="285521"/>
            <a:ext cx="2515438" cy="584775"/>
          </a:xfrm>
        </p:spPr>
        <p:txBody>
          <a:bodyPr/>
          <a:lstStyle/>
          <a:p>
            <a:r>
              <a:rPr lang="cs-CZ" dirty="0" err="1"/>
              <a:t>Snowflake</a:t>
            </a:r>
            <a:r>
              <a:rPr lang="cs-CZ" dirty="0"/>
              <a:t> </a:t>
            </a:r>
            <a:r>
              <a:rPr lang="cs-CZ" dirty="0" smtClean="0"/>
              <a:t>Schema</a:t>
            </a:r>
            <a:endParaRPr lang="en-US" dirty="0"/>
          </a:p>
        </p:txBody>
      </p:sp>
    </p:spTree>
    <p:extLst>
      <p:ext uri="{BB962C8B-B14F-4D97-AF65-F5344CB8AC3E}">
        <p14:creationId xmlns:p14="http://schemas.microsoft.com/office/powerpoint/2010/main" val="1498060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19818" y="408631"/>
            <a:ext cx="2515438" cy="338554"/>
          </a:xfrm>
        </p:spPr>
        <p:txBody>
          <a:bodyPr/>
          <a:lstStyle/>
          <a:p>
            <a:r>
              <a:rPr lang="cs-CZ" dirty="0" err="1"/>
              <a:t>Md</a:t>
            </a:r>
            <a:r>
              <a:rPr lang="cs-CZ" dirty="0"/>
              <a:t> MODEL V </a:t>
            </a:r>
            <a:r>
              <a:rPr lang="cs-CZ" dirty="0" err="1"/>
              <a:t>rdbms</a:t>
            </a:r>
            <a:endParaRPr lang="en-US" dirty="0"/>
          </a:p>
        </p:txBody>
      </p:sp>
      <p:sp>
        <p:nvSpPr>
          <p:cNvPr id="3" name="Text Placeholder 2"/>
          <p:cNvSpPr>
            <a:spLocks noGrp="1"/>
          </p:cNvSpPr>
          <p:nvPr>
            <p:ph type="body" sz="quarter" idx="11"/>
          </p:nvPr>
        </p:nvSpPr>
        <p:spPr/>
        <p:txBody>
          <a:bodyPr/>
          <a:lstStyle/>
          <a:p>
            <a:r>
              <a:rPr lang="cs-CZ" dirty="0" err="1"/>
              <a:t>Snowflake</a:t>
            </a:r>
            <a:r>
              <a:rPr lang="cs-CZ" dirty="0"/>
              <a:t> Schema</a:t>
            </a:r>
            <a:endParaRPr lang="en-US" dirty="0"/>
          </a:p>
        </p:txBody>
      </p:sp>
      <p:sp>
        <p:nvSpPr>
          <p:cNvPr id="7" name="Content Placeholder 5"/>
          <p:cNvSpPr txBox="1">
            <a:spLocks/>
          </p:cNvSpPr>
          <p:nvPr/>
        </p:nvSpPr>
        <p:spPr>
          <a:xfrm>
            <a:off x="638174" y="889520"/>
            <a:ext cx="8201025" cy="5004447"/>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
                <a:srgbClr val="00539B"/>
              </a:buClr>
            </a:pPr>
            <a:r>
              <a:rPr lang="cs-CZ" sz="2000" dirty="0" smtClean="0">
                <a:solidFill>
                  <a:srgbClr val="596267">
                    <a:lumMod val="50000"/>
                  </a:srgbClr>
                </a:solidFill>
              </a:rPr>
              <a:t>1 tabulka faktů</a:t>
            </a:r>
          </a:p>
          <a:p>
            <a:pPr>
              <a:buClr>
                <a:srgbClr val="00539B"/>
              </a:buClr>
            </a:pPr>
            <a:r>
              <a:rPr lang="cs-CZ" sz="2000" dirty="0" smtClean="0">
                <a:solidFill>
                  <a:srgbClr val="596267">
                    <a:lumMod val="50000"/>
                  </a:srgbClr>
                </a:solidFill>
              </a:rPr>
              <a:t>Pro jednu dimensi více </a:t>
            </a:r>
            <a:r>
              <a:rPr lang="cs-CZ" sz="2000" dirty="0" err="1" smtClean="0">
                <a:solidFill>
                  <a:srgbClr val="596267">
                    <a:lumMod val="50000"/>
                  </a:srgbClr>
                </a:solidFill>
              </a:rPr>
              <a:t>dimensních</a:t>
            </a:r>
            <a:r>
              <a:rPr lang="cs-CZ" sz="2000" dirty="0" smtClean="0">
                <a:solidFill>
                  <a:srgbClr val="596267">
                    <a:lumMod val="50000"/>
                  </a:srgbClr>
                </a:solidFill>
              </a:rPr>
              <a:t> tabulek</a:t>
            </a:r>
          </a:p>
          <a:p>
            <a:pPr lvl="1">
              <a:buClr>
                <a:srgbClr val="00539B"/>
              </a:buClr>
            </a:pPr>
            <a:r>
              <a:rPr lang="cs-CZ" sz="1800" dirty="0" smtClean="0">
                <a:solidFill>
                  <a:srgbClr val="596267">
                    <a:lumMod val="50000"/>
                  </a:srgbClr>
                </a:solidFill>
              </a:rPr>
              <a:t>Dokonalá vločka: </a:t>
            </a:r>
            <a:r>
              <a:rPr lang="en-US" sz="1800" dirty="0" smtClean="0">
                <a:solidFill>
                  <a:srgbClr val="596267">
                    <a:lumMod val="50000"/>
                  </a:srgbClr>
                </a:solidFill>
              </a:rPr>
              <a:t>pro </a:t>
            </a:r>
            <a:r>
              <a:rPr lang="en-US" sz="1800" dirty="0" err="1" smtClean="0">
                <a:solidFill>
                  <a:srgbClr val="596267">
                    <a:lumMod val="50000"/>
                  </a:srgbClr>
                </a:solidFill>
              </a:rPr>
              <a:t>ka</a:t>
            </a:r>
            <a:r>
              <a:rPr lang="cs-CZ" sz="1800" dirty="0" err="1" smtClean="0">
                <a:solidFill>
                  <a:srgbClr val="596267">
                    <a:lumMod val="50000"/>
                  </a:srgbClr>
                </a:solidFill>
              </a:rPr>
              <a:t>ždou</a:t>
            </a:r>
            <a:r>
              <a:rPr lang="cs-CZ" sz="1800" dirty="0" smtClean="0">
                <a:solidFill>
                  <a:srgbClr val="596267">
                    <a:lumMod val="50000"/>
                  </a:srgbClr>
                </a:solidFill>
              </a:rPr>
              <a:t> úroveň dimense samostatná tabulka</a:t>
            </a:r>
          </a:p>
          <a:p>
            <a:pPr>
              <a:buClr>
                <a:srgbClr val="00539B"/>
              </a:buClr>
            </a:pPr>
            <a:r>
              <a:rPr lang="cs-CZ" sz="2000" dirty="0" err="1" smtClean="0">
                <a:solidFill>
                  <a:srgbClr val="596267">
                    <a:lumMod val="50000"/>
                  </a:srgbClr>
                </a:solidFill>
              </a:rPr>
              <a:t>Normalisace</a:t>
            </a:r>
            <a:r>
              <a:rPr lang="cs-CZ" sz="2000" dirty="0" smtClean="0">
                <a:solidFill>
                  <a:srgbClr val="596267">
                    <a:lumMod val="50000"/>
                  </a:srgbClr>
                </a:solidFill>
              </a:rPr>
              <a:t> … až 3NF</a:t>
            </a:r>
          </a:p>
          <a:p>
            <a:pPr>
              <a:buClr>
                <a:srgbClr val="00539B"/>
              </a:buClr>
            </a:pPr>
            <a:r>
              <a:rPr lang="cs-CZ" sz="2000" dirty="0" smtClean="0">
                <a:solidFill>
                  <a:srgbClr val="596267">
                    <a:lumMod val="50000"/>
                  </a:srgbClr>
                </a:solidFill>
              </a:rPr>
              <a:t/>
            </a:r>
            <a:br>
              <a:rPr lang="cs-CZ" sz="2000" dirty="0" smtClean="0">
                <a:solidFill>
                  <a:srgbClr val="596267">
                    <a:lumMod val="50000"/>
                  </a:srgbClr>
                </a:solidFill>
              </a:rPr>
            </a:br>
            <a:r>
              <a:rPr lang="cs-CZ" sz="2000" dirty="0" smtClean="0">
                <a:solidFill>
                  <a:srgbClr val="596267">
                    <a:lumMod val="50000"/>
                  </a:srgbClr>
                </a:solidFill>
              </a:rPr>
              <a:t>Výhody:</a:t>
            </a:r>
          </a:p>
          <a:p>
            <a:pPr lvl="1">
              <a:buClr>
                <a:srgbClr val="00539B"/>
              </a:buClr>
            </a:pPr>
            <a:r>
              <a:rPr lang="cs-CZ" sz="1800" dirty="0" err="1" smtClean="0">
                <a:solidFill>
                  <a:srgbClr val="596267">
                    <a:lumMod val="50000"/>
                  </a:srgbClr>
                </a:solidFill>
              </a:rPr>
              <a:t>Minimalisace</a:t>
            </a:r>
            <a:r>
              <a:rPr lang="cs-CZ" sz="1800" dirty="0" smtClean="0">
                <a:solidFill>
                  <a:srgbClr val="596267">
                    <a:lumMod val="50000"/>
                  </a:srgbClr>
                </a:solidFill>
              </a:rPr>
              <a:t> redundance (úspora místa)</a:t>
            </a:r>
          </a:p>
          <a:p>
            <a:pPr lvl="1">
              <a:buClr>
                <a:srgbClr val="00539B"/>
              </a:buClr>
            </a:pPr>
            <a:r>
              <a:rPr lang="cs-CZ" sz="1800" dirty="0" smtClean="0">
                <a:solidFill>
                  <a:srgbClr val="596267">
                    <a:lumMod val="50000"/>
                  </a:srgbClr>
                </a:solidFill>
              </a:rPr>
              <a:t>Jednodušší update</a:t>
            </a:r>
          </a:p>
          <a:p>
            <a:pPr lvl="1">
              <a:buClr>
                <a:srgbClr val="00539B"/>
              </a:buClr>
            </a:pPr>
            <a:r>
              <a:rPr lang="cs-CZ" sz="1800" dirty="0" smtClean="0">
                <a:solidFill>
                  <a:srgbClr val="596267">
                    <a:lumMod val="50000"/>
                  </a:srgbClr>
                </a:solidFill>
              </a:rPr>
              <a:t>Větší flexibilita při modelování</a:t>
            </a:r>
          </a:p>
          <a:p>
            <a:pPr lvl="2">
              <a:buClr>
                <a:srgbClr val="00539B"/>
              </a:buClr>
            </a:pPr>
            <a:r>
              <a:rPr lang="cs-CZ" sz="1800" dirty="0" smtClean="0">
                <a:solidFill>
                  <a:srgbClr val="596267">
                    <a:lumMod val="50000"/>
                  </a:srgbClr>
                </a:solidFill>
              </a:rPr>
              <a:t>Snadnější změny hierarchií</a:t>
            </a:r>
          </a:p>
          <a:p>
            <a:pPr>
              <a:buClr>
                <a:srgbClr val="00539B"/>
              </a:buClr>
            </a:pPr>
            <a:r>
              <a:rPr lang="cs-CZ" sz="2000" dirty="0" smtClean="0">
                <a:solidFill>
                  <a:srgbClr val="596267">
                    <a:lumMod val="50000"/>
                  </a:srgbClr>
                </a:solidFill>
              </a:rPr>
              <a:t>Nevýhody</a:t>
            </a:r>
          </a:p>
          <a:p>
            <a:pPr lvl="1">
              <a:buClr>
                <a:srgbClr val="00539B"/>
              </a:buClr>
            </a:pPr>
            <a:r>
              <a:rPr lang="cs-CZ" sz="1800" dirty="0" smtClean="0">
                <a:solidFill>
                  <a:srgbClr val="596267">
                    <a:lumMod val="50000"/>
                  </a:srgbClr>
                </a:solidFill>
              </a:rPr>
              <a:t>Nižší výkon (</a:t>
            </a:r>
            <a:r>
              <a:rPr lang="cs-CZ" sz="1800" dirty="0" err="1" smtClean="0">
                <a:solidFill>
                  <a:srgbClr val="596267">
                    <a:lumMod val="50000"/>
                  </a:srgbClr>
                </a:solidFill>
              </a:rPr>
              <a:t>joins</a:t>
            </a:r>
            <a:r>
              <a:rPr lang="cs-CZ" sz="1800" dirty="0" smtClean="0">
                <a:solidFill>
                  <a:srgbClr val="596267">
                    <a:lumMod val="50000"/>
                  </a:srgbClr>
                </a:solidFill>
              </a:rPr>
              <a:t>)</a:t>
            </a:r>
          </a:p>
          <a:p>
            <a:pPr lvl="1">
              <a:buClr>
                <a:srgbClr val="00539B"/>
              </a:buClr>
            </a:pPr>
            <a:r>
              <a:rPr lang="cs-CZ" sz="1800" dirty="0" smtClean="0">
                <a:solidFill>
                  <a:srgbClr val="596267">
                    <a:lumMod val="50000"/>
                  </a:srgbClr>
                </a:solidFill>
              </a:rPr>
              <a:t>Složitější pro uživatele (složité dotazy)</a:t>
            </a:r>
          </a:p>
          <a:p>
            <a:pPr lvl="1">
              <a:buClr>
                <a:srgbClr val="00539B"/>
              </a:buClr>
            </a:pPr>
            <a:r>
              <a:rPr lang="cs-CZ" sz="1800" dirty="0" smtClean="0">
                <a:solidFill>
                  <a:srgbClr val="596267">
                    <a:lumMod val="50000"/>
                  </a:srgbClr>
                </a:solidFill>
              </a:rPr>
              <a:t>Složitější administrace</a:t>
            </a:r>
            <a:br>
              <a:rPr lang="cs-CZ" sz="1800" dirty="0" smtClean="0">
                <a:solidFill>
                  <a:srgbClr val="596267">
                    <a:lumMod val="50000"/>
                  </a:srgbClr>
                </a:solidFill>
              </a:rPr>
            </a:br>
            <a:endParaRPr lang="cs-CZ" sz="1800" dirty="0" smtClean="0">
              <a:solidFill>
                <a:srgbClr val="596267">
                  <a:lumMod val="50000"/>
                </a:srgbClr>
              </a:solidFill>
            </a:endParaRPr>
          </a:p>
          <a:p>
            <a:pPr marL="0" indent="0">
              <a:buClr>
                <a:srgbClr val="00539B"/>
              </a:buClr>
              <a:buFont typeface="Arial" pitchFamily="34" charset="0"/>
              <a:buNone/>
            </a:pPr>
            <a:r>
              <a:rPr lang="cs-CZ" sz="2200" i="1" dirty="0" smtClean="0">
                <a:solidFill>
                  <a:srgbClr val="00B0F0"/>
                </a:solidFill>
              </a:rPr>
              <a:t>Otázka: musí být </a:t>
            </a:r>
            <a:r>
              <a:rPr lang="cs-CZ" sz="2200" i="1" dirty="0" err="1" smtClean="0">
                <a:solidFill>
                  <a:srgbClr val="00B0F0"/>
                </a:solidFill>
              </a:rPr>
              <a:t>snowflake</a:t>
            </a:r>
            <a:r>
              <a:rPr lang="cs-CZ" sz="2200" i="1" dirty="0" smtClean="0">
                <a:solidFill>
                  <a:srgbClr val="00B0F0"/>
                </a:solidFill>
              </a:rPr>
              <a:t> schema ve 3NF?</a:t>
            </a:r>
            <a:endParaRPr lang="en-US" sz="2000" dirty="0">
              <a:solidFill>
                <a:srgbClr val="00B0F0"/>
              </a:solidFill>
            </a:endParaRPr>
          </a:p>
        </p:txBody>
      </p:sp>
    </p:spTree>
    <p:extLst>
      <p:ext uri="{BB962C8B-B14F-4D97-AF65-F5344CB8AC3E}">
        <p14:creationId xmlns:p14="http://schemas.microsoft.com/office/powerpoint/2010/main" val="33631480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408631"/>
            <a:ext cx="2515438" cy="338554"/>
          </a:xfrm>
        </p:spPr>
        <p:txBody>
          <a:bodyPr/>
          <a:lstStyle/>
          <a:p>
            <a:r>
              <a:rPr lang="cs-CZ" dirty="0" err="1"/>
              <a:t>Md</a:t>
            </a:r>
            <a:r>
              <a:rPr lang="cs-CZ" dirty="0"/>
              <a:t> MODEL V </a:t>
            </a:r>
            <a:r>
              <a:rPr lang="cs-CZ" dirty="0" err="1"/>
              <a:t>rdbms</a:t>
            </a:r>
            <a:endParaRPr lang="en-US" dirty="0"/>
          </a:p>
        </p:txBody>
      </p:sp>
      <p:sp>
        <p:nvSpPr>
          <p:cNvPr id="5" name="Text Placeholder 4"/>
          <p:cNvSpPr>
            <a:spLocks noGrp="1"/>
          </p:cNvSpPr>
          <p:nvPr>
            <p:ph type="body" sz="quarter" idx="12"/>
          </p:nvPr>
        </p:nvSpPr>
        <p:spPr/>
        <p:txBody>
          <a:bodyPr/>
          <a:lstStyle/>
          <a:p>
            <a:r>
              <a:rPr lang="cs-CZ" dirty="0"/>
              <a:t>Kombinace Star a </a:t>
            </a:r>
            <a:r>
              <a:rPr lang="cs-CZ" dirty="0" err="1"/>
              <a:t>Snowflake</a:t>
            </a:r>
            <a:endParaRPr lang="en-US" dirty="0"/>
          </a:p>
        </p:txBody>
      </p:sp>
      <p:sp>
        <p:nvSpPr>
          <p:cNvPr id="4" name="Content Placeholder 3"/>
          <p:cNvSpPr>
            <a:spLocks noGrp="1"/>
          </p:cNvSpPr>
          <p:nvPr>
            <p:ph sz="quarter" idx="11"/>
          </p:nvPr>
        </p:nvSpPr>
        <p:spPr>
          <a:xfrm>
            <a:off x="457200" y="2127108"/>
            <a:ext cx="8232776" cy="2603790"/>
          </a:xfrm>
        </p:spPr>
        <p:txBody>
          <a:bodyPr/>
          <a:lstStyle/>
          <a:p>
            <a:r>
              <a:rPr lang="cs-CZ" sz="2000" dirty="0"/>
              <a:t>Proč ne?</a:t>
            </a:r>
          </a:p>
          <a:p>
            <a:endParaRPr lang="cs-CZ" sz="2000" dirty="0"/>
          </a:p>
          <a:p>
            <a:r>
              <a:rPr lang="cs-CZ" sz="2000" dirty="0"/>
              <a:t>Dimense tvořeny více tabulkami</a:t>
            </a:r>
          </a:p>
          <a:p>
            <a:r>
              <a:rPr lang="cs-CZ" sz="2000" dirty="0"/>
              <a:t>Méně tabulek než počet úrovní</a:t>
            </a:r>
          </a:p>
          <a:p>
            <a:pPr lvl="1"/>
            <a:r>
              <a:rPr lang="cs-CZ" sz="1800" dirty="0"/>
              <a:t>Částečná </a:t>
            </a:r>
            <a:r>
              <a:rPr lang="cs-CZ" sz="1800" dirty="0" err="1"/>
              <a:t>denormalisace</a:t>
            </a:r>
            <a:endParaRPr lang="cs-CZ" sz="1800" dirty="0"/>
          </a:p>
          <a:p>
            <a:pPr lvl="1"/>
            <a:endParaRPr lang="cs-CZ" sz="1800" dirty="0"/>
          </a:p>
          <a:p>
            <a:r>
              <a:rPr lang="cs-CZ" sz="2000" dirty="0" err="1"/>
              <a:t>Balanced</a:t>
            </a:r>
            <a:r>
              <a:rPr lang="cs-CZ" sz="2000" dirty="0"/>
              <a:t> Star-</a:t>
            </a:r>
            <a:r>
              <a:rPr lang="cs-CZ" sz="2000" dirty="0" err="1"/>
              <a:t>Snowlake</a:t>
            </a:r>
            <a:r>
              <a:rPr lang="cs-CZ" sz="2000" dirty="0"/>
              <a:t> </a:t>
            </a:r>
            <a:r>
              <a:rPr lang="cs-CZ" sz="2000" dirty="0" smtClean="0"/>
              <a:t>model</a:t>
            </a:r>
            <a:endParaRPr lang="en-US" sz="2000" dirty="0"/>
          </a:p>
        </p:txBody>
      </p:sp>
    </p:spTree>
    <p:extLst>
      <p:ext uri="{BB962C8B-B14F-4D97-AF65-F5344CB8AC3E}">
        <p14:creationId xmlns:p14="http://schemas.microsoft.com/office/powerpoint/2010/main" val="353737467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55e989c6-dcdf-4053-b636-956572b90779"/>
</p:tagLst>
</file>

<file path=ppt/theme/theme1.xml><?xml version="1.0" encoding="utf-8"?>
<a:theme xmlns:a="http://schemas.openxmlformats.org/drawingml/2006/main" name="External_Presentation_4x3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10284</TotalTime>
  <Words>2136</Words>
  <Application>Microsoft Office PowerPoint</Application>
  <PresentationFormat>On-screen Show (4:3)</PresentationFormat>
  <Paragraphs>754</Paragraphs>
  <Slides>44</Slides>
  <Notes>1</Notes>
  <HiddenSlides>10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8" baseType="lpstr">
      <vt:lpstr>Arial Unicode MS</vt:lpstr>
      <vt:lpstr>ＭＳ Ｐゴシック</vt:lpstr>
      <vt:lpstr>Aharoni</vt:lpstr>
      <vt:lpstr>Arial</vt:lpstr>
      <vt:lpstr>Arial Black</vt:lpstr>
      <vt:lpstr>Arial CE</vt:lpstr>
      <vt:lpstr>Arial Narrow</vt:lpstr>
      <vt:lpstr>Bodoni MT Black</vt:lpstr>
      <vt:lpstr>Calibri</vt:lpstr>
      <vt:lpstr>Times New Roman</vt:lpstr>
      <vt:lpstr>Times New Roman CE</vt:lpstr>
      <vt:lpstr>Wingdings</vt:lpstr>
      <vt:lpstr>External_Presentation_4x3_2012</vt:lpstr>
      <vt:lpstr>Worksheet</vt:lpstr>
      <vt:lpstr>05-1 Modelování DW Přílady</vt:lpstr>
      <vt:lpstr>MD Model</vt:lpstr>
      <vt:lpstr>MD model</vt:lpstr>
      <vt:lpstr>Md MODEL V rdbms</vt:lpstr>
      <vt:lpstr>Star Schema</vt:lpstr>
      <vt:lpstr>Md MODEL V rdbms</vt:lpstr>
      <vt:lpstr>Snowflake Schema</vt:lpstr>
      <vt:lpstr>Md MODEL V rdbms</vt:lpstr>
      <vt:lpstr>Md MODEL V rdbms</vt:lpstr>
      <vt:lpstr>Md MODEL V rdbms</vt:lpstr>
      <vt:lpstr>souhvězdí</vt:lpstr>
      <vt:lpstr>Snowstorm schema </vt:lpstr>
      <vt:lpstr>Md MODEL V rdbms</vt:lpstr>
      <vt:lpstr>Modelování DW</vt:lpstr>
      <vt:lpstr>Modelování DW</vt:lpstr>
      <vt:lpstr>3NF model DW</vt:lpstr>
      <vt:lpstr>Modelování DW</vt:lpstr>
      <vt:lpstr>!!!</vt:lpstr>
      <vt:lpstr>Příklad</vt:lpstr>
      <vt:lpstr>Příklad 1</vt:lpstr>
      <vt:lpstr>Příklad 1 </vt:lpstr>
      <vt:lpstr>Příklad 1 </vt:lpstr>
      <vt:lpstr>Příklad 3</vt:lpstr>
      <vt:lpstr>Příklad 3</vt:lpstr>
      <vt:lpstr>Příklad 3</vt:lpstr>
      <vt:lpstr>Příklad 1</vt:lpstr>
      <vt:lpstr>Cvičení 1</vt:lpstr>
      <vt:lpstr>Cvičení 1</vt:lpstr>
      <vt:lpstr>Cvičení 1</vt:lpstr>
      <vt:lpstr>Cvičení 1</vt:lpstr>
      <vt:lpstr>Řešení (MDS zápis)</vt:lpstr>
      <vt:lpstr>Úkol</vt:lpstr>
      <vt:lpstr>Výsledek (A) - hvězda </vt:lpstr>
      <vt:lpstr>Výsledek (A) – vločka</vt:lpstr>
      <vt:lpstr>Výsledek (A+B+C) - snowstorm</vt:lpstr>
      <vt:lpstr>Subdimense</vt:lpstr>
      <vt:lpstr>Příklad subdimense – 1</vt:lpstr>
      <vt:lpstr>Příklad</vt:lpstr>
      <vt:lpstr>Příklad</vt:lpstr>
      <vt:lpstr>Příklad 2 </vt:lpstr>
      <vt:lpstr>Minidimenze</vt:lpstr>
      <vt:lpstr>Příklad minidimense – 1</vt:lpstr>
      <vt:lpstr>Příklad minidimense – 1</vt:lpstr>
      <vt:lpstr>Příklad minidimense – 2 </vt:lpstr>
    </vt:vector>
  </TitlesOfParts>
  <Company>SAS Institute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&amp; High performance analytics</dc:title>
  <dc:creator>Vladimir Kyjonka</dc:creator>
  <cp:lastModifiedBy>Vladimir Kyjonka</cp:lastModifiedBy>
  <cp:revision>304</cp:revision>
  <cp:lastPrinted>2013-09-24T14:31:33Z</cp:lastPrinted>
  <dcterms:created xsi:type="dcterms:W3CDTF">2013-03-05T20:42:11Z</dcterms:created>
  <dcterms:modified xsi:type="dcterms:W3CDTF">2015-12-21T09:48:28Z</dcterms:modified>
</cp:coreProperties>
</file>