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3"/>
  </p:notesMasterIdLst>
  <p:sldIdLst>
    <p:sldId id="256" r:id="rId2"/>
    <p:sldId id="260" r:id="rId3"/>
    <p:sldId id="273" r:id="rId4"/>
    <p:sldId id="291" r:id="rId5"/>
    <p:sldId id="293" r:id="rId6"/>
    <p:sldId id="294" r:id="rId7"/>
    <p:sldId id="280" r:id="rId8"/>
    <p:sldId id="299" r:id="rId9"/>
    <p:sldId id="296" r:id="rId10"/>
    <p:sldId id="297" r:id="rId11"/>
    <p:sldId id="272" r:id="rId12"/>
  </p:sldIdLst>
  <p:sldSz cx="9144000" cy="6858000" type="screen4x3"/>
  <p:notesSz cx="6858000" cy="9144000"/>
  <p:custDataLst>
    <p:tags r:id="rId14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io" initials="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0" autoAdjust="0"/>
    <p:restoredTop sz="94400" autoAdjust="0"/>
  </p:normalViewPr>
  <p:slideViewPr>
    <p:cSldViewPr>
      <p:cViewPr varScale="1">
        <p:scale>
          <a:sx n="159" d="100"/>
          <a:sy n="159" d="100"/>
        </p:scale>
        <p:origin x="1278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68C38-A214-4E80-B1E3-D2FE07F8DD81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0B50C-4808-4AAD-8732-12ADE8A5B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38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Ztlumené efekty: 2,3,4</a:t>
            </a:r>
          </a:p>
          <a:p>
            <a:r>
              <a:rPr lang="cs-CZ" dirty="0"/>
              <a:t>Odstranit srážku kamionu: snímek 8, 1:33 – 1:45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757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964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6B824-5E93-4F37-9F9C-7C4FB11BB412}" type="datetime1">
              <a:rPr lang="cs-CZ" smtClean="0"/>
              <a:t>11.10.2020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Obligace - </a:t>
            </a:r>
            <a:r>
              <a:rPr lang="cs-CZ" dirty="0" err="1"/>
              <a:t>kkůlkůlkZáklady</a:t>
            </a:r>
            <a:r>
              <a:rPr lang="cs-CZ" dirty="0"/>
              <a:t>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Bonds – Analysis of the yield curve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08304" y="6172200"/>
            <a:ext cx="1828800" cy="365125"/>
          </a:xfrm>
        </p:spPr>
        <p:txBody>
          <a:bodyPr/>
          <a:lstStyle>
            <a:lvl1pPr>
              <a:defRPr sz="1200" b="1"/>
            </a:lvl1pPr>
          </a:lstStyle>
          <a:p>
            <a:fld id="{DFE5482F-2F05-49C5-9E15-73F945A4123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251520" y="210314"/>
            <a:ext cx="6512511" cy="648072"/>
          </a:xfrm>
        </p:spPr>
        <p:txBody>
          <a:bodyPr/>
          <a:lstStyle>
            <a:lvl1pPr marL="0" indent="0" algn="l">
              <a:buFontTx/>
              <a:buNone/>
              <a:defRPr sz="2800"/>
            </a:lvl1pPr>
          </a:lstStyle>
          <a:p>
            <a:r>
              <a:rPr lang="cs-CZ" dirty="0" err="1"/>
              <a:t>vostní</a:t>
            </a:r>
            <a:r>
              <a:rPr lang="cs-CZ" dirty="0"/>
              <a:t> tok 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2042512"/>
            <a:ext cx="6400800" cy="3474720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A06A-B118-4854-A6B1-AD8434D8C8A2}" type="datetime1">
              <a:rPr lang="cs-CZ" smtClean="0"/>
              <a:t>11.10.2020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4245-3440-4804-8040-B2F6C9563C64}" type="datetime1">
              <a:rPr lang="cs-CZ" smtClean="0"/>
              <a:t>11.10.2020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6B96-06F8-4545-9182-889597D673BE}" type="datetime1">
              <a:rPr lang="cs-CZ" smtClean="0"/>
              <a:t>11.10.2020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EDE7-1677-48D5-AEC1-00727E1AD5C8}" type="datetime1">
              <a:rPr lang="cs-CZ" smtClean="0"/>
              <a:t>11.10.2020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CB76-1543-48ED-85A0-8667F9791FC8}" type="datetime1">
              <a:rPr lang="cs-CZ" smtClean="0"/>
              <a:t>11.10.2020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BE541-6BD5-44E0-A709-E50ED9825230}" type="datetime1">
              <a:rPr lang="cs-CZ" smtClean="0"/>
              <a:t>11.10.2020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67B65-9542-4BD1-9D5B-317E40607F34}" type="datetime1">
              <a:rPr lang="cs-CZ" smtClean="0"/>
              <a:t>11.10.2020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u="none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7682813-8C86-44C6-B6BD-1FCF6C787374}" type="datetime1">
              <a:rPr lang="cs-CZ" smtClean="0"/>
              <a:t>11.10.2020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</p:sldLayoutIdLst>
  <p:hf hd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u="none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8" Type="http://schemas.openxmlformats.org/officeDocument/2006/relationships/image" Target="../media/image72.png"/><Relationship Id="rId26" Type="http://schemas.openxmlformats.org/officeDocument/2006/relationships/image" Target="../media/image80.png"/><Relationship Id="rId21" Type="http://schemas.openxmlformats.org/officeDocument/2006/relationships/image" Target="../media/image76.png"/><Relationship Id="rId17" Type="http://schemas.openxmlformats.org/officeDocument/2006/relationships/image" Target="../media/image71.png"/><Relationship Id="rId25" Type="http://schemas.openxmlformats.org/officeDocument/2006/relationships/image" Target="../media/image740.png"/><Relationship Id="rId16" Type="http://schemas.openxmlformats.org/officeDocument/2006/relationships/image" Target="../media/image70.png"/><Relationship Id="rId20" Type="http://schemas.openxmlformats.org/officeDocument/2006/relationships/image" Target="../media/image74.png"/><Relationship Id="rId29" Type="http://schemas.openxmlformats.org/officeDocument/2006/relationships/image" Target="../media/image83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79.png"/><Relationship Id="rId15" Type="http://schemas.openxmlformats.org/officeDocument/2006/relationships/image" Target="../media/image69.png"/><Relationship Id="rId23" Type="http://schemas.openxmlformats.org/officeDocument/2006/relationships/image" Target="../media/image78.png"/><Relationship Id="rId28" Type="http://schemas.openxmlformats.org/officeDocument/2006/relationships/image" Target="../media/image82.png"/><Relationship Id="rId19" Type="http://schemas.openxmlformats.org/officeDocument/2006/relationships/image" Target="../media/image73.png"/><Relationship Id="rId22" Type="http://schemas.openxmlformats.org/officeDocument/2006/relationships/image" Target="../media/image77.png"/><Relationship Id="rId27" Type="http://schemas.openxmlformats.org/officeDocument/2006/relationships/image" Target="../media/image8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8" Type="http://schemas.openxmlformats.org/officeDocument/2006/relationships/image" Target="../media/image5.png"/><Relationship Id="rId17" Type="http://schemas.openxmlformats.org/officeDocument/2006/relationships/image" Target="../media/image4.png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1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8" Type="http://schemas.openxmlformats.org/officeDocument/2006/relationships/image" Target="../media/image12.png"/><Relationship Id="rId26" Type="http://schemas.openxmlformats.org/officeDocument/2006/relationships/image" Target="../media/image19.png"/><Relationship Id="rId17" Type="http://schemas.openxmlformats.org/officeDocument/2006/relationships/image" Target="../media/image11.png"/><Relationship Id="rId25" Type="http://schemas.openxmlformats.org/officeDocument/2006/relationships/image" Target="../media/image18.png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17.png"/><Relationship Id="rId15" Type="http://schemas.openxmlformats.org/officeDocument/2006/relationships/image" Target="../media/image9.png"/><Relationship Id="rId23" Type="http://schemas.openxmlformats.org/officeDocument/2006/relationships/image" Target="../media/image16.png"/><Relationship Id="rId19" Type="http://schemas.openxmlformats.org/officeDocument/2006/relationships/image" Target="../media/image13.png"/><Relationship Id="rId14" Type="http://schemas.openxmlformats.org/officeDocument/2006/relationships/image" Target="../media/image8.png"/><Relationship Id="rId22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18" Type="http://schemas.openxmlformats.org/officeDocument/2006/relationships/image" Target="../media/image24.png"/><Relationship Id="rId21" Type="http://schemas.openxmlformats.org/officeDocument/2006/relationships/image" Target="../media/image260.png"/><Relationship Id="rId17" Type="http://schemas.openxmlformats.org/officeDocument/2006/relationships/image" Target="../media/image23.png"/><Relationship Id="rId25" Type="http://schemas.openxmlformats.org/officeDocument/2006/relationships/image" Target="../media/image281.png"/><Relationship Id="rId16" Type="http://schemas.openxmlformats.org/officeDocument/2006/relationships/image" Target="../media/image22.png"/><Relationship Id="rId20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28.png"/><Relationship Id="rId15" Type="http://schemas.openxmlformats.org/officeDocument/2006/relationships/image" Target="../media/image21.png"/><Relationship Id="rId23" Type="http://schemas.openxmlformats.org/officeDocument/2006/relationships/image" Target="../media/image27.png"/><Relationship Id="rId19" Type="http://schemas.openxmlformats.org/officeDocument/2006/relationships/image" Target="../media/image25.png"/><Relationship Id="rId14" Type="http://schemas.openxmlformats.org/officeDocument/2006/relationships/image" Target="../media/image20.png"/><Relationship Id="rId22" Type="http://schemas.openxmlformats.org/officeDocument/2006/relationships/image" Target="../media/image161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80.png"/><Relationship Id="rId18" Type="http://schemas.openxmlformats.org/officeDocument/2006/relationships/image" Target="../media/image32.png"/><Relationship Id="rId26" Type="http://schemas.openxmlformats.org/officeDocument/2006/relationships/image" Target="../media/image40.png"/><Relationship Id="rId21" Type="http://schemas.openxmlformats.org/officeDocument/2006/relationships/image" Target="../media/image35.png"/><Relationship Id="rId17" Type="http://schemas.openxmlformats.org/officeDocument/2006/relationships/image" Target="../media/image31.png"/><Relationship Id="rId25" Type="http://schemas.openxmlformats.org/officeDocument/2006/relationships/image" Target="../media/image39.png"/><Relationship Id="rId16" Type="http://schemas.openxmlformats.org/officeDocument/2006/relationships/image" Target="../media/image30.png"/><Relationship Id="rId20" Type="http://schemas.openxmlformats.org/officeDocument/2006/relationships/image" Target="../media/image34.png"/><Relationship Id="rId29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38.png"/><Relationship Id="rId15" Type="http://schemas.openxmlformats.org/officeDocument/2006/relationships/image" Target="../media/image291.png"/><Relationship Id="rId23" Type="http://schemas.openxmlformats.org/officeDocument/2006/relationships/image" Target="../media/image37.png"/><Relationship Id="rId28" Type="http://schemas.openxmlformats.org/officeDocument/2006/relationships/image" Target="../media/image42.png"/><Relationship Id="rId19" Type="http://schemas.openxmlformats.org/officeDocument/2006/relationships/image" Target="../media/image33.png"/><Relationship Id="rId14" Type="http://schemas.openxmlformats.org/officeDocument/2006/relationships/image" Target="../media/image29.png"/><Relationship Id="rId22" Type="http://schemas.openxmlformats.org/officeDocument/2006/relationships/image" Target="../media/image36.png"/><Relationship Id="rId27" Type="http://schemas.openxmlformats.org/officeDocument/2006/relationships/image" Target="../media/image41.png"/></Relationships>
</file>

<file path=ppt/slides/_rels/slide6.xml.rels><?xml version="1.0" encoding="UTF-8" standalone="yes"?>
<Relationships xmlns="http://schemas.openxmlformats.org/package/2006/relationships"><Relationship Id="rId18" Type="http://schemas.openxmlformats.org/officeDocument/2006/relationships/image" Target="../media/image48.png"/><Relationship Id="rId21" Type="http://schemas.openxmlformats.org/officeDocument/2006/relationships/image" Target="../media/image51.png"/><Relationship Id="rId17" Type="http://schemas.openxmlformats.org/officeDocument/2006/relationships/image" Target="../media/image47.png"/><Relationship Id="rId25" Type="http://schemas.openxmlformats.org/officeDocument/2006/relationships/image" Target="../media/image55.png"/><Relationship Id="rId16" Type="http://schemas.openxmlformats.org/officeDocument/2006/relationships/image" Target="../media/image46.png"/><Relationship Id="rId20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54.png"/><Relationship Id="rId15" Type="http://schemas.openxmlformats.org/officeDocument/2006/relationships/image" Target="../media/image45.png"/><Relationship Id="rId23" Type="http://schemas.openxmlformats.org/officeDocument/2006/relationships/image" Target="../media/image53.png"/><Relationship Id="rId19" Type="http://schemas.openxmlformats.org/officeDocument/2006/relationships/image" Target="../media/image49.png"/><Relationship Id="rId14" Type="http://schemas.openxmlformats.org/officeDocument/2006/relationships/image" Target="../media/image44.png"/><Relationship Id="rId22" Type="http://schemas.openxmlformats.org/officeDocument/2006/relationships/image" Target="../media/image52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7.png"/><Relationship Id="rId1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59.png"/><Relationship Id="rId14" Type="http://schemas.openxmlformats.org/officeDocument/2006/relationships/image" Target="../media/image58.png"/></Relationships>
</file>

<file path=ppt/slides/_rels/slide8.xml.rels><?xml version="1.0" encoding="UTF-8" standalone="yes"?>
<Relationships xmlns="http://schemas.openxmlformats.org/package/2006/relationships"><Relationship Id="rId18" Type="http://schemas.openxmlformats.org/officeDocument/2006/relationships/image" Target="../media/image2.png"/><Relationship Id="rId21" Type="http://schemas.openxmlformats.org/officeDocument/2006/relationships/image" Target="../media/image64.png"/><Relationship Id="rId17" Type="http://schemas.openxmlformats.org/officeDocument/2006/relationships/image" Target="NULL"/><Relationship Id="rId16" Type="http://schemas.openxmlformats.org/officeDocument/2006/relationships/image" Target="../media/image62.png"/><Relationship Id="rId20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61.png"/><Relationship Id="rId19" Type="http://schemas.openxmlformats.org/officeDocument/2006/relationships/image" Target="../media/image612.png"/><Relationship Id="rId14" Type="http://schemas.openxmlformats.org/officeDocument/2006/relationships/image" Target="../media/image60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00.png"/><Relationship Id="rId18" Type="http://schemas.openxmlformats.org/officeDocument/2006/relationships/image" Target="../media/image650.png"/><Relationship Id="rId26" Type="http://schemas.openxmlformats.org/officeDocument/2006/relationships/image" Target="../media/image210.png"/><Relationship Id="rId21" Type="http://schemas.openxmlformats.org/officeDocument/2006/relationships/image" Target="../media/image630.png"/><Relationship Id="rId17" Type="http://schemas.openxmlformats.org/officeDocument/2006/relationships/image" Target="../media/image640.png"/><Relationship Id="rId25" Type="http://schemas.openxmlformats.org/officeDocument/2006/relationships/image" Target="../media/image660.png"/><Relationship Id="rId16" Type="http://schemas.openxmlformats.org/officeDocument/2006/relationships/image" Target="../media/image601.png"/><Relationship Id="rId20" Type="http://schemas.openxmlformats.org/officeDocument/2006/relationships/image" Target="../media/image621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66.png"/><Relationship Id="rId15" Type="http://schemas.openxmlformats.org/officeDocument/2006/relationships/image" Target="../media/image620.png"/><Relationship Id="rId23" Type="http://schemas.openxmlformats.org/officeDocument/2006/relationships/image" Target="../media/image65.png"/><Relationship Id="rId28" Type="http://schemas.openxmlformats.org/officeDocument/2006/relationships/image" Target="../media/image75.png"/><Relationship Id="rId19" Type="http://schemas.openxmlformats.org/officeDocument/2006/relationships/image" Target="../media/image611.png"/><Relationship Id="rId14" Type="http://schemas.openxmlformats.org/officeDocument/2006/relationships/image" Target="../media/image610.png"/><Relationship Id="rId22" Type="http://schemas.openxmlformats.org/officeDocument/2006/relationships/image" Target="../media/image641.png"/><Relationship Id="rId27" Type="http://schemas.openxmlformats.org/officeDocument/2006/relationships/image" Target="../media/image6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864000" y="2448000"/>
            <a:ext cx="1440000" cy="360000"/>
          </a:xfrm>
        </p:spPr>
        <p:txBody>
          <a:bodyPr/>
          <a:lstStyle/>
          <a:p>
            <a:pPr algn="l"/>
            <a:r>
              <a:rPr lang="en-GB" sz="1800" dirty="0">
                <a:solidFill>
                  <a:srgbClr val="7030A0"/>
                </a:solidFill>
              </a:rPr>
              <a:t>Lesson 1</a:t>
            </a:r>
            <a:r>
              <a:rPr lang="cs-CZ" sz="1800" dirty="0">
                <a:solidFill>
                  <a:srgbClr val="7030A0"/>
                </a:solidFill>
              </a:rPr>
              <a:t>2</a:t>
            </a:r>
            <a:endParaRPr lang="en-GB" sz="1800" dirty="0">
              <a:solidFill>
                <a:srgbClr val="7030A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16000" y="2700000"/>
            <a:ext cx="6121316" cy="1800000"/>
          </a:xfrm>
        </p:spPr>
        <p:txBody>
          <a:bodyPr/>
          <a:lstStyle/>
          <a:p>
            <a:pPr marL="182880" indent="0" algn="l">
              <a:buNone/>
            </a:pPr>
            <a:r>
              <a:rPr lang="en-GB" dirty="0">
                <a:solidFill>
                  <a:srgbClr val="7030A0"/>
                </a:solidFill>
              </a:rPr>
              <a:t>Cost-of-carry</a:t>
            </a:r>
            <a:br>
              <a:rPr lang="en-GB" dirty="0">
                <a:solidFill>
                  <a:srgbClr val="7030A0"/>
                </a:solidFill>
              </a:rPr>
            </a:br>
            <a:r>
              <a:rPr lang="en-GB" dirty="0">
                <a:solidFill>
                  <a:srgbClr val="7030A0"/>
                </a:solidFill>
              </a:rPr>
              <a:t>model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000" y="468000"/>
            <a:ext cx="3600000" cy="864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800" b="1" dirty="0"/>
              <a:t>Institute of Economic Studies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400" b="1" dirty="0"/>
              <a:t>Faculty of Social Sciences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400" b="1" dirty="0"/>
              <a:t>Charles University in Prague</a:t>
            </a:r>
          </a:p>
        </p:txBody>
      </p:sp>
      <p:sp>
        <p:nvSpPr>
          <p:cNvPr id="12" name="Podnadpis 2"/>
          <p:cNvSpPr>
            <a:spLocks noGrp="1"/>
          </p:cNvSpPr>
          <p:nvPr/>
        </p:nvSpPr>
        <p:spPr>
          <a:xfrm>
            <a:off x="5544720" y="5292000"/>
            <a:ext cx="3419768" cy="3960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b="1" dirty="0"/>
              <a:t>Financial markets instruments </a:t>
            </a:r>
            <a:endParaRPr lang="en-GB" sz="1800" b="1" dirty="0">
              <a:solidFill>
                <a:srgbClr val="C00000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000" y="540109"/>
            <a:ext cx="1278000" cy="128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53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Zástupný symbol pro zápatí 1"/>
          <p:cNvSpPr txBox="1">
            <a:spLocks/>
          </p:cNvSpPr>
          <p:nvPr/>
        </p:nvSpPr>
        <p:spPr>
          <a:xfrm>
            <a:off x="180000" y="6336000"/>
            <a:ext cx="3312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Cost-of-carry model</a:t>
            </a:r>
          </a:p>
        </p:txBody>
      </p:sp>
      <p:sp>
        <p:nvSpPr>
          <p:cNvPr id="83" name="Zástupný symbol pro číslo snímku 2"/>
          <p:cNvSpPr txBox="1">
            <a:spLocks/>
          </p:cNvSpPr>
          <p:nvPr/>
        </p:nvSpPr>
        <p:spPr>
          <a:xfrm>
            <a:off x="7164000" y="633600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FE5482F-2F05-49C5-9E15-73F945A41231}" type="slidenum">
              <a:rPr lang="cs-CZ" smtClean="0"/>
              <a:pPr algn="r"/>
              <a:t>10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5868160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Fair price of stock-index futures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864000" y="954000"/>
            <a:ext cx="370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Variables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ovéPole 35"/>
              <p:cNvSpPr txBox="1"/>
              <p:nvPr/>
            </p:nvSpPr>
            <p:spPr>
              <a:xfrm>
                <a:off x="1512000" y="1254686"/>
                <a:ext cx="450016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8000" indent="-288000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</a:t>
                </a:r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. . . current market price of stock portfolio</a:t>
                </a:r>
              </a:p>
            </p:txBody>
          </p:sp>
        </mc:Choice>
        <mc:Fallback xmlns="">
          <p:sp>
            <p:nvSpPr>
              <p:cNvPr id="73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1254686"/>
                <a:ext cx="4500160" cy="307777"/>
              </a:xfrm>
              <a:prstGeom prst="rect">
                <a:avLst/>
              </a:prstGeom>
              <a:blipFill>
                <a:blip r:embed="rId15"/>
                <a:stretch>
                  <a:fillRect l="-136" t="-6000" b="-18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ovéPole 35"/>
              <p:cNvSpPr txBox="1"/>
              <p:nvPr/>
            </p:nvSpPr>
            <p:spPr>
              <a:xfrm>
                <a:off x="1512000" y="2378207"/>
                <a:ext cx="519846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8000" indent="-288000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400" i="1" smtClean="0">
                        <a:latin typeface="Cambria Math"/>
                        <a:ea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	. . . current money market borrowing rate</a:t>
                </a:r>
              </a:p>
            </p:txBody>
          </p:sp>
        </mc:Choice>
        <mc:Fallback xmlns="">
          <p:sp>
            <p:nvSpPr>
              <p:cNvPr id="74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2378207"/>
                <a:ext cx="5198464" cy="307777"/>
              </a:xfrm>
              <a:prstGeom prst="rect">
                <a:avLst/>
              </a:prstGeom>
              <a:blipFill>
                <a:blip r:embed="rId16"/>
                <a:stretch>
                  <a:fillRect l="-117" t="-5882" b="-176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ovéPole 35"/>
              <p:cNvSpPr txBox="1"/>
              <p:nvPr/>
            </p:nvSpPr>
            <p:spPr>
              <a:xfrm>
                <a:off x="1512000" y="1706930"/>
                <a:ext cx="450016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8000" indent="-288000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. . . current price of stock-index futures</a:t>
                </a:r>
              </a:p>
            </p:txBody>
          </p:sp>
        </mc:Choice>
        <mc:Fallback xmlns="">
          <p:sp>
            <p:nvSpPr>
              <p:cNvPr id="75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1706930"/>
                <a:ext cx="4500160" cy="307777"/>
              </a:xfrm>
              <a:prstGeom prst="rect">
                <a:avLst/>
              </a:prstGeom>
              <a:blipFill>
                <a:blip r:embed="rId17"/>
                <a:stretch>
                  <a:fillRect l="-136" t="-6000" b="-20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35"/>
              <p:cNvSpPr txBox="1"/>
              <p:nvPr/>
            </p:nvSpPr>
            <p:spPr>
              <a:xfrm>
                <a:off x="1512000" y="1933052"/>
                <a:ext cx="522024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8000" indent="-288000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400" i="1" smtClean="0">
                        <a:latin typeface="Cambria Math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. . . time to maturity of stock-index futures contract</a:t>
                </a:r>
              </a:p>
            </p:txBody>
          </p:sp>
        </mc:Choice>
        <mc:Fallback xmlns="">
          <p:sp>
            <p:nvSpPr>
              <p:cNvPr id="4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1933052"/>
                <a:ext cx="5220240" cy="307777"/>
              </a:xfrm>
              <a:prstGeom prst="rect">
                <a:avLst/>
              </a:prstGeom>
              <a:blipFill>
                <a:blip r:embed="rId18"/>
                <a:stretch>
                  <a:fillRect l="-117" t="-5882" b="-176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ovéPole 61"/>
          <p:cNvSpPr txBox="1"/>
          <p:nvPr/>
        </p:nvSpPr>
        <p:spPr>
          <a:xfrm>
            <a:off x="864000" y="4428000"/>
            <a:ext cx="370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Stock-index parity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35"/>
              <p:cNvSpPr txBox="1"/>
              <p:nvPr/>
            </p:nvSpPr>
            <p:spPr>
              <a:xfrm>
                <a:off x="1512224" y="2159174"/>
                <a:ext cx="519824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8000" indent="-288000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  <a:ea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	. . . dividend yield of stock portfolio</a:t>
                </a:r>
              </a:p>
            </p:txBody>
          </p:sp>
        </mc:Choice>
        <mc:Fallback xmlns="">
          <p:sp>
            <p:nvSpPr>
              <p:cNvPr id="59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224" y="2159174"/>
                <a:ext cx="5198240" cy="307777"/>
              </a:xfrm>
              <a:prstGeom prst="rect">
                <a:avLst/>
              </a:prstGeom>
              <a:blipFill>
                <a:blip r:embed="rId19"/>
                <a:stretch>
                  <a:fillRect l="-117" t="-5882" b="-176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5" name="Tabulka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080259"/>
              </p:ext>
            </p:extLst>
          </p:nvPr>
        </p:nvGraphicFramePr>
        <p:xfrm>
          <a:off x="1620000" y="2987532"/>
          <a:ext cx="90388" cy="1429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29204">
                <a:tc>
                  <a:txBody>
                    <a:bodyPr/>
                    <a:lstStyle/>
                    <a:p>
                      <a:pPr algn="ctr"/>
                      <a:endParaRPr lang="cs-CZ" sz="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7" name="TextovéPole 66"/>
          <p:cNvSpPr txBox="1"/>
          <p:nvPr/>
        </p:nvSpPr>
        <p:spPr>
          <a:xfrm>
            <a:off x="864000" y="2592000"/>
            <a:ext cx="5846464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Cash flows of cost-of-carry strategy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ovéPole 35"/>
              <p:cNvSpPr txBox="1"/>
              <p:nvPr/>
            </p:nvSpPr>
            <p:spPr>
              <a:xfrm>
                <a:off x="1728000" y="3151539"/>
                <a:ext cx="63000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					purchasing shares at quantities corresponding </a:t>
                </a:r>
                <a:r>
                  <a:rPr lang="cs-CZ" sz="1200" dirty="0">
                    <a:latin typeface="Cambria Math"/>
                    <a:ea typeface="Cambria Math"/>
                  </a:rPr>
                  <a:t>to</a:t>
                </a:r>
                <a:r>
                  <a:rPr lang="en-GB" sz="1200" dirty="0">
                    <a:latin typeface="Cambria Math"/>
                    <a:ea typeface="Cambria Math"/>
                  </a:rPr>
                  <a:t> the index's composition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8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3151539"/>
                <a:ext cx="6300000" cy="276999"/>
              </a:xfrm>
              <a:prstGeom prst="rect">
                <a:avLst/>
              </a:prstGeom>
              <a:blipFill>
                <a:blip r:embed="rId20"/>
                <a:stretch>
                  <a:fillRect t="-2222" b="-1777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ovéPole 68"/>
          <p:cNvSpPr txBox="1"/>
          <p:nvPr/>
        </p:nvSpPr>
        <p:spPr>
          <a:xfrm rot="-5400000">
            <a:off x="1100764" y="3190656"/>
            <a:ext cx="464713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today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ovéPole 35"/>
              <p:cNvSpPr txBox="1"/>
              <p:nvPr/>
            </p:nvSpPr>
            <p:spPr>
              <a:xfrm>
                <a:off x="1728000" y="3348463"/>
                <a:ext cx="475218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:r>
                  <a:rPr lang="en-GB" sz="1200" b="0" dirty="0">
                    <a:ea typeface="Cambria Math"/>
                  </a:rPr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						opening short position in the stock-index futures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0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3348463"/>
                <a:ext cx="4752184" cy="276999"/>
              </a:xfrm>
              <a:prstGeom prst="rect">
                <a:avLst/>
              </a:prstGeom>
              <a:blipFill>
                <a:blip r:embed="rId21"/>
                <a:stretch>
                  <a:fillRect b="-1521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1" name="Přímá spojnice 70"/>
          <p:cNvCxnSpPr/>
          <p:nvPr/>
        </p:nvCxnSpPr>
        <p:spPr>
          <a:xfrm>
            <a:off x="1728000" y="2991984"/>
            <a:ext cx="6156000" cy="0"/>
          </a:xfrm>
          <a:prstGeom prst="line">
            <a:avLst/>
          </a:prstGeom>
          <a:ln w="12700">
            <a:prstDash val="sysDash"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71"/>
          <p:cNvCxnSpPr>
            <a:cxnSpLocks/>
          </p:cNvCxnSpPr>
          <p:nvPr/>
        </p:nvCxnSpPr>
        <p:spPr>
          <a:xfrm>
            <a:off x="1728000" y="3609507"/>
            <a:ext cx="6156000" cy="0"/>
          </a:xfrm>
          <a:prstGeom prst="line">
            <a:avLst/>
          </a:prstGeom>
          <a:ln w="12700">
            <a:prstDash val="sysDash"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Levá složená závorka 75"/>
          <p:cNvSpPr/>
          <p:nvPr/>
        </p:nvSpPr>
        <p:spPr>
          <a:xfrm>
            <a:off x="1440000" y="2998515"/>
            <a:ext cx="154159" cy="612000"/>
          </a:xfrm>
          <a:prstGeom prst="leftBrace">
            <a:avLst/>
          </a:prstGeom>
          <a:ln w="1905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ovéPole 35"/>
              <p:cNvSpPr txBox="1"/>
              <p:nvPr/>
            </p:nvSpPr>
            <p:spPr>
              <a:xfrm>
                <a:off x="1728000" y="3774729"/>
                <a:ext cx="453616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9388" indent="-179388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1+</m:t>
                        </m:r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𝑟𝑇</m:t>
                        </m:r>
                      </m:e>
                    </m:d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 		repaying the loan with an interest</a:t>
                </a:r>
              </a:p>
            </p:txBody>
          </p:sp>
        </mc:Choice>
        <mc:Fallback xmlns="">
          <p:sp>
            <p:nvSpPr>
              <p:cNvPr id="78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3774729"/>
                <a:ext cx="4536160" cy="276999"/>
              </a:xfrm>
              <a:prstGeom prst="rect">
                <a:avLst/>
              </a:prstGeom>
              <a:blipFill>
                <a:blip r:embed="rId22"/>
                <a:stretch>
                  <a:fillRect b="-1521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ovéPole 79"/>
          <p:cNvSpPr txBox="1"/>
          <p:nvPr/>
        </p:nvSpPr>
        <p:spPr>
          <a:xfrm rot="-5400000">
            <a:off x="1039856" y="3887376"/>
            <a:ext cx="580607" cy="2308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sz="9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delivery</a:t>
            </a:r>
          </a:p>
        </p:txBody>
      </p:sp>
      <p:sp>
        <p:nvSpPr>
          <p:cNvPr id="81" name="Levá složená závorka 80"/>
          <p:cNvSpPr/>
          <p:nvPr/>
        </p:nvSpPr>
        <p:spPr>
          <a:xfrm>
            <a:off x="1440000" y="3617560"/>
            <a:ext cx="154159" cy="774000"/>
          </a:xfrm>
          <a:prstGeom prst="leftBrace">
            <a:avLst/>
          </a:prstGeom>
          <a:ln w="1905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ovéPole 35"/>
              <p:cNvSpPr txBox="1"/>
              <p:nvPr/>
            </p:nvSpPr>
            <p:spPr>
              <a:xfrm>
                <a:off x="1728000" y="4168489"/>
                <a:ext cx="453616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9388" indent="-179388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𝐹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en-GB" sz="1200" b="0" i="1" smtClean="0"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				balance on the margin account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4168489"/>
                <a:ext cx="4536160" cy="276999"/>
              </a:xfrm>
              <a:prstGeom prst="rect">
                <a:avLst/>
              </a:prstGeom>
              <a:blipFill>
                <a:blip r:embed="rId23"/>
                <a:stretch>
                  <a:fillRect t="-2222" b="-1777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ovéPole 35"/>
              <p:cNvSpPr txBox="1"/>
              <p:nvPr/>
            </p:nvSpPr>
            <p:spPr>
              <a:xfrm>
                <a:off x="1728000" y="2961435"/>
                <a:ext cx="54000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					taking a loan to purchase shares included in the stock index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8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2961435"/>
                <a:ext cx="5400000" cy="276999"/>
              </a:xfrm>
              <a:prstGeom prst="rect">
                <a:avLst/>
              </a:prstGeom>
              <a:blipFill>
                <a:blip r:embed="rId24"/>
                <a:stretch>
                  <a:fillRect t="-2222" b="-1777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2" name="Přímá spojnice 91"/>
          <p:cNvCxnSpPr/>
          <p:nvPr/>
        </p:nvCxnSpPr>
        <p:spPr>
          <a:xfrm>
            <a:off x="1728000" y="4416736"/>
            <a:ext cx="6156000" cy="0"/>
          </a:xfrm>
          <a:prstGeom prst="line">
            <a:avLst/>
          </a:prstGeom>
          <a:ln w="12700">
            <a:prstDash val="sysDash"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ovéPole 94"/>
              <p:cNvSpPr txBox="1"/>
              <p:nvPr/>
            </p:nvSpPr>
            <p:spPr>
              <a:xfrm>
                <a:off x="1984648" y="4748424"/>
                <a:ext cx="37332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0=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1+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𝑟𝑇</m:t>
                          </m:r>
                        </m:e>
                      </m:d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𝑑𝑇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5" name="TextovéPole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4648" y="4748424"/>
                <a:ext cx="3733201" cy="338554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ovéPole 35"/>
              <p:cNvSpPr txBox="1"/>
              <p:nvPr/>
            </p:nvSpPr>
            <p:spPr>
              <a:xfrm>
                <a:off x="1512000" y="1480808"/>
                <a:ext cx="572400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8000" indent="-288000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. . . market price of stock portfolio at delivery of futures contract </a:t>
                </a:r>
              </a:p>
            </p:txBody>
          </p:sp>
        </mc:Choice>
        <mc:Fallback xmlns="">
          <p:sp>
            <p:nvSpPr>
              <p:cNvPr id="63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1480808"/>
                <a:ext cx="5724000" cy="307777"/>
              </a:xfrm>
              <a:prstGeom prst="rect">
                <a:avLst/>
              </a:prstGeom>
              <a:blipFill>
                <a:blip r:embed="rId26"/>
                <a:stretch>
                  <a:fillRect l="-106" t="-6000" b="-18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ovéPole 35"/>
              <p:cNvSpPr txBox="1"/>
              <p:nvPr/>
            </p:nvSpPr>
            <p:spPr>
              <a:xfrm>
                <a:off x="1728000" y="3971609"/>
                <a:ext cx="453616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9388" indent="-179388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latin typeface="Cambria Math"/>
                            <a:ea typeface="Cambria Math"/>
                          </a:rPr>
                          <m:t>𝑑𝑇𝑆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sz="1200" dirty="0">
                    <a:latin typeface="Cambria Math"/>
                    <a:ea typeface="Cambria Math"/>
                  </a:rPr>
                  <a:t>	</a:t>
                </a:r>
                <a:r>
                  <a:rPr lang="en-GB" sz="1200" dirty="0">
                    <a:latin typeface="Cambria Math"/>
                    <a:ea typeface="Cambria Math"/>
                  </a:rPr>
                  <a:t>				dividends from stock portfolio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4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3971609"/>
                <a:ext cx="4536160" cy="276999"/>
              </a:xfrm>
              <a:prstGeom prst="rect">
                <a:avLst/>
              </a:prstGeom>
              <a:blipFill>
                <a:blip r:embed="rId27"/>
                <a:stretch>
                  <a:fillRect t="-2222" b="-1777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ovéPole 35"/>
              <p:cNvSpPr txBox="1"/>
              <p:nvPr/>
            </p:nvSpPr>
            <p:spPr>
              <a:xfrm>
                <a:off x="1728000" y="3577849"/>
                <a:ext cx="453616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9388" indent="-179388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 					selling shares at market price</a:t>
                </a:r>
              </a:p>
            </p:txBody>
          </p:sp>
        </mc:Choice>
        <mc:Fallback xmlns="">
          <p:sp>
            <p:nvSpPr>
              <p:cNvPr id="77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3577849"/>
                <a:ext cx="4536160" cy="276999"/>
              </a:xfrm>
              <a:prstGeom prst="rect">
                <a:avLst/>
              </a:prstGeom>
              <a:blipFill>
                <a:blip r:embed="rId28"/>
                <a:stretch>
                  <a:fillRect t="-2222" b="-1777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ovéPole 78"/>
          <p:cNvSpPr txBox="1"/>
          <p:nvPr/>
        </p:nvSpPr>
        <p:spPr>
          <a:xfrm>
            <a:off x="1187624" y="4992014"/>
            <a:ext cx="79208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Sources of market imperfections: costs of forming and maintaining tracking portfolio, taxation of dividends, uncertain timing of dividends, etc.</a:t>
            </a:r>
          </a:p>
        </p:txBody>
      </p:sp>
      <p:sp>
        <p:nvSpPr>
          <p:cNvPr id="87" name="TextovéPole 86"/>
          <p:cNvSpPr txBox="1"/>
          <p:nvPr/>
        </p:nvSpPr>
        <p:spPr>
          <a:xfrm>
            <a:off x="1188000" y="5526336"/>
            <a:ext cx="77044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Transaction costs can be lowered by investing in Exchange Traded Funds (ETF) which copy the composition of an underlying stock index</a:t>
            </a:r>
            <a:endParaRPr lang="en-GB" sz="1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ovéPole 83"/>
              <p:cNvSpPr txBox="1"/>
              <p:nvPr/>
            </p:nvSpPr>
            <p:spPr>
              <a:xfrm>
                <a:off x="5684958" y="4747518"/>
                <a:ext cx="24225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i="1" smtClean="0">
                          <a:latin typeface="Cambria Math"/>
                          <a:ea typeface="Cambria Math"/>
                        </a:rPr>
                        <m:t>⇨</m:t>
                      </m:r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  </m:t>
                      </m:r>
                      <m:sSub>
                        <m:sSubPr>
                          <m:ctrlPr>
                            <a:rPr lang="cs-CZ" sz="16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𝐹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𝑇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4" name="TextovéPole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4958" y="4747518"/>
                <a:ext cx="2422522" cy="338554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0135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2000" y="2160000"/>
            <a:ext cx="5976000" cy="1800000"/>
          </a:xfrm>
        </p:spPr>
        <p:txBody>
          <a:bodyPr/>
          <a:lstStyle/>
          <a:p>
            <a:pPr marL="182880" indent="0" algn="l">
              <a:buNone/>
            </a:pPr>
            <a:r>
              <a:rPr lang="en-GB" dirty="0">
                <a:solidFill>
                  <a:srgbClr val="7030A0"/>
                </a:solidFill>
              </a:rPr>
              <a:t>See you </a:t>
            </a:r>
            <a:br>
              <a:rPr lang="en-GB" dirty="0">
                <a:solidFill>
                  <a:srgbClr val="7030A0"/>
                </a:solidFill>
              </a:rPr>
            </a:br>
            <a:r>
              <a:rPr lang="en-GB" dirty="0">
                <a:solidFill>
                  <a:srgbClr val="7030A0"/>
                </a:solidFill>
              </a:rPr>
              <a:t>in the next lecture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body" idx="1"/>
          </p:nvPr>
        </p:nvSpPr>
        <p:spPr>
          <a:xfrm>
            <a:off x="180000" y="288000"/>
            <a:ext cx="3600000" cy="360000"/>
          </a:xfrm>
        </p:spPr>
        <p:txBody>
          <a:bodyPr>
            <a:noAutofit/>
          </a:bodyPr>
          <a:lstStyle/>
          <a:p>
            <a:pPr marL="361950" indent="-361950" algn="l">
              <a:spcBef>
                <a:spcPts val="0"/>
              </a:spcBef>
              <a:spcAft>
                <a:spcPts val="0"/>
              </a:spcAft>
            </a:pPr>
            <a:r>
              <a:rPr lang="en-GB" sz="1600" cap="small" dirty="0">
                <a:latin typeface="Algerian" panose="04020705040A02060702" pitchFamily="82" charset="0"/>
                <a:ea typeface="Tahoma" panose="020B0604030504040204" pitchFamily="34" charset="0"/>
                <a:cs typeface="Tahoma" panose="020B0604030504040204" pitchFamily="34" charset="0"/>
              </a:rPr>
              <a:t>©</a:t>
            </a:r>
            <a:r>
              <a:rPr lang="en-GB" sz="1800" cap="small" dirty="0">
                <a:latin typeface="Algerian" panose="04020705040A02060702" pitchFamily="82" charset="0"/>
                <a:ea typeface="Tahoma" panose="020B0604030504040204" pitchFamily="34" charset="0"/>
                <a:cs typeface="Tahoma" panose="020B0604030504040204" pitchFamily="34" charset="0"/>
              </a:rPr>
              <a:t> O.D. Lecturing Legacy</a:t>
            </a:r>
          </a:p>
        </p:txBody>
      </p:sp>
      <p:sp>
        <p:nvSpPr>
          <p:cNvPr id="9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13</a:t>
            </a:r>
          </a:p>
        </p:txBody>
      </p:sp>
      <p:sp>
        <p:nvSpPr>
          <p:cNvPr id="10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Cost-of-carry model</a:t>
            </a:r>
          </a:p>
        </p:txBody>
      </p:sp>
    </p:spTree>
    <p:extLst>
      <p:ext uri="{BB962C8B-B14F-4D97-AF65-F5344CB8AC3E}">
        <p14:creationId xmlns:p14="http://schemas.microsoft.com/office/powerpoint/2010/main" val="1058235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Cost-of-carry model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3707920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Introduction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954000"/>
            <a:ext cx="3715176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Motivation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1188000" y="1271629"/>
            <a:ext cx="7452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Cost-of-carry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 (also called </a:t>
            </a: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cash-and-carry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) is a model that determines the fair futures price of an underlying asset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1188000" y="1821356"/>
            <a:ext cx="626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Fairness is associated with no-arbitrage condition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s </a:t>
            </a:r>
            <a:endParaRPr lang="en-GB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864000" y="2628000"/>
            <a:ext cx="370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Variables</a:t>
            </a:r>
          </a:p>
        </p:txBody>
      </p:sp>
      <p:sp>
        <p:nvSpPr>
          <p:cNvPr id="82" name="TextovéPole 81"/>
          <p:cNvSpPr txBox="1"/>
          <p:nvPr/>
        </p:nvSpPr>
        <p:spPr>
          <a:xfrm>
            <a:off x="1187624" y="5390261"/>
            <a:ext cx="770485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Carry helps explain why some futures markets are in contango while others are in backwardation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1187624" y="5099412"/>
            <a:ext cx="759602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Carry is the net cash flow associated with holding the asset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ovéPole 35"/>
              <p:cNvSpPr txBox="1"/>
              <p:nvPr/>
            </p:nvSpPr>
            <p:spPr>
              <a:xfrm>
                <a:off x="1512000" y="2982738"/>
                <a:ext cx="5220240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8000" indent="-288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sz="1600" b="0" i="1" smtClean="0">
                            <a:latin typeface="Cambria Math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. . . current spot price of the underlying asset</a:t>
                </a:r>
              </a:p>
            </p:txBody>
          </p:sp>
        </mc:Choice>
        <mc:Fallback xmlns="">
          <p:sp>
            <p:nvSpPr>
              <p:cNvPr id="73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2982738"/>
                <a:ext cx="5220240" cy="338554"/>
              </a:xfrm>
              <a:prstGeom prst="rect">
                <a:avLst/>
              </a:prstGeom>
              <a:blipFill rotWithShape="1">
                <a:blip r:embed="rId16"/>
                <a:stretch>
                  <a:fillRect l="-350" t="-7143" b="-1964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ovéPole 35"/>
              <p:cNvSpPr txBox="1"/>
              <p:nvPr/>
            </p:nvSpPr>
            <p:spPr>
              <a:xfrm>
                <a:off x="1512000" y="3244759"/>
                <a:ext cx="5220240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8000" indent="-288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sz="1600" b="0" i="1" smtClean="0">
                            <a:latin typeface="Cambria Math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. . . current futures price of the underlying asset</a:t>
                </a:r>
              </a:p>
            </p:txBody>
          </p:sp>
        </mc:Choice>
        <mc:Fallback xmlns="">
          <p:sp>
            <p:nvSpPr>
              <p:cNvPr id="74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3244759"/>
                <a:ext cx="5220240" cy="338554"/>
              </a:xfrm>
              <a:prstGeom prst="rect">
                <a:avLst/>
              </a:prstGeom>
              <a:blipFill rotWithShape="1">
                <a:blip r:embed="rId17"/>
                <a:stretch>
                  <a:fillRect l="-350" t="-7143" b="-1964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ovéPole 35"/>
              <p:cNvSpPr txBox="1"/>
              <p:nvPr/>
            </p:nvSpPr>
            <p:spPr>
              <a:xfrm>
                <a:off x="1512000" y="3504661"/>
                <a:ext cx="5219668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8000" indent="-288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. . .  time to maturity of the futures contract</a:t>
                </a:r>
              </a:p>
            </p:txBody>
          </p:sp>
        </mc:Choice>
        <mc:Fallback xmlns="">
          <p:sp>
            <p:nvSpPr>
              <p:cNvPr id="75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3504661"/>
                <a:ext cx="5219668" cy="338554"/>
              </a:xfrm>
              <a:prstGeom prst="rect">
                <a:avLst/>
              </a:prstGeom>
              <a:blipFill>
                <a:blip r:embed="rId18"/>
                <a:stretch>
                  <a:fillRect l="-467" t="-7273" b="-2181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35"/>
              <p:cNvSpPr txBox="1"/>
              <p:nvPr/>
            </p:nvSpPr>
            <p:spPr>
              <a:xfrm>
                <a:off x="1512000" y="3757253"/>
                <a:ext cx="7596504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8000" indent="-288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/>
                        <a:ea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. . .  annual rate of return from holding the underlying asset (coupons, dividends,</a:t>
                </a:r>
              </a:p>
              <a:p>
                <a:pPr marL="808038">
                  <a:buClr>
                    <a:srgbClr val="7030A0"/>
                  </a:buClr>
                </a:pP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convenience yield, etc.)</a:t>
                </a:r>
              </a:p>
            </p:txBody>
          </p:sp>
        </mc:Choice>
        <mc:Fallback xmlns="">
          <p:sp>
            <p:nvSpPr>
              <p:cNvPr id="4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3757253"/>
                <a:ext cx="7596504" cy="584775"/>
              </a:xfrm>
              <a:prstGeom prst="rect">
                <a:avLst/>
              </a:prstGeom>
              <a:blipFill rotWithShape="1">
                <a:blip r:embed="rId19"/>
                <a:stretch>
                  <a:fillRect l="-241" t="-4167" r="-80" b="-1145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ovéPole 35"/>
              <p:cNvSpPr txBox="1"/>
              <p:nvPr/>
            </p:nvSpPr>
            <p:spPr>
              <a:xfrm>
                <a:off x="1512000" y="4253093"/>
                <a:ext cx="7380480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8000" indent="-288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/>
                        <a:ea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. . .  annual rate of cost incurred by holding the underlying asset (interest,</a:t>
                </a:r>
              </a:p>
              <a:p>
                <a:pPr marL="808038">
                  <a:buClr>
                    <a:srgbClr val="7030A0"/>
                  </a:buClr>
                </a:pP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insurance, storage, quality deterioration, etc.)</a:t>
                </a:r>
              </a:p>
            </p:txBody>
          </p:sp>
        </mc:Choice>
        <mc:Fallback xmlns="">
          <p:sp>
            <p:nvSpPr>
              <p:cNvPr id="60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4253093"/>
                <a:ext cx="7380480" cy="584775"/>
              </a:xfrm>
              <a:prstGeom prst="rect">
                <a:avLst/>
              </a:prstGeom>
              <a:blipFill rotWithShape="1">
                <a:blip r:embed="rId20"/>
                <a:stretch>
                  <a:fillRect l="-248" t="-4167" b="-1145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ovéPole 61"/>
          <p:cNvSpPr txBox="1"/>
          <p:nvPr/>
        </p:nvSpPr>
        <p:spPr>
          <a:xfrm>
            <a:off x="864000" y="4752000"/>
            <a:ext cx="370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Carry</a:t>
            </a:r>
            <a:endParaRPr lang="en-GB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3" name="TextovéPole 35"/>
          <p:cNvSpPr txBox="1"/>
          <p:nvPr/>
        </p:nvSpPr>
        <p:spPr>
          <a:xfrm>
            <a:off x="1512000" y="2111814"/>
            <a:ext cx="727164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8000" indent="-2880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a risk-free investment strategy must yield at most a risk-free rate of return</a:t>
            </a:r>
          </a:p>
        </p:txBody>
      </p:sp>
      <p:sp>
        <p:nvSpPr>
          <p:cNvPr id="64" name="TextovéPole 35"/>
          <p:cNvSpPr txBox="1"/>
          <p:nvPr/>
        </p:nvSpPr>
        <p:spPr>
          <a:xfrm>
            <a:off x="1512000" y="2370366"/>
            <a:ext cx="669556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8000" indent="-2880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a zero-investment risk-free strategy must yield a zero return</a:t>
            </a:r>
          </a:p>
        </p:txBody>
      </p:sp>
    </p:spTree>
    <p:extLst>
      <p:ext uri="{BB962C8B-B14F-4D97-AF65-F5344CB8AC3E}">
        <p14:creationId xmlns:p14="http://schemas.microsoft.com/office/powerpoint/2010/main" val="3503728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Cost-of-carry model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3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5868160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Borrowing-cash strategy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517420"/>
              </p:ext>
            </p:extLst>
          </p:nvPr>
        </p:nvGraphicFramePr>
        <p:xfrm>
          <a:off x="1620000" y="1405689"/>
          <a:ext cx="90388" cy="1454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54335">
                <a:tc>
                  <a:txBody>
                    <a:bodyPr/>
                    <a:lstStyle/>
                    <a:p>
                      <a:pPr algn="ctr"/>
                      <a:endParaRPr lang="cs-CZ" sz="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" name="TextovéPole 28"/>
          <p:cNvSpPr txBox="1"/>
          <p:nvPr/>
        </p:nvSpPr>
        <p:spPr>
          <a:xfrm>
            <a:off x="864000" y="954000"/>
            <a:ext cx="586824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Cash flows of borrowing-cash strategy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ovéPole 35"/>
              <p:cNvSpPr txBox="1"/>
              <p:nvPr/>
            </p:nvSpPr>
            <p:spPr>
              <a:xfrm>
                <a:off x="1728000" y="1573065"/>
                <a:ext cx="4032104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	purchasing the asset on the spot market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5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1573065"/>
                <a:ext cx="4032104" cy="277200"/>
              </a:xfrm>
              <a:prstGeom prst="rect">
                <a:avLst/>
              </a:prstGeom>
              <a:blipFill>
                <a:blip r:embed="rId14"/>
                <a:stretch>
                  <a:fillRect b="-1521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ovéPole 35"/>
              <p:cNvSpPr txBox="1"/>
              <p:nvPr/>
            </p:nvSpPr>
            <p:spPr>
              <a:xfrm>
                <a:off x="1728000" y="1380660"/>
                <a:ext cx="4032104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  	taking the loan to buy the asset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7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1380660"/>
                <a:ext cx="4032104" cy="277200"/>
              </a:xfrm>
              <a:prstGeom prst="rect">
                <a:avLst/>
              </a:prstGeom>
              <a:blipFill>
                <a:blip r:embed="rId15"/>
                <a:stretch>
                  <a:fillRect b="-1521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ovéPole 65"/>
          <p:cNvSpPr txBox="1"/>
          <p:nvPr/>
        </p:nvSpPr>
        <p:spPr>
          <a:xfrm rot="-5400000">
            <a:off x="1093348" y="1616229"/>
            <a:ext cx="464713" cy="216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today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ovéPole 35"/>
              <p:cNvSpPr txBox="1"/>
              <p:nvPr/>
            </p:nvSpPr>
            <p:spPr>
              <a:xfrm>
                <a:off x="1728000" y="1773708"/>
                <a:ext cx="4032104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  </m:t>
                    </m:r>
                    <m:r>
                      <a:rPr lang="cs-CZ" sz="12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GB" sz="1200" b="0" i="1" smtClean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	opening short futures position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3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1773708"/>
                <a:ext cx="4032104" cy="277200"/>
              </a:xfrm>
              <a:prstGeom prst="rect">
                <a:avLst/>
              </a:prstGeom>
              <a:blipFill>
                <a:blip r:embed="rId16"/>
                <a:stretch>
                  <a:fillRect t="-2222" b="-1777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ovéPole 77"/>
          <p:cNvSpPr txBox="1"/>
          <p:nvPr/>
        </p:nvSpPr>
        <p:spPr>
          <a:xfrm>
            <a:off x="864000" y="3096000"/>
            <a:ext cx="370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Cost-of-carry formula</a:t>
            </a:r>
          </a:p>
        </p:txBody>
      </p:sp>
      <p:cxnSp>
        <p:nvCxnSpPr>
          <p:cNvPr id="10" name="Přímá spojnice 9"/>
          <p:cNvCxnSpPr/>
          <p:nvPr/>
        </p:nvCxnSpPr>
        <p:spPr>
          <a:xfrm>
            <a:off x="1728000" y="1410141"/>
            <a:ext cx="3996000" cy="0"/>
          </a:xfrm>
          <a:prstGeom prst="line">
            <a:avLst/>
          </a:prstGeom>
          <a:ln w="12700">
            <a:prstDash val="sysDash"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56"/>
          <p:cNvCxnSpPr/>
          <p:nvPr/>
        </p:nvCxnSpPr>
        <p:spPr>
          <a:xfrm>
            <a:off x="1728000" y="2027664"/>
            <a:ext cx="3996000" cy="0"/>
          </a:xfrm>
          <a:prstGeom prst="line">
            <a:avLst/>
          </a:prstGeom>
          <a:ln w="12700">
            <a:prstDash val="sysDash"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Levá složená závorka 11"/>
          <p:cNvSpPr/>
          <p:nvPr/>
        </p:nvSpPr>
        <p:spPr>
          <a:xfrm>
            <a:off x="1440000" y="1416672"/>
            <a:ext cx="154159" cy="612000"/>
          </a:xfrm>
          <a:prstGeom prst="leftBrace">
            <a:avLst/>
          </a:prstGeom>
          <a:ln w="1905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35"/>
              <p:cNvSpPr txBox="1"/>
              <p:nvPr/>
            </p:nvSpPr>
            <p:spPr>
              <a:xfrm>
                <a:off x="1728000" y="2605417"/>
                <a:ext cx="403154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cs-CZ" sz="12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GB" sz="1200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GB" sz="1200" b="0" i="1" smtClean="0">
                        <a:latin typeface="Cambria Math"/>
                        <a:ea typeface="Cambria Math"/>
                      </a:rPr>
                      <m:t>𝑟</m:t>
                    </m:r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en-GB" sz="1200" b="0" i="1" smtClean="0">
                        <a:latin typeface="Cambria Math"/>
                        <a:ea typeface="Cambria Math"/>
                      </a:rPr>
                      <m:t>𝑇</m:t>
                    </m:r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	negative carry</a:t>
                </a:r>
                <a:r>
                  <a:rPr lang="cs-CZ" sz="1200" dirty="0">
                    <a:latin typeface="Cambria Math"/>
                    <a:ea typeface="Cambria Math"/>
                  </a:rPr>
                  <a:t>: </a:t>
                </a:r>
                <a:r>
                  <a:rPr lang="en-GB" sz="1200" dirty="0">
                    <a:latin typeface="Cambria Math"/>
                    <a:ea typeface="Cambria Math"/>
                  </a:rPr>
                  <a:t>paying interest on the loan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9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2605417"/>
                <a:ext cx="4031544" cy="276999"/>
              </a:xfrm>
              <a:prstGeom prst="rect">
                <a:avLst/>
              </a:prstGeom>
              <a:blipFill>
                <a:blip r:embed="rId17"/>
                <a:stretch>
                  <a:fillRect b="-1521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ovéPole 35"/>
              <p:cNvSpPr txBox="1"/>
              <p:nvPr/>
            </p:nvSpPr>
            <p:spPr>
              <a:xfrm>
                <a:off x="1728000" y="2408401"/>
                <a:ext cx="403154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GB" sz="1200" b="0" i="1" smtClean="0">
                        <a:latin typeface="Cambria Math"/>
                        <a:ea typeface="Cambria Math"/>
                      </a:rPr>
                      <m:t>𝑑</m:t>
                    </m:r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en-GB" sz="1200" b="0" i="1" smtClean="0">
                        <a:latin typeface="Cambria Math"/>
                        <a:ea typeface="Cambria Math"/>
                      </a:rPr>
                      <m:t>𝑇</m:t>
                    </m:r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  	positive carry</a:t>
                </a:r>
                <a:r>
                  <a:rPr lang="cs-CZ" sz="1200" dirty="0">
                    <a:latin typeface="Cambria Math"/>
                    <a:ea typeface="Cambria Math"/>
                  </a:rPr>
                  <a:t>: </a:t>
                </a:r>
                <a:r>
                  <a:rPr lang="en-GB" sz="1200" dirty="0">
                    <a:latin typeface="Cambria Math"/>
                    <a:ea typeface="Cambria Math"/>
                  </a:rPr>
                  <a:t>receiving the asset</a:t>
                </a:r>
                <a:r>
                  <a:rPr lang="en-US" sz="1200" dirty="0">
                    <a:latin typeface="Cambria Math"/>
                    <a:ea typeface="Cambria Math"/>
                  </a:rPr>
                  <a:t>’</a:t>
                </a:r>
                <a:r>
                  <a:rPr lang="en-GB" sz="1200" dirty="0">
                    <a:latin typeface="Cambria Math"/>
                    <a:ea typeface="Cambria Math"/>
                  </a:rPr>
                  <a:t>s income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0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2408401"/>
                <a:ext cx="4031544" cy="276999"/>
              </a:xfrm>
              <a:prstGeom prst="rect">
                <a:avLst/>
              </a:prstGeom>
              <a:blipFill>
                <a:blip r:embed="rId18"/>
                <a:stretch>
                  <a:fillRect b="-1521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Levá složená závorka 62"/>
          <p:cNvSpPr/>
          <p:nvPr/>
        </p:nvSpPr>
        <p:spPr>
          <a:xfrm>
            <a:off x="1440000" y="2043752"/>
            <a:ext cx="154159" cy="792000"/>
          </a:xfrm>
          <a:prstGeom prst="leftBrace">
            <a:avLst/>
          </a:prstGeom>
          <a:ln w="1905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" name="TextovéPole 70"/>
          <p:cNvSpPr txBox="1"/>
          <p:nvPr/>
        </p:nvSpPr>
        <p:spPr>
          <a:xfrm rot="-5400000">
            <a:off x="1019388" y="2340000"/>
            <a:ext cx="612632" cy="216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maturity</a:t>
            </a:r>
          </a:p>
        </p:txBody>
      </p:sp>
      <p:cxnSp>
        <p:nvCxnSpPr>
          <p:cNvPr id="74" name="Přímá spojnice 73"/>
          <p:cNvCxnSpPr/>
          <p:nvPr/>
        </p:nvCxnSpPr>
        <p:spPr>
          <a:xfrm>
            <a:off x="1728000" y="2845848"/>
            <a:ext cx="3996000" cy="0"/>
          </a:xfrm>
          <a:prstGeom prst="line">
            <a:avLst/>
          </a:prstGeom>
          <a:ln w="12700">
            <a:prstDash val="sysDash"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ovéPole 35"/>
              <p:cNvSpPr txBox="1"/>
              <p:nvPr/>
            </p:nvSpPr>
            <p:spPr>
              <a:xfrm>
                <a:off x="1728000" y="2212585"/>
                <a:ext cx="4031544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cs-CZ" sz="12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GB" sz="1200" b="0" i="1" smtClean="0"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	repaying the loan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1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2212585"/>
                <a:ext cx="4031544" cy="277200"/>
              </a:xfrm>
              <a:prstGeom prst="rect">
                <a:avLst/>
              </a:prstGeom>
              <a:blipFill>
                <a:blip r:embed="rId19"/>
                <a:stretch>
                  <a:fillRect t="-2222" b="-1777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ovéPole 35"/>
              <p:cNvSpPr txBox="1"/>
              <p:nvPr/>
            </p:nvSpPr>
            <p:spPr>
              <a:xfrm>
                <a:off x="1728000" y="2011232"/>
                <a:ext cx="4031544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𝐹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  	making delivery to futures position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2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2011232"/>
                <a:ext cx="4031544" cy="277200"/>
              </a:xfrm>
              <a:prstGeom prst="rect">
                <a:avLst/>
              </a:prstGeom>
              <a:blipFill>
                <a:blip r:embed="rId20"/>
                <a:stretch>
                  <a:fillRect t="-2222" b="-1777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TextovéPole 83"/>
          <p:cNvSpPr txBox="1"/>
          <p:nvPr/>
        </p:nvSpPr>
        <p:spPr>
          <a:xfrm>
            <a:off x="1188000" y="3432111"/>
            <a:ext cx="7452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This strategy involves no initial investment and is completely risk-free, so its net gain must be zero, based on no-arbitrage argument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2137904" y="4029048"/>
                <a:ext cx="29948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0=</m:t>
                      </m:r>
                      <m:d>
                        <m:d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𝑟</m:t>
                          </m:r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7904" y="4029048"/>
                <a:ext cx="2994858" cy="338554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TextovéPole 84"/>
          <p:cNvSpPr txBox="1"/>
          <p:nvPr/>
        </p:nvSpPr>
        <p:spPr>
          <a:xfrm>
            <a:off x="1188000" y="4595976"/>
            <a:ext cx="395168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Alternative representation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ovéPole 85"/>
              <p:cNvSpPr txBox="1"/>
              <p:nvPr/>
            </p:nvSpPr>
            <p:spPr>
              <a:xfrm>
                <a:off x="3500730" y="4875401"/>
                <a:ext cx="21443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6" name="TextovéPole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0730" y="4875401"/>
                <a:ext cx="2144305" cy="338554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Levá složená závorka 86"/>
          <p:cNvSpPr/>
          <p:nvPr/>
        </p:nvSpPr>
        <p:spPr>
          <a:xfrm rot="-5400000">
            <a:off x="3844744" y="4943959"/>
            <a:ext cx="154159" cy="612000"/>
          </a:xfrm>
          <a:prstGeom prst="leftBrace">
            <a:avLst/>
          </a:prstGeom>
          <a:ln w="1905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8" name="Levá složená závorka 87"/>
          <p:cNvSpPr/>
          <p:nvPr/>
        </p:nvSpPr>
        <p:spPr>
          <a:xfrm rot="-5400000">
            <a:off x="4884456" y="4815379"/>
            <a:ext cx="154159" cy="864000"/>
          </a:xfrm>
          <a:prstGeom prst="leftBrace">
            <a:avLst/>
          </a:prstGeom>
          <a:ln w="1905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9" name="TextovéPole 88"/>
          <p:cNvSpPr txBox="1"/>
          <p:nvPr/>
        </p:nvSpPr>
        <p:spPr>
          <a:xfrm>
            <a:off x="3483664" y="5305075"/>
            <a:ext cx="883598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futures basis</a:t>
            </a:r>
          </a:p>
        </p:txBody>
      </p:sp>
      <p:sp>
        <p:nvSpPr>
          <p:cNvPr id="90" name="TextovéPole 89"/>
          <p:cNvSpPr txBox="1"/>
          <p:nvPr/>
        </p:nvSpPr>
        <p:spPr>
          <a:xfrm>
            <a:off x="4596154" y="5305075"/>
            <a:ext cx="739582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carry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ovéPole 35"/>
              <p:cNvSpPr txBox="1"/>
              <p:nvPr/>
            </p:nvSpPr>
            <p:spPr>
              <a:xfrm>
                <a:off x="1512000" y="5469872"/>
                <a:ext cx="738734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 positive carry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&gt;</m:t>
                        </m:r>
                        <m:r>
                          <a:rPr lang="en-GB" sz="1400" i="1">
                            <a:latin typeface="Cambria Math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</m:d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implies a positive basis</a:t>
                </a:r>
                <a:r>
                  <a:rPr lang="en-GB" sz="1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GB" sz="1400" i="1">
                            <a:latin typeface="Cambria Math"/>
                            <a:ea typeface="Cambria Math" panose="02040503050406030204" pitchFamily="18" charset="0"/>
                          </a:rPr>
                          <m:t>&gt;</m:t>
                        </m:r>
                        <m:sSub>
                          <m:sSubPr>
                            <m:ctrlPr>
                              <a:rPr lang="en-GB" sz="1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so the market is in backwardation</a:t>
                </a:r>
              </a:p>
            </p:txBody>
          </p:sp>
        </mc:Choice>
        <mc:Fallback xmlns="">
          <p:sp>
            <p:nvSpPr>
              <p:cNvPr id="92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5469872"/>
                <a:ext cx="7387344" cy="307777"/>
              </a:xfrm>
              <a:prstGeom prst="rect">
                <a:avLst/>
              </a:prstGeom>
              <a:blipFill>
                <a:blip r:embed="rId24"/>
                <a:stretch>
                  <a:fillRect l="-83" t="-3922" b="-176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ovéPole 35"/>
              <p:cNvSpPr txBox="1"/>
              <p:nvPr/>
            </p:nvSpPr>
            <p:spPr>
              <a:xfrm>
                <a:off x="1512000" y="5700463"/>
                <a:ext cx="738734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 negative carry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en-US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&lt;</m:t>
                        </m:r>
                        <m:r>
                          <a:rPr lang="en-GB" sz="1400" i="1">
                            <a:latin typeface="Cambria Math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</m:d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implies a negative basis</a:t>
                </a:r>
                <a:r>
                  <a:rPr lang="en-GB" sz="1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&lt;</m:t>
                        </m:r>
                        <m:sSub>
                          <m:sSubPr>
                            <m:ctrlPr>
                              <a:rPr lang="en-GB" sz="1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so the market is in contango</a:t>
                </a:r>
              </a:p>
            </p:txBody>
          </p:sp>
        </mc:Choice>
        <mc:Fallback xmlns="">
          <p:sp>
            <p:nvSpPr>
              <p:cNvPr id="64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5700463"/>
                <a:ext cx="7387344" cy="307777"/>
              </a:xfrm>
              <a:prstGeom prst="rect">
                <a:avLst/>
              </a:prstGeom>
              <a:blipFill>
                <a:blip r:embed="rId25"/>
                <a:stretch>
                  <a:fillRect l="-83" t="-5882" b="-176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Levá složená závorka 64"/>
          <p:cNvSpPr/>
          <p:nvPr/>
        </p:nvSpPr>
        <p:spPr>
          <a:xfrm rot="-5400000">
            <a:off x="3044736" y="3895088"/>
            <a:ext cx="154160" cy="985632"/>
          </a:xfrm>
          <a:prstGeom prst="leftBrace">
            <a:avLst/>
          </a:prstGeom>
          <a:ln w="1905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Levá složená závorka 66"/>
          <p:cNvSpPr/>
          <p:nvPr/>
        </p:nvSpPr>
        <p:spPr>
          <a:xfrm rot="-5400000">
            <a:off x="4355056" y="3895088"/>
            <a:ext cx="154160" cy="985632"/>
          </a:xfrm>
          <a:prstGeom prst="leftBrace">
            <a:avLst/>
          </a:prstGeom>
          <a:ln w="1905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TextovéPole 67"/>
          <p:cNvSpPr txBox="1"/>
          <p:nvPr/>
        </p:nvSpPr>
        <p:spPr>
          <a:xfrm>
            <a:off x="2677400" y="4435088"/>
            <a:ext cx="883598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cash inflow</a:t>
            </a:r>
          </a:p>
        </p:txBody>
      </p:sp>
      <p:sp>
        <p:nvSpPr>
          <p:cNvPr id="69" name="TextovéPole 68"/>
          <p:cNvSpPr txBox="1"/>
          <p:nvPr/>
        </p:nvSpPr>
        <p:spPr>
          <a:xfrm>
            <a:off x="3993273" y="4435088"/>
            <a:ext cx="896239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cash outflow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ovéPole 61"/>
              <p:cNvSpPr txBox="1"/>
              <p:nvPr/>
            </p:nvSpPr>
            <p:spPr>
              <a:xfrm>
                <a:off x="5163840" y="4027456"/>
                <a:ext cx="235340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⇨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  </m:t>
                          </m:r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 =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2" name="TextovéPole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3840" y="4027456"/>
                <a:ext cx="2353400" cy="338554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743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Cost-of-carry model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4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5191736" cy="648072"/>
          </a:xfrm>
        </p:spPr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Borrowing-asset strategy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671909"/>
              </p:ext>
            </p:extLst>
          </p:nvPr>
        </p:nvGraphicFramePr>
        <p:xfrm>
          <a:off x="1620000" y="1405689"/>
          <a:ext cx="90388" cy="1454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54335">
                <a:tc>
                  <a:txBody>
                    <a:bodyPr/>
                    <a:lstStyle/>
                    <a:p>
                      <a:pPr algn="ctr"/>
                      <a:endParaRPr lang="cs-CZ" sz="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" name="TextovéPole 28"/>
          <p:cNvSpPr txBox="1"/>
          <p:nvPr/>
        </p:nvSpPr>
        <p:spPr>
          <a:xfrm>
            <a:off x="864000" y="954000"/>
            <a:ext cx="7343564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Cash flows of borrowing-asset strategy (short selling)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ovéPole 35"/>
              <p:cNvSpPr txBox="1"/>
              <p:nvPr/>
            </p:nvSpPr>
            <p:spPr>
              <a:xfrm>
                <a:off x="1728000" y="1573065"/>
                <a:ext cx="453616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	</a:t>
                </a:r>
                <a:r>
                  <a:rPr lang="en-US" sz="1200" dirty="0">
                    <a:latin typeface="Cambria Math"/>
                    <a:ea typeface="Cambria Math"/>
                  </a:rPr>
                  <a:t>putting the revenue </a:t>
                </a:r>
                <a:r>
                  <a:rPr lang="cs-CZ" sz="1200" dirty="0">
                    <a:latin typeface="Cambria Math"/>
                    <a:ea typeface="Cambria Math"/>
                  </a:rPr>
                  <a:t>i</a:t>
                </a:r>
                <a:r>
                  <a:rPr lang="en-US" sz="1200" dirty="0">
                    <a:latin typeface="Cambria Math"/>
                    <a:ea typeface="Cambria Math"/>
                  </a:rPr>
                  <a:t>n a time deposit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5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1573065"/>
                <a:ext cx="4536160" cy="277200"/>
              </a:xfrm>
              <a:prstGeom prst="rect">
                <a:avLst/>
              </a:prstGeom>
              <a:blipFill>
                <a:blip r:embed="rId14"/>
                <a:stretch>
                  <a:fillRect b="-1521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ovéPole 35"/>
              <p:cNvSpPr txBox="1"/>
              <p:nvPr/>
            </p:nvSpPr>
            <p:spPr>
              <a:xfrm>
                <a:off x="1728000" y="1380660"/>
                <a:ext cx="453616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  	</a:t>
                </a:r>
                <a:r>
                  <a:rPr lang="en-US" sz="1200" dirty="0">
                    <a:latin typeface="Cambria Math"/>
                    <a:ea typeface="Cambria Math"/>
                  </a:rPr>
                  <a:t>borrowing the asset and selling it on the spot market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7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1380660"/>
                <a:ext cx="4536160" cy="277200"/>
              </a:xfrm>
              <a:prstGeom prst="rect">
                <a:avLst/>
              </a:prstGeom>
              <a:blipFill>
                <a:blip r:embed="rId15"/>
                <a:stretch>
                  <a:fillRect b="-1521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ovéPole 65"/>
          <p:cNvSpPr txBox="1"/>
          <p:nvPr/>
        </p:nvSpPr>
        <p:spPr>
          <a:xfrm rot="-5400000">
            <a:off x="1100764" y="1608813"/>
            <a:ext cx="464713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today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ovéPole 35"/>
              <p:cNvSpPr txBox="1"/>
              <p:nvPr/>
            </p:nvSpPr>
            <p:spPr>
              <a:xfrm>
                <a:off x="1728000" y="1773708"/>
                <a:ext cx="4498963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  </m:t>
                    </m:r>
                    <m:r>
                      <a:rPr lang="cs-CZ" sz="12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GB" sz="1200" b="0" i="1" smtClean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	opening </a:t>
                </a:r>
                <a:r>
                  <a:rPr lang="cs-CZ" sz="1200" dirty="0">
                    <a:latin typeface="Cambria Math"/>
                    <a:ea typeface="Cambria Math"/>
                  </a:rPr>
                  <a:t>long </a:t>
                </a:r>
                <a:r>
                  <a:rPr lang="en-GB" sz="1200" dirty="0">
                    <a:latin typeface="Cambria Math"/>
                    <a:ea typeface="Cambria Math"/>
                  </a:rPr>
                  <a:t>futures position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3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1773708"/>
                <a:ext cx="4498963" cy="277200"/>
              </a:xfrm>
              <a:prstGeom prst="rect">
                <a:avLst/>
              </a:prstGeom>
              <a:blipFill>
                <a:blip r:embed="rId16"/>
                <a:stretch>
                  <a:fillRect t="-2222" b="-1777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ovéPole 77"/>
          <p:cNvSpPr txBox="1"/>
          <p:nvPr/>
        </p:nvSpPr>
        <p:spPr>
          <a:xfrm>
            <a:off x="864000" y="3096000"/>
            <a:ext cx="370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Cost-of-carry formula</a:t>
            </a:r>
          </a:p>
        </p:txBody>
      </p:sp>
      <p:cxnSp>
        <p:nvCxnSpPr>
          <p:cNvPr id="10" name="Přímá spojnice 9"/>
          <p:cNvCxnSpPr>
            <a:cxnSpLocks/>
          </p:cNvCxnSpPr>
          <p:nvPr/>
        </p:nvCxnSpPr>
        <p:spPr>
          <a:xfrm>
            <a:off x="1728000" y="1410141"/>
            <a:ext cx="5436000" cy="0"/>
          </a:xfrm>
          <a:prstGeom prst="line">
            <a:avLst/>
          </a:prstGeom>
          <a:ln w="12700">
            <a:prstDash val="sysDash"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56"/>
          <p:cNvCxnSpPr>
            <a:cxnSpLocks/>
          </p:cNvCxnSpPr>
          <p:nvPr/>
        </p:nvCxnSpPr>
        <p:spPr>
          <a:xfrm>
            <a:off x="1728000" y="2027664"/>
            <a:ext cx="5436000" cy="0"/>
          </a:xfrm>
          <a:prstGeom prst="line">
            <a:avLst/>
          </a:prstGeom>
          <a:ln w="12700">
            <a:prstDash val="sysDash"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Levá složená závorka 11"/>
          <p:cNvSpPr/>
          <p:nvPr/>
        </p:nvSpPr>
        <p:spPr>
          <a:xfrm>
            <a:off x="1440000" y="1416672"/>
            <a:ext cx="154159" cy="612000"/>
          </a:xfrm>
          <a:prstGeom prst="leftBrace">
            <a:avLst/>
          </a:prstGeom>
          <a:ln w="1905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35"/>
              <p:cNvSpPr txBox="1"/>
              <p:nvPr/>
            </p:nvSpPr>
            <p:spPr>
              <a:xfrm>
                <a:off x="1728000" y="2598329"/>
                <a:ext cx="547226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cs-CZ" sz="12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GB" sz="1200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cs-CZ" sz="1200" b="0" i="1" smtClean="0">
                        <a:latin typeface="Cambria Math"/>
                        <a:ea typeface="Cambria Math"/>
                      </a:rPr>
                      <m:t>𝑑</m:t>
                    </m:r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en-GB" sz="1200" b="0" i="1" smtClean="0">
                        <a:latin typeface="Cambria Math"/>
                        <a:ea typeface="Cambria Math"/>
                      </a:rPr>
                      <m:t>𝑇</m:t>
                    </m:r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	</a:t>
                </a:r>
                <a:r>
                  <a:rPr lang="en-US" sz="1200" dirty="0">
                    <a:latin typeface="Cambria Math"/>
                    <a:ea typeface="Cambria Math"/>
                  </a:rPr>
                  <a:t>negative carry</a:t>
                </a:r>
                <a:r>
                  <a:rPr lang="cs-CZ" sz="1200" dirty="0">
                    <a:latin typeface="Cambria Math"/>
                    <a:ea typeface="Cambria Math"/>
                  </a:rPr>
                  <a:t>: </a:t>
                </a:r>
                <a:r>
                  <a:rPr lang="en-US" sz="1200" dirty="0">
                    <a:latin typeface="Cambria Math"/>
                    <a:ea typeface="Cambria Math"/>
                  </a:rPr>
                  <a:t>transferring the asset’s income to the asset’s owner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9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2598329"/>
                <a:ext cx="5472264" cy="276999"/>
              </a:xfrm>
              <a:prstGeom prst="rect">
                <a:avLst/>
              </a:prstGeom>
              <a:blipFill>
                <a:blip r:embed="rId17"/>
                <a:stretch>
                  <a:fillRect b="-1521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ovéPole 35"/>
              <p:cNvSpPr txBox="1"/>
              <p:nvPr/>
            </p:nvSpPr>
            <p:spPr>
              <a:xfrm>
                <a:off x="1728000" y="2401313"/>
                <a:ext cx="5688288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216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cs-CZ" sz="1200" b="0" i="1" smtClean="0">
                        <a:latin typeface="Cambria Math"/>
                        <a:ea typeface="Cambria Math"/>
                      </a:rPr>
                      <m:t>𝑟</m:t>
                    </m:r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en-GB" sz="1200" b="0" i="1" smtClean="0">
                        <a:latin typeface="Cambria Math"/>
                        <a:ea typeface="Cambria Math"/>
                      </a:rPr>
                      <m:t>𝑇</m:t>
                    </m:r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  	</a:t>
                </a:r>
                <a:r>
                  <a:rPr lang="en-US" sz="1200" dirty="0">
                    <a:latin typeface="Cambria Math"/>
                    <a:ea typeface="Cambria Math"/>
                  </a:rPr>
                  <a:t>positive carry</a:t>
                </a:r>
                <a:r>
                  <a:rPr lang="cs-CZ" sz="1200" dirty="0">
                    <a:latin typeface="Cambria Math"/>
                    <a:ea typeface="Cambria Math"/>
                  </a:rPr>
                  <a:t>: </a:t>
                </a:r>
                <a:r>
                  <a:rPr lang="en-US" sz="1200" dirty="0">
                    <a:latin typeface="Cambria Math"/>
                    <a:ea typeface="Cambria Math"/>
                  </a:rPr>
                  <a:t>earning interest on time deposit</a:t>
                </a:r>
              </a:p>
            </p:txBody>
          </p:sp>
        </mc:Choice>
        <mc:Fallback xmlns="">
          <p:sp>
            <p:nvSpPr>
              <p:cNvPr id="60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2401313"/>
                <a:ext cx="5688288" cy="276999"/>
              </a:xfrm>
              <a:prstGeom prst="rect">
                <a:avLst/>
              </a:prstGeom>
              <a:blipFill>
                <a:blip r:embed="rId18"/>
                <a:stretch>
                  <a:fillRect t="-2222" b="-1777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Levá složená závorka 62"/>
          <p:cNvSpPr/>
          <p:nvPr/>
        </p:nvSpPr>
        <p:spPr>
          <a:xfrm>
            <a:off x="1440000" y="2039094"/>
            <a:ext cx="154159" cy="810000"/>
          </a:xfrm>
          <a:prstGeom prst="leftBrace">
            <a:avLst/>
          </a:prstGeom>
          <a:ln w="1905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" name="TextovéPole 70"/>
          <p:cNvSpPr txBox="1"/>
          <p:nvPr/>
        </p:nvSpPr>
        <p:spPr>
          <a:xfrm rot="-5400000">
            <a:off x="1020788" y="2335132"/>
            <a:ext cx="612632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maturity</a:t>
            </a:r>
          </a:p>
        </p:txBody>
      </p:sp>
      <p:cxnSp>
        <p:nvCxnSpPr>
          <p:cNvPr id="74" name="Přímá spojnice 73"/>
          <p:cNvCxnSpPr>
            <a:cxnSpLocks/>
          </p:cNvCxnSpPr>
          <p:nvPr/>
        </p:nvCxnSpPr>
        <p:spPr>
          <a:xfrm>
            <a:off x="1728000" y="2852936"/>
            <a:ext cx="5436000" cy="0"/>
          </a:xfrm>
          <a:prstGeom prst="line">
            <a:avLst/>
          </a:prstGeom>
          <a:ln w="12700">
            <a:prstDash val="sysDash"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ovéPole 35"/>
              <p:cNvSpPr txBox="1"/>
              <p:nvPr/>
            </p:nvSpPr>
            <p:spPr>
              <a:xfrm>
                <a:off x="1728000" y="2201520"/>
                <a:ext cx="4535992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:r>
                  <a:rPr lang="cs-CZ" sz="12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1200" i="1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	terminating the time deposit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1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2201520"/>
                <a:ext cx="4535992" cy="277200"/>
              </a:xfrm>
              <a:prstGeom prst="rect">
                <a:avLst/>
              </a:prstGeom>
              <a:blipFill>
                <a:blip r:embed="rId19"/>
                <a:stretch>
                  <a:fillRect b="-1521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ovéPole 35"/>
              <p:cNvSpPr txBox="1"/>
              <p:nvPr/>
            </p:nvSpPr>
            <p:spPr>
              <a:xfrm>
                <a:off x="1728000" y="1999079"/>
                <a:ext cx="45356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216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cs-CZ" sz="1200" b="0" i="1" smtClean="0"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𝐹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  	</a:t>
                </a:r>
                <a:r>
                  <a:rPr lang="en-US" sz="1200" dirty="0">
                    <a:latin typeface="Cambria Math"/>
                    <a:ea typeface="Cambria Math"/>
                  </a:rPr>
                  <a:t>taking delivery from futures contract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2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1999079"/>
                <a:ext cx="4535600" cy="277200"/>
              </a:xfrm>
              <a:prstGeom prst="rect">
                <a:avLst/>
              </a:prstGeom>
              <a:blipFill>
                <a:blip r:embed="rId20"/>
                <a:stretch>
                  <a:fillRect t="-2222" b="-1777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TextovéPole 83"/>
          <p:cNvSpPr txBox="1"/>
          <p:nvPr/>
        </p:nvSpPr>
        <p:spPr>
          <a:xfrm>
            <a:off x="1188000" y="3425023"/>
            <a:ext cx="7452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strategy involves no initial investment and is completely risk-free, so its net gain must be zero based on no-arbitrage argument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2139030" y="4021960"/>
                <a:ext cx="29948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0=</m:t>
                      </m:r>
                      <m:d>
                        <m:d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𝑟</m:t>
                          </m:r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9030" y="4021960"/>
                <a:ext cx="2994858" cy="338554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TextovéPole 84"/>
          <p:cNvSpPr txBox="1"/>
          <p:nvPr/>
        </p:nvSpPr>
        <p:spPr>
          <a:xfrm>
            <a:off x="1188000" y="4588888"/>
            <a:ext cx="395168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Alternative representation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ovéPole 85"/>
              <p:cNvSpPr txBox="1"/>
              <p:nvPr/>
            </p:nvSpPr>
            <p:spPr>
              <a:xfrm>
                <a:off x="3500730" y="4868313"/>
                <a:ext cx="21443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6" name="TextovéPole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0730" y="4868313"/>
                <a:ext cx="2144305" cy="338554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Levá složená závorka 86"/>
          <p:cNvSpPr/>
          <p:nvPr/>
        </p:nvSpPr>
        <p:spPr>
          <a:xfrm rot="-5400000">
            <a:off x="3844744" y="4936871"/>
            <a:ext cx="154159" cy="612000"/>
          </a:xfrm>
          <a:prstGeom prst="leftBrace">
            <a:avLst/>
          </a:prstGeom>
          <a:ln w="1905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8" name="Levá složená závorka 87"/>
          <p:cNvSpPr/>
          <p:nvPr/>
        </p:nvSpPr>
        <p:spPr>
          <a:xfrm rot="-5400000">
            <a:off x="4884456" y="4808291"/>
            <a:ext cx="154159" cy="864000"/>
          </a:xfrm>
          <a:prstGeom prst="leftBrace">
            <a:avLst/>
          </a:prstGeom>
          <a:ln w="1905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9" name="TextovéPole 88"/>
          <p:cNvSpPr txBox="1"/>
          <p:nvPr/>
        </p:nvSpPr>
        <p:spPr>
          <a:xfrm>
            <a:off x="3483664" y="5292000"/>
            <a:ext cx="883598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futures basis</a:t>
            </a:r>
          </a:p>
        </p:txBody>
      </p:sp>
      <p:sp>
        <p:nvSpPr>
          <p:cNvPr id="90" name="TextovéPole 89"/>
          <p:cNvSpPr txBox="1"/>
          <p:nvPr/>
        </p:nvSpPr>
        <p:spPr>
          <a:xfrm>
            <a:off x="4596154" y="5292000"/>
            <a:ext cx="739582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carry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ovéPole 35"/>
              <p:cNvSpPr txBox="1"/>
              <p:nvPr/>
            </p:nvSpPr>
            <p:spPr>
              <a:xfrm>
                <a:off x="1512000" y="5491136"/>
                <a:ext cx="738734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 positive carry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&gt;</m:t>
                        </m:r>
                        <m:r>
                          <a:rPr lang="cs-CZ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</m:d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implies a positive basis</a:t>
                </a:r>
                <a:r>
                  <a:rPr lang="en-GB" sz="1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GB" sz="1400" i="1">
                            <a:latin typeface="Cambria Math"/>
                            <a:ea typeface="Cambria Math" panose="02040503050406030204" pitchFamily="18" charset="0"/>
                          </a:rPr>
                          <m:t>&gt;</m:t>
                        </m:r>
                        <m:sSub>
                          <m:sSubPr>
                            <m:ctrlPr>
                              <a:rPr lang="en-GB" sz="1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so the market is in backwardation</a:t>
                </a:r>
              </a:p>
            </p:txBody>
          </p:sp>
        </mc:Choice>
        <mc:Fallback xmlns="">
          <p:sp>
            <p:nvSpPr>
              <p:cNvPr id="92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5491136"/>
                <a:ext cx="7387344" cy="307777"/>
              </a:xfrm>
              <a:prstGeom prst="rect">
                <a:avLst/>
              </a:prstGeom>
              <a:blipFill>
                <a:blip r:embed="rId23"/>
                <a:stretch>
                  <a:fillRect l="-83" t="-6000" b="-18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ovéPole 35"/>
              <p:cNvSpPr txBox="1"/>
              <p:nvPr/>
            </p:nvSpPr>
            <p:spPr>
              <a:xfrm>
                <a:off x="1512000" y="5721727"/>
                <a:ext cx="738734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 negative carry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&lt;</m:t>
                        </m:r>
                        <m:r>
                          <a:rPr lang="en-GB" sz="1400" i="1">
                            <a:latin typeface="Cambria Math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</m:d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implies a negative basis</a:t>
                </a:r>
                <a:r>
                  <a:rPr lang="en-GB" sz="1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GB" sz="1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&lt;</m:t>
                        </m:r>
                        <m:sSub>
                          <m:sSubPr>
                            <m:ctrlPr>
                              <a:rPr lang="en-GB" sz="1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GB" sz="1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so the market is in contango</a:t>
                </a:r>
              </a:p>
            </p:txBody>
          </p:sp>
        </mc:Choice>
        <mc:Fallback xmlns="">
          <p:sp>
            <p:nvSpPr>
              <p:cNvPr id="64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5721727"/>
                <a:ext cx="7387344" cy="307777"/>
              </a:xfrm>
              <a:prstGeom prst="rect">
                <a:avLst/>
              </a:prstGeom>
              <a:blipFill>
                <a:blip r:embed="rId24"/>
                <a:stretch>
                  <a:fillRect l="-83" t="-6000" b="-18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Levá složená závorka 64"/>
          <p:cNvSpPr/>
          <p:nvPr/>
        </p:nvSpPr>
        <p:spPr>
          <a:xfrm rot="-5400000">
            <a:off x="3044736" y="3888000"/>
            <a:ext cx="154160" cy="985632"/>
          </a:xfrm>
          <a:prstGeom prst="leftBrace">
            <a:avLst/>
          </a:prstGeom>
          <a:ln w="1905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Levá složená závorka 66"/>
          <p:cNvSpPr/>
          <p:nvPr/>
        </p:nvSpPr>
        <p:spPr>
          <a:xfrm rot="-5400000">
            <a:off x="4355056" y="3888000"/>
            <a:ext cx="154160" cy="985632"/>
          </a:xfrm>
          <a:prstGeom prst="leftBrace">
            <a:avLst/>
          </a:prstGeom>
          <a:ln w="1905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TextovéPole 67"/>
          <p:cNvSpPr txBox="1"/>
          <p:nvPr/>
        </p:nvSpPr>
        <p:spPr>
          <a:xfrm>
            <a:off x="2683416" y="4428000"/>
            <a:ext cx="883598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cash inflow</a:t>
            </a:r>
          </a:p>
        </p:txBody>
      </p:sp>
      <p:sp>
        <p:nvSpPr>
          <p:cNvPr id="69" name="TextovéPole 68"/>
          <p:cNvSpPr txBox="1"/>
          <p:nvPr/>
        </p:nvSpPr>
        <p:spPr>
          <a:xfrm>
            <a:off x="3993273" y="4428000"/>
            <a:ext cx="896239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cash outflow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ovéPole 61"/>
              <p:cNvSpPr txBox="1"/>
              <p:nvPr/>
            </p:nvSpPr>
            <p:spPr>
              <a:xfrm>
                <a:off x="5163840" y="4027456"/>
                <a:ext cx="235340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⇨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  </m:t>
                          </m:r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 =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2" name="TextovéPole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3840" y="4027456"/>
                <a:ext cx="2353400" cy="338554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3671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Zástupný symbol pro číslo snímku 2"/>
          <p:cNvSpPr txBox="1">
            <a:spLocks/>
          </p:cNvSpPr>
          <p:nvPr/>
        </p:nvSpPr>
        <p:spPr>
          <a:xfrm>
            <a:off x="7164000" y="633600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FE5482F-2F05-49C5-9E15-73F945A41231}" type="slidenum">
              <a:rPr lang="cs-CZ" smtClean="0"/>
              <a:pPr algn="r"/>
              <a:t>5</a:t>
            </a:fld>
            <a:endParaRPr lang="cs-CZ" dirty="0"/>
          </a:p>
        </p:txBody>
      </p:sp>
      <p:sp>
        <p:nvSpPr>
          <p:cNvPr id="82" name="Zástupný symbol pro zápatí 1"/>
          <p:cNvSpPr txBox="1">
            <a:spLocks/>
          </p:cNvSpPr>
          <p:nvPr/>
        </p:nvSpPr>
        <p:spPr>
          <a:xfrm>
            <a:off x="180000" y="6336000"/>
            <a:ext cx="3312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Cost-of-carry model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6588240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Carry with two futures contracts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864000" y="954000"/>
            <a:ext cx="370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Variables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ovéPole 35"/>
              <p:cNvSpPr txBox="1"/>
              <p:nvPr/>
            </p:nvSpPr>
            <p:spPr>
              <a:xfrm>
                <a:off x="1512000" y="1257486"/>
                <a:ext cx="5940000" cy="3114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8000" indent="-288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1</m:t>
                        </m:r>
                      </m:sup>
                    </m:sSubSup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. . . current price of an earlier maturing futures contract</a:t>
                </a:r>
              </a:p>
            </p:txBody>
          </p:sp>
        </mc:Choice>
        <mc:Fallback xmlns="">
          <p:sp>
            <p:nvSpPr>
              <p:cNvPr id="73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1257486"/>
                <a:ext cx="5940000" cy="311496"/>
              </a:xfrm>
              <a:prstGeom prst="rect">
                <a:avLst/>
              </a:prstGeom>
              <a:blipFill rotWithShape="1">
                <a:blip r:embed="rId13"/>
                <a:stretch>
                  <a:fillRect l="-103" t="-1961" b="-176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ovéPole 35"/>
              <p:cNvSpPr txBox="1"/>
              <p:nvPr/>
            </p:nvSpPr>
            <p:spPr>
              <a:xfrm>
                <a:off x="1512000" y="1491155"/>
                <a:ext cx="5940000" cy="31194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8000" indent="-288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. . . current price of </a:t>
                </a:r>
                <a:r>
                  <a:rPr lang="cs-CZ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 </a:t>
                </a:r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later maturing futures contract</a:t>
                </a:r>
              </a:p>
            </p:txBody>
          </p:sp>
        </mc:Choice>
        <mc:Fallback xmlns="">
          <p:sp>
            <p:nvSpPr>
              <p:cNvPr id="74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1491155"/>
                <a:ext cx="5940000" cy="311945"/>
              </a:xfrm>
              <a:prstGeom prst="rect">
                <a:avLst/>
              </a:prstGeom>
              <a:blipFill rotWithShape="1">
                <a:blip r:embed="rId14"/>
                <a:stretch>
                  <a:fillRect l="-103" t="-1961" b="-176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ovéPole 35"/>
              <p:cNvSpPr txBox="1"/>
              <p:nvPr/>
            </p:nvSpPr>
            <p:spPr>
              <a:xfrm>
                <a:off x="1512000" y="1722705"/>
                <a:ext cx="594000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8000" indent="-288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. . . delivery of the earlier maturing futures contract</a:t>
                </a:r>
              </a:p>
            </p:txBody>
          </p:sp>
        </mc:Choice>
        <mc:Fallback xmlns="">
          <p:sp>
            <p:nvSpPr>
              <p:cNvPr id="75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1722705"/>
                <a:ext cx="5940000" cy="307777"/>
              </a:xfrm>
              <a:prstGeom prst="rect">
                <a:avLst/>
              </a:prstGeom>
              <a:blipFill rotWithShape="1">
                <a:blip r:embed="rId15"/>
                <a:stretch>
                  <a:fillRect l="-103" t="-4000" b="-18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35"/>
              <p:cNvSpPr txBox="1"/>
              <p:nvPr/>
            </p:nvSpPr>
            <p:spPr>
              <a:xfrm>
                <a:off x="1512000" y="2171185"/>
                <a:ext cx="594022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8000" indent="-288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  <a:ea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. . .  annual rate of return from holding the underlying asset</a:t>
                </a:r>
              </a:p>
            </p:txBody>
          </p:sp>
        </mc:Choice>
        <mc:Fallback xmlns="">
          <p:sp>
            <p:nvSpPr>
              <p:cNvPr id="4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2171185"/>
                <a:ext cx="5940224" cy="307777"/>
              </a:xfrm>
              <a:prstGeom prst="rect">
                <a:avLst/>
              </a:prstGeom>
              <a:blipFill rotWithShape="1">
                <a:blip r:embed="rId16"/>
                <a:stretch>
                  <a:fillRect l="-103" t="-3922" b="-1568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ovéPole 35"/>
              <p:cNvSpPr txBox="1"/>
              <p:nvPr/>
            </p:nvSpPr>
            <p:spPr>
              <a:xfrm>
                <a:off x="1512000" y="2395183"/>
                <a:ext cx="594000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8000" indent="-288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  <a:ea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. . .  annual rate of cost incurred from holding the underlying asset</a:t>
                </a:r>
              </a:p>
            </p:txBody>
          </p:sp>
        </mc:Choice>
        <mc:Fallback xmlns="">
          <p:sp>
            <p:nvSpPr>
              <p:cNvPr id="60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2395183"/>
                <a:ext cx="5940000" cy="307777"/>
              </a:xfrm>
              <a:prstGeom prst="rect">
                <a:avLst/>
              </a:prstGeom>
              <a:blipFill>
                <a:blip r:embed="rId17"/>
                <a:stretch>
                  <a:fillRect l="-103" t="-6000" b="-18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ovéPole 61"/>
          <p:cNvSpPr txBox="1"/>
          <p:nvPr/>
        </p:nvSpPr>
        <p:spPr>
          <a:xfrm>
            <a:off x="864000" y="5040000"/>
            <a:ext cx="370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Cost-of-carry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35"/>
              <p:cNvSpPr txBox="1"/>
              <p:nvPr/>
            </p:nvSpPr>
            <p:spPr>
              <a:xfrm>
                <a:off x="1512224" y="1947662"/>
                <a:ext cx="594000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8000" indent="-288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cs-CZ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. . . delivery of the later maturing futures contract</a:t>
                </a:r>
              </a:p>
            </p:txBody>
          </p:sp>
        </mc:Choice>
        <mc:Fallback xmlns="">
          <p:sp>
            <p:nvSpPr>
              <p:cNvPr id="59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224" y="1947662"/>
                <a:ext cx="5940000" cy="307777"/>
              </a:xfrm>
              <a:prstGeom prst="rect">
                <a:avLst/>
              </a:prstGeom>
              <a:blipFill rotWithShape="1">
                <a:blip r:embed="rId18"/>
                <a:stretch>
                  <a:fillRect l="-103" t="-3922" b="-1568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5" name="Tabulka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129523"/>
              </p:ext>
            </p:extLst>
          </p:nvPr>
        </p:nvGraphicFramePr>
        <p:xfrm>
          <a:off x="1620000" y="3088132"/>
          <a:ext cx="90388" cy="1925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25044">
                <a:tc>
                  <a:txBody>
                    <a:bodyPr/>
                    <a:lstStyle/>
                    <a:p>
                      <a:pPr algn="ctr"/>
                      <a:endParaRPr lang="cs-CZ" sz="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7" name="TextovéPole 66"/>
          <p:cNvSpPr txBox="1"/>
          <p:nvPr/>
        </p:nvSpPr>
        <p:spPr>
          <a:xfrm>
            <a:off x="864000" y="2664000"/>
            <a:ext cx="5846464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Cash flows of cost-of-carry strategy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ovéPole 35"/>
              <p:cNvSpPr txBox="1"/>
              <p:nvPr/>
            </p:nvSpPr>
            <p:spPr>
              <a:xfrm>
                <a:off x="1728000" y="3241332"/>
                <a:ext cx="5105562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:r>
                  <a:rPr lang="en-GB" sz="1200" b="0" dirty="0">
                    <a:ea typeface="Cambria Math"/>
                  </a:rPr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						</a:t>
                </a:r>
                <a:r>
                  <a:rPr lang="cs-CZ" sz="1200" dirty="0">
                    <a:latin typeface="Cambria Math"/>
                    <a:ea typeface="Cambria Math"/>
                  </a:rPr>
                  <a:t>	</a:t>
                </a:r>
                <a:r>
                  <a:rPr lang="en-GB" sz="1200" dirty="0">
                    <a:latin typeface="Cambria Math"/>
                    <a:ea typeface="Cambria Math"/>
                  </a:rPr>
                  <a:t>opening short position in the later delivery contract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8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3241332"/>
                <a:ext cx="5105562" cy="276999"/>
              </a:xfrm>
              <a:prstGeom prst="rect">
                <a:avLst/>
              </a:prstGeom>
              <a:blipFill>
                <a:blip r:embed="rId19"/>
                <a:stretch>
                  <a:fillRect t="-2222" b="-1777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ovéPole 68"/>
          <p:cNvSpPr txBox="1"/>
          <p:nvPr/>
        </p:nvSpPr>
        <p:spPr>
          <a:xfrm rot="-5400000">
            <a:off x="1100764" y="3291256"/>
            <a:ext cx="464713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today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ovéPole 35"/>
              <p:cNvSpPr txBox="1"/>
              <p:nvPr/>
            </p:nvSpPr>
            <p:spPr>
              <a:xfrm>
                <a:off x="1728000" y="3441975"/>
                <a:ext cx="5105562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:r>
                  <a:rPr lang="en-GB" sz="1200" b="0" dirty="0">
                    <a:ea typeface="Cambria Math"/>
                  </a:rPr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						</a:t>
                </a:r>
                <a:r>
                  <a:rPr lang="cs-CZ" sz="1200" dirty="0">
                    <a:latin typeface="Cambria Math"/>
                    <a:ea typeface="Cambria Math"/>
                  </a:rPr>
                  <a:t>	</a:t>
                </a:r>
                <a:r>
                  <a:rPr lang="en-GB" sz="1200" dirty="0">
                    <a:latin typeface="Cambria Math"/>
                    <a:ea typeface="Cambria Math"/>
                  </a:rPr>
                  <a:t>arranging forward loan for the period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2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[</m:t>
                        </m:r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  <m:sup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p>
                    </m:sSup>
                    <m:r>
                      <a:rPr lang="en-GB" sz="1200" b="0" i="1" smtClean="0">
                        <a:latin typeface="Cambria Math"/>
                        <a:ea typeface="Cambria Math"/>
                      </a:rPr>
                      <m:t>,</m:t>
                    </m:r>
                    <m:sSup>
                      <m:sSup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  <m:sup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GB" sz="1200" b="0" i="1" smtClean="0">
                        <a:latin typeface="Cambria Math"/>
                        <a:ea typeface="Cambria Math"/>
                      </a:rPr>
                      <m:t>]</m:t>
                    </m:r>
                  </m:oMath>
                </a14:m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0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3441975"/>
                <a:ext cx="5105562" cy="276999"/>
              </a:xfrm>
              <a:prstGeom prst="rect">
                <a:avLst/>
              </a:prstGeom>
              <a:blipFill>
                <a:blip r:embed="rId20"/>
                <a:stretch>
                  <a:fillRect t="-2222" b="-1777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1" name="Přímá spojnice 70"/>
          <p:cNvCxnSpPr/>
          <p:nvPr/>
        </p:nvCxnSpPr>
        <p:spPr>
          <a:xfrm>
            <a:off x="1728000" y="3092584"/>
            <a:ext cx="5076000" cy="0"/>
          </a:xfrm>
          <a:prstGeom prst="line">
            <a:avLst/>
          </a:prstGeom>
          <a:ln w="12700">
            <a:prstDash val="sysDash"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71"/>
          <p:cNvCxnSpPr/>
          <p:nvPr/>
        </p:nvCxnSpPr>
        <p:spPr>
          <a:xfrm>
            <a:off x="1728000" y="3710107"/>
            <a:ext cx="5076000" cy="0"/>
          </a:xfrm>
          <a:prstGeom prst="line">
            <a:avLst/>
          </a:prstGeom>
          <a:ln w="12700">
            <a:prstDash val="sysDash"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Levá složená závorka 75"/>
          <p:cNvSpPr/>
          <p:nvPr/>
        </p:nvSpPr>
        <p:spPr>
          <a:xfrm>
            <a:off x="1440000" y="3099115"/>
            <a:ext cx="154159" cy="612000"/>
          </a:xfrm>
          <a:prstGeom prst="leftBrace">
            <a:avLst/>
          </a:prstGeom>
          <a:ln w="1905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ovéPole 35"/>
              <p:cNvSpPr txBox="1"/>
              <p:nvPr/>
            </p:nvSpPr>
            <p:spPr>
              <a:xfrm>
                <a:off x="1728000" y="4516208"/>
                <a:ext cx="5000781" cy="2803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9388" indent="-179388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GB" sz="1200" i="1" smtClean="0">
                        <a:latin typeface="Cambria Math"/>
                        <a:ea typeface="Cambria Math"/>
                      </a:rPr>
                      <m:t>𝑑</m:t>
                    </m:r>
                    <m:sSubSup>
                      <m:sSubSupPr>
                        <m:ctrlPr>
                          <a:rPr lang="en-GB" sz="12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Sup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𝐹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  <m:sup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p>
                    </m:sSubSup>
                    <m:r>
                      <a:rPr lang="en-GB" sz="1200" b="0" i="1" smtClean="0">
                        <a:latin typeface="Cambria Math"/>
                        <a:ea typeface="Cambria Math"/>
                      </a:rPr>
                      <m:t>(</m:t>
                    </m:r>
                    <m:sSup>
                      <m:sSup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  <m:sup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GB" sz="1200" b="0" i="1" smtClean="0">
                        <a:latin typeface="Cambria Math"/>
                        <a:ea typeface="Cambria Math"/>
                      </a:rPr>
                      <m:t>− </m:t>
                    </m:r>
                    <m:sSup>
                      <m:sSup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  <m:sup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p>
                    </m:sSup>
                    <m:r>
                      <a:rPr lang="en-GB" sz="1200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 	positive carry: receiving the asset’s income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7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4516208"/>
                <a:ext cx="5000781" cy="280333"/>
              </a:xfrm>
              <a:prstGeom prst="rect">
                <a:avLst/>
              </a:prstGeom>
              <a:blipFill>
                <a:blip r:embed="rId21"/>
                <a:stretch>
                  <a:fillRect b="-1739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ovéPole 35"/>
              <p:cNvSpPr txBox="1"/>
              <p:nvPr/>
            </p:nvSpPr>
            <p:spPr>
              <a:xfrm>
                <a:off x="1728000" y="3673539"/>
                <a:ext cx="3776917" cy="2803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9388" indent="-179388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+</m:t>
                    </m:r>
                    <m:sSubSup>
                      <m:sSubSup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Sup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𝐹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  <m:sup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p>
                    </m:sSubSup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  					</a:t>
                </a:r>
                <a:r>
                  <a:rPr lang="cs-CZ" sz="1200" dirty="0">
                    <a:latin typeface="Cambria Math"/>
                    <a:ea typeface="Cambria Math"/>
                  </a:rPr>
                  <a:t>	</a:t>
                </a:r>
                <a:r>
                  <a:rPr lang="en-GB" sz="1200" dirty="0">
                    <a:latin typeface="Cambria Math"/>
                    <a:ea typeface="Cambria Math"/>
                  </a:rPr>
                  <a:t>taking the loan to buy the asset</a:t>
                </a:r>
              </a:p>
            </p:txBody>
          </p:sp>
        </mc:Choice>
        <mc:Fallback xmlns="">
          <p:sp>
            <p:nvSpPr>
              <p:cNvPr id="78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3673539"/>
                <a:ext cx="3776917" cy="280333"/>
              </a:xfrm>
              <a:prstGeom prst="rect">
                <a:avLst/>
              </a:prstGeom>
              <a:blipFill>
                <a:blip r:embed="rId22"/>
                <a:stretch>
                  <a:fillRect b="-1739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9" name="Přímá spojnice 78"/>
          <p:cNvCxnSpPr/>
          <p:nvPr/>
        </p:nvCxnSpPr>
        <p:spPr>
          <a:xfrm>
            <a:off x="1728000" y="4150208"/>
            <a:ext cx="5076000" cy="0"/>
          </a:xfrm>
          <a:prstGeom prst="line">
            <a:avLst/>
          </a:prstGeom>
          <a:ln w="12700">
            <a:prstDash val="sysDash"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ovéPole 79"/>
          <p:cNvSpPr txBox="1"/>
          <p:nvPr/>
        </p:nvSpPr>
        <p:spPr>
          <a:xfrm rot="-5400000">
            <a:off x="979898" y="3752134"/>
            <a:ext cx="58060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sz="9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earlier </a:t>
            </a:r>
          </a:p>
          <a:p>
            <a:pPr algn="ctr"/>
            <a:r>
              <a:rPr lang="en-GB" sz="9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delivery</a:t>
            </a:r>
          </a:p>
        </p:txBody>
      </p:sp>
      <p:sp>
        <p:nvSpPr>
          <p:cNvPr id="81" name="Levá složená závorka 80"/>
          <p:cNvSpPr/>
          <p:nvPr/>
        </p:nvSpPr>
        <p:spPr>
          <a:xfrm>
            <a:off x="1440000" y="3722027"/>
            <a:ext cx="154159" cy="414000"/>
          </a:xfrm>
          <a:prstGeom prst="leftBrace">
            <a:avLst/>
          </a:prstGeom>
          <a:ln w="1905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ovéPole 35"/>
              <p:cNvSpPr txBox="1"/>
              <p:nvPr/>
            </p:nvSpPr>
            <p:spPr>
              <a:xfrm>
                <a:off x="1728000" y="4718056"/>
                <a:ext cx="5021585" cy="2803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cs-CZ" sz="1200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cs-CZ" sz="1200" b="0" i="1" smtClean="0">
                        <a:latin typeface="Cambria Math" panose="02040503050406030204" pitchFamily="18" charset="0"/>
                        <a:ea typeface="Cambria Math"/>
                      </a:rPr>
                      <m:t>𝑟</m:t>
                    </m:r>
                    <m:sSubSup>
                      <m:sSubSupPr>
                        <m:ctrlPr>
                          <a:rPr lang="en-GB" sz="12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SupPr>
                      <m:e>
                        <m:r>
                          <a:rPr lang="en-GB" sz="1200" i="1">
                            <a:latin typeface="Cambria Math"/>
                            <a:ea typeface="Cambria Math"/>
                          </a:rPr>
                          <m:t>𝐹</m:t>
                        </m:r>
                      </m:e>
                      <m:sub>
                        <m:r>
                          <a:rPr lang="en-GB" sz="1200" i="1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  <m:sup>
                        <m:r>
                          <a:rPr lang="en-GB" sz="1200" i="1">
                            <a:latin typeface="Cambria Math"/>
                            <a:ea typeface="Cambria Math"/>
                          </a:rPr>
                          <m:t>1</m:t>
                        </m:r>
                      </m:sup>
                    </m:sSubSup>
                    <m:r>
                      <a:rPr lang="en-GB" sz="1200" i="1">
                        <a:latin typeface="Cambria Math"/>
                        <a:ea typeface="Cambria Math"/>
                      </a:rPr>
                      <m:t>(</m:t>
                    </m:r>
                    <m:sSup>
                      <m:sSupPr>
                        <m:ctrlPr>
                          <a:rPr lang="en-GB" sz="12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GB" sz="1200" i="1"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  <m:sup>
                        <m:r>
                          <a:rPr lang="en-GB" sz="1200" i="1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GB" sz="1200" i="1">
                        <a:latin typeface="Cambria Math"/>
                        <a:ea typeface="Cambria Math"/>
                      </a:rPr>
                      <m:t>−</m:t>
                    </m:r>
                    <m:sSup>
                      <m:sSupPr>
                        <m:ctrlPr>
                          <a:rPr lang="en-GB" sz="12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  <m:sup>
                        <m:r>
                          <a:rPr lang="en-GB" sz="1200" i="1">
                            <a:latin typeface="Cambria Math"/>
                            <a:ea typeface="Cambria Math"/>
                          </a:rPr>
                          <m:t>1</m:t>
                        </m:r>
                      </m:sup>
                    </m:sSup>
                    <m:r>
                      <a:rPr lang="en-GB" sz="1200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  		negative carry: paying interest on the loan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5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4718056"/>
                <a:ext cx="5021585" cy="280333"/>
              </a:xfrm>
              <a:prstGeom prst="rect">
                <a:avLst/>
              </a:prstGeom>
              <a:blipFill>
                <a:blip r:embed="rId23"/>
                <a:stretch>
                  <a:fillRect b="-1739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ovéPole 35"/>
              <p:cNvSpPr txBox="1"/>
              <p:nvPr/>
            </p:nvSpPr>
            <p:spPr>
              <a:xfrm>
                <a:off x="1728000" y="3875224"/>
                <a:ext cx="5144781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9388" indent="-179388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𝐹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 					</a:t>
                </a:r>
                <a:r>
                  <a:rPr lang="cs-CZ" sz="1200" dirty="0">
                    <a:latin typeface="Cambria Math"/>
                    <a:ea typeface="Cambria Math"/>
                  </a:rPr>
                  <a:t>	</a:t>
                </a:r>
                <a:r>
                  <a:rPr lang="en-GB" sz="1200" dirty="0">
                    <a:latin typeface="Cambria Math"/>
                    <a:ea typeface="Cambria Math"/>
                  </a:rPr>
                  <a:t>taking delivery from earlier maturing futures contract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3875224"/>
                <a:ext cx="5144781" cy="276999"/>
              </a:xfrm>
              <a:prstGeom prst="rect">
                <a:avLst/>
              </a:prstGeom>
              <a:blipFill>
                <a:blip r:embed="rId24"/>
                <a:stretch>
                  <a:fillRect t="-2222" b="-1777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Levá složená závorka 86"/>
          <p:cNvSpPr/>
          <p:nvPr/>
        </p:nvSpPr>
        <p:spPr>
          <a:xfrm>
            <a:off x="1440000" y="4141502"/>
            <a:ext cx="154159" cy="843322"/>
          </a:xfrm>
          <a:prstGeom prst="leftBrace">
            <a:avLst/>
          </a:prstGeom>
          <a:ln w="1905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ovéPole 35"/>
              <p:cNvSpPr txBox="1"/>
              <p:nvPr/>
            </p:nvSpPr>
            <p:spPr>
              <a:xfrm>
                <a:off x="1728000" y="3062035"/>
                <a:ext cx="5105562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:r>
                  <a:rPr lang="en-GB" sz="1200" b="0" dirty="0">
                    <a:ea typeface="Cambria Math"/>
                  </a:rPr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						</a:t>
                </a:r>
                <a:r>
                  <a:rPr lang="cs-CZ" sz="1200" dirty="0">
                    <a:latin typeface="Cambria Math"/>
                    <a:ea typeface="Cambria Math"/>
                  </a:rPr>
                  <a:t>	</a:t>
                </a:r>
                <a:r>
                  <a:rPr lang="en-GB" sz="1200" dirty="0">
                    <a:latin typeface="Cambria Math"/>
                    <a:ea typeface="Cambria Math"/>
                  </a:rPr>
                  <a:t>opening long position in the earlier delivery contract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8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3062035"/>
                <a:ext cx="5105562" cy="276999"/>
              </a:xfrm>
              <a:prstGeom prst="rect">
                <a:avLst/>
              </a:prstGeom>
              <a:blipFill>
                <a:blip r:embed="rId25"/>
                <a:stretch>
                  <a:fillRect b="-1521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ovéPole 35"/>
              <p:cNvSpPr txBox="1"/>
              <p:nvPr/>
            </p:nvSpPr>
            <p:spPr>
              <a:xfrm>
                <a:off x="1728000" y="4115055"/>
                <a:ext cx="5105562" cy="28071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9388" indent="-179388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+</m:t>
                    </m:r>
                    <m:sSubSup>
                      <m:sSubSup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Sup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𝐹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  <m:sup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  					</a:t>
                </a:r>
                <a:r>
                  <a:rPr lang="cs-CZ" sz="1200" dirty="0">
                    <a:latin typeface="Cambria Math"/>
                    <a:ea typeface="Cambria Math"/>
                  </a:rPr>
                  <a:t>	</a:t>
                </a:r>
                <a:r>
                  <a:rPr lang="en-GB" sz="1200" dirty="0">
                    <a:latin typeface="Cambria Math"/>
                    <a:ea typeface="Cambria Math"/>
                  </a:rPr>
                  <a:t>making delivery to later maturing futures contract</a:t>
                </a:r>
              </a:p>
            </p:txBody>
          </p:sp>
        </mc:Choice>
        <mc:Fallback xmlns="">
          <p:sp>
            <p:nvSpPr>
              <p:cNvPr id="90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4115055"/>
                <a:ext cx="5105562" cy="280718"/>
              </a:xfrm>
              <a:prstGeom prst="rect">
                <a:avLst/>
              </a:prstGeom>
              <a:blipFill>
                <a:blip r:embed="rId26"/>
                <a:stretch>
                  <a:fillRect b="-1739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ovéPole 35"/>
              <p:cNvSpPr txBox="1"/>
              <p:nvPr/>
            </p:nvSpPr>
            <p:spPr>
              <a:xfrm>
                <a:off x="1728000" y="4316739"/>
                <a:ext cx="5000781" cy="2803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9388" indent="-179388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−</m:t>
                    </m:r>
                    <m:sSubSup>
                      <m:sSubSup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Sup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𝐹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  <m:sup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p>
                    </m:sSubSup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  					</a:t>
                </a:r>
                <a:r>
                  <a:rPr lang="cs-CZ" sz="1200" dirty="0">
                    <a:latin typeface="Cambria Math"/>
                    <a:ea typeface="Cambria Math"/>
                  </a:rPr>
                  <a:t>	</a:t>
                </a:r>
                <a:r>
                  <a:rPr lang="en-GB" sz="1200" dirty="0">
                    <a:latin typeface="Cambria Math"/>
                    <a:ea typeface="Cambria Math"/>
                  </a:rPr>
                  <a:t>repaying the loan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1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4316739"/>
                <a:ext cx="5000781" cy="280333"/>
              </a:xfrm>
              <a:prstGeom prst="rect">
                <a:avLst/>
              </a:prstGeom>
              <a:blipFill>
                <a:blip r:embed="rId27"/>
                <a:stretch>
                  <a:fillRect b="-1739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2" name="Přímá spojnice 91"/>
          <p:cNvCxnSpPr/>
          <p:nvPr/>
        </p:nvCxnSpPr>
        <p:spPr>
          <a:xfrm>
            <a:off x="1728000" y="4999000"/>
            <a:ext cx="5076000" cy="0"/>
          </a:xfrm>
          <a:prstGeom prst="line">
            <a:avLst/>
          </a:prstGeom>
          <a:ln w="12700">
            <a:prstDash val="sysDash"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ovéPole 92"/>
          <p:cNvSpPr txBox="1"/>
          <p:nvPr/>
        </p:nvSpPr>
        <p:spPr>
          <a:xfrm rot="-5400000">
            <a:off x="971082" y="4391389"/>
            <a:ext cx="59824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sz="9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later </a:t>
            </a:r>
          </a:p>
          <a:p>
            <a:pPr algn="ctr"/>
            <a:r>
              <a:rPr lang="en-GB" sz="9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delivery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ovéPole 94"/>
              <p:cNvSpPr txBox="1"/>
              <p:nvPr/>
            </p:nvSpPr>
            <p:spPr>
              <a:xfrm>
                <a:off x="1188752" y="5425111"/>
                <a:ext cx="4494435" cy="34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0=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𝑑</m:t>
                          </m:r>
                          <m:sSubSup>
                            <m:sSubSup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  <m:d>
                            <m:dPr>
                              <m:ctrlPr>
                                <a:rPr lang="cs-CZ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6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p>
                                  <m:r>
                                    <a:rPr lang="cs-CZ" sz="16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6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p>
                                  <m:r>
                                    <a:rPr lang="cs-CZ" sz="16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</m:e>
                          </m:d>
                        </m:e>
                      </m:d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𝑟</m:t>
                          </m:r>
                          <m:sSubSup>
                            <m:sSubSup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  <m:d>
                            <m:d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6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p>
                                  <m:r>
                                    <a:rPr lang="cs-CZ" sz="16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6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p>
                                  <m:r>
                                    <a:rPr lang="cs-CZ" sz="16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</m:e>
                          </m:d>
                        </m:e>
                      </m:d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5" name="TextovéPole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752" y="5425111"/>
                <a:ext cx="4494435" cy="343427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Levá složená závorka 95"/>
          <p:cNvSpPr/>
          <p:nvPr/>
        </p:nvSpPr>
        <p:spPr>
          <a:xfrm rot="-5400000">
            <a:off x="2505556" y="4957111"/>
            <a:ext cx="154160" cy="1746109"/>
          </a:xfrm>
          <a:prstGeom prst="leftBrace">
            <a:avLst/>
          </a:prstGeom>
          <a:ln w="1905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7" name="Levá složená závorka 96"/>
          <p:cNvSpPr/>
          <p:nvPr/>
        </p:nvSpPr>
        <p:spPr>
          <a:xfrm rot="-5400000">
            <a:off x="4552640" y="4957111"/>
            <a:ext cx="154160" cy="1728000"/>
          </a:xfrm>
          <a:prstGeom prst="leftBrace">
            <a:avLst/>
          </a:prstGeom>
          <a:ln w="1905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TextovéPole 97"/>
          <p:cNvSpPr txBox="1"/>
          <p:nvPr/>
        </p:nvSpPr>
        <p:spPr>
          <a:xfrm>
            <a:off x="2145591" y="5859823"/>
            <a:ext cx="883598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cash inflow</a:t>
            </a:r>
          </a:p>
        </p:txBody>
      </p:sp>
      <p:sp>
        <p:nvSpPr>
          <p:cNvPr id="99" name="TextovéPole 98"/>
          <p:cNvSpPr txBox="1"/>
          <p:nvPr/>
        </p:nvSpPr>
        <p:spPr>
          <a:xfrm>
            <a:off x="4189558" y="5859408"/>
            <a:ext cx="896239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cash outflow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ovéPole 99"/>
              <p:cNvSpPr txBox="1"/>
              <p:nvPr/>
            </p:nvSpPr>
            <p:spPr>
              <a:xfrm>
                <a:off x="5682200" y="5425111"/>
                <a:ext cx="3126690" cy="34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⇨</m:t>
                          </m:r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)</m:t>
                      </m:r>
                      <m:d>
                        <m:d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0" name="TextovéPole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2200" y="5425111"/>
                <a:ext cx="3126690" cy="343427"/>
              </a:xfrm>
              <a:prstGeom prst="rect">
                <a:avLst/>
              </a:prstGeom>
              <a:blipFill>
                <a:blip r:embed="rId29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Levá složená závorka 100"/>
          <p:cNvSpPr/>
          <p:nvPr/>
        </p:nvSpPr>
        <p:spPr>
          <a:xfrm rot="-5400000">
            <a:off x="6265120" y="5513287"/>
            <a:ext cx="154160" cy="612000"/>
          </a:xfrm>
          <a:prstGeom prst="leftBrace">
            <a:avLst/>
          </a:prstGeom>
          <a:ln w="1905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" name="Levá složená závorka 101"/>
          <p:cNvSpPr/>
          <p:nvPr/>
        </p:nvSpPr>
        <p:spPr>
          <a:xfrm rot="-5400000">
            <a:off x="7728096" y="4957111"/>
            <a:ext cx="154160" cy="1728000"/>
          </a:xfrm>
          <a:prstGeom prst="leftBrace">
            <a:avLst/>
          </a:prstGeom>
          <a:ln w="1905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3" name="TextovéPole 102"/>
          <p:cNvSpPr txBox="1"/>
          <p:nvPr/>
        </p:nvSpPr>
        <p:spPr>
          <a:xfrm>
            <a:off x="5900368" y="5856864"/>
            <a:ext cx="883598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futures spread</a:t>
            </a:r>
          </a:p>
        </p:txBody>
      </p:sp>
      <p:sp>
        <p:nvSpPr>
          <p:cNvPr id="104" name="TextovéPole 103"/>
          <p:cNvSpPr txBox="1"/>
          <p:nvPr/>
        </p:nvSpPr>
        <p:spPr>
          <a:xfrm>
            <a:off x="7531225" y="5862880"/>
            <a:ext cx="560951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carry</a:t>
            </a:r>
          </a:p>
        </p:txBody>
      </p:sp>
    </p:spTree>
    <p:extLst>
      <p:ext uri="{BB962C8B-B14F-4D97-AF65-F5344CB8AC3E}">
        <p14:creationId xmlns:p14="http://schemas.microsoft.com/office/powerpoint/2010/main" val="2420320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Cost-of-carry model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6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6516232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Application for currency forwards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267795"/>
              </p:ext>
            </p:extLst>
          </p:nvPr>
        </p:nvGraphicFramePr>
        <p:xfrm>
          <a:off x="1620000" y="1405689"/>
          <a:ext cx="90388" cy="1454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54335">
                <a:tc>
                  <a:txBody>
                    <a:bodyPr/>
                    <a:lstStyle/>
                    <a:p>
                      <a:pPr algn="ctr"/>
                      <a:endParaRPr lang="cs-CZ" sz="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" name="TextovéPole 28"/>
          <p:cNvSpPr txBox="1"/>
          <p:nvPr/>
        </p:nvSpPr>
        <p:spPr>
          <a:xfrm>
            <a:off x="864000" y="954000"/>
            <a:ext cx="586824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Cash flows of cost-of-carry strategy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ovéPole 35"/>
              <p:cNvSpPr txBox="1"/>
              <p:nvPr/>
            </p:nvSpPr>
            <p:spPr>
              <a:xfrm>
                <a:off x="1728000" y="1573065"/>
                <a:ext cx="63720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i="1"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  <m:sub>
                        <m:r>
                          <a:rPr lang="en-GB" sz="1200" i="1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	</a:t>
                </a:r>
                <a:r>
                  <a:rPr lang="cs-CZ" sz="1200" dirty="0">
                    <a:latin typeface="Cambria Math"/>
                    <a:ea typeface="Cambria Math"/>
                  </a:rPr>
                  <a:t>				</a:t>
                </a:r>
                <a:r>
                  <a:rPr lang="en-GB" sz="1200" dirty="0">
                    <a:latin typeface="Cambria Math"/>
                    <a:ea typeface="Cambria Math"/>
                  </a:rPr>
                  <a:t>putting dollars </a:t>
                </a:r>
                <a:r>
                  <a:rPr lang="cs-CZ" sz="1200" dirty="0">
                    <a:latin typeface="Cambria Math"/>
                    <a:ea typeface="Cambria Math"/>
                  </a:rPr>
                  <a:t>i</a:t>
                </a:r>
                <a:r>
                  <a:rPr lang="en-GB" sz="1200" dirty="0">
                    <a:latin typeface="Cambria Math"/>
                    <a:ea typeface="Cambria Math"/>
                  </a:rPr>
                  <a:t>n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𝑇</m:t>
                    </m:r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-month dollar time deposit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5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1573065"/>
                <a:ext cx="6372000" cy="276999"/>
              </a:xfrm>
              <a:prstGeom prst="rect">
                <a:avLst/>
              </a:prstGeom>
              <a:blipFill>
                <a:blip r:embed="rId14"/>
                <a:stretch>
                  <a:fillRect b="-1777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ovéPole 35"/>
              <p:cNvSpPr txBox="1"/>
              <p:nvPr/>
            </p:nvSpPr>
            <p:spPr>
              <a:xfrm>
                <a:off x="1728000" y="1379952"/>
                <a:ext cx="633556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i="1"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  <m:sub>
                        <m:r>
                          <a:rPr lang="en-GB" sz="1200" i="1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	</a:t>
                </a:r>
                <a:r>
                  <a:rPr lang="cs-CZ" sz="1200" dirty="0">
                    <a:latin typeface="Cambria Math"/>
                    <a:ea typeface="Cambria Math"/>
                  </a:rPr>
                  <a:t>				</a:t>
                </a:r>
                <a:r>
                  <a:rPr lang="en-GB" sz="1200" dirty="0">
                    <a:latin typeface="Cambria Math"/>
                    <a:ea typeface="Cambria Math"/>
                  </a:rPr>
                  <a:t>borrowing one euro and selling it for dollars at spot exchange rate</a:t>
                </a:r>
                <a:r>
                  <a:rPr lang="en-GB" sz="12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i="1"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  <m:sub>
                        <m:r>
                          <a:rPr lang="en-GB" sz="1200" i="1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 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7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1379952"/>
                <a:ext cx="6335560" cy="277200"/>
              </a:xfrm>
              <a:prstGeom prst="rect">
                <a:avLst/>
              </a:prstGeom>
              <a:blipFill>
                <a:blip r:embed="rId15"/>
                <a:stretch>
                  <a:fillRect b="-1521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ovéPole 65"/>
          <p:cNvSpPr txBox="1"/>
          <p:nvPr/>
        </p:nvSpPr>
        <p:spPr>
          <a:xfrm rot="-5400000">
            <a:off x="1100764" y="1608813"/>
            <a:ext cx="464713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today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ovéPole 35"/>
              <p:cNvSpPr txBox="1"/>
              <p:nvPr/>
            </p:nvSpPr>
            <p:spPr>
              <a:xfrm>
                <a:off x="1728000" y="1773708"/>
                <a:ext cx="63720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    0</m:t>
                    </m:r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	</a:t>
                </a:r>
                <a:r>
                  <a:rPr lang="cs-CZ" sz="1200" dirty="0">
                    <a:latin typeface="Cambria Math"/>
                    <a:ea typeface="Cambria Math"/>
                  </a:rPr>
                  <a:t>				</a:t>
                </a:r>
                <a:r>
                  <a:rPr lang="en-GB" sz="1200" dirty="0">
                    <a:latin typeface="Cambria Math"/>
                    <a:ea typeface="Cambria Math"/>
                  </a:rPr>
                  <a:t>arranging a forward sale of time deposit balance </a:t>
                </a:r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at current forward rate</a:t>
                </a:r>
                <a:r>
                  <a:rPr lang="en-GB" sz="12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𝐹</m:t>
                        </m:r>
                      </m:e>
                      <m:sub>
                        <m:r>
                          <a:rPr lang="en-GB" sz="1200" i="1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3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1773708"/>
                <a:ext cx="6372000" cy="276999"/>
              </a:xfrm>
              <a:prstGeom prst="rect">
                <a:avLst/>
              </a:prstGeom>
              <a:blipFill>
                <a:blip r:embed="rId16"/>
                <a:stretch>
                  <a:fillRect t="-2222" b="-1777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ovéPole 77"/>
          <p:cNvSpPr txBox="1"/>
          <p:nvPr/>
        </p:nvSpPr>
        <p:spPr>
          <a:xfrm>
            <a:off x="864000" y="2988000"/>
            <a:ext cx="514816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Covered interest rate parity</a:t>
            </a:r>
          </a:p>
        </p:txBody>
      </p:sp>
      <p:cxnSp>
        <p:nvCxnSpPr>
          <p:cNvPr id="10" name="Přímá spojnice 9"/>
          <p:cNvCxnSpPr/>
          <p:nvPr/>
        </p:nvCxnSpPr>
        <p:spPr>
          <a:xfrm>
            <a:off x="1728000" y="1410141"/>
            <a:ext cx="6228000" cy="0"/>
          </a:xfrm>
          <a:prstGeom prst="line">
            <a:avLst/>
          </a:prstGeom>
          <a:ln w="12700">
            <a:prstDash val="sysDash"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56"/>
          <p:cNvCxnSpPr/>
          <p:nvPr/>
        </p:nvCxnSpPr>
        <p:spPr>
          <a:xfrm>
            <a:off x="1728000" y="2027664"/>
            <a:ext cx="6228000" cy="0"/>
          </a:xfrm>
          <a:prstGeom prst="line">
            <a:avLst/>
          </a:prstGeom>
          <a:ln w="12700">
            <a:prstDash val="sysDash"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Levá složená závorka 11"/>
          <p:cNvSpPr/>
          <p:nvPr/>
        </p:nvSpPr>
        <p:spPr>
          <a:xfrm>
            <a:off x="1440000" y="1416672"/>
            <a:ext cx="154159" cy="612000"/>
          </a:xfrm>
          <a:prstGeom prst="leftBrace">
            <a:avLst/>
          </a:prstGeom>
          <a:ln w="1905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35"/>
              <p:cNvSpPr txBox="1"/>
              <p:nvPr/>
            </p:nvSpPr>
            <p:spPr>
              <a:xfrm>
                <a:off x="1728000" y="2593256"/>
                <a:ext cx="5976000" cy="29860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−(1×</m:t>
                    </m:r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𝑟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€</m:t>
                        </m:r>
                      </m:sub>
                    </m:sSub>
                    <m:box>
                      <m:box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GB" sz="1200" b="0" i="1" smtClean="0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num>
                          <m:den>
                            <m:r>
                              <a:rPr lang="en-GB" sz="1200" b="0" i="1" smtClean="0">
                                <a:latin typeface="Cambria Math"/>
                                <a:ea typeface="Cambria Math"/>
                              </a:rPr>
                              <m:t>12</m:t>
                            </m:r>
                          </m:den>
                        </m:f>
                      </m:e>
                    </m:box>
                    <m:r>
                      <a:rPr lang="en-GB" sz="1200" b="0" i="1" smtClean="0">
                        <a:latin typeface="Cambria Math"/>
                        <a:ea typeface="Cambria Math"/>
                      </a:rPr>
                      <m:t>)</m:t>
                    </m:r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𝐹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	</a:t>
                </a:r>
                <a:r>
                  <a:rPr lang="cs-CZ" sz="1200" dirty="0">
                    <a:latin typeface="Cambria Math"/>
                    <a:ea typeface="Cambria Math"/>
                  </a:rPr>
                  <a:t>	</a:t>
                </a:r>
                <a:r>
                  <a:rPr lang="en-GB" sz="1200" dirty="0">
                    <a:latin typeface="Cambria Math"/>
                    <a:ea typeface="Cambria Math"/>
                  </a:rPr>
                  <a:t>negative carry: converting dollars to pay interest on the euro loan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9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2593256"/>
                <a:ext cx="5976000" cy="298608"/>
              </a:xfrm>
              <a:prstGeom prst="rect">
                <a:avLst/>
              </a:prstGeom>
              <a:blipFill>
                <a:blip r:embed="rId17"/>
                <a:stretch>
                  <a:fillRect b="-816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ovéPole 35"/>
              <p:cNvSpPr txBox="1"/>
              <p:nvPr/>
            </p:nvSpPr>
            <p:spPr>
              <a:xfrm>
                <a:off x="1728000" y="2398950"/>
                <a:ext cx="5976000" cy="3088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𝑟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$</m:t>
                        </m:r>
                      </m:sub>
                    </m:sSub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box>
                      <m:box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GB" sz="1200" b="0" i="1" smtClean="0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num>
                          <m:den>
                            <m:r>
                              <a:rPr lang="en-GB" sz="1200" b="0" i="1" smtClean="0">
                                <a:latin typeface="Cambria Math"/>
                                <a:ea typeface="Cambria Math"/>
                              </a:rPr>
                              <m:t>12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  	</a:t>
                </a:r>
                <a:r>
                  <a:rPr lang="cs-CZ" sz="1200" dirty="0">
                    <a:latin typeface="Cambria Math"/>
                    <a:ea typeface="Cambria Math"/>
                  </a:rPr>
                  <a:t>		</a:t>
                </a:r>
                <a:r>
                  <a:rPr lang="en-GB" sz="1200" dirty="0">
                    <a:latin typeface="Cambria Math"/>
                    <a:ea typeface="Cambria Math"/>
                  </a:rPr>
                  <a:t>positive carry: receiving interest on the dollar time deposit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0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2398950"/>
                <a:ext cx="5976000" cy="308867"/>
              </a:xfrm>
              <a:prstGeom prst="rect">
                <a:avLst/>
              </a:prstGeom>
              <a:blipFill>
                <a:blip r:embed="rId18"/>
                <a:stretch>
                  <a:fillRect t="-2000" b="-6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Levá složená závorka 62"/>
          <p:cNvSpPr/>
          <p:nvPr/>
        </p:nvSpPr>
        <p:spPr>
          <a:xfrm>
            <a:off x="1440000" y="2043752"/>
            <a:ext cx="154159" cy="792000"/>
          </a:xfrm>
          <a:prstGeom prst="leftBrace">
            <a:avLst/>
          </a:prstGeom>
          <a:ln w="1905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" name="TextovéPole 70"/>
          <p:cNvSpPr txBox="1"/>
          <p:nvPr/>
        </p:nvSpPr>
        <p:spPr>
          <a:xfrm rot="-5400000">
            <a:off x="1033016" y="2329116"/>
            <a:ext cx="612632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maturity</a:t>
            </a:r>
          </a:p>
        </p:txBody>
      </p:sp>
      <p:cxnSp>
        <p:nvCxnSpPr>
          <p:cNvPr id="74" name="Přímá spojnice 73"/>
          <p:cNvCxnSpPr/>
          <p:nvPr/>
        </p:nvCxnSpPr>
        <p:spPr>
          <a:xfrm>
            <a:off x="1728000" y="2854064"/>
            <a:ext cx="6228000" cy="0"/>
          </a:xfrm>
          <a:prstGeom prst="line">
            <a:avLst/>
          </a:prstGeom>
          <a:ln w="12700">
            <a:prstDash val="sysDash"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ovéPole 35"/>
              <p:cNvSpPr txBox="1"/>
              <p:nvPr/>
            </p:nvSpPr>
            <p:spPr>
              <a:xfrm>
                <a:off x="1728000" y="2192944"/>
                <a:ext cx="59760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−1×</m:t>
                    </m:r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𝐹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				converting dollars to repay the principal of the one-euro loan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1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2192944"/>
                <a:ext cx="5976000" cy="276999"/>
              </a:xfrm>
              <a:prstGeom prst="rect">
                <a:avLst/>
              </a:prstGeom>
              <a:blipFill>
                <a:blip r:embed="rId19"/>
                <a:stretch>
                  <a:fillRect t="-2222" b="-1777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TextovéPole 83"/>
          <p:cNvSpPr txBox="1"/>
          <p:nvPr/>
        </p:nvSpPr>
        <p:spPr>
          <a:xfrm>
            <a:off x="1188000" y="4134904"/>
            <a:ext cx="771134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CIRP states that the percentage size of forward discount or premium is related to the size of the interest rate differential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1496921" y="3394760"/>
                <a:ext cx="3182300" cy="3801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0=</m:t>
                      </m:r>
                      <m:d>
                        <m:d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$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box>
                            <m:box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cs-CZ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box>
                        </m:e>
                      </m:d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€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box>
                            <m:box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cs-CZ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box>
                        </m:e>
                      </m:d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6921" y="3394760"/>
                <a:ext cx="3182300" cy="380104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ovéPole 85"/>
              <p:cNvSpPr txBox="1"/>
              <p:nvPr/>
            </p:nvSpPr>
            <p:spPr>
              <a:xfrm>
                <a:off x="3705584" y="5129409"/>
                <a:ext cx="1853264" cy="3406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€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  <a:ea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$</m:t>
                          </m:r>
                        </m:sub>
                      </m:sSub>
                      <m:r>
                        <a:rPr lang="cs-CZ" sz="1600" i="1" smtClean="0">
                          <a:latin typeface="Cambria Math"/>
                          <a:ea typeface="Cambria Math"/>
                        </a:rPr>
                        <m:t>⇨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  <a:ea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6" name="TextovéPole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5584" y="5129409"/>
                <a:ext cx="1853264" cy="340606"/>
              </a:xfrm>
              <a:prstGeom prst="rect">
                <a:avLst/>
              </a:prstGeom>
              <a:blipFill>
                <a:blip r:embed="rId21"/>
                <a:stretch>
                  <a:fillRect b="-53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TextovéPole 35"/>
          <p:cNvSpPr txBox="1"/>
          <p:nvPr/>
        </p:nvSpPr>
        <p:spPr>
          <a:xfrm>
            <a:off x="1512000" y="4691792"/>
            <a:ext cx="738734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8000" indent="-2880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higher euro interest rate must be offset by weaker forward euro exchange rate (forward discount of euro against dollar or forward premium of dollar against euro)</a:t>
            </a:r>
          </a:p>
        </p:txBody>
      </p:sp>
      <p:grpSp>
        <p:nvGrpSpPr>
          <p:cNvPr id="14" name="Skupina 13"/>
          <p:cNvGrpSpPr/>
          <p:nvPr/>
        </p:nvGrpSpPr>
        <p:grpSpPr>
          <a:xfrm>
            <a:off x="1998136" y="3761896"/>
            <a:ext cx="1080000" cy="339432"/>
            <a:chOff x="1934344" y="4494920"/>
            <a:chExt cx="1080000" cy="339432"/>
          </a:xfrm>
        </p:grpSpPr>
        <p:sp>
          <p:nvSpPr>
            <p:cNvPr id="65" name="Levá složená závorka 64"/>
            <p:cNvSpPr/>
            <p:nvPr/>
          </p:nvSpPr>
          <p:spPr>
            <a:xfrm rot="-5400000">
              <a:off x="2397264" y="4032000"/>
              <a:ext cx="154160" cy="1080000"/>
            </a:xfrm>
            <a:prstGeom prst="leftBrace">
              <a:avLst/>
            </a:prstGeom>
            <a:ln w="1905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8" name="TextovéPole 67"/>
            <p:cNvSpPr txBox="1"/>
            <p:nvPr/>
          </p:nvSpPr>
          <p:spPr>
            <a:xfrm>
              <a:off x="2030456" y="4603520"/>
              <a:ext cx="883598" cy="2308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b="1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cash inflow</a:t>
              </a:r>
            </a:p>
          </p:txBody>
        </p:sp>
      </p:grpSp>
      <p:grpSp>
        <p:nvGrpSpPr>
          <p:cNvPr id="11" name="Skupina 10"/>
          <p:cNvGrpSpPr/>
          <p:nvPr/>
        </p:nvGrpSpPr>
        <p:grpSpPr>
          <a:xfrm>
            <a:off x="3411656" y="3761896"/>
            <a:ext cx="1080000" cy="339432"/>
            <a:chOff x="3347864" y="4494920"/>
            <a:chExt cx="1080000" cy="339432"/>
          </a:xfrm>
        </p:grpSpPr>
        <p:sp>
          <p:nvSpPr>
            <p:cNvPr id="67" name="Levá složená závorka 66"/>
            <p:cNvSpPr/>
            <p:nvPr/>
          </p:nvSpPr>
          <p:spPr>
            <a:xfrm rot="-5400000">
              <a:off x="3810784" y="4032000"/>
              <a:ext cx="154160" cy="1080000"/>
            </a:xfrm>
            <a:prstGeom prst="leftBrace">
              <a:avLst/>
            </a:prstGeom>
            <a:ln w="1905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9" name="TextovéPole 68"/>
            <p:cNvSpPr txBox="1"/>
            <p:nvPr/>
          </p:nvSpPr>
          <p:spPr>
            <a:xfrm>
              <a:off x="3445561" y="4603520"/>
              <a:ext cx="896239" cy="2308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b="1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cash outflow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ovéPole 35"/>
              <p:cNvSpPr txBox="1"/>
              <p:nvPr/>
            </p:nvSpPr>
            <p:spPr>
              <a:xfrm>
                <a:off x="8055549" y="1396866"/>
                <a:ext cx="1052955" cy="1015663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rgbClr val="7030A0"/>
                </a:solidFill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buClr>
                    <a:srgbClr val="7030A0"/>
                  </a:buClr>
                </a:pPr>
                <a:r>
                  <a:rPr lang="en-GB" sz="1000" b="1" dirty="0">
                    <a:latin typeface="Cambria Math"/>
                    <a:ea typeface="Cambria Math"/>
                  </a:rPr>
                  <a:t>Memo</a:t>
                </a:r>
              </a:p>
              <a:p>
                <a:pPr>
                  <a:buClr>
                    <a:srgbClr val="7030A0"/>
                  </a:buClr>
                </a:pPr>
                <a:r>
                  <a:rPr lang="en-GB" sz="1000" dirty="0">
                    <a:latin typeface="Cambria Math"/>
                    <a:ea typeface="Cambria Math"/>
                  </a:rPr>
                  <a:t>exchange rates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0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000"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  <m:sub>
                        <m:r>
                          <a:rPr lang="en-GB" sz="100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sz="1000" dirty="0">
                    <a:latin typeface="Cambria Math"/>
                    <a:ea typeface="Cambria Math"/>
                  </a:rPr>
                  <a:t>,</a:t>
                </a:r>
                <a:r>
                  <a:rPr lang="en-GB" sz="1000" dirty="0">
                    <a:latin typeface="Cambria Math"/>
                    <a:ea typeface="Cambria Math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0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000" b="0" i="1" smtClean="0">
                            <a:latin typeface="Cambria Math"/>
                            <a:ea typeface="Cambria Math"/>
                          </a:rPr>
                          <m:t>𝐹</m:t>
                        </m:r>
                      </m:e>
                      <m:sub>
                        <m:r>
                          <a:rPr lang="en-GB" sz="1000" i="1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en-GB" sz="1000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GB" sz="1000" dirty="0">
                    <a:latin typeface="Cambria Math"/>
                    <a:ea typeface="Cambria Math"/>
                  </a:rPr>
                  <a:t>denote a number of dollars per one euro</a:t>
                </a:r>
                <a:endParaRPr lang="en-GB" sz="1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2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549" y="1396866"/>
                <a:ext cx="1052955" cy="1015663"/>
              </a:xfrm>
              <a:prstGeom prst="rect">
                <a:avLst/>
              </a:prstGeom>
              <a:blipFill>
                <a:blip r:embed="rId22"/>
                <a:stretch>
                  <a:fillRect b="-1775"/>
                </a:stretch>
              </a:blipFill>
              <a:ln w="12700"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ovéPole 35"/>
              <p:cNvSpPr txBox="1"/>
              <p:nvPr/>
            </p:nvSpPr>
            <p:spPr>
              <a:xfrm>
                <a:off x="1728000" y="2003016"/>
                <a:ext cx="59760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					getting back the principal of the dollar time deposit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0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2003016"/>
                <a:ext cx="5976000" cy="276999"/>
              </a:xfrm>
              <a:prstGeom prst="rect">
                <a:avLst/>
              </a:prstGeom>
              <a:blipFill>
                <a:blip r:embed="rId23"/>
                <a:stretch>
                  <a:fillRect t="-2222" b="-1777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Skupina 8"/>
          <p:cNvGrpSpPr/>
          <p:nvPr/>
        </p:nvGrpSpPr>
        <p:grpSpPr>
          <a:xfrm>
            <a:off x="7055712" y="3761896"/>
            <a:ext cx="950400" cy="477932"/>
            <a:chOff x="6991920" y="4494944"/>
            <a:chExt cx="950400" cy="477932"/>
          </a:xfrm>
        </p:grpSpPr>
        <p:sp>
          <p:nvSpPr>
            <p:cNvPr id="72" name="Levá složená závorka 71"/>
            <p:cNvSpPr/>
            <p:nvPr/>
          </p:nvSpPr>
          <p:spPr>
            <a:xfrm rot="16200000">
              <a:off x="7361121" y="4125743"/>
              <a:ext cx="154160" cy="892562"/>
            </a:xfrm>
            <a:prstGeom prst="leftBrace">
              <a:avLst/>
            </a:prstGeom>
            <a:ln w="1905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0" name="TextovéPole 79"/>
            <p:cNvSpPr txBox="1"/>
            <p:nvPr/>
          </p:nvSpPr>
          <p:spPr>
            <a:xfrm>
              <a:off x="7046081" y="4603544"/>
              <a:ext cx="89623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b="1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interest rate differential</a:t>
              </a:r>
            </a:p>
          </p:txBody>
        </p:sp>
      </p:grpSp>
      <p:grpSp>
        <p:nvGrpSpPr>
          <p:cNvPr id="93" name="Skupina 92"/>
          <p:cNvGrpSpPr/>
          <p:nvPr/>
        </p:nvGrpSpPr>
        <p:grpSpPr>
          <a:xfrm>
            <a:off x="4714887" y="3761988"/>
            <a:ext cx="1066345" cy="477840"/>
            <a:chOff x="6838082" y="4495036"/>
            <a:chExt cx="705636" cy="477840"/>
          </a:xfrm>
        </p:grpSpPr>
        <p:sp>
          <p:nvSpPr>
            <p:cNvPr id="94" name="Levá složená závorka 93"/>
            <p:cNvSpPr/>
            <p:nvPr/>
          </p:nvSpPr>
          <p:spPr>
            <a:xfrm rot="16200000">
              <a:off x="7101930" y="4358034"/>
              <a:ext cx="154800" cy="428803"/>
            </a:xfrm>
            <a:prstGeom prst="leftBrace">
              <a:avLst/>
            </a:prstGeom>
            <a:ln w="1905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5" name="TextovéPole 94"/>
            <p:cNvSpPr txBox="1"/>
            <p:nvPr/>
          </p:nvSpPr>
          <p:spPr>
            <a:xfrm>
              <a:off x="6838082" y="4603544"/>
              <a:ext cx="70563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b="1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forward discount or premium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ovéPole 95"/>
              <p:cNvSpPr txBox="1"/>
              <p:nvPr/>
            </p:nvSpPr>
            <p:spPr>
              <a:xfrm>
                <a:off x="3705584" y="5806650"/>
                <a:ext cx="1853264" cy="3406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€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  <a:ea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$</m:t>
                          </m:r>
                        </m:sub>
                      </m:sSub>
                      <m:r>
                        <a:rPr lang="cs-CZ" sz="1600" i="1" smtClean="0">
                          <a:latin typeface="Cambria Math"/>
                          <a:ea typeface="Cambria Math"/>
                        </a:rPr>
                        <m:t>⇨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  <a:ea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6" name="TextovéPole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5584" y="5806650"/>
                <a:ext cx="1853264" cy="340606"/>
              </a:xfrm>
              <a:prstGeom prst="rect">
                <a:avLst/>
              </a:prstGeom>
              <a:blipFill>
                <a:blip r:embed="rId24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TextovéPole 35"/>
          <p:cNvSpPr txBox="1"/>
          <p:nvPr/>
        </p:nvSpPr>
        <p:spPr>
          <a:xfrm>
            <a:off x="1512000" y="5373474"/>
            <a:ext cx="738734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8000" indent="-2880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lower euro interest rate must be offset by stronger forward euro exchange rate (forward premium of euro against dollar or forward discount of dollar against euro)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ovéPole 81"/>
              <p:cNvSpPr txBox="1"/>
              <p:nvPr/>
            </p:nvSpPr>
            <p:spPr>
              <a:xfrm>
                <a:off x="4537509" y="3224275"/>
                <a:ext cx="3533403" cy="7028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⇨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cs-CZ" sz="1600" b="0" i="1" smtClean="0">
                                      <a:latin typeface="Cambria Math"/>
                                      <a:ea typeface="Cambria Math"/>
                                    </a:rPr>
                                    <m:t>€</m:t>
                                  </m:r>
                                </m:sub>
                              </m:sSub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/>
                                      <a:ea typeface="Cambria Math"/>
                                    </a:rPr>
                                    <m:t>$</m:t>
                                  </m:r>
                                </m:sub>
                              </m:sSub>
                            </m:e>
                          </m:d>
                          <m:box>
                            <m:box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sz="1600" b="0" i="1" smtClean="0">
                                      <a:latin typeface="Cambria Math"/>
                                      <a:ea typeface="Cambria Math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cs-CZ" sz="1600" b="0" i="1" smtClean="0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box>
                        </m:num>
                        <m:den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1+</m:t>
                          </m:r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€</m:t>
                              </m:r>
                            </m:sub>
                          </m:sSub>
                          <m:box>
                            <m:box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sz="1600" b="0" i="1" smtClean="0">
                                      <a:latin typeface="Cambria Math"/>
                                      <a:ea typeface="Cambria Math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cs-CZ" sz="1600" b="0" i="1" smtClean="0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box>
                        </m:den>
                      </m:f>
                      <m:acc>
                        <m:accPr>
                          <m:chr m:val="̇"/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</m:e>
                      </m:acc>
                      <m:d>
                        <m:d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€</m:t>
                              </m:r>
                            </m:sub>
                          </m:sSub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$</m:t>
                              </m:r>
                            </m:sub>
                          </m:sSub>
                        </m:e>
                      </m:d>
                      <m:box>
                        <m:box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num>
                            <m:den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12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2" name="TextovéPole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7509" y="3224275"/>
                <a:ext cx="3533403" cy="702821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4169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Cost-of-carry model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7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5940168" cy="648072"/>
          </a:xfrm>
        </p:spPr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Uncovered interest rate parity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954000"/>
            <a:ext cx="226784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>
                <a:latin typeface="Cambria Math" panose="02040503050406030204" pitchFamily="18" charset="0"/>
                <a:ea typeface="Cambria Math" panose="02040503050406030204" pitchFamily="18" charset="0"/>
              </a:rPr>
              <a:t>Description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2821780" y="3980816"/>
                <a:ext cx="3492588" cy="3606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rgbClr val="7030A0"/>
                  </a:buClr>
                  <a:buSzPct val="100000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/>
                            <a:ea typeface="Cambria Math"/>
                          </a:rPr>
                          <m:t>𝑟</m:t>
                        </m:r>
                      </m:e>
                      <m:sub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𝐷𝐸𝑀</m:t>
                        </m:r>
                      </m:sub>
                    </m:sSub>
                    <m:r>
                      <a:rPr lang="en-GB" sz="1600" b="0" i="1" smtClean="0">
                        <a:latin typeface="Cambria Math"/>
                        <a:ea typeface="Cambria Math"/>
                      </a:rPr>
                      <m:t>&lt;</m:t>
                    </m:r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/>
                            <a:ea typeface="Cambria Math"/>
                          </a:rPr>
                          <m:t>𝑟</m:t>
                        </m:r>
                      </m:e>
                      <m:sub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𝐶𝑆𝐾</m:t>
                        </m:r>
                      </m:sub>
                    </m:sSub>
                  </m:oMath>
                </a14:m>
                <a:r>
                  <a:rPr lang="en-GB" sz="1600" dirty="0">
                    <a:latin typeface="Cambria Math"/>
                    <a:ea typeface="Cambria Math"/>
                  </a:rPr>
                  <a:t> ⇨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sz="16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𝐶𝑆𝐾</m:t>
                        </m:r>
                        <m:r>
                          <a:rPr lang="en-GB" sz="1600" b="0" i="1" smtClean="0">
                            <a:latin typeface="Cambria Math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a:rPr lang="en-GB" sz="16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𝐷𝐸𝑀</m:t>
                        </m:r>
                      </m:sub>
                    </m:sSub>
                    <m:r>
                      <a:rPr lang="en-GB" sz="1600" b="0" i="1" smtClean="0">
                        <a:latin typeface="Cambria Math"/>
                        <a:ea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sz="16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𝐶𝑆𝐾</m:t>
                        </m:r>
                        <m:r>
                          <a:rPr lang="en-GB" sz="1600" b="0" i="1" smtClean="0">
                            <a:latin typeface="Cambria Math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a:rPr lang="en-GB" sz="16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𝐷𝐸𝑀</m:t>
                        </m:r>
                      </m:sub>
                    </m:sSub>
                  </m:oMath>
                </a14:m>
                <a:r>
                  <a:rPr lang="en-GB" sz="1600" dirty="0">
                    <a:latin typeface="Cambria Math"/>
                    <a:ea typeface="Cambria Math"/>
                  </a:rPr>
                  <a:t> </a:t>
                </a:r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780" y="3980816"/>
                <a:ext cx="3492588" cy="360676"/>
              </a:xfrm>
              <a:prstGeom prst="rect">
                <a:avLst/>
              </a:prstGeom>
              <a:blipFill>
                <a:blip r:embed="rId12"/>
                <a:stretch>
                  <a:fillRect t="-6780" b="-1355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ovéPole 35"/>
          <p:cNvSpPr txBox="1"/>
          <p:nvPr/>
        </p:nvSpPr>
        <p:spPr>
          <a:xfrm>
            <a:off x="1511609" y="5114461"/>
            <a:ext cx="450055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8000" indent="-2880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/>
                <a:ea typeface="Cambria Math"/>
              </a:rPr>
              <a:t>today: arranging forward sale of 1 DEM</a:t>
            </a:r>
            <a:endParaRPr lang="en-GB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7" name="TextovéPole 35"/>
          <p:cNvSpPr txBox="1"/>
          <p:nvPr/>
        </p:nvSpPr>
        <p:spPr>
          <a:xfrm>
            <a:off x="1512000" y="3509040"/>
            <a:ext cx="738048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8000" indent="-2880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/>
                <a:ea typeface="Cambria Math"/>
              </a:rPr>
              <a:t>CIRP: higher interest rates in former Czechoslovakia than in Germany implied weaker forward exchange rate of Czech koruna against German mark</a:t>
            </a:r>
            <a:endParaRPr lang="en-GB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8" name="TextovéPole 77"/>
          <p:cNvSpPr txBox="1"/>
          <p:nvPr/>
        </p:nvSpPr>
        <p:spPr>
          <a:xfrm>
            <a:off x="863999" y="2664000"/>
            <a:ext cx="442197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Non-deliverable forward</a:t>
            </a:r>
          </a:p>
        </p:txBody>
      </p:sp>
      <p:sp>
        <p:nvSpPr>
          <p:cNvPr id="80" name="TextovéPole 79"/>
          <p:cNvSpPr txBox="1"/>
          <p:nvPr/>
        </p:nvSpPr>
        <p:spPr>
          <a:xfrm>
            <a:off x="1512000" y="4256073"/>
            <a:ext cx="749507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8000" indent="-288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/>
                <a:ea typeface="Cambria Math"/>
              </a:rPr>
              <a:t>fixed exchange rate implied equality between the current and the expected spot exchange rates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1188000" y="2369613"/>
            <a:ext cx="781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Expected exchange rate changes are linked to interest rate differentials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1188000" y="1274776"/>
            <a:ext cx="771096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UIRP is a speculative strategy similar to CIRP, in which the forward exchange rate is replaced by the anticipated spot exchange rate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ovéPole 60"/>
              <p:cNvSpPr txBox="1"/>
              <p:nvPr/>
            </p:nvSpPr>
            <p:spPr>
              <a:xfrm>
                <a:off x="2757624" y="1829576"/>
                <a:ext cx="3614323" cy="7028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GB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GB" sz="1600" i="1"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GB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  <m:r>
                            <a:rPr lang="en-GB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𝑆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GB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GB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€</m:t>
                                  </m:r>
                                </m:sub>
                              </m:sSub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$</m:t>
                                  </m:r>
                                </m:sub>
                              </m:sSub>
                            </m:e>
                          </m:d>
                          <m:box>
                            <m:box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box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1+</m:t>
                          </m:r>
                          <m:sSub>
                            <m:sSub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€</m:t>
                              </m:r>
                            </m:sub>
                          </m:sSub>
                          <m:box>
                            <m:box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box>
                        </m:den>
                      </m:f>
                      <m:acc>
                        <m:accPr>
                          <m:chr m:val="̇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</m:e>
                      </m:acc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GB" sz="1600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GB" sz="1600" i="1">
                                  <a:latin typeface="Cambria Math"/>
                                  <a:ea typeface="Cambria Math"/>
                                </a:rPr>
                                <m:t>€</m:t>
                              </m:r>
                            </m:sub>
                          </m:sSub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GB" sz="1600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GB" sz="1600" i="1">
                                  <a:latin typeface="Cambria Math"/>
                                  <a:ea typeface="Cambria Math"/>
                                </a:rPr>
                                <m:t>$</m:t>
                              </m:r>
                            </m:sub>
                          </m:sSub>
                        </m:e>
                      </m:d>
                      <m:box>
                        <m:box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/>
                                  <a:ea typeface="Cambria Math"/>
                                </a:rPr>
                                <m:t>12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1" name="TextovéPole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7624" y="1829576"/>
                <a:ext cx="3614323" cy="70282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ovéPole 45"/>
          <p:cNvSpPr txBox="1"/>
          <p:nvPr/>
        </p:nvSpPr>
        <p:spPr>
          <a:xfrm>
            <a:off x="1187624" y="2978304"/>
            <a:ext cx="771134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NDF is financial instrument which benefits from inconsistency between interest rate differential and fixed exchange rate regime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ovéPole 63"/>
              <p:cNvSpPr txBox="1"/>
              <p:nvPr/>
            </p:nvSpPr>
            <p:spPr>
              <a:xfrm>
                <a:off x="3764174" y="4595862"/>
                <a:ext cx="1605930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buClr>
                    <a:srgbClr val="7030A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𝑇</m:t>
                          </m:r>
                        </m:sub>
                      </m:sSub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𝑆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𝑆</m:t>
                      </m:r>
                    </m:oMath>
                  </m:oMathPara>
                </a14:m>
                <a:endParaRPr lang="en-GB" sz="1600" dirty="0"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64" name="TextovéPole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4174" y="4595862"/>
                <a:ext cx="1605930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ovéPole 64"/>
          <p:cNvSpPr txBox="1"/>
          <p:nvPr/>
        </p:nvSpPr>
        <p:spPr>
          <a:xfrm>
            <a:off x="1187624" y="4838896"/>
            <a:ext cx="554461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Trading strategy offered by banks as one deal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ovéPole 35"/>
              <p:cNvSpPr txBox="1"/>
              <p:nvPr/>
            </p:nvSpPr>
            <p:spPr>
              <a:xfrm>
                <a:off x="1511609" y="5364386"/>
                <a:ext cx="7380871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8000" indent="-288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:r>
                  <a:rPr lang="en-GB" sz="1600" dirty="0">
                    <a:latin typeface="Cambria Math"/>
                    <a:ea typeface="Cambria Math"/>
                  </a:rPr>
                  <a:t>later: purchase of 1 DEM spot and sale of 1 DEM forward generates  a risk-free positive income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𝐸</m:t>
                        </m:r>
                      </m:e>
                      <m:sub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</m:sub>
                    </m:sSub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</m:d>
                    <m:r>
                      <a:rPr lang="en-GB" sz="1600" b="0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GB" sz="1600" b="0" i="1" smtClean="0">
                        <a:latin typeface="Cambria Math"/>
                        <a:ea typeface="Cambria Math"/>
                      </a:rPr>
                      <m:t>𝐹</m:t>
                    </m:r>
                    <m:r>
                      <a:rPr lang="en-GB" sz="1600" b="0" i="1" smtClean="0">
                        <a:latin typeface="Cambria Math"/>
                        <a:ea typeface="Cambria Math"/>
                      </a:rPr>
                      <m:t>=−</m:t>
                    </m:r>
                    <m:r>
                      <a:rPr lang="en-GB" sz="1600" b="0" i="1" smtClean="0">
                        <a:latin typeface="Cambria Math"/>
                        <a:ea typeface="Cambria Math"/>
                      </a:rPr>
                      <m:t>𝑆</m:t>
                    </m:r>
                    <m:r>
                      <a:rPr lang="en-GB" sz="1600" b="0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GB" sz="1600" b="0" i="1" smtClean="0">
                        <a:latin typeface="Cambria Math"/>
                        <a:ea typeface="Cambria Math"/>
                      </a:rPr>
                      <m:t>𝐹</m:t>
                    </m:r>
                    <m:r>
                      <a:rPr lang="en-GB" sz="1600" b="0" i="1" smtClean="0">
                        <a:latin typeface="Cambria Math"/>
                        <a:ea typeface="Cambria Math"/>
                      </a:rPr>
                      <m:t>&gt;0</m:t>
                    </m:r>
                  </m:oMath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2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1609" y="5364386"/>
                <a:ext cx="7380871" cy="584775"/>
              </a:xfrm>
              <a:prstGeom prst="rect">
                <a:avLst/>
              </a:prstGeom>
              <a:blipFill>
                <a:blip r:embed="rId15"/>
                <a:stretch>
                  <a:fillRect l="-330" t="-4167" b="-1145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ovéPole 35"/>
          <p:cNvSpPr txBox="1"/>
          <p:nvPr/>
        </p:nvSpPr>
        <p:spPr>
          <a:xfrm>
            <a:off x="1512000" y="5852428"/>
            <a:ext cx="66964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8000" indent="-2880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/>
                <a:ea typeface="Cambria Math"/>
              </a:rPr>
              <a:t>practical complications: fluctuation bands, peg to a currency basket</a:t>
            </a:r>
            <a:endParaRPr lang="en-GB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855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Cost-of-carry model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8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2987840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Carry trade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954000"/>
            <a:ext cx="226784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Description</a:t>
            </a:r>
          </a:p>
        </p:txBody>
      </p:sp>
      <p:sp>
        <p:nvSpPr>
          <p:cNvPr id="78" name="TextovéPole 77"/>
          <p:cNvSpPr txBox="1"/>
          <p:nvPr/>
        </p:nvSpPr>
        <p:spPr>
          <a:xfrm>
            <a:off x="863999" y="4140000"/>
            <a:ext cx="2267841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Remarks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1188000" y="2096760"/>
            <a:ext cx="73444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Profit/loss from carry trade (yen is the funding currency and dollar is the investment currency)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1188000" y="1268760"/>
            <a:ext cx="7920504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Currency carry trade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consists of borrowing a low-yield currency (funding currency) to buy a high-yield currency (investment currency) in an attempt to capture the difference between the two yields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ovéPole 60"/>
              <p:cNvSpPr txBox="1"/>
              <p:nvPr/>
            </p:nvSpPr>
            <p:spPr>
              <a:xfrm>
                <a:off x="1763688" y="3709504"/>
                <a:ext cx="6768752" cy="6016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1600" b="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P</m:t>
                      </m:r>
                      <m:r>
                        <m:rPr>
                          <m:nor/>
                        </m:rPr>
                        <a:rPr lang="cs-CZ" sz="1600" b="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m:rPr>
                          <m:nor/>
                        </m:rPr>
                        <a:rPr lang="cs-CZ" sz="1600" b="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L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type m:val="lin"/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cs-CZ" sz="16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)×(1+</m:t>
                          </m:r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$</m:t>
                              </m:r>
                            </m:sub>
                          </m:sSub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)−</m:t>
                      </m:r>
                      <m:d>
                        <m:d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¥</m:t>
                              </m:r>
                            </m:sub>
                          </m:sSub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$</m:t>
                              </m:r>
                            </m:sub>
                          </m:sSub>
                        </m:e>
                      </m:d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¥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600" b="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1" name="TextovéPole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3709504"/>
                <a:ext cx="6768752" cy="60164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45"/>
              <p:cNvSpPr txBox="1"/>
              <p:nvPr/>
            </p:nvSpPr>
            <p:spPr>
              <a:xfrm>
                <a:off x="1187624" y="4468749"/>
                <a:ext cx="7596024" cy="64863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324000" indent="-324000">
                  <a:buClr>
                    <a:srgbClr val="7030A0"/>
                  </a:buClr>
                  <a:buSzPct val="80000"/>
                  <a:buFont typeface="Wingdings" panose="05000000000000000000" pitchFamily="2" charset="2"/>
                  <a:buChar char="q"/>
                </a:pP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 gamble on yen/dollar exchange rate stability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</m:d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promises to earn a positive interest rate differential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GB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</m:t>
                        </m:r>
                        <m:r>
                          <m:rPr>
                            <m:nor/>
                          </m:rPr>
                          <a:rPr lang="en-GB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en-GB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</m:t>
                        </m:r>
                        <m:sSub>
                          <m:sSubPr>
                            <m:ctrlPr>
                              <a:rPr lang="en-GB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$</m:t>
                            </m:r>
                          </m:sub>
                        </m:sSub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¥</m:t>
                            </m:r>
                          </m:sub>
                        </m:sSub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&gt;0</m:t>
                        </m:r>
                      </m:e>
                    </m:d>
                  </m:oMath>
                </a14:m>
                <a:endParaRPr lang="en-GB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6" name="TextovéPol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468749"/>
                <a:ext cx="7596024" cy="648639"/>
              </a:xfrm>
              <a:prstGeom prst="rect">
                <a:avLst/>
              </a:prstGeom>
              <a:blipFill>
                <a:blip r:embed="rId15"/>
                <a:stretch>
                  <a:fillRect l="-161" t="-5660" r="-562" b="-1320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ovéPole 64"/>
              <p:cNvSpPr txBox="1"/>
              <p:nvPr/>
            </p:nvSpPr>
            <p:spPr>
              <a:xfrm>
                <a:off x="1187624" y="5009716"/>
                <a:ext cx="7920880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324000" indent="-324000">
                  <a:buClr>
                    <a:srgbClr val="7030A0"/>
                  </a:buClr>
                  <a:buSzPct val="80000"/>
                  <a:buFont typeface="Wingdings" panose="05000000000000000000" pitchFamily="2" charset="2"/>
                  <a:buChar char="q"/>
                </a:pP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Carry trade strategy is exposed to the risk of a sharp appreciation of funding currency</a:t>
                </a:r>
                <a:r>
                  <a:rPr lang="en-GB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</m:d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</m:t>
                        </m:r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endParaRPr lang="en-GB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5" name="TextovéPole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5009716"/>
                <a:ext cx="7920880" cy="646331"/>
              </a:xfrm>
              <a:prstGeom prst="rect">
                <a:avLst/>
              </a:prstGeom>
              <a:blipFill>
                <a:blip r:embed="rId16"/>
                <a:stretch>
                  <a:fillRect l="-154" t="-6604" r="-1078" b="-1320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35">
                <a:extLst>
                  <a:ext uri="{FF2B5EF4-FFF2-40B4-BE49-F238E27FC236}">
                    <a16:creationId xmlns:a16="http://schemas.microsoft.com/office/drawing/2014/main" id="{0C7199B0-1F83-4C47-B5BE-2BB8CC075F03}"/>
                  </a:ext>
                </a:extLst>
              </p:cNvPr>
              <p:cNvSpPr txBox="1"/>
              <p:nvPr/>
            </p:nvSpPr>
            <p:spPr>
              <a:xfrm>
                <a:off x="1512000" y="2666808"/>
                <a:ext cx="4802368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8000" indent="-288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	</a:t>
                </a: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. . . current yen/dollar spot</a:t>
                </a:r>
                <a:r>
                  <a:rPr lang="cs-CZ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exchange rate</a:t>
                </a:r>
              </a:p>
            </p:txBody>
          </p:sp>
        </mc:Choice>
        <mc:Fallback xmlns="">
          <p:sp>
            <p:nvSpPr>
              <p:cNvPr id="59" name="TextovéPole 35">
                <a:extLst>
                  <a:ext uri="{FF2B5EF4-FFF2-40B4-BE49-F238E27FC236}">
                    <a16:creationId xmlns:a16="http://schemas.microsoft.com/office/drawing/2014/main" id="{0C7199B0-1F83-4C47-B5BE-2BB8CC075F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2666808"/>
                <a:ext cx="4802368" cy="338554"/>
              </a:xfrm>
              <a:prstGeom prst="rect">
                <a:avLst/>
              </a:prstGeom>
              <a:blipFill>
                <a:blip r:embed="rId17"/>
                <a:stretch>
                  <a:fillRect l="-508" t="-7143" b="-1964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ovéPole 35">
                <a:extLst>
                  <a:ext uri="{FF2B5EF4-FFF2-40B4-BE49-F238E27FC236}">
                    <a16:creationId xmlns:a16="http://schemas.microsoft.com/office/drawing/2014/main" id="{AF9E4DBF-C84C-4E62-B694-7E598615EE26}"/>
                  </a:ext>
                </a:extLst>
              </p:cNvPr>
              <p:cNvSpPr txBox="1"/>
              <p:nvPr/>
            </p:nvSpPr>
            <p:spPr>
              <a:xfrm>
                <a:off x="1512000" y="2927496"/>
                <a:ext cx="4814648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8000" indent="-288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</a:t>
                </a: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. . . expected yen/dollar spot</a:t>
                </a:r>
                <a:r>
                  <a:rPr lang="cs-CZ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exchange rate</a:t>
                </a:r>
              </a:p>
            </p:txBody>
          </p:sp>
        </mc:Choice>
        <mc:Fallback>
          <p:sp>
            <p:nvSpPr>
              <p:cNvPr id="66" name="TextovéPole 35">
                <a:extLst>
                  <a:ext uri="{FF2B5EF4-FFF2-40B4-BE49-F238E27FC236}">
                    <a16:creationId xmlns:a16="http://schemas.microsoft.com/office/drawing/2014/main" id="{AF9E4DBF-C84C-4E62-B694-7E598615EE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2927496"/>
                <a:ext cx="4814648" cy="338554"/>
              </a:xfrm>
              <a:prstGeom prst="rect">
                <a:avLst/>
              </a:prstGeom>
              <a:blipFill>
                <a:blip r:embed="rId18"/>
                <a:stretch>
                  <a:fillRect l="-506" t="-7143" b="-1964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ovéPole 35">
                <a:extLst>
                  <a:ext uri="{FF2B5EF4-FFF2-40B4-BE49-F238E27FC236}">
                    <a16:creationId xmlns:a16="http://schemas.microsoft.com/office/drawing/2014/main" id="{BD359E3E-003E-44BA-805D-6585C33E877C}"/>
                  </a:ext>
                </a:extLst>
              </p:cNvPr>
              <p:cNvSpPr txBox="1"/>
              <p:nvPr/>
            </p:nvSpPr>
            <p:spPr>
              <a:xfrm>
                <a:off x="6660232" y="2804808"/>
                <a:ext cx="2123416" cy="707886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rgbClr val="7030A0"/>
                </a:solidFill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buClr>
                    <a:srgbClr val="7030A0"/>
                  </a:buClr>
                </a:pPr>
                <a:r>
                  <a:rPr lang="en-GB" sz="1000" b="1" dirty="0">
                    <a:latin typeface="Cambria Math"/>
                    <a:ea typeface="Cambria Math"/>
                  </a:rPr>
                  <a:t>Memo</a:t>
                </a:r>
              </a:p>
              <a:p>
                <a:pPr marL="90488" indent="-90488">
                  <a:buClr>
                    <a:srgbClr val="7030A0"/>
                  </a:buClr>
                </a:pPr>
                <a:r>
                  <a:rPr lang="en-GB" sz="1000" dirty="0">
                    <a:latin typeface="Cambria Math"/>
                    <a:ea typeface="Cambria Math"/>
                  </a:rPr>
                  <a:t>Exchange rates 𝑆</a:t>
                </a:r>
                <a:r>
                  <a:rPr lang="en-GB" sz="1000" baseline="-25000" dirty="0">
                    <a:latin typeface="Cambria Math"/>
                    <a:ea typeface="Cambria Math"/>
                  </a:rPr>
                  <a:t>0 </a:t>
                </a:r>
                <a:r>
                  <a:rPr lang="en-GB" sz="1000" dirty="0">
                    <a:latin typeface="Cambria Math"/>
                    <a:ea typeface="Cambria Math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0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cs-CZ" sz="10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𝐸</m:t>
                        </m:r>
                      </m:e>
                      <m:sub>
                        <m:r>
                          <a:rPr lang="cs-CZ" sz="10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𝑇</m:t>
                        </m:r>
                      </m:sub>
                    </m:sSub>
                    <m:r>
                      <a:rPr lang="cs-CZ" sz="1000" b="0" i="1" smtClean="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cs-CZ" sz="1000" b="0" i="1" smtClean="0">
                        <a:latin typeface="Cambria Math" panose="02040503050406030204" pitchFamily="18" charset="0"/>
                        <a:ea typeface="Cambria Math"/>
                      </a:rPr>
                      <m:t>𝑆</m:t>
                    </m:r>
                    <m:r>
                      <a:rPr lang="cs-CZ" sz="1000" b="0" i="1" smtClean="0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r>
                  <a:rPr lang="en-GB" sz="1000" dirty="0">
                    <a:latin typeface="Cambria Math"/>
                    <a:ea typeface="Cambria Math"/>
                  </a:rPr>
                  <a:t> denote number of yens per one dollar</a:t>
                </a:r>
                <a:r>
                  <a:rPr lang="cs-CZ" sz="1000" dirty="0">
                    <a:latin typeface="Cambria Math"/>
                    <a:ea typeface="Cambria Math"/>
                  </a:rPr>
                  <a:t>.</a:t>
                </a:r>
                <a:endParaRPr lang="en-GB" sz="1000" dirty="0">
                  <a:latin typeface="Cambria Math"/>
                  <a:ea typeface="Cambria Math"/>
                </a:endParaRPr>
              </a:p>
              <a:p>
                <a:pPr>
                  <a:buClr>
                    <a:srgbClr val="7030A0"/>
                  </a:buClr>
                </a:pPr>
                <a:r>
                  <a:rPr lang="en-GB" sz="1000" dirty="0">
                    <a:latin typeface="Cambria Math"/>
                    <a:ea typeface="Cambria Math"/>
                  </a:rPr>
                  <a:t>Investment horizon is one year</a:t>
                </a:r>
                <a:r>
                  <a:rPr lang="cs-CZ" sz="1000" dirty="0">
                    <a:latin typeface="Cambria Math"/>
                    <a:ea typeface="Cambria Math"/>
                  </a:rPr>
                  <a:t>.</a:t>
                </a:r>
                <a:endParaRPr lang="en-GB" sz="1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7" name="TextovéPole 35">
                <a:extLst>
                  <a:ext uri="{FF2B5EF4-FFF2-40B4-BE49-F238E27FC236}">
                    <a16:creationId xmlns:a16="http://schemas.microsoft.com/office/drawing/2014/main" id="{BD359E3E-003E-44BA-805D-6585C33E87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2804808"/>
                <a:ext cx="2123416" cy="707886"/>
              </a:xfrm>
              <a:prstGeom prst="rect">
                <a:avLst/>
              </a:prstGeom>
              <a:blipFill>
                <a:blip r:embed="rId19"/>
                <a:stretch>
                  <a:fillRect r="-286" b="-3390"/>
                </a:stretch>
              </a:blipFill>
              <a:ln w="12700"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TextovéPole 35">
                <a:extLst>
                  <a:ext uri="{FF2B5EF4-FFF2-40B4-BE49-F238E27FC236}">
                    <a16:creationId xmlns:a16="http://schemas.microsoft.com/office/drawing/2014/main" id="{8BF3D46F-1555-4343-8A3B-8BDDBDC53A31}"/>
                  </a:ext>
                </a:extLst>
              </p:cNvPr>
              <p:cNvSpPr txBox="1"/>
              <p:nvPr/>
            </p:nvSpPr>
            <p:spPr>
              <a:xfrm>
                <a:off x="1512000" y="3186518"/>
                <a:ext cx="4814648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8000" indent="-288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¥</m:t>
                        </m:r>
                      </m:sub>
                    </m:sSub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</a:t>
                </a: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. . . yield of a yen-denominated asset</a:t>
                </a:r>
              </a:p>
            </p:txBody>
          </p:sp>
        </mc:Choice>
        <mc:Fallback>
          <p:sp>
            <p:nvSpPr>
              <p:cNvPr id="68" name="TextovéPole 35">
                <a:extLst>
                  <a:ext uri="{FF2B5EF4-FFF2-40B4-BE49-F238E27FC236}">
                    <a16:creationId xmlns:a16="http://schemas.microsoft.com/office/drawing/2014/main" id="{8BF3D46F-1555-4343-8A3B-8BDDBDC53A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3186518"/>
                <a:ext cx="4814648" cy="338554"/>
              </a:xfrm>
              <a:prstGeom prst="rect">
                <a:avLst/>
              </a:prstGeom>
              <a:blipFill>
                <a:blip r:embed="rId20"/>
                <a:stretch>
                  <a:fillRect l="-506" t="-7273" b="-2181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xtovéPole 35">
                <a:extLst>
                  <a:ext uri="{FF2B5EF4-FFF2-40B4-BE49-F238E27FC236}">
                    <a16:creationId xmlns:a16="http://schemas.microsoft.com/office/drawing/2014/main" id="{AE0838D2-AFC0-4632-85C0-5A01901C682A}"/>
                  </a:ext>
                </a:extLst>
              </p:cNvPr>
              <p:cNvSpPr txBox="1"/>
              <p:nvPr/>
            </p:nvSpPr>
            <p:spPr>
              <a:xfrm>
                <a:off x="1512000" y="3450486"/>
                <a:ext cx="4814648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8000" indent="-288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$</m:t>
                        </m:r>
                      </m:sub>
                    </m:sSub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</a:t>
                </a: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. . . yield of a dollar-denominated asset</a:t>
                </a:r>
              </a:p>
            </p:txBody>
          </p:sp>
        </mc:Choice>
        <mc:Fallback>
          <p:sp>
            <p:nvSpPr>
              <p:cNvPr id="69" name="TextovéPole 35">
                <a:extLst>
                  <a:ext uri="{FF2B5EF4-FFF2-40B4-BE49-F238E27FC236}">
                    <a16:creationId xmlns:a16="http://schemas.microsoft.com/office/drawing/2014/main" id="{AE0838D2-AFC0-4632-85C0-5A01901C68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3450486"/>
                <a:ext cx="4814648" cy="338554"/>
              </a:xfrm>
              <a:prstGeom prst="rect">
                <a:avLst/>
              </a:prstGeom>
              <a:blipFill>
                <a:blip r:embed="rId21"/>
                <a:stretch>
                  <a:fillRect l="-506" t="-7143" b="-1964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ovéPole 61">
            <a:extLst>
              <a:ext uri="{FF2B5EF4-FFF2-40B4-BE49-F238E27FC236}">
                <a16:creationId xmlns:a16="http://schemas.microsoft.com/office/drawing/2014/main" id="{D87BFF94-820E-4494-A26B-93D8FD7EEC2C}"/>
              </a:ext>
            </a:extLst>
          </p:cNvPr>
          <p:cNvSpPr txBox="1"/>
          <p:nvPr/>
        </p:nvSpPr>
        <p:spPr>
          <a:xfrm>
            <a:off x="1187624" y="5554885"/>
            <a:ext cx="771134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No profit/loss condition in the carry trade payoff [P/L = 0] is equivalent to the equation of uncovered interest rate parity</a:t>
            </a:r>
          </a:p>
        </p:txBody>
      </p:sp>
    </p:spTree>
    <p:extLst>
      <p:ext uri="{BB962C8B-B14F-4D97-AF65-F5344CB8AC3E}">
        <p14:creationId xmlns:p14="http://schemas.microsoft.com/office/powerpoint/2010/main" val="3472051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Zástupný symbol pro číslo snímku 2"/>
          <p:cNvSpPr txBox="1">
            <a:spLocks/>
          </p:cNvSpPr>
          <p:nvPr/>
        </p:nvSpPr>
        <p:spPr>
          <a:xfrm>
            <a:off x="7164000" y="633600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FE5482F-2F05-49C5-9E15-73F945A41231}" type="slidenum">
              <a:rPr lang="cs-CZ" smtClean="0"/>
              <a:pPr algn="r"/>
              <a:t>9</a:t>
            </a:fld>
            <a:endParaRPr lang="cs-CZ" dirty="0"/>
          </a:p>
        </p:txBody>
      </p:sp>
      <p:sp>
        <p:nvSpPr>
          <p:cNvPr id="82" name="Zástupný symbol pro zápatí 1"/>
          <p:cNvSpPr txBox="1">
            <a:spLocks/>
          </p:cNvSpPr>
          <p:nvPr/>
        </p:nvSpPr>
        <p:spPr>
          <a:xfrm>
            <a:off x="180000" y="6336000"/>
            <a:ext cx="3312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Cost-of-carry model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6228200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Application for zero-coupon bonds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864000" y="954000"/>
            <a:ext cx="370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Variables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ovéPole 35"/>
              <p:cNvSpPr txBox="1"/>
              <p:nvPr/>
            </p:nvSpPr>
            <p:spPr>
              <a:xfrm>
                <a:off x="1512000" y="1475990"/>
                <a:ext cx="666040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8000" indent="-288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𝑇</m:t>
                        </m:r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1400" b="0" i="1" smtClean="0">
                        <a:latin typeface="Cambria Math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𝑇</m:t>
                        </m:r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. . . current prices of earlier and later maturing zero-coupon bonds</a:t>
                </a:r>
              </a:p>
            </p:txBody>
          </p:sp>
        </mc:Choice>
        <mc:Fallback xmlns="">
          <p:sp>
            <p:nvSpPr>
              <p:cNvPr id="73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1475990"/>
                <a:ext cx="6660400" cy="307777"/>
              </a:xfrm>
              <a:prstGeom prst="rect">
                <a:avLst/>
              </a:prstGeom>
              <a:blipFill rotWithShape="1">
                <a:blip r:embed="rId13"/>
                <a:stretch>
                  <a:fillRect l="-91" t="-3922" b="-1568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ovéPole 35"/>
              <p:cNvSpPr txBox="1"/>
              <p:nvPr/>
            </p:nvSpPr>
            <p:spPr>
              <a:xfrm>
                <a:off x="1512000" y="1269907"/>
                <a:ext cx="5940000" cy="2797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8000" indent="-288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1400" b="0" i="1" smtClean="0">
                        <a:latin typeface="Cambria Math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	. . . times to maturity of earlier and later maturing bonds</a:t>
                </a:r>
              </a:p>
            </p:txBody>
          </p:sp>
        </mc:Choice>
        <mc:Fallback xmlns="">
          <p:sp>
            <p:nvSpPr>
              <p:cNvPr id="74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1269907"/>
                <a:ext cx="5940000" cy="279797"/>
              </a:xfrm>
              <a:prstGeom prst="rect">
                <a:avLst/>
              </a:prstGeom>
              <a:blipFill rotWithShape="1">
                <a:blip r:embed="rId14"/>
                <a:stretch>
                  <a:fillRect l="-103" t="-4348" b="-2826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ovéPole 35"/>
              <p:cNvSpPr txBox="1"/>
              <p:nvPr/>
            </p:nvSpPr>
            <p:spPr>
              <a:xfrm>
                <a:off x="1512000" y="1947193"/>
                <a:ext cx="629956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8000" indent="-288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𝑇</m:t>
                        </m:r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1400" b="0" i="1" smtClean="0">
                        <a:latin typeface="Cambria Math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𝑇</m:t>
                        </m:r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. . . current yields to maturity of earlier and later maturing bonds</a:t>
                </a:r>
              </a:p>
            </p:txBody>
          </p:sp>
        </mc:Choice>
        <mc:Fallback xmlns="">
          <p:sp>
            <p:nvSpPr>
              <p:cNvPr id="75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1947193"/>
                <a:ext cx="6299560" cy="307777"/>
              </a:xfrm>
              <a:prstGeom prst="rect">
                <a:avLst/>
              </a:prstGeom>
              <a:blipFill rotWithShape="1">
                <a:blip r:embed="rId15"/>
                <a:stretch>
                  <a:fillRect l="-97" t="-3922" b="-1568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35"/>
              <p:cNvSpPr txBox="1"/>
              <p:nvPr/>
            </p:nvSpPr>
            <p:spPr>
              <a:xfrm>
                <a:off x="1512000" y="2181256"/>
                <a:ext cx="666040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8000" indent="-288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Pre>
                      <m:sPrePr>
                        <m:ctrlP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𝑇</m:t>
                        </m:r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cs-CZ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sup>
                      <m:e>
                        <m:sSub>
                          <m:sSubPr>
                            <m:ctrlPr>
                              <a:rPr lang="en-GB" sz="1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GB" sz="1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𝑇</m:t>
                            </m:r>
                            <m:r>
                              <a:rPr lang="en-GB" sz="1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sPre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. . . yield to maturity of the later maturing bond over the period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[</m:t>
                        </m:r>
                        <m:r>
                          <a:rPr lang="en-GB" sz="1400" i="1">
                            <a:latin typeface="Cambria Math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sz="1400" i="1">
                            <a:latin typeface="Cambria Math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1400" i="1">
                        <a:latin typeface="Cambria Math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sz="1400" i="1">
                            <a:latin typeface="Cambria Math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1400" b="0" i="1" smtClean="0">
                        <a:latin typeface="Cambria Math"/>
                        <a:ea typeface="Cambria Math" panose="02040503050406030204" pitchFamily="18" charset="0"/>
                      </a:rPr>
                      <m:t>]</m:t>
                    </m:r>
                    <m:r>
                      <a:rPr lang="en-GB" sz="1400" i="1">
                        <a:latin typeface="Cambria Math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2181256"/>
                <a:ext cx="6660400" cy="307777"/>
              </a:xfrm>
              <a:prstGeom prst="rect">
                <a:avLst/>
              </a:prstGeom>
              <a:blipFill>
                <a:blip r:embed="rId16"/>
                <a:stretch>
                  <a:fillRect l="-91" t="-6000" b="-18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ovéPole 35"/>
              <p:cNvSpPr txBox="1"/>
              <p:nvPr/>
            </p:nvSpPr>
            <p:spPr>
              <a:xfrm>
                <a:off x="1512000" y="2415319"/>
                <a:ext cx="594000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8000" indent="-288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  <a:ea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	. . . nominal value of earlier and later maturing bonds</a:t>
                </a:r>
              </a:p>
            </p:txBody>
          </p:sp>
        </mc:Choice>
        <mc:Fallback xmlns="">
          <p:sp>
            <p:nvSpPr>
              <p:cNvPr id="60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2415319"/>
                <a:ext cx="5940000" cy="307777"/>
              </a:xfrm>
              <a:prstGeom prst="rect">
                <a:avLst/>
              </a:prstGeom>
              <a:blipFill rotWithShape="1">
                <a:blip r:embed="rId17"/>
                <a:stretch>
                  <a:fillRect l="-103" t="-3922" b="-1568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ovéPole 61"/>
          <p:cNvSpPr txBox="1"/>
          <p:nvPr/>
        </p:nvSpPr>
        <p:spPr>
          <a:xfrm>
            <a:off x="864000" y="4608000"/>
            <a:ext cx="370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Interest rate parity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35"/>
              <p:cNvSpPr txBox="1"/>
              <p:nvPr/>
            </p:nvSpPr>
            <p:spPr>
              <a:xfrm>
                <a:off x="1512224" y="1710053"/>
                <a:ext cx="6660176" cy="3108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8000" indent="-288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𝑇</m:t>
                        </m:r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𝑇</m:t>
                        </m:r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1</m:t>
                        </m:r>
                      </m:sup>
                    </m:sSubSup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	. . . </a:t>
                </a:r>
                <a:r>
                  <a:rPr lang="cs-CZ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forward </a:t>
                </a:r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price of the later maturing bond at time of earlier maturity </a:t>
                </a:r>
              </a:p>
            </p:txBody>
          </p:sp>
        </mc:Choice>
        <mc:Fallback xmlns="">
          <p:sp>
            <p:nvSpPr>
              <p:cNvPr id="59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224" y="1710053"/>
                <a:ext cx="6660176" cy="310854"/>
              </a:xfrm>
              <a:prstGeom prst="rect">
                <a:avLst/>
              </a:prstGeom>
              <a:blipFill rotWithShape="1">
                <a:blip r:embed="rId18"/>
                <a:stretch>
                  <a:fillRect l="-91" t="-1961" b="-176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ovéPole 66"/>
          <p:cNvSpPr txBox="1"/>
          <p:nvPr/>
        </p:nvSpPr>
        <p:spPr>
          <a:xfrm>
            <a:off x="864000" y="3096000"/>
            <a:ext cx="5846464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Cash flows of cost-of-carry strategy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ovéPole 35"/>
              <p:cNvSpPr txBox="1"/>
              <p:nvPr/>
            </p:nvSpPr>
            <p:spPr>
              <a:xfrm>
                <a:off x="1728000" y="3669559"/>
                <a:ext cx="525624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GB" sz="1200" i="1">
                            <a:latin typeface="Cambria Math"/>
                            <a:ea typeface="Cambria Math"/>
                          </a:rPr>
                          <m:t>𝑃</m:t>
                        </m:r>
                      </m:e>
                      <m:sub>
                        <m:r>
                          <a:rPr lang="en-GB" sz="1200" i="1">
                            <a:latin typeface="Cambria Math"/>
                            <a:ea typeface="Cambria Math"/>
                          </a:rPr>
                          <m:t>𝑇</m:t>
                        </m:r>
                        <m:r>
                          <a:rPr lang="en-GB" sz="1200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						buying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GB" sz="12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120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GB" sz="1200" b="0" i="1" smtClean="0">
                                <a:latin typeface="Cambria Math"/>
                                <a:ea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GB" sz="1200" b="0" i="1" smtClean="0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  <m:r>
                              <a:rPr lang="en-GB" sz="12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120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GB" sz="1200" b="0" i="1" smtClean="0">
                                <a:latin typeface="Cambria Math"/>
                                <a:ea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GB" sz="1200" b="0" i="1" smtClean="0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  <m:r>
                              <a:rPr lang="en-GB" sz="12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	pieces of later maturing bond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8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3669559"/>
                <a:ext cx="5256240" cy="276999"/>
              </a:xfrm>
              <a:prstGeom prst="rect">
                <a:avLst/>
              </a:prstGeom>
              <a:blipFill>
                <a:blip r:embed="rId19"/>
                <a:stretch>
                  <a:fillRect t="-93333" b="-15111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ovéPole 68"/>
          <p:cNvSpPr txBox="1"/>
          <p:nvPr/>
        </p:nvSpPr>
        <p:spPr>
          <a:xfrm rot="-5400000">
            <a:off x="1100764" y="3719483"/>
            <a:ext cx="464713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today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ovéPole 35"/>
              <p:cNvSpPr txBox="1"/>
              <p:nvPr/>
            </p:nvSpPr>
            <p:spPr>
              <a:xfrm>
                <a:off x="1728000" y="3870202"/>
                <a:ext cx="55440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:r>
                  <a:rPr lang="en-GB" sz="1200" b="0" dirty="0">
                    <a:ea typeface="Cambria Math"/>
                  </a:rPr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							selling forward later maturing bonds with delivery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0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3870202"/>
                <a:ext cx="5544000" cy="276999"/>
              </a:xfrm>
              <a:prstGeom prst="rect">
                <a:avLst/>
              </a:prstGeom>
              <a:blipFill>
                <a:blip r:embed="rId20"/>
                <a:stretch>
                  <a:fillRect t="-2222" b="-1777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1" name="Přímá spojnice 70"/>
          <p:cNvCxnSpPr/>
          <p:nvPr/>
        </p:nvCxnSpPr>
        <p:spPr>
          <a:xfrm>
            <a:off x="1728000" y="3520811"/>
            <a:ext cx="5364000" cy="0"/>
          </a:xfrm>
          <a:prstGeom prst="line">
            <a:avLst/>
          </a:prstGeom>
          <a:ln w="12700">
            <a:prstDash val="sysDash"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71"/>
          <p:cNvCxnSpPr/>
          <p:nvPr/>
        </p:nvCxnSpPr>
        <p:spPr>
          <a:xfrm>
            <a:off x="1728000" y="4138334"/>
            <a:ext cx="5364000" cy="0"/>
          </a:xfrm>
          <a:prstGeom prst="line">
            <a:avLst/>
          </a:prstGeom>
          <a:ln w="12700">
            <a:prstDash val="sysDash"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Levá složená závorka 75"/>
          <p:cNvSpPr/>
          <p:nvPr/>
        </p:nvSpPr>
        <p:spPr>
          <a:xfrm>
            <a:off x="1440000" y="3527342"/>
            <a:ext cx="154159" cy="612000"/>
          </a:xfrm>
          <a:prstGeom prst="leftBrace">
            <a:avLst/>
          </a:prstGeom>
          <a:ln w="1905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ovéPole 35"/>
              <p:cNvSpPr txBox="1"/>
              <p:nvPr/>
            </p:nvSpPr>
            <p:spPr>
              <a:xfrm>
                <a:off x="1728000" y="4101766"/>
                <a:ext cx="417612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9388" indent="-179388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GB" sz="1200" b="0" i="1" smtClean="0">
                        <a:latin typeface="Cambria Math"/>
                        <a:ea typeface="Cambria Math"/>
                      </a:rPr>
                      <m:t>𝑀</m:t>
                    </m:r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  						repaying the earlier maturing bond</a:t>
                </a:r>
              </a:p>
            </p:txBody>
          </p:sp>
        </mc:Choice>
        <mc:Fallback xmlns="">
          <p:sp>
            <p:nvSpPr>
              <p:cNvPr id="78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4101766"/>
                <a:ext cx="4176120" cy="276999"/>
              </a:xfrm>
              <a:prstGeom prst="rect">
                <a:avLst/>
              </a:prstGeom>
              <a:blipFill>
                <a:blip r:embed="rId21"/>
                <a:stretch>
                  <a:fillRect t="-2222" b="-1777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ovéPole 79"/>
          <p:cNvSpPr txBox="1"/>
          <p:nvPr/>
        </p:nvSpPr>
        <p:spPr>
          <a:xfrm rot="-5400000">
            <a:off x="953623" y="4178068"/>
            <a:ext cx="6094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sz="9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earlier </a:t>
            </a:r>
          </a:p>
          <a:p>
            <a:pPr algn="ctr"/>
            <a:r>
              <a:rPr lang="cs-CZ" sz="9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maturit</a:t>
            </a:r>
            <a:r>
              <a:rPr lang="en-GB" sz="9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y</a:t>
            </a:r>
          </a:p>
        </p:txBody>
      </p:sp>
      <p:sp>
        <p:nvSpPr>
          <p:cNvPr id="81" name="Levá složená závorka 80"/>
          <p:cNvSpPr/>
          <p:nvPr/>
        </p:nvSpPr>
        <p:spPr>
          <a:xfrm>
            <a:off x="1440000" y="4150254"/>
            <a:ext cx="154159" cy="404673"/>
          </a:xfrm>
          <a:prstGeom prst="leftBrace">
            <a:avLst/>
          </a:prstGeom>
          <a:ln w="1905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ovéPole 35"/>
              <p:cNvSpPr txBox="1"/>
              <p:nvPr/>
            </p:nvSpPr>
            <p:spPr>
              <a:xfrm>
                <a:off x="1512000" y="5833544"/>
                <a:ext cx="712800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975" indent="-180975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:r>
                  <a:rPr lang="en-GB" sz="1400" dirty="0">
                    <a:latin typeface="Cambria Math"/>
                    <a:ea typeface="Cambria Math"/>
                  </a:rPr>
                  <a:t>right hand side: outcome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400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  <m:sub>
                        <m:r>
                          <a:rPr lang="en-GB" sz="14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latin typeface="Cambria Math"/>
                    <a:ea typeface="Cambria Math"/>
                  </a:rPr>
                  <a:t>–year investment rolled over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400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GB" sz="1400" i="1"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  <m:sub>
                        <m:r>
                          <a:rPr lang="en-GB" sz="1400" i="1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en-GB" sz="1400" b="0" i="1" smtClean="0"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en-GB" sz="1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400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  <m:sub>
                        <m:r>
                          <a:rPr lang="en-GB" sz="14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en-GB" sz="1400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GB" sz="1400" dirty="0">
                    <a:latin typeface="Cambria Math"/>
                    <a:ea typeface="Cambria Math"/>
                  </a:rPr>
                  <a:t>–year period</a:t>
                </a:r>
                <a:endParaRPr lang="en-GB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5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5833544"/>
                <a:ext cx="7128000" cy="307777"/>
              </a:xfrm>
              <a:prstGeom prst="rect">
                <a:avLst/>
              </a:prstGeom>
              <a:blipFill>
                <a:blip r:embed="rId22"/>
                <a:stretch>
                  <a:fillRect l="-86" t="-6000" b="-18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ovéPole 35"/>
              <p:cNvSpPr txBox="1"/>
              <p:nvPr/>
            </p:nvSpPr>
            <p:spPr>
              <a:xfrm>
                <a:off x="1728000" y="4303451"/>
                <a:ext cx="4176120" cy="2798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9388" indent="-179388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+</m:t>
                    </m:r>
                    <m:f>
                      <m:fPr>
                        <m:type m:val="lin"/>
                        <m:ctrlPr>
                          <a:rPr lang="en-GB" sz="12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GB" sz="1200" b="0" i="1" smtClean="0"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en-GB" sz="1200" i="1">
                                <a:latin typeface="Cambria Math"/>
                                <a:ea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GB" sz="1200" i="1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  <m:r>
                              <a:rPr lang="en-GB" sz="1200" i="1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latin typeface="Cambria Math"/>
                                <a:ea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GB" sz="1200" i="1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  <m:r>
                              <a:rPr lang="en-GB" sz="12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  <m:sSubSup>
                          <m:sSubSupPr>
                            <m:ctrlPr>
                              <a:rPr lang="en-GB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GB" sz="1200" i="1">
                                <a:latin typeface="Cambria Math"/>
                                <a:ea typeface="Cambria Math" panose="02040503050406030204" pitchFamily="18" charset="0"/>
                              </a:rPr>
                              <m:t>𝑇</m:t>
                            </m:r>
                            <m:r>
                              <a:rPr lang="en-GB" sz="1200" i="1">
                                <a:latin typeface="Cambria Math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GB" sz="1200" i="1">
                                <a:latin typeface="Cambria Math"/>
                                <a:ea typeface="Cambria Math" panose="02040503050406030204" pitchFamily="18" charset="0"/>
                              </a:rPr>
                              <m:t>𝑇</m:t>
                            </m:r>
                            <m:r>
                              <a:rPr lang="en-GB" sz="1200" i="1">
                                <a:latin typeface="Cambria Math"/>
                                <a:ea typeface="Cambria Math" panose="02040503050406030204" pitchFamily="18" charset="0"/>
                              </a:rPr>
                              <m:t>1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		selling later maturing bonds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4303451"/>
                <a:ext cx="4176120" cy="279820"/>
              </a:xfrm>
              <a:prstGeom prst="rect">
                <a:avLst/>
              </a:prstGeom>
              <a:blipFill>
                <a:blip r:embed="rId23"/>
                <a:stretch>
                  <a:fillRect t="-89130" b="-14782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ovéPole 35"/>
              <p:cNvSpPr txBox="1"/>
              <p:nvPr/>
            </p:nvSpPr>
            <p:spPr>
              <a:xfrm>
                <a:off x="1728000" y="3490262"/>
                <a:ext cx="5040216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𝑃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ambria Math"/>
                    <a:ea typeface="Cambria Math"/>
                  </a:rPr>
                  <a:t>						issuing one piece of earlier maturing bond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8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00" y="3490262"/>
                <a:ext cx="5040216" cy="276999"/>
              </a:xfrm>
              <a:prstGeom prst="rect">
                <a:avLst/>
              </a:prstGeom>
              <a:blipFill>
                <a:blip r:embed="rId24"/>
                <a:stretch>
                  <a:fillRect t="-2222" b="-1777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ovéPole 35"/>
              <p:cNvSpPr txBox="1"/>
              <p:nvPr/>
            </p:nvSpPr>
            <p:spPr>
              <a:xfrm>
                <a:off x="1512000" y="5605488"/>
                <a:ext cx="4473361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975" indent="-180975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:r>
                  <a:rPr lang="en-GB" sz="1400" dirty="0">
                    <a:latin typeface="Cambria Math"/>
                    <a:ea typeface="Cambria Math"/>
                  </a:rPr>
                  <a:t>left hand side: outcome of </a:t>
                </a:r>
                <a14:m>
                  <m:oMath xmlns:m="http://schemas.openxmlformats.org/officeDocument/2006/math">
                    <m:r>
                      <a:rPr lang="en-GB" sz="1400" b="0" i="0" smtClean="0">
                        <a:latin typeface="Cambria Math"/>
                        <a:ea typeface="Cambria Math"/>
                      </a:rPr>
                      <m:t> </m:t>
                    </m:r>
                    <m:sSub>
                      <m:sSubPr>
                        <m:ctrlPr>
                          <a:rPr lang="en-GB" sz="14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400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  <m:sub>
                        <m:r>
                          <a:rPr lang="en-GB" sz="1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400" dirty="0">
                    <a:latin typeface="Cambria Math"/>
                    <a:ea typeface="Cambria Math"/>
                  </a:rPr>
                  <a:t>–year investment</a:t>
                </a:r>
              </a:p>
            </p:txBody>
          </p:sp>
        </mc:Choice>
        <mc:Fallback xmlns="">
          <p:sp>
            <p:nvSpPr>
              <p:cNvPr id="90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5605488"/>
                <a:ext cx="4473361" cy="307777"/>
              </a:xfrm>
              <a:prstGeom prst="rect">
                <a:avLst/>
              </a:prstGeom>
              <a:blipFill>
                <a:blip r:embed="rId25"/>
                <a:stretch>
                  <a:fillRect l="-136" t="-6000" b="-18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2" name="Přímá spojnice 91"/>
          <p:cNvCxnSpPr/>
          <p:nvPr/>
        </p:nvCxnSpPr>
        <p:spPr>
          <a:xfrm>
            <a:off x="1728000" y="4559864"/>
            <a:ext cx="5364000" cy="0"/>
          </a:xfrm>
          <a:prstGeom prst="line">
            <a:avLst/>
          </a:prstGeom>
          <a:ln w="12700">
            <a:prstDash val="sysDash"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ovéPole 94"/>
              <p:cNvSpPr txBox="1"/>
              <p:nvPr/>
            </p:nvSpPr>
            <p:spPr>
              <a:xfrm>
                <a:off x="1518361" y="4868976"/>
                <a:ext cx="6131935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0=</m:t>
                      </m:r>
                      <m:sSubSup>
                        <m:sSubSup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/</m:t>
                              </m:r>
                              <m:sSub>
                                <m:sSub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1+</m:t>
                                      </m:r>
                                      <m:sSub>
                                        <m:sSubPr>
                                          <m:ctrlPr>
                                            <a:rPr lang="cs-CZ" sz="1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sz="14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cs-CZ" sz="14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  <m:r>
                                            <a:rPr lang="cs-CZ" sz="14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sSub>
                                    <m:sSubPr>
                                      <m:ctrlPr>
                                        <a:rPr lang="cs-CZ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sup>
                              </m:sSup>
                            </m:den>
                          </m:f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:</m:t>
                          </m:r>
                          <m:f>
                            <m:f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14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1+</m:t>
                                      </m:r>
                                      <m:sSub>
                                        <m:sSubPr>
                                          <m:ctrlPr>
                                            <a:rPr lang="cs-CZ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sz="1400" i="1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cs-CZ" sz="1400" i="1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  <m:r>
                                            <a:rPr lang="cs-CZ" sz="14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sSub>
                                    <m:sSubPr>
                                      <m:ctrlPr>
                                        <a:rPr lang="cs-CZ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4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p>
                              </m:sSup>
                            </m:den>
                          </m:f>
                        </m:e>
                      </m:d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Pre>
                                    <m:sPre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PrePr>
                                    <m:sub>
                                      <m:r>
                                        <a:rPr lang="en-GB" sz="14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  <m:r>
                                        <a:rPr lang="en-GB" sz="14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cs-CZ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 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en-GB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sz="1400" i="1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GB" sz="1400" i="1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  <m:r>
                                            <a:rPr lang="en-GB" sz="1400" i="1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sPre>
                                </m:e>
                              </m:d>
                            </m:e>
                            <m:sup>
                              <m:sSub>
                                <m:sSub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p>
                          </m:sSup>
                        </m:den>
                      </m:f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5" name="TextovéPole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8361" y="4868976"/>
                <a:ext cx="6131935" cy="576376"/>
              </a:xfrm>
              <a:prstGeom prst="rect">
                <a:avLst/>
              </a:prstGeom>
              <a:blipFill>
                <a:blip r:embed="rId26"/>
                <a:stretch>
                  <a:fillRect b="-212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ovéPole 99"/>
              <p:cNvSpPr txBox="1"/>
              <p:nvPr/>
            </p:nvSpPr>
            <p:spPr>
              <a:xfrm>
                <a:off x="2561976" y="5371335"/>
                <a:ext cx="357001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</m:sSup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p>
                      </m:sSup>
                      <m:r>
                        <a:rPr lang="cs-CZ" sz="140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Pre>
                                <m:sPre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PrePr>
                                <m:sub>
                                  <m:r>
                                    <a:rPr lang="en-GB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4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GB" sz="14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  <m:r>
                                        <a:rPr lang="en-GB" sz="14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sPre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0" name="TextovéPole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1976" y="5371335"/>
                <a:ext cx="3570015" cy="307777"/>
              </a:xfrm>
              <a:prstGeom prst="rect">
                <a:avLst/>
              </a:prstGeom>
              <a:blipFill>
                <a:blip r:embed="rId27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ovéPole 35"/>
              <p:cNvSpPr txBox="1"/>
              <p:nvPr/>
            </p:nvSpPr>
            <p:spPr>
              <a:xfrm>
                <a:off x="2059529" y="2607780"/>
                <a:ext cx="5208407" cy="5402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7030A0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sSup>
                            <m:sSup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cs-CZ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sSub>
                                <m:sSubPr>
                                  <m:ctrlP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p>
                          </m:sSup>
                        </m:den>
                      </m:f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   </m:t>
                          </m:r>
                          <m:r>
                            <a:rPr lang="en-GB" sz="1400" i="1">
                              <a:latin typeface="Cambria Math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1400" i="1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cs-CZ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4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cs-CZ" sz="14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sSub>
                                <m:sSub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p>
                          </m:sSup>
                        </m:den>
                      </m:f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, </m:t>
                      </m:r>
                      <m:sSubSup>
                        <m:sSubSup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   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cs-CZ" sz="1400" i="1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Pre>
                                    <m:sPre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PrePr>
                                    <m:sub>
                                      <m:r>
                                        <a:rPr lang="en-GB" sz="14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  <m:r>
                                        <a:rPr lang="en-GB" sz="14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cs-CZ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 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en-GB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sz="1400" i="1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GB" sz="1400" i="1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  <m:r>
                                            <a:rPr lang="en-GB" sz="1400" i="1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sPre>
                                </m:e>
                              </m:d>
                            </m:e>
                            <m:sup>
                              <m:sSub>
                                <m:sSub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4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9529" y="2607780"/>
                <a:ext cx="5208407" cy="540276"/>
              </a:xfrm>
              <a:prstGeom prst="rect">
                <a:avLst/>
              </a:prstGeom>
              <a:blipFill>
                <a:blip r:embed="rId28"/>
                <a:stretch>
                  <a:fillRect b="-454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1" name="Tabulka 100">
            <a:extLst>
              <a:ext uri="{FF2B5EF4-FFF2-40B4-BE49-F238E27FC236}">
                <a16:creationId xmlns:a16="http://schemas.microsoft.com/office/drawing/2014/main" id="{CD00B9E3-9160-4DA6-A6D6-BFA2FE7AB9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927983"/>
              </p:ext>
            </p:extLst>
          </p:nvPr>
        </p:nvGraphicFramePr>
        <p:xfrm>
          <a:off x="1620000" y="3519056"/>
          <a:ext cx="90388" cy="1049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49425">
                <a:tc>
                  <a:txBody>
                    <a:bodyPr/>
                    <a:lstStyle/>
                    <a:p>
                      <a:pPr algn="ctr"/>
                      <a:endParaRPr lang="cs-CZ" sz="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4094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PERSISTENCEDATA" val="MMPROD_UIPERSISTENCEDATA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Essentials of bond pricing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Straight bond&amp;quot;&quot;/&gt;&lt;property id=&quot;20307&quot; value=&quot;260&quot;/&gt;&lt;/object&gt;&lt;object type=&quot;3&quot; unique_id=&quot;10005&quot;&gt;&lt;property id=&quot;20148&quot; value=&quot;5&quot;/&gt;&lt;property id=&quot;20300&quot; value=&quot;Slide 3 - &amp;quot;Diversities in bond contracts (1)&amp;quot;&quot;/&gt;&lt;property id=&quot;20307&quot; value=&quot;262&quot;/&gt;&lt;/object&gt;&lt;object type=&quot;3&quot; unique_id=&quot;10006&quot;&gt;&lt;property id=&quot;20148&quot; value=&quot;5&quot;/&gt;&lt;property id=&quot;20300&quot; value=&quot;Slide 4 - &amp;quot;Diversities in bond contracts (2)&amp;quot;&quot;/&gt;&lt;property id=&quot;20307&quot; value=&quot;263&quot;/&gt;&lt;/object&gt;&lt;object type=&quot;3&quot; unique_id=&quot;10007&quot;&gt;&lt;property id=&quot;20148&quot; value=&quot;5&quot;/&gt;&lt;property id=&quot;20300&quot; value=&quot;Slide 5 - &amp;quot;Underlying principles of pricing&amp;quot;&quot;/&gt;&lt;property id=&quot;20307&quot; value=&quot;270&quot;/&gt;&lt;/object&gt;&lt;object type=&quot;3&quot; unique_id=&quot;10008&quot;&gt;&lt;property id=&quot;20148&quot; value=&quot;5&quot;/&gt;&lt;property id=&quot;20300&quot; value=&quot;Slide 6 - &amp;quot;Discounting conventions (1)&amp;quot;&quot;/&gt;&lt;property id=&quot;20307&quot; value=&quot;265&quot;/&gt;&lt;/object&gt;&lt;object type=&quot;3&quot; unique_id=&quot;10009&quot;&gt;&lt;property id=&quot;20148&quot; value=&quot;5&quot;/&gt;&lt;property id=&quot;20300&quot; value=&quot;Slide 7 - &amp;quot;Discounting conventions (2)&amp;quot;&quot;/&gt;&lt;property id=&quot;20307&quot; value=&quot;266&quot;/&gt;&lt;/object&gt;&lt;object type=&quot;3&quot; unique_id=&quot;10010&quot;&gt;&lt;property id=&quot;20148&quot; value=&quot;5&quot;/&gt;&lt;property id=&quot;20300&quot; value=&quot;Slide 8 - &amp;quot;Clean and full price&amp;quot;&quot;/&gt;&lt;property id=&quot;20307&quot; value=&quot;267&quot;/&gt;&lt;/object&gt;&lt;object type=&quot;3&quot; unique_id=&quot;10011&quot;&gt;&lt;property id=&quot;20148&quot; value=&quot;5&quot;/&gt;&lt;property id=&quot;20300&quot; value=&quot;Slide 9 - &amp;quot;Price-yield relationship&amp;quot;&quot;/&gt;&lt;property id=&quot;20307&quot; value=&quot;261&quot;/&gt;&lt;/object&gt;&lt;object type=&quot;3&quot; unique_id=&quot;10012&quot;&gt;&lt;property id=&quot;20148&quot; value=&quot;5&quot;/&gt;&lt;property id=&quot;20300&quot; value=&quot;Slide 10 - &amp;quot;Price–maturity relationship&amp;quot;&quot;/&gt;&lt;property id=&quot;20307&quot; value=&quot;269&quot;/&gt;&lt;/object&gt;&lt;object type=&quot;3&quot; unique_id=&quot;10013&quot;&gt;&lt;property id=&quot;20148&quot; value=&quot;5&quot;/&gt;&lt;property id=&quot;20300&quot; value=&quot;Slide 11 - &amp;quot;Yield to maturity&amp;quot;&quot;/&gt;&lt;property id=&quot;20307&quot; value=&quot;268&quot;/&gt;&lt;/object&gt;&lt;object type=&quot;3&quot; unique_id=&quot;10014&quot;&gt;&lt;property id=&quot;20148&quot; value=&quot;5&quot;/&gt;&lt;property id=&quot;20300&quot; value=&quot;Slide 12 - &amp;quot;Other yield measures&amp;quot;&quot;/&gt;&lt;property id=&quot;20307&quot; value=&quot;271&quot;/&gt;&lt;/object&gt;&lt;object type=&quot;3&quot; unique_id=&quot;10015&quot;&gt;&lt;property id=&quot;20148&quot; value=&quot;5&quot;/&gt;&lt;property id=&quot;20300&quot; value=&quot;Slide 13 - &amp;quot;See you  in the next lecture&amp;quot;&quot;/&gt;&lt;property id=&quot;20307&quot; value=&quot;272&quot;/&gt;&lt;/object&gt;&lt;/object&gt;&lt;object type=&quot;8&quot; unique_id=&quot;1003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FMI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>
    <a:lnDef>
      <a:spPr>
        <a:ln w="25400">
          <a:headEnd type="none" w="lg" len="med"/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cap="small" dirty="0">
            <a:solidFill>
              <a:schemeClr val="accent4">
                <a:lumMod val="50000"/>
              </a:schemeClr>
            </a:solidFill>
            <a:effectLst>
              <a:innerShdw blurRad="63500" dist="50800" dir="10800000">
                <a:prstClr val="black">
                  <a:alpha val="50000"/>
                </a:prstClr>
              </a:innerShdw>
            </a:effectLst>
            <a:latin typeface="Algerian" panose="04020705040A02060702" pitchFamily="82" charset="0"/>
            <a:ea typeface="Cambria Math" panose="020405030504060302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20298</TotalTime>
  <Words>1965</Words>
  <Application>Microsoft Office PowerPoint</Application>
  <PresentationFormat>Předvádění na obrazovce (4:3)</PresentationFormat>
  <Paragraphs>227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Algerian</vt:lpstr>
      <vt:lpstr>Calibri</vt:lpstr>
      <vt:lpstr>Cambria Math</vt:lpstr>
      <vt:lpstr>Georgia</vt:lpstr>
      <vt:lpstr>Trebuchet MS</vt:lpstr>
      <vt:lpstr>Wingdings</vt:lpstr>
      <vt:lpstr>FMI</vt:lpstr>
      <vt:lpstr>Cost-of-carry model</vt:lpstr>
      <vt:lpstr>Introduction</vt:lpstr>
      <vt:lpstr>Borrowing-cash strategy</vt:lpstr>
      <vt:lpstr>Borrowing-asset strategy</vt:lpstr>
      <vt:lpstr>Carry with two futures contracts</vt:lpstr>
      <vt:lpstr>Application for currency forwards</vt:lpstr>
      <vt:lpstr>Uncovered interest rate parity</vt:lpstr>
      <vt:lpstr>Carry trade</vt:lpstr>
      <vt:lpstr>Application for zero-coupon bonds</vt:lpstr>
      <vt:lpstr>Fair price of stock-index futures</vt:lpstr>
      <vt:lpstr>See you  in the next lecture</vt:lpstr>
    </vt:vector>
  </TitlesOfParts>
  <Company>Institute of Economic Studies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Cost-of-carry model</dc:title>
  <dc:subject>FI - TALKING SLIDES</dc:subject>
  <dc:creator>Oldřich DĚDEK</dc:creator>
  <cp:keywords>pptxFI_L12</cp:keywords>
  <dc:description>Financial markets instruments</dc:description>
  <cp:lastModifiedBy>Oldrich DEDEK</cp:lastModifiedBy>
  <cp:revision>2206</cp:revision>
  <dcterms:created xsi:type="dcterms:W3CDTF">2014-05-11T12:40:16Z</dcterms:created>
  <dcterms:modified xsi:type="dcterms:W3CDTF">2020-10-11T08:06:53Z</dcterms:modified>
  <cp:category>O.D. Lecturing Legacy</cp:category>
  <cp:contentStatus>OD Web</cp:contentStatus>
</cp:coreProperties>
</file>