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2"/>
  </p:notesMasterIdLst>
  <p:sldIdLst>
    <p:sldId id="351" r:id="rId2"/>
    <p:sldId id="265" r:id="rId3"/>
    <p:sldId id="267" r:id="rId4"/>
    <p:sldId id="409" r:id="rId5"/>
    <p:sldId id="402" r:id="rId6"/>
    <p:sldId id="403" r:id="rId7"/>
    <p:sldId id="268" r:id="rId8"/>
    <p:sldId id="269" r:id="rId9"/>
    <p:sldId id="271" r:id="rId10"/>
    <p:sldId id="257" r:id="rId11"/>
    <p:sldId id="258" r:id="rId12"/>
    <p:sldId id="410" r:id="rId13"/>
    <p:sldId id="259" r:id="rId14"/>
    <p:sldId id="260" r:id="rId15"/>
    <p:sldId id="261" r:id="rId16"/>
    <p:sldId id="262" r:id="rId17"/>
    <p:sldId id="411" r:id="rId18"/>
    <p:sldId id="263" r:id="rId19"/>
    <p:sldId id="404" r:id="rId20"/>
    <p:sldId id="273" r:id="rId21"/>
    <p:sldId id="286" r:id="rId22"/>
    <p:sldId id="297" r:id="rId23"/>
    <p:sldId id="298" r:id="rId24"/>
    <p:sldId id="299" r:id="rId25"/>
    <p:sldId id="408" r:id="rId26"/>
    <p:sldId id="405" r:id="rId27"/>
    <p:sldId id="390" r:id="rId28"/>
    <p:sldId id="401" r:id="rId29"/>
    <p:sldId id="406" r:id="rId30"/>
    <p:sldId id="407"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p:cViewPr varScale="1">
        <p:scale>
          <a:sx n="83" d="100"/>
          <a:sy n="83" d="100"/>
        </p:scale>
        <p:origin x="140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5ABB-AFBE-430D-8E11-5CDE0FFAB06E}" type="datetimeFigureOut">
              <a:rPr lang="cs-CZ" smtClean="0"/>
              <a:t>04.12.2024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4A6DA-AE28-4621-959D-FF276E84F89B}" type="slidenum">
              <a:rPr lang="cs-CZ" smtClean="0"/>
              <a:t>‹#›</a:t>
            </a:fld>
            <a:endParaRPr lang="cs-CZ" dirty="0"/>
          </a:p>
        </p:txBody>
      </p:sp>
    </p:spTree>
    <p:extLst>
      <p:ext uri="{BB962C8B-B14F-4D97-AF65-F5344CB8AC3E}">
        <p14:creationId xmlns:p14="http://schemas.microsoft.com/office/powerpoint/2010/main" val="289304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8C4A6DA-AE28-4621-959D-FF276E84F89B}" type="slidenum">
              <a:rPr lang="cs-CZ" smtClean="0"/>
              <a:t>9</a:t>
            </a:fld>
            <a:endParaRPr lang="cs-CZ" dirty="0"/>
          </a:p>
        </p:txBody>
      </p:sp>
    </p:spTree>
    <p:extLst>
      <p:ext uri="{BB962C8B-B14F-4D97-AF65-F5344CB8AC3E}">
        <p14:creationId xmlns:p14="http://schemas.microsoft.com/office/powerpoint/2010/main" val="307307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123123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57746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363979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175954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405063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176477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261139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40773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149747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406649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D137222-72FF-4002-953B-54FF78BDC514}" type="datetimeFigureOut">
              <a:rPr lang="cs-CZ" smtClean="0"/>
              <a:t>04.12.2024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5C38D500-0B9A-482A-A551-224AFA82BDC1}" type="slidenum">
              <a:rPr lang="cs-CZ" smtClean="0"/>
              <a:t>‹#›</a:t>
            </a:fld>
            <a:endParaRPr lang="cs-CZ" dirty="0"/>
          </a:p>
        </p:txBody>
      </p:sp>
    </p:spTree>
    <p:extLst>
      <p:ext uri="{BB962C8B-B14F-4D97-AF65-F5344CB8AC3E}">
        <p14:creationId xmlns:p14="http://schemas.microsoft.com/office/powerpoint/2010/main" val="275890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37222-72FF-4002-953B-54FF78BDC514}" type="datetimeFigureOut">
              <a:rPr lang="cs-CZ" smtClean="0"/>
              <a:t>04.12.2024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8D500-0B9A-482A-A551-224AFA82BDC1}" type="slidenum">
              <a:rPr lang="cs-CZ" smtClean="0"/>
              <a:t>‹#›</a:t>
            </a:fld>
            <a:endParaRPr lang="cs-CZ" dirty="0"/>
          </a:p>
        </p:txBody>
      </p:sp>
    </p:spTree>
    <p:extLst>
      <p:ext uri="{BB962C8B-B14F-4D97-AF65-F5344CB8AC3E}">
        <p14:creationId xmlns:p14="http://schemas.microsoft.com/office/powerpoint/2010/main" val="3577174161"/>
      </p:ext>
    </p:extLst>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11560" y="1268760"/>
            <a:ext cx="7772400" cy="2910185"/>
          </a:xfrm>
        </p:spPr>
        <p:txBody>
          <a:bodyPr>
            <a:normAutofit/>
          </a:bodyPr>
          <a:lstStyle/>
          <a:p>
            <a:r>
              <a:rPr lang="de-DE" sz="11500" b="1" dirty="0">
                <a:solidFill>
                  <a:schemeClr val="accent3">
                    <a:lumMod val="60000"/>
                    <a:lumOff val="40000"/>
                  </a:schemeClr>
                </a:solidFill>
                <a:latin typeface="Arial" pitchFamily="34" charset="0"/>
                <a:ea typeface="Microsoft YaHei" pitchFamily="34" charset="-122"/>
                <a:cs typeface="Mangal" pitchFamily="18" charset="0"/>
              </a:rPr>
              <a:t>Negation</a:t>
            </a:r>
          </a:p>
        </p:txBody>
      </p:sp>
      <p:sp>
        <p:nvSpPr>
          <p:cNvPr id="5" name="Podnadpis 4"/>
          <p:cNvSpPr>
            <a:spLocks noGrp="1"/>
          </p:cNvSpPr>
          <p:nvPr>
            <p:ph type="subTitle" idx="1"/>
          </p:nvPr>
        </p:nvSpPr>
        <p:spPr>
          <a:xfrm>
            <a:off x="0" y="4581128"/>
            <a:ext cx="9144000" cy="2276872"/>
          </a:xfrm>
        </p:spPr>
        <p:txBody>
          <a:bodyPr>
            <a:normAutofit/>
          </a:bodyPr>
          <a:lstStyle/>
          <a:p>
            <a:r>
              <a:rPr lang="cs-CZ" sz="2400" b="1" dirty="0" err="1"/>
              <a:t>Grammatik</a:t>
            </a:r>
            <a:r>
              <a:rPr lang="cs-CZ" sz="2400" b="1" dirty="0"/>
              <a:t> der </a:t>
            </a:r>
            <a:r>
              <a:rPr lang="cs-CZ" sz="2400" b="1" dirty="0" err="1"/>
              <a:t>deutschen</a:t>
            </a:r>
            <a:r>
              <a:rPr lang="cs-CZ" sz="2400" b="1" dirty="0"/>
              <a:t> </a:t>
            </a:r>
            <a:r>
              <a:rPr lang="cs-CZ" sz="2400" b="1" dirty="0" err="1"/>
              <a:t>Gegenwartssprache</a:t>
            </a:r>
            <a:r>
              <a:rPr lang="cs-CZ" sz="2400" b="1" dirty="0"/>
              <a:t> IV</a:t>
            </a:r>
          </a:p>
          <a:p>
            <a:r>
              <a:rPr lang="cs-CZ" sz="2400" dirty="0" err="1"/>
              <a:t>Wintersemester</a:t>
            </a:r>
            <a:r>
              <a:rPr lang="cs-CZ" sz="2400" dirty="0"/>
              <a:t> 2024/2025</a:t>
            </a:r>
          </a:p>
          <a:p>
            <a:r>
              <a:rPr lang="cs-CZ" sz="2400" dirty="0"/>
              <a:t>Martin </a:t>
            </a:r>
            <a:r>
              <a:rPr lang="cs-CZ" sz="2400" dirty="0" err="1"/>
              <a:t>Šemelík</a:t>
            </a:r>
            <a:r>
              <a:rPr lang="cs-CZ" sz="2400" dirty="0"/>
              <a:t>, Ph.D.</a:t>
            </a:r>
          </a:p>
        </p:txBody>
      </p:sp>
    </p:spTree>
    <p:extLst>
      <p:ext uri="{BB962C8B-B14F-4D97-AF65-F5344CB8AC3E}">
        <p14:creationId xmlns:p14="http://schemas.microsoft.com/office/powerpoint/2010/main" val="183176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b="1" dirty="0">
                <a:latin typeface="Arial" panose="020B0604020202020204" pitchFamily="34" charset="0"/>
                <a:cs typeface="Arial" panose="020B0604020202020204" pitchFamily="34" charset="0"/>
              </a:rPr>
              <a:t>Satznegation</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a:t>
            </a:r>
            <a:r>
              <a:rPr lang="de-DE" b="1" dirty="0">
                <a:latin typeface="Arial" panose="020B0604020202020204" pitchFamily="34" charset="0"/>
                <a:cs typeface="Arial" panose="020B0604020202020204" pitchFamily="34" charset="0"/>
              </a:rPr>
              <a:t>Sondernegation</a:t>
            </a:r>
          </a:p>
        </p:txBody>
      </p:sp>
      <p:sp>
        <p:nvSpPr>
          <p:cNvPr id="3" name="Zástupný symbol pro obsah 2"/>
          <p:cNvSpPr>
            <a:spLocks noGrp="1"/>
          </p:cNvSpPr>
          <p:nvPr>
            <p:ph idx="1"/>
          </p:nvPr>
        </p:nvSpPr>
        <p:spPr/>
        <p:txBody>
          <a:bodyPr/>
          <a:lstStyle/>
          <a:p>
            <a:endParaRPr lang="cs-CZ" dirty="0"/>
          </a:p>
          <a:p>
            <a:pPr marL="0" indent="0">
              <a:buNone/>
            </a:pPr>
            <a:r>
              <a:rPr lang="de-DE" sz="2400" dirty="0">
                <a:latin typeface="Arial" panose="020B0604020202020204" pitchFamily="34" charset="0"/>
                <a:cs typeface="Arial" panose="020B0604020202020204" pitchFamily="34" charset="0"/>
              </a:rPr>
              <a:t>Satznegation </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Negation</a:t>
            </a:r>
            <a:r>
              <a:rPr lang="cs-CZ" sz="2400" dirty="0">
                <a:latin typeface="Arial" panose="020B0604020202020204" pitchFamily="34" charset="0"/>
                <a:cs typeface="Arial" panose="020B0604020202020204" pitchFamily="34" charset="0"/>
              </a:rPr>
              <a:t> der </a:t>
            </a:r>
            <a:r>
              <a:rPr lang="de-DE" sz="2400" dirty="0">
                <a:latin typeface="Arial" panose="020B0604020202020204" pitchFamily="34" charset="0"/>
                <a:cs typeface="Arial" panose="020B0604020202020204" pitchFamily="34" charset="0"/>
              </a:rPr>
              <a:t>gesamten Prädikation</a:t>
            </a:r>
            <a:r>
              <a:rPr lang="cs-CZ" sz="2400" dirty="0">
                <a:latin typeface="Arial" panose="020B0604020202020204" pitchFamily="34" charset="0"/>
                <a:cs typeface="Arial" panose="020B0604020202020204" pitchFamily="34" charset="0"/>
              </a:rPr>
              <a:t>: </a:t>
            </a:r>
          </a:p>
          <a:p>
            <a:pPr marL="0" indent="0">
              <a:buNone/>
            </a:pPr>
            <a:r>
              <a:rPr lang="cs-CZ" sz="2400" dirty="0" err="1">
                <a:solidFill>
                  <a:schemeClr val="accent3">
                    <a:lumMod val="60000"/>
                    <a:lumOff val="40000"/>
                  </a:schemeClr>
                </a:solidFill>
                <a:latin typeface="Arial" pitchFamily="34" charset="0"/>
                <a:ea typeface="Microsoft YaHei" pitchFamily="34" charset="-122"/>
                <a:cs typeface="Mangal" pitchFamily="18" charset="0"/>
              </a:rPr>
              <a:t>Ich</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habe</a:t>
            </a:r>
            <a:r>
              <a:rPr lang="cs-CZ" sz="2400" dirty="0">
                <a:solidFill>
                  <a:schemeClr val="accent3">
                    <a:lumMod val="60000"/>
                    <a:lumOff val="40000"/>
                  </a:schemeClr>
                </a:solidFill>
                <a:latin typeface="Arial" pitchFamily="34" charset="0"/>
                <a:ea typeface="Microsoft YaHei" pitchFamily="34" charset="-122"/>
                <a:cs typeface="Mangal" pitchFamily="18" charset="0"/>
              </a:rPr>
              <a:t> es </a:t>
            </a:r>
            <a:r>
              <a:rPr lang="cs-CZ" sz="2400" dirty="0" err="1">
                <a:solidFill>
                  <a:schemeClr val="accent3">
                    <a:lumMod val="60000"/>
                    <a:lumOff val="40000"/>
                  </a:schemeClr>
                </a:solidFill>
                <a:latin typeface="Arial" pitchFamily="34" charset="0"/>
                <a:ea typeface="Microsoft YaHei" pitchFamily="34" charset="-122"/>
                <a:cs typeface="Mangal" pitchFamily="18" charset="0"/>
              </a:rPr>
              <a:t>nicht</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gewusst</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endParaRPr lang="de-DE" sz="2400" dirty="0">
              <a:solidFill>
                <a:schemeClr val="accent3">
                  <a:lumMod val="60000"/>
                  <a:lumOff val="40000"/>
                </a:schemeClr>
              </a:solidFill>
              <a:latin typeface="Arial" pitchFamily="34" charset="0"/>
              <a:ea typeface="Microsoft YaHei" pitchFamily="34" charset="-122"/>
              <a:cs typeface="Mangal" pitchFamily="18" charset="0"/>
            </a:endParaRPr>
          </a:p>
          <a:p>
            <a:pPr marL="0" indent="0">
              <a:buNone/>
            </a:pPr>
            <a:endParaRPr lang="cs-CZ" sz="2400"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Sondernegation </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nur Teile des Satzes verneint (z. B. Satzglieder oder Wörter</a:t>
            </a:r>
            <a:r>
              <a:rPr lang="de-DE" sz="2400" dirty="0"/>
              <a:t>)</a:t>
            </a:r>
            <a:r>
              <a:rPr lang="cs-CZ" sz="2400" dirty="0"/>
              <a:t>: </a:t>
            </a:r>
          </a:p>
          <a:p>
            <a:pPr marL="0" indent="0">
              <a:buNone/>
            </a:pPr>
            <a:r>
              <a:rPr lang="cs-CZ" sz="2400" dirty="0">
                <a:solidFill>
                  <a:schemeClr val="accent3">
                    <a:lumMod val="60000"/>
                    <a:lumOff val="40000"/>
                  </a:schemeClr>
                </a:solidFill>
                <a:latin typeface="Arial" pitchFamily="34" charset="0"/>
                <a:ea typeface="Microsoft YaHei" pitchFamily="34" charset="-122"/>
                <a:cs typeface="Mangal" pitchFamily="18" charset="0"/>
              </a:rPr>
              <a:t>Es </a:t>
            </a:r>
            <a:r>
              <a:rPr lang="cs-CZ" sz="2400" dirty="0" err="1">
                <a:solidFill>
                  <a:schemeClr val="accent3">
                    <a:lumMod val="60000"/>
                    <a:lumOff val="40000"/>
                  </a:schemeClr>
                </a:solidFill>
                <a:latin typeface="Arial" pitchFamily="34" charset="0"/>
                <a:ea typeface="Microsoft YaHei" pitchFamily="34" charset="-122"/>
                <a:cs typeface="Mangal" pitchFamily="18" charset="0"/>
              </a:rPr>
              <a:t>geschah</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nicht</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heute</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sondern</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sz="2400" dirty="0" err="1">
                <a:solidFill>
                  <a:schemeClr val="accent3">
                    <a:lumMod val="60000"/>
                    <a:lumOff val="40000"/>
                  </a:schemeClr>
                </a:solidFill>
                <a:latin typeface="Arial" pitchFamily="34" charset="0"/>
                <a:ea typeface="Microsoft YaHei" pitchFamily="34" charset="-122"/>
                <a:cs typeface="Mangal" pitchFamily="18" charset="0"/>
              </a:rPr>
              <a:t>gestern</a:t>
            </a:r>
            <a:r>
              <a:rPr lang="cs-CZ" sz="2400" dirty="0">
                <a:solidFill>
                  <a:schemeClr val="accent3">
                    <a:lumMod val="60000"/>
                    <a:lumOff val="40000"/>
                  </a:schemeClr>
                </a:solidFill>
                <a:latin typeface="Arial" pitchFamily="34" charset="0"/>
                <a:ea typeface="Microsoft YaHei" pitchFamily="34" charset="-122"/>
                <a:cs typeface="Mangal" pitchFamily="18" charset="0"/>
              </a:rPr>
              <a:t>. </a:t>
            </a:r>
          </a:p>
        </p:txBody>
      </p:sp>
    </p:spTree>
    <p:extLst>
      <p:ext uri="{BB962C8B-B14F-4D97-AF65-F5344CB8AC3E}">
        <p14:creationId xmlns:p14="http://schemas.microsoft.com/office/powerpoint/2010/main" val="78329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latin typeface="Arial" panose="020B0604020202020204" pitchFamily="34" charset="0"/>
                <a:cs typeface="Arial" panose="020B0604020202020204" pitchFamily="34" charset="0"/>
              </a:rPr>
              <a:t>Satznegation </a:t>
            </a:r>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nicht</a:t>
            </a:r>
          </a:p>
        </p:txBody>
      </p:sp>
      <p:sp>
        <p:nvSpPr>
          <p:cNvPr id="3" name="Zástupný symbol pro obsah 2"/>
          <p:cNvSpPr>
            <a:spLocks noGrp="1"/>
          </p:cNvSpPr>
          <p:nvPr>
            <p:ph idx="1"/>
          </p:nvPr>
        </p:nvSpPr>
        <p:spPr/>
        <p:txBody>
          <a:bodyPr>
            <a:noAutofit/>
          </a:bodyPr>
          <a:lstStyle/>
          <a:p>
            <a:pPr marL="457200" indent="-457200">
              <a:buAutoNum type="alphaUcPeriod"/>
            </a:pPr>
            <a:r>
              <a:rPr lang="de-DE" sz="2400" dirty="0">
                <a:latin typeface="Arial" panose="020B0604020202020204" pitchFamily="34" charset="0"/>
                <a:cs typeface="Arial" panose="020B0604020202020204" pitchFamily="34" charset="0"/>
              </a:rPr>
              <a:t>in der Regel </a:t>
            </a:r>
            <a:r>
              <a:rPr lang="de-DE" sz="2400" b="1" dirty="0">
                <a:latin typeface="Arial" panose="020B0604020202020204" pitchFamily="34" charset="0"/>
                <a:cs typeface="Arial" panose="020B0604020202020204" pitchFamily="34" charset="0"/>
              </a:rPr>
              <a:t>am Ende</a:t>
            </a:r>
            <a:r>
              <a:rPr lang="de-DE" sz="2400" dirty="0">
                <a:latin typeface="Arial" panose="020B0604020202020204" pitchFamily="34" charset="0"/>
                <a:cs typeface="Arial" panose="020B0604020202020204" pitchFamily="34" charset="0"/>
              </a:rPr>
              <a:t> des Satzes</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a:t>
            </a:r>
            <a:endParaRPr lang="cs-CZ" sz="2400" dirty="0">
              <a:latin typeface="Arial" panose="020B0604020202020204" pitchFamily="34" charset="0"/>
              <a:cs typeface="Arial" panose="020B0604020202020204" pitchFamily="34" charset="0"/>
            </a:endParaRPr>
          </a:p>
          <a:p>
            <a:pPr marL="0"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kauft die Bücher trotz der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Empfehlung seines Tutors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B.</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wird jedoch </a:t>
            </a:r>
            <a:r>
              <a:rPr lang="de-DE" sz="2400" b="1" dirty="0" err="1">
                <a:latin typeface="Arial" panose="020B0604020202020204" pitchFamily="34" charset="0"/>
                <a:cs typeface="Arial" panose="020B0604020202020204" pitchFamily="34" charset="0"/>
              </a:rPr>
              <a:t>vo</a:t>
            </a:r>
            <a:r>
              <a:rPr lang="cs-CZ" sz="2400" b="1" dirty="0">
                <a:latin typeface="Arial" panose="020B0604020202020204" pitchFamily="34" charset="0"/>
                <a:cs typeface="Arial" panose="020B0604020202020204" pitchFamily="34" charset="0"/>
              </a:rPr>
              <a:t>n</a:t>
            </a:r>
            <a:r>
              <a:rPr lang="de-DE" sz="2400" b="1" dirty="0">
                <a:latin typeface="Arial" panose="020B0604020202020204" pitchFamily="34" charset="0"/>
                <a:cs typeface="Arial" panose="020B0604020202020204" pitchFamily="34" charset="0"/>
              </a:rPr>
              <a:t> Endplatz verdrängt</a:t>
            </a:r>
            <a:r>
              <a:rPr lang="de-DE" sz="2400" dirty="0">
                <a:latin typeface="Arial" panose="020B0604020202020204" pitchFamily="34" charset="0"/>
                <a:cs typeface="Arial" panose="020B0604020202020204" pitchFamily="34" charset="0"/>
              </a:rPr>
              <a:t>:</a:t>
            </a:r>
            <a:endParaRPr lang="cs-CZ" sz="2400" dirty="0">
              <a:latin typeface="Arial" panose="020B0604020202020204" pitchFamily="34" charset="0"/>
              <a:cs typeface="Arial" panose="020B0604020202020204" pitchFamily="34" charset="0"/>
            </a:endParaRPr>
          </a:p>
          <a:p>
            <a:pPr marL="914400" lvl="1" indent="-457200">
              <a:buAutoNum type="alphaLcParenBoth"/>
            </a:pPr>
            <a:r>
              <a:rPr lang="de-DE" sz="2400" dirty="0">
                <a:latin typeface="Arial" panose="020B0604020202020204" pitchFamily="34" charset="0"/>
                <a:cs typeface="Arial" panose="020B0604020202020204" pitchFamily="34" charset="0"/>
              </a:rPr>
              <a:t>durch infinite Verbformen (Infinitiv, Partizip)</a:t>
            </a:r>
            <a:r>
              <a:rPr lang="cs-CZ" sz="2400" dirty="0">
                <a:latin typeface="Arial" panose="020B0604020202020204" pitchFamily="34" charset="0"/>
                <a:cs typeface="Arial" panose="020B0604020202020204" pitchFamily="34" charset="0"/>
              </a:rPr>
              <a:t>:</a:t>
            </a:r>
          </a:p>
          <a:p>
            <a:pPr marL="457200" lvl="1"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hat die Bücher trotz der Empfehlung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gekauft.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b) durch trennbare Verbteile</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steigt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aus.</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c) durch substantivische bzw. adjektivische Prädikativa</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Die Tochter wird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Verkäuferin.</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84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66219-5226-1175-54D9-C098409700D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375FA8D-027E-3EE9-0E5F-E635C6A43951}"/>
              </a:ext>
            </a:extLst>
          </p:cNvPr>
          <p:cNvSpPr>
            <a:spLocks noGrp="1"/>
          </p:cNvSpPr>
          <p:nvPr>
            <p:ph type="title"/>
          </p:nvPr>
        </p:nvSpPr>
        <p:spPr/>
        <p:txBody>
          <a:bodyPr/>
          <a:lstStyle/>
          <a:p>
            <a:r>
              <a:rPr lang="de-DE" b="1" dirty="0">
                <a:latin typeface="Arial" panose="020B0604020202020204" pitchFamily="34" charset="0"/>
                <a:cs typeface="Arial" panose="020B0604020202020204" pitchFamily="34" charset="0"/>
              </a:rPr>
              <a:t>Satznegation </a:t>
            </a:r>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nicht</a:t>
            </a:r>
          </a:p>
        </p:txBody>
      </p:sp>
      <p:sp>
        <p:nvSpPr>
          <p:cNvPr id="3" name="Zástupný symbol pro obsah 2">
            <a:extLst>
              <a:ext uri="{FF2B5EF4-FFF2-40B4-BE49-F238E27FC236}">
                <a16:creationId xmlns:a16="http://schemas.microsoft.com/office/drawing/2014/main" id="{6F743124-094C-963A-4E59-31F957C6C710}"/>
              </a:ext>
            </a:extLst>
          </p:cNvPr>
          <p:cNvSpPr>
            <a:spLocks noGrp="1"/>
          </p:cNvSpPr>
          <p:nvPr>
            <p:ph idx="1"/>
          </p:nvPr>
        </p:nvSpPr>
        <p:spPr/>
        <p:txBody>
          <a:bodyPr>
            <a:noAutofit/>
          </a:bodyPr>
          <a:lstStyle/>
          <a:p>
            <a:pPr marL="0" indent="0">
              <a:buNone/>
            </a:pPr>
            <a:r>
              <a:rPr lang="cs-CZ" sz="2400" dirty="0">
                <a:latin typeface="Arial" panose="020B0604020202020204" pitchFamily="34" charset="0"/>
                <a:cs typeface="Arial" panose="020B0604020202020204" pitchFamily="34" charset="0"/>
              </a:rPr>
              <a:t>C</a:t>
            </a:r>
            <a:r>
              <a:rPr lang="de-DE"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vor oder hinter</a:t>
            </a:r>
            <a:r>
              <a:rPr lang="de-DE" sz="2400" dirty="0">
                <a:latin typeface="Arial" panose="020B0604020202020204" pitchFamily="34" charset="0"/>
                <a:cs typeface="Arial" panose="020B0604020202020204" pitchFamily="34" charset="0"/>
              </a:rPr>
              <a:t> den Gliedern:</a:t>
            </a:r>
            <a:endParaRPr lang="cs-CZ" sz="2400" dirty="0">
              <a:latin typeface="Arial" panose="020B0604020202020204" pitchFamily="34" charset="0"/>
              <a:cs typeface="Arial" panose="020B0604020202020204" pitchFamily="34" charset="0"/>
            </a:endParaRPr>
          </a:p>
          <a:p>
            <a:pPr marL="914400" lvl="1" indent="-457200">
              <a:buAutoNum type="alphaLcParenBoth"/>
            </a:pPr>
            <a:r>
              <a:rPr lang="de-DE" sz="2400" dirty="0">
                <a:latin typeface="Arial" panose="020B0604020202020204" pitchFamily="34" charset="0"/>
                <a:cs typeface="Arial" panose="020B0604020202020204" pitchFamily="34" charset="0"/>
              </a:rPr>
              <a:t>bei </a:t>
            </a:r>
            <a:r>
              <a:rPr lang="de-DE" sz="2400" b="1" dirty="0">
                <a:latin typeface="Arial" panose="020B0604020202020204" pitchFamily="34" charset="0"/>
                <a:cs typeface="Arial" panose="020B0604020202020204" pitchFamily="34" charset="0"/>
              </a:rPr>
              <a:t>nicht valenzgebundenen</a:t>
            </a:r>
            <a:r>
              <a:rPr lang="de-DE" sz="2400" dirty="0">
                <a:latin typeface="Arial" panose="020B0604020202020204" pitchFamily="34" charset="0"/>
                <a:cs typeface="Arial" panose="020B0604020202020204" pitchFamily="34" charset="0"/>
              </a:rPr>
              <a:t> Gliedern</a:t>
            </a:r>
            <a:r>
              <a:rPr lang="cs-CZ" sz="2400" dirty="0">
                <a:latin typeface="Arial" panose="020B0604020202020204" pitchFamily="34" charset="0"/>
                <a:cs typeface="Arial" panose="020B0604020202020204" pitchFamily="34" charset="0"/>
              </a:rPr>
              <a:t>:</a:t>
            </a:r>
          </a:p>
          <a:p>
            <a:pPr marL="457200" lvl="1"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kauft die Bücher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trotz der Empfehlung seines Lehrers.</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pPr marL="457200" lvl="1" indent="0">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ODER</a:t>
            </a:r>
            <a:r>
              <a:rPr lang="de-DE" sz="2400" dirty="0">
                <a:solidFill>
                  <a:schemeClr val="accent3">
                    <a:lumMod val="60000"/>
                    <a:lumOff val="40000"/>
                  </a:schemeClr>
                </a:solidFill>
                <a:latin typeface="Arial" panose="020B0604020202020204" pitchFamily="34" charset="0"/>
                <a:cs typeface="Arial" panose="020B0604020202020204" pitchFamily="34" charset="0"/>
              </a:rPr>
              <a:t> </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kauft die Bücher trotz der Empfehlung seines Lehrers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b) bei adverbialen Prädikativa</a:t>
            </a:r>
            <a:r>
              <a:rPr lang="cs-CZ" sz="2400" dirty="0">
                <a:latin typeface="Arial" panose="020B0604020202020204" pitchFamily="34" charset="0"/>
                <a:cs typeface="Arial" panose="020B0604020202020204" pitchFamily="34" charset="0"/>
              </a:rPr>
              <a:t>: </a:t>
            </a:r>
          </a:p>
          <a:p>
            <a:pPr marL="457200" lvl="1"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Die Verkäuferin ist dort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pPr marL="457200" lvl="1" indent="0">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ODER</a:t>
            </a:r>
            <a:r>
              <a:rPr lang="de-DE" sz="2400" dirty="0">
                <a:solidFill>
                  <a:schemeClr val="accent3">
                    <a:lumMod val="60000"/>
                    <a:lumOff val="40000"/>
                  </a:schemeClr>
                </a:solidFill>
                <a:latin typeface="Arial" panose="020B0604020202020204" pitchFamily="34" charset="0"/>
                <a:cs typeface="Arial" panose="020B0604020202020204" pitchFamily="34" charset="0"/>
              </a:rPr>
              <a:t> </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Die Verkäuferin ist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dort.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251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Objekte</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9600" dirty="0">
                <a:latin typeface="Arial" panose="020B0604020202020204" pitchFamily="34" charset="0"/>
                <a:cs typeface="Arial" panose="020B0604020202020204" pitchFamily="34" charset="0"/>
              </a:rPr>
              <a:t>(a) </a:t>
            </a:r>
            <a:r>
              <a:rPr lang="de-DE" sz="9600" dirty="0">
                <a:latin typeface="Arial" panose="020B0604020202020204" pitchFamily="34" charset="0"/>
                <a:cs typeface="Arial" panose="020B0604020202020204" pitchFamily="34" charset="0"/>
              </a:rPr>
              <a:t>in der Regel </a:t>
            </a:r>
            <a:r>
              <a:rPr lang="de-DE" sz="9600" b="1" dirty="0">
                <a:latin typeface="Arial" panose="020B0604020202020204" pitchFamily="34" charset="0"/>
                <a:cs typeface="Arial" panose="020B0604020202020204" pitchFamily="34" charset="0"/>
              </a:rPr>
              <a:t>nach den reinen Kasusobjekten</a:t>
            </a:r>
            <a:r>
              <a:rPr lang="cs-CZ" sz="9600" b="1" dirty="0">
                <a:latin typeface="Arial" panose="020B0604020202020204" pitchFamily="34" charset="0"/>
                <a:cs typeface="Arial" panose="020B0604020202020204" pitchFamily="34" charset="0"/>
              </a:rPr>
              <a:t>: </a:t>
            </a:r>
          </a:p>
          <a:p>
            <a:pPr marL="0" indent="0">
              <a:buNone/>
            </a:pPr>
            <a:r>
              <a:rPr lang="de-DE" sz="9600" dirty="0">
                <a:solidFill>
                  <a:schemeClr val="accent3">
                    <a:lumMod val="60000"/>
                    <a:lumOff val="40000"/>
                  </a:schemeClr>
                </a:solidFill>
                <a:latin typeface="Arial" panose="020B0604020202020204" pitchFamily="34" charset="0"/>
                <a:cs typeface="Arial" panose="020B0604020202020204" pitchFamily="34" charset="0"/>
              </a:rPr>
              <a:t>Der Schüler kauft das Buch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a:t>
            </a:r>
            <a:endParaRPr lang="cs-CZ" sz="9600" dirty="0">
              <a:solidFill>
                <a:schemeClr val="accent3">
                  <a:lumMod val="60000"/>
                  <a:lumOff val="40000"/>
                </a:schemeClr>
              </a:solidFill>
              <a:latin typeface="Arial" panose="020B0604020202020204" pitchFamily="34" charset="0"/>
              <a:cs typeface="Arial" panose="020B0604020202020204" pitchFamily="34" charset="0"/>
            </a:endParaRPr>
          </a:p>
          <a:p>
            <a:endParaRPr lang="cs-CZ" sz="9600" dirty="0">
              <a:latin typeface="Arial" panose="020B0604020202020204" pitchFamily="34" charset="0"/>
              <a:cs typeface="Arial" panose="020B0604020202020204" pitchFamily="34" charset="0"/>
            </a:endParaRPr>
          </a:p>
          <a:p>
            <a:pPr marL="0" indent="0">
              <a:buNone/>
            </a:pPr>
            <a:r>
              <a:rPr lang="cs-CZ" sz="9600" dirty="0">
                <a:latin typeface="Arial" panose="020B0604020202020204" pitchFamily="34" charset="0"/>
                <a:cs typeface="Arial" panose="020B0604020202020204" pitchFamily="34" charset="0"/>
              </a:rPr>
              <a:t>(b) u</a:t>
            </a:r>
            <a:r>
              <a:rPr lang="de-DE" sz="9600" dirty="0">
                <a:latin typeface="Arial" panose="020B0604020202020204" pitchFamily="34" charset="0"/>
                <a:cs typeface="Arial" panose="020B0604020202020204" pitchFamily="34" charset="0"/>
              </a:rPr>
              <a:t>mfangreiche</a:t>
            </a:r>
            <a:r>
              <a:rPr lang="cs-CZ" sz="9600" dirty="0">
                <a:latin typeface="Arial" panose="020B0604020202020204" pitchFamily="34" charset="0"/>
                <a:cs typeface="Arial" panose="020B0604020202020204" pitchFamily="34" charset="0"/>
              </a:rPr>
              <a:t>re </a:t>
            </a:r>
            <a:r>
              <a:rPr lang="de-DE" sz="9600" dirty="0">
                <a:latin typeface="Arial" panose="020B0604020202020204" pitchFamily="34" charset="0"/>
                <a:cs typeface="Arial" panose="020B0604020202020204" pitchFamily="34" charset="0"/>
              </a:rPr>
              <a:t>Objekte</a:t>
            </a:r>
            <a:r>
              <a:rPr lang="cs-CZ" sz="9600" dirty="0">
                <a:latin typeface="Arial" panose="020B0604020202020204" pitchFamily="34" charset="0"/>
                <a:cs typeface="Arial" panose="020B0604020202020204" pitchFamily="34" charset="0"/>
              </a:rPr>
              <a:t> </a:t>
            </a:r>
            <a:r>
              <a:rPr lang="de-DE" sz="9600" b="1" dirty="0">
                <a:latin typeface="Arial" panose="020B0604020202020204" pitchFamily="34" charset="0"/>
                <a:cs typeface="Arial" panose="020B0604020202020204" pitchFamily="34" charset="0"/>
              </a:rPr>
              <a:t>nach der Satznegation</a:t>
            </a:r>
            <a:r>
              <a:rPr lang="cs-CZ" sz="9600" b="1" dirty="0">
                <a:latin typeface="Arial" panose="020B0604020202020204" pitchFamily="34" charset="0"/>
                <a:cs typeface="Arial" panose="020B0604020202020204" pitchFamily="34" charset="0"/>
              </a:rPr>
              <a:t>: </a:t>
            </a:r>
          </a:p>
          <a:p>
            <a:pPr marL="0" indent="0">
              <a:buNone/>
            </a:pPr>
            <a:r>
              <a:rPr lang="de-DE" sz="9600" dirty="0">
                <a:solidFill>
                  <a:schemeClr val="accent3">
                    <a:lumMod val="60000"/>
                    <a:lumOff val="40000"/>
                  </a:schemeClr>
                </a:solidFill>
                <a:latin typeface="Arial" panose="020B0604020202020204" pitchFamily="34" charset="0"/>
                <a:cs typeface="Arial" panose="020B0604020202020204" pitchFamily="34" charset="0"/>
              </a:rPr>
              <a:t>Der Arzt untersuchte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 den psychischen Zustand des Patienten.</a:t>
            </a:r>
            <a:endParaRPr lang="cs-CZ" sz="9600" dirty="0">
              <a:solidFill>
                <a:schemeClr val="accent3">
                  <a:lumMod val="60000"/>
                  <a:lumOff val="40000"/>
                </a:schemeClr>
              </a:solidFill>
              <a:latin typeface="Arial" panose="020B0604020202020204" pitchFamily="34" charset="0"/>
              <a:cs typeface="Arial" panose="020B0604020202020204" pitchFamily="34" charset="0"/>
            </a:endParaRPr>
          </a:p>
          <a:p>
            <a:endParaRPr lang="cs-CZ" sz="9600" dirty="0">
              <a:latin typeface="Arial" panose="020B0604020202020204" pitchFamily="34" charset="0"/>
              <a:cs typeface="Arial" panose="020B0604020202020204" pitchFamily="34" charset="0"/>
            </a:endParaRPr>
          </a:p>
          <a:p>
            <a:pPr marL="0" indent="0">
              <a:buNone/>
            </a:pPr>
            <a:r>
              <a:rPr lang="cs-CZ" sz="9600" dirty="0">
                <a:latin typeface="Arial" panose="020B0604020202020204" pitchFamily="34" charset="0"/>
                <a:cs typeface="Arial" panose="020B0604020202020204" pitchFamily="34" charset="0"/>
              </a:rPr>
              <a:t>(c) </a:t>
            </a:r>
            <a:r>
              <a:rPr lang="cs-CZ" sz="9600" b="1" dirty="0">
                <a:latin typeface="Arial" panose="020B0604020202020204" pitchFamily="34" charset="0"/>
                <a:cs typeface="Arial" panose="020B0604020202020204" pitchFamily="34" charset="0"/>
              </a:rPr>
              <a:t>d</a:t>
            </a:r>
            <a:r>
              <a:rPr lang="de-DE" sz="9600" b="1" dirty="0">
                <a:latin typeface="Arial" panose="020B0604020202020204" pitchFamily="34" charset="0"/>
                <a:cs typeface="Arial" panose="020B0604020202020204" pitchFamily="34" charset="0"/>
              </a:rPr>
              <a:t>er Akkusativ</a:t>
            </a:r>
            <a:r>
              <a:rPr lang="de-DE" sz="9600" dirty="0">
                <a:latin typeface="Arial" panose="020B0604020202020204" pitchFamily="34" charset="0"/>
                <a:cs typeface="Arial" panose="020B0604020202020204" pitchFamily="34" charset="0"/>
              </a:rPr>
              <a:t> </a:t>
            </a:r>
            <a:r>
              <a:rPr lang="de-DE" sz="9600" b="1" dirty="0">
                <a:latin typeface="Arial" panose="020B0604020202020204" pitchFamily="34" charset="0"/>
                <a:cs typeface="Arial" panose="020B0604020202020204" pitchFamily="34" charset="0"/>
              </a:rPr>
              <a:t>obligatorisch </a:t>
            </a:r>
            <a:r>
              <a:rPr lang="de-DE" sz="9600" dirty="0">
                <a:latin typeface="Arial" panose="020B0604020202020204" pitchFamily="34" charset="0"/>
                <a:cs typeface="Arial" panose="020B0604020202020204" pitchFamily="34" charset="0"/>
              </a:rPr>
              <a:t>nach der Satznegation, wenn er mit dem Verb eine enge semantische Einheit bildet</a:t>
            </a:r>
            <a:r>
              <a:rPr lang="cs-CZ" sz="9600" dirty="0">
                <a:latin typeface="Arial" panose="020B0604020202020204" pitchFamily="34" charset="0"/>
                <a:cs typeface="Arial" panose="020B0604020202020204" pitchFamily="34" charset="0"/>
              </a:rPr>
              <a:t> (</a:t>
            </a:r>
            <a:r>
              <a:rPr lang="cs-CZ" sz="9600" dirty="0" err="1">
                <a:latin typeface="Arial" panose="020B0604020202020204" pitchFamily="34" charset="0"/>
                <a:cs typeface="Arial" panose="020B0604020202020204" pitchFamily="34" charset="0"/>
              </a:rPr>
              <a:t>lexikalisches</a:t>
            </a:r>
            <a:r>
              <a:rPr lang="cs-CZ" sz="9600" dirty="0">
                <a:latin typeface="Arial" panose="020B0604020202020204" pitchFamily="34" charset="0"/>
                <a:cs typeface="Arial" panose="020B0604020202020204" pitchFamily="34" charset="0"/>
              </a:rPr>
              <a:t> </a:t>
            </a:r>
            <a:r>
              <a:rPr lang="cs-CZ" sz="9600" dirty="0" err="1">
                <a:latin typeface="Arial" panose="020B0604020202020204" pitchFamily="34" charset="0"/>
                <a:cs typeface="Arial" panose="020B0604020202020204" pitchFamily="34" charset="0"/>
              </a:rPr>
              <a:t>Prädikatsteil</a:t>
            </a:r>
            <a:r>
              <a:rPr lang="cs-CZ" sz="9600" dirty="0">
                <a:latin typeface="Arial" panose="020B0604020202020204" pitchFamily="34" charset="0"/>
                <a:cs typeface="Arial" panose="020B0604020202020204" pitchFamily="34" charset="0"/>
              </a:rPr>
              <a:t>): </a:t>
            </a:r>
            <a:r>
              <a:rPr lang="de-DE" sz="9600" dirty="0">
                <a:solidFill>
                  <a:schemeClr val="accent3">
                    <a:lumMod val="60000"/>
                    <a:lumOff val="40000"/>
                  </a:schemeClr>
                </a:solidFill>
                <a:latin typeface="Arial" panose="020B0604020202020204" pitchFamily="34" charset="0"/>
                <a:cs typeface="Arial" panose="020B0604020202020204" pitchFamily="34" charset="0"/>
              </a:rPr>
              <a:t>Er fährt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 Auto.</a:t>
            </a:r>
            <a:endParaRPr lang="cs-CZ" sz="9600" dirty="0">
              <a:solidFill>
                <a:schemeClr val="accent3">
                  <a:lumMod val="60000"/>
                  <a:lumOff val="40000"/>
                </a:schemeClr>
              </a:solidFill>
              <a:latin typeface="Arial" panose="020B0604020202020204" pitchFamily="34" charset="0"/>
              <a:cs typeface="Arial" panose="020B0604020202020204" pitchFamily="34" charset="0"/>
            </a:endParaRPr>
          </a:p>
          <a:p>
            <a:endParaRPr lang="cs-CZ" sz="9600" dirty="0">
              <a:latin typeface="Arial" panose="020B0604020202020204" pitchFamily="34" charset="0"/>
              <a:cs typeface="Arial" panose="020B0604020202020204" pitchFamily="34" charset="0"/>
            </a:endParaRPr>
          </a:p>
          <a:p>
            <a:pPr marL="0" indent="0">
              <a:buNone/>
            </a:pPr>
            <a:r>
              <a:rPr lang="cs-CZ" sz="9600" dirty="0">
                <a:latin typeface="Arial" panose="020B0604020202020204" pitchFamily="34" charset="0"/>
                <a:cs typeface="Arial" panose="020B0604020202020204" pitchFamily="34" charset="0"/>
              </a:rPr>
              <a:t>(d) </a:t>
            </a:r>
            <a:r>
              <a:rPr lang="de-DE" sz="9600" dirty="0">
                <a:latin typeface="Arial" panose="020B0604020202020204" pitchFamily="34" charset="0"/>
                <a:cs typeface="Arial" panose="020B0604020202020204" pitchFamily="34" charset="0"/>
              </a:rPr>
              <a:t>sowohl </a:t>
            </a:r>
            <a:r>
              <a:rPr lang="de-DE" sz="9600" b="1" dirty="0">
                <a:latin typeface="Arial" panose="020B0604020202020204" pitchFamily="34" charset="0"/>
                <a:cs typeface="Arial" panose="020B0604020202020204" pitchFamily="34" charset="0"/>
              </a:rPr>
              <a:t>vor als auch nach Präpositionalobjekten</a:t>
            </a:r>
            <a:r>
              <a:rPr lang="cs-CZ" sz="9600" b="1" dirty="0">
                <a:latin typeface="Arial" panose="020B0604020202020204" pitchFamily="34" charset="0"/>
                <a:cs typeface="Arial" panose="020B0604020202020204" pitchFamily="34" charset="0"/>
              </a:rPr>
              <a:t>: </a:t>
            </a:r>
          </a:p>
          <a:p>
            <a:pPr marL="0" indent="0">
              <a:buNone/>
            </a:pPr>
            <a:r>
              <a:rPr lang="de-DE" sz="9600" dirty="0">
                <a:solidFill>
                  <a:schemeClr val="accent3">
                    <a:lumMod val="60000"/>
                    <a:lumOff val="40000"/>
                  </a:schemeClr>
                </a:solidFill>
                <a:latin typeface="Arial" panose="020B0604020202020204" pitchFamily="34" charset="0"/>
                <a:cs typeface="Arial" panose="020B0604020202020204" pitchFamily="34" charset="0"/>
              </a:rPr>
              <a:t>Ich zweifle an seiner Ehrlichkeit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a:t>
            </a:r>
            <a:r>
              <a:rPr lang="cs-CZ" sz="9600" dirty="0">
                <a:solidFill>
                  <a:schemeClr val="accent3">
                    <a:lumMod val="60000"/>
                    <a:lumOff val="40000"/>
                  </a:schemeClr>
                </a:solidFill>
                <a:latin typeface="Arial" panose="020B0604020202020204" pitchFamily="34" charset="0"/>
                <a:cs typeface="Arial" panose="020B0604020202020204" pitchFamily="34" charset="0"/>
              </a:rPr>
              <a:t> ODER </a:t>
            </a:r>
            <a:r>
              <a:rPr lang="de-DE" sz="9600" dirty="0">
                <a:solidFill>
                  <a:schemeClr val="accent3">
                    <a:lumMod val="60000"/>
                    <a:lumOff val="40000"/>
                  </a:schemeClr>
                </a:solidFill>
                <a:latin typeface="Arial" panose="020B0604020202020204" pitchFamily="34" charset="0"/>
                <a:cs typeface="Arial" panose="020B0604020202020204" pitchFamily="34" charset="0"/>
              </a:rPr>
              <a:t>Ich zweifle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 an seiner Ehrlichkeit.</a:t>
            </a:r>
            <a:endParaRPr lang="cs-CZ" sz="9600" dirty="0">
              <a:solidFill>
                <a:schemeClr val="accent3">
                  <a:lumMod val="60000"/>
                  <a:lumOff val="40000"/>
                </a:schemeClr>
              </a:solidFill>
              <a:latin typeface="Arial" panose="020B0604020202020204" pitchFamily="34" charset="0"/>
              <a:cs typeface="Arial" panose="020B0604020202020204" pitchFamily="34" charset="0"/>
            </a:endParaRPr>
          </a:p>
          <a:p>
            <a:endParaRPr lang="cs-CZ" sz="2400" dirty="0"/>
          </a:p>
        </p:txBody>
      </p:sp>
    </p:spTree>
    <p:extLst>
      <p:ext uri="{BB962C8B-B14F-4D97-AF65-F5344CB8AC3E}">
        <p14:creationId xmlns:p14="http://schemas.microsoft.com/office/powerpoint/2010/main" val="476840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a:t>
            </a:r>
            <a:r>
              <a:rPr lang="de-DE" b="1" dirty="0">
                <a:latin typeface="Arial" panose="020B0604020202020204" pitchFamily="34" charset="0"/>
                <a:cs typeface="Arial" panose="020B0604020202020204" pitchFamily="34" charset="0"/>
              </a:rPr>
              <a:t>Adverbialbestimmungen</a:t>
            </a:r>
          </a:p>
        </p:txBody>
      </p:sp>
      <p:sp>
        <p:nvSpPr>
          <p:cNvPr id="3" name="Zástupný symbol pro obsah 2"/>
          <p:cNvSpPr>
            <a:spLocks noGrp="1"/>
          </p:cNvSpPr>
          <p:nvPr>
            <p:ph idx="1"/>
          </p:nvPr>
        </p:nvSpPr>
        <p:spPr>
          <a:xfrm>
            <a:off x="323528" y="1628800"/>
            <a:ext cx="8712968" cy="4525963"/>
          </a:xfrm>
        </p:spPr>
        <p:txBody>
          <a:bodyPr>
            <a:normAutofit/>
          </a:bodyPr>
          <a:lstStyle/>
          <a:p>
            <a:pPr marL="0" indent="0">
              <a:buNone/>
            </a:pPr>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(a)</a:t>
            </a:r>
            <a:r>
              <a:rPr lang="de-DE"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generell </a:t>
            </a:r>
            <a:r>
              <a:rPr lang="de-DE" sz="2400" dirty="0">
                <a:latin typeface="Arial" panose="020B0604020202020204" pitchFamily="34" charset="0"/>
                <a:cs typeface="Arial" panose="020B0604020202020204" pitchFamily="34" charset="0"/>
              </a:rPr>
              <a:t>vor valenzgebundenen</a:t>
            </a:r>
            <a:r>
              <a:rPr lang="cs-CZ" sz="24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Adverbialbestimmungen</a:t>
            </a:r>
            <a:r>
              <a:rPr lang="cs-CZ" sz="2400" dirty="0">
                <a:latin typeface="Arial" panose="020B0604020202020204" pitchFamily="34" charset="0"/>
                <a:cs typeface="Arial" panose="020B0604020202020204" pitchFamily="34" charset="0"/>
              </a:rPr>
              <a:t>:</a:t>
            </a:r>
          </a:p>
          <a:p>
            <a:pPr marL="0" indent="0">
              <a:buNone/>
            </a:pPr>
            <a:r>
              <a:rPr lang="cs-CZ"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Die Beratung dauert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lange</a:t>
            </a:r>
            <a:r>
              <a:rPr lang="cs-CZ" sz="2400" dirty="0">
                <a:solidFill>
                  <a:schemeClr val="accent3">
                    <a:lumMod val="60000"/>
                    <a:lumOff val="40000"/>
                  </a:schemeClr>
                </a:solidFill>
                <a:latin typeface="Arial" panose="020B0604020202020204" pitchFamily="34" charset="0"/>
                <a:cs typeface="Arial" panose="020B0604020202020204" pitchFamily="34" charset="0"/>
              </a:rPr>
              <a:t>.</a:t>
            </a:r>
          </a:p>
          <a:p>
            <a:pPr marL="0" indent="0">
              <a:buNone/>
            </a:pPr>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(b) b</a:t>
            </a:r>
            <a:r>
              <a:rPr lang="de-DE" sz="2400" dirty="0">
                <a:latin typeface="Arial" panose="020B0604020202020204" pitchFamily="34" charset="0"/>
                <a:cs typeface="Arial" panose="020B0604020202020204" pitchFamily="34" charset="0"/>
              </a:rPr>
              <a:t>ei den meisten </a:t>
            </a:r>
            <a:r>
              <a:rPr lang="de-DE" sz="2400" b="1" dirty="0">
                <a:latin typeface="Arial" panose="020B0604020202020204" pitchFamily="34" charset="0"/>
                <a:cs typeface="Arial" panose="020B0604020202020204" pitchFamily="34" charset="0"/>
              </a:rPr>
              <a:t>freien (nicht valenzgebundenen)</a:t>
            </a:r>
            <a:endParaRPr lang="cs-CZ" sz="2400" b="1" dirty="0">
              <a:latin typeface="Arial" panose="020B0604020202020204" pitchFamily="34" charset="0"/>
              <a:cs typeface="Arial" panose="020B0604020202020204" pitchFamily="34" charset="0"/>
            </a:endParaRPr>
          </a:p>
          <a:p>
            <a:pPr marL="0" indent="0">
              <a:buNone/>
            </a:pPr>
            <a:r>
              <a:rPr lang="de-DE" sz="2400" b="1" dirty="0">
                <a:latin typeface="Arial" panose="020B0604020202020204" pitchFamily="34" charset="0"/>
                <a:cs typeface="Arial" panose="020B0604020202020204" pitchFamily="34" charset="0"/>
              </a:rPr>
              <a:t>Adverbialbestimmungen</a:t>
            </a:r>
            <a:r>
              <a:rPr lang="cs-CZ" sz="2400" b="1"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sowohl </a:t>
            </a:r>
            <a:r>
              <a:rPr lang="de-DE" sz="2400" b="1" dirty="0">
                <a:latin typeface="Arial" panose="020B0604020202020204" pitchFamily="34" charset="0"/>
                <a:cs typeface="Arial" panose="020B0604020202020204" pitchFamily="34" charset="0"/>
              </a:rPr>
              <a:t>vor als auch nach</a:t>
            </a:r>
            <a:r>
              <a:rPr lang="de-DE" sz="2400" dirty="0">
                <a:latin typeface="Arial" panose="020B0604020202020204" pitchFamily="34" charset="0"/>
                <a:cs typeface="Arial" panose="020B0604020202020204" pitchFamily="34" charset="0"/>
              </a:rPr>
              <a:t> der </a:t>
            </a:r>
            <a:r>
              <a:rPr lang="cs-CZ" sz="24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Adverbialbestimmung</a:t>
            </a:r>
            <a:r>
              <a:rPr lang="cs-CZ" sz="2400" dirty="0">
                <a:latin typeface="Arial" panose="020B0604020202020204" pitchFamily="34" charset="0"/>
                <a:cs typeface="Arial" panose="020B0604020202020204" pitchFamily="34" charset="0"/>
              </a:rPr>
              <a:t>:</a:t>
            </a:r>
          </a:p>
          <a:p>
            <a:pPr marL="0"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Ich traf ihn im Café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pPr marL="0" indent="0">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ODER </a:t>
            </a:r>
          </a:p>
          <a:p>
            <a:pPr marL="0"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Ich traf ihn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im Café.</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sz="2800" dirty="0"/>
          </a:p>
        </p:txBody>
      </p:sp>
    </p:spTree>
    <p:extLst>
      <p:ext uri="{BB962C8B-B14F-4D97-AF65-F5344CB8AC3E}">
        <p14:creationId xmlns:p14="http://schemas.microsoft.com/office/powerpoint/2010/main" val="1166894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f</a:t>
            </a:r>
            <a:r>
              <a:rPr lang="de-DE" b="1" dirty="0" err="1">
                <a:latin typeface="Arial" panose="020B0604020202020204" pitchFamily="34" charset="0"/>
                <a:cs typeface="Arial" panose="020B0604020202020204" pitchFamily="34" charset="0"/>
              </a:rPr>
              <a:t>reie</a:t>
            </a:r>
            <a:r>
              <a:rPr lang="de-DE" b="1" dirty="0">
                <a:latin typeface="Arial" panose="020B0604020202020204" pitchFamily="34" charset="0"/>
                <a:cs typeface="Arial" panose="020B0604020202020204" pitchFamily="34" charset="0"/>
              </a:rPr>
              <a:t> Kausalbestimmungen</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marL="0" indent="0">
              <a:buNone/>
            </a:pPr>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(a) </a:t>
            </a:r>
            <a:r>
              <a:rPr lang="de-DE" sz="2400" b="1" dirty="0">
                <a:latin typeface="Arial" panose="020B0604020202020204" pitchFamily="34" charset="0"/>
                <a:cs typeface="Arial" panose="020B0604020202020204" pitchFamily="34" charset="0"/>
              </a:rPr>
              <a:t>vor oder hinter freien Kausalbestimmungen</a:t>
            </a:r>
            <a:r>
              <a:rPr lang="cs-CZ" sz="2400" b="1"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durch</a:t>
            </a:r>
            <a:r>
              <a:rPr lang="de-DE"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Präpositionalgruppen</a:t>
            </a:r>
            <a:r>
              <a:rPr lang="cs-CZ" sz="2400" b="1"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ausgedrückt</a:t>
            </a:r>
            <a:r>
              <a:rPr lang="cs-CZ" sz="2400" b="1" dirty="0">
                <a:latin typeface="Arial" panose="020B0604020202020204" pitchFamily="34" charset="0"/>
                <a:cs typeface="Arial" panose="020B0604020202020204" pitchFamily="34" charset="0"/>
              </a:rPr>
              <a:t>): </a:t>
            </a:r>
            <a:r>
              <a:rPr lang="cs-CZ" sz="2400" dirty="0">
                <a:solidFill>
                  <a:schemeClr val="accent3">
                    <a:lumMod val="60000"/>
                    <a:lumOff val="40000"/>
                  </a:schemeClr>
                </a:solidFill>
                <a:latin typeface="Arial" panose="020B0604020202020204" pitchFamily="34" charset="0"/>
                <a:cs typeface="Arial" panose="020B0604020202020204" pitchFamily="34" charset="0"/>
              </a:rPr>
              <a:t>E</a:t>
            </a:r>
            <a:r>
              <a:rPr lang="de-DE" sz="2400" dirty="0">
                <a:solidFill>
                  <a:schemeClr val="accent3">
                    <a:lumMod val="60000"/>
                    <a:lumOff val="40000"/>
                  </a:schemeClr>
                </a:solidFill>
                <a:latin typeface="Arial" panose="020B0604020202020204" pitchFamily="34" charset="0"/>
                <a:cs typeface="Arial" panose="020B0604020202020204" pitchFamily="34" charset="0"/>
              </a:rPr>
              <a:t>r erschien wegen der Krankheit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a:solidFill>
                  <a:schemeClr val="accent3">
                    <a:lumMod val="60000"/>
                    <a:lumOff val="40000"/>
                  </a:schemeClr>
                </a:solidFill>
                <a:latin typeface="Arial" panose="020B0604020202020204" pitchFamily="34" charset="0"/>
                <a:cs typeface="Arial" panose="020B0604020202020204" pitchFamily="34" charset="0"/>
              </a:rPr>
              <a:t> ODER </a:t>
            </a:r>
            <a:r>
              <a:rPr lang="de-DE" sz="2400" dirty="0">
                <a:solidFill>
                  <a:schemeClr val="accent3">
                    <a:lumMod val="60000"/>
                    <a:lumOff val="40000"/>
                  </a:schemeClr>
                </a:solidFill>
                <a:latin typeface="Arial" panose="020B0604020202020204" pitchFamily="34" charset="0"/>
                <a:cs typeface="Arial" panose="020B0604020202020204" pitchFamily="34" charset="0"/>
              </a:rPr>
              <a:t>Er erschien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 </a:t>
            </a:r>
            <a:r>
              <a:rPr lang="de-DE" sz="2400" dirty="0">
                <a:solidFill>
                  <a:schemeClr val="accent3">
                    <a:lumMod val="60000"/>
                    <a:lumOff val="40000"/>
                  </a:schemeClr>
                </a:solidFill>
                <a:latin typeface="Arial" panose="020B0604020202020204" pitchFamily="34" charset="0"/>
                <a:cs typeface="Arial" panose="020B0604020202020204" pitchFamily="34" charset="0"/>
              </a:rPr>
              <a:t>wegen der Krankheit.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(b) </a:t>
            </a:r>
            <a:r>
              <a:rPr lang="de-DE" sz="2400" b="1" dirty="0">
                <a:latin typeface="Arial" panose="020B0604020202020204" pitchFamily="34" charset="0"/>
                <a:cs typeface="Arial" panose="020B0604020202020204" pitchFamily="34" charset="0"/>
              </a:rPr>
              <a:t>hinter freien Kausalbestimmungen</a:t>
            </a:r>
            <a:r>
              <a:rPr lang="cs-CZ" sz="2400" b="1"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durch </a:t>
            </a:r>
            <a:r>
              <a:rPr lang="de-DE" sz="2400" b="1" dirty="0">
                <a:latin typeface="Arial" panose="020B0604020202020204" pitchFamily="34" charset="0"/>
                <a:cs typeface="Arial" panose="020B0604020202020204" pitchFamily="34" charset="0"/>
              </a:rPr>
              <a:t>Adverbien</a:t>
            </a:r>
            <a:r>
              <a:rPr lang="cs-CZ" sz="2400" b="1"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ausgedrückt</a:t>
            </a:r>
            <a:r>
              <a:rPr lang="cs-CZ" sz="2400" b="1"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erschien deshalb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X</a:t>
            </a:r>
          </a:p>
          <a:p>
            <a:pPr marL="0" indent="0">
              <a:buNone/>
            </a:pPr>
            <a:r>
              <a:rPr lang="de-DE" sz="2400" b="1" dirty="0">
                <a:latin typeface="Arial" panose="020B0604020202020204" pitchFamily="34" charset="0"/>
                <a:cs typeface="Arial" panose="020B0604020202020204" pitchFamily="34" charset="0"/>
              </a:rPr>
              <a:t>vor Kausaladverbien</a:t>
            </a:r>
            <a:r>
              <a:rPr lang="de-DE" sz="2400"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sym typeface="Wingdings 3"/>
              </a:rPr>
              <a:t> </a:t>
            </a:r>
            <a:r>
              <a:rPr lang="de-DE" sz="2400" b="1" dirty="0">
                <a:latin typeface="Arial" panose="020B0604020202020204" pitchFamily="34" charset="0"/>
                <a:cs typeface="Arial" panose="020B0604020202020204" pitchFamily="34" charset="0"/>
              </a:rPr>
              <a:t>Sondernegation</a:t>
            </a:r>
            <a:r>
              <a:rPr lang="cs-CZ" sz="2400" b="1"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erschien nicht deshalb (, sondern aus einem anderen Grund).</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311692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freie</a:t>
            </a:r>
            <a:r>
              <a:rPr lang="cs-CZ" b="1" dirty="0">
                <a:latin typeface="Arial" panose="020B0604020202020204" pitchFamily="34" charset="0"/>
                <a:cs typeface="Arial" panose="020B0604020202020204" pitchFamily="34" charset="0"/>
              </a:rPr>
              <a:t> </a:t>
            </a:r>
            <a:br>
              <a:rPr lang="cs-CZ"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Temporalangaben</a:t>
            </a:r>
          </a:p>
        </p:txBody>
      </p:sp>
      <p:sp>
        <p:nvSpPr>
          <p:cNvPr id="3" name="Zástupný symbol pro obsah 2"/>
          <p:cNvSpPr>
            <a:spLocks noGrp="1"/>
          </p:cNvSpPr>
          <p:nvPr>
            <p:ph idx="1"/>
          </p:nvPr>
        </p:nvSpPr>
        <p:spPr/>
        <p:txBody>
          <a:bodyPr>
            <a:normAutofit lnSpcReduction="10000"/>
          </a:bodyPr>
          <a:lstStyle/>
          <a:p>
            <a:pPr marL="0" indent="0">
              <a:lnSpc>
                <a:spcPct val="120000"/>
              </a:lnSpc>
              <a:spcBef>
                <a:spcPts val="0"/>
              </a:spcBef>
              <a:buNone/>
            </a:pPr>
            <a:endParaRPr lang="cs-CZ" sz="2400" dirty="0">
              <a:latin typeface="Arial" panose="020B0604020202020204" pitchFamily="34" charset="0"/>
              <a:cs typeface="Arial" panose="020B0604020202020204" pitchFamily="34" charset="0"/>
            </a:endParaRPr>
          </a:p>
          <a:p>
            <a:pPr marL="0" indent="0">
              <a:lnSpc>
                <a:spcPct val="120000"/>
              </a:lnSpc>
              <a:spcBef>
                <a:spcPts val="0"/>
              </a:spcBef>
              <a:buNone/>
            </a:pPr>
            <a:r>
              <a:rPr lang="cs-CZ" sz="2400" dirty="0">
                <a:latin typeface="Arial" panose="020B0604020202020204" pitchFamily="34" charset="0"/>
                <a:cs typeface="Arial" panose="020B0604020202020204" pitchFamily="34" charset="0"/>
              </a:rPr>
              <a:t>(a) </a:t>
            </a:r>
            <a:r>
              <a:rPr lang="de-DE" sz="2400" b="1" dirty="0">
                <a:latin typeface="Arial" panose="020B0604020202020204" pitchFamily="34" charset="0"/>
                <a:cs typeface="Arial" panose="020B0604020202020204" pitchFamily="34" charset="0"/>
              </a:rPr>
              <a:t>vor oder hinter freien Temporalangaben</a:t>
            </a:r>
            <a:r>
              <a:rPr lang="cs-CZ" sz="2400" dirty="0">
                <a:latin typeface="Arial" panose="020B0604020202020204" pitchFamily="34" charset="0"/>
                <a:cs typeface="Arial" panose="020B0604020202020204" pitchFamily="34" charset="0"/>
              </a:rPr>
              <a:t> (durch </a:t>
            </a:r>
            <a:r>
              <a:rPr lang="de-DE" sz="2400" b="1" dirty="0">
                <a:latin typeface="Arial" panose="020B0604020202020204" pitchFamily="34" charset="0"/>
                <a:cs typeface="Arial" panose="020B0604020202020204" pitchFamily="34" charset="0"/>
              </a:rPr>
              <a:t>Präpositionalgruppen</a:t>
            </a:r>
            <a:r>
              <a:rPr lang="de-DE" sz="2400" dirty="0">
                <a:latin typeface="Arial" panose="020B0604020202020204" pitchFamily="34" charset="0"/>
                <a:cs typeface="Arial" panose="020B0604020202020204" pitchFamily="34" charset="0"/>
              </a:rPr>
              <a:t> ausgedrückt</a:t>
            </a:r>
            <a:r>
              <a:rPr lang="cs-CZ" sz="2400" dirty="0">
                <a:latin typeface="Arial" panose="020B0604020202020204" pitchFamily="34" charset="0"/>
                <a:cs typeface="Arial" panose="020B0604020202020204" pitchFamily="34" charset="0"/>
              </a:rPr>
              <a:t>): </a:t>
            </a:r>
          </a:p>
          <a:p>
            <a:pPr marL="0" indent="0">
              <a:lnSpc>
                <a:spcPct val="120000"/>
              </a:lnSpc>
              <a:spcBef>
                <a:spcPts val="0"/>
              </a:spcBef>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besucht uns in der nächsten Woche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pPr marL="0" indent="0">
              <a:lnSpc>
                <a:spcPct val="120000"/>
              </a:lnSpc>
              <a:spcBef>
                <a:spcPts val="0"/>
              </a:spcBef>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ODER</a:t>
            </a:r>
            <a:r>
              <a:rPr lang="de-DE" sz="2400" dirty="0">
                <a:solidFill>
                  <a:schemeClr val="accent3">
                    <a:lumMod val="60000"/>
                    <a:lumOff val="40000"/>
                  </a:schemeClr>
                </a:solidFill>
                <a:latin typeface="Arial" panose="020B0604020202020204" pitchFamily="34" charset="0"/>
                <a:cs typeface="Arial" panose="020B0604020202020204" pitchFamily="34" charset="0"/>
              </a:rPr>
              <a:t> </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0" indent="0">
              <a:lnSpc>
                <a:spcPct val="120000"/>
              </a:lnSpc>
              <a:spcBef>
                <a:spcPts val="0"/>
              </a:spcBef>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besucht uns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in der nächsten Woche.</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a:spcAft>
                <a:spcPts val="600"/>
              </a:spcAft>
            </a:pPr>
            <a:endParaRPr lang="cs-CZ" sz="2400" dirty="0">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r>
              <a:rPr lang="cs-CZ" sz="2400" dirty="0">
                <a:latin typeface="Arial" panose="020B0604020202020204" pitchFamily="34" charset="0"/>
                <a:cs typeface="Arial" panose="020B0604020202020204" pitchFamily="34" charset="0"/>
              </a:rPr>
              <a:t>(b) </a:t>
            </a:r>
            <a:r>
              <a:rPr lang="de-DE" sz="2400" b="1" dirty="0">
                <a:latin typeface="Arial" panose="020B0604020202020204" pitchFamily="34" charset="0"/>
                <a:cs typeface="Arial" panose="020B0604020202020204" pitchFamily="34" charset="0"/>
              </a:rPr>
              <a:t>nach de</a:t>
            </a:r>
            <a:r>
              <a:rPr lang="cs-CZ" sz="2400" b="1" dirty="0">
                <a:latin typeface="Arial" panose="020B0604020202020204" pitchFamily="34" charset="0"/>
                <a:cs typeface="Arial" panose="020B0604020202020204" pitchFamily="34" charset="0"/>
              </a:rPr>
              <a:t>n</a:t>
            </a:r>
            <a:r>
              <a:rPr lang="de-DE" sz="2400" b="1" dirty="0">
                <a:latin typeface="Arial" panose="020B0604020202020204" pitchFamily="34" charset="0"/>
                <a:cs typeface="Arial" panose="020B0604020202020204" pitchFamily="34" charset="0"/>
              </a:rPr>
              <a:t> freien Temporalangabe</a:t>
            </a:r>
            <a:r>
              <a:rPr lang="cs-CZ" sz="2400" b="1" dirty="0">
                <a:latin typeface="Arial" panose="020B0604020202020204" pitchFamily="34" charset="0"/>
                <a:cs typeface="Arial" panose="020B0604020202020204" pitchFamily="34" charset="0"/>
              </a:rPr>
              <a:t>n </a:t>
            </a:r>
            <a:r>
              <a:rPr lang="cs-CZ" sz="2400" dirty="0">
                <a:latin typeface="Arial" panose="020B0604020202020204" pitchFamily="34" charset="0"/>
                <a:cs typeface="Arial" panose="020B0604020202020204" pitchFamily="34" charset="0"/>
              </a:rPr>
              <a:t>(</a:t>
            </a:r>
            <a:r>
              <a:rPr lang="de-DE" sz="2400" dirty="0">
                <a:latin typeface="Arial" panose="020B0604020202020204" pitchFamily="34" charset="0"/>
                <a:cs typeface="Arial" panose="020B0604020202020204" pitchFamily="34" charset="0"/>
              </a:rPr>
              <a:t>durch einen Akkusativ ausgerückt</a:t>
            </a:r>
            <a:r>
              <a:rPr lang="cs-CZ" sz="2400" dirty="0">
                <a:latin typeface="Arial" panose="020B0604020202020204" pitchFamily="34" charset="0"/>
                <a:cs typeface="Arial" panose="020B0604020202020204" pitchFamily="34" charset="0"/>
              </a:rPr>
              <a:t>): </a:t>
            </a:r>
          </a:p>
          <a:p>
            <a:pPr marL="0" indent="0">
              <a:lnSpc>
                <a:spcPct val="120000"/>
              </a:lnSpc>
              <a:spcBef>
                <a:spcPts val="0"/>
              </a:spcBef>
              <a:spcAft>
                <a:spcPts val="600"/>
              </a:spcAft>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Der Bus fährt zwei Tage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sz="96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65554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D881C-8B9F-49C7-F9AF-394D275A154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620691B-5CFA-CBCB-CA4C-9BDC3755DF9E}"/>
              </a:ext>
            </a:extLst>
          </p:cNvPr>
          <p:cNvSpPr>
            <a:spLocks noGrp="1"/>
          </p:cNvSpPr>
          <p:nvPr>
            <p:ph type="title"/>
          </p:nvPr>
        </p:nvSpPr>
        <p:spPr/>
        <p:txBody>
          <a:bodyPr>
            <a:noAutofit/>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freie</a:t>
            </a:r>
            <a:r>
              <a:rPr lang="cs-CZ" b="1" dirty="0">
                <a:latin typeface="Arial" panose="020B0604020202020204" pitchFamily="34" charset="0"/>
                <a:cs typeface="Arial" panose="020B0604020202020204" pitchFamily="34" charset="0"/>
              </a:rPr>
              <a:t> </a:t>
            </a:r>
            <a:br>
              <a:rPr lang="cs-CZ"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Temporalangaben</a:t>
            </a:r>
            <a:endParaRPr lang="de-DE" dirty="0">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9CA34E1D-5324-A61D-AC64-5B079D380401}"/>
              </a:ext>
            </a:extLst>
          </p:cNvPr>
          <p:cNvSpPr>
            <a:spLocks noGrp="1"/>
          </p:cNvSpPr>
          <p:nvPr>
            <p:ph idx="1"/>
          </p:nvPr>
        </p:nvSpPr>
        <p:spPr/>
        <p:txBody>
          <a:bodyPr>
            <a:normAutofit fontScale="25000" lnSpcReduction="20000"/>
          </a:bodyPr>
          <a:lstStyle/>
          <a:p>
            <a:pPr marL="0" indent="0">
              <a:lnSpc>
                <a:spcPct val="120000"/>
              </a:lnSpc>
              <a:spcBef>
                <a:spcPts val="600"/>
              </a:spcBef>
              <a:buNone/>
            </a:pPr>
            <a:endParaRPr lang="cs-CZ" sz="9600" dirty="0">
              <a:latin typeface="Arial" panose="020B0604020202020204" pitchFamily="34" charset="0"/>
              <a:cs typeface="Arial" panose="020B0604020202020204" pitchFamily="34" charset="0"/>
            </a:endParaRPr>
          </a:p>
          <a:p>
            <a:pPr marL="0" indent="0">
              <a:lnSpc>
                <a:spcPct val="120000"/>
              </a:lnSpc>
              <a:spcBef>
                <a:spcPts val="600"/>
              </a:spcBef>
              <a:buNone/>
            </a:pPr>
            <a:r>
              <a:rPr lang="cs-CZ" sz="9600" dirty="0">
                <a:latin typeface="Arial" panose="020B0604020202020204" pitchFamily="34" charset="0"/>
                <a:cs typeface="Arial" panose="020B0604020202020204" pitchFamily="34" charset="0"/>
              </a:rPr>
              <a:t>(c)</a:t>
            </a:r>
            <a:r>
              <a:rPr lang="de-DE" sz="9600" dirty="0">
                <a:latin typeface="Arial" panose="020B0604020202020204" pitchFamily="34" charset="0"/>
                <a:cs typeface="Arial" panose="020B0604020202020204" pitchFamily="34" charset="0"/>
              </a:rPr>
              <a:t> </a:t>
            </a:r>
            <a:r>
              <a:rPr lang="de-DE" sz="9600" b="1" dirty="0">
                <a:latin typeface="Arial" panose="020B0604020202020204" pitchFamily="34" charset="0"/>
                <a:cs typeface="Arial" panose="020B0604020202020204" pitchFamily="34" charset="0"/>
              </a:rPr>
              <a:t>nach bestimmten Temporaladverbien (heute, morgen, gestern, oft, lange,…)</a:t>
            </a:r>
            <a:r>
              <a:rPr lang="de-DE" sz="9600" dirty="0">
                <a:latin typeface="Arial" panose="020B0604020202020204" pitchFamily="34" charset="0"/>
                <a:cs typeface="Arial" panose="020B0604020202020204" pitchFamily="34" charset="0"/>
              </a:rPr>
              <a:t>, die unabhängig vom Standpunkt des Sprechers sind</a:t>
            </a:r>
            <a:r>
              <a:rPr lang="cs-CZ" sz="9600" dirty="0">
                <a:latin typeface="Arial" panose="020B0604020202020204" pitchFamily="34" charset="0"/>
                <a:cs typeface="Arial" panose="020B0604020202020204" pitchFamily="34" charset="0"/>
              </a:rPr>
              <a:t>:</a:t>
            </a:r>
            <a:r>
              <a:rPr lang="de-DE" sz="9600" dirty="0">
                <a:latin typeface="Arial" panose="020B0604020202020204" pitchFamily="34" charset="0"/>
                <a:cs typeface="Arial" panose="020B0604020202020204" pitchFamily="34" charset="0"/>
              </a:rPr>
              <a:t> </a:t>
            </a:r>
            <a:endParaRPr lang="cs-CZ" sz="9600" dirty="0">
              <a:latin typeface="Arial" panose="020B0604020202020204" pitchFamily="34" charset="0"/>
              <a:cs typeface="Arial" panose="020B0604020202020204" pitchFamily="34" charset="0"/>
            </a:endParaRPr>
          </a:p>
          <a:p>
            <a:pPr marL="0" indent="0">
              <a:lnSpc>
                <a:spcPct val="120000"/>
              </a:lnSpc>
              <a:spcBef>
                <a:spcPts val="600"/>
              </a:spcBef>
              <a:buNone/>
            </a:pPr>
            <a:r>
              <a:rPr lang="de-DE" sz="9600" dirty="0">
                <a:solidFill>
                  <a:schemeClr val="accent3">
                    <a:lumMod val="60000"/>
                    <a:lumOff val="40000"/>
                  </a:schemeClr>
                </a:solidFill>
                <a:latin typeface="Arial" panose="020B0604020202020204" pitchFamily="34" charset="0"/>
                <a:cs typeface="Arial" panose="020B0604020202020204" pitchFamily="34" charset="0"/>
              </a:rPr>
              <a:t>Er kommt heute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a:t>
            </a:r>
            <a:r>
              <a:rPr lang="de-DE" sz="9600" dirty="0">
                <a:solidFill>
                  <a:schemeClr val="accent3">
                    <a:lumMod val="60000"/>
                    <a:lumOff val="40000"/>
                  </a:schemeClr>
                </a:solidFill>
                <a:latin typeface="Arial" panose="020B0604020202020204" pitchFamily="34" charset="0"/>
                <a:cs typeface="Arial" panose="020B0604020202020204" pitchFamily="34" charset="0"/>
              </a:rPr>
              <a:t>.</a:t>
            </a:r>
            <a:endParaRPr lang="cs-CZ" sz="9600" dirty="0">
              <a:solidFill>
                <a:schemeClr val="accent3">
                  <a:lumMod val="60000"/>
                  <a:lumOff val="40000"/>
                </a:schemeClr>
              </a:solidFill>
              <a:latin typeface="Arial" panose="020B0604020202020204" pitchFamily="34" charset="0"/>
              <a:cs typeface="Arial" panose="020B0604020202020204" pitchFamily="34" charset="0"/>
            </a:endParaRPr>
          </a:p>
          <a:p>
            <a:pPr marL="0" indent="0">
              <a:buNone/>
            </a:pPr>
            <a:r>
              <a:rPr lang="cs-CZ" sz="9600" dirty="0">
                <a:latin typeface="Arial" panose="020B0604020202020204" pitchFamily="34" charset="0"/>
                <a:cs typeface="Arial" panose="020B0604020202020204" pitchFamily="34" charset="0"/>
              </a:rPr>
              <a:t>X</a:t>
            </a:r>
          </a:p>
          <a:p>
            <a:pPr marL="0" indent="0">
              <a:lnSpc>
                <a:spcPct val="120000"/>
              </a:lnSpc>
              <a:spcBef>
                <a:spcPts val="600"/>
              </a:spcBef>
              <a:buNone/>
            </a:pPr>
            <a:r>
              <a:rPr lang="de-DE" sz="9600" b="1" dirty="0">
                <a:latin typeface="Arial" panose="020B0604020202020204" pitchFamily="34" charset="0"/>
                <a:cs typeface="Arial" panose="020B0604020202020204" pitchFamily="34" charset="0"/>
              </a:rPr>
              <a:t>vor anderen Temporaladverbien</a:t>
            </a:r>
            <a:r>
              <a:rPr lang="de-DE" sz="9600" dirty="0">
                <a:latin typeface="Arial" panose="020B0604020202020204" pitchFamily="34" charset="0"/>
                <a:cs typeface="Arial" panose="020B0604020202020204" pitchFamily="34" charset="0"/>
              </a:rPr>
              <a:t> (gleich, bald, spät, zeitig,….), die vom Standpunkt des Sprechers abhängig sind </a:t>
            </a:r>
            <a:r>
              <a:rPr lang="de-DE" sz="9600" dirty="0">
                <a:latin typeface="Arial" panose="020B0604020202020204" pitchFamily="34" charset="0"/>
                <a:cs typeface="Arial" panose="020B0604020202020204" pitchFamily="34" charset="0"/>
                <a:sym typeface="Wingdings 3"/>
              </a:rPr>
              <a:t></a:t>
            </a:r>
            <a:r>
              <a:rPr lang="cs-CZ" sz="9600" dirty="0">
                <a:latin typeface="Arial" panose="020B0604020202020204" pitchFamily="34" charset="0"/>
                <a:cs typeface="Arial" panose="020B0604020202020204" pitchFamily="34" charset="0"/>
                <a:sym typeface="Wingdings 3"/>
              </a:rPr>
              <a:t> </a:t>
            </a:r>
            <a:r>
              <a:rPr lang="de-DE" sz="9600" b="1" dirty="0">
                <a:latin typeface="Arial" panose="020B0604020202020204" pitchFamily="34" charset="0"/>
                <a:cs typeface="Arial" panose="020B0604020202020204" pitchFamily="34" charset="0"/>
              </a:rPr>
              <a:t>Sondernegation</a:t>
            </a:r>
            <a:r>
              <a:rPr lang="cs-CZ" sz="9600" b="1" dirty="0">
                <a:latin typeface="Arial" panose="020B0604020202020204" pitchFamily="34" charset="0"/>
                <a:cs typeface="Arial" panose="020B0604020202020204" pitchFamily="34" charset="0"/>
              </a:rPr>
              <a:t>:</a:t>
            </a:r>
            <a:r>
              <a:rPr lang="de-DE" sz="9600" dirty="0">
                <a:latin typeface="Arial" panose="020B0604020202020204" pitchFamily="34" charset="0"/>
                <a:cs typeface="Arial" panose="020B0604020202020204" pitchFamily="34" charset="0"/>
              </a:rPr>
              <a:t> </a:t>
            </a:r>
            <a:endParaRPr lang="cs-CZ" sz="9600" dirty="0">
              <a:latin typeface="Arial" panose="020B0604020202020204" pitchFamily="34" charset="0"/>
              <a:cs typeface="Arial" panose="020B0604020202020204" pitchFamily="34" charset="0"/>
            </a:endParaRPr>
          </a:p>
          <a:p>
            <a:pPr marL="0" indent="0">
              <a:lnSpc>
                <a:spcPct val="120000"/>
              </a:lnSpc>
              <a:spcBef>
                <a:spcPts val="0"/>
              </a:spcBef>
              <a:buNone/>
            </a:pPr>
            <a:r>
              <a:rPr lang="de-DE" sz="9600" dirty="0">
                <a:solidFill>
                  <a:schemeClr val="accent3">
                    <a:lumMod val="60000"/>
                    <a:lumOff val="40000"/>
                  </a:schemeClr>
                </a:solidFill>
                <a:latin typeface="Arial" panose="020B0604020202020204" pitchFamily="34" charset="0"/>
                <a:cs typeface="Arial" panose="020B0604020202020204" pitchFamily="34" charset="0"/>
              </a:rPr>
              <a:t>Er kommt </a:t>
            </a:r>
            <a:r>
              <a:rPr lang="de-DE" sz="9600" b="1" dirty="0">
                <a:solidFill>
                  <a:schemeClr val="accent3">
                    <a:lumMod val="60000"/>
                    <a:lumOff val="40000"/>
                  </a:schemeClr>
                </a:solidFill>
                <a:latin typeface="Arial" panose="020B0604020202020204" pitchFamily="34" charset="0"/>
                <a:cs typeface="Arial" panose="020B0604020202020204" pitchFamily="34" charset="0"/>
              </a:rPr>
              <a:t>nicht </a:t>
            </a:r>
            <a:r>
              <a:rPr lang="de-DE" sz="9600" dirty="0">
                <a:solidFill>
                  <a:schemeClr val="accent3">
                    <a:lumMod val="60000"/>
                    <a:lumOff val="40000"/>
                  </a:schemeClr>
                </a:solidFill>
                <a:latin typeface="Arial" panose="020B0604020202020204" pitchFamily="34" charset="0"/>
                <a:cs typeface="Arial" panose="020B0604020202020204" pitchFamily="34" charset="0"/>
              </a:rPr>
              <a:t>spät. </a:t>
            </a:r>
            <a:r>
              <a:rPr lang="cs-CZ" sz="9600" dirty="0">
                <a:solidFill>
                  <a:schemeClr val="accent3">
                    <a:lumMod val="60000"/>
                    <a:lumOff val="40000"/>
                  </a:schemeClr>
                </a:solidFill>
                <a:latin typeface="Arial" panose="020B0604020202020204" pitchFamily="34" charset="0"/>
                <a:cs typeface="Arial" panose="020B0604020202020204" pitchFamily="34" charset="0"/>
              </a:rPr>
              <a:t>(</a:t>
            </a:r>
            <a:r>
              <a:rPr lang="cs-CZ" sz="9600" dirty="0" err="1">
                <a:solidFill>
                  <a:schemeClr val="accent3">
                    <a:lumMod val="60000"/>
                    <a:lumOff val="40000"/>
                  </a:schemeClr>
                </a:solidFill>
                <a:latin typeface="Arial" panose="020B0604020202020204" pitchFamily="34" charset="0"/>
                <a:cs typeface="Arial" panose="020B0604020202020204" pitchFamily="34" charset="0"/>
              </a:rPr>
              <a:t>sondern</a:t>
            </a:r>
            <a:r>
              <a:rPr 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sz="9600" dirty="0" err="1">
                <a:solidFill>
                  <a:schemeClr val="accent3">
                    <a:lumMod val="60000"/>
                    <a:lumOff val="40000"/>
                  </a:schemeClr>
                </a:solidFill>
                <a:latin typeface="Arial" panose="020B0604020202020204" pitchFamily="34" charset="0"/>
                <a:cs typeface="Arial" panose="020B0604020202020204" pitchFamily="34" charset="0"/>
              </a:rPr>
              <a:t>früh</a:t>
            </a:r>
            <a:r>
              <a:rPr lang="cs-CZ" sz="9600" dirty="0">
                <a:solidFill>
                  <a:schemeClr val="accent3">
                    <a:lumMod val="60000"/>
                    <a:lumOff val="40000"/>
                  </a:schemeClr>
                </a:solidFill>
                <a:latin typeface="Arial" panose="020B0604020202020204" pitchFamily="34" charset="0"/>
                <a:cs typeface="Arial" panose="020B0604020202020204" pitchFamily="34" charset="0"/>
              </a:rPr>
              <a:t>)</a:t>
            </a:r>
          </a:p>
          <a:p>
            <a:endParaRPr lang="cs-CZ" dirty="0"/>
          </a:p>
        </p:txBody>
      </p:sp>
    </p:spTree>
    <p:extLst>
      <p:ext uri="{BB962C8B-B14F-4D97-AF65-F5344CB8AC3E}">
        <p14:creationId xmlns:p14="http://schemas.microsoft.com/office/powerpoint/2010/main" val="4042240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und</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freie</a:t>
            </a:r>
            <a:r>
              <a:rPr lang="cs-CZ" b="1" dirty="0">
                <a:latin typeface="Arial" panose="020B0604020202020204" pitchFamily="34" charset="0"/>
                <a:cs typeface="Arial" panose="020B0604020202020204" pitchFamily="34" charset="0"/>
              </a:rPr>
              <a:t> </a:t>
            </a:r>
            <a:r>
              <a:rPr lang="de-DE" b="1" dirty="0">
                <a:latin typeface="Arial" panose="020B0604020202020204" pitchFamily="34" charset="0"/>
                <a:cs typeface="Arial" panose="020B0604020202020204" pitchFamily="34" charset="0"/>
              </a:rPr>
              <a:t>Modalangaben</a:t>
            </a:r>
          </a:p>
        </p:txBody>
      </p:sp>
      <p:sp>
        <p:nvSpPr>
          <p:cNvPr id="3" name="Zástupný symbol pro obsah 2"/>
          <p:cNvSpPr>
            <a:spLocks noGrp="1"/>
          </p:cNvSpPr>
          <p:nvPr>
            <p:ph idx="1"/>
          </p:nvPr>
        </p:nvSpPr>
        <p:spPr/>
        <p:txBody>
          <a:bodyPr>
            <a:normAutofit/>
          </a:bodyPr>
          <a:lstStyle/>
          <a:p>
            <a:pPr marL="0" indent="0">
              <a:buNone/>
            </a:pPr>
            <a:r>
              <a:rPr lang="de-DE" sz="2400" b="1" dirty="0">
                <a:latin typeface="Arial" panose="020B0604020202020204" pitchFamily="34" charset="0"/>
                <a:cs typeface="Arial" panose="020B0604020202020204" pitchFamily="34" charset="0"/>
              </a:rPr>
              <a:t>vor freien Modalangaben</a:t>
            </a:r>
            <a:r>
              <a:rPr lang="de-DE"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wenn</a:t>
            </a:r>
            <a:r>
              <a:rPr lang="de-DE" sz="2400" dirty="0">
                <a:latin typeface="Arial" panose="020B0604020202020204" pitchFamily="34" charset="0"/>
                <a:cs typeface="Arial" panose="020B0604020202020204" pitchFamily="34" charset="0"/>
              </a:rPr>
              <a:t> sie realisiert sind durch:</a:t>
            </a:r>
            <a:endParaRPr lang="cs-CZ" sz="2400" dirty="0">
              <a:latin typeface="Arial" panose="020B0604020202020204" pitchFamily="34" charset="0"/>
              <a:cs typeface="Arial" panose="020B0604020202020204" pitchFamily="34" charset="0"/>
            </a:endParaRPr>
          </a:p>
          <a:p>
            <a:pPr marL="457200" lvl="1" indent="0">
              <a:buNone/>
            </a:pPr>
            <a:r>
              <a:rPr lang="cs-CZ" sz="24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a)</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eine</a:t>
            </a:r>
            <a:r>
              <a:rPr lang="cs-CZ"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Präpositionalgruppe</a:t>
            </a:r>
            <a:r>
              <a:rPr lang="de-DE" sz="2400" dirty="0">
                <a:latin typeface="Arial" panose="020B0604020202020204" pitchFamily="34" charset="0"/>
                <a:cs typeface="Arial" panose="020B0604020202020204" pitchFamily="34" charset="0"/>
              </a:rPr>
              <a:t> – </a:t>
            </a:r>
            <a:endParaRPr lang="cs-CZ" sz="2400" dirty="0">
              <a:latin typeface="Arial" panose="020B0604020202020204" pitchFamily="34" charset="0"/>
              <a:cs typeface="Arial" panose="020B0604020202020204" pitchFamily="34" charset="0"/>
            </a:endParaRPr>
          </a:p>
          <a:p>
            <a:pPr marL="457200" lvl="1" indent="0">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las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mit ordentlicher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Aussprache</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457200" lvl="1" indent="0">
              <a:buNone/>
            </a:pPr>
            <a:r>
              <a:rPr lang="cs-CZ" sz="24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b)</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ein</a:t>
            </a:r>
            <a:r>
              <a:rPr lang="cs-CZ" sz="2400" dirty="0">
                <a:latin typeface="Arial" panose="020B0604020202020204" pitchFamily="34" charset="0"/>
                <a:cs typeface="Arial" panose="020B0604020202020204" pitchFamily="34" charset="0"/>
              </a:rPr>
              <a:t> </a:t>
            </a:r>
            <a:r>
              <a:rPr lang="de-DE" sz="2400" b="1" dirty="0">
                <a:latin typeface="Arial" panose="020B0604020202020204" pitchFamily="34" charset="0"/>
                <a:cs typeface="Arial" panose="020B0604020202020204" pitchFamily="34" charset="0"/>
              </a:rPr>
              <a:t>Modaladverb</a:t>
            </a:r>
            <a:r>
              <a:rPr lang="de-DE" sz="2400" dirty="0">
                <a:latin typeface="Arial" panose="020B0604020202020204" pitchFamily="34" charset="0"/>
                <a:cs typeface="Arial" panose="020B0604020202020204" pitchFamily="34" charset="0"/>
              </a:rPr>
              <a:t> – </a:t>
            </a:r>
            <a:r>
              <a:rPr lang="de-DE" sz="2400" dirty="0">
                <a:solidFill>
                  <a:schemeClr val="accent3">
                    <a:lumMod val="60000"/>
                    <a:lumOff val="40000"/>
                  </a:schemeClr>
                </a:solidFill>
                <a:latin typeface="Arial" panose="020B0604020202020204" pitchFamily="34" charset="0"/>
                <a:cs typeface="Arial" panose="020B0604020202020204" pitchFamily="34" charset="0"/>
              </a:rPr>
              <a:t>Er las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 richtig</a:t>
            </a:r>
            <a:r>
              <a:rPr lang="de-DE" sz="2400" dirty="0">
                <a:latin typeface="Arial" panose="020B0604020202020204" pitchFamily="34" charset="0"/>
                <a:cs typeface="Arial" panose="020B0604020202020204" pitchFamily="34" charset="0"/>
              </a:rPr>
              <a:t>.</a:t>
            </a:r>
            <a:endParaRPr lang="cs-CZ" sz="2400" dirty="0">
              <a:latin typeface="Arial" panose="020B0604020202020204" pitchFamily="34" charset="0"/>
              <a:cs typeface="Arial" panose="020B0604020202020204" pitchFamily="34" charset="0"/>
            </a:endParaRPr>
          </a:p>
          <a:p>
            <a:pPr marL="0" indent="0">
              <a:buNone/>
            </a:pPr>
            <a:r>
              <a:rPr lang="cs-CZ" sz="2400" dirty="0">
                <a:latin typeface="Arial" panose="020B0604020202020204" pitchFamily="34" charset="0"/>
                <a:cs typeface="Arial" panose="020B0604020202020204" pitchFamily="34" charset="0"/>
              </a:rPr>
              <a:t>X</a:t>
            </a:r>
          </a:p>
          <a:p>
            <a:pPr marL="0" indent="0">
              <a:buNone/>
            </a:pPr>
            <a:r>
              <a:rPr lang="de-DE" sz="2400" b="1" dirty="0">
                <a:latin typeface="Arial" panose="020B0604020202020204" pitchFamily="34" charset="0"/>
                <a:cs typeface="Arial" panose="020B0604020202020204" pitchFamily="34" charset="0"/>
              </a:rPr>
              <a:t>nach den Modalwörtern</a:t>
            </a:r>
            <a:r>
              <a:rPr lang="de-DE" sz="2400"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sym typeface="Wingdings 3"/>
              </a:rPr>
              <a:t></a:t>
            </a:r>
            <a:r>
              <a:rPr lang="cs-CZ" sz="2400" dirty="0">
                <a:latin typeface="Arial" panose="020B0604020202020204" pitchFamily="34" charset="0"/>
                <a:cs typeface="Arial" panose="020B0604020202020204" pitchFamily="34" charset="0"/>
                <a:sym typeface="Wingdings 3"/>
              </a:rPr>
              <a:t> </a:t>
            </a:r>
            <a:r>
              <a:rPr lang="de-DE" sz="2400" b="1" dirty="0">
                <a:latin typeface="Arial" panose="020B0604020202020204" pitchFamily="34" charset="0"/>
                <a:cs typeface="Arial" panose="020B0604020202020204" pitchFamily="34" charset="0"/>
              </a:rPr>
              <a:t>Sondernegation</a:t>
            </a:r>
            <a:r>
              <a:rPr lang="cs-CZ" sz="2400" b="1" dirty="0">
                <a:latin typeface="Arial" panose="020B0604020202020204" pitchFamily="34" charset="0"/>
                <a:cs typeface="Arial" panose="020B0604020202020204" pitchFamily="34" charset="0"/>
              </a:rPr>
              <a:t>:</a:t>
            </a:r>
            <a:r>
              <a:rPr lang="de-DE" sz="2400" dirty="0">
                <a:solidFill>
                  <a:schemeClr val="accent3">
                    <a:lumMod val="60000"/>
                    <a:lumOff val="40000"/>
                  </a:schemeClr>
                </a:solidFill>
                <a:latin typeface="Arial" panose="020B0604020202020204" pitchFamily="34" charset="0"/>
                <a:cs typeface="Arial" panose="020B0604020202020204" pitchFamily="34" charset="0"/>
              </a:rPr>
              <a:t> </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pPr marL="0" indent="0">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Er las vermutlich </a:t>
            </a:r>
            <a:r>
              <a:rPr lang="de-DE" sz="2400" b="1" dirty="0">
                <a:solidFill>
                  <a:schemeClr val="accent3">
                    <a:lumMod val="60000"/>
                    <a:lumOff val="40000"/>
                  </a:schemeClr>
                </a:solidFill>
                <a:latin typeface="Arial" panose="020B0604020202020204" pitchFamily="34" charset="0"/>
                <a:cs typeface="Arial" panose="020B0604020202020204" pitchFamily="34" charset="0"/>
              </a:rPr>
              <a:t>nicht</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153470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5A1C2-EC4A-0DD7-81BE-0986B2D3B7C9}"/>
              </a:ext>
            </a:extLst>
          </p:cNvPr>
          <p:cNvSpPr>
            <a:spLocks noGrp="1"/>
          </p:cNvSpPr>
          <p:nvPr>
            <p:ph type="title"/>
          </p:nvPr>
        </p:nvSpPr>
        <p:spPr/>
        <p:txBody>
          <a:bodyPr/>
          <a:lstStyle/>
          <a:p>
            <a:r>
              <a:rPr lang="cs-CZ" b="1" dirty="0" err="1"/>
              <a:t>Weitere</a:t>
            </a:r>
            <a:r>
              <a:rPr lang="cs-CZ" b="1" dirty="0"/>
              <a:t> </a:t>
            </a:r>
            <a:r>
              <a:rPr lang="cs-CZ" b="1" dirty="0" err="1"/>
              <a:t>Negationsträger</a:t>
            </a:r>
            <a:endParaRPr lang="cs-CZ" b="1" dirty="0"/>
          </a:p>
        </p:txBody>
      </p:sp>
      <p:sp>
        <p:nvSpPr>
          <p:cNvPr id="3" name="Zástupný obsah 2">
            <a:extLst>
              <a:ext uri="{FF2B5EF4-FFF2-40B4-BE49-F238E27FC236}">
                <a16:creationId xmlns:a16="http://schemas.microsoft.com/office/drawing/2014/main" id="{F8D28E9C-4BA5-52BC-AD4D-BD5AD89026FF}"/>
              </a:ext>
            </a:extLst>
          </p:cNvPr>
          <p:cNvSpPr>
            <a:spLocks noGrp="1"/>
          </p:cNvSpPr>
          <p:nvPr>
            <p:ph idx="1"/>
          </p:nvPr>
        </p:nvSpPr>
        <p:spPr/>
        <p:txBody>
          <a:bodyPr>
            <a:normAutofit/>
          </a:bodyPr>
          <a:lstStyle/>
          <a:p>
            <a:r>
              <a:rPr lang="cs-CZ" sz="2400" dirty="0" err="1">
                <a:latin typeface="Arial" panose="020B0604020202020204" pitchFamily="34" charset="0"/>
                <a:cs typeface="Arial" panose="020B0604020202020204" pitchFamily="34" charset="0"/>
              </a:rPr>
              <a:t>explizite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lexikalisch-morphologische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Negationsträger</a:t>
            </a:r>
            <a:endParaRPr lang="cs-CZ" sz="2400" dirty="0">
              <a:latin typeface="Arial" panose="020B0604020202020204" pitchFamily="34" charset="0"/>
              <a:cs typeface="Arial" panose="020B0604020202020204" pitchFamily="34" charset="0"/>
            </a:endParaRPr>
          </a:p>
          <a:p>
            <a:r>
              <a:rPr lang="cs-CZ" sz="2400" dirty="0" err="1">
                <a:latin typeface="Arial" panose="020B0604020202020204" pitchFamily="34" charset="0"/>
                <a:cs typeface="Arial" panose="020B0604020202020204" pitchFamily="34" charset="0"/>
              </a:rPr>
              <a:t>implizite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morphosyntaktische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Negationsträger</a:t>
            </a:r>
            <a:endParaRPr lang="cs-CZ" sz="2400" dirty="0">
              <a:latin typeface="Arial" panose="020B0604020202020204" pitchFamily="34" charset="0"/>
              <a:cs typeface="Arial" panose="020B0604020202020204" pitchFamily="34" charset="0"/>
            </a:endParaRPr>
          </a:p>
          <a:p>
            <a:r>
              <a:rPr lang="cs-CZ" sz="2400" dirty="0" err="1">
                <a:latin typeface="Arial" panose="020B0604020202020204" pitchFamily="34" charset="0"/>
                <a:cs typeface="Arial" panose="020B0604020202020204" pitchFamily="34" charset="0"/>
              </a:rPr>
              <a:t>implizite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lexikalische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Negationsträger</a:t>
            </a:r>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70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latin typeface="Arial" panose="020B0604020202020204" pitchFamily="34" charset="0"/>
                <a:cs typeface="Arial" panose="020B0604020202020204" pitchFamily="34" charset="0"/>
              </a:rPr>
              <a:t>Schwerpunkte</a:t>
            </a:r>
            <a:endParaRPr lang="de-DE"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lstStyle/>
          <a:p>
            <a:pPr marL="431800" indent="-323850">
              <a:buSzPct val="45000"/>
              <a:buFont typeface="StarSymbol"/>
              <a:buChar char="●"/>
            </a:pPr>
            <a:r>
              <a:rPr lang="de-DE" altLang="cs-CZ" sz="2400" dirty="0">
                <a:latin typeface="Arial" pitchFamily="34" charset="0"/>
                <a:ea typeface="Microsoft YaHei" pitchFamily="34" charset="-122"/>
                <a:cs typeface="Mangal" pitchFamily="18" charset="0"/>
              </a:rPr>
              <a:t>Einführung</a:t>
            </a:r>
          </a:p>
          <a:p>
            <a:pPr marL="431800" indent="-323850">
              <a:buSzPct val="45000"/>
              <a:buFont typeface="StarSymbol"/>
              <a:buChar char="●"/>
            </a:pPr>
            <a:r>
              <a:rPr lang="de-DE" altLang="cs-CZ" sz="2400" dirty="0">
                <a:latin typeface="Arial" pitchFamily="34" charset="0"/>
                <a:ea typeface="Microsoft YaHei" pitchFamily="34" charset="-122"/>
                <a:cs typeface="Mangal" pitchFamily="18" charset="0"/>
              </a:rPr>
              <a:t>Ver</a:t>
            </a:r>
            <a:r>
              <a:rPr lang="cs-CZ" altLang="cs-CZ" sz="2400" dirty="0" err="1">
                <a:latin typeface="Arial" pitchFamily="34" charset="0"/>
                <a:ea typeface="Microsoft YaHei" pitchFamily="34" charset="-122"/>
                <a:cs typeface="Mangal" pitchFamily="18" charset="0"/>
              </a:rPr>
              <a:t>neinung</a:t>
            </a:r>
            <a:r>
              <a:rPr lang="cs-CZ" altLang="cs-CZ" sz="2400" dirty="0">
                <a:latin typeface="Arial" pitchFamily="34" charset="0"/>
                <a:ea typeface="Microsoft YaHei" pitchFamily="34" charset="-122"/>
                <a:cs typeface="Mangal" pitchFamily="18" charset="0"/>
              </a:rPr>
              <a:t> durch</a:t>
            </a:r>
            <a:r>
              <a:rPr lang="de-DE" altLang="cs-CZ" sz="2400" dirty="0">
                <a:latin typeface="Arial" pitchFamily="34" charset="0"/>
                <a:ea typeface="Microsoft YaHei" pitchFamily="34" charset="-122"/>
                <a:cs typeface="Mangal" pitchFamily="18" charset="0"/>
              </a:rPr>
              <a:t> </a:t>
            </a:r>
            <a:r>
              <a:rPr lang="de-DE" altLang="cs-CZ" sz="2400" dirty="0">
                <a:solidFill>
                  <a:schemeClr val="accent3">
                    <a:lumMod val="60000"/>
                    <a:lumOff val="40000"/>
                  </a:schemeClr>
                </a:solidFill>
                <a:latin typeface="Arial" pitchFamily="34" charset="0"/>
                <a:ea typeface="Microsoft YaHei" pitchFamily="34" charset="-122"/>
                <a:cs typeface="Mangal" pitchFamily="18" charset="0"/>
              </a:rPr>
              <a:t>kein</a:t>
            </a:r>
            <a:r>
              <a:rPr lang="de-DE"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und</a:t>
            </a:r>
            <a:r>
              <a:rPr lang="de-DE" altLang="cs-CZ" sz="2400" dirty="0">
                <a:latin typeface="Arial" pitchFamily="34" charset="0"/>
                <a:ea typeface="Microsoft YaHei" pitchFamily="34" charset="-122"/>
                <a:cs typeface="Mangal" pitchFamily="18" charset="0"/>
              </a:rPr>
              <a:t> </a:t>
            </a:r>
            <a:r>
              <a:rPr lang="de-DE" altLang="cs-CZ" sz="2400" dirty="0">
                <a:solidFill>
                  <a:schemeClr val="accent3">
                    <a:lumMod val="60000"/>
                    <a:lumOff val="40000"/>
                  </a:schemeClr>
                </a:solidFill>
                <a:latin typeface="Arial" pitchFamily="34" charset="0"/>
                <a:ea typeface="Microsoft YaHei" pitchFamily="34" charset="-122"/>
                <a:cs typeface="Mangal" pitchFamily="18" charset="0"/>
              </a:rPr>
              <a:t>nicht</a:t>
            </a:r>
          </a:p>
          <a:p>
            <a:pPr marL="431800" indent="-323850">
              <a:buSzPct val="45000"/>
              <a:buFont typeface="StarSymbol"/>
              <a:buChar char="●"/>
            </a:pPr>
            <a:r>
              <a:rPr lang="cs-CZ" altLang="cs-CZ" sz="2400" dirty="0" err="1">
                <a:latin typeface="Arial" pitchFamily="34" charset="0"/>
                <a:ea typeface="Microsoft YaHei" pitchFamily="34" charset="-122"/>
                <a:cs typeface="Mangal" pitchFamily="18" charset="0"/>
              </a:rPr>
              <a:t>Satznegation</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und</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Sondernegation</a:t>
            </a:r>
            <a:r>
              <a:rPr lang="cs-CZ" altLang="cs-CZ" sz="2400" dirty="0">
                <a:latin typeface="Arial" pitchFamily="34" charset="0"/>
                <a:ea typeface="Microsoft YaHei" pitchFamily="34" charset="-122"/>
                <a:cs typeface="Mangal" pitchFamily="18" charset="0"/>
              </a:rPr>
              <a:t> </a:t>
            </a:r>
          </a:p>
          <a:p>
            <a:pPr marL="431800" indent="-323850">
              <a:buSzPct val="45000"/>
              <a:buFont typeface="StarSymbol"/>
              <a:buChar char="●"/>
            </a:pPr>
            <a:r>
              <a:rPr lang="de-DE" altLang="cs-CZ" sz="2400" dirty="0">
                <a:latin typeface="Arial" pitchFamily="34" charset="0"/>
                <a:ea typeface="Microsoft YaHei" pitchFamily="34" charset="-122"/>
                <a:cs typeface="Mangal" pitchFamily="18" charset="0"/>
              </a:rPr>
              <a:t>Stellung der Satznegation </a:t>
            </a:r>
            <a:r>
              <a:rPr lang="de-DE" altLang="cs-CZ" sz="2400" dirty="0">
                <a:solidFill>
                  <a:schemeClr val="accent3">
                    <a:lumMod val="60000"/>
                    <a:lumOff val="40000"/>
                  </a:schemeClr>
                </a:solidFill>
                <a:latin typeface="Arial" pitchFamily="34" charset="0"/>
                <a:ea typeface="Microsoft YaHei" pitchFamily="34" charset="-122"/>
                <a:cs typeface="Mangal" pitchFamily="18" charset="0"/>
              </a:rPr>
              <a:t>nicht</a:t>
            </a:r>
          </a:p>
          <a:p>
            <a:pPr marL="431800" indent="-323850">
              <a:buSzPct val="45000"/>
              <a:buFont typeface="StarSymbol"/>
              <a:buChar char="●"/>
            </a:pPr>
            <a:r>
              <a:rPr lang="de-DE" altLang="cs-CZ" sz="2400" dirty="0">
                <a:latin typeface="Arial" pitchFamily="34" charset="0"/>
                <a:ea typeface="Microsoft YaHei" pitchFamily="34" charset="-122"/>
                <a:cs typeface="Mangal" pitchFamily="18" charset="0"/>
              </a:rPr>
              <a:t>Andere Negationselemente</a:t>
            </a:r>
          </a:p>
          <a:p>
            <a:pPr marL="431800" indent="-323850">
              <a:buSzPct val="45000"/>
              <a:buFont typeface="StarSymbol"/>
              <a:buChar char="●"/>
            </a:pPr>
            <a:r>
              <a:rPr lang="cs-CZ" altLang="cs-CZ" sz="2400" dirty="0" err="1">
                <a:latin typeface="Arial" pitchFamily="34" charset="0"/>
                <a:ea typeface="Microsoft YaHei" pitchFamily="34" charset="-122"/>
                <a:cs typeface="Mangal" pitchFamily="18" charset="0"/>
              </a:rPr>
              <a:t>Miszellen</a:t>
            </a:r>
            <a:r>
              <a:rPr lang="cs-CZ" altLang="cs-CZ" sz="2400" dirty="0">
                <a:latin typeface="Arial" pitchFamily="34" charset="0"/>
                <a:ea typeface="Microsoft YaHei" pitchFamily="34" charset="-122"/>
                <a:cs typeface="Mangal" pitchFamily="18" charset="0"/>
              </a:rPr>
              <a:t> </a:t>
            </a:r>
            <a:endParaRPr lang="de-DE" altLang="cs-CZ" sz="2400" dirty="0">
              <a:latin typeface="Arial" pitchFamily="34" charset="0"/>
              <a:ea typeface="Microsoft YaHei" pitchFamily="34" charset="-122"/>
              <a:cs typeface="Mangal" pitchFamily="18" charset="0"/>
            </a:endParaRPr>
          </a:p>
          <a:p>
            <a:endParaRPr lang="cs-CZ" dirty="0"/>
          </a:p>
        </p:txBody>
      </p:sp>
    </p:spTree>
    <p:extLst>
      <p:ext uri="{BB962C8B-B14F-4D97-AF65-F5344CB8AC3E}">
        <p14:creationId xmlns:p14="http://schemas.microsoft.com/office/powerpoint/2010/main" val="1053958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altLang="cs-CZ" sz="4000" b="1" dirty="0">
                <a:latin typeface="Arial" panose="020B0604020202020204" pitchFamily="34" charset="0"/>
                <a:cs typeface="Arial" panose="020B0604020202020204" pitchFamily="34" charset="0"/>
              </a:rPr>
              <a:t>Explizite lexikalisch</a:t>
            </a:r>
            <a:r>
              <a:rPr lang="cs-CZ" altLang="cs-CZ" sz="4000" b="1" dirty="0">
                <a:latin typeface="Arial" panose="020B0604020202020204" pitchFamily="34" charset="0"/>
                <a:cs typeface="Arial" panose="020B0604020202020204" pitchFamily="34" charset="0"/>
              </a:rPr>
              <a:t>-</a:t>
            </a:r>
            <a:r>
              <a:rPr lang="cs-CZ" altLang="cs-CZ" sz="4000" b="1" dirty="0" err="1">
                <a:latin typeface="Arial" panose="020B0604020202020204" pitchFamily="34" charset="0"/>
                <a:cs typeface="Arial" panose="020B0604020202020204" pitchFamily="34" charset="0"/>
              </a:rPr>
              <a:t>morphologisch</a:t>
            </a:r>
            <a:r>
              <a:rPr lang="de-DE" altLang="cs-CZ" sz="4000" b="1" dirty="0">
                <a:latin typeface="Arial" panose="020B0604020202020204" pitchFamily="34" charset="0"/>
                <a:cs typeface="Arial" panose="020B0604020202020204" pitchFamily="34" charset="0"/>
              </a:rPr>
              <a:t>e Negationsträger</a:t>
            </a:r>
            <a:endParaRPr lang="cs-CZ" sz="4000"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a:bodyPr>
          <a:lstStyle/>
          <a:p>
            <a:pPr marL="339725" indent="-339725">
              <a:spcBef>
                <a:spcPts val="5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2400" dirty="0">
              <a:latin typeface="Arial" panose="020B0604020202020204" pitchFamily="34" charset="0"/>
              <a:cs typeface="Arial" panose="020B0604020202020204" pitchFamily="34" charset="0"/>
            </a:endParaRPr>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dirty="0">
                <a:latin typeface="Arial" panose="020B0604020202020204" pitchFamily="34" charset="0"/>
                <a:cs typeface="Arial" panose="020B0604020202020204" pitchFamily="34" charset="0"/>
              </a:rPr>
              <a:t>(a) </a:t>
            </a:r>
            <a:r>
              <a:rPr lang="de-DE" altLang="cs-CZ" sz="2400" dirty="0">
                <a:latin typeface="Arial" panose="020B0604020202020204" pitchFamily="34" charset="0"/>
                <a:cs typeface="Arial" panose="020B0604020202020204" pitchFamily="34" charset="0"/>
              </a:rPr>
              <a:t>Das Präfix </a:t>
            </a:r>
            <a:r>
              <a:rPr lang="de-DE" altLang="cs-CZ" sz="2400" b="1" dirty="0">
                <a:latin typeface="Arial" panose="020B0604020202020204" pitchFamily="34" charset="0"/>
                <a:cs typeface="Arial" panose="020B0604020202020204" pitchFamily="34" charset="0"/>
              </a:rPr>
              <a:t>un-</a:t>
            </a:r>
            <a:r>
              <a:rPr lang="de-DE" altLang="cs-CZ" sz="2400" dirty="0">
                <a:latin typeface="Arial" panose="020B0604020202020204" pitchFamily="34" charset="0"/>
                <a:cs typeface="Arial" panose="020B0604020202020204" pitchFamily="34" charset="0"/>
              </a:rPr>
              <a:t> bei Adjektiven und Substantiven</a:t>
            </a:r>
            <a:r>
              <a:rPr lang="cs-CZ" altLang="cs-CZ" sz="2400" dirty="0">
                <a:latin typeface="Arial" panose="020B0604020202020204" pitchFamily="34" charset="0"/>
                <a:cs typeface="Arial" panose="020B0604020202020204" pitchFamily="34" charset="0"/>
              </a:rPr>
              <a:t>:</a:t>
            </a:r>
            <a:endParaRPr lang="de-DE" altLang="cs-CZ" sz="2400" dirty="0">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dirty="0">
                <a:latin typeface="Arial" panose="020B0604020202020204" pitchFamily="34" charset="0"/>
                <a:cs typeface="Arial" panose="020B0604020202020204" pitchFamily="34" charset="0"/>
              </a:rPr>
              <a:t>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un</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interessant,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Un</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anständigkeit</a:t>
            </a:r>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dirty="0">
                <a:latin typeface="Arial" panose="020B0604020202020204" pitchFamily="34" charset="0"/>
                <a:cs typeface="Arial" panose="020B0604020202020204" pitchFamily="34" charset="0"/>
              </a:rPr>
              <a:t>(b) </a:t>
            </a:r>
            <a:r>
              <a:rPr lang="de-DE" altLang="cs-CZ" sz="2400" dirty="0">
                <a:latin typeface="Arial" panose="020B0604020202020204" pitchFamily="34" charset="0"/>
                <a:cs typeface="Arial" panose="020B0604020202020204" pitchFamily="34" charset="0"/>
              </a:rPr>
              <a:t>Das Suffix </a:t>
            </a:r>
            <a:r>
              <a:rPr lang="de-DE" altLang="cs-CZ" sz="2400" b="1" dirty="0">
                <a:latin typeface="Arial" panose="020B0604020202020204" pitchFamily="34" charset="0"/>
                <a:cs typeface="Arial" panose="020B0604020202020204" pitchFamily="34" charset="0"/>
              </a:rPr>
              <a:t>-los</a:t>
            </a:r>
            <a:r>
              <a:rPr lang="de-DE" altLang="cs-CZ" sz="2400" dirty="0">
                <a:latin typeface="Arial" panose="020B0604020202020204" pitchFamily="34" charset="0"/>
                <a:cs typeface="Arial" panose="020B0604020202020204" pitchFamily="34" charset="0"/>
              </a:rPr>
              <a:t> bei Adjektiven</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dirty="0">
                <a:latin typeface="Arial" panose="020B0604020202020204" pitchFamily="34" charset="0"/>
                <a:cs typeface="Arial" panose="020B0604020202020204" pitchFamily="34" charset="0"/>
              </a:rPr>
              <a:t>	</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hilf</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los</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 recht</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los</a:t>
            </a:r>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dirty="0">
                <a:latin typeface="Arial" panose="020B0604020202020204" pitchFamily="34" charset="0"/>
                <a:cs typeface="Arial" panose="020B0604020202020204" pitchFamily="34" charset="0"/>
              </a:rPr>
              <a:t>(c) </a:t>
            </a:r>
            <a:r>
              <a:rPr lang="de-DE" altLang="cs-CZ" sz="2400" dirty="0">
                <a:latin typeface="Arial" panose="020B0604020202020204" pitchFamily="34" charset="0"/>
                <a:cs typeface="Arial" panose="020B0604020202020204" pitchFamily="34" charset="0"/>
              </a:rPr>
              <a:t>Das Element </a:t>
            </a:r>
            <a:r>
              <a:rPr lang="de-DE" altLang="cs-CZ" sz="2400" b="1" dirty="0">
                <a:latin typeface="Arial" panose="020B0604020202020204" pitchFamily="34" charset="0"/>
                <a:cs typeface="Arial" panose="020B0604020202020204" pitchFamily="34" charset="0"/>
              </a:rPr>
              <a:t>miss-</a:t>
            </a:r>
            <a:r>
              <a:rPr lang="de-DE" altLang="cs-CZ" sz="2400" dirty="0">
                <a:latin typeface="Arial" panose="020B0604020202020204" pitchFamily="34" charset="0"/>
                <a:cs typeface="Arial" panose="020B0604020202020204" pitchFamily="34" charset="0"/>
              </a:rPr>
              <a:t> bei Verben und Substantiven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dirty="0">
                <a:latin typeface="Arial" panose="020B0604020202020204" pitchFamily="34" charset="0"/>
                <a:cs typeface="Arial" panose="020B0604020202020204" pitchFamily="34" charset="0"/>
              </a:rPr>
              <a:t>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miss</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fallen,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Miss</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erfolg</a:t>
            </a:r>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dirty="0">
                <a:latin typeface="Arial" panose="020B0604020202020204" pitchFamily="34" charset="0"/>
                <a:cs typeface="Arial" panose="020B0604020202020204" pitchFamily="34" charset="0"/>
              </a:rPr>
              <a:t>(d) </a:t>
            </a:r>
            <a:r>
              <a:rPr lang="de-DE" altLang="cs-CZ" sz="2400" dirty="0">
                <a:latin typeface="Arial" panose="020B0604020202020204" pitchFamily="34" charset="0"/>
                <a:cs typeface="Arial" panose="020B0604020202020204" pitchFamily="34" charset="0"/>
              </a:rPr>
              <a:t>Die </a:t>
            </a:r>
            <a:r>
              <a:rPr lang="cs-CZ" altLang="cs-CZ" sz="2400" dirty="0" err="1">
                <a:latin typeface="Arial" panose="020B0604020202020204" pitchFamily="34" charset="0"/>
                <a:cs typeface="Arial" panose="020B0604020202020204" pitchFamily="34" charset="0"/>
              </a:rPr>
              <a:t>Fremdp</a:t>
            </a:r>
            <a:r>
              <a:rPr lang="de-DE" altLang="cs-CZ" sz="2400" dirty="0" err="1">
                <a:latin typeface="Arial" panose="020B0604020202020204" pitchFamily="34" charset="0"/>
                <a:cs typeface="Arial" panose="020B0604020202020204" pitchFamily="34" charset="0"/>
              </a:rPr>
              <a:t>räfixe</a:t>
            </a:r>
            <a:r>
              <a:rPr lang="de-DE" altLang="cs-CZ" sz="2400" dirty="0">
                <a:latin typeface="Arial" panose="020B0604020202020204" pitchFamily="34" charset="0"/>
                <a:cs typeface="Arial" panose="020B0604020202020204" pitchFamily="34" charset="0"/>
              </a:rPr>
              <a:t> </a:t>
            </a:r>
            <a:r>
              <a:rPr lang="de-DE" altLang="cs-CZ" sz="2400" b="1" dirty="0">
                <a:latin typeface="Arial" panose="020B0604020202020204" pitchFamily="34" charset="0"/>
                <a:cs typeface="Arial" panose="020B0604020202020204" pitchFamily="34" charset="0"/>
              </a:rPr>
              <a:t>a(n)-, des-, dis-, in-</a:t>
            </a:r>
            <a:r>
              <a:rPr lang="de-DE" altLang="cs-CZ" sz="2400" dirty="0">
                <a:latin typeface="Arial" panose="020B0604020202020204" pitchFamily="34" charset="0"/>
                <a:cs typeface="Arial" panose="020B0604020202020204" pitchFamily="34" charset="0"/>
              </a:rPr>
              <a:t> bei</a:t>
            </a:r>
            <a:r>
              <a:rPr lang="cs-CZ" altLang="cs-CZ" sz="2400" dirty="0">
                <a:latin typeface="Arial" panose="020B0604020202020204" pitchFamily="34" charset="0"/>
                <a:cs typeface="Arial" panose="020B0604020202020204" pitchFamily="34" charset="0"/>
              </a:rPr>
              <a:t> </a:t>
            </a:r>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2400" dirty="0">
                <a:latin typeface="Arial" panose="020B0604020202020204" pitchFamily="34" charset="0"/>
                <a:cs typeface="Arial" panose="020B0604020202020204" pitchFamily="34" charset="0"/>
              </a:rPr>
              <a:t>    </a:t>
            </a:r>
            <a:r>
              <a:rPr lang="de-DE" altLang="cs-CZ" sz="2400" dirty="0">
                <a:latin typeface="Arial" panose="020B0604020202020204" pitchFamily="34" charset="0"/>
                <a:cs typeface="Arial" panose="020B0604020202020204" pitchFamily="34" charset="0"/>
              </a:rPr>
              <a:t>Substantiven</a:t>
            </a:r>
            <a:r>
              <a:rPr lang="cs-CZ" altLang="cs-CZ" sz="2400" dirty="0">
                <a:latin typeface="Arial" panose="020B0604020202020204" pitchFamily="34" charset="0"/>
                <a:cs typeface="Arial" panose="020B0604020202020204" pitchFamily="34" charset="0"/>
              </a:rPr>
              <a:t> und Adjektiven</a:t>
            </a:r>
            <a:endParaRPr lang="de-DE" altLang="cs-CZ" sz="2400" dirty="0">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2400" dirty="0">
                <a:latin typeface="Arial" panose="020B0604020202020204" pitchFamily="34" charset="0"/>
                <a:cs typeface="Arial" panose="020B0604020202020204" pitchFamily="34" charset="0"/>
              </a:rPr>
              <a:t>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a</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normal,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Des</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organisation,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Dis</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proportion, </a:t>
            </a:r>
            <a:r>
              <a:rPr lang="de-DE" altLang="cs-CZ" sz="2400" b="1" dirty="0">
                <a:solidFill>
                  <a:schemeClr val="accent3">
                    <a:lumMod val="60000"/>
                    <a:lumOff val="40000"/>
                  </a:schemeClr>
                </a:solidFill>
                <a:latin typeface="Arial" panose="020B0604020202020204" pitchFamily="34" charset="0"/>
                <a:cs typeface="Arial" panose="020B0604020202020204" pitchFamily="34" charset="0"/>
              </a:rPr>
              <a:t>in</a:t>
            </a:r>
            <a:r>
              <a:rPr lang="de-DE" altLang="cs-CZ" sz="2400" dirty="0">
                <a:solidFill>
                  <a:schemeClr val="accent3">
                    <a:lumMod val="60000"/>
                    <a:lumOff val="40000"/>
                  </a:schemeClr>
                </a:solidFill>
                <a:latin typeface="Arial" panose="020B0604020202020204" pitchFamily="34" charset="0"/>
                <a:cs typeface="Arial" panose="020B0604020202020204" pitchFamily="34" charset="0"/>
              </a:rPr>
              <a:t>human </a:t>
            </a:r>
          </a:p>
          <a:p>
            <a:endParaRPr lang="cs-CZ" dirty="0"/>
          </a:p>
        </p:txBody>
      </p:sp>
    </p:spTree>
    <p:extLst>
      <p:ext uri="{BB962C8B-B14F-4D97-AF65-F5344CB8AC3E}">
        <p14:creationId xmlns:p14="http://schemas.microsoft.com/office/powerpoint/2010/main" val="3714833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de-DE" altLang="cs-CZ" b="1" dirty="0">
                <a:latin typeface="Arial" panose="020B0604020202020204" pitchFamily="34" charset="0"/>
                <a:cs typeface="Arial" panose="020B0604020202020204" pitchFamily="34" charset="0"/>
              </a:rPr>
              <a:t>Implizite morphosyntaktische</a:t>
            </a:r>
            <a:r>
              <a:rPr lang="cs-CZ" altLang="cs-CZ" b="1" dirty="0">
                <a:latin typeface="Arial" panose="020B0604020202020204" pitchFamily="34" charset="0"/>
                <a:cs typeface="Arial" panose="020B0604020202020204" pitchFamily="34" charset="0"/>
              </a:rPr>
              <a:t> </a:t>
            </a:r>
            <a:r>
              <a:rPr lang="de-DE" altLang="cs-CZ" b="1" dirty="0">
                <a:latin typeface="Arial" panose="020B0604020202020204" pitchFamily="34" charset="0"/>
                <a:cs typeface="Arial" panose="020B0604020202020204" pitchFamily="34" charset="0"/>
              </a:rPr>
              <a:t>Negationsträger </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85000" lnSpcReduction="10000"/>
          </a:bodyPr>
          <a:lstStyle/>
          <a:p>
            <a:pPr marL="339725" indent="-339725">
              <a:spcBef>
                <a:spcPts val="5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3100" dirty="0"/>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3100" dirty="0">
                <a:latin typeface="Arial" panose="020B0604020202020204" pitchFamily="34" charset="0"/>
                <a:cs typeface="Arial" panose="020B0604020202020204" pitchFamily="34" charset="0"/>
              </a:rPr>
              <a:t>Subjunktionen</a:t>
            </a:r>
            <a:r>
              <a:rPr lang="cs-CZ" altLang="cs-CZ" sz="3100" dirty="0">
                <a:latin typeface="Arial" panose="020B0604020202020204" pitchFamily="34" charset="0"/>
                <a:cs typeface="Arial" panose="020B0604020202020204" pitchFamily="34" charset="0"/>
              </a:rPr>
              <a:t> </a:t>
            </a:r>
            <a:r>
              <a:rPr lang="de-DE" altLang="cs-CZ" sz="3100" b="1" dirty="0">
                <a:solidFill>
                  <a:schemeClr val="accent3">
                    <a:lumMod val="60000"/>
                    <a:lumOff val="40000"/>
                  </a:schemeClr>
                </a:solidFill>
                <a:latin typeface="Arial" panose="020B0604020202020204" pitchFamily="34" charset="0"/>
                <a:cs typeface="Arial" panose="020B0604020202020204" pitchFamily="34" charset="0"/>
              </a:rPr>
              <a:t>ohne dass, anstatt dass, als dass</a:t>
            </a:r>
            <a:r>
              <a:rPr lang="cs-CZ" altLang="cs-CZ" sz="3100" b="1" dirty="0">
                <a:latin typeface="Arial" panose="020B0604020202020204" pitchFamily="34" charset="0"/>
                <a:cs typeface="Arial" panose="020B0604020202020204" pitchFamily="34" charset="0"/>
              </a:rPr>
              <a:t>:</a:t>
            </a:r>
            <a:endParaRPr lang="de-DE" altLang="cs-CZ" sz="3100" b="1" dirty="0">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b="1" i="1" dirty="0"/>
              <a:t>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b="1" dirty="0">
                <a:solidFill>
                  <a:schemeClr val="accent3">
                    <a:lumMod val="60000"/>
                    <a:lumOff val="40000"/>
                  </a:schemeClr>
                </a:solidFill>
              </a:rPr>
              <a:t>    </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Er kommt, </a:t>
            </a:r>
            <a:r>
              <a:rPr lang="de-DE" altLang="cs-CZ" sz="3100" u="sng" dirty="0">
                <a:solidFill>
                  <a:schemeClr val="accent3">
                    <a:lumMod val="60000"/>
                    <a:lumOff val="40000"/>
                  </a:schemeClr>
                </a:solidFill>
                <a:latin typeface="Arial" panose="020B0604020202020204" pitchFamily="34" charset="0"/>
                <a:cs typeface="Arial" panose="020B0604020202020204" pitchFamily="34" charset="0"/>
              </a:rPr>
              <a:t>ohne dass</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er grüßt / ohne zu grüßen.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Er grüßt nicht.) </a:t>
            </a:r>
            <a:endParaRPr lang="cs-CZ" altLang="cs-CZ" sz="3100" dirty="0">
              <a:solidFill>
                <a:schemeClr val="accent3">
                  <a:lumMod val="60000"/>
                  <a:lumOff val="40000"/>
                </a:schemeClr>
              </a:solidFill>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Er arbeitet, </a:t>
            </a:r>
            <a:r>
              <a:rPr lang="de-DE" altLang="cs-CZ" sz="3100" u="sng" dirty="0">
                <a:solidFill>
                  <a:schemeClr val="accent3">
                    <a:lumMod val="60000"/>
                    <a:lumOff val="40000"/>
                  </a:schemeClr>
                </a:solidFill>
                <a:latin typeface="Arial" panose="020B0604020202020204" pitchFamily="34" charset="0"/>
                <a:cs typeface="Arial" panose="020B0604020202020204" pitchFamily="34" charset="0"/>
              </a:rPr>
              <a:t>anstatt dass</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er schläft / anstatt zu schlafen.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Er schläft nicht.)</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Das Wetter war zu heiß, </a:t>
            </a:r>
            <a:r>
              <a:rPr lang="de-DE" altLang="cs-CZ" sz="3100" u="sng" dirty="0">
                <a:solidFill>
                  <a:schemeClr val="accent3">
                    <a:lumMod val="60000"/>
                    <a:lumOff val="40000"/>
                  </a:schemeClr>
                </a:solidFill>
                <a:latin typeface="Arial" panose="020B0604020202020204" pitchFamily="34" charset="0"/>
                <a:cs typeface="Arial" panose="020B0604020202020204" pitchFamily="34" charset="0"/>
              </a:rPr>
              <a:t>als dass</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man hätte arbeiten können.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31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3100" dirty="0">
                <a:solidFill>
                  <a:schemeClr val="accent3">
                    <a:lumMod val="60000"/>
                    <a:lumOff val="40000"/>
                  </a:schemeClr>
                </a:solidFill>
                <a:latin typeface="Arial" panose="020B0604020202020204" pitchFamily="34" charset="0"/>
                <a:cs typeface="Arial" panose="020B0604020202020204" pitchFamily="34" charset="0"/>
              </a:rPr>
              <a:t>(= Man konnte nicht arbeiten.)</a:t>
            </a:r>
          </a:p>
          <a:p>
            <a:endParaRPr lang="cs-CZ" dirty="0"/>
          </a:p>
        </p:txBody>
      </p:sp>
    </p:spTree>
    <p:extLst>
      <p:ext uri="{BB962C8B-B14F-4D97-AF65-F5344CB8AC3E}">
        <p14:creationId xmlns:p14="http://schemas.microsoft.com/office/powerpoint/2010/main" val="262269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altLang="cs-CZ" b="1" dirty="0">
                <a:latin typeface="Arial" panose="020B0604020202020204" pitchFamily="34" charset="0"/>
                <a:cs typeface="Arial" panose="020B0604020202020204" pitchFamily="34" charset="0"/>
              </a:rPr>
              <a:t>Implizite morphosyntaktische Negationsträger</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25000" lnSpcReduction="20000"/>
          </a:bodyPr>
          <a:lstStyle/>
          <a:p>
            <a:pPr marL="339725" indent="-339725">
              <a:spcBef>
                <a:spcPts val="5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3800" dirty="0"/>
          </a:p>
          <a:p>
            <a:pPr marL="0" indent="0">
              <a:spcBef>
                <a:spcPts val="50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9600" dirty="0">
                <a:latin typeface="Arial" panose="020B0604020202020204" pitchFamily="34" charset="0"/>
                <a:cs typeface="Arial" panose="020B0604020202020204" pitchFamily="34" charset="0"/>
              </a:rPr>
              <a:t>Konjunktiv Plusquamperfekt </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sz="9600" dirty="0">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9600" dirty="0">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Wenn das Wetter schön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gewesen wäre</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wären</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wir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spazieren gegangen</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 Das Wetter ist nicht schön gewesen, wir sind nicht spazieren gegangen.)</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DE" altLang="cs-CZ" sz="9600" dirty="0">
                <a:latin typeface="Arial" panose="020B0604020202020204" pitchFamily="34" charset="0"/>
                <a:cs typeface="Arial" panose="020B0604020202020204" pitchFamily="34" charset="0"/>
              </a:rPr>
              <a:t>	</a:t>
            </a:r>
            <a:endParaRPr lang="cs-CZ" altLang="cs-CZ" sz="9600" dirty="0">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Wenn der Brief doch heute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gekommen wäre</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 Der Brief ist heute nicht gekommen.)</a:t>
            </a:r>
            <a:endParaRPr lang="cs-CZ" altLang="cs-CZ" sz="9600" dirty="0">
              <a:solidFill>
                <a:schemeClr val="accent3">
                  <a:lumMod val="60000"/>
                  <a:lumOff val="40000"/>
                </a:schemeClr>
              </a:solidFill>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9600" dirty="0">
              <a:solidFill>
                <a:schemeClr val="accent3">
                  <a:lumMod val="60000"/>
                  <a:lumOff val="40000"/>
                </a:schemeClr>
              </a:solidFill>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Du</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u="sng" dirty="0" err="1">
                <a:solidFill>
                  <a:schemeClr val="accent3">
                    <a:lumMod val="60000"/>
                    <a:lumOff val="40000"/>
                  </a:schemeClr>
                </a:solidFill>
                <a:latin typeface="Arial" panose="020B0604020202020204" pitchFamily="34" charset="0"/>
                <a:cs typeface="Arial" panose="020B0604020202020204" pitchFamily="34" charset="0"/>
              </a:rPr>
              <a:t>hättest</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mich</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u="sng" dirty="0" err="1">
                <a:solidFill>
                  <a:schemeClr val="accent3">
                    <a:lumMod val="60000"/>
                    <a:lumOff val="40000"/>
                  </a:schemeClr>
                </a:solidFill>
                <a:latin typeface="Arial" panose="020B0604020202020204" pitchFamily="34" charset="0"/>
                <a:cs typeface="Arial" panose="020B0604020202020204" pitchFamily="34" charset="0"/>
              </a:rPr>
              <a:t>anrufen</a:t>
            </a:r>
            <a:r>
              <a:rPr lang="cs-CZ" altLang="cs-CZ" sz="9600" u="sng"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u="sng" dirty="0" err="1">
                <a:solidFill>
                  <a:schemeClr val="accent3">
                    <a:lumMod val="60000"/>
                    <a:lumOff val="40000"/>
                  </a:schemeClr>
                </a:solidFill>
                <a:latin typeface="Arial" panose="020B0604020202020204" pitchFamily="34" charset="0"/>
                <a:cs typeface="Arial" panose="020B0604020202020204" pitchFamily="34" charset="0"/>
              </a:rPr>
              <a:t>sollen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D</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u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hast</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mich</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nicht</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angerufen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Vorwurf</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a:t>
            </a: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9600" dirty="0">
              <a:solidFill>
                <a:schemeClr val="accent3">
                  <a:lumMod val="60000"/>
                  <a:lumOff val="40000"/>
                </a:schemeClr>
              </a:solidFill>
              <a:latin typeface="Arial" panose="020B0604020202020204" pitchFamily="34" charset="0"/>
              <a:cs typeface="Arial" panose="020B0604020202020204" pitchFamily="34" charset="0"/>
            </a:endParaRPr>
          </a:p>
          <a:p>
            <a:pPr marL="341313" indent="-339725">
              <a:spcBef>
                <a:spcPts val="5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Was</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u="sng" dirty="0" err="1">
                <a:solidFill>
                  <a:schemeClr val="accent3">
                    <a:lumMod val="60000"/>
                    <a:lumOff val="40000"/>
                  </a:schemeClr>
                </a:solidFill>
                <a:latin typeface="Arial" panose="020B0604020202020204" pitchFamily="34" charset="0"/>
                <a:cs typeface="Arial" panose="020B0604020202020204" pitchFamily="34" charset="0"/>
              </a:rPr>
              <a:t>hätte</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ich</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auch</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u="sng" dirty="0">
                <a:solidFill>
                  <a:schemeClr val="accent3">
                    <a:lumMod val="60000"/>
                    <a:lumOff val="40000"/>
                  </a:schemeClr>
                </a:solidFill>
                <a:latin typeface="Arial" panose="020B0604020202020204" pitchFamily="34" charset="0"/>
                <a:cs typeface="Arial" panose="020B0604020202020204" pitchFamily="34" charset="0"/>
              </a:rPr>
              <a:t>tun </a:t>
            </a:r>
            <a:r>
              <a:rPr lang="cs-CZ" altLang="cs-CZ" sz="9600" u="sng" dirty="0" err="1">
                <a:solidFill>
                  <a:schemeClr val="accent3">
                    <a:lumMod val="60000"/>
                    <a:lumOff val="40000"/>
                  </a:schemeClr>
                </a:solidFill>
                <a:latin typeface="Arial" panose="020B0604020202020204" pitchFamily="34" charset="0"/>
                <a:cs typeface="Arial" panose="020B0604020202020204" pitchFamily="34" charset="0"/>
              </a:rPr>
              <a:t>können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Ich</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konnte</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nichts</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machen.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Rechtfertigung</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Gegenvorwurf</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a:t>
            </a:r>
            <a:endParaRPr lang="de-DE" altLang="cs-CZ" sz="9600" dirty="0">
              <a:solidFill>
                <a:schemeClr val="accent3">
                  <a:lumMod val="60000"/>
                  <a:lumOff val="40000"/>
                </a:schemeClr>
              </a:solidFill>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48143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altLang="cs-CZ" b="1" dirty="0">
                <a:latin typeface="Arial" panose="020B0604020202020204" pitchFamily="34" charset="0"/>
                <a:cs typeface="Arial" panose="020B0604020202020204" pitchFamily="34" charset="0"/>
              </a:rPr>
              <a:t>Implizite lexikalische Negationsträger</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25000" lnSpcReduction="20000"/>
          </a:bodyPr>
          <a:lstStyle/>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62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(a) </a:t>
            </a:r>
            <a:r>
              <a:rPr lang="de-DE" altLang="cs-CZ" sz="9600" dirty="0">
                <a:latin typeface="Arial" panose="020B0604020202020204" pitchFamily="34" charset="0"/>
                <a:cs typeface="Arial" panose="020B0604020202020204" pitchFamily="34" charset="0"/>
              </a:rPr>
              <a:t>Die Verben des </a:t>
            </a:r>
            <a:r>
              <a:rPr lang="de-DE" altLang="cs-CZ" sz="9600" b="1" u="sng" dirty="0">
                <a:latin typeface="Arial" panose="020B0604020202020204" pitchFamily="34" charset="0"/>
                <a:cs typeface="Arial" panose="020B0604020202020204" pitchFamily="34" charset="0"/>
              </a:rPr>
              <a:t>Zurückweisens</a:t>
            </a:r>
            <a:r>
              <a:rPr lang="de-DE" altLang="cs-CZ" sz="9600" dirty="0">
                <a:latin typeface="Arial" panose="020B0604020202020204" pitchFamily="34" charset="0"/>
                <a:cs typeface="Arial" panose="020B0604020202020204" pitchFamily="34" charset="0"/>
              </a:rPr>
              <a:t> (z. B. abstreiten, bestreiten,</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leugnen</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widerlegen, entkräften, ablehnen, als falsch </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nachweisen</a:t>
            </a:r>
            <a:r>
              <a:rPr lang="cs-CZ" altLang="cs-CZ" sz="9600" dirty="0">
                <a:latin typeface="Arial" panose="020B0604020202020204" pitchFamily="34" charset="0"/>
                <a:cs typeface="Arial" panose="020B0604020202020204" pitchFamily="34" charset="0"/>
              </a:rPr>
              <a:t>)</a:t>
            </a:r>
            <a:r>
              <a:rPr lang="de-DE" altLang="cs-CZ" sz="9600" dirty="0">
                <a:latin typeface="Arial" panose="020B0604020202020204" pitchFamily="34" charset="0"/>
                <a:cs typeface="Arial" panose="020B0604020202020204" pitchFamily="34" charset="0"/>
              </a:rPr>
              <a:t> </a:t>
            </a: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Er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bestreitet</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sie im Theater gesehen zu haben. (= Er hat sie im</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Theater</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nicht gesehen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behauptet</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er</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a:t>
            </a:r>
          </a:p>
          <a:p>
            <a:pPr marL="341313" indent="-339725">
              <a:lnSpc>
                <a:spcPct val="80000"/>
              </a:lnSpc>
              <a:spcBef>
                <a:spcPts val="4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sz="96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96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(b) </a:t>
            </a:r>
            <a:r>
              <a:rPr lang="de-DE" altLang="cs-CZ" sz="9600" dirty="0">
                <a:latin typeface="Arial" panose="020B0604020202020204" pitchFamily="34" charset="0"/>
                <a:cs typeface="Arial" panose="020B0604020202020204" pitchFamily="34" charset="0"/>
              </a:rPr>
              <a:t>Die Verben des </a:t>
            </a:r>
            <a:r>
              <a:rPr lang="de-DE" altLang="cs-CZ" sz="9600" b="1" u="sng" dirty="0">
                <a:latin typeface="Arial" panose="020B0604020202020204" pitchFamily="34" charset="0"/>
                <a:cs typeface="Arial" panose="020B0604020202020204" pitchFamily="34" charset="0"/>
              </a:rPr>
              <a:t>Verneinens</a:t>
            </a:r>
            <a:r>
              <a:rPr lang="de-DE" altLang="cs-CZ" sz="9600" b="1"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(z. B. negieren, verneinen,</a:t>
            </a:r>
            <a:endParaRPr lang="cs-CZ" altLang="cs-CZ" sz="96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widerrufen</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ableugnen</a:t>
            </a:r>
            <a:r>
              <a:rPr lang="cs-CZ" altLang="cs-CZ" sz="9600" dirty="0">
                <a:latin typeface="Arial" panose="020B0604020202020204" pitchFamily="34" charset="0"/>
                <a:cs typeface="Arial" panose="020B0604020202020204" pitchFamily="34" charset="0"/>
              </a:rPr>
              <a:t>, i</a:t>
            </a:r>
            <a:r>
              <a:rPr lang="de-DE" altLang="cs-CZ" sz="9600" dirty="0">
                <a:latin typeface="Arial" panose="020B0604020202020204" pitchFamily="34" charset="0"/>
                <a:cs typeface="Arial" panose="020B0604020202020204" pitchFamily="34" charset="0"/>
              </a:rPr>
              <a:t>n Abrede stellen, für ungültig erklären)</a:t>
            </a: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Er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verneint</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es, in der Stadt gewesen zu sein. (= Er ist nicht in der</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Stadt</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gewesen.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behauptet</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cs-CZ" altLang="cs-CZ" sz="9600" dirty="0" err="1">
                <a:solidFill>
                  <a:schemeClr val="accent3">
                    <a:lumMod val="60000"/>
                    <a:lumOff val="40000"/>
                  </a:schemeClr>
                </a:solidFill>
                <a:latin typeface="Arial" panose="020B0604020202020204" pitchFamily="34" charset="0"/>
                <a:cs typeface="Arial" panose="020B0604020202020204" pitchFamily="34" charset="0"/>
              </a:rPr>
              <a:t>er</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a:t>
            </a:r>
          </a:p>
          <a:p>
            <a:pPr marL="341313" indent="-339725">
              <a:lnSpc>
                <a:spcPct val="80000"/>
              </a:lnSpc>
              <a:spcBef>
                <a:spcPts val="4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sz="6200" dirty="0">
              <a:latin typeface="Arial" panose="020B0604020202020204" pitchFamily="34" charset="0"/>
              <a:cs typeface="Arial" panose="020B0604020202020204" pitchFamily="34" charset="0"/>
            </a:endParaRPr>
          </a:p>
          <a:p>
            <a:pPr marL="341313" indent="-339725">
              <a:lnSpc>
                <a:spcPct val="80000"/>
              </a:lnSpc>
              <a:spcBef>
                <a:spcPts val="4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dirty="0"/>
          </a:p>
          <a:p>
            <a:pPr marL="341313" indent="-339725">
              <a:lnSpc>
                <a:spcPct val="80000"/>
              </a:lnSpc>
              <a:spcBef>
                <a:spcPts val="4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dirty="0"/>
          </a:p>
          <a:p>
            <a:endParaRPr lang="cs-CZ" dirty="0"/>
          </a:p>
        </p:txBody>
      </p:sp>
    </p:spTree>
    <p:extLst>
      <p:ext uri="{BB962C8B-B14F-4D97-AF65-F5344CB8AC3E}">
        <p14:creationId xmlns:p14="http://schemas.microsoft.com/office/powerpoint/2010/main" val="1633545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altLang="cs-CZ" b="1" dirty="0">
                <a:latin typeface="Arial" panose="020B0604020202020204" pitchFamily="34" charset="0"/>
                <a:cs typeface="Arial" panose="020B0604020202020204" pitchFamily="34" charset="0"/>
              </a:rPr>
              <a:t>Implizite lexikalische Negationsträger</a:t>
            </a:r>
            <a:endParaRPr lang="cs-CZ" b="1"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p:txBody>
          <a:bodyPr>
            <a:normAutofit fontScale="25000" lnSpcReduction="20000"/>
          </a:bodyPr>
          <a:lstStyle/>
          <a:p>
            <a:pPr marL="339725" indent="-339725">
              <a:lnSpc>
                <a:spcPct val="120000"/>
              </a:lnSpc>
              <a:spcBef>
                <a:spcPts val="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altLang="cs-CZ" sz="34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(c) </a:t>
            </a:r>
            <a:r>
              <a:rPr lang="de-DE" altLang="cs-CZ" sz="9600" dirty="0">
                <a:latin typeface="Arial" panose="020B0604020202020204" pitchFamily="34" charset="0"/>
                <a:cs typeface="Arial" panose="020B0604020202020204" pitchFamily="34" charset="0"/>
              </a:rPr>
              <a:t>Die Verben des </a:t>
            </a:r>
            <a:r>
              <a:rPr lang="de-DE" altLang="cs-CZ" sz="9600" b="1" u="sng" dirty="0">
                <a:latin typeface="Arial" panose="020B0604020202020204" pitchFamily="34" charset="0"/>
                <a:cs typeface="Arial" panose="020B0604020202020204" pitchFamily="34" charset="0"/>
              </a:rPr>
              <a:t>Verbietens</a:t>
            </a:r>
            <a:r>
              <a:rPr lang="de-DE" altLang="cs-CZ" sz="9600" dirty="0">
                <a:latin typeface="Arial" panose="020B0604020202020204" pitchFamily="34" charset="0"/>
                <a:cs typeface="Arial" panose="020B0604020202020204" pitchFamily="34" charset="0"/>
              </a:rPr>
              <a:t> (z. B. verbieten, untersagen, abraten, abhalten</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zurückhalten, hindern, verhindern, warnen)</a:t>
            </a:r>
          </a:p>
          <a:p>
            <a:pPr marL="0" indent="0">
              <a:lnSpc>
                <a:spcPct val="11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Er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untersagt</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ihr, in die Stadt zu fahren. (= Sie soll nicht in die</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Stadt fahren.</a:t>
            </a: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a:t>
            </a:r>
            <a:endParaRPr lang="de-DE" altLang="cs-CZ" sz="9600" dirty="0">
              <a:solidFill>
                <a:schemeClr val="accent3">
                  <a:lumMod val="60000"/>
                  <a:lumOff val="40000"/>
                </a:schemeClr>
              </a:solidFill>
              <a:latin typeface="Arial" panose="020B0604020202020204" pitchFamily="34" charset="0"/>
              <a:cs typeface="Arial" panose="020B0604020202020204" pitchFamily="34" charset="0"/>
            </a:endParaRPr>
          </a:p>
          <a:p>
            <a:pPr marL="341313" indent="-339725">
              <a:lnSpc>
                <a:spcPct val="110000"/>
              </a:lnSpc>
              <a:spcBef>
                <a:spcPts val="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DE" altLang="cs-CZ" sz="9600" dirty="0">
              <a:latin typeface="Arial" panose="020B0604020202020204" pitchFamily="34" charset="0"/>
              <a:cs typeface="Arial" panose="020B0604020202020204" pitchFamily="34" charset="0"/>
            </a:endParaRPr>
          </a:p>
          <a:p>
            <a:pPr marL="0" indent="0">
              <a:lnSpc>
                <a:spcPct val="12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latin typeface="Arial" panose="020B0604020202020204" pitchFamily="34" charset="0"/>
                <a:cs typeface="Arial" panose="020B0604020202020204" pitchFamily="34" charset="0"/>
              </a:rPr>
              <a:t>(d) </a:t>
            </a:r>
            <a:r>
              <a:rPr lang="de-DE" altLang="cs-CZ" sz="9600" dirty="0">
                <a:latin typeface="Arial" panose="020B0604020202020204" pitchFamily="34" charset="0"/>
                <a:cs typeface="Arial" panose="020B0604020202020204" pitchFamily="34" charset="0"/>
              </a:rPr>
              <a:t>Die Verben der </a:t>
            </a:r>
            <a:r>
              <a:rPr lang="de-DE" altLang="cs-CZ" sz="9600" b="1" u="sng" dirty="0">
                <a:latin typeface="Arial" panose="020B0604020202020204" pitchFamily="34" charset="0"/>
                <a:cs typeface="Arial" panose="020B0604020202020204" pitchFamily="34" charset="0"/>
              </a:rPr>
              <a:t>Weigerung</a:t>
            </a:r>
            <a:r>
              <a:rPr lang="de-DE" altLang="cs-CZ" sz="9600" dirty="0">
                <a:latin typeface="Arial" panose="020B0604020202020204" pitchFamily="34" charset="0"/>
                <a:cs typeface="Arial" panose="020B0604020202020204" pitchFamily="34" charset="0"/>
              </a:rPr>
              <a:t> (z. B. sich weigern, unterlassen, ablassen von, ablehnen, sich sparen, verzichten,</a:t>
            </a:r>
            <a:r>
              <a:rPr lang="cs-CZ" altLang="cs-CZ" sz="9600" dirty="0">
                <a:latin typeface="Arial" panose="020B0604020202020204" pitchFamily="34" charset="0"/>
                <a:cs typeface="Arial" panose="020B0604020202020204" pitchFamily="34" charset="0"/>
              </a:rPr>
              <a:t> </a:t>
            </a:r>
            <a:r>
              <a:rPr lang="de-DE" altLang="cs-CZ" sz="9600" dirty="0">
                <a:latin typeface="Arial" panose="020B0604020202020204" pitchFamily="34" charset="0"/>
                <a:cs typeface="Arial" panose="020B0604020202020204" pitchFamily="34" charset="0"/>
              </a:rPr>
              <a:t>versäumen, Abstand nehmen)</a:t>
            </a:r>
          </a:p>
          <a:p>
            <a:pPr marL="0" indent="0">
              <a:lnSpc>
                <a:spcPct val="110000"/>
              </a:lnSpc>
              <a:spcBef>
                <a:spcPts val="0"/>
              </a:spcBef>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altLang="cs-CZ" sz="9600" dirty="0">
                <a:solidFill>
                  <a:schemeClr val="accent3">
                    <a:lumMod val="60000"/>
                    <a:lumOff val="40000"/>
                  </a:schemeClr>
                </a:solidFill>
                <a:latin typeface="Arial" panose="020B0604020202020204" pitchFamily="34" charset="0"/>
                <a:cs typeface="Arial" panose="020B0604020202020204" pitchFamily="34" charset="0"/>
              </a:rPr>
              <a:t>    </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Ich </a:t>
            </a:r>
            <a:r>
              <a:rPr lang="de-DE" altLang="cs-CZ" sz="9600" u="sng" dirty="0">
                <a:solidFill>
                  <a:schemeClr val="accent3">
                    <a:lumMod val="60000"/>
                    <a:lumOff val="40000"/>
                  </a:schemeClr>
                </a:solidFill>
                <a:latin typeface="Arial" panose="020B0604020202020204" pitchFamily="34" charset="0"/>
                <a:cs typeface="Arial" panose="020B0604020202020204" pitchFamily="34" charset="0"/>
              </a:rPr>
              <a:t>weigere mich</a:t>
            </a:r>
            <a:r>
              <a:rPr lang="de-DE" altLang="cs-CZ" sz="9600" dirty="0">
                <a:solidFill>
                  <a:schemeClr val="accent3">
                    <a:lumMod val="60000"/>
                    <a:lumOff val="40000"/>
                  </a:schemeClr>
                </a:solidFill>
                <a:latin typeface="Arial" panose="020B0604020202020204" pitchFamily="34" charset="0"/>
                <a:cs typeface="Arial" panose="020B0604020202020204" pitchFamily="34" charset="0"/>
              </a:rPr>
              <a:t>, die Aufgabe zu übernehmen. (= Ich übernehme die Aufgabe nicht.)</a:t>
            </a:r>
          </a:p>
          <a:p>
            <a:pPr>
              <a:lnSpc>
                <a:spcPct val="110000"/>
              </a:lnSpc>
              <a:spcBef>
                <a:spcPts val="0"/>
              </a:spcBef>
            </a:pPr>
            <a:endParaRPr lang="cs-CZ" dirty="0"/>
          </a:p>
        </p:txBody>
      </p:sp>
    </p:spTree>
    <p:extLst>
      <p:ext uri="{BB962C8B-B14F-4D97-AF65-F5344CB8AC3E}">
        <p14:creationId xmlns:p14="http://schemas.microsoft.com/office/powerpoint/2010/main" val="4145056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D1080-353C-6821-8CDA-719AA4F48962}"/>
              </a:ext>
            </a:extLst>
          </p:cNvPr>
          <p:cNvSpPr>
            <a:spLocks noGrp="1"/>
          </p:cNvSpPr>
          <p:nvPr>
            <p:ph type="title"/>
          </p:nvPr>
        </p:nvSpPr>
        <p:spPr/>
        <p:txBody>
          <a:bodyPr>
            <a:noAutofit/>
          </a:bodyPr>
          <a:lstStyle/>
          <a:p>
            <a:r>
              <a:rPr lang="de-DE" altLang="cs-CZ" b="1" dirty="0">
                <a:latin typeface="Arial" panose="020B0604020202020204" pitchFamily="34" charset="0"/>
                <a:cs typeface="Arial" panose="020B0604020202020204" pitchFamily="34" charset="0"/>
              </a:rPr>
              <a:t>Implizite lexikalische Negationsträger</a:t>
            </a:r>
            <a:endParaRPr lang="cs-CZ" b="1" dirty="0"/>
          </a:p>
        </p:txBody>
      </p:sp>
      <p:sp>
        <p:nvSpPr>
          <p:cNvPr id="3" name="Zástupný obsah 2">
            <a:extLst>
              <a:ext uri="{FF2B5EF4-FFF2-40B4-BE49-F238E27FC236}">
                <a16:creationId xmlns:a16="http://schemas.microsoft.com/office/drawing/2014/main" id="{C65120D7-6F28-A20C-1FA7-367705F8F233}"/>
              </a:ext>
            </a:extLst>
          </p:cNvPr>
          <p:cNvSpPr>
            <a:spLocks noGrp="1"/>
          </p:cNvSpPr>
          <p:nvPr>
            <p:ph idx="1"/>
          </p:nvPr>
        </p:nvSpPr>
        <p:spPr/>
        <p:txBody>
          <a:bodyPr>
            <a:normAutofit/>
          </a:bodyPr>
          <a:lstStyle/>
          <a:p>
            <a:pPr marL="0" indent="0">
              <a:buNone/>
            </a:pPr>
            <a:r>
              <a:rPr lang="cs-CZ" sz="2400" dirty="0" err="1">
                <a:latin typeface="Arial" panose="020B0604020202020204" pitchFamily="34" charset="0"/>
                <a:cs typeface="Arial" panose="020B0604020202020204" pitchFamily="34" charset="0"/>
              </a:rPr>
              <a:t>zu</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beachten</a:t>
            </a:r>
            <a:r>
              <a:rPr lang="cs-CZ" sz="2400" dirty="0">
                <a:latin typeface="Arial" panose="020B0604020202020204" pitchFamily="34" charset="0"/>
                <a:cs typeface="Arial" panose="020B0604020202020204" pitchFamily="34" charset="0"/>
              </a:rPr>
              <a:t>: Die Verben </a:t>
            </a:r>
            <a:r>
              <a:rPr lang="cs-CZ" sz="2400" dirty="0" err="1">
                <a:latin typeface="Arial" panose="020B0604020202020204" pitchFamily="34" charset="0"/>
                <a:cs typeface="Arial" panose="020B0604020202020204" pitchFamily="34" charset="0"/>
              </a:rPr>
              <a:t>haben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sich</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eine</a:t>
            </a:r>
            <a:r>
              <a:rPr lang="cs-CZ" sz="2400" dirty="0">
                <a:latin typeface="Arial" panose="020B0604020202020204" pitchFamily="34" charset="0"/>
                <a:cs typeface="Arial" panose="020B0604020202020204" pitchFamily="34" charset="0"/>
              </a:rPr>
              <a:t> negative </a:t>
            </a:r>
            <a:r>
              <a:rPr lang="cs-CZ" sz="2400" dirty="0" err="1">
                <a:latin typeface="Arial" panose="020B0604020202020204" pitchFamily="34" charset="0"/>
                <a:cs typeface="Arial" panose="020B0604020202020204" pitchFamily="34" charset="0"/>
              </a:rPr>
              <a:t>Bedeutung</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wobei</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diese</a:t>
            </a:r>
            <a:r>
              <a:rPr lang="cs-CZ" sz="2400" dirty="0">
                <a:latin typeface="Arial" panose="020B0604020202020204" pitchFamily="34" charset="0"/>
                <a:cs typeface="Arial" panose="020B0604020202020204" pitchFamily="34" charset="0"/>
              </a:rPr>
              <a:t> negative </a:t>
            </a:r>
            <a:r>
              <a:rPr lang="cs-CZ" sz="2400" dirty="0" err="1">
                <a:latin typeface="Arial" panose="020B0604020202020204" pitchFamily="34" charset="0"/>
                <a:cs typeface="Arial" panose="020B0604020202020204" pitchFamily="34" charset="0"/>
              </a:rPr>
              <a:t>Bedeutung</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auf</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die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Infinitivkonstruktion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übertragen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wird</a:t>
            </a:r>
            <a:r>
              <a:rPr lang="cs-CZ" sz="2400" dirty="0">
                <a:latin typeface="Arial" panose="020B0604020202020204" pitchFamily="34" charset="0"/>
                <a:cs typeface="Arial" panose="020B0604020202020204" pitchFamily="34" charset="0"/>
              </a:rPr>
              <a:t>: </a:t>
            </a:r>
          </a:p>
          <a:p>
            <a:pPr marL="0" indent="0">
              <a:buNone/>
            </a:pPr>
            <a:r>
              <a:rPr lang="cs-CZ" sz="2400" dirty="0" err="1">
                <a:solidFill>
                  <a:schemeClr val="accent3">
                    <a:lumMod val="60000"/>
                    <a:lumOff val="40000"/>
                  </a:schemeClr>
                </a:solidFill>
                <a:latin typeface="Arial" panose="020B0604020202020204" pitchFamily="34" charset="0"/>
                <a:cs typeface="Arial" panose="020B0604020202020204" pitchFamily="34" charset="0"/>
              </a:rPr>
              <a:t>Sie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bewahrte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ihn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davor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b="1" dirty="0" err="1">
                <a:solidFill>
                  <a:schemeClr val="accent3">
                    <a:lumMod val="60000"/>
                    <a:lumOff val="40000"/>
                  </a:schemeClr>
                </a:solidFill>
                <a:latin typeface="Arial" panose="020B0604020202020204" pitchFamily="34" charset="0"/>
                <a:cs typeface="Arial" panose="020B0604020202020204" pitchFamily="34" charset="0"/>
              </a:rPr>
              <a:t>einen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falschen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Schritt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zu</a:t>
            </a:r>
            <a:r>
              <a:rPr lang="cs-CZ" sz="2400" dirty="0">
                <a:solidFill>
                  <a:schemeClr val="accent3">
                    <a:lumMod val="60000"/>
                    <a:lumOff val="40000"/>
                  </a:schemeClr>
                </a:solidFill>
                <a:latin typeface="Arial" panose="020B0604020202020204" pitchFamily="34" charset="0"/>
                <a:cs typeface="Arial" panose="020B0604020202020204" pitchFamily="34" charset="0"/>
              </a:rPr>
              <a:t> tun. (= </a:t>
            </a:r>
            <a:r>
              <a:rPr lang="cs-CZ" sz="2400" dirty="0" err="1">
                <a:solidFill>
                  <a:schemeClr val="accent3">
                    <a:lumMod val="60000"/>
                    <a:lumOff val="40000"/>
                  </a:schemeClr>
                </a:solidFill>
                <a:latin typeface="Arial" panose="020B0604020202020204" pitchFamily="34" charset="0"/>
                <a:cs typeface="Arial" panose="020B0604020202020204" pitchFamily="34" charset="0"/>
              </a:rPr>
              <a:t>er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hat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keinen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falschen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Schritt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getan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pPr marL="0" indent="0">
              <a:buNone/>
            </a:pPr>
            <a:r>
              <a:rPr lang="cs-CZ" sz="2400" dirty="0">
                <a:latin typeface="Arial" panose="020B0604020202020204" pitchFamily="34" charset="0"/>
                <a:cs typeface="Arial" panose="020B0604020202020204" pitchFamily="34" charset="0"/>
              </a:rPr>
              <a:t>X </a:t>
            </a:r>
            <a:r>
              <a:rPr lang="cs-CZ" sz="2400" dirty="0" err="1">
                <a:latin typeface="Arial" panose="020B0604020202020204" pitchFamily="34" charset="0"/>
                <a:cs typeface="Arial" panose="020B0604020202020204" pitchFamily="34" charset="0"/>
              </a:rPr>
              <a:t>veraltet</a:t>
            </a:r>
            <a:r>
              <a:rPr lang="cs-CZ" sz="2400" dirty="0">
                <a:latin typeface="Arial" panose="020B0604020202020204" pitchFamily="34" charset="0"/>
                <a:cs typeface="Arial" panose="020B0604020202020204" pitchFamily="34" charset="0"/>
              </a:rPr>
              <a:t> oder </a:t>
            </a:r>
            <a:r>
              <a:rPr lang="cs-CZ" sz="2400" dirty="0" err="1">
                <a:latin typeface="Arial" panose="020B0604020202020204" pitchFamily="34" charset="0"/>
                <a:cs typeface="Arial" panose="020B0604020202020204" pitchFamily="34" charset="0"/>
              </a:rPr>
              <a:t>ugs</a:t>
            </a:r>
            <a:r>
              <a:rPr lang="cs-CZ" sz="2400" dirty="0">
                <a:latin typeface="Arial" panose="020B0604020202020204" pitchFamily="34" charset="0"/>
                <a:cs typeface="Arial" panose="020B0604020202020204" pitchFamily="34" charset="0"/>
              </a:rPr>
              <a:t>.: in </a:t>
            </a:r>
            <a:r>
              <a:rPr lang="cs-CZ" sz="2400" dirty="0" err="1">
                <a:latin typeface="Arial" panose="020B0604020202020204" pitchFamily="34" charset="0"/>
                <a:cs typeface="Arial" panose="020B0604020202020204" pitchFamily="34" charset="0"/>
              </a:rPr>
              <a:t>derselben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Bdg</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auch</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ein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Negationselement</a:t>
            </a:r>
            <a:r>
              <a:rPr lang="cs-CZ" sz="2400" dirty="0">
                <a:latin typeface="Arial" panose="020B0604020202020204" pitchFamily="34" charset="0"/>
                <a:cs typeface="Arial" panose="020B0604020202020204" pitchFamily="34" charset="0"/>
              </a:rPr>
              <a:t> in der </a:t>
            </a:r>
            <a:r>
              <a:rPr lang="cs-CZ" sz="2400" dirty="0" err="1">
                <a:latin typeface="Arial" panose="020B0604020202020204" pitchFamily="34" charset="0"/>
                <a:cs typeface="Arial" panose="020B0604020202020204" pitchFamily="34" charset="0"/>
              </a:rPr>
              <a:t>Infinitivkonstruktion</a:t>
            </a:r>
            <a:r>
              <a:rPr lang="cs-CZ" sz="2400" dirty="0">
                <a:latin typeface="Arial" panose="020B0604020202020204" pitchFamily="34" charset="0"/>
                <a:cs typeface="Arial" panose="020B0604020202020204" pitchFamily="34" charset="0"/>
              </a:rPr>
              <a:t>: </a:t>
            </a:r>
          </a:p>
          <a:p>
            <a:pPr marL="0" indent="0">
              <a:buNone/>
            </a:pPr>
            <a:r>
              <a:rPr lang="cs-CZ" sz="2400" dirty="0" err="1">
                <a:solidFill>
                  <a:schemeClr val="accent3">
                    <a:lumMod val="60000"/>
                    <a:lumOff val="40000"/>
                  </a:schemeClr>
                </a:solidFill>
                <a:latin typeface="Arial" panose="020B0604020202020204" pitchFamily="34" charset="0"/>
                <a:cs typeface="Arial" panose="020B0604020202020204" pitchFamily="34" charset="0"/>
              </a:rPr>
              <a:t>Sie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bewahrte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ihn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davor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b="1" dirty="0" err="1">
                <a:solidFill>
                  <a:schemeClr val="accent3">
                    <a:lumMod val="60000"/>
                    <a:lumOff val="40000"/>
                  </a:schemeClr>
                </a:solidFill>
                <a:latin typeface="Arial" panose="020B0604020202020204" pitchFamily="34" charset="0"/>
                <a:cs typeface="Arial" panose="020B0604020202020204" pitchFamily="34" charset="0"/>
              </a:rPr>
              <a:t>keinen</a:t>
            </a:r>
            <a:r>
              <a:rPr lang="cs-CZ" sz="2400" b="1"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falschen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Schritt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zu</a:t>
            </a:r>
            <a:r>
              <a:rPr lang="cs-CZ" sz="2400" dirty="0">
                <a:solidFill>
                  <a:schemeClr val="accent3">
                    <a:lumMod val="60000"/>
                    <a:lumOff val="40000"/>
                  </a:schemeClr>
                </a:solidFill>
                <a:latin typeface="Arial" panose="020B0604020202020204" pitchFamily="34" charset="0"/>
                <a:cs typeface="Arial" panose="020B0604020202020204" pitchFamily="34" charset="0"/>
              </a:rPr>
              <a:t> tun. (= </a:t>
            </a:r>
            <a:r>
              <a:rPr lang="cs-CZ" sz="2400" dirty="0" err="1">
                <a:solidFill>
                  <a:schemeClr val="accent3">
                    <a:lumMod val="60000"/>
                    <a:lumOff val="40000"/>
                  </a:schemeClr>
                </a:solidFill>
                <a:latin typeface="Arial" panose="020B0604020202020204" pitchFamily="34" charset="0"/>
                <a:cs typeface="Arial" panose="020B0604020202020204" pitchFamily="34" charset="0"/>
              </a:rPr>
              <a:t>er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hat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keinen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falschen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Schritt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getan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aber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zweideutig</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auch</a:t>
            </a:r>
            <a:r>
              <a:rPr lang="cs-CZ" sz="2400" dirty="0">
                <a:latin typeface="Arial" panose="020B0604020202020204" pitchFamily="34" charset="0"/>
                <a:cs typeface="Arial" panose="020B0604020202020204" pitchFamily="34" charset="0"/>
              </a:rPr>
              <a:t> in der </a:t>
            </a:r>
            <a:r>
              <a:rPr lang="cs-CZ" sz="2400" dirty="0" err="1">
                <a:latin typeface="Arial" panose="020B0604020202020204" pitchFamily="34" charset="0"/>
                <a:cs typeface="Arial" panose="020B0604020202020204" pitchFamily="34" charset="0"/>
              </a:rPr>
              <a:t>Bedeutung</a:t>
            </a:r>
            <a:r>
              <a:rPr lang="cs-CZ" sz="2400" dirty="0">
                <a:latin typeface="Arial" panose="020B0604020202020204" pitchFamily="34" charset="0"/>
                <a:cs typeface="Arial" panose="020B0604020202020204" pitchFamily="34" charset="0"/>
              </a:rPr>
              <a:t> = </a:t>
            </a:r>
            <a:r>
              <a:rPr lang="cs-CZ" sz="2400" dirty="0" err="1">
                <a:latin typeface="Arial" panose="020B0604020202020204" pitchFamily="34" charset="0"/>
                <a:cs typeface="Arial" panose="020B0604020202020204" pitchFamily="34" charset="0"/>
              </a:rPr>
              <a:t>er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hat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einen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falschen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Schritt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getan</a:t>
            </a:r>
            <a:r>
              <a:rPr lang="cs-CZ" sz="2400" dirty="0">
                <a:latin typeface="Arial" panose="020B0604020202020204" pitchFamily="34" charset="0"/>
                <a:cs typeface="Arial" panose="020B0604020202020204" pitchFamily="34" charset="0"/>
              </a:rPr>
              <a:t>)</a:t>
            </a:r>
          </a:p>
          <a:p>
            <a:endParaRPr lang="cs-CZ" dirty="0"/>
          </a:p>
        </p:txBody>
      </p:sp>
    </p:spTree>
    <p:extLst>
      <p:ext uri="{BB962C8B-B14F-4D97-AF65-F5344CB8AC3E}">
        <p14:creationId xmlns:p14="http://schemas.microsoft.com/office/powerpoint/2010/main" val="3490674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1B808-E23B-943C-DCF2-02C214859F94}"/>
              </a:ext>
            </a:extLst>
          </p:cNvPr>
          <p:cNvSpPr>
            <a:spLocks noGrp="1"/>
          </p:cNvSpPr>
          <p:nvPr>
            <p:ph type="title"/>
          </p:nvPr>
        </p:nvSpPr>
        <p:spPr/>
        <p:txBody>
          <a:bodyPr/>
          <a:lstStyle/>
          <a:p>
            <a:r>
              <a:rPr lang="cs-CZ" b="1" dirty="0" err="1">
                <a:latin typeface="Arial" panose="020B0604020202020204" pitchFamily="34" charset="0"/>
                <a:cs typeface="Arial" panose="020B0604020202020204" pitchFamily="34" charset="0"/>
              </a:rPr>
              <a:t>Miszellen</a:t>
            </a:r>
            <a:endParaRPr lang="cs-CZ" b="1"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1B9A7488-3089-B79B-03FE-44610B40E0F3}"/>
              </a:ext>
            </a:extLst>
          </p:cNvPr>
          <p:cNvSpPr>
            <a:spLocks noGrp="1"/>
          </p:cNvSpPr>
          <p:nvPr>
            <p:ph idx="1"/>
          </p:nvPr>
        </p:nvSpPr>
        <p:spPr/>
        <p:txBody>
          <a:bodyPr/>
          <a:lstStyle/>
          <a:p>
            <a:r>
              <a:rPr lang="cs-CZ" sz="2400" dirty="0" err="1">
                <a:solidFill>
                  <a:schemeClr val="accent3">
                    <a:lumMod val="60000"/>
                    <a:lumOff val="40000"/>
                  </a:schemeClr>
                </a:solidFill>
                <a:latin typeface="Arial" panose="020B0604020202020204" pitchFamily="34" charset="0"/>
                <a:cs typeface="Arial" panose="020B0604020202020204" pitchFamily="34" charset="0"/>
              </a:rPr>
              <a:t>noch</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vs.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mehr</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r>
              <a:rPr lang="cs-CZ" sz="2400" dirty="0" err="1">
                <a:solidFill>
                  <a:schemeClr val="accent3">
                    <a:lumMod val="60000"/>
                    <a:lumOff val="40000"/>
                  </a:schemeClr>
                </a:solidFill>
                <a:latin typeface="Arial" panose="020B0604020202020204" pitchFamily="34" charset="0"/>
                <a:cs typeface="Arial" panose="020B0604020202020204" pitchFamily="34" charset="0"/>
              </a:rPr>
              <a:t>sogar</a:t>
            </a:r>
            <a:r>
              <a:rPr lang="cs-CZ" sz="2400" dirty="0">
                <a:latin typeface="Arial" panose="020B0604020202020204" pitchFamily="34" charset="0"/>
                <a:cs typeface="Arial" panose="020B0604020202020204" pitchFamily="34" charset="0"/>
              </a:rPr>
              <a:t> vs.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einmal</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p>
          <a:p>
            <a:r>
              <a:rPr lang="cs-CZ" sz="2400" dirty="0" err="1">
                <a:solidFill>
                  <a:schemeClr val="accent3">
                    <a:lumMod val="60000"/>
                    <a:lumOff val="40000"/>
                  </a:schemeClr>
                </a:solidFill>
                <a:latin typeface="Arial" panose="020B0604020202020204" pitchFamily="34" charset="0"/>
                <a:cs typeface="Arial" panose="020B0604020202020204" pitchFamily="34" charset="0"/>
              </a:rPr>
              <a:t>danke</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r>
              <a:rPr lang="cs-CZ" sz="2400" dirty="0" err="1">
                <a:latin typeface="Arial" panose="020B0604020202020204" pitchFamily="34" charset="0"/>
                <a:cs typeface="Arial" panose="020B0604020202020204" pitchFamily="34" charset="0"/>
              </a:rPr>
              <a:t>Polynegation</a:t>
            </a:r>
            <a:r>
              <a:rPr lang="cs-CZ" sz="2400" dirty="0">
                <a:latin typeface="Arial" panose="020B0604020202020204" pitchFamily="34" charset="0"/>
                <a:cs typeface="Arial" panose="020B0604020202020204" pitchFamily="34" charset="0"/>
              </a:rPr>
              <a:t> </a:t>
            </a:r>
          </a:p>
          <a:p>
            <a:endParaRPr lang="cs-CZ" sz="2900" dirty="0">
              <a:solidFill>
                <a:schemeClr val="accent3">
                  <a:lumMod val="60000"/>
                  <a:lumOff val="40000"/>
                </a:schemeClr>
              </a:solidFill>
            </a:endParaRPr>
          </a:p>
        </p:txBody>
      </p:sp>
    </p:spTree>
    <p:extLst>
      <p:ext uri="{BB962C8B-B14F-4D97-AF65-F5344CB8AC3E}">
        <p14:creationId xmlns:p14="http://schemas.microsoft.com/office/powerpoint/2010/main" val="2843346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noch</a:t>
            </a:r>
            <a:r>
              <a:rPr lang="sk-SK" b="1" dirty="0">
                <a:latin typeface="Arial" panose="020B0604020202020204" pitchFamily="34" charset="0"/>
                <a:cs typeface="Arial" panose="020B0604020202020204" pitchFamily="34" charset="0"/>
              </a:rPr>
              <a:t> </a:t>
            </a:r>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nicht</a:t>
            </a:r>
            <a:r>
              <a:rPr lang="cs-CZ" b="1" dirty="0">
                <a:latin typeface="Arial" panose="020B0604020202020204" pitchFamily="34" charset="0"/>
                <a:cs typeface="Arial" panose="020B0604020202020204" pitchFamily="34" charset="0"/>
              </a:rPr>
              <a:t> vs. </a:t>
            </a:r>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nicht mehr</a:t>
            </a:r>
            <a:endParaRPr lang="cs-CZ" b="1" dirty="0">
              <a:solidFill>
                <a:schemeClr val="accent3">
                  <a:lumMod val="60000"/>
                  <a:lumOff val="40000"/>
                </a:schemeClr>
              </a:solidFill>
              <a:latin typeface="Arial" panose="020B0604020202020204" pitchFamily="34" charset="0"/>
              <a:ea typeface="+mn-ea"/>
              <a:cs typeface="Arial" panose="020B0604020202020204" pitchFamily="34" charset="0"/>
            </a:endParaRPr>
          </a:p>
        </p:txBody>
      </p:sp>
      <p:sp>
        <p:nvSpPr>
          <p:cNvPr id="3" name="Zástupný symbol pro obsah 2"/>
          <p:cNvSpPr>
            <a:spLocks noGrp="1"/>
          </p:cNvSpPr>
          <p:nvPr>
            <p:ph idx="1"/>
          </p:nvPr>
        </p:nvSpPr>
        <p:spPr/>
        <p:txBody>
          <a:bodyPr>
            <a:normAutofit/>
          </a:bodyPr>
          <a:lstStyle/>
          <a:p>
            <a:pPr marL="0" indent="0">
              <a:lnSpc>
                <a:spcPct val="110000"/>
              </a:lnSpc>
              <a:spcBef>
                <a:spcPts val="0"/>
              </a:spcBef>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noch nicht</a:t>
            </a:r>
            <a:r>
              <a:rPr lang="de-DE" sz="2400" dirty="0">
                <a:latin typeface="Arial" panose="020B0604020202020204" pitchFamily="34" charset="0"/>
                <a:cs typeface="Arial" panose="020B0604020202020204" pitchFamily="34" charset="0"/>
              </a:rPr>
              <a:t>:</a:t>
            </a:r>
            <a:r>
              <a:rPr lang="de-DE" sz="2400" i="1" dirty="0">
                <a:latin typeface="Arial" panose="020B0604020202020204" pitchFamily="34" charset="0"/>
                <a:cs typeface="Arial" panose="020B0604020202020204" pitchFamily="34" charset="0"/>
              </a:rPr>
              <a:t> </a:t>
            </a:r>
            <a:r>
              <a:rPr lang="de-DE" sz="2400" dirty="0">
                <a:latin typeface="Arial" panose="020B0604020202020204" pitchFamily="34" charset="0"/>
                <a:cs typeface="Arial" panose="020B0604020202020204" pitchFamily="34" charset="0"/>
              </a:rPr>
              <a:t>bezeichnet ein Geschehen, das bi</a:t>
            </a:r>
            <a:r>
              <a:rPr lang="sk-SK" sz="2400" dirty="0">
                <a:latin typeface="Arial" panose="020B0604020202020204" pitchFamily="34" charset="0"/>
                <a:cs typeface="Arial" panose="020B0604020202020204" pitchFamily="34" charset="0"/>
              </a:rPr>
              <a:t>s</a:t>
            </a:r>
            <a:r>
              <a:rPr lang="de-DE" sz="2400" dirty="0">
                <a:latin typeface="Arial" panose="020B0604020202020204" pitchFamily="34" charset="0"/>
                <a:cs typeface="Arial" panose="020B0604020202020204" pitchFamily="34" charset="0"/>
              </a:rPr>
              <a:t> in d</a:t>
            </a:r>
            <a:r>
              <a:rPr lang="sk-SK" sz="2400" dirty="0">
                <a:latin typeface="Arial" panose="020B0604020202020204" pitchFamily="34" charset="0"/>
                <a:cs typeface="Arial" panose="020B0604020202020204" pitchFamily="34" charset="0"/>
              </a:rPr>
              <a:t>er</a:t>
            </a:r>
            <a:r>
              <a:rPr lang="de-DE" sz="2400" dirty="0">
                <a:latin typeface="Arial" panose="020B0604020202020204" pitchFamily="34" charset="0"/>
                <a:cs typeface="Arial" panose="020B0604020202020204" pitchFamily="34" charset="0"/>
              </a:rPr>
              <a:t> Sprechergegenwart nicht eingetreten ist</a:t>
            </a:r>
            <a:r>
              <a:rPr lang="cs-CZ"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ist noch nicht in der Schule. (=</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war und ist nicht in der Schule, wird aber in die Schule kommen.)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JEŠTĚ NE</a:t>
            </a:r>
            <a:endParaRPr lang="de-DE" sz="2400" dirty="0">
              <a:latin typeface="Arial" panose="020B0604020202020204" pitchFamily="34" charset="0"/>
              <a:cs typeface="Arial" panose="020B0604020202020204" pitchFamily="34" charset="0"/>
            </a:endParaRPr>
          </a:p>
          <a:p>
            <a:pPr marL="0" indent="0">
              <a:lnSpc>
                <a:spcPct val="110000"/>
              </a:lnSpc>
              <a:spcBef>
                <a:spcPts val="0"/>
              </a:spcBef>
              <a:buNone/>
            </a:pPr>
            <a:endParaRPr lang="de-DE" sz="2400" dirty="0">
              <a:latin typeface="Arial" panose="020B0604020202020204" pitchFamily="34" charset="0"/>
              <a:cs typeface="Arial" panose="020B0604020202020204" pitchFamily="34" charset="0"/>
            </a:endParaRPr>
          </a:p>
          <a:p>
            <a:pPr marL="0" indent="0">
              <a:lnSpc>
                <a:spcPct val="110000"/>
              </a:lnSpc>
              <a:spcBef>
                <a:spcPts val="0"/>
              </a:spcBef>
              <a:buNone/>
            </a:pPr>
            <a:r>
              <a:rPr lang="de-DE" sz="2400" dirty="0">
                <a:solidFill>
                  <a:schemeClr val="accent3">
                    <a:lumMod val="60000"/>
                    <a:lumOff val="40000"/>
                  </a:schemeClr>
                </a:solidFill>
                <a:latin typeface="Arial" panose="020B0604020202020204" pitchFamily="34" charset="0"/>
                <a:cs typeface="Arial" panose="020B0604020202020204" pitchFamily="34" charset="0"/>
              </a:rPr>
              <a:t>nicht mehr</a:t>
            </a:r>
            <a:r>
              <a:rPr lang="de-DE" sz="2400" dirty="0">
                <a:latin typeface="Arial" panose="020B0604020202020204" pitchFamily="34" charset="0"/>
                <a:cs typeface="Arial" panose="020B0604020202020204" pitchFamily="34" charset="0"/>
              </a:rPr>
              <a:t>: bezeichnet ein Geschehen, das in der Vergangenheit bestand, aber in der Sprechergegenwart nicht mehr besteht</a:t>
            </a:r>
            <a:r>
              <a:rPr lang="cs-CZ" sz="2400" dirty="0">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Er ist nicht mehr in der Schule</a:t>
            </a:r>
            <a:r>
              <a:rPr lang="sk-SK" sz="2400" dirty="0">
                <a:solidFill>
                  <a:schemeClr val="accent3">
                    <a:lumMod val="60000"/>
                    <a:lumOff val="40000"/>
                  </a:schemeClr>
                </a:solidFill>
                <a:latin typeface="Arial" panose="020B0604020202020204" pitchFamily="34" charset="0"/>
                <a:cs typeface="Arial" panose="020B0604020202020204" pitchFamily="34" charset="0"/>
              </a:rPr>
              <a:t> (= </a:t>
            </a:r>
            <a:r>
              <a:rPr lang="de-DE" sz="2400" dirty="0">
                <a:solidFill>
                  <a:schemeClr val="accent3">
                    <a:lumMod val="60000"/>
                    <a:lumOff val="40000"/>
                  </a:schemeClr>
                </a:solidFill>
                <a:latin typeface="Arial" panose="020B0604020202020204" pitchFamily="34" charset="0"/>
                <a:cs typeface="Arial" panose="020B0604020202020204" pitchFamily="34" charset="0"/>
              </a:rPr>
              <a:t>Er war in der Schule, ist aber nicht länger dort</a:t>
            </a:r>
            <a:r>
              <a:rPr lang="sk-SK"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UŽ NE</a:t>
            </a:r>
            <a:endParaRPr lang="de-DE" sz="2400" dirty="0">
              <a:latin typeface="Arial" panose="020B0604020202020204" pitchFamily="34" charset="0"/>
              <a:cs typeface="Arial" panose="020B0604020202020204" pitchFamily="34" charset="0"/>
            </a:endParaRPr>
          </a:p>
          <a:p>
            <a:pPr marL="0" indent="0">
              <a:lnSpc>
                <a:spcPct val="110000"/>
              </a:lnSpc>
              <a:spcBef>
                <a:spcPts val="0"/>
              </a:spcBef>
              <a:buNone/>
            </a:pPr>
            <a:endParaRPr lang="de-DE" sz="2800" dirty="0">
              <a:solidFill>
                <a:schemeClr val="accent3">
                  <a:lumMod val="60000"/>
                  <a:lumOff val="40000"/>
                </a:schemeClr>
              </a:solidFill>
            </a:endParaRPr>
          </a:p>
        </p:txBody>
      </p:sp>
    </p:spTree>
    <p:extLst>
      <p:ext uri="{BB962C8B-B14F-4D97-AF65-F5344CB8AC3E}">
        <p14:creationId xmlns:p14="http://schemas.microsoft.com/office/powerpoint/2010/main" val="2002546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sogar</a:t>
            </a:r>
            <a:r>
              <a:rPr lang="de-DE" b="1" dirty="0">
                <a:latin typeface="Arial" panose="020B0604020202020204" pitchFamily="34" charset="0"/>
                <a:cs typeface="Arial" panose="020B0604020202020204" pitchFamily="34" charset="0"/>
              </a:rPr>
              <a:t> </a:t>
            </a:r>
            <a:r>
              <a:rPr lang="cs-CZ" b="1" dirty="0">
                <a:latin typeface="Arial" panose="020B0604020202020204" pitchFamily="34" charset="0"/>
                <a:cs typeface="Arial" panose="020B0604020202020204" pitchFamily="34" charset="0"/>
              </a:rPr>
              <a:t>vs.</a:t>
            </a:r>
            <a:r>
              <a:rPr lang="de-DE" b="1" dirty="0">
                <a:latin typeface="Arial" panose="020B0604020202020204" pitchFamily="34" charset="0"/>
                <a:cs typeface="Arial" panose="020B0604020202020204" pitchFamily="34" charset="0"/>
              </a:rPr>
              <a:t> </a:t>
            </a:r>
            <a:r>
              <a:rPr lang="de-DE" b="1" dirty="0">
                <a:solidFill>
                  <a:schemeClr val="accent3">
                    <a:lumMod val="60000"/>
                    <a:lumOff val="40000"/>
                  </a:schemeClr>
                </a:solidFill>
                <a:latin typeface="Arial" panose="020B0604020202020204" pitchFamily="34" charset="0"/>
                <a:ea typeface="+mn-ea"/>
                <a:cs typeface="Arial" panose="020B0604020202020204" pitchFamily="34" charset="0"/>
              </a:rPr>
              <a:t>nicht einmal</a:t>
            </a:r>
            <a:endParaRPr lang="cs-CZ" b="1" dirty="0">
              <a:solidFill>
                <a:schemeClr val="accent3">
                  <a:lumMod val="60000"/>
                  <a:lumOff val="40000"/>
                </a:schemeClr>
              </a:solidFill>
              <a:latin typeface="Arial" panose="020B0604020202020204" pitchFamily="34" charset="0"/>
              <a:ea typeface="+mn-ea"/>
              <a:cs typeface="Arial" panose="020B0604020202020204" pitchFamily="34" charset="0"/>
            </a:endParaRPr>
          </a:p>
        </p:txBody>
      </p:sp>
      <p:sp>
        <p:nvSpPr>
          <p:cNvPr id="3" name="Zástupný symbol pro obsah 2"/>
          <p:cNvSpPr>
            <a:spLocks noGrp="1"/>
          </p:cNvSpPr>
          <p:nvPr>
            <p:ph idx="1"/>
          </p:nvPr>
        </p:nvSpPr>
        <p:spPr/>
        <p:txBody>
          <a:bodyPr/>
          <a:lstStyle/>
          <a:p>
            <a:pPr marL="0" indent="0">
              <a:buNone/>
            </a:pPr>
            <a:r>
              <a:rPr lang="de-DE" sz="2800" dirty="0"/>
              <a:t>Das </a:t>
            </a:r>
            <a:r>
              <a:rPr lang="de-DE" sz="2800" b="1" dirty="0"/>
              <a:t>verstärkende</a:t>
            </a:r>
            <a:r>
              <a:rPr lang="de-DE" sz="2800" dirty="0"/>
              <a:t> und </a:t>
            </a:r>
            <a:r>
              <a:rPr lang="de-DE" sz="2800" b="1" dirty="0"/>
              <a:t>steigernde</a:t>
            </a:r>
            <a:r>
              <a:rPr lang="cs-CZ" sz="2800" b="1" dirty="0"/>
              <a:t> </a:t>
            </a:r>
            <a:r>
              <a:rPr lang="de-DE" sz="2800" dirty="0">
                <a:solidFill>
                  <a:schemeClr val="accent3">
                    <a:lumMod val="60000"/>
                    <a:lumOff val="40000"/>
                  </a:schemeClr>
                </a:solidFill>
              </a:rPr>
              <a:t>sogar</a:t>
            </a:r>
            <a:r>
              <a:rPr lang="cs-CZ" sz="2800" dirty="0"/>
              <a:t> </a:t>
            </a:r>
            <a:r>
              <a:rPr lang="de-DE" sz="2800" dirty="0"/>
              <a:t>wird verneint durch das </a:t>
            </a:r>
            <a:r>
              <a:rPr lang="de-DE" sz="2800" b="1" dirty="0"/>
              <a:t>abschwächende</a:t>
            </a:r>
            <a:r>
              <a:rPr lang="de-DE" sz="2800" dirty="0"/>
              <a:t> und </a:t>
            </a:r>
            <a:r>
              <a:rPr lang="de-DE" sz="2800" b="1" dirty="0"/>
              <a:t>mindernde</a:t>
            </a:r>
            <a:r>
              <a:rPr lang="de-DE" sz="2800" dirty="0"/>
              <a:t> Negationswort </a:t>
            </a:r>
            <a:r>
              <a:rPr lang="de-DE" sz="2800" dirty="0">
                <a:solidFill>
                  <a:schemeClr val="accent3">
                    <a:lumMod val="60000"/>
                    <a:lumOff val="40000"/>
                  </a:schemeClr>
                </a:solidFill>
              </a:rPr>
              <a:t>nicht einmal</a:t>
            </a:r>
            <a:r>
              <a:rPr lang="de-DE" sz="2800" dirty="0"/>
              <a:t>:</a:t>
            </a:r>
          </a:p>
          <a:p>
            <a:pPr marL="0" indent="0">
              <a:buNone/>
            </a:pPr>
            <a:r>
              <a:rPr lang="de-DE" sz="2800" dirty="0">
                <a:solidFill>
                  <a:schemeClr val="accent3">
                    <a:lumMod val="60000"/>
                    <a:lumOff val="40000"/>
                  </a:schemeClr>
                </a:solidFill>
              </a:rPr>
              <a:t>Er ist sogar </a:t>
            </a:r>
            <a:r>
              <a:rPr lang="cs-CZ" sz="2800" dirty="0" err="1">
                <a:solidFill>
                  <a:schemeClr val="accent3">
                    <a:lumMod val="60000"/>
                    <a:lumOff val="40000"/>
                  </a:schemeClr>
                </a:solidFill>
              </a:rPr>
              <a:t>zwei</a:t>
            </a:r>
            <a:r>
              <a:rPr lang="de-DE" sz="2800" dirty="0">
                <a:solidFill>
                  <a:schemeClr val="accent3">
                    <a:lumMod val="60000"/>
                    <a:lumOff val="40000"/>
                  </a:schemeClr>
                </a:solidFill>
              </a:rPr>
              <a:t> Wochen verreist.</a:t>
            </a:r>
            <a:r>
              <a:rPr lang="cs-CZ" sz="2800" dirty="0">
                <a:solidFill>
                  <a:schemeClr val="accent3">
                    <a:lumMod val="60000"/>
                    <a:lumOff val="40000"/>
                  </a:schemeClr>
                </a:solidFill>
              </a:rPr>
              <a:t> </a:t>
            </a:r>
            <a:r>
              <a:rPr lang="cs-CZ" sz="2800" dirty="0"/>
              <a:t>DOKONCE</a:t>
            </a:r>
          </a:p>
          <a:p>
            <a:pPr marL="0" indent="0">
              <a:buNone/>
            </a:pPr>
            <a:r>
              <a:rPr lang="de-DE" sz="2800" dirty="0">
                <a:solidFill>
                  <a:schemeClr val="accent3">
                    <a:lumMod val="60000"/>
                    <a:lumOff val="40000"/>
                  </a:schemeClr>
                </a:solidFill>
              </a:rPr>
              <a:t>Er ist nicht einmal </a:t>
            </a:r>
            <a:r>
              <a:rPr lang="cs-CZ" sz="2800" dirty="0" err="1">
                <a:solidFill>
                  <a:schemeClr val="accent3">
                    <a:lumMod val="60000"/>
                    <a:lumOff val="40000"/>
                  </a:schemeClr>
                </a:solidFill>
              </a:rPr>
              <a:t>drei</a:t>
            </a:r>
            <a:r>
              <a:rPr lang="de-DE" sz="2800" dirty="0">
                <a:solidFill>
                  <a:schemeClr val="accent3">
                    <a:lumMod val="60000"/>
                    <a:lumOff val="40000"/>
                  </a:schemeClr>
                </a:solidFill>
              </a:rPr>
              <a:t> Wochen verreist.</a:t>
            </a:r>
            <a:r>
              <a:rPr lang="cs-CZ" sz="2800" dirty="0">
                <a:solidFill>
                  <a:schemeClr val="accent3">
                    <a:lumMod val="60000"/>
                    <a:lumOff val="40000"/>
                  </a:schemeClr>
                </a:solidFill>
              </a:rPr>
              <a:t> </a:t>
            </a:r>
            <a:r>
              <a:rPr lang="cs-CZ" sz="2800" dirty="0"/>
              <a:t>ANI NE</a:t>
            </a:r>
            <a:endParaRPr lang="de-DE" sz="2800" dirty="0"/>
          </a:p>
          <a:p>
            <a:endParaRPr lang="cs-CZ" dirty="0"/>
          </a:p>
        </p:txBody>
      </p:sp>
    </p:spTree>
    <p:extLst>
      <p:ext uri="{BB962C8B-B14F-4D97-AF65-F5344CB8AC3E}">
        <p14:creationId xmlns:p14="http://schemas.microsoft.com/office/powerpoint/2010/main" val="3836271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00F1D-017D-9067-F33A-513D9C608448}"/>
              </a:ext>
            </a:extLst>
          </p:cNvPr>
          <p:cNvSpPr>
            <a:spLocks noGrp="1"/>
          </p:cNvSpPr>
          <p:nvPr>
            <p:ph type="title"/>
          </p:nvPr>
        </p:nvSpPr>
        <p:spPr/>
        <p:txBody>
          <a:bodyPr/>
          <a:lstStyle/>
          <a:p>
            <a:r>
              <a:rPr lang="cs-CZ" b="1" dirty="0" err="1">
                <a:solidFill>
                  <a:schemeClr val="accent3">
                    <a:lumMod val="60000"/>
                    <a:lumOff val="40000"/>
                  </a:schemeClr>
                </a:solidFill>
                <a:latin typeface="Arial" panose="020B0604020202020204" pitchFamily="34" charset="0"/>
                <a:ea typeface="+mn-ea"/>
                <a:cs typeface="Arial" panose="020B0604020202020204" pitchFamily="34" charset="0"/>
              </a:rPr>
              <a:t>danke</a:t>
            </a:r>
            <a:endParaRPr lang="cs-CZ" b="1" dirty="0">
              <a:solidFill>
                <a:schemeClr val="accent3">
                  <a:lumMod val="60000"/>
                  <a:lumOff val="40000"/>
                </a:schemeClr>
              </a:solidFill>
              <a:latin typeface="Arial" panose="020B0604020202020204" pitchFamily="34" charset="0"/>
              <a:ea typeface="+mn-ea"/>
              <a:cs typeface="Arial" panose="020B0604020202020204" pitchFamily="34" charset="0"/>
            </a:endParaRPr>
          </a:p>
        </p:txBody>
      </p:sp>
      <p:sp>
        <p:nvSpPr>
          <p:cNvPr id="3" name="Zástupný obsah 2">
            <a:extLst>
              <a:ext uri="{FF2B5EF4-FFF2-40B4-BE49-F238E27FC236}">
                <a16:creationId xmlns:a16="http://schemas.microsoft.com/office/drawing/2014/main" id="{14DE3247-DC3F-3531-4F5E-2D2B05D97454}"/>
              </a:ext>
            </a:extLst>
          </p:cNvPr>
          <p:cNvSpPr>
            <a:spLocks noGrp="1"/>
          </p:cNvSpPr>
          <p:nvPr>
            <p:ph idx="1"/>
          </p:nvPr>
        </p:nvSpPr>
        <p:spPr/>
        <p:txBody>
          <a:bodyPr>
            <a:normAutofit/>
          </a:bodyPr>
          <a:lstStyle/>
          <a:p>
            <a:r>
              <a:rPr lang="de-DE" sz="2400" dirty="0">
                <a:latin typeface="Arial" panose="020B0604020202020204" pitchFamily="34" charset="0"/>
                <a:cs typeface="Arial" panose="020B0604020202020204" pitchFamily="34" charset="0"/>
              </a:rPr>
              <a:t>Unterstreichung einer höflichen Ablehnung oder Annahme eines Angebots o. Ä.</a:t>
            </a:r>
            <a:endParaRPr lang="cs-CZ" sz="2400" dirty="0">
              <a:latin typeface="Arial" panose="020B0604020202020204" pitchFamily="34" charset="0"/>
              <a:cs typeface="Arial" panose="020B0604020202020204" pitchFamily="34" charset="0"/>
            </a:endParaRPr>
          </a:p>
          <a:p>
            <a:r>
              <a:rPr lang="cs-CZ" sz="2400" dirty="0" err="1">
                <a:latin typeface="Arial" panose="020B0604020202020204" pitchFamily="34" charset="0"/>
                <a:cs typeface="Arial" panose="020B0604020202020204" pitchFamily="34" charset="0"/>
              </a:rPr>
              <a:t>Zweideutigkeit</a:t>
            </a:r>
            <a:r>
              <a:rPr lang="cs-CZ" sz="2400" dirty="0">
                <a:latin typeface="Arial" panose="020B0604020202020204" pitchFamily="34" charset="0"/>
                <a:cs typeface="Arial" panose="020B0604020202020204" pitchFamily="34" charset="0"/>
              </a:rPr>
              <a:t>:</a:t>
            </a:r>
          </a:p>
          <a:p>
            <a:r>
              <a:rPr lang="de-DE" sz="2400" dirty="0">
                <a:solidFill>
                  <a:schemeClr val="accent3">
                    <a:lumMod val="60000"/>
                    <a:lumOff val="40000"/>
                  </a:schemeClr>
                </a:solidFill>
                <a:latin typeface="Arial" panose="020B0604020202020204" pitchFamily="34" charset="0"/>
                <a:cs typeface="Arial" panose="020B0604020202020204" pitchFamily="34" charset="0"/>
              </a:rPr>
              <a:t>Wollen Sie mitfahren? – Danke [nein]!</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r>
              <a:rPr lang="de-DE" sz="2400" dirty="0">
                <a:solidFill>
                  <a:schemeClr val="accent3">
                    <a:lumMod val="60000"/>
                    <a:lumOff val="40000"/>
                  </a:schemeClr>
                </a:solidFill>
                <a:latin typeface="Arial" panose="020B0604020202020204" pitchFamily="34" charset="0"/>
                <a:cs typeface="Arial" panose="020B0604020202020204" pitchFamily="34" charset="0"/>
              </a:rPr>
              <a:t>Wollen Sie mitfahren? – Danke [</a:t>
            </a:r>
            <a:r>
              <a:rPr lang="cs-CZ" sz="2400" dirty="0" err="1">
                <a:solidFill>
                  <a:schemeClr val="accent3">
                    <a:lumMod val="60000"/>
                    <a:lumOff val="40000"/>
                  </a:schemeClr>
                </a:solidFill>
                <a:latin typeface="Arial" panose="020B0604020202020204" pitchFamily="34" charset="0"/>
                <a:cs typeface="Arial" panose="020B0604020202020204" pitchFamily="34" charset="0"/>
              </a:rPr>
              <a:t>ja</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r>
              <a:rPr lang="de-DE" sz="2400" dirty="0">
                <a:solidFill>
                  <a:schemeClr val="accent3">
                    <a:lumMod val="60000"/>
                    <a:lumOff val="40000"/>
                  </a:schemeClr>
                </a:solidFill>
                <a:latin typeface="Arial" panose="020B0604020202020204" pitchFamily="34" charset="0"/>
                <a:cs typeface="Arial" panose="020B0604020202020204" pitchFamily="34" charset="0"/>
              </a:rPr>
              <a:t>Soll ich Ihnen helfen? – Danke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[es geht schon]! </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r>
              <a:rPr lang="de-DE" sz="2400" dirty="0">
                <a:solidFill>
                  <a:schemeClr val="accent3">
                    <a:lumMod val="60000"/>
                    <a:lumOff val="40000"/>
                  </a:schemeClr>
                </a:solidFill>
                <a:latin typeface="Arial" panose="020B0604020202020204" pitchFamily="34" charset="0"/>
                <a:cs typeface="Arial" panose="020B0604020202020204" pitchFamily="34" charset="0"/>
              </a:rPr>
              <a:t>Soll ich Ihnen helfe</a:t>
            </a:r>
            <a:r>
              <a:rPr lang="cs-CZ" sz="2400" dirty="0">
                <a:solidFill>
                  <a:schemeClr val="accent3">
                    <a:lumMod val="60000"/>
                    <a:lumOff val="40000"/>
                  </a:schemeClr>
                </a:solidFill>
                <a:latin typeface="Arial" panose="020B0604020202020204" pitchFamily="34" charset="0"/>
                <a:cs typeface="Arial" panose="020B0604020202020204" pitchFamily="34" charset="0"/>
              </a:rPr>
              <a:t>n</a:t>
            </a:r>
            <a:r>
              <a:rPr lang="de-DE" sz="2400" dirty="0">
                <a:solidFill>
                  <a:schemeClr val="accent3">
                    <a:lumMod val="60000"/>
                    <a:lumOff val="40000"/>
                  </a:schemeClr>
                </a:solidFill>
                <a:latin typeface="Arial" panose="020B0604020202020204" pitchFamily="34" charset="0"/>
                <a:cs typeface="Arial" panose="020B0604020202020204" pitchFamily="34" charset="0"/>
              </a:rPr>
              <a:t>? – Danke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de-DE"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err="1">
                <a:solidFill>
                  <a:schemeClr val="accent3">
                    <a:lumMod val="60000"/>
                    <a:lumOff val="40000"/>
                  </a:schemeClr>
                </a:solidFill>
                <a:latin typeface="Arial" panose="020B0604020202020204" pitchFamily="34" charset="0"/>
                <a:cs typeface="Arial" panose="020B0604020202020204" pitchFamily="34" charset="0"/>
              </a:rPr>
              <a:t>nehmen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Sie</a:t>
            </a:r>
            <a:r>
              <a:rPr lang="cs-CZ" sz="2400" dirty="0">
                <a:solidFill>
                  <a:schemeClr val="accent3">
                    <a:lumMod val="60000"/>
                    <a:lumOff val="40000"/>
                  </a:schemeClr>
                </a:solidFill>
                <a:latin typeface="Arial" panose="020B0604020202020204" pitchFamily="34" charset="0"/>
                <a:cs typeface="Arial" panose="020B0604020202020204" pitchFamily="34" charset="0"/>
              </a:rPr>
              <a:t> den </a:t>
            </a:r>
            <a:r>
              <a:rPr lang="cs-CZ" sz="2400" dirty="0" err="1">
                <a:solidFill>
                  <a:schemeClr val="accent3">
                    <a:lumMod val="60000"/>
                    <a:lumOff val="40000"/>
                  </a:schemeClr>
                </a:solidFill>
                <a:latin typeface="Arial" panose="020B0604020202020204" pitchFamily="34" charset="0"/>
                <a:cs typeface="Arial" panose="020B0604020202020204" pitchFamily="34" charset="0"/>
              </a:rPr>
              <a:t>kleineren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Koffer</a:t>
            </a:r>
            <a:r>
              <a:rPr lang="de-DE" sz="2400" dirty="0">
                <a:solidFill>
                  <a:schemeClr val="accent3">
                    <a:lumMod val="60000"/>
                    <a:lumOff val="40000"/>
                  </a:schemeClr>
                </a:solidFill>
                <a:latin typeface="Arial" panose="020B0604020202020204" pitchFamily="34" charset="0"/>
                <a:cs typeface="Arial" panose="020B0604020202020204" pitchFamily="34" charset="0"/>
              </a:rPr>
              <a:t>]!</a:t>
            </a:r>
            <a:endParaRPr lang="cs-CZ" sz="2400" dirty="0">
              <a:solidFill>
                <a:schemeClr val="accent3">
                  <a:lumMod val="60000"/>
                  <a:lumOff val="40000"/>
                </a:schemeClr>
              </a:solidFill>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88871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altLang="cs-CZ" b="1" dirty="0">
                <a:latin typeface="Arial" pitchFamily="34" charset="0"/>
                <a:cs typeface="Mangal" pitchFamily="18" charset="0"/>
              </a:rPr>
              <a:t>Einführung</a:t>
            </a:r>
            <a:endParaRPr lang="cs-CZ" b="1" dirty="0"/>
          </a:p>
        </p:txBody>
      </p:sp>
      <p:sp>
        <p:nvSpPr>
          <p:cNvPr id="3" name="Zástupný symbol pro obsah 2"/>
          <p:cNvSpPr>
            <a:spLocks noGrp="1"/>
          </p:cNvSpPr>
          <p:nvPr>
            <p:ph idx="1"/>
          </p:nvPr>
        </p:nvSpPr>
        <p:spPr/>
        <p:txBody>
          <a:bodyPr>
            <a:normAutofit/>
          </a:bodyPr>
          <a:lstStyle/>
          <a:p>
            <a:pPr marL="431800" indent="-323850">
              <a:buSzPct val="45000"/>
              <a:buFont typeface="StarSymbol"/>
              <a:buChar char="●"/>
            </a:pPr>
            <a:r>
              <a:rPr lang="cs-CZ" altLang="cs-CZ" sz="2400" dirty="0">
                <a:latin typeface="Arial" pitchFamily="34" charset="0"/>
                <a:ea typeface="Microsoft YaHei" pitchFamily="34" charset="-122"/>
                <a:cs typeface="Mangal" pitchFamily="18" charset="0"/>
              </a:rPr>
              <a:t>lat. </a:t>
            </a:r>
            <a:r>
              <a:rPr lang="cs-CZ" altLang="cs-CZ" sz="2400" i="1" dirty="0" err="1">
                <a:latin typeface="Arial" pitchFamily="34" charset="0"/>
                <a:ea typeface="Microsoft YaHei" pitchFamily="34" charset="-122"/>
                <a:cs typeface="Mangal" pitchFamily="18" charset="0"/>
              </a:rPr>
              <a:t>negatio</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Verneinung</a:t>
            </a:r>
            <a:r>
              <a:rPr lang="cs-CZ" altLang="cs-CZ" sz="2400" dirty="0">
                <a:latin typeface="Arial" pitchFamily="34" charset="0"/>
                <a:ea typeface="Microsoft YaHei" pitchFamily="34" charset="-122"/>
                <a:cs typeface="Mangal" pitchFamily="18" charset="0"/>
              </a:rPr>
              <a:t>, </a:t>
            </a:r>
            <a:r>
              <a:rPr lang="cs-CZ" altLang="cs-CZ" sz="2400" i="1" dirty="0" err="1">
                <a:latin typeface="Arial" pitchFamily="34" charset="0"/>
                <a:ea typeface="Microsoft YaHei" pitchFamily="34" charset="-122"/>
                <a:cs typeface="Mangal" pitchFamily="18" charset="0"/>
              </a:rPr>
              <a:t>negare</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verneinen</a:t>
            </a:r>
            <a:endParaRPr lang="cs-CZ" altLang="cs-CZ" sz="2400" dirty="0">
              <a:latin typeface="Arial" pitchFamily="34" charset="0"/>
              <a:ea typeface="Microsoft YaHei" pitchFamily="34" charset="-122"/>
              <a:cs typeface="Mangal" pitchFamily="18" charset="0"/>
            </a:endParaRPr>
          </a:p>
          <a:p>
            <a:pPr marL="431800" indent="-323850">
              <a:buSzPct val="45000"/>
              <a:buFont typeface="StarSymbol"/>
              <a:buChar char="●"/>
            </a:pPr>
            <a:r>
              <a:rPr lang="cs-CZ" altLang="cs-CZ" sz="2400" dirty="0">
                <a:latin typeface="Arial" pitchFamily="34" charset="0"/>
                <a:ea typeface="Microsoft YaHei" pitchFamily="34" charset="-122"/>
                <a:cs typeface="Mangal" pitchFamily="18" charset="0"/>
              </a:rPr>
              <a:t>Syn. </a:t>
            </a:r>
            <a:r>
              <a:rPr lang="cs-CZ" altLang="cs-CZ" sz="2400" dirty="0" err="1">
                <a:latin typeface="Arial" pitchFamily="34" charset="0"/>
                <a:ea typeface="Microsoft YaHei" pitchFamily="34" charset="-122"/>
                <a:cs typeface="Mangal" pitchFamily="18" charset="0"/>
              </a:rPr>
              <a:t>Verneinung</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aber</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gelegentlich</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zwichen</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Negation</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und</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Verneinung</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unterschieden</a:t>
            </a:r>
            <a:r>
              <a:rPr lang="cs-CZ" altLang="cs-CZ" sz="2400" dirty="0">
                <a:latin typeface="Arial" pitchFamily="34" charset="0"/>
                <a:ea typeface="Microsoft YaHei" pitchFamily="34" charset="-122"/>
                <a:cs typeface="Mangal" pitchFamily="18" charset="0"/>
              </a:rPr>
              <a:t>: „</a:t>
            </a:r>
            <a:r>
              <a:rPr lang="de-DE" sz="2400" dirty="0">
                <a:latin typeface="Arial" pitchFamily="34" charset="0"/>
                <a:ea typeface="Microsoft YaHei" pitchFamily="34" charset="-122"/>
                <a:cs typeface="Mangal" pitchFamily="18" charset="0"/>
              </a:rPr>
              <a:t>Während man mit dem Begriff Negation die sprachliche Bedeutung meint, den Wahrheitswert einer Aussage umzukehren, ist die Verneinung eine sprachliche Handlung, die man ausführt, wenn man einen negierten Satz verwendet. Das Gegenteil einer Verneinung, also eine bejahende beziehungsweise bekräftigende Aussage, bezeichnet man als Affirmation.</a:t>
            </a:r>
            <a:r>
              <a:rPr lang="cs-CZ" sz="2400" dirty="0">
                <a:latin typeface="Arial" pitchFamily="34" charset="0"/>
                <a:ea typeface="Microsoft YaHei" pitchFamily="34" charset="-122"/>
                <a:cs typeface="Mangal" pitchFamily="18" charset="0"/>
              </a:rPr>
              <a:t>“ (https://de.wikipedia.org/wiki/</a:t>
            </a:r>
            <a:r>
              <a:rPr lang="cs-CZ" sz="2400" dirty="0" err="1">
                <a:latin typeface="Arial" pitchFamily="34" charset="0"/>
                <a:ea typeface="Microsoft YaHei" pitchFamily="34" charset="-122"/>
                <a:cs typeface="Mangal" pitchFamily="18" charset="0"/>
              </a:rPr>
              <a:t>Negation</a:t>
            </a:r>
            <a:r>
              <a:rPr lang="cs-CZ" sz="2400" dirty="0">
                <a:latin typeface="Arial" pitchFamily="34" charset="0"/>
                <a:ea typeface="Microsoft YaHei" pitchFamily="34" charset="-122"/>
                <a:cs typeface="Mangal" pitchFamily="18" charset="0"/>
              </a:rPr>
              <a:t>)</a:t>
            </a:r>
            <a:r>
              <a:rPr lang="cs-CZ" altLang="cs-CZ" sz="2400" dirty="0">
                <a:latin typeface="Arial" pitchFamily="34" charset="0"/>
                <a:ea typeface="Microsoft YaHei" pitchFamily="34" charset="-122"/>
                <a:cs typeface="Mangal" pitchFamily="18" charset="0"/>
              </a:rPr>
              <a:t> </a:t>
            </a:r>
          </a:p>
          <a:p>
            <a:endParaRPr lang="cs-CZ" dirty="0"/>
          </a:p>
        </p:txBody>
      </p:sp>
    </p:spTree>
    <p:extLst>
      <p:ext uri="{BB962C8B-B14F-4D97-AF65-F5344CB8AC3E}">
        <p14:creationId xmlns:p14="http://schemas.microsoft.com/office/powerpoint/2010/main" val="485874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179AA-8F57-0EC3-9A57-8DDA9FB9D9D2}"/>
              </a:ext>
            </a:extLst>
          </p:cNvPr>
          <p:cNvSpPr>
            <a:spLocks noGrp="1"/>
          </p:cNvSpPr>
          <p:nvPr>
            <p:ph type="title"/>
          </p:nvPr>
        </p:nvSpPr>
        <p:spPr/>
        <p:txBody>
          <a:bodyPr/>
          <a:lstStyle/>
          <a:p>
            <a:r>
              <a:rPr lang="cs-CZ" b="1" dirty="0" err="1">
                <a:latin typeface="Arial" panose="020B0604020202020204" pitchFamily="34" charset="0"/>
                <a:cs typeface="Arial" panose="020B0604020202020204" pitchFamily="34" charset="0"/>
              </a:rPr>
              <a:t>Polynegation</a:t>
            </a:r>
            <a:r>
              <a:rPr lang="cs-CZ" b="1" dirty="0">
                <a:latin typeface="Arial" panose="020B0604020202020204" pitchFamily="34" charset="0"/>
                <a:cs typeface="Arial" panose="020B0604020202020204" pitchFamily="34" charset="0"/>
              </a:rPr>
              <a:t> </a:t>
            </a:r>
          </a:p>
        </p:txBody>
      </p:sp>
      <p:sp>
        <p:nvSpPr>
          <p:cNvPr id="3" name="Zástupný obsah 2">
            <a:extLst>
              <a:ext uri="{FF2B5EF4-FFF2-40B4-BE49-F238E27FC236}">
                <a16:creationId xmlns:a16="http://schemas.microsoft.com/office/drawing/2014/main" id="{E44316C6-AC8E-3B0D-86B9-0B4BFC3A4226}"/>
              </a:ext>
            </a:extLst>
          </p:cNvPr>
          <p:cNvSpPr>
            <a:spLocks noGrp="1"/>
          </p:cNvSpPr>
          <p:nvPr>
            <p:ph idx="1"/>
          </p:nvPr>
        </p:nvSpPr>
        <p:spPr/>
        <p:txBody>
          <a:bodyPr>
            <a:normAutofit/>
          </a:bodyPr>
          <a:lstStyle/>
          <a:p>
            <a:r>
              <a:rPr lang="cs-CZ" sz="2400" dirty="0" err="1">
                <a:latin typeface="Arial" panose="020B0604020202020204" pitchFamily="34" charset="0"/>
                <a:cs typeface="Arial" panose="020B0604020202020204" pitchFamily="34" charset="0"/>
              </a:rPr>
              <a:t>Polynegation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standardsprachlich</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nicht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korrekt</a:t>
            </a:r>
            <a:r>
              <a:rPr lang="cs-CZ" sz="2400" dirty="0">
                <a:latin typeface="Arial" panose="020B0604020202020204" pitchFamily="34" charset="0"/>
                <a:cs typeface="Arial" panose="020B0604020202020204" pitchFamily="34" charset="0"/>
              </a:rPr>
              <a:t>: </a:t>
            </a:r>
          </a:p>
          <a:p>
            <a:pPr marL="0" indent="0">
              <a:buNone/>
            </a:pPr>
            <a:r>
              <a:rPr lang="cs-CZ"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err="1">
                <a:solidFill>
                  <a:schemeClr val="accent3">
                    <a:lumMod val="60000"/>
                    <a:lumOff val="40000"/>
                  </a:schemeClr>
                </a:solidFill>
                <a:latin typeface="Arial" panose="020B0604020202020204" pitchFamily="34" charset="0"/>
                <a:cs typeface="Arial" panose="020B0604020202020204" pitchFamily="34" charset="0"/>
              </a:rPr>
              <a:t>Ich</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habe</a:t>
            </a:r>
            <a:r>
              <a:rPr lang="cs-CZ" sz="2400" dirty="0">
                <a:solidFill>
                  <a:schemeClr val="accent3">
                    <a:lumMod val="60000"/>
                    <a:lumOff val="40000"/>
                  </a:schemeClr>
                </a:solidFill>
                <a:latin typeface="Arial" panose="020B0604020202020204" pitchFamily="34" charset="0"/>
                <a:cs typeface="Arial" panose="020B0604020202020204" pitchFamily="34" charset="0"/>
              </a:rPr>
              <a:t> da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niemanden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gesehen</a:t>
            </a:r>
            <a:r>
              <a:rPr lang="cs-CZ" sz="2400" dirty="0">
                <a:solidFill>
                  <a:schemeClr val="accent3">
                    <a:lumMod val="60000"/>
                    <a:lumOff val="40000"/>
                  </a:schemeClr>
                </a:solidFill>
                <a:latin typeface="Arial" panose="020B0604020202020204" pitchFamily="34" charset="0"/>
                <a:cs typeface="Arial" panose="020B0604020202020204" pitchFamily="34" charset="0"/>
              </a:rPr>
              <a:t>.</a:t>
            </a:r>
          </a:p>
          <a:p>
            <a:r>
              <a:rPr lang="cs-CZ" sz="2400" dirty="0" err="1">
                <a:latin typeface="Arial" panose="020B0604020202020204" pitchFamily="34" charset="0"/>
                <a:cs typeface="Arial" panose="020B0604020202020204" pitchFamily="34" charset="0"/>
              </a:rPr>
              <a:t>dialektal</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belegt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nicht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standarsprachl</a:t>
            </a:r>
            <a:r>
              <a:rPr lang="cs-CZ" sz="2400" dirty="0">
                <a:latin typeface="Arial" panose="020B0604020202020204" pitchFamily="34" charset="0"/>
                <a:cs typeface="Arial" panose="020B0604020202020204" pitchFamily="34" charset="0"/>
              </a:rPr>
              <a:t>.): </a:t>
            </a:r>
          </a:p>
          <a:p>
            <a:r>
              <a:rPr lang="cs-CZ" sz="2400" dirty="0" err="1">
                <a:solidFill>
                  <a:schemeClr val="accent3">
                    <a:lumMod val="60000"/>
                    <a:lumOff val="40000"/>
                  </a:schemeClr>
                </a:solidFill>
                <a:latin typeface="Arial" panose="020B0604020202020204" pitchFamily="34" charset="0"/>
                <a:cs typeface="Arial" panose="020B0604020202020204" pitchFamily="34" charset="0"/>
              </a:rPr>
              <a:t>Sie</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hat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kein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Geld</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a:t>
            </a:r>
            <a:r>
              <a:rPr lang="cs-CZ" sz="2400" dirty="0" err="1">
                <a:latin typeface="Arial" panose="020B0604020202020204" pitchFamily="34" charset="0"/>
                <a:cs typeface="Arial" panose="020B0604020202020204" pitchFamily="34" charset="0"/>
              </a:rPr>
              <a:t>Überreste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älterer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Entwicklungsphasen</a:t>
            </a:r>
            <a:r>
              <a:rPr lang="cs-CZ" sz="2400" dirty="0">
                <a:latin typeface="Arial" panose="020B0604020202020204" pitchFamily="34" charset="0"/>
                <a:cs typeface="Arial" panose="020B0604020202020204" pitchFamily="34" charset="0"/>
              </a:rPr>
              <a:t> des </a:t>
            </a:r>
            <a:r>
              <a:rPr lang="cs-CZ" sz="2400" dirty="0" err="1">
                <a:latin typeface="Arial" panose="020B0604020202020204" pitchFamily="34" charset="0"/>
                <a:cs typeface="Arial" panose="020B0604020202020204" pitchFamily="34" charset="0"/>
              </a:rPr>
              <a:t>Dt</a:t>
            </a:r>
            <a:r>
              <a:rPr lang="cs-CZ" sz="2400" dirty="0">
                <a:latin typeface="Arial" panose="020B0604020202020204" pitchFamily="34" charset="0"/>
                <a:cs typeface="Arial" panose="020B0604020202020204" pitchFamily="34" charset="0"/>
              </a:rPr>
              <a:t>.)</a:t>
            </a:r>
          </a:p>
          <a:p>
            <a:r>
              <a:rPr lang="cs-CZ" sz="2400" dirty="0" err="1">
                <a:latin typeface="Arial" panose="020B0604020202020204" pitchFamily="34" charset="0"/>
                <a:cs typeface="Arial" panose="020B0604020202020204" pitchFamily="34" charset="0"/>
              </a:rPr>
              <a:t>Aber</a:t>
            </a:r>
            <a:r>
              <a:rPr lang="cs-CZ" sz="2400" dirty="0">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Ich</a:t>
            </a:r>
            <a:r>
              <a:rPr lang="cs-CZ" sz="2400" dirty="0">
                <a:solidFill>
                  <a:schemeClr val="accent3">
                    <a:lumMod val="60000"/>
                    <a:lumOff val="40000"/>
                  </a:schemeClr>
                </a:solidFill>
                <a:latin typeface="Arial" panose="020B0604020202020204" pitchFamily="34" charset="0"/>
                <a:cs typeface="Arial" panose="020B0604020202020204" pitchFamily="34" charset="0"/>
              </a:rPr>
              <a:t> kann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reagieren</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Ich</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muss</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reagieren</a:t>
            </a:r>
            <a:r>
              <a:rPr lang="cs-CZ" sz="2400" dirty="0">
                <a:latin typeface="Arial" panose="020B0604020202020204" pitchFamily="34" charset="0"/>
                <a:cs typeface="Arial" panose="020B0604020202020204" pitchFamily="34" charset="0"/>
              </a:rPr>
              <a:t>) – </a:t>
            </a:r>
            <a:r>
              <a:rPr lang="cs-CZ" sz="2400" dirty="0" err="1">
                <a:latin typeface="Arial" panose="020B0604020202020204" pitchFamily="34" charset="0"/>
                <a:cs typeface="Arial" panose="020B0604020202020204" pitchFamily="34" charset="0"/>
              </a:rPr>
              <a:t>unterschiedlicher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Skopus</a:t>
            </a:r>
            <a:r>
              <a:rPr lang="cs-CZ" sz="2400" dirty="0">
                <a:latin typeface="Arial" panose="020B0604020202020204" pitchFamily="34" charset="0"/>
                <a:cs typeface="Arial" panose="020B0604020202020204" pitchFamily="34" charset="0"/>
              </a:rPr>
              <a:t> der </a:t>
            </a:r>
            <a:r>
              <a:rPr lang="cs-CZ" sz="2400" dirty="0" err="1">
                <a:latin typeface="Arial" panose="020B0604020202020204" pitchFamily="34" charset="0"/>
                <a:cs typeface="Arial" panose="020B0604020202020204" pitchFamily="34" charset="0"/>
              </a:rPr>
              <a:t>Negation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standardsprachl</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korrekt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ähnlich</a:t>
            </a:r>
            <a:r>
              <a:rPr lang="cs-CZ" sz="2400" dirty="0">
                <a:latin typeface="Arial" panose="020B0604020202020204" pitchFamily="34" charset="0"/>
                <a:cs typeface="Arial" panose="020B0604020202020204" pitchFamily="34" charset="0"/>
              </a:rPr>
              <a:t>: </a:t>
            </a:r>
            <a:r>
              <a:rPr lang="cs-CZ" sz="2400" dirty="0">
                <a:solidFill>
                  <a:schemeClr val="accent3">
                    <a:lumMod val="60000"/>
                    <a:lumOff val="40000"/>
                  </a:schemeClr>
                </a:solidFill>
                <a:latin typeface="Arial" panose="020B0604020202020204" pitchFamily="34" charset="0"/>
                <a:cs typeface="Arial" panose="020B0604020202020204" pitchFamily="34" charset="0"/>
              </a:rPr>
              <a:t>Es </a:t>
            </a:r>
            <a:r>
              <a:rPr lang="cs-CZ" sz="2400" dirty="0" err="1">
                <a:solidFill>
                  <a:schemeClr val="accent3">
                    <a:lumMod val="60000"/>
                    <a:lumOff val="40000"/>
                  </a:schemeClr>
                </a:solidFill>
                <a:latin typeface="Arial" panose="020B0604020202020204" pitchFamily="34" charset="0"/>
                <a:cs typeface="Arial" panose="020B0604020202020204" pitchFamily="34" charset="0"/>
              </a:rPr>
              <a:t>war</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uns</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nicht</a:t>
            </a:r>
            <a:r>
              <a:rPr lang="cs-CZ" sz="2400" dirty="0">
                <a:solidFill>
                  <a:schemeClr val="accent3">
                    <a:lumMod val="60000"/>
                    <a:lumOff val="40000"/>
                  </a:schemeClr>
                </a:solidFill>
                <a:latin typeface="Arial" panose="020B0604020202020204" pitchFamily="34" charset="0"/>
                <a:cs typeface="Arial" panose="020B0604020202020204" pitchFamily="34" charset="0"/>
              </a:rPr>
              <a:t> </a:t>
            </a:r>
            <a:r>
              <a:rPr lang="cs-CZ" sz="2400" dirty="0" err="1">
                <a:solidFill>
                  <a:schemeClr val="accent3">
                    <a:lumMod val="60000"/>
                    <a:lumOff val="40000"/>
                  </a:schemeClr>
                </a:solidFill>
                <a:latin typeface="Arial" panose="020B0604020202020204" pitchFamily="34" charset="0"/>
                <a:cs typeface="Arial" panose="020B0604020202020204" pitchFamily="34" charset="0"/>
              </a:rPr>
              <a:t>unangenehm</a:t>
            </a:r>
            <a:r>
              <a:rPr lang="cs-CZ" sz="2400" dirty="0">
                <a:solidFill>
                  <a:schemeClr val="accent3">
                    <a:lumMod val="60000"/>
                    <a:lumOff val="40000"/>
                  </a:schemeClr>
                </a:solidFill>
                <a:latin typeface="Arial" panose="020B0604020202020204" pitchFamily="34" charset="0"/>
                <a:cs typeface="Arial" panose="020B0604020202020204" pitchFamily="34" charset="0"/>
              </a:rPr>
              <a:t>.</a:t>
            </a:r>
            <a:r>
              <a:rPr lang="cs-CZ" sz="2400" dirty="0">
                <a:latin typeface="Arial" panose="020B0604020202020204" pitchFamily="34" charset="0"/>
                <a:cs typeface="Arial" panose="020B0604020202020204" pitchFamily="34" charset="0"/>
              </a:rPr>
              <a:t> (= Es </a:t>
            </a:r>
            <a:r>
              <a:rPr lang="cs-CZ" sz="2400" dirty="0" err="1">
                <a:latin typeface="Arial" panose="020B0604020202020204" pitchFamily="34" charset="0"/>
                <a:cs typeface="Arial" panose="020B0604020202020204" pitchFamily="34" charset="0"/>
              </a:rPr>
              <a:t>war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uns</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angenehm</a:t>
            </a:r>
            <a:r>
              <a:rPr lang="cs-CZ"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504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E0EF0-4307-5C43-A120-FE0FB1A313B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9970832-6D6F-4F2B-9D23-A0E6D69D3732}"/>
              </a:ext>
            </a:extLst>
          </p:cNvPr>
          <p:cNvSpPr>
            <a:spLocks noGrp="1"/>
          </p:cNvSpPr>
          <p:nvPr>
            <p:ph type="title"/>
          </p:nvPr>
        </p:nvSpPr>
        <p:spPr/>
        <p:txBody>
          <a:bodyPr/>
          <a:lstStyle/>
          <a:p>
            <a:r>
              <a:rPr lang="de-DE" altLang="cs-CZ" b="1" dirty="0">
                <a:latin typeface="Arial" pitchFamily="34" charset="0"/>
                <a:cs typeface="Mangal" pitchFamily="18" charset="0"/>
              </a:rPr>
              <a:t>Einführung</a:t>
            </a:r>
            <a:endParaRPr lang="cs-CZ" b="1" dirty="0"/>
          </a:p>
        </p:txBody>
      </p:sp>
      <p:sp>
        <p:nvSpPr>
          <p:cNvPr id="3" name="Zástupný symbol pro obsah 2">
            <a:extLst>
              <a:ext uri="{FF2B5EF4-FFF2-40B4-BE49-F238E27FC236}">
                <a16:creationId xmlns:a16="http://schemas.microsoft.com/office/drawing/2014/main" id="{48FC8E50-8493-237A-E847-20A6D263AD33}"/>
              </a:ext>
            </a:extLst>
          </p:cNvPr>
          <p:cNvSpPr>
            <a:spLocks noGrp="1"/>
          </p:cNvSpPr>
          <p:nvPr>
            <p:ph idx="1"/>
          </p:nvPr>
        </p:nvSpPr>
        <p:spPr/>
        <p:txBody>
          <a:bodyPr>
            <a:normAutofit/>
          </a:bodyPr>
          <a:lstStyle/>
          <a:p>
            <a:pPr marL="431800" indent="-323850">
              <a:buSzPct val="45000"/>
              <a:buFont typeface="StarSymbol"/>
              <a:buChar char="●"/>
            </a:pPr>
            <a:r>
              <a:rPr lang="cs-CZ" altLang="cs-CZ" sz="2400" dirty="0" err="1">
                <a:latin typeface="Arial" pitchFamily="34" charset="0"/>
                <a:ea typeface="Microsoft YaHei" pitchFamily="34" charset="-122"/>
                <a:cs typeface="Mangal" pitchFamily="18" charset="0"/>
              </a:rPr>
              <a:t>formale</a:t>
            </a:r>
            <a:r>
              <a:rPr lang="cs-CZ" altLang="cs-CZ" sz="2400" dirty="0">
                <a:latin typeface="Arial" pitchFamily="34" charset="0"/>
                <a:ea typeface="Microsoft YaHei" pitchFamily="34" charset="-122"/>
                <a:cs typeface="Mangal" pitchFamily="18" charset="0"/>
              </a:rPr>
              <a:t> Logik, </a:t>
            </a:r>
            <a:r>
              <a:rPr lang="cs-CZ" altLang="cs-CZ" sz="2400" dirty="0" err="1">
                <a:latin typeface="Arial" pitchFamily="34" charset="0"/>
                <a:ea typeface="Microsoft YaHei" pitchFamily="34" charset="-122"/>
                <a:cs typeface="Mangal" pitchFamily="18" charset="0"/>
              </a:rPr>
              <a:t>natürliche</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Sprachen</a:t>
            </a:r>
            <a:endParaRPr lang="cs-CZ" altLang="cs-CZ" sz="2400" dirty="0">
              <a:latin typeface="Arial" pitchFamily="34" charset="0"/>
              <a:ea typeface="Microsoft YaHei" pitchFamily="34" charset="-122"/>
              <a:cs typeface="Mangal" pitchFamily="18" charset="0"/>
            </a:endParaRPr>
          </a:p>
          <a:p>
            <a:pPr marL="431800" indent="-323850">
              <a:buSzPct val="45000"/>
              <a:buFont typeface="StarSymbol"/>
              <a:buChar char="●"/>
            </a:pPr>
            <a:r>
              <a:rPr lang="de-DE" altLang="cs-CZ" sz="2400" b="1" dirty="0">
                <a:latin typeface="Arial" pitchFamily="34" charset="0"/>
                <a:ea typeface="Microsoft YaHei" pitchFamily="34" charset="-122"/>
                <a:cs typeface="Mangal" pitchFamily="18" charset="0"/>
              </a:rPr>
              <a:t>Stellungnahme des Sprechers zu einem </a:t>
            </a:r>
            <a:r>
              <a:rPr lang="cs-CZ" altLang="cs-CZ" sz="2400" b="1" dirty="0" err="1">
                <a:latin typeface="Arial" pitchFamily="34" charset="0"/>
                <a:ea typeface="Microsoft YaHei" pitchFamily="34" charset="-122"/>
                <a:cs typeface="Mangal" pitchFamily="18" charset="0"/>
              </a:rPr>
              <a:t>Sachverhalt</a:t>
            </a:r>
            <a:r>
              <a:rPr lang="cs-CZ" altLang="cs-CZ" sz="2400" b="1" dirty="0">
                <a:latin typeface="Arial" pitchFamily="34" charset="0"/>
                <a:ea typeface="Microsoft YaHei" pitchFamily="34" charset="-122"/>
                <a:cs typeface="Mangal" pitchFamily="18" charset="0"/>
              </a:rPr>
              <a:t> in dem </a:t>
            </a:r>
            <a:r>
              <a:rPr lang="cs-CZ" altLang="cs-CZ" sz="2400" b="1" dirty="0" err="1">
                <a:latin typeface="Arial" pitchFamily="34" charset="0"/>
                <a:ea typeface="Microsoft YaHei" pitchFamily="34" charset="-122"/>
                <a:cs typeface="Mangal" pitchFamily="18" charset="0"/>
              </a:rPr>
              <a:t>Sinne</a:t>
            </a:r>
            <a:r>
              <a:rPr lang="cs-CZ" altLang="cs-CZ" sz="2400" b="1" dirty="0">
                <a:latin typeface="Arial" pitchFamily="34" charset="0"/>
                <a:ea typeface="Microsoft YaHei" pitchFamily="34" charset="-122"/>
                <a:cs typeface="Mangal" pitchFamily="18" charset="0"/>
              </a:rPr>
              <a:t>, </a:t>
            </a:r>
            <a:r>
              <a:rPr lang="cs-CZ" altLang="cs-CZ" sz="2400" b="1" dirty="0" err="1">
                <a:latin typeface="Arial" pitchFamily="34" charset="0"/>
                <a:ea typeface="Microsoft YaHei" pitchFamily="34" charset="-122"/>
                <a:cs typeface="Mangal" pitchFamily="18" charset="0"/>
              </a:rPr>
              <a:t>dass</a:t>
            </a:r>
            <a:r>
              <a:rPr lang="cs-CZ" altLang="cs-CZ" sz="2400" b="1" dirty="0">
                <a:latin typeface="Arial" pitchFamily="34" charset="0"/>
                <a:ea typeface="Microsoft YaHei" pitchFamily="34" charset="-122"/>
                <a:cs typeface="Mangal" pitchFamily="18" charset="0"/>
              </a:rPr>
              <a:t> </a:t>
            </a:r>
            <a:r>
              <a:rPr lang="de-DE" sz="2400" b="1" dirty="0">
                <a:latin typeface="Arial" pitchFamily="34" charset="0"/>
                <a:ea typeface="Microsoft YaHei" pitchFamily="34" charset="-122"/>
                <a:cs typeface="Mangal" pitchFamily="18" charset="0"/>
              </a:rPr>
              <a:t>die Bedeutung eines Ausdrucks</a:t>
            </a:r>
            <a:r>
              <a:rPr lang="cs-CZ" sz="2400" b="1" dirty="0">
                <a:latin typeface="Arial" pitchFamily="34" charset="0"/>
                <a:ea typeface="Microsoft YaHei" pitchFamily="34" charset="-122"/>
                <a:cs typeface="Mangal" pitchFamily="18" charset="0"/>
              </a:rPr>
              <a:t>, </a:t>
            </a:r>
            <a:r>
              <a:rPr lang="cs-CZ" sz="2400" b="1" dirty="0" err="1">
                <a:latin typeface="Arial" pitchFamily="34" charset="0"/>
                <a:ea typeface="Microsoft YaHei" pitchFamily="34" charset="-122"/>
                <a:cs typeface="Mangal" pitchFamily="18" charset="0"/>
              </a:rPr>
              <a:t>einer</a:t>
            </a:r>
            <a:r>
              <a:rPr lang="cs-CZ" sz="2400" b="1" dirty="0">
                <a:latin typeface="Arial" pitchFamily="34" charset="0"/>
                <a:ea typeface="Microsoft YaHei" pitchFamily="34" charset="-122"/>
                <a:cs typeface="Mangal" pitchFamily="18" charset="0"/>
              </a:rPr>
              <a:t> </a:t>
            </a:r>
            <a:r>
              <a:rPr lang="cs-CZ" sz="2400" b="1" dirty="0" err="1">
                <a:latin typeface="Arial" pitchFamily="34" charset="0"/>
                <a:ea typeface="Microsoft YaHei" pitchFamily="34" charset="-122"/>
                <a:cs typeface="Mangal" pitchFamily="18" charset="0"/>
              </a:rPr>
              <a:t>Aussage</a:t>
            </a:r>
            <a:r>
              <a:rPr lang="de-DE" sz="2400" b="1" dirty="0">
                <a:latin typeface="Arial" pitchFamily="34" charset="0"/>
                <a:ea typeface="Microsoft YaHei" pitchFamily="34" charset="-122"/>
                <a:cs typeface="Mangal" pitchFamily="18" charset="0"/>
              </a:rPr>
              <a:t> </a:t>
            </a:r>
            <a:r>
              <a:rPr lang="cs-CZ" sz="2400" b="1" dirty="0">
                <a:latin typeface="Arial" pitchFamily="34" charset="0"/>
                <a:ea typeface="Microsoft YaHei" pitchFamily="34" charset="-122"/>
                <a:cs typeface="Mangal" pitchFamily="18" charset="0"/>
              </a:rPr>
              <a:t>u. ä. </a:t>
            </a:r>
            <a:r>
              <a:rPr lang="de-DE" sz="2400" b="1" dirty="0">
                <a:latin typeface="Arial" pitchFamily="34" charset="0"/>
                <a:ea typeface="Microsoft YaHei" pitchFamily="34" charset="-122"/>
                <a:cs typeface="Mangal" pitchFamily="18" charset="0"/>
              </a:rPr>
              <a:t>in die entgegengesetzte Bedeutung überführt</a:t>
            </a:r>
            <a:r>
              <a:rPr lang="cs-CZ" sz="2400" b="1" dirty="0">
                <a:latin typeface="Arial" pitchFamily="34" charset="0"/>
                <a:ea typeface="Microsoft YaHei" pitchFamily="34" charset="-122"/>
                <a:cs typeface="Mangal" pitchFamily="18" charset="0"/>
              </a:rPr>
              <a:t> </a:t>
            </a:r>
            <a:r>
              <a:rPr lang="cs-CZ" sz="2400" b="1" dirty="0" err="1">
                <a:latin typeface="Arial" pitchFamily="34" charset="0"/>
                <a:ea typeface="Microsoft YaHei" pitchFamily="34" charset="-122"/>
                <a:cs typeface="Mangal" pitchFamily="18" charset="0"/>
              </a:rPr>
              <a:t>wird</a:t>
            </a:r>
            <a:r>
              <a:rPr lang="de-DE" sz="2400" b="1" dirty="0">
                <a:latin typeface="Arial" pitchFamily="34" charset="0"/>
                <a:ea typeface="Microsoft YaHei" pitchFamily="34" charset="-122"/>
                <a:cs typeface="Mangal" pitchFamily="18" charset="0"/>
              </a:rPr>
              <a:t>.</a:t>
            </a:r>
            <a:endParaRPr lang="cs-CZ" altLang="cs-CZ" sz="2400" b="1" dirty="0">
              <a:latin typeface="Arial" pitchFamily="34" charset="0"/>
              <a:ea typeface="Microsoft YaHei" pitchFamily="34" charset="-122"/>
              <a:cs typeface="Mangal" pitchFamily="18" charset="0"/>
            </a:endParaRPr>
          </a:p>
          <a:p>
            <a:pPr marL="431800" indent="-323850">
              <a:buSzPct val="45000"/>
              <a:buFont typeface="StarSymbol"/>
              <a:buChar char="●"/>
            </a:pPr>
            <a:endParaRPr lang="cs-CZ" dirty="0"/>
          </a:p>
        </p:txBody>
      </p:sp>
    </p:spTree>
    <p:extLst>
      <p:ext uri="{BB962C8B-B14F-4D97-AF65-F5344CB8AC3E}">
        <p14:creationId xmlns:p14="http://schemas.microsoft.com/office/powerpoint/2010/main" val="322830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2C76D-0482-658C-606F-43B6216EF20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294D26C-C5C7-63B3-E599-552CED35BEFE}"/>
              </a:ext>
            </a:extLst>
          </p:cNvPr>
          <p:cNvSpPr>
            <a:spLocks noGrp="1"/>
          </p:cNvSpPr>
          <p:nvPr>
            <p:ph type="title"/>
          </p:nvPr>
        </p:nvSpPr>
        <p:spPr/>
        <p:txBody>
          <a:bodyPr/>
          <a:lstStyle/>
          <a:p>
            <a:r>
              <a:rPr lang="de-DE" altLang="cs-CZ" b="1" dirty="0">
                <a:latin typeface="Arial" pitchFamily="34" charset="0"/>
                <a:cs typeface="Mangal" pitchFamily="18" charset="0"/>
              </a:rPr>
              <a:t>Einführung</a:t>
            </a:r>
            <a:endParaRPr lang="cs-CZ" b="1" dirty="0"/>
          </a:p>
        </p:txBody>
      </p:sp>
      <p:sp>
        <p:nvSpPr>
          <p:cNvPr id="3" name="Zástupný symbol pro obsah 2">
            <a:extLst>
              <a:ext uri="{FF2B5EF4-FFF2-40B4-BE49-F238E27FC236}">
                <a16:creationId xmlns:a16="http://schemas.microsoft.com/office/drawing/2014/main" id="{1ED0443E-B7BA-5E94-84A1-424E37437E8A}"/>
              </a:ext>
            </a:extLst>
          </p:cNvPr>
          <p:cNvSpPr>
            <a:spLocks noGrp="1"/>
          </p:cNvSpPr>
          <p:nvPr>
            <p:ph idx="1"/>
          </p:nvPr>
        </p:nvSpPr>
        <p:spPr/>
        <p:txBody>
          <a:bodyPr>
            <a:normAutofit fontScale="92500" lnSpcReduction="10000"/>
          </a:bodyPr>
          <a:lstStyle/>
          <a:p>
            <a:pPr marL="431800" indent="-323850">
              <a:buSzPct val="45000"/>
              <a:buFont typeface="StarSymbol"/>
              <a:buChar char="●"/>
            </a:pPr>
            <a:r>
              <a:rPr lang="cs-CZ" altLang="cs-CZ" sz="2600" dirty="0" err="1">
                <a:latin typeface="Arial" pitchFamily="34" charset="0"/>
                <a:ea typeface="Microsoft YaHei" pitchFamily="34" charset="-122"/>
                <a:cs typeface="Mangal" pitchFamily="18" charset="0"/>
              </a:rPr>
              <a:t>Kommunikatives</a:t>
            </a:r>
            <a:r>
              <a:rPr lang="de-DE" altLang="cs-CZ" sz="2600" dirty="0">
                <a:latin typeface="Arial" pitchFamily="34" charset="0"/>
                <a:ea typeface="Microsoft YaHei" pitchFamily="34" charset="-122"/>
                <a:cs typeface="Mangal" pitchFamily="18" charset="0"/>
              </a:rPr>
              <a:t> Negieren erfolgt</a:t>
            </a:r>
            <a:r>
              <a:rPr lang="cs-CZ" altLang="cs-CZ" sz="2600" dirty="0">
                <a:latin typeface="Arial" pitchFamily="34" charset="0"/>
                <a:ea typeface="Microsoft YaHei" pitchFamily="34" charset="-122"/>
                <a:cs typeface="Mangal" pitchFamily="18" charset="0"/>
              </a:rPr>
              <a:t> v. a. durch:</a:t>
            </a:r>
            <a:endParaRPr lang="de-DE" altLang="cs-CZ" sz="2600" dirty="0">
              <a:latin typeface="Arial" pitchFamily="34" charset="0"/>
              <a:ea typeface="Microsoft YaHei" pitchFamily="34" charset="-122"/>
              <a:cs typeface="Mangal" pitchFamily="18" charset="0"/>
            </a:endParaRPr>
          </a:p>
          <a:p>
            <a:pPr marL="107950" indent="0">
              <a:buSzPct val="45000"/>
              <a:buNone/>
            </a:pPr>
            <a:r>
              <a:rPr lang="cs-CZ" altLang="cs-CZ" sz="2600" dirty="0">
                <a:latin typeface="Arial" pitchFamily="34" charset="0"/>
                <a:ea typeface="Microsoft YaHei" pitchFamily="34" charset="-122"/>
                <a:cs typeface="Mangal" pitchFamily="18" charset="0"/>
              </a:rPr>
              <a:t>   </a:t>
            </a:r>
            <a:r>
              <a:rPr lang="cs-CZ" altLang="cs-CZ" sz="2600" b="1" dirty="0">
                <a:latin typeface="Arial" pitchFamily="34" charset="0"/>
                <a:ea typeface="Microsoft YaHei" pitchFamily="34" charset="-122"/>
                <a:cs typeface="Mangal" pitchFamily="18" charset="0"/>
              </a:rPr>
              <a:t>(a</a:t>
            </a:r>
            <a:r>
              <a:rPr lang="de-DE" altLang="cs-CZ" sz="2600" b="1" dirty="0">
                <a:latin typeface="Arial" pitchFamily="34" charset="0"/>
                <a:ea typeface="Microsoft YaHei" pitchFamily="34" charset="-122"/>
                <a:cs typeface="Mangal" pitchFamily="18" charset="0"/>
              </a:rPr>
              <a:t>)</a:t>
            </a:r>
            <a:r>
              <a:rPr lang="cs-CZ" altLang="cs-CZ" sz="2600" b="1" dirty="0">
                <a:latin typeface="Arial" pitchFamily="34" charset="0"/>
                <a:ea typeface="Microsoft YaHei" pitchFamily="34" charset="-122"/>
                <a:cs typeface="Mangal" pitchFamily="18" charset="0"/>
              </a:rPr>
              <a:t> </a:t>
            </a:r>
            <a:r>
              <a:rPr lang="de-DE" altLang="cs-CZ" sz="2600" b="1" dirty="0">
                <a:latin typeface="Arial" pitchFamily="34" charset="0"/>
                <a:ea typeface="Microsoft YaHei" pitchFamily="34" charset="-122"/>
                <a:cs typeface="Mangal" pitchFamily="18" charset="0"/>
              </a:rPr>
              <a:t>nonverbale Mittel</a:t>
            </a:r>
            <a:r>
              <a:rPr lang="cs-CZ" altLang="cs-CZ" sz="2600" b="1" dirty="0">
                <a:latin typeface="Arial" pitchFamily="34" charset="0"/>
                <a:ea typeface="Microsoft YaHei" pitchFamily="34" charset="-122"/>
                <a:cs typeface="Mangal" pitchFamily="18" charset="0"/>
              </a:rPr>
              <a:t> </a:t>
            </a:r>
            <a:r>
              <a:rPr lang="cs-CZ" altLang="cs-CZ" sz="2600" dirty="0">
                <a:latin typeface="Arial" pitchFamily="34" charset="0"/>
                <a:ea typeface="Microsoft YaHei" pitchFamily="34" charset="-122"/>
                <a:cs typeface="Mangal" pitchFamily="18" charset="0"/>
              </a:rPr>
              <a:t>(</a:t>
            </a:r>
            <a:r>
              <a:rPr lang="cs-CZ" altLang="cs-CZ" sz="2600" dirty="0" err="1">
                <a:latin typeface="Arial" pitchFamily="34" charset="0"/>
                <a:ea typeface="Microsoft YaHei" pitchFamily="34" charset="-122"/>
                <a:cs typeface="Mangal" pitchFamily="18" charset="0"/>
              </a:rPr>
              <a:t>Kopfschütteln</a:t>
            </a:r>
            <a:r>
              <a:rPr lang="cs-CZ" altLang="cs-CZ" sz="2600" dirty="0">
                <a:latin typeface="Arial" pitchFamily="34" charset="0"/>
                <a:ea typeface="Microsoft YaHei" pitchFamily="34" charset="-122"/>
                <a:cs typeface="Mangal" pitchFamily="18" charset="0"/>
              </a:rPr>
              <a:t>, </a:t>
            </a:r>
            <a:r>
              <a:rPr lang="cs-CZ" altLang="cs-CZ" sz="2600" dirty="0" err="1">
                <a:latin typeface="Arial" pitchFamily="34" charset="0"/>
                <a:ea typeface="Microsoft YaHei" pitchFamily="34" charset="-122"/>
                <a:cs typeface="Mangal" pitchFamily="18" charset="0"/>
              </a:rPr>
              <a:t>Handbewegung</a:t>
            </a:r>
            <a:r>
              <a:rPr lang="cs-CZ" altLang="cs-CZ" sz="2600" dirty="0">
                <a:latin typeface="Arial" pitchFamily="34" charset="0"/>
                <a:ea typeface="Microsoft YaHei" pitchFamily="34" charset="-122"/>
                <a:cs typeface="Mangal" pitchFamily="18" charset="0"/>
              </a:rPr>
              <a:t>  u. </a:t>
            </a:r>
            <a:r>
              <a:rPr lang="cs-CZ" altLang="cs-CZ" sz="2600" dirty="0" err="1">
                <a:latin typeface="Arial" pitchFamily="34" charset="0"/>
                <a:ea typeface="Microsoft YaHei" pitchFamily="34" charset="-122"/>
                <a:cs typeface="Mangal" pitchFamily="18" charset="0"/>
              </a:rPr>
              <a:t>dgl</a:t>
            </a:r>
            <a:r>
              <a:rPr lang="cs-CZ" altLang="cs-CZ" sz="2600" dirty="0">
                <a:latin typeface="Arial" pitchFamily="34" charset="0"/>
                <a:ea typeface="Microsoft YaHei" pitchFamily="34" charset="-122"/>
                <a:cs typeface="Mangal" pitchFamily="18" charset="0"/>
              </a:rPr>
              <a:t>.)</a:t>
            </a:r>
          </a:p>
          <a:p>
            <a:pPr marL="107950" indent="0">
              <a:buSzPct val="45000"/>
              <a:buNone/>
            </a:pPr>
            <a:r>
              <a:rPr lang="cs-CZ" altLang="cs-CZ" sz="2600" dirty="0">
                <a:latin typeface="Arial" pitchFamily="34" charset="0"/>
                <a:ea typeface="Microsoft YaHei" pitchFamily="34" charset="-122"/>
                <a:cs typeface="Mangal" pitchFamily="18" charset="0"/>
              </a:rPr>
              <a:t>   </a:t>
            </a:r>
            <a:r>
              <a:rPr lang="cs-CZ" altLang="cs-CZ" sz="2600" b="1" dirty="0">
                <a:latin typeface="Arial" pitchFamily="34" charset="0"/>
                <a:ea typeface="Microsoft YaHei" pitchFamily="34" charset="-122"/>
                <a:cs typeface="Mangal" pitchFamily="18" charset="0"/>
              </a:rPr>
              <a:t>(b</a:t>
            </a:r>
            <a:r>
              <a:rPr lang="de-DE" altLang="cs-CZ" sz="2600" b="1" dirty="0">
                <a:latin typeface="Arial" pitchFamily="34" charset="0"/>
                <a:ea typeface="Microsoft YaHei" pitchFamily="34" charset="-122"/>
                <a:cs typeface="Mangal" pitchFamily="18" charset="0"/>
              </a:rPr>
              <a:t>) sprachliche Mittel</a:t>
            </a:r>
            <a:endParaRPr lang="cs-CZ" altLang="cs-CZ" sz="2600" b="1" dirty="0">
              <a:latin typeface="Arial" pitchFamily="34" charset="0"/>
              <a:ea typeface="Microsoft YaHei" pitchFamily="34" charset="-122"/>
              <a:cs typeface="Mangal" pitchFamily="18" charset="0"/>
            </a:endParaRPr>
          </a:p>
          <a:p>
            <a:pPr marL="565150" indent="-457200">
              <a:buSzPct val="45000"/>
            </a:pPr>
            <a:r>
              <a:rPr lang="cs-CZ" altLang="cs-CZ" sz="2600" dirty="0" err="1">
                <a:latin typeface="Arial" pitchFamily="34" charset="0"/>
                <a:ea typeface="Microsoft YaHei" pitchFamily="34" charset="-122"/>
                <a:cs typeface="Mangal" pitchFamily="18" charset="0"/>
              </a:rPr>
              <a:t>lexikalisch</a:t>
            </a:r>
            <a:r>
              <a:rPr lang="cs-CZ" altLang="cs-CZ" sz="2600" dirty="0">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Ich</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komme</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nicht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Niemand</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war</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da.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Liebst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du</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ihn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 </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Nein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Alle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waren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dabei</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außer</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Peter.</a:t>
            </a:r>
          </a:p>
          <a:p>
            <a:pPr marL="565150" indent="-457200">
              <a:buSzPct val="45000"/>
            </a:pPr>
            <a:r>
              <a:rPr lang="cs-CZ" altLang="cs-CZ" sz="2600" dirty="0" err="1">
                <a:latin typeface="Arial" pitchFamily="34" charset="0"/>
                <a:ea typeface="Microsoft YaHei" pitchFamily="34" charset="-122"/>
                <a:cs typeface="Mangal" pitchFamily="18" charset="0"/>
              </a:rPr>
              <a:t>lexikalisch-morphologisch</a:t>
            </a:r>
            <a:r>
              <a:rPr lang="cs-CZ" altLang="cs-CZ" sz="2600" dirty="0">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Das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ist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etwas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un</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genau</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Ich</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war</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damals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hilf</a:t>
            </a:r>
            <a:r>
              <a:rPr lang="cs-CZ" altLang="cs-CZ" sz="2600" b="1" dirty="0" err="1">
                <a:solidFill>
                  <a:schemeClr val="accent3">
                    <a:lumMod val="60000"/>
                    <a:lumOff val="40000"/>
                  </a:schemeClr>
                </a:solidFill>
                <a:latin typeface="Arial" pitchFamily="34" charset="0"/>
                <a:ea typeface="Microsoft YaHei" pitchFamily="34" charset="-122"/>
                <a:cs typeface="Mangal" pitchFamily="18" charset="0"/>
              </a:rPr>
              <a:t>los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p>
          <a:p>
            <a:pPr marL="565150" indent="-457200">
              <a:buSzPct val="45000"/>
            </a:pPr>
            <a:r>
              <a:rPr lang="cs-CZ" altLang="cs-CZ" sz="2600" dirty="0" err="1">
                <a:latin typeface="Arial" pitchFamily="34" charset="0"/>
                <a:ea typeface="Microsoft YaHei" pitchFamily="34" charset="-122"/>
                <a:cs typeface="Mangal" pitchFamily="18" charset="0"/>
              </a:rPr>
              <a:t>intonatorisch</a:t>
            </a:r>
            <a:r>
              <a:rPr lang="cs-CZ" altLang="cs-CZ" sz="2600" dirty="0">
                <a:latin typeface="Arial" pitchFamily="34" charset="0"/>
                <a:ea typeface="Microsoft YaHei" pitchFamily="34" charset="-122"/>
                <a:cs typeface="Mangal" pitchFamily="18" charset="0"/>
              </a:rPr>
              <a:t>: </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Jakob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fährt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morgen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nicht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nach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München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a:t>
            </a:r>
            <a:r>
              <a:rPr lang="cs-CZ" altLang="cs-CZ" sz="2600" dirty="0">
                <a:latin typeface="Arial" pitchFamily="34" charset="0"/>
                <a:ea typeface="Microsoft YaHei" pitchFamily="34" charset="-122"/>
                <a:cs typeface="Mangal" pitchFamily="18" charset="0"/>
              </a:rPr>
              <a:t> (</a:t>
            </a:r>
            <a:r>
              <a:rPr lang="cs-CZ" altLang="cs-CZ" sz="2600" dirty="0" err="1">
                <a:latin typeface="Arial" pitchFamily="34" charset="0"/>
                <a:ea typeface="Microsoft YaHei" pitchFamily="34" charset="-122"/>
                <a:cs typeface="Mangal" pitchFamily="18" charset="0"/>
              </a:rPr>
              <a:t>Kontrastakzent</a:t>
            </a:r>
            <a:r>
              <a:rPr lang="cs-CZ" altLang="cs-CZ" sz="2600" dirty="0">
                <a:latin typeface="Arial" pitchFamily="34" charset="0"/>
                <a:ea typeface="Microsoft YaHei" pitchFamily="34" charset="-122"/>
                <a:cs typeface="Mangal" pitchFamily="18" charset="0"/>
              </a:rPr>
              <a:t>, </a:t>
            </a:r>
            <a:r>
              <a:rPr lang="cs-CZ" altLang="cs-CZ" sz="2600" i="1" dirty="0">
                <a:latin typeface="Arial" pitchFamily="34" charset="0"/>
                <a:ea typeface="Microsoft YaHei" pitchFamily="34" charset="-122"/>
                <a:cs typeface="Mangal" pitchFamily="18" charset="0"/>
              </a:rPr>
              <a:t>Jakob</a:t>
            </a:r>
            <a:r>
              <a:rPr lang="cs-CZ" altLang="cs-CZ" sz="2600" dirty="0">
                <a:latin typeface="Arial" pitchFamily="34" charset="0"/>
                <a:ea typeface="Microsoft YaHei" pitchFamily="34" charset="-122"/>
                <a:cs typeface="Mangal" pitchFamily="18" charset="0"/>
              </a:rPr>
              <a:t>, </a:t>
            </a:r>
            <a:r>
              <a:rPr lang="cs-CZ" altLang="cs-CZ" sz="2600" i="1" dirty="0" err="1">
                <a:latin typeface="Arial" pitchFamily="34" charset="0"/>
                <a:ea typeface="Microsoft YaHei" pitchFamily="34" charset="-122"/>
                <a:cs typeface="Mangal" pitchFamily="18" charset="0"/>
              </a:rPr>
              <a:t>fahren</a:t>
            </a:r>
            <a:r>
              <a:rPr lang="cs-CZ" altLang="cs-CZ" sz="2600" dirty="0">
                <a:latin typeface="Arial" pitchFamily="34" charset="0"/>
                <a:ea typeface="Microsoft YaHei" pitchFamily="34" charset="-122"/>
                <a:cs typeface="Mangal" pitchFamily="18" charset="0"/>
              </a:rPr>
              <a:t>, </a:t>
            </a:r>
            <a:r>
              <a:rPr lang="cs-CZ" altLang="cs-CZ" sz="2600" i="1" dirty="0" err="1">
                <a:latin typeface="Arial" pitchFamily="34" charset="0"/>
                <a:ea typeface="Microsoft YaHei" pitchFamily="34" charset="-122"/>
                <a:cs typeface="Mangal" pitchFamily="18" charset="0"/>
              </a:rPr>
              <a:t>morgen</a:t>
            </a:r>
            <a:r>
              <a:rPr lang="cs-CZ" altLang="cs-CZ" sz="2600" dirty="0">
                <a:latin typeface="Arial" pitchFamily="34" charset="0"/>
                <a:ea typeface="Microsoft YaHei" pitchFamily="34" charset="-122"/>
                <a:cs typeface="Mangal" pitchFamily="18" charset="0"/>
              </a:rPr>
              <a:t>, </a:t>
            </a:r>
            <a:r>
              <a:rPr lang="cs-CZ" altLang="cs-CZ" sz="2600" i="1" dirty="0" err="1">
                <a:latin typeface="Arial" pitchFamily="34" charset="0"/>
                <a:ea typeface="Microsoft YaHei" pitchFamily="34" charset="-122"/>
                <a:cs typeface="Mangal" pitchFamily="18" charset="0"/>
              </a:rPr>
              <a:t>München</a:t>
            </a:r>
            <a:r>
              <a:rPr lang="cs-CZ" altLang="cs-CZ" sz="2600" dirty="0">
                <a:latin typeface="Arial" pitchFamily="34" charset="0"/>
                <a:ea typeface="Microsoft YaHei" pitchFamily="34" charset="-122"/>
                <a:cs typeface="Mangal" pitchFamily="18" charset="0"/>
              </a:rPr>
              <a:t>)  </a:t>
            </a:r>
          </a:p>
          <a:p>
            <a:pPr marL="565150" indent="-457200">
              <a:buSzPct val="45000"/>
            </a:pPr>
            <a:r>
              <a:rPr lang="cs-CZ" altLang="cs-CZ" sz="2600" dirty="0" err="1">
                <a:latin typeface="Arial" pitchFamily="34" charset="0"/>
                <a:ea typeface="Microsoft YaHei" pitchFamily="34" charset="-122"/>
                <a:cs typeface="Mangal" pitchFamily="18" charset="0"/>
              </a:rPr>
              <a:t>idiomatisch</a:t>
            </a:r>
            <a:r>
              <a:rPr lang="cs-CZ" altLang="cs-CZ" sz="2600" dirty="0">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Das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kümmert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ihn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einen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Dreck</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endParaRPr lang="de-DE" altLang="cs-CZ" sz="26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endParaRPr lang="de-DE" altLang="cs-CZ" dirty="0">
              <a:latin typeface="Arial" pitchFamily="34" charset="0"/>
              <a:ea typeface="Microsoft YaHei" pitchFamily="34" charset="-122"/>
              <a:cs typeface="Mangal" pitchFamily="18" charset="0"/>
            </a:endParaRPr>
          </a:p>
          <a:p>
            <a:pPr marL="431800" indent="-323850">
              <a:buSzPct val="45000"/>
              <a:buFont typeface="StarSymbol"/>
              <a:buChar char="●"/>
            </a:pPr>
            <a:endParaRPr lang="cs-CZ" altLang="cs-CZ" dirty="0">
              <a:latin typeface="Arial" pitchFamily="34" charset="0"/>
              <a:ea typeface="Microsoft YaHei" pitchFamily="34" charset="-122"/>
              <a:cs typeface="Mangal" pitchFamily="18" charset="0"/>
            </a:endParaRPr>
          </a:p>
          <a:p>
            <a:endParaRPr lang="cs-CZ" dirty="0"/>
          </a:p>
        </p:txBody>
      </p:sp>
    </p:spTree>
    <p:extLst>
      <p:ext uri="{BB962C8B-B14F-4D97-AF65-F5344CB8AC3E}">
        <p14:creationId xmlns:p14="http://schemas.microsoft.com/office/powerpoint/2010/main" val="394141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363C4-47CD-6679-86CA-31BD1395505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D3A815C-DE04-38B6-B126-04058D378203}"/>
              </a:ext>
            </a:extLst>
          </p:cNvPr>
          <p:cNvSpPr>
            <a:spLocks noGrp="1"/>
          </p:cNvSpPr>
          <p:nvPr>
            <p:ph type="title"/>
          </p:nvPr>
        </p:nvSpPr>
        <p:spPr/>
        <p:txBody>
          <a:bodyPr/>
          <a:lstStyle/>
          <a:p>
            <a:r>
              <a:rPr lang="de-DE" altLang="cs-CZ" b="1" dirty="0">
                <a:latin typeface="Arial" pitchFamily="34" charset="0"/>
                <a:cs typeface="Mangal" pitchFamily="18" charset="0"/>
              </a:rPr>
              <a:t>Einführung</a:t>
            </a:r>
            <a:endParaRPr lang="cs-CZ" b="1" dirty="0"/>
          </a:p>
        </p:txBody>
      </p:sp>
      <p:sp>
        <p:nvSpPr>
          <p:cNvPr id="3" name="Zástupný symbol pro obsah 2">
            <a:extLst>
              <a:ext uri="{FF2B5EF4-FFF2-40B4-BE49-F238E27FC236}">
                <a16:creationId xmlns:a16="http://schemas.microsoft.com/office/drawing/2014/main" id="{45B7ECCA-5979-A726-D676-FEA32389E4BE}"/>
              </a:ext>
            </a:extLst>
          </p:cNvPr>
          <p:cNvSpPr>
            <a:spLocks noGrp="1"/>
          </p:cNvSpPr>
          <p:nvPr>
            <p:ph idx="1"/>
          </p:nvPr>
        </p:nvSpPr>
        <p:spPr/>
        <p:txBody>
          <a:bodyPr>
            <a:normAutofit/>
          </a:bodyPr>
          <a:lstStyle/>
          <a:p>
            <a:pPr marL="431800" indent="-323850">
              <a:buSzPct val="45000"/>
              <a:buFont typeface="StarSymbol"/>
              <a:buChar char="●"/>
            </a:pPr>
            <a:r>
              <a:rPr lang="cs-CZ" altLang="cs-CZ" sz="2400" dirty="0">
                <a:latin typeface="Arial" pitchFamily="34" charset="0"/>
                <a:ea typeface="Microsoft YaHei" pitchFamily="34" charset="-122"/>
                <a:cs typeface="Mangal" pitchFamily="18" charset="0"/>
              </a:rPr>
              <a:t>k</a:t>
            </a:r>
            <a:r>
              <a:rPr lang="de-DE" altLang="cs-CZ" sz="2400" dirty="0" err="1">
                <a:latin typeface="Arial" pitchFamily="34" charset="0"/>
                <a:ea typeface="Microsoft YaHei" pitchFamily="34" charset="-122"/>
                <a:cs typeface="Mangal" pitchFamily="18" charset="0"/>
              </a:rPr>
              <a:t>ommunikative</a:t>
            </a:r>
            <a:r>
              <a:rPr lang="de-DE" altLang="cs-CZ" sz="2400" dirty="0">
                <a:latin typeface="Arial" pitchFamily="34" charset="0"/>
                <a:ea typeface="Microsoft YaHei" pitchFamily="34" charset="-122"/>
                <a:cs typeface="Mangal" pitchFamily="18" charset="0"/>
              </a:rPr>
              <a:t> Negierung x sprachliche Negation</a:t>
            </a:r>
            <a:r>
              <a:rPr lang="cs-CZ" altLang="cs-CZ" sz="2400" dirty="0">
                <a:latin typeface="Arial" pitchFamily="34" charset="0"/>
                <a:ea typeface="Microsoft YaHei" pitchFamily="34" charset="-122"/>
                <a:cs typeface="Mangal" pitchFamily="18" charset="0"/>
              </a:rPr>
              <a:t>:</a:t>
            </a:r>
          </a:p>
          <a:p>
            <a:pPr marL="107950" indent="0">
              <a:buSzPct val="45000"/>
              <a:buNone/>
            </a:pP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Soll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ich</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dich</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abholen</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Ich</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bin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schon</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auf</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dem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Weg</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p>
          <a:p>
            <a:pPr marL="107950" indent="0">
              <a:buSzPct val="45000"/>
              <a:buNone/>
            </a:pP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Soll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ich</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dich</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abholen</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 </a:t>
            </a:r>
            <a:r>
              <a:rPr lang="cs-CZ" altLang="cs-CZ" sz="2400" dirty="0" err="1">
                <a:solidFill>
                  <a:schemeClr val="accent3">
                    <a:lumMod val="60000"/>
                    <a:lumOff val="40000"/>
                  </a:schemeClr>
                </a:solidFill>
                <a:latin typeface="Arial" pitchFamily="34" charset="0"/>
                <a:ea typeface="Microsoft YaHei" pitchFamily="34" charset="-122"/>
                <a:cs typeface="Mangal" pitchFamily="18" charset="0"/>
              </a:rPr>
              <a:t>Danke</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  </a:t>
            </a:r>
            <a:endParaRPr lang="de-DE" altLang="cs-CZ" sz="24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endParaRPr lang="de-DE" altLang="cs-CZ" sz="2400" dirty="0">
              <a:solidFill>
                <a:schemeClr val="accent3">
                  <a:lumMod val="60000"/>
                  <a:lumOff val="40000"/>
                </a:schemeClr>
              </a:solidFill>
              <a:latin typeface="Arial" pitchFamily="34" charset="0"/>
              <a:ea typeface="Microsoft YaHei" pitchFamily="34" charset="-122"/>
              <a:cs typeface="Mangal" pitchFamily="18" charset="0"/>
            </a:endParaRPr>
          </a:p>
          <a:p>
            <a:endParaRPr lang="cs-CZ" dirty="0"/>
          </a:p>
        </p:txBody>
      </p:sp>
    </p:spTree>
    <p:extLst>
      <p:ext uri="{BB962C8B-B14F-4D97-AF65-F5344CB8AC3E}">
        <p14:creationId xmlns:p14="http://schemas.microsoft.com/office/powerpoint/2010/main" val="417559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lstStyle/>
          <a:p>
            <a:r>
              <a:rPr lang="cs-CZ" b="1" dirty="0" err="1">
                <a:latin typeface="Arial" pitchFamily="34" charset="0"/>
                <a:cs typeface="Mangal" pitchFamily="18" charset="0"/>
              </a:rPr>
              <a:t>Einführung</a:t>
            </a:r>
            <a:endParaRPr lang="de-DE" b="1" dirty="0"/>
          </a:p>
        </p:txBody>
      </p:sp>
      <p:sp>
        <p:nvSpPr>
          <p:cNvPr id="3" name="Zástupný symbol pro obsah 2"/>
          <p:cNvSpPr>
            <a:spLocks noGrp="1"/>
          </p:cNvSpPr>
          <p:nvPr>
            <p:ph idx="1"/>
          </p:nvPr>
        </p:nvSpPr>
        <p:spPr/>
        <p:txBody>
          <a:bodyPr/>
          <a:lstStyle/>
          <a:p>
            <a:pPr marL="431800" indent="-323850">
              <a:buSzPct val="45000"/>
              <a:buFont typeface="StarSymbol"/>
              <a:buChar char="●"/>
            </a:pPr>
            <a:r>
              <a:rPr lang="de-DE" altLang="cs-CZ" sz="2400" dirty="0">
                <a:latin typeface="Arial" pitchFamily="34" charset="0"/>
                <a:ea typeface="Microsoft YaHei" pitchFamily="34" charset="-122"/>
                <a:cs typeface="Mangal" pitchFamily="18" charset="0"/>
              </a:rPr>
              <a:t>Negationswörter</a:t>
            </a:r>
            <a:r>
              <a:rPr lang="cs-CZ" altLang="cs-CZ" sz="2400" dirty="0">
                <a:latin typeface="Arial" pitchFamily="34" charset="0"/>
                <a:ea typeface="Microsoft YaHei" pitchFamily="34" charset="-122"/>
                <a:cs typeface="Mangal" pitchFamily="18" charset="0"/>
              </a:rPr>
              <a:t> (</a:t>
            </a:r>
            <a:r>
              <a:rPr lang="cs-CZ" altLang="cs-CZ" sz="2400" dirty="0" err="1">
                <a:latin typeface="Arial" pitchFamily="34" charset="0"/>
                <a:ea typeface="Microsoft YaHei" pitchFamily="34" charset="-122"/>
                <a:cs typeface="Mangal" pitchFamily="18" charset="0"/>
              </a:rPr>
              <a:t>Auswahl</a:t>
            </a:r>
            <a:r>
              <a:rPr lang="cs-CZ" altLang="cs-CZ" sz="2400" dirty="0">
                <a:latin typeface="Arial" pitchFamily="34" charset="0"/>
                <a:ea typeface="Microsoft YaHei" pitchFamily="34" charset="-122"/>
                <a:cs typeface="Mangal" pitchFamily="18" charset="0"/>
              </a:rPr>
              <a:t>)</a:t>
            </a:r>
            <a:r>
              <a:rPr lang="de-DE" altLang="cs-CZ" sz="2400" dirty="0">
                <a:latin typeface="Arial" pitchFamily="34" charset="0"/>
                <a:ea typeface="Microsoft YaHei" pitchFamily="34" charset="-122"/>
                <a:cs typeface="Mangal" pitchFamily="18" charset="0"/>
              </a:rPr>
              <a:t>:</a:t>
            </a:r>
          </a:p>
          <a:p>
            <a:pPr marL="107950" indent="0">
              <a:buSzPct val="45000"/>
              <a:buNone/>
            </a:pPr>
            <a:r>
              <a:rPr lang="de-DE" altLang="cs-CZ" sz="2400" dirty="0">
                <a:solidFill>
                  <a:schemeClr val="accent3">
                    <a:lumMod val="60000"/>
                    <a:lumOff val="40000"/>
                  </a:schemeClr>
                </a:solidFill>
                <a:latin typeface="Arial" pitchFamily="34" charset="0"/>
                <a:ea typeface="Microsoft YaHei" pitchFamily="34" charset="-122"/>
                <a:cs typeface="Mangal" pitchFamily="18" charset="0"/>
              </a:rPr>
              <a:t>nicht, nichts, nie, niemals, niemand, nimmer, nirgends, nirgendwo, keiner, kein, keinerlei, nirgendwohin, nirgendwoher, keinesfalls, kein</a:t>
            </a:r>
            <a:r>
              <a:rPr lang="cs-CZ" altLang="cs-CZ" sz="2400" dirty="0">
                <a:solidFill>
                  <a:schemeClr val="accent3">
                    <a:lumMod val="60000"/>
                    <a:lumOff val="40000"/>
                  </a:schemeClr>
                </a:solidFill>
                <a:latin typeface="Arial" pitchFamily="34" charset="0"/>
                <a:ea typeface="Microsoft YaHei" pitchFamily="34" charset="-122"/>
                <a:cs typeface="Mangal" pitchFamily="18" charset="0"/>
              </a:rPr>
              <a:t>e</a:t>
            </a:r>
            <a:r>
              <a:rPr lang="de-DE" altLang="cs-CZ" sz="2400" dirty="0" err="1">
                <a:solidFill>
                  <a:schemeClr val="accent3">
                    <a:lumMod val="60000"/>
                    <a:lumOff val="40000"/>
                  </a:schemeClr>
                </a:solidFill>
                <a:latin typeface="Arial" pitchFamily="34" charset="0"/>
                <a:ea typeface="Microsoft YaHei" pitchFamily="34" charset="-122"/>
                <a:cs typeface="Mangal" pitchFamily="18" charset="0"/>
              </a:rPr>
              <a:t>swegs</a:t>
            </a:r>
            <a:r>
              <a:rPr lang="de-DE" altLang="cs-CZ" sz="2400" dirty="0">
                <a:solidFill>
                  <a:schemeClr val="accent3">
                    <a:lumMod val="60000"/>
                    <a:lumOff val="40000"/>
                  </a:schemeClr>
                </a:solidFill>
                <a:latin typeface="Arial" pitchFamily="34" charset="0"/>
                <a:ea typeface="Microsoft YaHei" pitchFamily="34" charset="-122"/>
                <a:cs typeface="Mangal" pitchFamily="18" charset="0"/>
              </a:rPr>
              <a:t>, nein, weder...noch</a:t>
            </a:r>
            <a:endParaRPr lang="cs-CZ" altLang="cs-CZ" sz="24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endParaRPr lang="de-DE" altLang="cs-CZ" sz="2800" dirty="0">
              <a:latin typeface="Arial" pitchFamily="34" charset="0"/>
              <a:ea typeface="Microsoft YaHei" pitchFamily="34" charset="-122"/>
              <a:cs typeface="Mangal" pitchFamily="18" charset="0"/>
            </a:endParaRPr>
          </a:p>
          <a:p>
            <a:pPr marL="107950" indent="0">
              <a:buSzPct val="45000"/>
              <a:buNone/>
            </a:pPr>
            <a:endParaRPr lang="cs-CZ" altLang="cs-CZ" sz="2800" dirty="0">
              <a:latin typeface="Arial" pitchFamily="34" charset="0"/>
              <a:ea typeface="Microsoft YaHei" pitchFamily="34" charset="-122"/>
              <a:cs typeface="Mangal" pitchFamily="18" charset="0"/>
            </a:endParaRPr>
          </a:p>
          <a:p>
            <a:pPr marL="107950" indent="0">
              <a:buSzPct val="45000"/>
              <a:buNone/>
            </a:pPr>
            <a:endParaRPr lang="de-DE" altLang="cs-CZ" sz="2800" dirty="0">
              <a:latin typeface="Arial" pitchFamily="34" charset="0"/>
              <a:ea typeface="Microsoft YaHei" pitchFamily="34" charset="-122"/>
              <a:cs typeface="Mangal" pitchFamily="18" charset="0"/>
            </a:endParaRPr>
          </a:p>
          <a:p>
            <a:endParaRPr lang="cs-CZ" dirty="0"/>
          </a:p>
        </p:txBody>
      </p:sp>
    </p:spTree>
    <p:extLst>
      <p:ext uri="{BB962C8B-B14F-4D97-AF65-F5344CB8AC3E}">
        <p14:creationId xmlns:p14="http://schemas.microsoft.com/office/powerpoint/2010/main" val="265695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marL="107950">
              <a:buSzPct val="45000"/>
            </a:pPr>
            <a:r>
              <a:rPr lang="de-DE" altLang="cs-CZ" b="1" dirty="0">
                <a:latin typeface="Arial" pitchFamily="34" charset="0"/>
                <a:ea typeface="Microsoft YaHei" pitchFamily="34" charset="-122"/>
                <a:cs typeface="Mangal" pitchFamily="18" charset="0"/>
              </a:rPr>
              <a:t>Ver</a:t>
            </a:r>
            <a:r>
              <a:rPr lang="cs-CZ" altLang="cs-CZ" b="1" dirty="0" err="1">
                <a:latin typeface="Arial" pitchFamily="34" charset="0"/>
                <a:ea typeface="Microsoft YaHei" pitchFamily="34" charset="-122"/>
                <a:cs typeface="Mangal" pitchFamily="18" charset="0"/>
              </a:rPr>
              <a:t>neinung</a:t>
            </a:r>
            <a:r>
              <a:rPr lang="cs-CZ" altLang="cs-CZ" b="1" dirty="0">
                <a:latin typeface="Arial" pitchFamily="34" charset="0"/>
                <a:ea typeface="Microsoft YaHei" pitchFamily="34" charset="-122"/>
                <a:cs typeface="Mangal" pitchFamily="18" charset="0"/>
              </a:rPr>
              <a:t> durch</a:t>
            </a:r>
            <a:r>
              <a:rPr lang="de-DE" altLang="cs-CZ" b="1" dirty="0">
                <a:latin typeface="Arial" pitchFamily="34" charset="0"/>
                <a:ea typeface="Microsoft YaHei" pitchFamily="34" charset="-122"/>
                <a:cs typeface="Mangal" pitchFamily="18" charset="0"/>
              </a:rPr>
              <a:t> </a:t>
            </a:r>
            <a:br>
              <a:rPr lang="cs-CZ" altLang="cs-CZ" b="1" dirty="0">
                <a:latin typeface="Arial" pitchFamily="34" charset="0"/>
                <a:ea typeface="Microsoft YaHei" pitchFamily="34" charset="-122"/>
                <a:cs typeface="Mangal" pitchFamily="18" charset="0"/>
              </a:rPr>
            </a:br>
            <a:r>
              <a:rPr lang="de-DE" altLang="cs-CZ" b="1" dirty="0">
                <a:solidFill>
                  <a:schemeClr val="accent3">
                    <a:lumMod val="60000"/>
                    <a:lumOff val="40000"/>
                  </a:schemeClr>
                </a:solidFill>
                <a:latin typeface="Arial" pitchFamily="34" charset="0"/>
                <a:ea typeface="Microsoft YaHei" pitchFamily="34" charset="-122"/>
                <a:cs typeface="Mangal" pitchFamily="18" charset="0"/>
              </a:rPr>
              <a:t>kein</a:t>
            </a:r>
            <a:r>
              <a:rPr lang="de-DE" altLang="cs-CZ" b="1" dirty="0">
                <a:latin typeface="Arial" pitchFamily="34" charset="0"/>
                <a:ea typeface="Microsoft YaHei" pitchFamily="34" charset="-122"/>
                <a:cs typeface="Mangal" pitchFamily="18" charset="0"/>
              </a:rPr>
              <a:t> </a:t>
            </a:r>
            <a:r>
              <a:rPr lang="cs-CZ" altLang="cs-CZ" b="1" dirty="0" err="1">
                <a:latin typeface="Arial" pitchFamily="34" charset="0"/>
                <a:ea typeface="Microsoft YaHei" pitchFamily="34" charset="-122"/>
                <a:cs typeface="Mangal" pitchFamily="18" charset="0"/>
              </a:rPr>
              <a:t>und</a:t>
            </a:r>
            <a:r>
              <a:rPr lang="de-DE" altLang="cs-CZ" b="1" dirty="0">
                <a:latin typeface="Arial" pitchFamily="34" charset="0"/>
                <a:ea typeface="Microsoft YaHei" pitchFamily="34" charset="-122"/>
                <a:cs typeface="Mangal" pitchFamily="18" charset="0"/>
              </a:rPr>
              <a:t> </a:t>
            </a:r>
            <a:r>
              <a:rPr lang="de-DE" altLang="cs-CZ" b="1" dirty="0">
                <a:solidFill>
                  <a:schemeClr val="accent3">
                    <a:lumMod val="60000"/>
                    <a:lumOff val="40000"/>
                  </a:schemeClr>
                </a:solidFill>
                <a:latin typeface="Arial" pitchFamily="34" charset="0"/>
                <a:ea typeface="Microsoft YaHei" pitchFamily="34" charset="-122"/>
                <a:cs typeface="Mangal" pitchFamily="18" charset="0"/>
              </a:rPr>
              <a:t>nicht</a:t>
            </a:r>
          </a:p>
        </p:txBody>
      </p:sp>
      <p:sp>
        <p:nvSpPr>
          <p:cNvPr id="3" name="Zástupný symbol pro obsah 2"/>
          <p:cNvSpPr>
            <a:spLocks noGrp="1"/>
          </p:cNvSpPr>
          <p:nvPr>
            <p:ph idx="1"/>
          </p:nvPr>
        </p:nvSpPr>
        <p:spPr/>
        <p:txBody>
          <a:bodyPr>
            <a:normAutofit fontScale="25000" lnSpcReduction="20000"/>
          </a:bodyPr>
          <a:lstStyle/>
          <a:p>
            <a:pPr marL="107950" indent="0">
              <a:buSzPct val="45000"/>
              <a:buNone/>
            </a:pPr>
            <a:r>
              <a:rPr lang="de-DE" altLang="cs-CZ" sz="9600" dirty="0">
                <a:latin typeface="Arial" pitchFamily="34" charset="0"/>
                <a:ea typeface="Microsoft YaHei" pitchFamily="34" charset="-122"/>
                <a:cs typeface="Mangal" pitchFamily="18" charset="0"/>
              </a:rPr>
              <a:t>Negationswort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kein</a:t>
            </a:r>
            <a:r>
              <a:rPr lang="cs-CZ" altLang="cs-CZ" sz="9600" dirty="0">
                <a:latin typeface="Arial" pitchFamily="34" charset="0"/>
                <a:ea typeface="Microsoft YaHei" pitchFamily="34" charset="-122"/>
                <a:cs typeface="Mangal" pitchFamily="18" charset="0"/>
              </a:rPr>
              <a:t>:</a:t>
            </a:r>
          </a:p>
          <a:p>
            <a:pPr marL="107950" indent="0">
              <a:buSzPct val="45000"/>
              <a:buNone/>
            </a:pPr>
            <a:endParaRPr lang="de-DE" altLang="cs-CZ" sz="96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r>
              <a:rPr lang="cs-CZ" altLang="cs-CZ" sz="9600" dirty="0">
                <a:latin typeface="Arial" pitchFamily="34" charset="0"/>
                <a:ea typeface="Microsoft YaHei" pitchFamily="34" charset="-122"/>
                <a:cs typeface="Mangal" pitchFamily="18" charset="0"/>
              </a:rPr>
              <a:t>(</a:t>
            </a:r>
            <a:r>
              <a:rPr lang="de-DE" altLang="cs-CZ" sz="9600" dirty="0">
                <a:latin typeface="Arial" pitchFamily="34" charset="0"/>
                <a:ea typeface="Microsoft YaHei" pitchFamily="34" charset="-122"/>
                <a:cs typeface="Mangal" pitchFamily="18" charset="0"/>
              </a:rPr>
              <a:t>a) das nicht verneinte Substantiv hat</a:t>
            </a:r>
            <a:r>
              <a:rPr lang="cs-CZ" altLang="cs-CZ" sz="9600" dirty="0">
                <a:latin typeface="Arial" pitchFamily="34" charset="0"/>
                <a:ea typeface="Microsoft YaHei" pitchFamily="34" charset="-122"/>
                <a:cs typeface="Mangal" pitchFamily="18" charset="0"/>
              </a:rPr>
              <a:t> </a:t>
            </a:r>
            <a:r>
              <a:rPr lang="cs-CZ" altLang="cs-CZ" sz="9600" dirty="0" err="1">
                <a:latin typeface="Arial" pitchFamily="34" charset="0"/>
                <a:ea typeface="Microsoft YaHei" pitchFamily="34" charset="-122"/>
                <a:cs typeface="Mangal" pitchFamily="18" charset="0"/>
              </a:rPr>
              <a:t>bei</a:t>
            </a:r>
            <a:r>
              <a:rPr lang="cs-CZ" altLang="cs-CZ" sz="9600" dirty="0">
                <a:latin typeface="Arial" pitchFamily="34" charset="0"/>
                <a:ea typeface="Microsoft YaHei" pitchFamily="34" charset="-122"/>
                <a:cs typeface="Mangal" pitchFamily="18" charset="0"/>
              </a:rPr>
              <a:t> </a:t>
            </a:r>
            <a:r>
              <a:rPr lang="cs-CZ" altLang="cs-CZ" sz="9600" dirty="0" err="1">
                <a:latin typeface="Arial" pitchFamily="34" charset="0"/>
                <a:ea typeface="Microsoft YaHei" pitchFamily="34" charset="-122"/>
                <a:cs typeface="Mangal" pitchFamily="18" charset="0"/>
              </a:rPr>
              <a:t>sich</a:t>
            </a:r>
            <a:r>
              <a:rPr lang="cs-CZ" altLang="cs-CZ" sz="9600" dirty="0">
                <a:latin typeface="Arial" pitchFamily="34" charset="0"/>
                <a:ea typeface="Microsoft YaHei" pitchFamily="34" charset="-122"/>
                <a:cs typeface="Mangal" pitchFamily="18" charset="0"/>
              </a:rPr>
              <a:t> </a:t>
            </a:r>
            <a:r>
              <a:rPr lang="de-DE" altLang="cs-CZ" sz="9600" dirty="0">
                <a:latin typeface="Arial" pitchFamily="34" charset="0"/>
                <a:ea typeface="Microsoft YaHei" pitchFamily="34" charset="-122"/>
                <a:cs typeface="Mangal" pitchFamily="18" charset="0"/>
              </a:rPr>
              <a:t>den unbestimmten Artikel</a:t>
            </a:r>
            <a:r>
              <a:rPr lang="cs-CZ" altLang="cs-CZ" sz="9600" dirty="0">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Er hat </a:t>
            </a:r>
            <a:r>
              <a:rPr lang="de-DE" altLang="cs-CZ" sz="9600" b="1" dirty="0">
                <a:solidFill>
                  <a:schemeClr val="accent3">
                    <a:lumMod val="60000"/>
                    <a:lumOff val="40000"/>
                  </a:schemeClr>
                </a:solidFill>
                <a:latin typeface="Arial" pitchFamily="34" charset="0"/>
                <a:ea typeface="Microsoft YaHei" pitchFamily="34" charset="-122"/>
                <a:cs typeface="Mangal" pitchFamily="18" charset="0"/>
              </a:rPr>
              <a:t>einen</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 Hasen gesehen</a:t>
            </a:r>
            <a:r>
              <a:rPr lang="cs-CZ" altLang="cs-CZ" sz="9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Er hat </a:t>
            </a:r>
            <a:r>
              <a:rPr lang="de-DE" altLang="cs-CZ" sz="9600" b="1" dirty="0">
                <a:solidFill>
                  <a:schemeClr val="accent3">
                    <a:lumMod val="60000"/>
                    <a:lumOff val="40000"/>
                  </a:schemeClr>
                </a:solidFill>
                <a:latin typeface="Arial" pitchFamily="34" charset="0"/>
                <a:ea typeface="Microsoft YaHei" pitchFamily="34" charset="-122"/>
                <a:cs typeface="Mangal" pitchFamily="18" charset="0"/>
              </a:rPr>
              <a:t>keinen</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 Hasen gesehen</a:t>
            </a:r>
            <a:r>
              <a:rPr lang="cs-CZ" altLang="cs-CZ" sz="9600" dirty="0">
                <a:solidFill>
                  <a:schemeClr val="accent3">
                    <a:lumMod val="60000"/>
                    <a:lumOff val="40000"/>
                  </a:schemeClr>
                </a:solidFill>
                <a:latin typeface="Arial" pitchFamily="34" charset="0"/>
                <a:ea typeface="Microsoft YaHei" pitchFamily="34" charset="-122"/>
                <a:cs typeface="Mangal" pitchFamily="18" charset="0"/>
              </a:rPr>
              <a:t>.</a:t>
            </a:r>
            <a:endParaRPr lang="de-DE" altLang="cs-CZ" sz="96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endParaRPr lang="cs-CZ" altLang="cs-CZ" sz="9600" dirty="0">
              <a:latin typeface="Arial" pitchFamily="34" charset="0"/>
              <a:ea typeface="Microsoft YaHei" pitchFamily="34" charset="-122"/>
              <a:cs typeface="Mangal" pitchFamily="18" charset="0"/>
            </a:endParaRPr>
          </a:p>
          <a:p>
            <a:pPr marL="107950" indent="0">
              <a:buSzPct val="45000"/>
              <a:buNone/>
            </a:pPr>
            <a:r>
              <a:rPr lang="cs-CZ" altLang="cs-CZ" sz="9600" dirty="0">
                <a:latin typeface="Arial" pitchFamily="34" charset="0"/>
                <a:ea typeface="Microsoft YaHei" pitchFamily="34" charset="-122"/>
                <a:cs typeface="Mangal" pitchFamily="18" charset="0"/>
              </a:rPr>
              <a:t>(</a:t>
            </a:r>
            <a:r>
              <a:rPr lang="de-DE" altLang="cs-CZ" sz="9600" dirty="0">
                <a:latin typeface="Arial" pitchFamily="34" charset="0"/>
                <a:ea typeface="Microsoft YaHei" pitchFamily="34" charset="-122"/>
                <a:cs typeface="Mangal" pitchFamily="18" charset="0"/>
              </a:rPr>
              <a:t>b) das nicht verneinte Substantiv hat den</a:t>
            </a:r>
            <a:r>
              <a:rPr lang="cs-CZ" altLang="cs-CZ" sz="9600" dirty="0">
                <a:latin typeface="Arial" pitchFamily="34" charset="0"/>
                <a:ea typeface="Microsoft YaHei" pitchFamily="34" charset="-122"/>
                <a:cs typeface="Mangal" pitchFamily="18" charset="0"/>
              </a:rPr>
              <a:t> </a:t>
            </a:r>
            <a:r>
              <a:rPr lang="de-DE" altLang="cs-CZ" sz="9600" dirty="0">
                <a:latin typeface="Arial" pitchFamily="34" charset="0"/>
                <a:ea typeface="Microsoft YaHei" pitchFamily="34" charset="-122"/>
                <a:cs typeface="Mangal" pitchFamily="18" charset="0"/>
              </a:rPr>
              <a:t>Nullartikel</a:t>
            </a:r>
            <a:r>
              <a:rPr lang="cs-CZ" altLang="cs-CZ" sz="9600" dirty="0">
                <a:latin typeface="Arial" pitchFamily="34" charset="0"/>
                <a:ea typeface="Microsoft YaHei" pitchFamily="34" charset="-122"/>
                <a:cs typeface="Mangal" pitchFamily="18" charset="0"/>
              </a:rPr>
              <a:t> </a:t>
            </a:r>
            <a:r>
              <a:rPr lang="cs-CZ" altLang="cs-CZ" sz="9600" dirty="0" err="1">
                <a:latin typeface="Arial" pitchFamily="34" charset="0"/>
                <a:ea typeface="Microsoft YaHei" pitchFamily="34" charset="-122"/>
                <a:cs typeface="Mangal" pitchFamily="18" charset="0"/>
              </a:rPr>
              <a:t>bei</a:t>
            </a:r>
            <a:r>
              <a:rPr lang="cs-CZ" altLang="cs-CZ" sz="9600" dirty="0">
                <a:latin typeface="Arial" pitchFamily="34" charset="0"/>
                <a:ea typeface="Microsoft YaHei" pitchFamily="34" charset="-122"/>
                <a:cs typeface="Mangal" pitchFamily="18" charset="0"/>
              </a:rPr>
              <a:t> </a:t>
            </a:r>
            <a:r>
              <a:rPr lang="cs-CZ" altLang="cs-CZ" sz="9600" dirty="0" err="1">
                <a:latin typeface="Arial" pitchFamily="34" charset="0"/>
                <a:ea typeface="Microsoft YaHei" pitchFamily="34" charset="-122"/>
                <a:cs typeface="Mangal" pitchFamily="18" charset="0"/>
              </a:rPr>
              <a:t>sich</a:t>
            </a:r>
            <a:r>
              <a:rPr lang="de-DE" altLang="cs-CZ" sz="9600" dirty="0">
                <a:latin typeface="Arial" pitchFamily="34" charset="0"/>
                <a:ea typeface="Microsoft YaHei" pitchFamily="34" charset="-122"/>
                <a:cs typeface="Mangal" pitchFamily="18" charset="0"/>
              </a:rPr>
              <a:t> (Stoffnamen)</a:t>
            </a:r>
            <a:r>
              <a:rPr lang="cs-CZ" altLang="cs-CZ" sz="9600" dirty="0">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Er trank </a:t>
            </a:r>
            <a:r>
              <a:rPr lang="de-DE" altLang="cs-CZ" sz="9600" b="1" dirty="0">
                <a:solidFill>
                  <a:schemeClr val="accent3">
                    <a:lumMod val="60000"/>
                    <a:lumOff val="40000"/>
                  </a:schemeClr>
                </a:solidFill>
                <a:latin typeface="Arial" pitchFamily="34" charset="0"/>
                <a:ea typeface="Microsoft YaHei" pitchFamily="34" charset="-122"/>
                <a:cs typeface="Mangal" pitchFamily="18" charset="0"/>
              </a:rPr>
              <a:t>(0)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Bier</a:t>
            </a:r>
            <a:r>
              <a:rPr lang="cs-CZ" altLang="cs-CZ" sz="9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Er trank </a:t>
            </a:r>
            <a:r>
              <a:rPr lang="de-DE" altLang="cs-CZ" sz="9600" b="1" dirty="0">
                <a:solidFill>
                  <a:schemeClr val="accent3">
                    <a:lumMod val="60000"/>
                    <a:lumOff val="40000"/>
                  </a:schemeClr>
                </a:solidFill>
                <a:latin typeface="Arial" pitchFamily="34" charset="0"/>
                <a:ea typeface="Microsoft YaHei" pitchFamily="34" charset="-122"/>
                <a:cs typeface="Mangal" pitchFamily="18" charset="0"/>
              </a:rPr>
              <a:t>kein</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 Bier.</a:t>
            </a:r>
          </a:p>
          <a:p>
            <a:pPr marL="107950" indent="0">
              <a:buSzPct val="45000"/>
              <a:buNone/>
            </a:pPr>
            <a:endParaRPr lang="cs-CZ" altLang="cs-CZ" sz="9600" dirty="0">
              <a:latin typeface="Arial" pitchFamily="34" charset="0"/>
              <a:ea typeface="Microsoft YaHei" pitchFamily="34" charset="-122"/>
              <a:cs typeface="Mangal" pitchFamily="18" charset="0"/>
            </a:endParaRPr>
          </a:p>
          <a:p>
            <a:pPr marL="107950" indent="0">
              <a:buSzPct val="45000"/>
              <a:buNone/>
            </a:pPr>
            <a:r>
              <a:rPr lang="cs-CZ" altLang="cs-CZ" sz="9600" dirty="0">
                <a:latin typeface="Arial" pitchFamily="34" charset="0"/>
                <a:ea typeface="Microsoft YaHei" pitchFamily="34" charset="-122"/>
                <a:cs typeface="Mangal" pitchFamily="18" charset="0"/>
              </a:rPr>
              <a:t>(</a:t>
            </a:r>
            <a:r>
              <a:rPr lang="de-DE" altLang="cs-CZ" sz="9600" dirty="0">
                <a:latin typeface="Arial" pitchFamily="34" charset="0"/>
                <a:ea typeface="Microsoft YaHei" pitchFamily="34" charset="-122"/>
                <a:cs typeface="Mangal" pitchFamily="18" charset="0"/>
              </a:rPr>
              <a:t>c) in einigen festen Verbindungen</a:t>
            </a:r>
            <a:r>
              <a:rPr lang="cs-CZ" altLang="cs-CZ" sz="9600" dirty="0">
                <a:latin typeface="Arial" pitchFamily="34" charset="0"/>
                <a:ea typeface="Microsoft YaHei" pitchFamily="34" charset="-122"/>
                <a:cs typeface="Mangal" pitchFamily="18" charset="0"/>
              </a:rPr>
              <a:t>:</a:t>
            </a:r>
          </a:p>
          <a:p>
            <a:pPr marL="107950" indent="0">
              <a:buSzPct val="45000"/>
              <a:buNone/>
            </a:pPr>
            <a:r>
              <a:rPr lang="cs-CZ" altLang="cs-CZ" sz="9600" dirty="0">
                <a:latin typeface="Arial" pitchFamily="34" charset="0"/>
                <a:ea typeface="Microsoft YaHei" pitchFamily="34" charset="-122"/>
                <a:cs typeface="Mangal" pitchFamily="18" charset="0"/>
              </a:rPr>
              <a:t>   - v</a:t>
            </a:r>
            <a:r>
              <a:rPr lang="de-DE" altLang="cs-CZ" sz="9600" dirty="0" err="1">
                <a:latin typeface="Arial" pitchFamily="34" charset="0"/>
                <a:ea typeface="Microsoft YaHei" pitchFamily="34" charset="-122"/>
                <a:cs typeface="Mangal" pitchFamily="18" charset="0"/>
              </a:rPr>
              <a:t>or</a:t>
            </a:r>
            <a:r>
              <a:rPr lang="de-DE" altLang="cs-CZ" sz="9600" dirty="0">
                <a:latin typeface="Arial" pitchFamily="34" charset="0"/>
                <a:ea typeface="Microsoft YaHei" pitchFamily="34" charset="-122"/>
                <a:cs typeface="Mangal" pitchFamily="18" charset="0"/>
              </a:rPr>
              <a:t> allem mit </a:t>
            </a:r>
            <a:r>
              <a:rPr lang="de-DE" altLang="cs-CZ" sz="9600" i="1" dirty="0">
                <a:latin typeface="Arial" pitchFamily="34" charset="0"/>
                <a:ea typeface="Microsoft YaHei" pitchFamily="34" charset="-122"/>
                <a:cs typeface="Mangal" pitchFamily="18" charset="0"/>
              </a:rPr>
              <a:t>haben</a:t>
            </a:r>
            <a:r>
              <a:rPr lang="de-DE" altLang="cs-CZ" sz="9600" dirty="0">
                <a:latin typeface="Arial" pitchFamily="34" charset="0"/>
                <a:ea typeface="Microsoft YaHei" pitchFamily="34" charset="-122"/>
                <a:cs typeface="Mangal" pitchFamily="18" charset="0"/>
              </a:rPr>
              <a:t> und </a:t>
            </a:r>
            <a:r>
              <a:rPr lang="de-DE" altLang="cs-CZ" sz="9600" i="1" dirty="0">
                <a:latin typeface="Arial" pitchFamily="34" charset="0"/>
                <a:ea typeface="Microsoft YaHei" pitchFamily="34" charset="-122"/>
                <a:cs typeface="Mangal" pitchFamily="18" charset="0"/>
              </a:rPr>
              <a:t>sein</a:t>
            </a:r>
          </a:p>
          <a:p>
            <a:pPr marL="107950" indent="0">
              <a:buSzPct val="45000"/>
              <a:buNone/>
            </a:pPr>
            <a:r>
              <a:rPr lang="cs-CZ" altLang="cs-CZ" sz="9600" dirty="0">
                <a:latin typeface="Arial" pitchFamily="34" charset="0"/>
                <a:ea typeface="Microsoft YaHei" pitchFamily="34" charset="-122"/>
                <a:cs typeface="Mangal" pitchFamily="18" charset="0"/>
              </a:rPr>
              <a:t>   - </a:t>
            </a:r>
            <a:r>
              <a:rPr lang="de-DE" altLang="cs-CZ" sz="9600" dirty="0">
                <a:latin typeface="Arial" pitchFamily="34" charset="0"/>
                <a:ea typeface="Microsoft YaHei" pitchFamily="34" charset="-122"/>
                <a:cs typeface="Mangal" pitchFamily="18" charset="0"/>
              </a:rPr>
              <a:t>Verbindungen, die durch Verben oder Adjektive</a:t>
            </a:r>
            <a:endParaRPr lang="cs-CZ" altLang="cs-CZ" sz="9600" dirty="0">
              <a:latin typeface="Arial" pitchFamily="34" charset="0"/>
              <a:ea typeface="Microsoft YaHei" pitchFamily="34" charset="-122"/>
              <a:cs typeface="Mangal" pitchFamily="18" charset="0"/>
            </a:endParaRPr>
          </a:p>
          <a:p>
            <a:pPr marL="107950" indent="0">
              <a:buSzPct val="45000"/>
              <a:buNone/>
            </a:pPr>
            <a:r>
              <a:rPr lang="cs-CZ" altLang="cs-CZ" sz="9600" dirty="0">
                <a:latin typeface="Arial" pitchFamily="34" charset="0"/>
                <a:ea typeface="Microsoft YaHei" pitchFamily="34" charset="-122"/>
                <a:cs typeface="Mangal" pitchFamily="18" charset="0"/>
              </a:rPr>
              <a:t>     </a:t>
            </a:r>
            <a:r>
              <a:rPr lang="de-DE" altLang="cs-CZ" sz="9600" dirty="0">
                <a:latin typeface="Arial" pitchFamily="34" charset="0"/>
                <a:ea typeface="Microsoft YaHei" pitchFamily="34" charset="-122"/>
                <a:cs typeface="Mangal" pitchFamily="18" charset="0"/>
              </a:rPr>
              <a:t>ersetzbar</a:t>
            </a:r>
            <a:r>
              <a:rPr lang="cs-CZ" altLang="cs-CZ" sz="9600" dirty="0">
                <a:latin typeface="Arial" pitchFamily="34" charset="0"/>
                <a:ea typeface="Microsoft YaHei" pitchFamily="34" charset="-122"/>
                <a:cs typeface="Mangal" pitchFamily="18" charset="0"/>
              </a:rPr>
              <a:t> </a:t>
            </a:r>
            <a:r>
              <a:rPr lang="de-DE" altLang="cs-CZ" sz="9600" dirty="0">
                <a:latin typeface="Arial" pitchFamily="34" charset="0"/>
                <a:ea typeface="Microsoft YaHei" pitchFamily="34" charset="-122"/>
                <a:cs typeface="Mangal" pitchFamily="18" charset="0"/>
              </a:rPr>
              <a:t>sind</a:t>
            </a:r>
            <a:r>
              <a:rPr lang="cs-CZ" altLang="cs-CZ" sz="9600" dirty="0">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Sie hatte Angst.</a:t>
            </a:r>
            <a:r>
              <a:rPr lang="cs-CZ" altLang="cs-CZ" sz="9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Sie hatte </a:t>
            </a:r>
            <a:r>
              <a:rPr lang="de-DE" altLang="cs-CZ" sz="9600" b="1" dirty="0">
                <a:solidFill>
                  <a:schemeClr val="accent3">
                    <a:lumMod val="60000"/>
                    <a:lumOff val="40000"/>
                  </a:schemeClr>
                </a:solidFill>
                <a:latin typeface="Arial" pitchFamily="34" charset="0"/>
                <a:ea typeface="Microsoft YaHei" pitchFamily="34" charset="-122"/>
                <a:cs typeface="Mangal" pitchFamily="18" charset="0"/>
              </a:rPr>
              <a:t>keine</a:t>
            </a:r>
            <a:r>
              <a:rPr lang="de-DE" altLang="cs-CZ" sz="9600" dirty="0">
                <a:solidFill>
                  <a:schemeClr val="accent3">
                    <a:lumMod val="60000"/>
                    <a:lumOff val="40000"/>
                  </a:schemeClr>
                </a:solidFill>
                <a:latin typeface="Arial" pitchFamily="34" charset="0"/>
                <a:ea typeface="Microsoft YaHei" pitchFamily="34" charset="-122"/>
                <a:cs typeface="Mangal" pitchFamily="18" charset="0"/>
              </a:rPr>
              <a:t> Angst.</a:t>
            </a:r>
          </a:p>
          <a:p>
            <a:pPr marL="107950" indent="0">
              <a:buSzPct val="45000"/>
              <a:buNone/>
            </a:pPr>
            <a:endParaRPr lang="de-DE" altLang="cs-CZ" dirty="0">
              <a:solidFill>
                <a:srgbClr val="000000"/>
              </a:solidFill>
              <a:latin typeface="Arial" pitchFamily="34" charset="0"/>
              <a:ea typeface="Microsoft YaHei" pitchFamily="34" charset="-122"/>
              <a:cs typeface="Mangal" pitchFamily="18" charset="0"/>
            </a:endParaRPr>
          </a:p>
          <a:p>
            <a:pPr marL="107950" indent="0">
              <a:buSzPct val="45000"/>
              <a:buNone/>
            </a:pPr>
            <a:endParaRPr lang="de-DE" altLang="cs-CZ" dirty="0">
              <a:latin typeface="Arial" pitchFamily="34" charset="0"/>
              <a:ea typeface="Microsoft YaHei" pitchFamily="34" charset="-122"/>
              <a:cs typeface="Mangal" pitchFamily="18" charset="0"/>
            </a:endParaRPr>
          </a:p>
          <a:p>
            <a:endParaRPr lang="cs-CZ" dirty="0"/>
          </a:p>
        </p:txBody>
      </p:sp>
    </p:spTree>
    <p:extLst>
      <p:ext uri="{BB962C8B-B14F-4D97-AF65-F5344CB8AC3E}">
        <p14:creationId xmlns:p14="http://schemas.microsoft.com/office/powerpoint/2010/main" val="17170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altLang="cs-CZ" b="1" dirty="0">
                <a:latin typeface="Arial" pitchFamily="34" charset="0"/>
                <a:ea typeface="Microsoft YaHei" pitchFamily="34" charset="-122"/>
                <a:cs typeface="Mangal" pitchFamily="18" charset="0"/>
              </a:rPr>
              <a:t>Ver</a:t>
            </a:r>
            <a:r>
              <a:rPr lang="cs-CZ" altLang="cs-CZ" b="1" dirty="0" err="1">
                <a:latin typeface="Arial" pitchFamily="34" charset="0"/>
                <a:ea typeface="Microsoft YaHei" pitchFamily="34" charset="-122"/>
                <a:cs typeface="Mangal" pitchFamily="18" charset="0"/>
              </a:rPr>
              <a:t>neinung</a:t>
            </a:r>
            <a:r>
              <a:rPr lang="cs-CZ" altLang="cs-CZ" b="1" dirty="0">
                <a:latin typeface="Arial" pitchFamily="34" charset="0"/>
                <a:ea typeface="Microsoft YaHei" pitchFamily="34" charset="-122"/>
                <a:cs typeface="Mangal" pitchFamily="18" charset="0"/>
              </a:rPr>
              <a:t> durch</a:t>
            </a:r>
            <a:r>
              <a:rPr lang="de-DE" altLang="cs-CZ" b="1" dirty="0">
                <a:latin typeface="Arial" pitchFamily="34" charset="0"/>
                <a:ea typeface="Microsoft YaHei" pitchFamily="34" charset="-122"/>
                <a:cs typeface="Mangal" pitchFamily="18" charset="0"/>
              </a:rPr>
              <a:t> </a:t>
            </a:r>
            <a:br>
              <a:rPr lang="cs-CZ" altLang="cs-CZ" b="1" dirty="0">
                <a:latin typeface="Arial" pitchFamily="34" charset="0"/>
                <a:ea typeface="Microsoft YaHei" pitchFamily="34" charset="-122"/>
                <a:cs typeface="Mangal" pitchFamily="18" charset="0"/>
              </a:rPr>
            </a:br>
            <a:r>
              <a:rPr lang="de-DE" altLang="cs-CZ" b="1" dirty="0">
                <a:solidFill>
                  <a:schemeClr val="accent3">
                    <a:lumMod val="60000"/>
                    <a:lumOff val="40000"/>
                  </a:schemeClr>
                </a:solidFill>
                <a:latin typeface="Arial" pitchFamily="34" charset="0"/>
                <a:ea typeface="Microsoft YaHei" pitchFamily="34" charset="-122"/>
                <a:cs typeface="Mangal" pitchFamily="18" charset="0"/>
              </a:rPr>
              <a:t>kein</a:t>
            </a:r>
            <a:r>
              <a:rPr lang="de-DE" altLang="cs-CZ" b="1" dirty="0">
                <a:latin typeface="Arial" pitchFamily="34" charset="0"/>
                <a:ea typeface="Microsoft YaHei" pitchFamily="34" charset="-122"/>
                <a:cs typeface="Mangal" pitchFamily="18" charset="0"/>
              </a:rPr>
              <a:t> </a:t>
            </a:r>
            <a:r>
              <a:rPr lang="cs-CZ" altLang="cs-CZ" b="1" dirty="0" err="1">
                <a:latin typeface="Arial" pitchFamily="34" charset="0"/>
                <a:ea typeface="Microsoft YaHei" pitchFamily="34" charset="-122"/>
                <a:cs typeface="Mangal" pitchFamily="18" charset="0"/>
              </a:rPr>
              <a:t>und</a:t>
            </a:r>
            <a:r>
              <a:rPr lang="de-DE" altLang="cs-CZ" b="1" dirty="0">
                <a:latin typeface="Arial" pitchFamily="34" charset="0"/>
                <a:ea typeface="Microsoft YaHei" pitchFamily="34" charset="-122"/>
                <a:cs typeface="Mangal" pitchFamily="18" charset="0"/>
              </a:rPr>
              <a:t> </a:t>
            </a:r>
            <a:r>
              <a:rPr lang="de-DE" altLang="cs-CZ" b="1" dirty="0">
                <a:solidFill>
                  <a:schemeClr val="accent3">
                    <a:lumMod val="60000"/>
                    <a:lumOff val="40000"/>
                  </a:schemeClr>
                </a:solidFill>
                <a:latin typeface="Arial" pitchFamily="34" charset="0"/>
                <a:ea typeface="Microsoft YaHei" pitchFamily="34" charset="-122"/>
                <a:cs typeface="Mangal" pitchFamily="18" charset="0"/>
              </a:rPr>
              <a:t>nicht</a:t>
            </a:r>
            <a:endParaRPr lang="de-DE" sz="2000" dirty="0">
              <a:solidFill>
                <a:schemeClr val="accent3">
                  <a:lumMod val="60000"/>
                  <a:lumOff val="40000"/>
                </a:schemeClr>
              </a:solidFill>
              <a:latin typeface="Arial" pitchFamily="34" charset="0"/>
              <a:ea typeface="Microsoft YaHei" pitchFamily="34" charset="-122"/>
              <a:cs typeface="Mangal" pitchFamily="18" charset="0"/>
            </a:endParaRPr>
          </a:p>
        </p:txBody>
      </p:sp>
      <p:sp>
        <p:nvSpPr>
          <p:cNvPr id="3" name="Zástupný symbol pro obsah 2"/>
          <p:cNvSpPr>
            <a:spLocks noGrp="1"/>
          </p:cNvSpPr>
          <p:nvPr>
            <p:ph idx="1"/>
          </p:nvPr>
        </p:nvSpPr>
        <p:spPr/>
        <p:txBody>
          <a:bodyPr>
            <a:normAutofit fontScale="92500" lnSpcReduction="10000"/>
          </a:bodyPr>
          <a:lstStyle/>
          <a:p>
            <a:pPr marL="107950" indent="0">
              <a:buSzPct val="45000"/>
              <a:buNone/>
            </a:pPr>
            <a:r>
              <a:rPr lang="de-DE" altLang="cs-CZ" sz="2600" dirty="0">
                <a:latin typeface="Arial" pitchFamily="34" charset="0"/>
                <a:ea typeface="Microsoft YaHei" pitchFamily="34" charset="-122"/>
                <a:cs typeface="Mangal" pitchFamily="18" charset="0"/>
              </a:rPr>
              <a:t>Negationswort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nicht</a:t>
            </a:r>
            <a:r>
              <a:rPr lang="de-DE" altLang="cs-CZ" sz="2600" dirty="0">
                <a:latin typeface="Arial" pitchFamily="34" charset="0"/>
                <a:ea typeface="Microsoft YaHei" pitchFamily="34" charset="-122"/>
                <a:cs typeface="Mangal" pitchFamily="18" charset="0"/>
              </a:rPr>
              <a:t>:</a:t>
            </a: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das nicht verneinte Substantiv ha</a:t>
            </a:r>
            <a:r>
              <a:rPr lang="cs-CZ" altLang="cs-CZ" sz="2600" dirty="0">
                <a:latin typeface="Arial" pitchFamily="34" charset="0"/>
                <a:ea typeface="Microsoft YaHei" pitchFamily="34" charset="-122"/>
                <a:cs typeface="Mangal" pitchFamily="18" charset="0"/>
              </a:rPr>
              <a:t>t </a:t>
            </a:r>
            <a:r>
              <a:rPr lang="de-DE" altLang="cs-CZ" sz="2600" b="1" dirty="0">
                <a:latin typeface="Arial" pitchFamily="34" charset="0"/>
                <a:ea typeface="Microsoft YaHei" pitchFamily="34" charset="-122"/>
                <a:cs typeface="Mangal" pitchFamily="18" charset="0"/>
              </a:rPr>
              <a:t>den Nullartikel</a:t>
            </a:r>
            <a:r>
              <a:rPr lang="cs-CZ" altLang="cs-CZ" sz="2600" b="1" dirty="0">
                <a:latin typeface="Arial" pitchFamily="34" charset="0"/>
                <a:ea typeface="Microsoft YaHei" pitchFamily="34" charset="-122"/>
                <a:cs typeface="Mangal" pitchFamily="18" charset="0"/>
              </a:rPr>
              <a:t> </a:t>
            </a:r>
            <a:r>
              <a:rPr lang="cs-CZ" altLang="cs-CZ" sz="2600" dirty="0" err="1">
                <a:latin typeface="Arial" pitchFamily="34" charset="0"/>
                <a:ea typeface="Microsoft YaHei" pitchFamily="34" charset="-122"/>
                <a:cs typeface="Mangal" pitchFamily="18" charset="0"/>
              </a:rPr>
              <a:t>bei</a:t>
            </a:r>
            <a:r>
              <a:rPr lang="cs-CZ" altLang="cs-CZ" sz="2600" dirty="0">
                <a:latin typeface="Arial" pitchFamily="34" charset="0"/>
                <a:ea typeface="Microsoft YaHei" pitchFamily="34" charset="-122"/>
                <a:cs typeface="Mangal" pitchFamily="18" charset="0"/>
              </a:rPr>
              <a:t> </a:t>
            </a:r>
            <a:r>
              <a:rPr lang="cs-CZ" altLang="cs-CZ" sz="2600" dirty="0" err="1">
                <a:latin typeface="Arial" pitchFamily="34" charset="0"/>
                <a:ea typeface="Microsoft YaHei" pitchFamily="34" charset="-122"/>
                <a:cs typeface="Mangal" pitchFamily="18" charset="0"/>
              </a:rPr>
              <a:t>sich</a:t>
            </a:r>
            <a:endParaRPr lang="de-DE" altLang="cs-CZ" sz="2600" dirty="0">
              <a:latin typeface="Arial" pitchFamily="34" charset="0"/>
              <a:ea typeface="Microsoft YaHei" pitchFamily="34" charset="-122"/>
              <a:cs typeface="Mangal" pitchFamily="18" charset="0"/>
            </a:endParaRPr>
          </a:p>
          <a:p>
            <a:pPr marL="107950" indent="0">
              <a:buSzPct val="45000"/>
              <a:buNone/>
            </a:pP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a) feste Verbindungen mit Verb un</a:t>
            </a:r>
            <a:r>
              <a:rPr lang="cs-CZ" altLang="cs-CZ" sz="2600" dirty="0">
                <a:latin typeface="Arial" pitchFamily="34" charset="0"/>
                <a:ea typeface="Microsoft YaHei" pitchFamily="34" charset="-122"/>
                <a:cs typeface="Mangal" pitchFamily="18" charset="0"/>
              </a:rPr>
              <a:t>d </a:t>
            </a:r>
            <a:r>
              <a:rPr lang="de-DE" altLang="cs-CZ" sz="2600" dirty="0">
                <a:latin typeface="Arial" pitchFamily="34" charset="0"/>
                <a:ea typeface="Microsoft YaHei" pitchFamily="34" charset="-122"/>
                <a:cs typeface="Mangal" pitchFamily="18" charset="0"/>
              </a:rPr>
              <a:t>Akkusativ</a:t>
            </a: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Verb und Akkusativ </a:t>
            </a:r>
            <a:r>
              <a:rPr lang="de-DE" altLang="cs-CZ" sz="2600" b="1" dirty="0">
                <a:latin typeface="Arial" pitchFamily="34" charset="0"/>
                <a:ea typeface="Microsoft YaHei" pitchFamily="34" charset="-122"/>
                <a:cs typeface="Mangal" pitchFamily="18" charset="0"/>
              </a:rPr>
              <a:t>ohne</a:t>
            </a:r>
            <a:r>
              <a:rPr lang="cs-CZ" altLang="cs-CZ" sz="2600" b="1" dirty="0">
                <a:latin typeface="Arial" pitchFamily="34" charset="0"/>
                <a:ea typeface="Microsoft YaHei" pitchFamily="34" charset="-122"/>
                <a:cs typeface="Mangal" pitchFamily="18" charset="0"/>
              </a:rPr>
              <a:t> </a:t>
            </a:r>
            <a:r>
              <a:rPr lang="de-DE" altLang="cs-CZ" sz="2600" b="1" dirty="0">
                <a:latin typeface="Arial" pitchFamily="34" charset="0"/>
                <a:ea typeface="Microsoft YaHei" pitchFamily="34" charset="-122"/>
                <a:cs typeface="Mangal" pitchFamily="18" charset="0"/>
              </a:rPr>
              <a:t>Objektcharakter</a:t>
            </a:r>
            <a:r>
              <a:rPr lang="cs-CZ" altLang="cs-CZ" sz="2600" b="1" dirty="0">
                <a:latin typeface="Arial" pitchFamily="34" charset="0"/>
                <a:ea typeface="Microsoft YaHei" pitchFamily="34" charset="-122"/>
                <a:cs typeface="Mangal" pitchFamily="18" charset="0"/>
              </a:rPr>
              <a:t> </a:t>
            </a:r>
            <a:r>
              <a:rPr lang="cs-CZ" altLang="cs-CZ" sz="2600" dirty="0">
                <a:latin typeface="Arial" pitchFamily="34" charset="0"/>
                <a:ea typeface="Microsoft YaHei" pitchFamily="34" charset="-122"/>
                <a:cs typeface="Mangal" pitchFamily="18" charset="0"/>
              </a:rPr>
              <a:t>(</a:t>
            </a:r>
            <a:r>
              <a:rPr lang="cs-CZ" altLang="cs-CZ" sz="2600" dirty="0" err="1">
                <a:latin typeface="Arial" pitchFamily="34" charset="0"/>
                <a:ea typeface="Microsoft YaHei" pitchFamily="34" charset="-122"/>
                <a:cs typeface="Mangal" pitchFamily="18" charset="0"/>
              </a:rPr>
              <a:t>lexikalisches</a:t>
            </a:r>
            <a:r>
              <a:rPr lang="cs-CZ" altLang="cs-CZ" sz="2600" dirty="0">
                <a:latin typeface="Arial" pitchFamily="34" charset="0"/>
                <a:ea typeface="Microsoft YaHei" pitchFamily="34" charset="-122"/>
                <a:cs typeface="Mangal" pitchFamily="18" charset="0"/>
              </a:rPr>
              <a:t> </a:t>
            </a:r>
            <a:r>
              <a:rPr lang="cs-CZ" altLang="cs-CZ" sz="2600" dirty="0" err="1">
                <a:latin typeface="Arial" pitchFamily="34" charset="0"/>
                <a:ea typeface="Microsoft YaHei" pitchFamily="34" charset="-122"/>
                <a:cs typeface="Mangal" pitchFamily="18" charset="0"/>
              </a:rPr>
              <a:t>Prädikatsteil</a:t>
            </a:r>
            <a:r>
              <a:rPr lang="cs-CZ" altLang="cs-CZ" sz="2600" dirty="0">
                <a:latin typeface="Arial" pitchFamily="34" charset="0"/>
                <a:ea typeface="Microsoft YaHei" pitchFamily="34" charset="-122"/>
                <a:cs typeface="Mangal" pitchFamily="18" charset="0"/>
              </a:rPr>
              <a:t>) </a:t>
            </a:r>
            <a:endParaRPr lang="de-DE" altLang="cs-CZ" sz="2600" dirty="0">
              <a:latin typeface="Arial" pitchFamily="34" charset="0"/>
              <a:ea typeface="Microsoft YaHei" pitchFamily="34" charset="-122"/>
              <a:cs typeface="Mangal" pitchFamily="18" charset="0"/>
            </a:endParaRPr>
          </a:p>
          <a:p>
            <a:pPr marL="107950" indent="0">
              <a:buSzPct val="45000"/>
              <a:buNone/>
            </a:pP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Sie schreibt Maschine</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Sie schreibt </a:t>
            </a:r>
            <a:r>
              <a:rPr lang="de-DE" altLang="cs-CZ" sz="2600" b="1" dirty="0">
                <a:solidFill>
                  <a:schemeClr val="accent3">
                    <a:lumMod val="60000"/>
                    <a:lumOff val="40000"/>
                  </a:schemeClr>
                </a:solidFill>
                <a:latin typeface="Arial" pitchFamily="34" charset="0"/>
                <a:ea typeface="Microsoft YaHei" pitchFamily="34" charset="-122"/>
                <a:cs typeface="Mangal" pitchFamily="18" charset="0"/>
              </a:rPr>
              <a:t>nicht</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Maschine</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a:t>
            </a:r>
            <a:endParaRPr lang="de-DE" altLang="cs-CZ" sz="2600" b="1"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b) </a:t>
            </a:r>
            <a:r>
              <a:rPr lang="cs-CZ" altLang="cs-CZ" sz="2600" dirty="0">
                <a:latin typeface="Arial" pitchFamily="34" charset="0"/>
                <a:ea typeface="Microsoft YaHei" pitchFamily="34" charset="-122"/>
                <a:cs typeface="Mangal" pitchFamily="18" charset="0"/>
              </a:rPr>
              <a:t>g</a:t>
            </a:r>
            <a:r>
              <a:rPr lang="de-DE" altLang="cs-CZ" sz="2600" dirty="0">
                <a:latin typeface="Arial" pitchFamily="34" charset="0"/>
                <a:ea typeface="Microsoft YaHei" pitchFamily="34" charset="-122"/>
                <a:cs typeface="Mangal" pitchFamily="18" charset="0"/>
              </a:rPr>
              <a:t>eogra</a:t>
            </a:r>
            <a:r>
              <a:rPr lang="cs-CZ" altLang="cs-CZ" sz="2600" dirty="0">
                <a:latin typeface="Arial" pitchFamily="34" charset="0"/>
                <a:ea typeface="Microsoft YaHei" pitchFamily="34" charset="-122"/>
                <a:cs typeface="Mangal" pitchFamily="18" charset="0"/>
              </a:rPr>
              <a:t>f</a:t>
            </a:r>
            <a:r>
              <a:rPr lang="de-DE" altLang="cs-CZ" sz="2600" dirty="0">
                <a:latin typeface="Arial" pitchFamily="34" charset="0"/>
                <a:ea typeface="Microsoft YaHei" pitchFamily="34" charset="-122"/>
                <a:cs typeface="Mangal" pitchFamily="18" charset="0"/>
              </a:rPr>
              <a:t>ische</a:t>
            </a: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Namen</a:t>
            </a:r>
            <a:endParaRPr lang="cs-CZ" altLang="cs-CZ" sz="2600" dirty="0">
              <a:latin typeface="Arial" pitchFamily="34" charset="0"/>
              <a:ea typeface="Microsoft YaHei" pitchFamily="34" charset="-122"/>
              <a:cs typeface="Mangal" pitchFamily="18" charset="0"/>
            </a:endParaRPr>
          </a:p>
          <a:p>
            <a:pPr marL="107950" indent="0">
              <a:buSzPct val="45000"/>
              <a:buNone/>
            </a:pP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Mein Freund arbeitet in Potsdam.</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Mein </a:t>
            </a:r>
            <a:r>
              <a:rPr lang="de-DE" altLang="cs-CZ" sz="2600" dirty="0" err="1">
                <a:solidFill>
                  <a:schemeClr val="accent3">
                    <a:lumMod val="60000"/>
                    <a:lumOff val="40000"/>
                  </a:schemeClr>
                </a:solidFill>
                <a:latin typeface="Arial" pitchFamily="34" charset="0"/>
                <a:ea typeface="Microsoft YaHei" pitchFamily="34" charset="-122"/>
                <a:cs typeface="Mangal" pitchFamily="18" charset="0"/>
              </a:rPr>
              <a:t>Freun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d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arbeitet </a:t>
            </a:r>
            <a:r>
              <a:rPr lang="de-DE" altLang="cs-CZ" sz="2600" b="1" dirty="0">
                <a:solidFill>
                  <a:schemeClr val="accent3">
                    <a:lumMod val="60000"/>
                    <a:lumOff val="40000"/>
                  </a:schemeClr>
                </a:solidFill>
                <a:latin typeface="Arial" pitchFamily="34" charset="0"/>
                <a:ea typeface="Microsoft YaHei" pitchFamily="34" charset="-122"/>
                <a:cs typeface="Mangal" pitchFamily="18" charset="0"/>
              </a:rPr>
              <a:t>nicht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in Po</a:t>
            </a:r>
            <a:r>
              <a:rPr lang="cs-CZ" altLang="cs-CZ" sz="2600" dirty="0" err="1">
                <a:solidFill>
                  <a:schemeClr val="accent3">
                    <a:lumMod val="60000"/>
                    <a:lumOff val="40000"/>
                  </a:schemeClr>
                </a:solidFill>
                <a:latin typeface="Arial" pitchFamily="34" charset="0"/>
                <a:ea typeface="Microsoft YaHei" pitchFamily="34" charset="-122"/>
                <a:cs typeface="Mangal" pitchFamily="18" charset="0"/>
              </a:rPr>
              <a:t>ts</a:t>
            </a:r>
            <a:r>
              <a:rPr lang="de-DE" altLang="cs-CZ" sz="2600" dirty="0" err="1">
                <a:solidFill>
                  <a:schemeClr val="accent3">
                    <a:lumMod val="60000"/>
                    <a:lumOff val="40000"/>
                  </a:schemeClr>
                </a:solidFill>
                <a:latin typeface="Arial" pitchFamily="34" charset="0"/>
                <a:ea typeface="Microsoft YaHei" pitchFamily="34" charset="-122"/>
                <a:cs typeface="Mangal" pitchFamily="18" charset="0"/>
              </a:rPr>
              <a:t>dam</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a:t>
            </a:r>
            <a:endParaRPr lang="de-DE" altLang="cs-CZ" sz="2600" dirty="0">
              <a:solidFill>
                <a:schemeClr val="accent3">
                  <a:lumMod val="60000"/>
                  <a:lumOff val="40000"/>
                </a:schemeClr>
              </a:solidFill>
              <a:latin typeface="Arial" pitchFamily="34" charset="0"/>
              <a:ea typeface="Microsoft YaHei" pitchFamily="34" charset="-122"/>
              <a:cs typeface="Mangal" pitchFamily="18" charset="0"/>
            </a:endParaRPr>
          </a:p>
          <a:p>
            <a:pPr marL="107950" indent="0">
              <a:buSzPct val="45000"/>
              <a:buNone/>
            </a:pPr>
            <a:r>
              <a:rPr lang="cs-CZ" altLang="cs-CZ" sz="2600" dirty="0">
                <a:latin typeface="Arial" pitchFamily="34" charset="0"/>
                <a:ea typeface="Microsoft YaHei" pitchFamily="34" charset="-122"/>
                <a:cs typeface="Mangal" pitchFamily="18" charset="0"/>
              </a:rPr>
              <a:t>     (</a:t>
            </a:r>
            <a:r>
              <a:rPr lang="de-DE" altLang="cs-CZ" sz="2600" dirty="0">
                <a:latin typeface="Arial" pitchFamily="34" charset="0"/>
                <a:ea typeface="Microsoft YaHei" pitchFamily="34" charset="-122"/>
                <a:cs typeface="Mangal" pitchFamily="18" charset="0"/>
              </a:rPr>
              <a:t>c) Berufsbezeichnungen nach eine</a:t>
            </a:r>
            <a:r>
              <a:rPr lang="cs-CZ" altLang="cs-CZ" sz="2600" dirty="0">
                <a:latin typeface="Arial" pitchFamily="34" charset="0"/>
                <a:ea typeface="Microsoft YaHei" pitchFamily="34" charset="-122"/>
                <a:cs typeface="Mangal" pitchFamily="18" charset="0"/>
              </a:rPr>
              <a:t>m Verb</a:t>
            </a:r>
          </a:p>
          <a:p>
            <a:pPr marL="107950" indent="0">
              <a:buSzPct val="45000"/>
              <a:buNone/>
            </a:pP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Sie arbeitet als Kellnerin</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Sie arbeitet </a:t>
            </a:r>
            <a:r>
              <a:rPr lang="de-DE" altLang="cs-CZ" sz="2600" b="1" dirty="0">
                <a:solidFill>
                  <a:schemeClr val="accent3">
                    <a:lumMod val="60000"/>
                    <a:lumOff val="40000"/>
                  </a:schemeClr>
                </a:solidFill>
                <a:latin typeface="Arial" pitchFamily="34" charset="0"/>
                <a:ea typeface="Microsoft YaHei" pitchFamily="34" charset="-122"/>
                <a:cs typeface="Mangal" pitchFamily="18" charset="0"/>
              </a:rPr>
              <a:t>nicht</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 als</a:t>
            </a:r>
            <a:r>
              <a:rPr lang="cs-CZ" altLang="cs-CZ" sz="2600" dirty="0">
                <a:solidFill>
                  <a:schemeClr val="accent3">
                    <a:lumMod val="60000"/>
                    <a:lumOff val="40000"/>
                  </a:schemeClr>
                </a:solidFill>
                <a:latin typeface="Arial" pitchFamily="34" charset="0"/>
                <a:ea typeface="Microsoft YaHei" pitchFamily="34" charset="-122"/>
                <a:cs typeface="Mangal" pitchFamily="18" charset="0"/>
              </a:rPr>
              <a:t> </a:t>
            </a:r>
            <a:r>
              <a:rPr lang="de-DE" altLang="cs-CZ" sz="2600" dirty="0">
                <a:solidFill>
                  <a:schemeClr val="accent3">
                    <a:lumMod val="60000"/>
                    <a:lumOff val="40000"/>
                  </a:schemeClr>
                </a:solidFill>
                <a:latin typeface="Arial" pitchFamily="34" charset="0"/>
                <a:ea typeface="Microsoft YaHei" pitchFamily="34" charset="-122"/>
                <a:cs typeface="Mangal" pitchFamily="18" charset="0"/>
              </a:rPr>
              <a:t>Kellnerin.</a:t>
            </a:r>
          </a:p>
          <a:p>
            <a:endParaRPr lang="cs-CZ" dirty="0"/>
          </a:p>
        </p:txBody>
      </p:sp>
    </p:spTree>
    <p:extLst>
      <p:ext uri="{BB962C8B-B14F-4D97-AF65-F5344CB8AC3E}">
        <p14:creationId xmlns:p14="http://schemas.microsoft.com/office/powerpoint/2010/main" val="396634"/>
      </p:ext>
    </p:extLst>
  </p:cSld>
  <p:clrMapOvr>
    <a:masterClrMapping/>
  </p:clrMapOvr>
</p:sld>
</file>

<file path=ppt/theme/theme1.xml><?xml version="1.0" encoding="utf-8"?>
<a:theme xmlns:a="http://schemas.openxmlformats.org/drawingml/2006/main" name="Motiv systému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TM03457515[[fn=Pohled]]</Template>
  <TotalTime>970</TotalTime>
  <Words>1917</Words>
  <Application>Microsoft Office PowerPoint</Application>
  <PresentationFormat>Předvádění na obrazovce (4:3)</PresentationFormat>
  <Paragraphs>218</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StarSymbol</vt:lpstr>
      <vt:lpstr>Motiv systému Office</vt:lpstr>
      <vt:lpstr>Negation</vt:lpstr>
      <vt:lpstr>Schwerpunkte</vt:lpstr>
      <vt:lpstr>Einführung</vt:lpstr>
      <vt:lpstr>Einführung</vt:lpstr>
      <vt:lpstr>Einführung</vt:lpstr>
      <vt:lpstr>Einführung</vt:lpstr>
      <vt:lpstr>Einführung</vt:lpstr>
      <vt:lpstr>Verneinung durch  kein und nicht</vt:lpstr>
      <vt:lpstr>Verneinung durch  kein und nicht</vt:lpstr>
      <vt:lpstr>Satznegation und Sondernegation</vt:lpstr>
      <vt:lpstr>Satznegation nicht</vt:lpstr>
      <vt:lpstr>Satznegation nicht</vt:lpstr>
      <vt:lpstr>nicht und Objekte</vt:lpstr>
      <vt:lpstr>nicht und Adverbialbestimmungen</vt:lpstr>
      <vt:lpstr>nicht und freie Kausalbestimmungen</vt:lpstr>
      <vt:lpstr>nicht und freie  Temporalangaben</vt:lpstr>
      <vt:lpstr>nicht und freie  Temporalangaben</vt:lpstr>
      <vt:lpstr>nicht und freie Modalangaben</vt:lpstr>
      <vt:lpstr>Weitere Negationsträger</vt:lpstr>
      <vt:lpstr>Explizite lexikalisch-morphologische Negationsträger</vt:lpstr>
      <vt:lpstr>Implizite morphosyntaktische Negationsträger </vt:lpstr>
      <vt:lpstr>Implizite morphosyntaktische Negationsträger</vt:lpstr>
      <vt:lpstr>Implizite lexikalische Negationsträger</vt:lpstr>
      <vt:lpstr>Implizite lexikalische Negationsträger</vt:lpstr>
      <vt:lpstr>Implizite lexikalische Negationsträger</vt:lpstr>
      <vt:lpstr>Miszellen</vt:lpstr>
      <vt:lpstr>noch nicht vs. nicht mehr</vt:lpstr>
      <vt:lpstr>sogar vs. nicht einmal</vt:lpstr>
      <vt:lpstr>danke</vt:lpstr>
      <vt:lpstr>Polynegation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Stellung der Satznegation „nicht“</dc:title>
  <dc:creator>Kamila</dc:creator>
  <cp:lastModifiedBy>anonymní</cp:lastModifiedBy>
  <cp:revision>229</cp:revision>
  <dcterms:created xsi:type="dcterms:W3CDTF">2015-03-24T19:34:35Z</dcterms:created>
  <dcterms:modified xsi:type="dcterms:W3CDTF">2024-12-04T11:15:36Z</dcterms:modified>
</cp:coreProperties>
</file>