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0" r:id="rId1"/>
  </p:sldMasterIdLst>
  <p:notesMasterIdLst>
    <p:notesMasterId r:id="rId32"/>
  </p:notesMasterIdLst>
  <p:sldIdLst>
    <p:sldId id="351" r:id="rId2"/>
    <p:sldId id="265" r:id="rId3"/>
    <p:sldId id="267" r:id="rId4"/>
    <p:sldId id="409" r:id="rId5"/>
    <p:sldId id="402" r:id="rId6"/>
    <p:sldId id="403" r:id="rId7"/>
    <p:sldId id="268" r:id="rId8"/>
    <p:sldId id="269" r:id="rId9"/>
    <p:sldId id="271" r:id="rId10"/>
    <p:sldId id="257" r:id="rId11"/>
    <p:sldId id="258" r:id="rId12"/>
    <p:sldId id="410" r:id="rId13"/>
    <p:sldId id="259" r:id="rId14"/>
    <p:sldId id="260" r:id="rId15"/>
    <p:sldId id="261" r:id="rId16"/>
    <p:sldId id="262" r:id="rId17"/>
    <p:sldId id="411" r:id="rId18"/>
    <p:sldId id="263" r:id="rId19"/>
    <p:sldId id="404" r:id="rId20"/>
    <p:sldId id="273" r:id="rId21"/>
    <p:sldId id="286" r:id="rId22"/>
    <p:sldId id="297" r:id="rId23"/>
    <p:sldId id="298" r:id="rId24"/>
    <p:sldId id="299" r:id="rId25"/>
    <p:sldId id="408" r:id="rId26"/>
    <p:sldId id="405" r:id="rId27"/>
    <p:sldId id="390" r:id="rId28"/>
    <p:sldId id="401" r:id="rId29"/>
    <p:sldId id="406" r:id="rId30"/>
    <p:sldId id="407" r:id="rId3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91" autoAdjust="0"/>
    <p:restoredTop sz="94660"/>
  </p:normalViewPr>
  <p:slideViewPr>
    <p:cSldViewPr>
      <p:cViewPr varScale="1">
        <p:scale>
          <a:sx n="83" d="100"/>
          <a:sy n="83" d="100"/>
        </p:scale>
        <p:origin x="1402"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4D35ABB-AFBE-430D-8E11-5CDE0FFAB06E}" type="datetimeFigureOut">
              <a:rPr lang="cs-CZ" smtClean="0"/>
              <a:t>04.12.2024</a:t>
            </a:fld>
            <a:endParaRPr lang="cs-CZ" dirty="0"/>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C4A6DA-AE28-4621-959D-FF276E84F89B}" type="slidenum">
              <a:rPr lang="cs-CZ" smtClean="0"/>
              <a:t>‹#›</a:t>
            </a:fld>
            <a:endParaRPr lang="cs-CZ" dirty="0"/>
          </a:p>
        </p:txBody>
      </p:sp>
    </p:spTree>
    <p:extLst>
      <p:ext uri="{BB962C8B-B14F-4D97-AF65-F5344CB8AC3E}">
        <p14:creationId xmlns:p14="http://schemas.microsoft.com/office/powerpoint/2010/main" val="28930487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A8C4A6DA-AE28-4621-959D-FF276E84F89B}" type="slidenum">
              <a:rPr lang="cs-CZ" smtClean="0"/>
              <a:t>9</a:t>
            </a:fld>
            <a:endParaRPr lang="cs-CZ" dirty="0"/>
          </a:p>
        </p:txBody>
      </p:sp>
    </p:spTree>
    <p:extLst>
      <p:ext uri="{BB962C8B-B14F-4D97-AF65-F5344CB8AC3E}">
        <p14:creationId xmlns:p14="http://schemas.microsoft.com/office/powerpoint/2010/main" val="30730757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5D137222-72FF-4002-953B-54FF78BDC514}" type="datetimeFigureOut">
              <a:rPr lang="cs-CZ" smtClean="0"/>
              <a:t>04.12.2024</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5C38D500-0B9A-482A-A551-224AFA82BDC1}" type="slidenum">
              <a:rPr lang="cs-CZ" smtClean="0"/>
              <a:t>‹#›</a:t>
            </a:fld>
            <a:endParaRPr lang="cs-CZ" dirty="0"/>
          </a:p>
        </p:txBody>
      </p:sp>
    </p:spTree>
    <p:extLst>
      <p:ext uri="{BB962C8B-B14F-4D97-AF65-F5344CB8AC3E}">
        <p14:creationId xmlns:p14="http://schemas.microsoft.com/office/powerpoint/2010/main" val="1231237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D137222-72FF-4002-953B-54FF78BDC514}" type="datetimeFigureOut">
              <a:rPr lang="cs-CZ" smtClean="0"/>
              <a:t>04.12.2024</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5C38D500-0B9A-482A-A551-224AFA82BDC1}" type="slidenum">
              <a:rPr lang="cs-CZ" smtClean="0"/>
              <a:t>‹#›</a:t>
            </a:fld>
            <a:endParaRPr lang="cs-CZ" dirty="0"/>
          </a:p>
        </p:txBody>
      </p:sp>
    </p:spTree>
    <p:extLst>
      <p:ext uri="{BB962C8B-B14F-4D97-AF65-F5344CB8AC3E}">
        <p14:creationId xmlns:p14="http://schemas.microsoft.com/office/powerpoint/2010/main" val="577462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D137222-72FF-4002-953B-54FF78BDC514}" type="datetimeFigureOut">
              <a:rPr lang="cs-CZ" smtClean="0"/>
              <a:t>04.12.2024</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5C38D500-0B9A-482A-A551-224AFA82BDC1}" type="slidenum">
              <a:rPr lang="cs-CZ" smtClean="0"/>
              <a:t>‹#›</a:t>
            </a:fld>
            <a:endParaRPr lang="cs-CZ" dirty="0"/>
          </a:p>
        </p:txBody>
      </p:sp>
    </p:spTree>
    <p:extLst>
      <p:ext uri="{BB962C8B-B14F-4D97-AF65-F5344CB8AC3E}">
        <p14:creationId xmlns:p14="http://schemas.microsoft.com/office/powerpoint/2010/main" val="3639799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D137222-72FF-4002-953B-54FF78BDC514}" type="datetimeFigureOut">
              <a:rPr lang="cs-CZ" smtClean="0"/>
              <a:t>04.12.2024</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5C38D500-0B9A-482A-A551-224AFA82BDC1}" type="slidenum">
              <a:rPr lang="cs-CZ" smtClean="0"/>
              <a:t>‹#›</a:t>
            </a:fld>
            <a:endParaRPr lang="cs-CZ" dirty="0"/>
          </a:p>
        </p:txBody>
      </p:sp>
    </p:spTree>
    <p:extLst>
      <p:ext uri="{BB962C8B-B14F-4D97-AF65-F5344CB8AC3E}">
        <p14:creationId xmlns:p14="http://schemas.microsoft.com/office/powerpoint/2010/main" val="1759544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5D137222-72FF-4002-953B-54FF78BDC514}" type="datetimeFigureOut">
              <a:rPr lang="cs-CZ" smtClean="0"/>
              <a:t>04.12.2024</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5C38D500-0B9A-482A-A551-224AFA82BDC1}" type="slidenum">
              <a:rPr lang="cs-CZ" smtClean="0"/>
              <a:t>‹#›</a:t>
            </a:fld>
            <a:endParaRPr lang="cs-CZ" dirty="0"/>
          </a:p>
        </p:txBody>
      </p:sp>
    </p:spTree>
    <p:extLst>
      <p:ext uri="{BB962C8B-B14F-4D97-AF65-F5344CB8AC3E}">
        <p14:creationId xmlns:p14="http://schemas.microsoft.com/office/powerpoint/2010/main" val="4050637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5D137222-72FF-4002-953B-54FF78BDC514}" type="datetimeFigureOut">
              <a:rPr lang="cs-CZ" smtClean="0"/>
              <a:t>04.12.2024</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5C38D500-0B9A-482A-A551-224AFA82BDC1}" type="slidenum">
              <a:rPr lang="cs-CZ" smtClean="0"/>
              <a:t>‹#›</a:t>
            </a:fld>
            <a:endParaRPr lang="cs-CZ" dirty="0"/>
          </a:p>
        </p:txBody>
      </p:sp>
    </p:spTree>
    <p:extLst>
      <p:ext uri="{BB962C8B-B14F-4D97-AF65-F5344CB8AC3E}">
        <p14:creationId xmlns:p14="http://schemas.microsoft.com/office/powerpoint/2010/main" val="1764777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5D137222-72FF-4002-953B-54FF78BDC514}" type="datetimeFigureOut">
              <a:rPr lang="cs-CZ" smtClean="0"/>
              <a:t>04.12.2024</a:t>
            </a:fld>
            <a:endParaRPr lang="cs-CZ" dirty="0"/>
          </a:p>
        </p:txBody>
      </p:sp>
      <p:sp>
        <p:nvSpPr>
          <p:cNvPr id="8" name="Zástupný symbol pro zápatí 7"/>
          <p:cNvSpPr>
            <a:spLocks noGrp="1"/>
          </p:cNvSpPr>
          <p:nvPr>
            <p:ph type="ftr" sz="quarter" idx="11"/>
          </p:nvPr>
        </p:nvSpPr>
        <p:spPr/>
        <p:txBody>
          <a:bodyPr/>
          <a:lstStyle/>
          <a:p>
            <a:endParaRPr lang="cs-CZ" dirty="0"/>
          </a:p>
        </p:txBody>
      </p:sp>
      <p:sp>
        <p:nvSpPr>
          <p:cNvPr id="9" name="Zástupný symbol pro číslo snímku 8"/>
          <p:cNvSpPr>
            <a:spLocks noGrp="1"/>
          </p:cNvSpPr>
          <p:nvPr>
            <p:ph type="sldNum" sz="quarter" idx="12"/>
          </p:nvPr>
        </p:nvSpPr>
        <p:spPr/>
        <p:txBody>
          <a:bodyPr/>
          <a:lstStyle/>
          <a:p>
            <a:fld id="{5C38D500-0B9A-482A-A551-224AFA82BDC1}" type="slidenum">
              <a:rPr lang="cs-CZ" smtClean="0"/>
              <a:t>‹#›</a:t>
            </a:fld>
            <a:endParaRPr lang="cs-CZ" dirty="0"/>
          </a:p>
        </p:txBody>
      </p:sp>
    </p:spTree>
    <p:extLst>
      <p:ext uri="{BB962C8B-B14F-4D97-AF65-F5344CB8AC3E}">
        <p14:creationId xmlns:p14="http://schemas.microsoft.com/office/powerpoint/2010/main" val="2611396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5D137222-72FF-4002-953B-54FF78BDC514}" type="datetimeFigureOut">
              <a:rPr lang="cs-CZ" smtClean="0"/>
              <a:t>04.12.2024</a:t>
            </a:fld>
            <a:endParaRPr lang="cs-CZ" dirty="0"/>
          </a:p>
        </p:txBody>
      </p:sp>
      <p:sp>
        <p:nvSpPr>
          <p:cNvPr id="4" name="Zástupný symbol pro zápatí 3"/>
          <p:cNvSpPr>
            <a:spLocks noGrp="1"/>
          </p:cNvSpPr>
          <p:nvPr>
            <p:ph type="ftr" sz="quarter" idx="11"/>
          </p:nvPr>
        </p:nvSpPr>
        <p:spPr/>
        <p:txBody>
          <a:bodyPr/>
          <a:lstStyle/>
          <a:p>
            <a:endParaRPr lang="cs-CZ" dirty="0"/>
          </a:p>
        </p:txBody>
      </p:sp>
      <p:sp>
        <p:nvSpPr>
          <p:cNvPr id="5" name="Zástupný symbol pro číslo snímku 4"/>
          <p:cNvSpPr>
            <a:spLocks noGrp="1"/>
          </p:cNvSpPr>
          <p:nvPr>
            <p:ph type="sldNum" sz="quarter" idx="12"/>
          </p:nvPr>
        </p:nvSpPr>
        <p:spPr/>
        <p:txBody>
          <a:bodyPr/>
          <a:lstStyle/>
          <a:p>
            <a:fld id="{5C38D500-0B9A-482A-A551-224AFA82BDC1}" type="slidenum">
              <a:rPr lang="cs-CZ" smtClean="0"/>
              <a:t>‹#›</a:t>
            </a:fld>
            <a:endParaRPr lang="cs-CZ" dirty="0"/>
          </a:p>
        </p:txBody>
      </p:sp>
    </p:spTree>
    <p:extLst>
      <p:ext uri="{BB962C8B-B14F-4D97-AF65-F5344CB8AC3E}">
        <p14:creationId xmlns:p14="http://schemas.microsoft.com/office/powerpoint/2010/main" val="407734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D137222-72FF-4002-953B-54FF78BDC514}" type="datetimeFigureOut">
              <a:rPr lang="cs-CZ" smtClean="0"/>
              <a:t>04.12.2024</a:t>
            </a:fld>
            <a:endParaRPr lang="cs-CZ" dirty="0"/>
          </a:p>
        </p:txBody>
      </p:sp>
      <p:sp>
        <p:nvSpPr>
          <p:cNvPr id="3" name="Zástupný symbol pro zápatí 2"/>
          <p:cNvSpPr>
            <a:spLocks noGrp="1"/>
          </p:cNvSpPr>
          <p:nvPr>
            <p:ph type="ftr" sz="quarter" idx="11"/>
          </p:nvPr>
        </p:nvSpPr>
        <p:spPr/>
        <p:txBody>
          <a:bodyPr/>
          <a:lstStyle/>
          <a:p>
            <a:endParaRPr lang="cs-CZ" dirty="0"/>
          </a:p>
        </p:txBody>
      </p:sp>
      <p:sp>
        <p:nvSpPr>
          <p:cNvPr id="4" name="Zástupný symbol pro číslo snímku 3"/>
          <p:cNvSpPr>
            <a:spLocks noGrp="1"/>
          </p:cNvSpPr>
          <p:nvPr>
            <p:ph type="sldNum" sz="quarter" idx="12"/>
          </p:nvPr>
        </p:nvSpPr>
        <p:spPr/>
        <p:txBody>
          <a:bodyPr/>
          <a:lstStyle/>
          <a:p>
            <a:fld id="{5C38D500-0B9A-482A-A551-224AFA82BDC1}" type="slidenum">
              <a:rPr lang="cs-CZ" smtClean="0"/>
              <a:t>‹#›</a:t>
            </a:fld>
            <a:endParaRPr lang="cs-CZ" dirty="0"/>
          </a:p>
        </p:txBody>
      </p:sp>
    </p:spTree>
    <p:extLst>
      <p:ext uri="{BB962C8B-B14F-4D97-AF65-F5344CB8AC3E}">
        <p14:creationId xmlns:p14="http://schemas.microsoft.com/office/powerpoint/2010/main" val="1497477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5D137222-72FF-4002-953B-54FF78BDC514}" type="datetimeFigureOut">
              <a:rPr lang="cs-CZ" smtClean="0"/>
              <a:t>04.12.2024</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5C38D500-0B9A-482A-A551-224AFA82BDC1}" type="slidenum">
              <a:rPr lang="cs-CZ" smtClean="0"/>
              <a:t>‹#›</a:t>
            </a:fld>
            <a:endParaRPr lang="cs-CZ" dirty="0"/>
          </a:p>
        </p:txBody>
      </p:sp>
    </p:spTree>
    <p:extLst>
      <p:ext uri="{BB962C8B-B14F-4D97-AF65-F5344CB8AC3E}">
        <p14:creationId xmlns:p14="http://schemas.microsoft.com/office/powerpoint/2010/main" val="4066492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5D137222-72FF-4002-953B-54FF78BDC514}" type="datetimeFigureOut">
              <a:rPr lang="cs-CZ" smtClean="0"/>
              <a:t>04.12.2024</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5C38D500-0B9A-482A-A551-224AFA82BDC1}" type="slidenum">
              <a:rPr lang="cs-CZ" smtClean="0"/>
              <a:t>‹#›</a:t>
            </a:fld>
            <a:endParaRPr lang="cs-CZ" dirty="0"/>
          </a:p>
        </p:txBody>
      </p:sp>
    </p:spTree>
    <p:extLst>
      <p:ext uri="{BB962C8B-B14F-4D97-AF65-F5344CB8AC3E}">
        <p14:creationId xmlns:p14="http://schemas.microsoft.com/office/powerpoint/2010/main" val="2758904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137222-72FF-4002-953B-54FF78BDC514}" type="datetimeFigureOut">
              <a:rPr lang="cs-CZ" smtClean="0"/>
              <a:t>04.12.2024</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38D500-0B9A-482A-A551-224AFA82BDC1}" type="slidenum">
              <a:rPr lang="cs-CZ" smtClean="0"/>
              <a:t>‹#›</a:t>
            </a:fld>
            <a:endParaRPr lang="cs-CZ" dirty="0"/>
          </a:p>
        </p:txBody>
      </p:sp>
    </p:spTree>
    <p:extLst>
      <p:ext uri="{BB962C8B-B14F-4D97-AF65-F5344CB8AC3E}">
        <p14:creationId xmlns:p14="http://schemas.microsoft.com/office/powerpoint/2010/main" val="3577174161"/>
      </p:ext>
    </p:extLst>
  </p:cSld>
  <p:clrMap bg1="dk1" tx1="lt1" bg2="dk2" tx2="lt2" accent1="accent1" accent2="accent2" accent3="accent3" accent4="accent4" accent5="accent5" accent6="accent6" hlink="hlink" folHlink="folHlink"/>
  <p:sldLayoutIdLst>
    <p:sldLayoutId id="2147484021" r:id="rId1"/>
    <p:sldLayoutId id="2147484022" r:id="rId2"/>
    <p:sldLayoutId id="2147484023" r:id="rId3"/>
    <p:sldLayoutId id="2147484024" r:id="rId4"/>
    <p:sldLayoutId id="2147484025" r:id="rId5"/>
    <p:sldLayoutId id="2147484026" r:id="rId6"/>
    <p:sldLayoutId id="2147484027" r:id="rId7"/>
    <p:sldLayoutId id="2147484028" r:id="rId8"/>
    <p:sldLayoutId id="2147484029" r:id="rId9"/>
    <p:sldLayoutId id="2147484030" r:id="rId10"/>
    <p:sldLayoutId id="21474840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a:xfrm>
            <a:off x="611560" y="1268760"/>
            <a:ext cx="7772400" cy="2910185"/>
          </a:xfrm>
        </p:spPr>
        <p:txBody>
          <a:bodyPr>
            <a:normAutofit/>
          </a:bodyPr>
          <a:lstStyle/>
          <a:p>
            <a:r>
              <a:rPr lang="de-DE" sz="11500" b="1" dirty="0">
                <a:solidFill>
                  <a:schemeClr val="accent3">
                    <a:lumMod val="60000"/>
                    <a:lumOff val="40000"/>
                  </a:schemeClr>
                </a:solidFill>
                <a:latin typeface="Arial" pitchFamily="34" charset="0"/>
                <a:ea typeface="Microsoft YaHei" pitchFamily="34" charset="-122"/>
                <a:cs typeface="Mangal" pitchFamily="18" charset="0"/>
              </a:rPr>
              <a:t>Negation</a:t>
            </a:r>
          </a:p>
        </p:txBody>
      </p:sp>
      <p:sp>
        <p:nvSpPr>
          <p:cNvPr id="5" name="Podnadpis 4"/>
          <p:cNvSpPr>
            <a:spLocks noGrp="1"/>
          </p:cNvSpPr>
          <p:nvPr>
            <p:ph type="subTitle" idx="1"/>
          </p:nvPr>
        </p:nvSpPr>
        <p:spPr>
          <a:xfrm>
            <a:off x="0" y="4581128"/>
            <a:ext cx="9144000" cy="2276872"/>
          </a:xfrm>
        </p:spPr>
        <p:txBody>
          <a:bodyPr>
            <a:normAutofit/>
          </a:bodyPr>
          <a:lstStyle/>
          <a:p>
            <a:r>
              <a:rPr lang="cs-CZ" sz="2400" b="1" dirty="0" err="1"/>
              <a:t>Grammatik</a:t>
            </a:r>
            <a:r>
              <a:rPr lang="cs-CZ" sz="2400" b="1" dirty="0"/>
              <a:t> der </a:t>
            </a:r>
            <a:r>
              <a:rPr lang="cs-CZ" sz="2400" b="1" dirty="0" err="1"/>
              <a:t>deutschen</a:t>
            </a:r>
            <a:r>
              <a:rPr lang="cs-CZ" sz="2400" b="1" dirty="0"/>
              <a:t> </a:t>
            </a:r>
            <a:r>
              <a:rPr lang="cs-CZ" sz="2400" b="1" dirty="0" err="1"/>
              <a:t>Gegenwartssprache</a:t>
            </a:r>
            <a:r>
              <a:rPr lang="cs-CZ" sz="2400" b="1" dirty="0"/>
              <a:t> IV</a:t>
            </a:r>
          </a:p>
          <a:p>
            <a:r>
              <a:rPr lang="cs-CZ" sz="2400" dirty="0" err="1"/>
              <a:t>Wintersemester</a:t>
            </a:r>
            <a:r>
              <a:rPr lang="cs-CZ" sz="2400" dirty="0"/>
              <a:t> 2024/2025</a:t>
            </a:r>
          </a:p>
          <a:p>
            <a:r>
              <a:rPr lang="cs-CZ" sz="2400" dirty="0"/>
              <a:t>Martin </a:t>
            </a:r>
            <a:r>
              <a:rPr lang="cs-CZ" sz="2400" dirty="0" err="1"/>
              <a:t>Šemelík</a:t>
            </a:r>
            <a:r>
              <a:rPr lang="cs-CZ" sz="2400" dirty="0"/>
              <a:t>, Ph.D.</a:t>
            </a:r>
          </a:p>
        </p:txBody>
      </p:sp>
    </p:spTree>
    <p:extLst>
      <p:ext uri="{BB962C8B-B14F-4D97-AF65-F5344CB8AC3E}">
        <p14:creationId xmlns:p14="http://schemas.microsoft.com/office/powerpoint/2010/main" val="1831763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de-DE" b="1" dirty="0">
                <a:latin typeface="Arial" panose="020B0604020202020204" pitchFamily="34" charset="0"/>
                <a:cs typeface="Arial" panose="020B0604020202020204" pitchFamily="34" charset="0"/>
              </a:rPr>
              <a:t>Satznegation</a:t>
            </a:r>
            <a:r>
              <a:rPr lang="cs-CZ" b="1" dirty="0">
                <a:latin typeface="Arial" panose="020B0604020202020204" pitchFamily="34" charset="0"/>
                <a:cs typeface="Arial" panose="020B0604020202020204" pitchFamily="34" charset="0"/>
              </a:rPr>
              <a:t> </a:t>
            </a:r>
            <a:r>
              <a:rPr lang="cs-CZ" b="1" dirty="0" err="1">
                <a:latin typeface="Arial" panose="020B0604020202020204" pitchFamily="34" charset="0"/>
                <a:cs typeface="Arial" panose="020B0604020202020204" pitchFamily="34" charset="0"/>
              </a:rPr>
              <a:t>und</a:t>
            </a:r>
            <a:r>
              <a:rPr lang="cs-CZ" b="1" dirty="0">
                <a:latin typeface="Arial" panose="020B0604020202020204" pitchFamily="34" charset="0"/>
                <a:cs typeface="Arial" panose="020B0604020202020204" pitchFamily="34" charset="0"/>
              </a:rPr>
              <a:t> </a:t>
            </a:r>
            <a:r>
              <a:rPr lang="de-DE" b="1" dirty="0">
                <a:latin typeface="Arial" panose="020B0604020202020204" pitchFamily="34" charset="0"/>
                <a:cs typeface="Arial" panose="020B0604020202020204" pitchFamily="34" charset="0"/>
              </a:rPr>
              <a:t>Sondernegation</a:t>
            </a:r>
          </a:p>
        </p:txBody>
      </p:sp>
      <p:sp>
        <p:nvSpPr>
          <p:cNvPr id="3" name="Zástupný symbol pro obsah 2"/>
          <p:cNvSpPr>
            <a:spLocks noGrp="1"/>
          </p:cNvSpPr>
          <p:nvPr>
            <p:ph idx="1"/>
          </p:nvPr>
        </p:nvSpPr>
        <p:spPr/>
        <p:txBody>
          <a:bodyPr/>
          <a:lstStyle/>
          <a:p>
            <a:endParaRPr lang="cs-CZ" dirty="0"/>
          </a:p>
          <a:p>
            <a:pPr marL="0" indent="0">
              <a:buNone/>
            </a:pPr>
            <a:r>
              <a:rPr lang="de-DE" sz="2400" dirty="0">
                <a:latin typeface="Arial" panose="020B0604020202020204" pitchFamily="34" charset="0"/>
                <a:cs typeface="Arial" panose="020B0604020202020204" pitchFamily="34" charset="0"/>
              </a:rPr>
              <a:t>Satznegation </a:t>
            </a:r>
            <a:r>
              <a:rPr lang="cs-CZ" sz="2400" dirty="0">
                <a:latin typeface="Arial" panose="020B0604020202020204" pitchFamily="34" charset="0"/>
                <a:cs typeface="Arial" panose="020B0604020202020204" pitchFamily="34" charset="0"/>
              </a:rPr>
              <a:t>–</a:t>
            </a:r>
            <a:r>
              <a:rPr lang="de-DE" sz="2400" dirty="0">
                <a:latin typeface="Arial" panose="020B0604020202020204" pitchFamily="34" charset="0"/>
                <a:cs typeface="Arial" panose="020B0604020202020204" pitchFamily="34" charset="0"/>
              </a:rPr>
              <a:t> Negation</a:t>
            </a:r>
            <a:r>
              <a:rPr lang="cs-CZ" sz="2400" dirty="0">
                <a:latin typeface="Arial" panose="020B0604020202020204" pitchFamily="34" charset="0"/>
                <a:cs typeface="Arial" panose="020B0604020202020204" pitchFamily="34" charset="0"/>
              </a:rPr>
              <a:t> der </a:t>
            </a:r>
            <a:r>
              <a:rPr lang="de-DE" sz="2400" dirty="0">
                <a:latin typeface="Arial" panose="020B0604020202020204" pitchFamily="34" charset="0"/>
                <a:cs typeface="Arial" panose="020B0604020202020204" pitchFamily="34" charset="0"/>
              </a:rPr>
              <a:t>gesamten Prädikation</a:t>
            </a:r>
            <a:r>
              <a:rPr lang="cs-CZ" sz="2400" dirty="0">
                <a:latin typeface="Arial" panose="020B0604020202020204" pitchFamily="34" charset="0"/>
                <a:cs typeface="Arial" panose="020B0604020202020204" pitchFamily="34" charset="0"/>
              </a:rPr>
              <a:t>: </a:t>
            </a:r>
          </a:p>
          <a:p>
            <a:pPr marL="0" indent="0">
              <a:buNone/>
            </a:pPr>
            <a:r>
              <a:rPr lang="cs-CZ" sz="2400" dirty="0" err="1">
                <a:solidFill>
                  <a:schemeClr val="accent3">
                    <a:lumMod val="60000"/>
                    <a:lumOff val="40000"/>
                  </a:schemeClr>
                </a:solidFill>
                <a:latin typeface="Arial" pitchFamily="34" charset="0"/>
                <a:ea typeface="Microsoft YaHei" pitchFamily="34" charset="-122"/>
                <a:cs typeface="Mangal" pitchFamily="18" charset="0"/>
              </a:rPr>
              <a:t>Ich</a:t>
            </a:r>
            <a:r>
              <a:rPr lang="cs-CZ" sz="2400" dirty="0">
                <a:solidFill>
                  <a:schemeClr val="accent3">
                    <a:lumMod val="60000"/>
                    <a:lumOff val="40000"/>
                  </a:schemeClr>
                </a:solidFill>
                <a:latin typeface="Arial" pitchFamily="34" charset="0"/>
                <a:ea typeface="Microsoft YaHei" pitchFamily="34" charset="-122"/>
                <a:cs typeface="Mangal" pitchFamily="18" charset="0"/>
              </a:rPr>
              <a:t> </a:t>
            </a:r>
            <a:r>
              <a:rPr lang="cs-CZ" sz="2400" dirty="0" err="1">
                <a:solidFill>
                  <a:schemeClr val="accent3">
                    <a:lumMod val="60000"/>
                    <a:lumOff val="40000"/>
                  </a:schemeClr>
                </a:solidFill>
                <a:latin typeface="Arial" pitchFamily="34" charset="0"/>
                <a:ea typeface="Microsoft YaHei" pitchFamily="34" charset="-122"/>
                <a:cs typeface="Mangal" pitchFamily="18" charset="0"/>
              </a:rPr>
              <a:t>habe</a:t>
            </a:r>
            <a:r>
              <a:rPr lang="cs-CZ" sz="2400" dirty="0">
                <a:solidFill>
                  <a:schemeClr val="accent3">
                    <a:lumMod val="60000"/>
                    <a:lumOff val="40000"/>
                  </a:schemeClr>
                </a:solidFill>
                <a:latin typeface="Arial" pitchFamily="34" charset="0"/>
                <a:ea typeface="Microsoft YaHei" pitchFamily="34" charset="-122"/>
                <a:cs typeface="Mangal" pitchFamily="18" charset="0"/>
              </a:rPr>
              <a:t> es </a:t>
            </a:r>
            <a:r>
              <a:rPr lang="cs-CZ" sz="2400" dirty="0" err="1">
                <a:solidFill>
                  <a:schemeClr val="accent3">
                    <a:lumMod val="60000"/>
                    <a:lumOff val="40000"/>
                  </a:schemeClr>
                </a:solidFill>
                <a:latin typeface="Arial" pitchFamily="34" charset="0"/>
                <a:ea typeface="Microsoft YaHei" pitchFamily="34" charset="-122"/>
                <a:cs typeface="Mangal" pitchFamily="18" charset="0"/>
              </a:rPr>
              <a:t>nicht</a:t>
            </a:r>
            <a:r>
              <a:rPr lang="cs-CZ" sz="2400" dirty="0">
                <a:solidFill>
                  <a:schemeClr val="accent3">
                    <a:lumMod val="60000"/>
                    <a:lumOff val="40000"/>
                  </a:schemeClr>
                </a:solidFill>
                <a:latin typeface="Arial" pitchFamily="34" charset="0"/>
                <a:ea typeface="Microsoft YaHei" pitchFamily="34" charset="-122"/>
                <a:cs typeface="Mangal" pitchFamily="18" charset="0"/>
              </a:rPr>
              <a:t> </a:t>
            </a:r>
            <a:r>
              <a:rPr lang="cs-CZ" sz="2400" dirty="0" err="1">
                <a:solidFill>
                  <a:schemeClr val="accent3">
                    <a:lumMod val="60000"/>
                    <a:lumOff val="40000"/>
                  </a:schemeClr>
                </a:solidFill>
                <a:latin typeface="Arial" pitchFamily="34" charset="0"/>
                <a:ea typeface="Microsoft YaHei" pitchFamily="34" charset="-122"/>
                <a:cs typeface="Mangal" pitchFamily="18" charset="0"/>
              </a:rPr>
              <a:t>gewusst</a:t>
            </a:r>
            <a:r>
              <a:rPr lang="cs-CZ" sz="2400" dirty="0">
                <a:solidFill>
                  <a:schemeClr val="accent3">
                    <a:lumMod val="60000"/>
                    <a:lumOff val="40000"/>
                  </a:schemeClr>
                </a:solidFill>
                <a:latin typeface="Arial" pitchFamily="34" charset="0"/>
                <a:ea typeface="Microsoft YaHei" pitchFamily="34" charset="-122"/>
                <a:cs typeface="Mangal" pitchFamily="18" charset="0"/>
              </a:rPr>
              <a:t>. </a:t>
            </a:r>
            <a:endParaRPr lang="de-DE" sz="2400" dirty="0">
              <a:solidFill>
                <a:schemeClr val="accent3">
                  <a:lumMod val="60000"/>
                  <a:lumOff val="40000"/>
                </a:schemeClr>
              </a:solidFill>
              <a:latin typeface="Arial" pitchFamily="34" charset="0"/>
              <a:ea typeface="Microsoft YaHei" pitchFamily="34" charset="-122"/>
              <a:cs typeface="Mangal" pitchFamily="18" charset="0"/>
            </a:endParaRPr>
          </a:p>
          <a:p>
            <a:pPr marL="0" indent="0">
              <a:buNone/>
            </a:pPr>
            <a:endParaRPr lang="cs-CZ" sz="2400" dirty="0">
              <a:latin typeface="Arial" panose="020B0604020202020204" pitchFamily="34" charset="0"/>
              <a:cs typeface="Arial" panose="020B0604020202020204" pitchFamily="34" charset="0"/>
            </a:endParaRPr>
          </a:p>
          <a:p>
            <a:pPr marL="0" indent="0">
              <a:buNone/>
            </a:pPr>
            <a:r>
              <a:rPr lang="de-DE" sz="2400" dirty="0">
                <a:latin typeface="Arial" panose="020B0604020202020204" pitchFamily="34" charset="0"/>
                <a:cs typeface="Arial" panose="020B0604020202020204" pitchFamily="34" charset="0"/>
              </a:rPr>
              <a:t>Sondernegation </a:t>
            </a:r>
            <a:r>
              <a:rPr lang="cs-CZ" sz="2400" dirty="0">
                <a:latin typeface="Arial" panose="020B0604020202020204" pitchFamily="34" charset="0"/>
                <a:cs typeface="Arial" panose="020B0604020202020204" pitchFamily="34" charset="0"/>
              </a:rPr>
              <a:t>–</a:t>
            </a:r>
            <a:r>
              <a:rPr lang="de-DE" sz="2400" dirty="0">
                <a:latin typeface="Arial" panose="020B0604020202020204" pitchFamily="34" charset="0"/>
                <a:cs typeface="Arial" panose="020B0604020202020204" pitchFamily="34" charset="0"/>
              </a:rPr>
              <a:t> nur Teile des Satzes verneint (z. B. Satzglieder oder Wörter</a:t>
            </a:r>
            <a:r>
              <a:rPr lang="de-DE" sz="2400" dirty="0"/>
              <a:t>)</a:t>
            </a:r>
            <a:r>
              <a:rPr lang="cs-CZ" sz="2400" dirty="0"/>
              <a:t>: </a:t>
            </a:r>
          </a:p>
          <a:p>
            <a:pPr marL="0" indent="0">
              <a:buNone/>
            </a:pPr>
            <a:r>
              <a:rPr lang="cs-CZ" sz="2400" dirty="0">
                <a:solidFill>
                  <a:schemeClr val="accent3">
                    <a:lumMod val="60000"/>
                    <a:lumOff val="40000"/>
                  </a:schemeClr>
                </a:solidFill>
                <a:latin typeface="Arial" pitchFamily="34" charset="0"/>
                <a:ea typeface="Microsoft YaHei" pitchFamily="34" charset="-122"/>
                <a:cs typeface="Mangal" pitchFamily="18" charset="0"/>
              </a:rPr>
              <a:t>Es </a:t>
            </a:r>
            <a:r>
              <a:rPr lang="cs-CZ" sz="2400" dirty="0" err="1">
                <a:solidFill>
                  <a:schemeClr val="accent3">
                    <a:lumMod val="60000"/>
                    <a:lumOff val="40000"/>
                  </a:schemeClr>
                </a:solidFill>
                <a:latin typeface="Arial" pitchFamily="34" charset="0"/>
                <a:ea typeface="Microsoft YaHei" pitchFamily="34" charset="-122"/>
                <a:cs typeface="Mangal" pitchFamily="18" charset="0"/>
              </a:rPr>
              <a:t>geschah</a:t>
            </a:r>
            <a:r>
              <a:rPr lang="cs-CZ" sz="2400" dirty="0">
                <a:solidFill>
                  <a:schemeClr val="accent3">
                    <a:lumMod val="60000"/>
                    <a:lumOff val="40000"/>
                  </a:schemeClr>
                </a:solidFill>
                <a:latin typeface="Arial" pitchFamily="34" charset="0"/>
                <a:ea typeface="Microsoft YaHei" pitchFamily="34" charset="-122"/>
                <a:cs typeface="Mangal" pitchFamily="18" charset="0"/>
              </a:rPr>
              <a:t> </a:t>
            </a:r>
            <a:r>
              <a:rPr lang="cs-CZ" sz="2400" dirty="0" err="1">
                <a:solidFill>
                  <a:schemeClr val="accent3">
                    <a:lumMod val="60000"/>
                    <a:lumOff val="40000"/>
                  </a:schemeClr>
                </a:solidFill>
                <a:latin typeface="Arial" pitchFamily="34" charset="0"/>
                <a:ea typeface="Microsoft YaHei" pitchFamily="34" charset="-122"/>
                <a:cs typeface="Mangal" pitchFamily="18" charset="0"/>
              </a:rPr>
              <a:t>nicht</a:t>
            </a:r>
            <a:r>
              <a:rPr lang="cs-CZ" sz="2400" dirty="0">
                <a:solidFill>
                  <a:schemeClr val="accent3">
                    <a:lumMod val="60000"/>
                    <a:lumOff val="40000"/>
                  </a:schemeClr>
                </a:solidFill>
                <a:latin typeface="Arial" pitchFamily="34" charset="0"/>
                <a:ea typeface="Microsoft YaHei" pitchFamily="34" charset="-122"/>
                <a:cs typeface="Mangal" pitchFamily="18" charset="0"/>
              </a:rPr>
              <a:t> </a:t>
            </a:r>
            <a:r>
              <a:rPr lang="cs-CZ" sz="2400" dirty="0" err="1">
                <a:solidFill>
                  <a:schemeClr val="accent3">
                    <a:lumMod val="60000"/>
                    <a:lumOff val="40000"/>
                  </a:schemeClr>
                </a:solidFill>
                <a:latin typeface="Arial" pitchFamily="34" charset="0"/>
                <a:ea typeface="Microsoft YaHei" pitchFamily="34" charset="-122"/>
                <a:cs typeface="Mangal" pitchFamily="18" charset="0"/>
              </a:rPr>
              <a:t>heute</a:t>
            </a:r>
            <a:r>
              <a:rPr lang="cs-CZ" sz="2400" dirty="0">
                <a:solidFill>
                  <a:schemeClr val="accent3">
                    <a:lumMod val="60000"/>
                    <a:lumOff val="40000"/>
                  </a:schemeClr>
                </a:solidFill>
                <a:latin typeface="Arial" pitchFamily="34" charset="0"/>
                <a:ea typeface="Microsoft YaHei" pitchFamily="34" charset="-122"/>
                <a:cs typeface="Mangal" pitchFamily="18" charset="0"/>
              </a:rPr>
              <a:t>, </a:t>
            </a:r>
            <a:r>
              <a:rPr lang="cs-CZ" sz="2400" dirty="0" err="1">
                <a:solidFill>
                  <a:schemeClr val="accent3">
                    <a:lumMod val="60000"/>
                    <a:lumOff val="40000"/>
                  </a:schemeClr>
                </a:solidFill>
                <a:latin typeface="Arial" pitchFamily="34" charset="0"/>
                <a:ea typeface="Microsoft YaHei" pitchFamily="34" charset="-122"/>
                <a:cs typeface="Mangal" pitchFamily="18" charset="0"/>
              </a:rPr>
              <a:t>sondern</a:t>
            </a:r>
            <a:r>
              <a:rPr lang="cs-CZ" sz="2400" dirty="0">
                <a:solidFill>
                  <a:schemeClr val="accent3">
                    <a:lumMod val="60000"/>
                    <a:lumOff val="40000"/>
                  </a:schemeClr>
                </a:solidFill>
                <a:latin typeface="Arial" pitchFamily="34" charset="0"/>
                <a:ea typeface="Microsoft YaHei" pitchFamily="34" charset="-122"/>
                <a:cs typeface="Mangal" pitchFamily="18" charset="0"/>
              </a:rPr>
              <a:t> </a:t>
            </a:r>
            <a:r>
              <a:rPr lang="cs-CZ" sz="2400" dirty="0" err="1">
                <a:solidFill>
                  <a:schemeClr val="accent3">
                    <a:lumMod val="60000"/>
                    <a:lumOff val="40000"/>
                  </a:schemeClr>
                </a:solidFill>
                <a:latin typeface="Arial" pitchFamily="34" charset="0"/>
                <a:ea typeface="Microsoft YaHei" pitchFamily="34" charset="-122"/>
                <a:cs typeface="Mangal" pitchFamily="18" charset="0"/>
              </a:rPr>
              <a:t>gestern</a:t>
            </a:r>
            <a:r>
              <a:rPr lang="cs-CZ" sz="2400" dirty="0">
                <a:solidFill>
                  <a:schemeClr val="accent3">
                    <a:lumMod val="60000"/>
                    <a:lumOff val="40000"/>
                  </a:schemeClr>
                </a:solidFill>
                <a:latin typeface="Arial" pitchFamily="34" charset="0"/>
                <a:ea typeface="Microsoft YaHei" pitchFamily="34" charset="-122"/>
                <a:cs typeface="Mangal" pitchFamily="18" charset="0"/>
              </a:rPr>
              <a:t>. </a:t>
            </a:r>
          </a:p>
        </p:txBody>
      </p:sp>
    </p:spTree>
    <p:extLst>
      <p:ext uri="{BB962C8B-B14F-4D97-AF65-F5344CB8AC3E}">
        <p14:creationId xmlns:p14="http://schemas.microsoft.com/office/powerpoint/2010/main" val="7832912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latin typeface="Arial" panose="020B0604020202020204" pitchFamily="34" charset="0"/>
                <a:cs typeface="Arial" panose="020B0604020202020204" pitchFamily="34" charset="0"/>
              </a:rPr>
              <a:t>Satznegation </a:t>
            </a:r>
            <a:r>
              <a:rPr lang="de-DE" b="1" dirty="0">
                <a:solidFill>
                  <a:schemeClr val="accent3">
                    <a:lumMod val="60000"/>
                    <a:lumOff val="40000"/>
                  </a:schemeClr>
                </a:solidFill>
                <a:latin typeface="Arial" panose="020B0604020202020204" pitchFamily="34" charset="0"/>
                <a:ea typeface="+mn-ea"/>
                <a:cs typeface="Arial" panose="020B0604020202020204" pitchFamily="34" charset="0"/>
              </a:rPr>
              <a:t>nicht</a:t>
            </a:r>
          </a:p>
        </p:txBody>
      </p:sp>
      <p:sp>
        <p:nvSpPr>
          <p:cNvPr id="3" name="Zástupný symbol pro obsah 2"/>
          <p:cNvSpPr>
            <a:spLocks noGrp="1"/>
          </p:cNvSpPr>
          <p:nvPr>
            <p:ph idx="1"/>
          </p:nvPr>
        </p:nvSpPr>
        <p:spPr/>
        <p:txBody>
          <a:bodyPr>
            <a:noAutofit/>
          </a:bodyPr>
          <a:lstStyle/>
          <a:p>
            <a:pPr marL="457200" indent="-457200">
              <a:buAutoNum type="alphaUcPeriod"/>
            </a:pPr>
            <a:r>
              <a:rPr lang="de-DE" sz="2400" dirty="0">
                <a:latin typeface="Arial" panose="020B0604020202020204" pitchFamily="34" charset="0"/>
                <a:cs typeface="Arial" panose="020B0604020202020204" pitchFamily="34" charset="0"/>
              </a:rPr>
              <a:t>in der Regel </a:t>
            </a:r>
            <a:r>
              <a:rPr lang="de-DE" sz="2400" b="1" dirty="0">
                <a:latin typeface="Arial" panose="020B0604020202020204" pitchFamily="34" charset="0"/>
                <a:cs typeface="Arial" panose="020B0604020202020204" pitchFamily="34" charset="0"/>
              </a:rPr>
              <a:t>am Ende</a:t>
            </a:r>
            <a:r>
              <a:rPr lang="de-DE" sz="2400" dirty="0">
                <a:latin typeface="Arial" panose="020B0604020202020204" pitchFamily="34" charset="0"/>
                <a:cs typeface="Arial" panose="020B0604020202020204" pitchFamily="34" charset="0"/>
              </a:rPr>
              <a:t> des Satzes</a:t>
            </a:r>
            <a:r>
              <a:rPr lang="cs-CZ" sz="2400" dirty="0">
                <a:latin typeface="Arial" panose="020B0604020202020204" pitchFamily="34" charset="0"/>
                <a:cs typeface="Arial" panose="020B0604020202020204" pitchFamily="34" charset="0"/>
              </a:rPr>
              <a:t>:</a:t>
            </a:r>
            <a:r>
              <a:rPr lang="de-DE" sz="2400" dirty="0">
                <a:latin typeface="Arial" panose="020B0604020202020204" pitchFamily="34" charset="0"/>
                <a:cs typeface="Arial" panose="020B0604020202020204" pitchFamily="34" charset="0"/>
              </a:rPr>
              <a:t> </a:t>
            </a:r>
            <a:endParaRPr lang="cs-CZ" sz="2400" dirty="0">
              <a:latin typeface="Arial" panose="020B0604020202020204" pitchFamily="34" charset="0"/>
              <a:cs typeface="Arial" panose="020B0604020202020204" pitchFamily="34" charset="0"/>
            </a:endParaRPr>
          </a:p>
          <a:p>
            <a:pPr marL="0" indent="0">
              <a:buNone/>
            </a:pPr>
            <a:r>
              <a:rPr lang="de-DE" sz="2400" dirty="0">
                <a:solidFill>
                  <a:schemeClr val="accent3">
                    <a:lumMod val="60000"/>
                    <a:lumOff val="40000"/>
                  </a:schemeClr>
                </a:solidFill>
                <a:latin typeface="Arial" panose="020B0604020202020204" pitchFamily="34" charset="0"/>
                <a:cs typeface="Arial" panose="020B0604020202020204" pitchFamily="34" charset="0"/>
              </a:rPr>
              <a:t>Er kauft die Bücher trotz der</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r>
              <a:rPr lang="de-DE" sz="2400" dirty="0">
                <a:solidFill>
                  <a:schemeClr val="accent3">
                    <a:lumMod val="60000"/>
                    <a:lumOff val="40000"/>
                  </a:schemeClr>
                </a:solidFill>
                <a:latin typeface="Arial" panose="020B0604020202020204" pitchFamily="34" charset="0"/>
                <a:cs typeface="Arial" panose="020B0604020202020204" pitchFamily="34" charset="0"/>
              </a:rPr>
              <a:t>Empfehlung seines Tutors </a:t>
            </a:r>
            <a:r>
              <a:rPr lang="de-DE" sz="2400" b="1" dirty="0">
                <a:solidFill>
                  <a:schemeClr val="accent3">
                    <a:lumMod val="60000"/>
                    <a:lumOff val="40000"/>
                  </a:schemeClr>
                </a:solidFill>
                <a:latin typeface="Arial" panose="020B0604020202020204" pitchFamily="34" charset="0"/>
                <a:cs typeface="Arial" panose="020B0604020202020204" pitchFamily="34" charset="0"/>
              </a:rPr>
              <a:t>nicht</a:t>
            </a:r>
            <a:r>
              <a:rPr lang="de-DE" sz="2400" dirty="0">
                <a:solidFill>
                  <a:schemeClr val="accent3">
                    <a:lumMod val="60000"/>
                    <a:lumOff val="40000"/>
                  </a:schemeClr>
                </a:solidFill>
                <a:latin typeface="Arial" panose="020B0604020202020204" pitchFamily="34" charset="0"/>
                <a:cs typeface="Arial" panose="020B0604020202020204" pitchFamily="34" charset="0"/>
              </a:rPr>
              <a:t>.</a:t>
            </a:r>
            <a:endParaRPr lang="cs-CZ" sz="2400" dirty="0">
              <a:solidFill>
                <a:schemeClr val="accent3">
                  <a:lumMod val="60000"/>
                  <a:lumOff val="40000"/>
                </a:schemeClr>
              </a:solidFill>
              <a:latin typeface="Arial" panose="020B0604020202020204" pitchFamily="34" charset="0"/>
              <a:cs typeface="Arial" panose="020B0604020202020204" pitchFamily="34" charset="0"/>
            </a:endParaRPr>
          </a:p>
          <a:p>
            <a:pPr marL="0" indent="0">
              <a:buNone/>
            </a:pPr>
            <a:r>
              <a:rPr lang="cs-CZ" sz="2400" dirty="0">
                <a:latin typeface="Arial" panose="020B0604020202020204" pitchFamily="34" charset="0"/>
                <a:cs typeface="Arial" panose="020B0604020202020204" pitchFamily="34" charset="0"/>
              </a:rPr>
              <a:t>B.</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r>
              <a:rPr lang="de-DE" sz="2400" dirty="0">
                <a:latin typeface="Arial" panose="020B0604020202020204" pitchFamily="34" charset="0"/>
                <a:cs typeface="Arial" panose="020B0604020202020204" pitchFamily="34" charset="0"/>
              </a:rPr>
              <a:t>wird jedoch </a:t>
            </a:r>
            <a:r>
              <a:rPr lang="de-DE" sz="2400" b="1" dirty="0" err="1">
                <a:latin typeface="Arial" panose="020B0604020202020204" pitchFamily="34" charset="0"/>
                <a:cs typeface="Arial" panose="020B0604020202020204" pitchFamily="34" charset="0"/>
              </a:rPr>
              <a:t>vo</a:t>
            </a:r>
            <a:r>
              <a:rPr lang="cs-CZ" sz="2400" b="1" dirty="0">
                <a:latin typeface="Arial" panose="020B0604020202020204" pitchFamily="34" charset="0"/>
                <a:cs typeface="Arial" panose="020B0604020202020204" pitchFamily="34" charset="0"/>
              </a:rPr>
              <a:t>n</a:t>
            </a:r>
            <a:r>
              <a:rPr lang="de-DE" sz="2400" b="1" dirty="0">
                <a:latin typeface="Arial" panose="020B0604020202020204" pitchFamily="34" charset="0"/>
                <a:cs typeface="Arial" panose="020B0604020202020204" pitchFamily="34" charset="0"/>
              </a:rPr>
              <a:t> Endplatz verdrängt</a:t>
            </a:r>
            <a:r>
              <a:rPr lang="de-DE" sz="2400" dirty="0">
                <a:latin typeface="Arial" panose="020B0604020202020204" pitchFamily="34" charset="0"/>
                <a:cs typeface="Arial" panose="020B0604020202020204" pitchFamily="34" charset="0"/>
              </a:rPr>
              <a:t>:</a:t>
            </a:r>
            <a:endParaRPr lang="cs-CZ" sz="2400" dirty="0">
              <a:latin typeface="Arial" panose="020B0604020202020204" pitchFamily="34" charset="0"/>
              <a:cs typeface="Arial" panose="020B0604020202020204" pitchFamily="34" charset="0"/>
            </a:endParaRPr>
          </a:p>
          <a:p>
            <a:pPr marL="914400" lvl="1" indent="-457200">
              <a:buAutoNum type="alphaLcParenBoth"/>
            </a:pPr>
            <a:r>
              <a:rPr lang="de-DE" sz="2400" dirty="0">
                <a:latin typeface="Arial" panose="020B0604020202020204" pitchFamily="34" charset="0"/>
                <a:cs typeface="Arial" panose="020B0604020202020204" pitchFamily="34" charset="0"/>
              </a:rPr>
              <a:t>durch infinite Verbformen (Infinitiv, Partizip)</a:t>
            </a:r>
            <a:r>
              <a:rPr lang="cs-CZ" sz="2400" dirty="0">
                <a:latin typeface="Arial" panose="020B0604020202020204" pitchFamily="34" charset="0"/>
                <a:cs typeface="Arial" panose="020B0604020202020204" pitchFamily="34" charset="0"/>
              </a:rPr>
              <a:t>:</a:t>
            </a:r>
          </a:p>
          <a:p>
            <a:pPr marL="457200" lvl="1" indent="0">
              <a:buNone/>
            </a:pPr>
            <a:r>
              <a:rPr lang="de-DE" sz="2400" dirty="0">
                <a:solidFill>
                  <a:schemeClr val="accent3">
                    <a:lumMod val="60000"/>
                    <a:lumOff val="40000"/>
                  </a:schemeClr>
                </a:solidFill>
                <a:latin typeface="Arial" panose="020B0604020202020204" pitchFamily="34" charset="0"/>
                <a:cs typeface="Arial" panose="020B0604020202020204" pitchFamily="34" charset="0"/>
              </a:rPr>
              <a:t>Er hat die Bücher trotz der Empfehlung </a:t>
            </a:r>
            <a:r>
              <a:rPr lang="de-DE" sz="2400" b="1" dirty="0">
                <a:solidFill>
                  <a:schemeClr val="accent3">
                    <a:lumMod val="60000"/>
                    <a:lumOff val="40000"/>
                  </a:schemeClr>
                </a:solidFill>
                <a:latin typeface="Arial" panose="020B0604020202020204" pitchFamily="34" charset="0"/>
                <a:cs typeface="Arial" panose="020B0604020202020204" pitchFamily="34" charset="0"/>
              </a:rPr>
              <a:t>nicht</a:t>
            </a:r>
            <a:r>
              <a:rPr lang="de-DE" sz="2400" dirty="0">
                <a:solidFill>
                  <a:schemeClr val="accent3">
                    <a:lumMod val="60000"/>
                    <a:lumOff val="40000"/>
                  </a:schemeClr>
                </a:solidFill>
                <a:latin typeface="Arial" panose="020B0604020202020204" pitchFamily="34" charset="0"/>
                <a:cs typeface="Arial" panose="020B0604020202020204" pitchFamily="34" charset="0"/>
              </a:rPr>
              <a:t> gekauft.</a:t>
            </a:r>
            <a:endParaRPr lang="cs-CZ" sz="2400" dirty="0">
              <a:solidFill>
                <a:schemeClr val="accent3">
                  <a:lumMod val="60000"/>
                  <a:lumOff val="40000"/>
                </a:schemeClr>
              </a:solidFill>
              <a:latin typeface="Arial" panose="020B0604020202020204" pitchFamily="34" charset="0"/>
              <a:cs typeface="Arial" panose="020B0604020202020204" pitchFamily="34" charset="0"/>
            </a:endParaRPr>
          </a:p>
          <a:p>
            <a:pPr marL="457200" lvl="1" indent="0">
              <a:buNone/>
            </a:pPr>
            <a:r>
              <a:rPr lang="cs-CZ" sz="2400" dirty="0">
                <a:latin typeface="Arial" panose="020B0604020202020204" pitchFamily="34" charset="0"/>
                <a:cs typeface="Arial" panose="020B0604020202020204" pitchFamily="34" charset="0"/>
              </a:rPr>
              <a:t>(</a:t>
            </a:r>
            <a:r>
              <a:rPr lang="de-DE" sz="2400" dirty="0">
                <a:latin typeface="Arial" panose="020B0604020202020204" pitchFamily="34" charset="0"/>
                <a:cs typeface="Arial" panose="020B0604020202020204" pitchFamily="34" charset="0"/>
              </a:rPr>
              <a:t>b) durch trennbare Verbteile</a:t>
            </a:r>
            <a:r>
              <a:rPr lang="cs-CZ" sz="2400" dirty="0">
                <a:latin typeface="Arial" panose="020B0604020202020204" pitchFamily="34" charset="0"/>
                <a:cs typeface="Arial" panose="020B0604020202020204" pitchFamily="34" charset="0"/>
              </a:rPr>
              <a:t>:</a:t>
            </a:r>
            <a:r>
              <a:rPr lang="de-DE" sz="2400" dirty="0">
                <a:latin typeface="Arial" panose="020B0604020202020204" pitchFamily="34" charset="0"/>
                <a:cs typeface="Arial" panose="020B0604020202020204" pitchFamily="34" charset="0"/>
              </a:rPr>
              <a:t> </a:t>
            </a:r>
            <a:r>
              <a:rPr lang="de-DE" sz="2400" dirty="0">
                <a:solidFill>
                  <a:schemeClr val="accent3">
                    <a:lumMod val="60000"/>
                    <a:lumOff val="40000"/>
                  </a:schemeClr>
                </a:solidFill>
                <a:latin typeface="Arial" panose="020B0604020202020204" pitchFamily="34" charset="0"/>
                <a:cs typeface="Arial" panose="020B0604020202020204" pitchFamily="34" charset="0"/>
              </a:rPr>
              <a:t>Er steigt </a:t>
            </a:r>
            <a:r>
              <a:rPr lang="de-DE" sz="2400" b="1" dirty="0">
                <a:solidFill>
                  <a:schemeClr val="accent3">
                    <a:lumMod val="60000"/>
                    <a:lumOff val="40000"/>
                  </a:schemeClr>
                </a:solidFill>
                <a:latin typeface="Arial" panose="020B0604020202020204" pitchFamily="34" charset="0"/>
                <a:cs typeface="Arial" panose="020B0604020202020204" pitchFamily="34" charset="0"/>
              </a:rPr>
              <a:t>nicht</a:t>
            </a:r>
            <a:r>
              <a:rPr lang="de-DE" sz="2400" dirty="0">
                <a:solidFill>
                  <a:schemeClr val="accent3">
                    <a:lumMod val="60000"/>
                    <a:lumOff val="40000"/>
                  </a:schemeClr>
                </a:solidFill>
                <a:latin typeface="Arial" panose="020B0604020202020204" pitchFamily="34" charset="0"/>
                <a:cs typeface="Arial" panose="020B0604020202020204" pitchFamily="34" charset="0"/>
              </a:rPr>
              <a:t> aus.</a:t>
            </a:r>
            <a:endParaRPr lang="cs-CZ" sz="2400" dirty="0">
              <a:solidFill>
                <a:schemeClr val="accent3">
                  <a:lumMod val="60000"/>
                  <a:lumOff val="40000"/>
                </a:schemeClr>
              </a:solidFill>
              <a:latin typeface="Arial" panose="020B0604020202020204" pitchFamily="34" charset="0"/>
              <a:cs typeface="Arial" panose="020B0604020202020204" pitchFamily="34" charset="0"/>
            </a:endParaRPr>
          </a:p>
          <a:p>
            <a:pPr marL="457200" lvl="1" indent="0">
              <a:buNone/>
            </a:pPr>
            <a:r>
              <a:rPr lang="cs-CZ" sz="2400" dirty="0">
                <a:latin typeface="Arial" panose="020B0604020202020204" pitchFamily="34" charset="0"/>
                <a:cs typeface="Arial" panose="020B0604020202020204" pitchFamily="34" charset="0"/>
              </a:rPr>
              <a:t>(</a:t>
            </a:r>
            <a:r>
              <a:rPr lang="de-DE" sz="2400" dirty="0">
                <a:latin typeface="Arial" panose="020B0604020202020204" pitchFamily="34" charset="0"/>
                <a:cs typeface="Arial" panose="020B0604020202020204" pitchFamily="34" charset="0"/>
              </a:rPr>
              <a:t>c) durch substantivische bzw. adjektivische Prädikativa</a:t>
            </a:r>
            <a:r>
              <a:rPr lang="cs-CZ" sz="2400" dirty="0">
                <a:latin typeface="Arial" panose="020B0604020202020204" pitchFamily="34" charset="0"/>
                <a:cs typeface="Arial" panose="020B0604020202020204" pitchFamily="34" charset="0"/>
              </a:rPr>
              <a:t>:</a:t>
            </a:r>
            <a:r>
              <a:rPr lang="de-DE" sz="2400" dirty="0">
                <a:latin typeface="Arial" panose="020B0604020202020204" pitchFamily="34" charset="0"/>
                <a:cs typeface="Arial" panose="020B0604020202020204" pitchFamily="34" charset="0"/>
              </a:rPr>
              <a:t> </a:t>
            </a:r>
            <a:r>
              <a:rPr lang="de-DE" sz="2400" dirty="0">
                <a:solidFill>
                  <a:schemeClr val="accent3">
                    <a:lumMod val="60000"/>
                    <a:lumOff val="40000"/>
                  </a:schemeClr>
                </a:solidFill>
                <a:latin typeface="Arial" panose="020B0604020202020204" pitchFamily="34" charset="0"/>
                <a:cs typeface="Arial" panose="020B0604020202020204" pitchFamily="34" charset="0"/>
              </a:rPr>
              <a:t>Die Tochter wird </a:t>
            </a:r>
            <a:r>
              <a:rPr lang="de-DE" sz="2400" b="1" dirty="0">
                <a:solidFill>
                  <a:schemeClr val="accent3">
                    <a:lumMod val="60000"/>
                    <a:lumOff val="40000"/>
                  </a:schemeClr>
                </a:solidFill>
                <a:latin typeface="Arial" panose="020B0604020202020204" pitchFamily="34" charset="0"/>
                <a:cs typeface="Arial" panose="020B0604020202020204" pitchFamily="34" charset="0"/>
              </a:rPr>
              <a:t>nicht</a:t>
            </a:r>
            <a:r>
              <a:rPr lang="de-DE" sz="2400" dirty="0">
                <a:solidFill>
                  <a:schemeClr val="accent3">
                    <a:lumMod val="60000"/>
                    <a:lumOff val="40000"/>
                  </a:schemeClr>
                </a:solidFill>
                <a:latin typeface="Arial" panose="020B0604020202020204" pitchFamily="34" charset="0"/>
                <a:cs typeface="Arial" panose="020B0604020202020204" pitchFamily="34" charset="0"/>
              </a:rPr>
              <a:t> Verkäuferin.</a:t>
            </a:r>
            <a:endParaRPr lang="cs-CZ" sz="2400" dirty="0">
              <a:solidFill>
                <a:schemeClr val="accent3">
                  <a:lumMod val="60000"/>
                  <a:lumOff val="4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458417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866219-5226-1175-54D9-C098409700D3}"/>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4375FA8D-027E-3EE9-0E5F-E635C6A43951}"/>
              </a:ext>
            </a:extLst>
          </p:cNvPr>
          <p:cNvSpPr>
            <a:spLocks noGrp="1"/>
          </p:cNvSpPr>
          <p:nvPr>
            <p:ph type="title"/>
          </p:nvPr>
        </p:nvSpPr>
        <p:spPr/>
        <p:txBody>
          <a:bodyPr/>
          <a:lstStyle/>
          <a:p>
            <a:r>
              <a:rPr lang="de-DE" b="1" dirty="0">
                <a:latin typeface="Arial" panose="020B0604020202020204" pitchFamily="34" charset="0"/>
                <a:cs typeface="Arial" panose="020B0604020202020204" pitchFamily="34" charset="0"/>
              </a:rPr>
              <a:t>Satznegation </a:t>
            </a:r>
            <a:r>
              <a:rPr lang="de-DE" b="1" dirty="0">
                <a:solidFill>
                  <a:schemeClr val="accent3">
                    <a:lumMod val="60000"/>
                    <a:lumOff val="40000"/>
                  </a:schemeClr>
                </a:solidFill>
                <a:latin typeface="Arial" panose="020B0604020202020204" pitchFamily="34" charset="0"/>
                <a:ea typeface="+mn-ea"/>
                <a:cs typeface="Arial" panose="020B0604020202020204" pitchFamily="34" charset="0"/>
              </a:rPr>
              <a:t>nicht</a:t>
            </a:r>
          </a:p>
        </p:txBody>
      </p:sp>
      <p:sp>
        <p:nvSpPr>
          <p:cNvPr id="3" name="Zástupný symbol pro obsah 2">
            <a:extLst>
              <a:ext uri="{FF2B5EF4-FFF2-40B4-BE49-F238E27FC236}">
                <a16:creationId xmlns:a16="http://schemas.microsoft.com/office/drawing/2014/main" id="{6F743124-094C-963A-4E59-31F957C6C710}"/>
              </a:ext>
            </a:extLst>
          </p:cNvPr>
          <p:cNvSpPr>
            <a:spLocks noGrp="1"/>
          </p:cNvSpPr>
          <p:nvPr>
            <p:ph idx="1"/>
          </p:nvPr>
        </p:nvSpPr>
        <p:spPr/>
        <p:txBody>
          <a:bodyPr>
            <a:noAutofit/>
          </a:bodyPr>
          <a:lstStyle/>
          <a:p>
            <a:pPr marL="0" indent="0">
              <a:buNone/>
            </a:pPr>
            <a:r>
              <a:rPr lang="cs-CZ" sz="2400" dirty="0">
                <a:latin typeface="Arial" panose="020B0604020202020204" pitchFamily="34" charset="0"/>
                <a:cs typeface="Arial" panose="020B0604020202020204" pitchFamily="34" charset="0"/>
              </a:rPr>
              <a:t>C</a:t>
            </a:r>
            <a:r>
              <a:rPr lang="de-DE" sz="2400" dirty="0">
                <a:latin typeface="Arial" panose="020B0604020202020204" pitchFamily="34" charset="0"/>
                <a:cs typeface="Arial" panose="020B0604020202020204" pitchFamily="34" charset="0"/>
              </a:rPr>
              <a:t>. </a:t>
            </a:r>
            <a:r>
              <a:rPr lang="de-DE" sz="2400" b="1" dirty="0">
                <a:latin typeface="Arial" panose="020B0604020202020204" pitchFamily="34" charset="0"/>
                <a:cs typeface="Arial" panose="020B0604020202020204" pitchFamily="34" charset="0"/>
              </a:rPr>
              <a:t>vor oder hinter</a:t>
            </a:r>
            <a:r>
              <a:rPr lang="de-DE" sz="2400" dirty="0">
                <a:latin typeface="Arial" panose="020B0604020202020204" pitchFamily="34" charset="0"/>
                <a:cs typeface="Arial" panose="020B0604020202020204" pitchFamily="34" charset="0"/>
              </a:rPr>
              <a:t> den Gliedern:</a:t>
            </a:r>
            <a:endParaRPr lang="cs-CZ" sz="2400" dirty="0">
              <a:latin typeface="Arial" panose="020B0604020202020204" pitchFamily="34" charset="0"/>
              <a:cs typeface="Arial" panose="020B0604020202020204" pitchFamily="34" charset="0"/>
            </a:endParaRPr>
          </a:p>
          <a:p>
            <a:pPr marL="914400" lvl="1" indent="-457200">
              <a:buAutoNum type="alphaLcParenBoth"/>
            </a:pPr>
            <a:r>
              <a:rPr lang="de-DE" sz="2400" dirty="0">
                <a:latin typeface="Arial" panose="020B0604020202020204" pitchFamily="34" charset="0"/>
                <a:cs typeface="Arial" panose="020B0604020202020204" pitchFamily="34" charset="0"/>
              </a:rPr>
              <a:t>bei </a:t>
            </a:r>
            <a:r>
              <a:rPr lang="de-DE" sz="2400" b="1" dirty="0">
                <a:latin typeface="Arial" panose="020B0604020202020204" pitchFamily="34" charset="0"/>
                <a:cs typeface="Arial" panose="020B0604020202020204" pitchFamily="34" charset="0"/>
              </a:rPr>
              <a:t>nicht valenzgebundenen</a:t>
            </a:r>
            <a:r>
              <a:rPr lang="de-DE" sz="2400" dirty="0">
                <a:latin typeface="Arial" panose="020B0604020202020204" pitchFamily="34" charset="0"/>
                <a:cs typeface="Arial" panose="020B0604020202020204" pitchFamily="34" charset="0"/>
              </a:rPr>
              <a:t> Gliedern</a:t>
            </a:r>
            <a:r>
              <a:rPr lang="cs-CZ" sz="2400" dirty="0">
                <a:latin typeface="Arial" panose="020B0604020202020204" pitchFamily="34" charset="0"/>
                <a:cs typeface="Arial" panose="020B0604020202020204" pitchFamily="34" charset="0"/>
              </a:rPr>
              <a:t>:</a:t>
            </a:r>
          </a:p>
          <a:p>
            <a:pPr marL="457200" lvl="1" indent="0">
              <a:buNone/>
            </a:pPr>
            <a:r>
              <a:rPr lang="de-DE" sz="2400" dirty="0">
                <a:solidFill>
                  <a:schemeClr val="accent3">
                    <a:lumMod val="60000"/>
                    <a:lumOff val="40000"/>
                  </a:schemeClr>
                </a:solidFill>
                <a:latin typeface="Arial" panose="020B0604020202020204" pitchFamily="34" charset="0"/>
                <a:cs typeface="Arial" panose="020B0604020202020204" pitchFamily="34" charset="0"/>
              </a:rPr>
              <a:t>Er kauft die Bücher </a:t>
            </a:r>
            <a:r>
              <a:rPr lang="de-DE" sz="2400" b="1" dirty="0">
                <a:solidFill>
                  <a:schemeClr val="accent3">
                    <a:lumMod val="60000"/>
                    <a:lumOff val="40000"/>
                  </a:schemeClr>
                </a:solidFill>
                <a:latin typeface="Arial" panose="020B0604020202020204" pitchFamily="34" charset="0"/>
                <a:cs typeface="Arial" panose="020B0604020202020204" pitchFamily="34" charset="0"/>
              </a:rPr>
              <a:t>nicht</a:t>
            </a:r>
            <a:r>
              <a:rPr lang="de-DE" sz="2400" dirty="0">
                <a:solidFill>
                  <a:schemeClr val="accent3">
                    <a:lumMod val="60000"/>
                    <a:lumOff val="40000"/>
                  </a:schemeClr>
                </a:solidFill>
                <a:latin typeface="Arial" panose="020B0604020202020204" pitchFamily="34" charset="0"/>
                <a:cs typeface="Arial" panose="020B0604020202020204" pitchFamily="34" charset="0"/>
              </a:rPr>
              <a:t> trotz der Empfehlung seines Lehrers.</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p>
          <a:p>
            <a:pPr marL="457200" lvl="1" indent="0">
              <a:buNone/>
            </a:pPr>
            <a:r>
              <a:rPr lang="cs-CZ" sz="2400" dirty="0">
                <a:solidFill>
                  <a:schemeClr val="accent3">
                    <a:lumMod val="60000"/>
                    <a:lumOff val="40000"/>
                  </a:schemeClr>
                </a:solidFill>
                <a:latin typeface="Arial" panose="020B0604020202020204" pitchFamily="34" charset="0"/>
                <a:cs typeface="Arial" panose="020B0604020202020204" pitchFamily="34" charset="0"/>
              </a:rPr>
              <a:t>ODER</a:t>
            </a:r>
            <a:r>
              <a:rPr lang="de-DE" sz="2400" dirty="0">
                <a:solidFill>
                  <a:schemeClr val="accent3">
                    <a:lumMod val="60000"/>
                    <a:lumOff val="40000"/>
                  </a:schemeClr>
                </a:solidFill>
                <a:latin typeface="Arial" panose="020B0604020202020204" pitchFamily="34" charset="0"/>
                <a:cs typeface="Arial" panose="020B0604020202020204" pitchFamily="34" charset="0"/>
              </a:rPr>
              <a:t> </a:t>
            </a:r>
            <a:endParaRPr lang="cs-CZ" sz="2400" dirty="0">
              <a:solidFill>
                <a:schemeClr val="accent3">
                  <a:lumMod val="60000"/>
                  <a:lumOff val="40000"/>
                </a:schemeClr>
              </a:solidFill>
              <a:latin typeface="Arial" panose="020B0604020202020204" pitchFamily="34" charset="0"/>
              <a:cs typeface="Arial" panose="020B0604020202020204" pitchFamily="34" charset="0"/>
            </a:endParaRPr>
          </a:p>
          <a:p>
            <a:pPr marL="457200" lvl="1" indent="0">
              <a:buNone/>
            </a:pPr>
            <a:r>
              <a:rPr lang="de-DE" sz="2400" dirty="0">
                <a:solidFill>
                  <a:schemeClr val="accent3">
                    <a:lumMod val="60000"/>
                    <a:lumOff val="40000"/>
                  </a:schemeClr>
                </a:solidFill>
                <a:latin typeface="Arial" panose="020B0604020202020204" pitchFamily="34" charset="0"/>
                <a:cs typeface="Arial" panose="020B0604020202020204" pitchFamily="34" charset="0"/>
              </a:rPr>
              <a:t>Er kauft die Bücher trotz der Empfehlung seines Lehrers </a:t>
            </a:r>
            <a:r>
              <a:rPr lang="de-DE" sz="2400" b="1" dirty="0">
                <a:solidFill>
                  <a:schemeClr val="accent3">
                    <a:lumMod val="60000"/>
                    <a:lumOff val="40000"/>
                  </a:schemeClr>
                </a:solidFill>
                <a:latin typeface="Arial" panose="020B0604020202020204" pitchFamily="34" charset="0"/>
                <a:cs typeface="Arial" panose="020B0604020202020204" pitchFamily="34" charset="0"/>
              </a:rPr>
              <a:t>nicht</a:t>
            </a:r>
            <a:r>
              <a:rPr lang="de-DE" sz="2400" dirty="0">
                <a:solidFill>
                  <a:schemeClr val="accent3">
                    <a:lumMod val="60000"/>
                    <a:lumOff val="40000"/>
                  </a:schemeClr>
                </a:solidFill>
                <a:latin typeface="Arial" panose="020B0604020202020204" pitchFamily="34" charset="0"/>
                <a:cs typeface="Arial" panose="020B0604020202020204" pitchFamily="34" charset="0"/>
              </a:rPr>
              <a:t>.</a:t>
            </a:r>
            <a:endParaRPr lang="cs-CZ" sz="2400" dirty="0">
              <a:solidFill>
                <a:schemeClr val="accent3">
                  <a:lumMod val="60000"/>
                  <a:lumOff val="40000"/>
                </a:schemeClr>
              </a:solidFill>
              <a:latin typeface="Arial" panose="020B0604020202020204" pitchFamily="34" charset="0"/>
              <a:cs typeface="Arial" panose="020B0604020202020204" pitchFamily="34" charset="0"/>
            </a:endParaRPr>
          </a:p>
          <a:p>
            <a:pPr marL="457200" lvl="1" indent="0">
              <a:buNone/>
            </a:pPr>
            <a:r>
              <a:rPr lang="cs-CZ" sz="2400" dirty="0">
                <a:latin typeface="Arial" panose="020B0604020202020204" pitchFamily="34" charset="0"/>
                <a:cs typeface="Arial" panose="020B0604020202020204" pitchFamily="34" charset="0"/>
              </a:rPr>
              <a:t>(</a:t>
            </a:r>
            <a:r>
              <a:rPr lang="de-DE" sz="2400" dirty="0">
                <a:latin typeface="Arial" panose="020B0604020202020204" pitchFamily="34" charset="0"/>
                <a:cs typeface="Arial" panose="020B0604020202020204" pitchFamily="34" charset="0"/>
              </a:rPr>
              <a:t>b) bei adverbialen Prädikativa</a:t>
            </a:r>
            <a:r>
              <a:rPr lang="cs-CZ" sz="2400" dirty="0">
                <a:latin typeface="Arial" panose="020B0604020202020204" pitchFamily="34" charset="0"/>
                <a:cs typeface="Arial" panose="020B0604020202020204" pitchFamily="34" charset="0"/>
              </a:rPr>
              <a:t>: </a:t>
            </a:r>
          </a:p>
          <a:p>
            <a:pPr marL="457200" lvl="1" indent="0">
              <a:buNone/>
            </a:pPr>
            <a:r>
              <a:rPr lang="de-DE" sz="2400" dirty="0">
                <a:solidFill>
                  <a:schemeClr val="accent3">
                    <a:lumMod val="60000"/>
                    <a:lumOff val="40000"/>
                  </a:schemeClr>
                </a:solidFill>
                <a:latin typeface="Arial" panose="020B0604020202020204" pitchFamily="34" charset="0"/>
                <a:cs typeface="Arial" panose="020B0604020202020204" pitchFamily="34" charset="0"/>
              </a:rPr>
              <a:t>Die Verkäuferin ist dort </a:t>
            </a:r>
            <a:r>
              <a:rPr lang="de-DE" sz="2400" b="1" dirty="0">
                <a:solidFill>
                  <a:schemeClr val="accent3">
                    <a:lumMod val="60000"/>
                    <a:lumOff val="40000"/>
                  </a:schemeClr>
                </a:solidFill>
                <a:latin typeface="Arial" panose="020B0604020202020204" pitchFamily="34" charset="0"/>
                <a:cs typeface="Arial" panose="020B0604020202020204" pitchFamily="34" charset="0"/>
              </a:rPr>
              <a:t>nicht</a:t>
            </a:r>
            <a:r>
              <a:rPr lang="de-DE" sz="2400" dirty="0">
                <a:solidFill>
                  <a:schemeClr val="accent3">
                    <a:lumMod val="60000"/>
                    <a:lumOff val="40000"/>
                  </a:schemeClr>
                </a:solidFill>
                <a:latin typeface="Arial" panose="020B0604020202020204" pitchFamily="34" charset="0"/>
                <a:cs typeface="Arial" panose="020B0604020202020204" pitchFamily="34" charset="0"/>
              </a:rPr>
              <a:t>.</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p>
          <a:p>
            <a:pPr marL="457200" lvl="1" indent="0">
              <a:buNone/>
            </a:pPr>
            <a:r>
              <a:rPr lang="cs-CZ" sz="2400" dirty="0">
                <a:solidFill>
                  <a:schemeClr val="accent3">
                    <a:lumMod val="60000"/>
                    <a:lumOff val="40000"/>
                  </a:schemeClr>
                </a:solidFill>
                <a:latin typeface="Arial" panose="020B0604020202020204" pitchFamily="34" charset="0"/>
                <a:cs typeface="Arial" panose="020B0604020202020204" pitchFamily="34" charset="0"/>
              </a:rPr>
              <a:t>ODER</a:t>
            </a:r>
            <a:r>
              <a:rPr lang="de-DE" sz="2400" dirty="0">
                <a:solidFill>
                  <a:schemeClr val="accent3">
                    <a:lumMod val="60000"/>
                    <a:lumOff val="40000"/>
                  </a:schemeClr>
                </a:solidFill>
                <a:latin typeface="Arial" panose="020B0604020202020204" pitchFamily="34" charset="0"/>
                <a:cs typeface="Arial" panose="020B0604020202020204" pitchFamily="34" charset="0"/>
              </a:rPr>
              <a:t> </a:t>
            </a:r>
            <a:endParaRPr lang="cs-CZ" sz="2400" dirty="0">
              <a:solidFill>
                <a:schemeClr val="accent3">
                  <a:lumMod val="60000"/>
                  <a:lumOff val="40000"/>
                </a:schemeClr>
              </a:solidFill>
              <a:latin typeface="Arial" panose="020B0604020202020204" pitchFamily="34" charset="0"/>
              <a:cs typeface="Arial" panose="020B0604020202020204" pitchFamily="34" charset="0"/>
            </a:endParaRPr>
          </a:p>
          <a:p>
            <a:pPr marL="457200" lvl="1" indent="0">
              <a:buNone/>
            </a:pPr>
            <a:r>
              <a:rPr lang="de-DE" sz="2400" dirty="0">
                <a:solidFill>
                  <a:schemeClr val="accent3">
                    <a:lumMod val="60000"/>
                    <a:lumOff val="40000"/>
                  </a:schemeClr>
                </a:solidFill>
                <a:latin typeface="Arial" panose="020B0604020202020204" pitchFamily="34" charset="0"/>
                <a:cs typeface="Arial" panose="020B0604020202020204" pitchFamily="34" charset="0"/>
              </a:rPr>
              <a:t>Die Verkäuferin ist </a:t>
            </a:r>
            <a:r>
              <a:rPr lang="de-DE" sz="2400" b="1" dirty="0">
                <a:solidFill>
                  <a:schemeClr val="accent3">
                    <a:lumMod val="60000"/>
                    <a:lumOff val="40000"/>
                  </a:schemeClr>
                </a:solidFill>
                <a:latin typeface="Arial" panose="020B0604020202020204" pitchFamily="34" charset="0"/>
                <a:cs typeface="Arial" panose="020B0604020202020204" pitchFamily="34" charset="0"/>
              </a:rPr>
              <a:t>nicht</a:t>
            </a:r>
            <a:r>
              <a:rPr lang="de-DE" sz="2400" dirty="0">
                <a:solidFill>
                  <a:schemeClr val="accent3">
                    <a:lumMod val="60000"/>
                    <a:lumOff val="40000"/>
                  </a:schemeClr>
                </a:solidFill>
                <a:latin typeface="Arial" panose="020B0604020202020204" pitchFamily="34" charset="0"/>
                <a:cs typeface="Arial" panose="020B0604020202020204" pitchFamily="34" charset="0"/>
              </a:rPr>
              <a:t> dort.</a:t>
            </a:r>
            <a:endParaRPr lang="cs-CZ" sz="2400" dirty="0">
              <a:solidFill>
                <a:schemeClr val="accent3">
                  <a:lumMod val="60000"/>
                  <a:lumOff val="4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322511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err="1">
                <a:solidFill>
                  <a:schemeClr val="accent3">
                    <a:lumMod val="60000"/>
                    <a:lumOff val="40000"/>
                  </a:schemeClr>
                </a:solidFill>
                <a:latin typeface="Arial" panose="020B0604020202020204" pitchFamily="34" charset="0"/>
                <a:ea typeface="+mn-ea"/>
                <a:cs typeface="Arial" panose="020B0604020202020204" pitchFamily="34" charset="0"/>
              </a:rPr>
              <a:t>nicht</a:t>
            </a:r>
            <a:r>
              <a:rPr lang="cs-CZ" b="1" dirty="0">
                <a:latin typeface="Arial" panose="020B0604020202020204" pitchFamily="34" charset="0"/>
                <a:cs typeface="Arial" panose="020B0604020202020204" pitchFamily="34" charset="0"/>
              </a:rPr>
              <a:t> </a:t>
            </a:r>
            <a:r>
              <a:rPr lang="cs-CZ" b="1" dirty="0" err="1">
                <a:latin typeface="Arial" panose="020B0604020202020204" pitchFamily="34" charset="0"/>
                <a:cs typeface="Arial" panose="020B0604020202020204" pitchFamily="34" charset="0"/>
              </a:rPr>
              <a:t>und</a:t>
            </a:r>
            <a:r>
              <a:rPr lang="cs-CZ" b="1" dirty="0">
                <a:latin typeface="Arial" panose="020B0604020202020204" pitchFamily="34" charset="0"/>
                <a:cs typeface="Arial" panose="020B0604020202020204" pitchFamily="34" charset="0"/>
              </a:rPr>
              <a:t> Objekte</a:t>
            </a:r>
          </a:p>
        </p:txBody>
      </p:sp>
      <p:sp>
        <p:nvSpPr>
          <p:cNvPr id="3" name="Zástupný symbol pro obsah 2"/>
          <p:cNvSpPr>
            <a:spLocks noGrp="1"/>
          </p:cNvSpPr>
          <p:nvPr>
            <p:ph idx="1"/>
          </p:nvPr>
        </p:nvSpPr>
        <p:spPr/>
        <p:txBody>
          <a:bodyPr>
            <a:normAutofit fontScale="25000" lnSpcReduction="20000"/>
          </a:bodyPr>
          <a:lstStyle/>
          <a:p>
            <a:pPr marL="0" indent="0">
              <a:buNone/>
            </a:pPr>
            <a:r>
              <a:rPr lang="cs-CZ" sz="9600" dirty="0">
                <a:latin typeface="Arial" panose="020B0604020202020204" pitchFamily="34" charset="0"/>
                <a:cs typeface="Arial" panose="020B0604020202020204" pitchFamily="34" charset="0"/>
              </a:rPr>
              <a:t>(a) </a:t>
            </a:r>
            <a:r>
              <a:rPr lang="de-DE" sz="9600" dirty="0">
                <a:latin typeface="Arial" panose="020B0604020202020204" pitchFamily="34" charset="0"/>
                <a:cs typeface="Arial" panose="020B0604020202020204" pitchFamily="34" charset="0"/>
              </a:rPr>
              <a:t>in der Regel </a:t>
            </a:r>
            <a:r>
              <a:rPr lang="de-DE" sz="9600" b="1" dirty="0">
                <a:latin typeface="Arial" panose="020B0604020202020204" pitchFamily="34" charset="0"/>
                <a:cs typeface="Arial" panose="020B0604020202020204" pitchFamily="34" charset="0"/>
              </a:rPr>
              <a:t>nach den reinen Kasusobjekten</a:t>
            </a:r>
            <a:r>
              <a:rPr lang="cs-CZ" sz="9600" b="1" dirty="0">
                <a:latin typeface="Arial" panose="020B0604020202020204" pitchFamily="34" charset="0"/>
                <a:cs typeface="Arial" panose="020B0604020202020204" pitchFamily="34" charset="0"/>
              </a:rPr>
              <a:t>: </a:t>
            </a:r>
          </a:p>
          <a:p>
            <a:pPr marL="0" indent="0">
              <a:buNone/>
            </a:pPr>
            <a:r>
              <a:rPr lang="de-DE" sz="9600" dirty="0">
                <a:solidFill>
                  <a:schemeClr val="accent3">
                    <a:lumMod val="60000"/>
                    <a:lumOff val="40000"/>
                  </a:schemeClr>
                </a:solidFill>
                <a:latin typeface="Arial" panose="020B0604020202020204" pitchFamily="34" charset="0"/>
                <a:cs typeface="Arial" panose="020B0604020202020204" pitchFamily="34" charset="0"/>
              </a:rPr>
              <a:t>Der Schüler kauft das Buch </a:t>
            </a:r>
            <a:r>
              <a:rPr lang="de-DE" sz="9600" b="1" dirty="0">
                <a:solidFill>
                  <a:schemeClr val="accent3">
                    <a:lumMod val="60000"/>
                    <a:lumOff val="40000"/>
                  </a:schemeClr>
                </a:solidFill>
                <a:latin typeface="Arial" panose="020B0604020202020204" pitchFamily="34" charset="0"/>
                <a:cs typeface="Arial" panose="020B0604020202020204" pitchFamily="34" charset="0"/>
              </a:rPr>
              <a:t>nicht</a:t>
            </a:r>
            <a:r>
              <a:rPr lang="de-DE" sz="9600" dirty="0">
                <a:solidFill>
                  <a:schemeClr val="accent3">
                    <a:lumMod val="60000"/>
                    <a:lumOff val="40000"/>
                  </a:schemeClr>
                </a:solidFill>
                <a:latin typeface="Arial" panose="020B0604020202020204" pitchFamily="34" charset="0"/>
                <a:cs typeface="Arial" panose="020B0604020202020204" pitchFamily="34" charset="0"/>
              </a:rPr>
              <a:t>.</a:t>
            </a:r>
            <a:endParaRPr lang="cs-CZ" sz="9600" dirty="0">
              <a:solidFill>
                <a:schemeClr val="accent3">
                  <a:lumMod val="60000"/>
                  <a:lumOff val="40000"/>
                </a:schemeClr>
              </a:solidFill>
              <a:latin typeface="Arial" panose="020B0604020202020204" pitchFamily="34" charset="0"/>
              <a:cs typeface="Arial" panose="020B0604020202020204" pitchFamily="34" charset="0"/>
            </a:endParaRPr>
          </a:p>
          <a:p>
            <a:endParaRPr lang="cs-CZ" sz="9600" dirty="0">
              <a:latin typeface="Arial" panose="020B0604020202020204" pitchFamily="34" charset="0"/>
              <a:cs typeface="Arial" panose="020B0604020202020204" pitchFamily="34" charset="0"/>
            </a:endParaRPr>
          </a:p>
          <a:p>
            <a:pPr marL="0" indent="0">
              <a:buNone/>
            </a:pPr>
            <a:r>
              <a:rPr lang="cs-CZ" sz="9600" dirty="0">
                <a:latin typeface="Arial" panose="020B0604020202020204" pitchFamily="34" charset="0"/>
                <a:cs typeface="Arial" panose="020B0604020202020204" pitchFamily="34" charset="0"/>
              </a:rPr>
              <a:t>(b) u</a:t>
            </a:r>
            <a:r>
              <a:rPr lang="de-DE" sz="9600" dirty="0">
                <a:latin typeface="Arial" panose="020B0604020202020204" pitchFamily="34" charset="0"/>
                <a:cs typeface="Arial" panose="020B0604020202020204" pitchFamily="34" charset="0"/>
              </a:rPr>
              <a:t>mfangreiche</a:t>
            </a:r>
            <a:r>
              <a:rPr lang="cs-CZ" sz="9600" dirty="0">
                <a:latin typeface="Arial" panose="020B0604020202020204" pitchFamily="34" charset="0"/>
                <a:cs typeface="Arial" panose="020B0604020202020204" pitchFamily="34" charset="0"/>
              </a:rPr>
              <a:t>re </a:t>
            </a:r>
            <a:r>
              <a:rPr lang="de-DE" sz="9600" dirty="0">
                <a:latin typeface="Arial" panose="020B0604020202020204" pitchFamily="34" charset="0"/>
                <a:cs typeface="Arial" panose="020B0604020202020204" pitchFamily="34" charset="0"/>
              </a:rPr>
              <a:t>Objekte</a:t>
            </a:r>
            <a:r>
              <a:rPr lang="cs-CZ" sz="9600" dirty="0">
                <a:latin typeface="Arial" panose="020B0604020202020204" pitchFamily="34" charset="0"/>
                <a:cs typeface="Arial" panose="020B0604020202020204" pitchFamily="34" charset="0"/>
              </a:rPr>
              <a:t> </a:t>
            </a:r>
            <a:r>
              <a:rPr lang="de-DE" sz="9600" b="1" dirty="0">
                <a:latin typeface="Arial" panose="020B0604020202020204" pitchFamily="34" charset="0"/>
                <a:cs typeface="Arial" panose="020B0604020202020204" pitchFamily="34" charset="0"/>
              </a:rPr>
              <a:t>nach der Satznegation</a:t>
            </a:r>
            <a:r>
              <a:rPr lang="cs-CZ" sz="9600" b="1" dirty="0">
                <a:latin typeface="Arial" panose="020B0604020202020204" pitchFamily="34" charset="0"/>
                <a:cs typeface="Arial" panose="020B0604020202020204" pitchFamily="34" charset="0"/>
              </a:rPr>
              <a:t>: </a:t>
            </a:r>
          </a:p>
          <a:p>
            <a:pPr marL="0" indent="0">
              <a:buNone/>
            </a:pPr>
            <a:r>
              <a:rPr lang="de-DE" sz="9600" dirty="0">
                <a:solidFill>
                  <a:schemeClr val="accent3">
                    <a:lumMod val="60000"/>
                    <a:lumOff val="40000"/>
                  </a:schemeClr>
                </a:solidFill>
                <a:latin typeface="Arial" panose="020B0604020202020204" pitchFamily="34" charset="0"/>
                <a:cs typeface="Arial" panose="020B0604020202020204" pitchFamily="34" charset="0"/>
              </a:rPr>
              <a:t>Der Arzt untersuchte </a:t>
            </a:r>
            <a:r>
              <a:rPr lang="de-DE" sz="9600" b="1" dirty="0">
                <a:solidFill>
                  <a:schemeClr val="accent3">
                    <a:lumMod val="60000"/>
                    <a:lumOff val="40000"/>
                  </a:schemeClr>
                </a:solidFill>
                <a:latin typeface="Arial" panose="020B0604020202020204" pitchFamily="34" charset="0"/>
                <a:cs typeface="Arial" panose="020B0604020202020204" pitchFamily="34" charset="0"/>
              </a:rPr>
              <a:t>nicht</a:t>
            </a:r>
            <a:r>
              <a:rPr lang="de-DE" sz="9600" dirty="0">
                <a:solidFill>
                  <a:schemeClr val="accent3">
                    <a:lumMod val="60000"/>
                    <a:lumOff val="40000"/>
                  </a:schemeClr>
                </a:solidFill>
                <a:latin typeface="Arial" panose="020B0604020202020204" pitchFamily="34" charset="0"/>
                <a:cs typeface="Arial" panose="020B0604020202020204" pitchFamily="34" charset="0"/>
              </a:rPr>
              <a:t> den psychischen Zustand des Patienten.</a:t>
            </a:r>
            <a:endParaRPr lang="cs-CZ" sz="9600" dirty="0">
              <a:solidFill>
                <a:schemeClr val="accent3">
                  <a:lumMod val="60000"/>
                  <a:lumOff val="40000"/>
                </a:schemeClr>
              </a:solidFill>
              <a:latin typeface="Arial" panose="020B0604020202020204" pitchFamily="34" charset="0"/>
              <a:cs typeface="Arial" panose="020B0604020202020204" pitchFamily="34" charset="0"/>
            </a:endParaRPr>
          </a:p>
          <a:p>
            <a:endParaRPr lang="cs-CZ" sz="9600" dirty="0">
              <a:latin typeface="Arial" panose="020B0604020202020204" pitchFamily="34" charset="0"/>
              <a:cs typeface="Arial" panose="020B0604020202020204" pitchFamily="34" charset="0"/>
            </a:endParaRPr>
          </a:p>
          <a:p>
            <a:pPr marL="0" indent="0">
              <a:buNone/>
            </a:pPr>
            <a:r>
              <a:rPr lang="cs-CZ" sz="9600" dirty="0">
                <a:latin typeface="Arial" panose="020B0604020202020204" pitchFamily="34" charset="0"/>
                <a:cs typeface="Arial" panose="020B0604020202020204" pitchFamily="34" charset="0"/>
              </a:rPr>
              <a:t>(c) </a:t>
            </a:r>
            <a:r>
              <a:rPr lang="cs-CZ" sz="9600" b="1" dirty="0">
                <a:latin typeface="Arial" panose="020B0604020202020204" pitchFamily="34" charset="0"/>
                <a:cs typeface="Arial" panose="020B0604020202020204" pitchFamily="34" charset="0"/>
              </a:rPr>
              <a:t>d</a:t>
            </a:r>
            <a:r>
              <a:rPr lang="de-DE" sz="9600" b="1" dirty="0">
                <a:latin typeface="Arial" panose="020B0604020202020204" pitchFamily="34" charset="0"/>
                <a:cs typeface="Arial" panose="020B0604020202020204" pitchFamily="34" charset="0"/>
              </a:rPr>
              <a:t>er Akkusativ</a:t>
            </a:r>
            <a:r>
              <a:rPr lang="de-DE" sz="9600" dirty="0">
                <a:latin typeface="Arial" panose="020B0604020202020204" pitchFamily="34" charset="0"/>
                <a:cs typeface="Arial" panose="020B0604020202020204" pitchFamily="34" charset="0"/>
              </a:rPr>
              <a:t> </a:t>
            </a:r>
            <a:r>
              <a:rPr lang="de-DE" sz="9600" b="1" dirty="0">
                <a:latin typeface="Arial" panose="020B0604020202020204" pitchFamily="34" charset="0"/>
                <a:cs typeface="Arial" panose="020B0604020202020204" pitchFamily="34" charset="0"/>
              </a:rPr>
              <a:t>obligatorisch </a:t>
            </a:r>
            <a:r>
              <a:rPr lang="de-DE" sz="9600" dirty="0">
                <a:latin typeface="Arial" panose="020B0604020202020204" pitchFamily="34" charset="0"/>
                <a:cs typeface="Arial" panose="020B0604020202020204" pitchFamily="34" charset="0"/>
              </a:rPr>
              <a:t>nach der Satznegation, wenn er mit dem Verb eine enge semantische Einheit bildet</a:t>
            </a:r>
            <a:r>
              <a:rPr lang="cs-CZ" sz="9600" dirty="0">
                <a:latin typeface="Arial" panose="020B0604020202020204" pitchFamily="34" charset="0"/>
                <a:cs typeface="Arial" panose="020B0604020202020204" pitchFamily="34" charset="0"/>
              </a:rPr>
              <a:t> (</a:t>
            </a:r>
            <a:r>
              <a:rPr lang="cs-CZ" sz="9600" dirty="0" err="1">
                <a:latin typeface="Arial" panose="020B0604020202020204" pitchFamily="34" charset="0"/>
                <a:cs typeface="Arial" panose="020B0604020202020204" pitchFamily="34" charset="0"/>
              </a:rPr>
              <a:t>lexikalisches</a:t>
            </a:r>
            <a:r>
              <a:rPr lang="cs-CZ" sz="9600" dirty="0">
                <a:latin typeface="Arial" panose="020B0604020202020204" pitchFamily="34" charset="0"/>
                <a:cs typeface="Arial" panose="020B0604020202020204" pitchFamily="34" charset="0"/>
              </a:rPr>
              <a:t> </a:t>
            </a:r>
            <a:r>
              <a:rPr lang="cs-CZ" sz="9600" dirty="0" err="1">
                <a:latin typeface="Arial" panose="020B0604020202020204" pitchFamily="34" charset="0"/>
                <a:cs typeface="Arial" panose="020B0604020202020204" pitchFamily="34" charset="0"/>
              </a:rPr>
              <a:t>Prädikatsteil</a:t>
            </a:r>
            <a:r>
              <a:rPr lang="cs-CZ" sz="9600" dirty="0">
                <a:latin typeface="Arial" panose="020B0604020202020204" pitchFamily="34" charset="0"/>
                <a:cs typeface="Arial" panose="020B0604020202020204" pitchFamily="34" charset="0"/>
              </a:rPr>
              <a:t>): </a:t>
            </a:r>
            <a:r>
              <a:rPr lang="de-DE" sz="9600" dirty="0">
                <a:solidFill>
                  <a:schemeClr val="accent3">
                    <a:lumMod val="60000"/>
                    <a:lumOff val="40000"/>
                  </a:schemeClr>
                </a:solidFill>
                <a:latin typeface="Arial" panose="020B0604020202020204" pitchFamily="34" charset="0"/>
                <a:cs typeface="Arial" panose="020B0604020202020204" pitchFamily="34" charset="0"/>
              </a:rPr>
              <a:t>Er fährt </a:t>
            </a:r>
            <a:r>
              <a:rPr lang="de-DE" sz="9600" b="1" dirty="0">
                <a:solidFill>
                  <a:schemeClr val="accent3">
                    <a:lumMod val="60000"/>
                    <a:lumOff val="40000"/>
                  </a:schemeClr>
                </a:solidFill>
                <a:latin typeface="Arial" panose="020B0604020202020204" pitchFamily="34" charset="0"/>
                <a:cs typeface="Arial" panose="020B0604020202020204" pitchFamily="34" charset="0"/>
              </a:rPr>
              <a:t>nicht</a:t>
            </a:r>
            <a:r>
              <a:rPr lang="de-DE" sz="9600" dirty="0">
                <a:solidFill>
                  <a:schemeClr val="accent3">
                    <a:lumMod val="60000"/>
                    <a:lumOff val="40000"/>
                  </a:schemeClr>
                </a:solidFill>
                <a:latin typeface="Arial" panose="020B0604020202020204" pitchFamily="34" charset="0"/>
                <a:cs typeface="Arial" panose="020B0604020202020204" pitchFamily="34" charset="0"/>
              </a:rPr>
              <a:t> Auto.</a:t>
            </a:r>
            <a:endParaRPr lang="cs-CZ" sz="9600" dirty="0">
              <a:solidFill>
                <a:schemeClr val="accent3">
                  <a:lumMod val="60000"/>
                  <a:lumOff val="40000"/>
                </a:schemeClr>
              </a:solidFill>
              <a:latin typeface="Arial" panose="020B0604020202020204" pitchFamily="34" charset="0"/>
              <a:cs typeface="Arial" panose="020B0604020202020204" pitchFamily="34" charset="0"/>
            </a:endParaRPr>
          </a:p>
          <a:p>
            <a:endParaRPr lang="cs-CZ" sz="9600" dirty="0">
              <a:latin typeface="Arial" panose="020B0604020202020204" pitchFamily="34" charset="0"/>
              <a:cs typeface="Arial" panose="020B0604020202020204" pitchFamily="34" charset="0"/>
            </a:endParaRPr>
          </a:p>
          <a:p>
            <a:pPr marL="0" indent="0">
              <a:buNone/>
            </a:pPr>
            <a:r>
              <a:rPr lang="cs-CZ" sz="9600" dirty="0">
                <a:latin typeface="Arial" panose="020B0604020202020204" pitchFamily="34" charset="0"/>
                <a:cs typeface="Arial" panose="020B0604020202020204" pitchFamily="34" charset="0"/>
              </a:rPr>
              <a:t>(d) </a:t>
            </a:r>
            <a:r>
              <a:rPr lang="de-DE" sz="9600" dirty="0">
                <a:latin typeface="Arial" panose="020B0604020202020204" pitchFamily="34" charset="0"/>
                <a:cs typeface="Arial" panose="020B0604020202020204" pitchFamily="34" charset="0"/>
              </a:rPr>
              <a:t>sowohl </a:t>
            </a:r>
            <a:r>
              <a:rPr lang="de-DE" sz="9600" b="1" dirty="0">
                <a:latin typeface="Arial" panose="020B0604020202020204" pitchFamily="34" charset="0"/>
                <a:cs typeface="Arial" panose="020B0604020202020204" pitchFamily="34" charset="0"/>
              </a:rPr>
              <a:t>vor als auch nach Präpositionalobjekten</a:t>
            </a:r>
            <a:r>
              <a:rPr lang="cs-CZ" sz="9600" b="1" dirty="0">
                <a:latin typeface="Arial" panose="020B0604020202020204" pitchFamily="34" charset="0"/>
                <a:cs typeface="Arial" panose="020B0604020202020204" pitchFamily="34" charset="0"/>
              </a:rPr>
              <a:t>: </a:t>
            </a:r>
          </a:p>
          <a:p>
            <a:pPr marL="0" indent="0">
              <a:buNone/>
            </a:pPr>
            <a:r>
              <a:rPr lang="de-DE" sz="9600" dirty="0">
                <a:solidFill>
                  <a:schemeClr val="accent3">
                    <a:lumMod val="60000"/>
                    <a:lumOff val="40000"/>
                  </a:schemeClr>
                </a:solidFill>
                <a:latin typeface="Arial" panose="020B0604020202020204" pitchFamily="34" charset="0"/>
                <a:cs typeface="Arial" panose="020B0604020202020204" pitchFamily="34" charset="0"/>
              </a:rPr>
              <a:t>Ich zweifle an seiner Ehrlichkeit </a:t>
            </a:r>
            <a:r>
              <a:rPr lang="de-DE" sz="9600" b="1" dirty="0">
                <a:solidFill>
                  <a:schemeClr val="accent3">
                    <a:lumMod val="60000"/>
                    <a:lumOff val="40000"/>
                  </a:schemeClr>
                </a:solidFill>
                <a:latin typeface="Arial" panose="020B0604020202020204" pitchFamily="34" charset="0"/>
                <a:cs typeface="Arial" panose="020B0604020202020204" pitchFamily="34" charset="0"/>
              </a:rPr>
              <a:t>nicht</a:t>
            </a:r>
            <a:r>
              <a:rPr lang="de-DE" sz="9600" dirty="0">
                <a:solidFill>
                  <a:schemeClr val="accent3">
                    <a:lumMod val="60000"/>
                    <a:lumOff val="40000"/>
                  </a:schemeClr>
                </a:solidFill>
                <a:latin typeface="Arial" panose="020B0604020202020204" pitchFamily="34" charset="0"/>
                <a:cs typeface="Arial" panose="020B0604020202020204" pitchFamily="34" charset="0"/>
              </a:rPr>
              <a:t>.</a:t>
            </a:r>
            <a:r>
              <a:rPr lang="cs-CZ" sz="9600" dirty="0">
                <a:solidFill>
                  <a:schemeClr val="accent3">
                    <a:lumMod val="60000"/>
                    <a:lumOff val="40000"/>
                  </a:schemeClr>
                </a:solidFill>
                <a:latin typeface="Arial" panose="020B0604020202020204" pitchFamily="34" charset="0"/>
                <a:cs typeface="Arial" panose="020B0604020202020204" pitchFamily="34" charset="0"/>
              </a:rPr>
              <a:t> ODER </a:t>
            </a:r>
            <a:r>
              <a:rPr lang="de-DE" sz="9600" dirty="0">
                <a:solidFill>
                  <a:schemeClr val="accent3">
                    <a:lumMod val="60000"/>
                    <a:lumOff val="40000"/>
                  </a:schemeClr>
                </a:solidFill>
                <a:latin typeface="Arial" panose="020B0604020202020204" pitchFamily="34" charset="0"/>
                <a:cs typeface="Arial" panose="020B0604020202020204" pitchFamily="34" charset="0"/>
              </a:rPr>
              <a:t>Ich zweifle </a:t>
            </a:r>
            <a:r>
              <a:rPr lang="de-DE" sz="9600" b="1" dirty="0">
                <a:solidFill>
                  <a:schemeClr val="accent3">
                    <a:lumMod val="60000"/>
                    <a:lumOff val="40000"/>
                  </a:schemeClr>
                </a:solidFill>
                <a:latin typeface="Arial" panose="020B0604020202020204" pitchFamily="34" charset="0"/>
                <a:cs typeface="Arial" panose="020B0604020202020204" pitchFamily="34" charset="0"/>
              </a:rPr>
              <a:t>nicht</a:t>
            </a:r>
            <a:r>
              <a:rPr lang="de-DE" sz="9600" dirty="0">
                <a:solidFill>
                  <a:schemeClr val="accent3">
                    <a:lumMod val="60000"/>
                    <a:lumOff val="40000"/>
                  </a:schemeClr>
                </a:solidFill>
                <a:latin typeface="Arial" panose="020B0604020202020204" pitchFamily="34" charset="0"/>
                <a:cs typeface="Arial" panose="020B0604020202020204" pitchFamily="34" charset="0"/>
              </a:rPr>
              <a:t> an seiner Ehrlichkeit.</a:t>
            </a:r>
            <a:endParaRPr lang="cs-CZ" sz="9600" dirty="0">
              <a:solidFill>
                <a:schemeClr val="accent3">
                  <a:lumMod val="60000"/>
                  <a:lumOff val="40000"/>
                </a:schemeClr>
              </a:solidFill>
              <a:latin typeface="Arial" panose="020B0604020202020204" pitchFamily="34" charset="0"/>
              <a:cs typeface="Arial" panose="020B0604020202020204" pitchFamily="34" charset="0"/>
            </a:endParaRPr>
          </a:p>
          <a:p>
            <a:endParaRPr lang="cs-CZ" sz="2400" dirty="0"/>
          </a:p>
        </p:txBody>
      </p:sp>
    </p:spTree>
    <p:extLst>
      <p:ext uri="{BB962C8B-B14F-4D97-AF65-F5344CB8AC3E}">
        <p14:creationId xmlns:p14="http://schemas.microsoft.com/office/powerpoint/2010/main" val="4768404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b="1" dirty="0" err="1">
                <a:solidFill>
                  <a:schemeClr val="accent3">
                    <a:lumMod val="60000"/>
                    <a:lumOff val="40000"/>
                  </a:schemeClr>
                </a:solidFill>
                <a:latin typeface="Arial" panose="020B0604020202020204" pitchFamily="34" charset="0"/>
                <a:ea typeface="+mn-ea"/>
                <a:cs typeface="Arial" panose="020B0604020202020204" pitchFamily="34" charset="0"/>
              </a:rPr>
              <a:t>nicht</a:t>
            </a:r>
            <a:r>
              <a:rPr lang="cs-CZ" b="1" dirty="0">
                <a:latin typeface="Arial" panose="020B0604020202020204" pitchFamily="34" charset="0"/>
                <a:cs typeface="Arial" panose="020B0604020202020204" pitchFamily="34" charset="0"/>
              </a:rPr>
              <a:t> </a:t>
            </a:r>
            <a:r>
              <a:rPr lang="cs-CZ" b="1" dirty="0" err="1">
                <a:latin typeface="Arial" panose="020B0604020202020204" pitchFamily="34" charset="0"/>
                <a:cs typeface="Arial" panose="020B0604020202020204" pitchFamily="34" charset="0"/>
              </a:rPr>
              <a:t>und</a:t>
            </a:r>
            <a:r>
              <a:rPr lang="cs-CZ" b="1" dirty="0">
                <a:latin typeface="Arial" panose="020B0604020202020204" pitchFamily="34" charset="0"/>
                <a:cs typeface="Arial" panose="020B0604020202020204" pitchFamily="34" charset="0"/>
              </a:rPr>
              <a:t> </a:t>
            </a:r>
            <a:r>
              <a:rPr lang="de-DE" b="1" dirty="0">
                <a:latin typeface="Arial" panose="020B0604020202020204" pitchFamily="34" charset="0"/>
                <a:cs typeface="Arial" panose="020B0604020202020204" pitchFamily="34" charset="0"/>
              </a:rPr>
              <a:t>Adverbialbestimmungen</a:t>
            </a:r>
          </a:p>
        </p:txBody>
      </p:sp>
      <p:sp>
        <p:nvSpPr>
          <p:cNvPr id="3" name="Zástupný symbol pro obsah 2"/>
          <p:cNvSpPr>
            <a:spLocks noGrp="1"/>
          </p:cNvSpPr>
          <p:nvPr>
            <p:ph idx="1"/>
          </p:nvPr>
        </p:nvSpPr>
        <p:spPr>
          <a:xfrm>
            <a:off x="323528" y="1628800"/>
            <a:ext cx="8712968" cy="4525963"/>
          </a:xfrm>
        </p:spPr>
        <p:txBody>
          <a:bodyPr>
            <a:normAutofit/>
          </a:bodyPr>
          <a:lstStyle/>
          <a:p>
            <a:pPr marL="0" indent="0">
              <a:buNone/>
            </a:pPr>
            <a:endParaRPr lang="cs-CZ" sz="2400" dirty="0">
              <a:latin typeface="Arial" panose="020B0604020202020204" pitchFamily="34" charset="0"/>
              <a:cs typeface="Arial" panose="020B0604020202020204" pitchFamily="34" charset="0"/>
            </a:endParaRPr>
          </a:p>
          <a:p>
            <a:pPr marL="0" indent="0">
              <a:buNone/>
            </a:pPr>
            <a:r>
              <a:rPr lang="cs-CZ" sz="2400" dirty="0">
                <a:latin typeface="Arial" panose="020B0604020202020204" pitchFamily="34" charset="0"/>
                <a:cs typeface="Arial" panose="020B0604020202020204" pitchFamily="34" charset="0"/>
              </a:rPr>
              <a:t>(a)</a:t>
            </a:r>
            <a:r>
              <a:rPr lang="de-DE" sz="2400" dirty="0">
                <a:latin typeface="Arial" panose="020B0604020202020204" pitchFamily="34" charset="0"/>
                <a:cs typeface="Arial" panose="020B0604020202020204" pitchFamily="34" charset="0"/>
              </a:rPr>
              <a:t> </a:t>
            </a:r>
            <a:r>
              <a:rPr lang="de-DE" sz="2400" b="1" dirty="0">
                <a:latin typeface="Arial" panose="020B0604020202020204" pitchFamily="34" charset="0"/>
                <a:cs typeface="Arial" panose="020B0604020202020204" pitchFamily="34" charset="0"/>
              </a:rPr>
              <a:t>generell </a:t>
            </a:r>
            <a:r>
              <a:rPr lang="de-DE" sz="2400" dirty="0">
                <a:latin typeface="Arial" panose="020B0604020202020204" pitchFamily="34" charset="0"/>
                <a:cs typeface="Arial" panose="020B0604020202020204" pitchFamily="34" charset="0"/>
              </a:rPr>
              <a:t>vor valenzgebundenen</a:t>
            </a:r>
            <a:r>
              <a:rPr lang="cs-CZ" sz="2400" dirty="0">
                <a:latin typeface="Arial" panose="020B0604020202020204" pitchFamily="34" charset="0"/>
                <a:cs typeface="Arial" panose="020B0604020202020204" pitchFamily="34" charset="0"/>
              </a:rPr>
              <a:t> </a:t>
            </a:r>
            <a:r>
              <a:rPr lang="de-DE" sz="2400" dirty="0">
                <a:latin typeface="Arial" panose="020B0604020202020204" pitchFamily="34" charset="0"/>
                <a:cs typeface="Arial" panose="020B0604020202020204" pitchFamily="34" charset="0"/>
              </a:rPr>
              <a:t>Adverbialbestimmungen</a:t>
            </a:r>
            <a:r>
              <a:rPr lang="cs-CZ" sz="2400" dirty="0">
                <a:latin typeface="Arial" panose="020B0604020202020204" pitchFamily="34" charset="0"/>
                <a:cs typeface="Arial" panose="020B0604020202020204" pitchFamily="34" charset="0"/>
              </a:rPr>
              <a:t>:</a:t>
            </a:r>
          </a:p>
          <a:p>
            <a:pPr marL="0" indent="0">
              <a:buNone/>
            </a:pPr>
            <a:r>
              <a:rPr lang="cs-CZ" sz="2400" dirty="0">
                <a:latin typeface="Arial" panose="020B0604020202020204" pitchFamily="34" charset="0"/>
                <a:cs typeface="Arial" panose="020B0604020202020204" pitchFamily="34" charset="0"/>
              </a:rPr>
              <a:t>    </a:t>
            </a:r>
            <a:r>
              <a:rPr lang="de-DE" sz="2400" dirty="0">
                <a:solidFill>
                  <a:schemeClr val="accent3">
                    <a:lumMod val="60000"/>
                    <a:lumOff val="40000"/>
                  </a:schemeClr>
                </a:solidFill>
                <a:latin typeface="Arial" panose="020B0604020202020204" pitchFamily="34" charset="0"/>
                <a:cs typeface="Arial" panose="020B0604020202020204" pitchFamily="34" charset="0"/>
              </a:rPr>
              <a:t>Die Beratung dauert </a:t>
            </a:r>
            <a:r>
              <a:rPr lang="de-DE" sz="2400" b="1" dirty="0">
                <a:solidFill>
                  <a:schemeClr val="accent3">
                    <a:lumMod val="60000"/>
                    <a:lumOff val="40000"/>
                  </a:schemeClr>
                </a:solidFill>
                <a:latin typeface="Arial" panose="020B0604020202020204" pitchFamily="34" charset="0"/>
                <a:cs typeface="Arial" panose="020B0604020202020204" pitchFamily="34" charset="0"/>
              </a:rPr>
              <a:t>nicht</a:t>
            </a:r>
            <a:r>
              <a:rPr lang="de-DE" sz="2400" dirty="0">
                <a:solidFill>
                  <a:schemeClr val="accent3">
                    <a:lumMod val="60000"/>
                    <a:lumOff val="40000"/>
                  </a:schemeClr>
                </a:solidFill>
                <a:latin typeface="Arial" panose="020B0604020202020204" pitchFamily="34" charset="0"/>
                <a:cs typeface="Arial" panose="020B0604020202020204" pitchFamily="34" charset="0"/>
              </a:rPr>
              <a:t> lange</a:t>
            </a:r>
            <a:r>
              <a:rPr lang="cs-CZ" sz="2400" dirty="0">
                <a:solidFill>
                  <a:schemeClr val="accent3">
                    <a:lumMod val="60000"/>
                    <a:lumOff val="40000"/>
                  </a:schemeClr>
                </a:solidFill>
                <a:latin typeface="Arial" panose="020B0604020202020204" pitchFamily="34" charset="0"/>
                <a:cs typeface="Arial" panose="020B0604020202020204" pitchFamily="34" charset="0"/>
              </a:rPr>
              <a:t>.</a:t>
            </a:r>
          </a:p>
          <a:p>
            <a:pPr marL="0" indent="0">
              <a:buNone/>
            </a:pPr>
            <a:endParaRPr lang="cs-CZ" sz="2400" dirty="0">
              <a:latin typeface="Arial" panose="020B0604020202020204" pitchFamily="34" charset="0"/>
              <a:cs typeface="Arial" panose="020B0604020202020204" pitchFamily="34" charset="0"/>
            </a:endParaRPr>
          </a:p>
          <a:p>
            <a:pPr marL="0" indent="0">
              <a:buNone/>
            </a:pPr>
            <a:r>
              <a:rPr lang="cs-CZ" sz="2400" dirty="0">
                <a:latin typeface="Arial" panose="020B0604020202020204" pitchFamily="34" charset="0"/>
                <a:cs typeface="Arial" panose="020B0604020202020204" pitchFamily="34" charset="0"/>
              </a:rPr>
              <a:t>(b) b</a:t>
            </a:r>
            <a:r>
              <a:rPr lang="de-DE" sz="2400" dirty="0">
                <a:latin typeface="Arial" panose="020B0604020202020204" pitchFamily="34" charset="0"/>
                <a:cs typeface="Arial" panose="020B0604020202020204" pitchFamily="34" charset="0"/>
              </a:rPr>
              <a:t>ei den meisten </a:t>
            </a:r>
            <a:r>
              <a:rPr lang="de-DE" sz="2400" b="1" dirty="0">
                <a:latin typeface="Arial" panose="020B0604020202020204" pitchFamily="34" charset="0"/>
                <a:cs typeface="Arial" panose="020B0604020202020204" pitchFamily="34" charset="0"/>
              </a:rPr>
              <a:t>freien (nicht valenzgebundenen)</a:t>
            </a:r>
            <a:endParaRPr lang="cs-CZ" sz="2400" b="1" dirty="0">
              <a:latin typeface="Arial" panose="020B0604020202020204" pitchFamily="34" charset="0"/>
              <a:cs typeface="Arial" panose="020B0604020202020204" pitchFamily="34" charset="0"/>
            </a:endParaRPr>
          </a:p>
          <a:p>
            <a:pPr marL="0" indent="0">
              <a:buNone/>
            </a:pPr>
            <a:r>
              <a:rPr lang="de-DE" sz="2400" b="1" dirty="0">
                <a:latin typeface="Arial" panose="020B0604020202020204" pitchFamily="34" charset="0"/>
                <a:cs typeface="Arial" panose="020B0604020202020204" pitchFamily="34" charset="0"/>
              </a:rPr>
              <a:t>Adverbialbestimmungen</a:t>
            </a:r>
            <a:r>
              <a:rPr lang="cs-CZ" sz="2400" b="1" dirty="0">
                <a:latin typeface="Arial" panose="020B0604020202020204" pitchFamily="34" charset="0"/>
                <a:cs typeface="Arial" panose="020B0604020202020204" pitchFamily="34" charset="0"/>
              </a:rPr>
              <a:t> </a:t>
            </a:r>
            <a:r>
              <a:rPr lang="de-DE" sz="2400" dirty="0">
                <a:latin typeface="Arial" panose="020B0604020202020204" pitchFamily="34" charset="0"/>
                <a:cs typeface="Arial" panose="020B0604020202020204" pitchFamily="34" charset="0"/>
              </a:rPr>
              <a:t>sowohl </a:t>
            </a:r>
            <a:r>
              <a:rPr lang="de-DE" sz="2400" b="1" dirty="0">
                <a:latin typeface="Arial" panose="020B0604020202020204" pitchFamily="34" charset="0"/>
                <a:cs typeface="Arial" panose="020B0604020202020204" pitchFamily="34" charset="0"/>
              </a:rPr>
              <a:t>vor als auch nach</a:t>
            </a:r>
            <a:r>
              <a:rPr lang="de-DE" sz="2400" dirty="0">
                <a:latin typeface="Arial" panose="020B0604020202020204" pitchFamily="34" charset="0"/>
                <a:cs typeface="Arial" panose="020B0604020202020204" pitchFamily="34" charset="0"/>
              </a:rPr>
              <a:t> der </a:t>
            </a:r>
            <a:r>
              <a:rPr lang="cs-CZ" sz="2400" dirty="0">
                <a:latin typeface="Arial" panose="020B0604020202020204" pitchFamily="34" charset="0"/>
                <a:cs typeface="Arial" panose="020B0604020202020204" pitchFamily="34" charset="0"/>
              </a:rPr>
              <a:t>  </a:t>
            </a:r>
            <a:r>
              <a:rPr lang="de-DE" sz="2400" dirty="0">
                <a:latin typeface="Arial" panose="020B0604020202020204" pitchFamily="34" charset="0"/>
                <a:cs typeface="Arial" panose="020B0604020202020204" pitchFamily="34" charset="0"/>
              </a:rPr>
              <a:t>Adverbialbestimmung</a:t>
            </a:r>
            <a:r>
              <a:rPr lang="cs-CZ" sz="2400" dirty="0">
                <a:latin typeface="Arial" panose="020B0604020202020204" pitchFamily="34" charset="0"/>
                <a:cs typeface="Arial" panose="020B0604020202020204" pitchFamily="34" charset="0"/>
              </a:rPr>
              <a:t>:</a:t>
            </a:r>
          </a:p>
          <a:p>
            <a:pPr marL="0" indent="0">
              <a:buNone/>
            </a:pPr>
            <a:r>
              <a:rPr lang="de-DE" sz="2400" dirty="0">
                <a:solidFill>
                  <a:schemeClr val="accent3">
                    <a:lumMod val="60000"/>
                    <a:lumOff val="40000"/>
                  </a:schemeClr>
                </a:solidFill>
                <a:latin typeface="Arial" panose="020B0604020202020204" pitchFamily="34" charset="0"/>
                <a:cs typeface="Arial" panose="020B0604020202020204" pitchFamily="34" charset="0"/>
              </a:rPr>
              <a:t>Ich traf ihn im Café </a:t>
            </a:r>
            <a:r>
              <a:rPr lang="de-DE" sz="2400" b="1" dirty="0">
                <a:solidFill>
                  <a:schemeClr val="accent3">
                    <a:lumMod val="60000"/>
                    <a:lumOff val="40000"/>
                  </a:schemeClr>
                </a:solidFill>
                <a:latin typeface="Arial" panose="020B0604020202020204" pitchFamily="34" charset="0"/>
                <a:cs typeface="Arial" panose="020B0604020202020204" pitchFamily="34" charset="0"/>
              </a:rPr>
              <a:t>nicht</a:t>
            </a:r>
            <a:r>
              <a:rPr lang="de-DE" sz="2400" dirty="0">
                <a:solidFill>
                  <a:schemeClr val="accent3">
                    <a:lumMod val="60000"/>
                    <a:lumOff val="40000"/>
                  </a:schemeClr>
                </a:solidFill>
                <a:latin typeface="Arial" panose="020B0604020202020204" pitchFamily="34" charset="0"/>
                <a:cs typeface="Arial" panose="020B0604020202020204" pitchFamily="34" charset="0"/>
              </a:rPr>
              <a:t>.</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p>
          <a:p>
            <a:pPr marL="0" indent="0">
              <a:buNone/>
            </a:pPr>
            <a:r>
              <a:rPr lang="cs-CZ" sz="2400" dirty="0">
                <a:solidFill>
                  <a:schemeClr val="accent3">
                    <a:lumMod val="60000"/>
                    <a:lumOff val="40000"/>
                  </a:schemeClr>
                </a:solidFill>
                <a:latin typeface="Arial" panose="020B0604020202020204" pitchFamily="34" charset="0"/>
                <a:cs typeface="Arial" panose="020B0604020202020204" pitchFamily="34" charset="0"/>
              </a:rPr>
              <a:t>ODER </a:t>
            </a:r>
          </a:p>
          <a:p>
            <a:pPr marL="0" indent="0">
              <a:buNone/>
            </a:pPr>
            <a:r>
              <a:rPr lang="de-DE" sz="2400" dirty="0">
                <a:solidFill>
                  <a:schemeClr val="accent3">
                    <a:lumMod val="60000"/>
                    <a:lumOff val="40000"/>
                  </a:schemeClr>
                </a:solidFill>
                <a:latin typeface="Arial" panose="020B0604020202020204" pitchFamily="34" charset="0"/>
                <a:cs typeface="Arial" panose="020B0604020202020204" pitchFamily="34" charset="0"/>
              </a:rPr>
              <a:t>Ich traf ihn </a:t>
            </a:r>
            <a:r>
              <a:rPr lang="de-DE" sz="2400" b="1" dirty="0">
                <a:solidFill>
                  <a:schemeClr val="accent3">
                    <a:lumMod val="60000"/>
                    <a:lumOff val="40000"/>
                  </a:schemeClr>
                </a:solidFill>
                <a:latin typeface="Arial" panose="020B0604020202020204" pitchFamily="34" charset="0"/>
                <a:cs typeface="Arial" panose="020B0604020202020204" pitchFamily="34" charset="0"/>
              </a:rPr>
              <a:t>nicht</a:t>
            </a:r>
            <a:r>
              <a:rPr lang="de-DE" sz="2400" dirty="0">
                <a:solidFill>
                  <a:schemeClr val="accent3">
                    <a:lumMod val="60000"/>
                    <a:lumOff val="40000"/>
                  </a:schemeClr>
                </a:solidFill>
                <a:latin typeface="Arial" panose="020B0604020202020204" pitchFamily="34" charset="0"/>
                <a:cs typeface="Arial" panose="020B0604020202020204" pitchFamily="34" charset="0"/>
              </a:rPr>
              <a:t> im Café.</a:t>
            </a:r>
            <a:endParaRPr lang="cs-CZ" sz="2400" dirty="0">
              <a:solidFill>
                <a:schemeClr val="accent3">
                  <a:lumMod val="60000"/>
                  <a:lumOff val="40000"/>
                </a:schemeClr>
              </a:solidFill>
              <a:latin typeface="Arial" panose="020B0604020202020204" pitchFamily="34" charset="0"/>
              <a:cs typeface="Arial" panose="020B0604020202020204" pitchFamily="34" charset="0"/>
            </a:endParaRPr>
          </a:p>
          <a:p>
            <a:endParaRPr lang="cs-CZ" sz="2800" dirty="0"/>
          </a:p>
        </p:txBody>
      </p:sp>
    </p:spTree>
    <p:extLst>
      <p:ext uri="{BB962C8B-B14F-4D97-AF65-F5344CB8AC3E}">
        <p14:creationId xmlns:p14="http://schemas.microsoft.com/office/powerpoint/2010/main" val="11668948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b="1" dirty="0" err="1">
                <a:solidFill>
                  <a:schemeClr val="accent3">
                    <a:lumMod val="60000"/>
                    <a:lumOff val="40000"/>
                  </a:schemeClr>
                </a:solidFill>
                <a:latin typeface="Arial" panose="020B0604020202020204" pitchFamily="34" charset="0"/>
                <a:ea typeface="+mn-ea"/>
                <a:cs typeface="Arial" panose="020B0604020202020204" pitchFamily="34" charset="0"/>
              </a:rPr>
              <a:t>nicht</a:t>
            </a:r>
            <a:r>
              <a:rPr lang="cs-CZ" b="1" dirty="0">
                <a:latin typeface="Arial" panose="020B0604020202020204" pitchFamily="34" charset="0"/>
                <a:cs typeface="Arial" panose="020B0604020202020204" pitchFamily="34" charset="0"/>
              </a:rPr>
              <a:t> </a:t>
            </a:r>
            <a:r>
              <a:rPr lang="cs-CZ" b="1" dirty="0" err="1">
                <a:latin typeface="Arial" panose="020B0604020202020204" pitchFamily="34" charset="0"/>
                <a:cs typeface="Arial" panose="020B0604020202020204" pitchFamily="34" charset="0"/>
              </a:rPr>
              <a:t>und</a:t>
            </a:r>
            <a:r>
              <a:rPr lang="cs-CZ" b="1" dirty="0">
                <a:latin typeface="Arial" panose="020B0604020202020204" pitchFamily="34" charset="0"/>
                <a:cs typeface="Arial" panose="020B0604020202020204" pitchFamily="34" charset="0"/>
              </a:rPr>
              <a:t> f</a:t>
            </a:r>
            <a:r>
              <a:rPr lang="de-DE" b="1" dirty="0" err="1">
                <a:latin typeface="Arial" panose="020B0604020202020204" pitchFamily="34" charset="0"/>
                <a:cs typeface="Arial" panose="020B0604020202020204" pitchFamily="34" charset="0"/>
              </a:rPr>
              <a:t>reie</a:t>
            </a:r>
            <a:r>
              <a:rPr lang="de-DE" b="1" dirty="0">
                <a:latin typeface="Arial" panose="020B0604020202020204" pitchFamily="34" charset="0"/>
                <a:cs typeface="Arial" panose="020B0604020202020204" pitchFamily="34" charset="0"/>
              </a:rPr>
              <a:t> Kausalbestimmungen</a:t>
            </a:r>
            <a:endParaRPr lang="cs-CZ" b="1" dirty="0">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p:txBody>
          <a:bodyPr>
            <a:normAutofit/>
          </a:bodyPr>
          <a:lstStyle/>
          <a:p>
            <a:pPr marL="0" indent="0">
              <a:buNone/>
            </a:pPr>
            <a:endParaRPr lang="cs-CZ" sz="2400" dirty="0">
              <a:latin typeface="Arial" panose="020B0604020202020204" pitchFamily="34" charset="0"/>
              <a:cs typeface="Arial" panose="020B0604020202020204" pitchFamily="34" charset="0"/>
            </a:endParaRPr>
          </a:p>
          <a:p>
            <a:pPr marL="0" indent="0">
              <a:buNone/>
            </a:pPr>
            <a:r>
              <a:rPr lang="cs-CZ" sz="2400" dirty="0">
                <a:latin typeface="Arial" panose="020B0604020202020204" pitchFamily="34" charset="0"/>
                <a:cs typeface="Arial" panose="020B0604020202020204" pitchFamily="34" charset="0"/>
              </a:rPr>
              <a:t>(a) </a:t>
            </a:r>
            <a:r>
              <a:rPr lang="de-DE" sz="2400" b="1" dirty="0">
                <a:latin typeface="Arial" panose="020B0604020202020204" pitchFamily="34" charset="0"/>
                <a:cs typeface="Arial" panose="020B0604020202020204" pitchFamily="34" charset="0"/>
              </a:rPr>
              <a:t>vor oder hinter freien Kausalbestimmungen</a:t>
            </a:r>
            <a:r>
              <a:rPr lang="cs-CZ" sz="2400" b="1" dirty="0">
                <a:latin typeface="Arial" panose="020B0604020202020204" pitchFamily="34" charset="0"/>
                <a:cs typeface="Arial" panose="020B0604020202020204" pitchFamily="34" charset="0"/>
              </a:rPr>
              <a:t> (</a:t>
            </a:r>
            <a:r>
              <a:rPr lang="cs-CZ" sz="2400" dirty="0">
                <a:latin typeface="Arial" panose="020B0604020202020204" pitchFamily="34" charset="0"/>
                <a:cs typeface="Arial" panose="020B0604020202020204" pitchFamily="34" charset="0"/>
              </a:rPr>
              <a:t>durch</a:t>
            </a:r>
            <a:r>
              <a:rPr lang="de-DE" sz="2400" dirty="0">
                <a:latin typeface="Arial" panose="020B0604020202020204" pitchFamily="34" charset="0"/>
                <a:cs typeface="Arial" panose="020B0604020202020204" pitchFamily="34" charset="0"/>
              </a:rPr>
              <a:t> </a:t>
            </a:r>
            <a:r>
              <a:rPr lang="de-DE" sz="2400" b="1" dirty="0">
                <a:latin typeface="Arial" panose="020B0604020202020204" pitchFamily="34" charset="0"/>
                <a:cs typeface="Arial" panose="020B0604020202020204" pitchFamily="34" charset="0"/>
              </a:rPr>
              <a:t>Präpositionalgruppen</a:t>
            </a:r>
            <a:r>
              <a:rPr lang="cs-CZ" sz="2400" b="1" dirty="0">
                <a:latin typeface="Arial" panose="020B0604020202020204" pitchFamily="34" charset="0"/>
                <a:cs typeface="Arial" panose="020B0604020202020204" pitchFamily="34" charset="0"/>
              </a:rPr>
              <a:t> </a:t>
            </a:r>
            <a:r>
              <a:rPr lang="de-DE" sz="2400" b="1" dirty="0">
                <a:latin typeface="Arial" panose="020B0604020202020204" pitchFamily="34" charset="0"/>
                <a:cs typeface="Arial" panose="020B0604020202020204" pitchFamily="34" charset="0"/>
              </a:rPr>
              <a:t>ausgedrückt</a:t>
            </a:r>
            <a:r>
              <a:rPr lang="cs-CZ" sz="2400" b="1" dirty="0">
                <a:latin typeface="Arial" panose="020B0604020202020204" pitchFamily="34" charset="0"/>
                <a:cs typeface="Arial" panose="020B0604020202020204" pitchFamily="34" charset="0"/>
              </a:rPr>
              <a:t>): </a:t>
            </a:r>
            <a:r>
              <a:rPr lang="cs-CZ" sz="2400" dirty="0">
                <a:solidFill>
                  <a:schemeClr val="accent3">
                    <a:lumMod val="60000"/>
                    <a:lumOff val="40000"/>
                  </a:schemeClr>
                </a:solidFill>
                <a:latin typeface="Arial" panose="020B0604020202020204" pitchFamily="34" charset="0"/>
                <a:cs typeface="Arial" panose="020B0604020202020204" pitchFamily="34" charset="0"/>
              </a:rPr>
              <a:t>E</a:t>
            </a:r>
            <a:r>
              <a:rPr lang="de-DE" sz="2400" dirty="0">
                <a:solidFill>
                  <a:schemeClr val="accent3">
                    <a:lumMod val="60000"/>
                    <a:lumOff val="40000"/>
                  </a:schemeClr>
                </a:solidFill>
                <a:latin typeface="Arial" panose="020B0604020202020204" pitchFamily="34" charset="0"/>
                <a:cs typeface="Arial" panose="020B0604020202020204" pitchFamily="34" charset="0"/>
              </a:rPr>
              <a:t>r erschien wegen der Krankheit </a:t>
            </a:r>
            <a:r>
              <a:rPr lang="de-DE" sz="2400" b="1" dirty="0">
                <a:solidFill>
                  <a:schemeClr val="accent3">
                    <a:lumMod val="60000"/>
                    <a:lumOff val="40000"/>
                  </a:schemeClr>
                </a:solidFill>
                <a:latin typeface="Arial" panose="020B0604020202020204" pitchFamily="34" charset="0"/>
                <a:cs typeface="Arial" panose="020B0604020202020204" pitchFamily="34" charset="0"/>
              </a:rPr>
              <a:t>nicht</a:t>
            </a:r>
            <a:r>
              <a:rPr lang="de-DE" sz="2400" dirty="0">
                <a:solidFill>
                  <a:schemeClr val="accent3">
                    <a:lumMod val="60000"/>
                    <a:lumOff val="40000"/>
                  </a:schemeClr>
                </a:solidFill>
                <a:latin typeface="Arial" panose="020B0604020202020204" pitchFamily="34" charset="0"/>
                <a:cs typeface="Arial" panose="020B0604020202020204" pitchFamily="34" charset="0"/>
              </a:rPr>
              <a:t>.</a:t>
            </a:r>
            <a:r>
              <a:rPr lang="cs-CZ" sz="2400" dirty="0">
                <a:solidFill>
                  <a:schemeClr val="accent3">
                    <a:lumMod val="60000"/>
                    <a:lumOff val="40000"/>
                  </a:schemeClr>
                </a:solidFill>
                <a:latin typeface="Arial" panose="020B0604020202020204" pitchFamily="34" charset="0"/>
                <a:cs typeface="Arial" panose="020B0604020202020204" pitchFamily="34" charset="0"/>
              </a:rPr>
              <a:t> ODER </a:t>
            </a:r>
            <a:r>
              <a:rPr lang="de-DE" sz="2400" dirty="0">
                <a:solidFill>
                  <a:schemeClr val="accent3">
                    <a:lumMod val="60000"/>
                    <a:lumOff val="40000"/>
                  </a:schemeClr>
                </a:solidFill>
                <a:latin typeface="Arial" panose="020B0604020202020204" pitchFamily="34" charset="0"/>
                <a:cs typeface="Arial" panose="020B0604020202020204" pitchFamily="34" charset="0"/>
              </a:rPr>
              <a:t>Er erschien </a:t>
            </a:r>
            <a:r>
              <a:rPr lang="de-DE" sz="2400" b="1" dirty="0">
                <a:solidFill>
                  <a:schemeClr val="accent3">
                    <a:lumMod val="60000"/>
                    <a:lumOff val="40000"/>
                  </a:schemeClr>
                </a:solidFill>
                <a:latin typeface="Arial" panose="020B0604020202020204" pitchFamily="34" charset="0"/>
                <a:cs typeface="Arial" panose="020B0604020202020204" pitchFamily="34" charset="0"/>
              </a:rPr>
              <a:t>nicht </a:t>
            </a:r>
            <a:r>
              <a:rPr lang="de-DE" sz="2400" dirty="0">
                <a:solidFill>
                  <a:schemeClr val="accent3">
                    <a:lumMod val="60000"/>
                    <a:lumOff val="40000"/>
                  </a:schemeClr>
                </a:solidFill>
                <a:latin typeface="Arial" panose="020B0604020202020204" pitchFamily="34" charset="0"/>
                <a:cs typeface="Arial" panose="020B0604020202020204" pitchFamily="34" charset="0"/>
              </a:rPr>
              <a:t>wegen der Krankheit.</a:t>
            </a:r>
            <a:endParaRPr lang="cs-CZ" sz="2400" dirty="0">
              <a:solidFill>
                <a:schemeClr val="accent3">
                  <a:lumMod val="60000"/>
                  <a:lumOff val="40000"/>
                </a:schemeClr>
              </a:solidFill>
              <a:latin typeface="Arial" panose="020B0604020202020204" pitchFamily="34" charset="0"/>
              <a:cs typeface="Arial" panose="020B0604020202020204" pitchFamily="34" charset="0"/>
            </a:endParaRPr>
          </a:p>
          <a:p>
            <a:endParaRPr lang="cs-CZ" sz="2400" dirty="0">
              <a:latin typeface="Arial" panose="020B0604020202020204" pitchFamily="34" charset="0"/>
              <a:cs typeface="Arial" panose="020B0604020202020204" pitchFamily="34" charset="0"/>
            </a:endParaRPr>
          </a:p>
          <a:p>
            <a:pPr marL="0" indent="0">
              <a:buNone/>
            </a:pPr>
            <a:r>
              <a:rPr lang="cs-CZ" sz="2400" dirty="0">
                <a:latin typeface="Arial" panose="020B0604020202020204" pitchFamily="34" charset="0"/>
                <a:cs typeface="Arial" panose="020B0604020202020204" pitchFamily="34" charset="0"/>
              </a:rPr>
              <a:t>(b) </a:t>
            </a:r>
            <a:r>
              <a:rPr lang="de-DE" sz="2400" b="1" dirty="0">
                <a:latin typeface="Arial" panose="020B0604020202020204" pitchFamily="34" charset="0"/>
                <a:cs typeface="Arial" panose="020B0604020202020204" pitchFamily="34" charset="0"/>
              </a:rPr>
              <a:t>hinter freien Kausalbestimmungen</a:t>
            </a:r>
            <a:r>
              <a:rPr lang="cs-CZ" sz="2400" b="1" dirty="0">
                <a:latin typeface="Arial" panose="020B0604020202020204" pitchFamily="34" charset="0"/>
                <a:cs typeface="Arial" panose="020B0604020202020204" pitchFamily="34" charset="0"/>
              </a:rPr>
              <a:t> (</a:t>
            </a:r>
            <a:r>
              <a:rPr lang="de-DE" sz="2400" dirty="0">
                <a:latin typeface="Arial" panose="020B0604020202020204" pitchFamily="34" charset="0"/>
                <a:cs typeface="Arial" panose="020B0604020202020204" pitchFamily="34" charset="0"/>
              </a:rPr>
              <a:t>durch </a:t>
            </a:r>
            <a:r>
              <a:rPr lang="de-DE" sz="2400" b="1" dirty="0">
                <a:latin typeface="Arial" panose="020B0604020202020204" pitchFamily="34" charset="0"/>
                <a:cs typeface="Arial" panose="020B0604020202020204" pitchFamily="34" charset="0"/>
              </a:rPr>
              <a:t>Adverbien</a:t>
            </a:r>
            <a:r>
              <a:rPr lang="cs-CZ" sz="2400" b="1" dirty="0">
                <a:latin typeface="Arial" panose="020B0604020202020204" pitchFamily="34" charset="0"/>
                <a:cs typeface="Arial" panose="020B0604020202020204" pitchFamily="34" charset="0"/>
              </a:rPr>
              <a:t> </a:t>
            </a:r>
            <a:r>
              <a:rPr lang="de-DE" sz="2400" b="1" dirty="0">
                <a:latin typeface="Arial" panose="020B0604020202020204" pitchFamily="34" charset="0"/>
                <a:cs typeface="Arial" panose="020B0604020202020204" pitchFamily="34" charset="0"/>
              </a:rPr>
              <a:t>ausgedrückt</a:t>
            </a:r>
            <a:r>
              <a:rPr lang="cs-CZ" sz="2400" b="1" dirty="0">
                <a:latin typeface="Arial" panose="020B0604020202020204" pitchFamily="34" charset="0"/>
                <a:cs typeface="Arial" panose="020B0604020202020204" pitchFamily="34" charset="0"/>
              </a:rPr>
              <a:t>): </a:t>
            </a:r>
            <a:r>
              <a:rPr lang="de-DE" sz="2400" dirty="0">
                <a:solidFill>
                  <a:schemeClr val="accent3">
                    <a:lumMod val="60000"/>
                    <a:lumOff val="40000"/>
                  </a:schemeClr>
                </a:solidFill>
                <a:latin typeface="Arial" panose="020B0604020202020204" pitchFamily="34" charset="0"/>
                <a:cs typeface="Arial" panose="020B0604020202020204" pitchFamily="34" charset="0"/>
              </a:rPr>
              <a:t>Er erschien deshalb </a:t>
            </a:r>
            <a:r>
              <a:rPr lang="de-DE" sz="2400" b="1" dirty="0">
                <a:solidFill>
                  <a:schemeClr val="accent3">
                    <a:lumMod val="60000"/>
                    <a:lumOff val="40000"/>
                  </a:schemeClr>
                </a:solidFill>
                <a:latin typeface="Arial" panose="020B0604020202020204" pitchFamily="34" charset="0"/>
                <a:cs typeface="Arial" panose="020B0604020202020204" pitchFamily="34" charset="0"/>
              </a:rPr>
              <a:t>nicht</a:t>
            </a:r>
            <a:r>
              <a:rPr lang="de-DE" sz="2400" dirty="0">
                <a:solidFill>
                  <a:schemeClr val="accent3">
                    <a:lumMod val="60000"/>
                    <a:lumOff val="40000"/>
                  </a:schemeClr>
                </a:solidFill>
                <a:latin typeface="Arial" panose="020B0604020202020204" pitchFamily="34" charset="0"/>
                <a:cs typeface="Arial" panose="020B0604020202020204" pitchFamily="34" charset="0"/>
              </a:rPr>
              <a:t>.</a:t>
            </a:r>
            <a:endParaRPr lang="cs-CZ" sz="2400" dirty="0">
              <a:solidFill>
                <a:schemeClr val="accent3">
                  <a:lumMod val="60000"/>
                  <a:lumOff val="40000"/>
                </a:schemeClr>
              </a:solidFill>
              <a:latin typeface="Arial" panose="020B0604020202020204" pitchFamily="34" charset="0"/>
              <a:cs typeface="Arial" panose="020B0604020202020204" pitchFamily="34" charset="0"/>
            </a:endParaRPr>
          </a:p>
          <a:p>
            <a:pPr marL="0" indent="0">
              <a:buNone/>
            </a:pPr>
            <a:r>
              <a:rPr lang="cs-CZ" sz="2400" dirty="0">
                <a:latin typeface="Arial" panose="020B0604020202020204" pitchFamily="34" charset="0"/>
                <a:cs typeface="Arial" panose="020B0604020202020204" pitchFamily="34" charset="0"/>
              </a:rPr>
              <a:t>X</a:t>
            </a:r>
          </a:p>
          <a:p>
            <a:pPr marL="0" indent="0">
              <a:buNone/>
            </a:pPr>
            <a:r>
              <a:rPr lang="de-DE" sz="2400" b="1" dirty="0">
                <a:latin typeface="Arial" panose="020B0604020202020204" pitchFamily="34" charset="0"/>
                <a:cs typeface="Arial" panose="020B0604020202020204" pitchFamily="34" charset="0"/>
              </a:rPr>
              <a:t>vor Kausaladverbien</a:t>
            </a:r>
            <a:r>
              <a:rPr lang="de-DE" sz="2400" dirty="0">
                <a:latin typeface="Arial" panose="020B0604020202020204" pitchFamily="34" charset="0"/>
                <a:cs typeface="Arial" panose="020B0604020202020204" pitchFamily="34" charset="0"/>
              </a:rPr>
              <a:t> </a:t>
            </a:r>
            <a:r>
              <a:rPr lang="cs-CZ" sz="2400" dirty="0">
                <a:latin typeface="Arial" panose="020B0604020202020204" pitchFamily="34" charset="0"/>
                <a:cs typeface="Arial" panose="020B0604020202020204" pitchFamily="34" charset="0"/>
                <a:sym typeface="Wingdings 3"/>
              </a:rPr>
              <a:t> </a:t>
            </a:r>
            <a:r>
              <a:rPr lang="de-DE" sz="2400" b="1" dirty="0">
                <a:latin typeface="Arial" panose="020B0604020202020204" pitchFamily="34" charset="0"/>
                <a:cs typeface="Arial" panose="020B0604020202020204" pitchFamily="34" charset="0"/>
              </a:rPr>
              <a:t>Sondernegation</a:t>
            </a:r>
            <a:r>
              <a:rPr lang="cs-CZ" sz="2400" b="1" dirty="0">
                <a:latin typeface="Arial" panose="020B0604020202020204" pitchFamily="34" charset="0"/>
                <a:cs typeface="Arial" panose="020B0604020202020204" pitchFamily="34" charset="0"/>
              </a:rPr>
              <a:t>:</a:t>
            </a:r>
            <a:r>
              <a:rPr lang="de-DE" sz="2400" dirty="0">
                <a:latin typeface="Arial" panose="020B0604020202020204" pitchFamily="34" charset="0"/>
                <a:cs typeface="Arial" panose="020B0604020202020204" pitchFamily="34" charset="0"/>
              </a:rPr>
              <a:t> </a:t>
            </a:r>
            <a:r>
              <a:rPr lang="de-DE" sz="2400" dirty="0">
                <a:solidFill>
                  <a:schemeClr val="accent3">
                    <a:lumMod val="60000"/>
                    <a:lumOff val="40000"/>
                  </a:schemeClr>
                </a:solidFill>
                <a:latin typeface="Arial" panose="020B0604020202020204" pitchFamily="34" charset="0"/>
                <a:cs typeface="Arial" panose="020B0604020202020204" pitchFamily="34" charset="0"/>
              </a:rPr>
              <a:t>Er erschien nicht deshalb (, sondern aus einem anderen Grund).</a:t>
            </a:r>
            <a:endParaRPr lang="cs-CZ" sz="2400" dirty="0">
              <a:solidFill>
                <a:schemeClr val="accent3">
                  <a:lumMod val="60000"/>
                  <a:lumOff val="40000"/>
                </a:schemeClr>
              </a:solidFill>
              <a:latin typeface="Arial" panose="020B0604020202020204" pitchFamily="34" charset="0"/>
              <a:cs typeface="Arial" panose="020B0604020202020204" pitchFamily="34" charset="0"/>
            </a:endParaRPr>
          </a:p>
          <a:p>
            <a:endParaRPr lang="cs-CZ" dirty="0"/>
          </a:p>
        </p:txBody>
      </p:sp>
    </p:spTree>
    <p:extLst>
      <p:ext uri="{BB962C8B-B14F-4D97-AF65-F5344CB8AC3E}">
        <p14:creationId xmlns:p14="http://schemas.microsoft.com/office/powerpoint/2010/main" val="33116927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b="1" dirty="0" err="1">
                <a:solidFill>
                  <a:schemeClr val="accent3">
                    <a:lumMod val="60000"/>
                    <a:lumOff val="40000"/>
                  </a:schemeClr>
                </a:solidFill>
                <a:latin typeface="Arial" panose="020B0604020202020204" pitchFamily="34" charset="0"/>
                <a:ea typeface="+mn-ea"/>
                <a:cs typeface="Arial" panose="020B0604020202020204" pitchFamily="34" charset="0"/>
              </a:rPr>
              <a:t>nicht</a:t>
            </a:r>
            <a:r>
              <a:rPr lang="cs-CZ" b="1" dirty="0">
                <a:latin typeface="Arial" panose="020B0604020202020204" pitchFamily="34" charset="0"/>
                <a:cs typeface="Arial" panose="020B0604020202020204" pitchFamily="34" charset="0"/>
              </a:rPr>
              <a:t> </a:t>
            </a:r>
            <a:r>
              <a:rPr lang="cs-CZ" b="1" dirty="0" err="1">
                <a:latin typeface="Arial" panose="020B0604020202020204" pitchFamily="34" charset="0"/>
                <a:cs typeface="Arial" panose="020B0604020202020204" pitchFamily="34" charset="0"/>
              </a:rPr>
              <a:t>und</a:t>
            </a:r>
            <a:r>
              <a:rPr lang="cs-CZ" b="1" dirty="0">
                <a:latin typeface="Arial" panose="020B0604020202020204" pitchFamily="34" charset="0"/>
                <a:cs typeface="Arial" panose="020B0604020202020204" pitchFamily="34" charset="0"/>
              </a:rPr>
              <a:t> </a:t>
            </a:r>
            <a:r>
              <a:rPr lang="cs-CZ" b="1" dirty="0" err="1">
                <a:latin typeface="Arial" panose="020B0604020202020204" pitchFamily="34" charset="0"/>
                <a:cs typeface="Arial" panose="020B0604020202020204" pitchFamily="34" charset="0"/>
              </a:rPr>
              <a:t>freie</a:t>
            </a:r>
            <a:r>
              <a:rPr lang="cs-CZ" b="1" dirty="0">
                <a:latin typeface="Arial" panose="020B0604020202020204" pitchFamily="34" charset="0"/>
                <a:cs typeface="Arial" panose="020B0604020202020204" pitchFamily="34" charset="0"/>
              </a:rPr>
              <a:t> </a:t>
            </a:r>
            <a:br>
              <a:rPr lang="cs-CZ" b="1" dirty="0">
                <a:latin typeface="Arial" panose="020B0604020202020204" pitchFamily="34" charset="0"/>
                <a:cs typeface="Arial" panose="020B0604020202020204" pitchFamily="34" charset="0"/>
              </a:rPr>
            </a:br>
            <a:r>
              <a:rPr lang="de-DE" b="1" dirty="0">
                <a:latin typeface="Arial" panose="020B0604020202020204" pitchFamily="34" charset="0"/>
                <a:cs typeface="Arial" panose="020B0604020202020204" pitchFamily="34" charset="0"/>
              </a:rPr>
              <a:t>Temporalangaben</a:t>
            </a:r>
          </a:p>
        </p:txBody>
      </p:sp>
      <p:sp>
        <p:nvSpPr>
          <p:cNvPr id="3" name="Zástupný symbol pro obsah 2"/>
          <p:cNvSpPr>
            <a:spLocks noGrp="1"/>
          </p:cNvSpPr>
          <p:nvPr>
            <p:ph idx="1"/>
          </p:nvPr>
        </p:nvSpPr>
        <p:spPr/>
        <p:txBody>
          <a:bodyPr>
            <a:normAutofit lnSpcReduction="10000"/>
          </a:bodyPr>
          <a:lstStyle/>
          <a:p>
            <a:pPr marL="0" indent="0">
              <a:lnSpc>
                <a:spcPct val="120000"/>
              </a:lnSpc>
              <a:spcBef>
                <a:spcPts val="0"/>
              </a:spcBef>
              <a:buNone/>
            </a:pPr>
            <a:endParaRPr lang="cs-CZ" sz="2400" dirty="0">
              <a:latin typeface="Arial" panose="020B0604020202020204" pitchFamily="34" charset="0"/>
              <a:cs typeface="Arial" panose="020B0604020202020204" pitchFamily="34" charset="0"/>
            </a:endParaRPr>
          </a:p>
          <a:p>
            <a:pPr marL="0" indent="0">
              <a:lnSpc>
                <a:spcPct val="120000"/>
              </a:lnSpc>
              <a:spcBef>
                <a:spcPts val="0"/>
              </a:spcBef>
              <a:buNone/>
            </a:pPr>
            <a:r>
              <a:rPr lang="cs-CZ" sz="2400" dirty="0">
                <a:latin typeface="Arial" panose="020B0604020202020204" pitchFamily="34" charset="0"/>
                <a:cs typeface="Arial" panose="020B0604020202020204" pitchFamily="34" charset="0"/>
              </a:rPr>
              <a:t>(a) </a:t>
            </a:r>
            <a:r>
              <a:rPr lang="de-DE" sz="2400" b="1" dirty="0">
                <a:latin typeface="Arial" panose="020B0604020202020204" pitchFamily="34" charset="0"/>
                <a:cs typeface="Arial" panose="020B0604020202020204" pitchFamily="34" charset="0"/>
              </a:rPr>
              <a:t>vor oder hinter freien Temporalangaben</a:t>
            </a:r>
            <a:r>
              <a:rPr lang="cs-CZ" sz="2400" dirty="0">
                <a:latin typeface="Arial" panose="020B0604020202020204" pitchFamily="34" charset="0"/>
                <a:cs typeface="Arial" panose="020B0604020202020204" pitchFamily="34" charset="0"/>
              </a:rPr>
              <a:t> (durch </a:t>
            </a:r>
            <a:r>
              <a:rPr lang="de-DE" sz="2400" b="1" dirty="0">
                <a:latin typeface="Arial" panose="020B0604020202020204" pitchFamily="34" charset="0"/>
                <a:cs typeface="Arial" panose="020B0604020202020204" pitchFamily="34" charset="0"/>
              </a:rPr>
              <a:t>Präpositionalgruppen</a:t>
            </a:r>
            <a:r>
              <a:rPr lang="de-DE" sz="2400" dirty="0">
                <a:latin typeface="Arial" panose="020B0604020202020204" pitchFamily="34" charset="0"/>
                <a:cs typeface="Arial" panose="020B0604020202020204" pitchFamily="34" charset="0"/>
              </a:rPr>
              <a:t> ausgedrückt</a:t>
            </a:r>
            <a:r>
              <a:rPr lang="cs-CZ" sz="2400" dirty="0">
                <a:latin typeface="Arial" panose="020B0604020202020204" pitchFamily="34" charset="0"/>
                <a:cs typeface="Arial" panose="020B0604020202020204" pitchFamily="34" charset="0"/>
              </a:rPr>
              <a:t>): </a:t>
            </a:r>
          </a:p>
          <a:p>
            <a:pPr marL="0" indent="0">
              <a:lnSpc>
                <a:spcPct val="120000"/>
              </a:lnSpc>
              <a:spcBef>
                <a:spcPts val="0"/>
              </a:spcBef>
              <a:buNone/>
            </a:pPr>
            <a:r>
              <a:rPr lang="de-DE" sz="2400" dirty="0">
                <a:solidFill>
                  <a:schemeClr val="accent3">
                    <a:lumMod val="60000"/>
                    <a:lumOff val="40000"/>
                  </a:schemeClr>
                </a:solidFill>
                <a:latin typeface="Arial" panose="020B0604020202020204" pitchFamily="34" charset="0"/>
                <a:cs typeface="Arial" panose="020B0604020202020204" pitchFamily="34" charset="0"/>
              </a:rPr>
              <a:t>Er besucht uns in der nächsten Woche </a:t>
            </a:r>
            <a:r>
              <a:rPr lang="de-DE" sz="2400" b="1" dirty="0">
                <a:solidFill>
                  <a:schemeClr val="accent3">
                    <a:lumMod val="60000"/>
                    <a:lumOff val="40000"/>
                  </a:schemeClr>
                </a:solidFill>
                <a:latin typeface="Arial" panose="020B0604020202020204" pitchFamily="34" charset="0"/>
                <a:cs typeface="Arial" panose="020B0604020202020204" pitchFamily="34" charset="0"/>
              </a:rPr>
              <a:t>nicht</a:t>
            </a:r>
            <a:r>
              <a:rPr lang="de-DE" sz="2400" dirty="0">
                <a:solidFill>
                  <a:schemeClr val="accent3">
                    <a:lumMod val="60000"/>
                    <a:lumOff val="40000"/>
                  </a:schemeClr>
                </a:solidFill>
                <a:latin typeface="Arial" panose="020B0604020202020204" pitchFamily="34" charset="0"/>
                <a:cs typeface="Arial" panose="020B0604020202020204" pitchFamily="34" charset="0"/>
              </a:rPr>
              <a:t>.</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p>
          <a:p>
            <a:pPr marL="0" indent="0">
              <a:lnSpc>
                <a:spcPct val="120000"/>
              </a:lnSpc>
              <a:spcBef>
                <a:spcPts val="0"/>
              </a:spcBef>
              <a:buNone/>
            </a:pPr>
            <a:r>
              <a:rPr lang="cs-CZ" sz="2400" dirty="0">
                <a:solidFill>
                  <a:schemeClr val="accent3">
                    <a:lumMod val="60000"/>
                    <a:lumOff val="40000"/>
                  </a:schemeClr>
                </a:solidFill>
                <a:latin typeface="Arial" panose="020B0604020202020204" pitchFamily="34" charset="0"/>
                <a:cs typeface="Arial" panose="020B0604020202020204" pitchFamily="34" charset="0"/>
              </a:rPr>
              <a:t>ODER</a:t>
            </a:r>
            <a:r>
              <a:rPr lang="de-DE" sz="2400" dirty="0">
                <a:solidFill>
                  <a:schemeClr val="accent3">
                    <a:lumMod val="60000"/>
                    <a:lumOff val="40000"/>
                  </a:schemeClr>
                </a:solidFill>
                <a:latin typeface="Arial" panose="020B0604020202020204" pitchFamily="34" charset="0"/>
                <a:cs typeface="Arial" panose="020B0604020202020204" pitchFamily="34" charset="0"/>
              </a:rPr>
              <a:t> </a:t>
            </a:r>
            <a:endParaRPr lang="cs-CZ" sz="2400" dirty="0">
              <a:solidFill>
                <a:schemeClr val="accent3">
                  <a:lumMod val="60000"/>
                  <a:lumOff val="40000"/>
                </a:schemeClr>
              </a:solidFill>
              <a:latin typeface="Arial" panose="020B0604020202020204" pitchFamily="34" charset="0"/>
              <a:cs typeface="Arial" panose="020B0604020202020204" pitchFamily="34" charset="0"/>
            </a:endParaRPr>
          </a:p>
          <a:p>
            <a:pPr marL="0" indent="0">
              <a:lnSpc>
                <a:spcPct val="120000"/>
              </a:lnSpc>
              <a:spcBef>
                <a:spcPts val="0"/>
              </a:spcBef>
              <a:buNone/>
            </a:pPr>
            <a:r>
              <a:rPr lang="de-DE" sz="2400" dirty="0">
                <a:solidFill>
                  <a:schemeClr val="accent3">
                    <a:lumMod val="60000"/>
                    <a:lumOff val="40000"/>
                  </a:schemeClr>
                </a:solidFill>
                <a:latin typeface="Arial" panose="020B0604020202020204" pitchFamily="34" charset="0"/>
                <a:cs typeface="Arial" panose="020B0604020202020204" pitchFamily="34" charset="0"/>
              </a:rPr>
              <a:t>Er besucht uns </a:t>
            </a:r>
            <a:r>
              <a:rPr lang="de-DE" sz="2400" b="1" dirty="0">
                <a:solidFill>
                  <a:schemeClr val="accent3">
                    <a:lumMod val="60000"/>
                    <a:lumOff val="40000"/>
                  </a:schemeClr>
                </a:solidFill>
                <a:latin typeface="Arial" panose="020B0604020202020204" pitchFamily="34" charset="0"/>
                <a:cs typeface="Arial" panose="020B0604020202020204" pitchFamily="34" charset="0"/>
              </a:rPr>
              <a:t>nicht</a:t>
            </a:r>
            <a:r>
              <a:rPr lang="de-DE" sz="2400" dirty="0">
                <a:solidFill>
                  <a:schemeClr val="accent3">
                    <a:lumMod val="60000"/>
                    <a:lumOff val="40000"/>
                  </a:schemeClr>
                </a:solidFill>
                <a:latin typeface="Arial" panose="020B0604020202020204" pitchFamily="34" charset="0"/>
                <a:cs typeface="Arial" panose="020B0604020202020204" pitchFamily="34" charset="0"/>
              </a:rPr>
              <a:t> in der nächsten Woche.</a:t>
            </a:r>
            <a:endParaRPr lang="cs-CZ" sz="2400" dirty="0">
              <a:solidFill>
                <a:schemeClr val="accent3">
                  <a:lumMod val="60000"/>
                  <a:lumOff val="40000"/>
                </a:schemeClr>
              </a:solidFill>
              <a:latin typeface="Arial" panose="020B0604020202020204" pitchFamily="34" charset="0"/>
              <a:cs typeface="Arial" panose="020B0604020202020204" pitchFamily="34" charset="0"/>
            </a:endParaRPr>
          </a:p>
          <a:p>
            <a:pPr>
              <a:spcAft>
                <a:spcPts val="600"/>
              </a:spcAft>
            </a:pPr>
            <a:endParaRPr lang="cs-CZ" sz="2400" dirty="0">
              <a:latin typeface="Arial" panose="020B0604020202020204" pitchFamily="34" charset="0"/>
              <a:cs typeface="Arial" panose="020B0604020202020204" pitchFamily="34" charset="0"/>
            </a:endParaRPr>
          </a:p>
          <a:p>
            <a:pPr marL="0" indent="0">
              <a:lnSpc>
                <a:spcPct val="120000"/>
              </a:lnSpc>
              <a:spcBef>
                <a:spcPts val="0"/>
              </a:spcBef>
              <a:spcAft>
                <a:spcPts val="600"/>
              </a:spcAft>
              <a:buNone/>
            </a:pPr>
            <a:r>
              <a:rPr lang="cs-CZ" sz="2400" dirty="0">
                <a:latin typeface="Arial" panose="020B0604020202020204" pitchFamily="34" charset="0"/>
                <a:cs typeface="Arial" panose="020B0604020202020204" pitchFamily="34" charset="0"/>
              </a:rPr>
              <a:t>(b) </a:t>
            </a:r>
            <a:r>
              <a:rPr lang="de-DE" sz="2400" b="1" dirty="0">
                <a:latin typeface="Arial" panose="020B0604020202020204" pitchFamily="34" charset="0"/>
                <a:cs typeface="Arial" panose="020B0604020202020204" pitchFamily="34" charset="0"/>
              </a:rPr>
              <a:t>nach de</a:t>
            </a:r>
            <a:r>
              <a:rPr lang="cs-CZ" sz="2400" b="1" dirty="0">
                <a:latin typeface="Arial" panose="020B0604020202020204" pitchFamily="34" charset="0"/>
                <a:cs typeface="Arial" panose="020B0604020202020204" pitchFamily="34" charset="0"/>
              </a:rPr>
              <a:t>n</a:t>
            </a:r>
            <a:r>
              <a:rPr lang="de-DE" sz="2400" b="1" dirty="0">
                <a:latin typeface="Arial" panose="020B0604020202020204" pitchFamily="34" charset="0"/>
                <a:cs typeface="Arial" panose="020B0604020202020204" pitchFamily="34" charset="0"/>
              </a:rPr>
              <a:t> freien Temporalangabe</a:t>
            </a:r>
            <a:r>
              <a:rPr lang="cs-CZ" sz="2400" b="1" dirty="0">
                <a:latin typeface="Arial" panose="020B0604020202020204" pitchFamily="34" charset="0"/>
                <a:cs typeface="Arial" panose="020B0604020202020204" pitchFamily="34" charset="0"/>
              </a:rPr>
              <a:t>n </a:t>
            </a:r>
            <a:r>
              <a:rPr lang="cs-CZ" sz="2400" dirty="0">
                <a:latin typeface="Arial" panose="020B0604020202020204" pitchFamily="34" charset="0"/>
                <a:cs typeface="Arial" panose="020B0604020202020204" pitchFamily="34" charset="0"/>
              </a:rPr>
              <a:t>(</a:t>
            </a:r>
            <a:r>
              <a:rPr lang="de-DE" sz="2400" dirty="0">
                <a:latin typeface="Arial" panose="020B0604020202020204" pitchFamily="34" charset="0"/>
                <a:cs typeface="Arial" panose="020B0604020202020204" pitchFamily="34" charset="0"/>
              </a:rPr>
              <a:t>durch einen Akkusativ ausgerückt</a:t>
            </a:r>
            <a:r>
              <a:rPr lang="cs-CZ" sz="2400" dirty="0">
                <a:latin typeface="Arial" panose="020B0604020202020204" pitchFamily="34" charset="0"/>
                <a:cs typeface="Arial" panose="020B0604020202020204" pitchFamily="34" charset="0"/>
              </a:rPr>
              <a:t>): </a:t>
            </a:r>
          </a:p>
          <a:p>
            <a:pPr marL="0" indent="0">
              <a:lnSpc>
                <a:spcPct val="120000"/>
              </a:lnSpc>
              <a:spcBef>
                <a:spcPts val="0"/>
              </a:spcBef>
              <a:spcAft>
                <a:spcPts val="600"/>
              </a:spcAft>
              <a:buNone/>
            </a:pPr>
            <a:r>
              <a:rPr lang="de-DE" sz="2400" dirty="0">
                <a:solidFill>
                  <a:schemeClr val="accent3">
                    <a:lumMod val="60000"/>
                    <a:lumOff val="40000"/>
                  </a:schemeClr>
                </a:solidFill>
                <a:latin typeface="Arial" panose="020B0604020202020204" pitchFamily="34" charset="0"/>
                <a:cs typeface="Arial" panose="020B0604020202020204" pitchFamily="34" charset="0"/>
              </a:rPr>
              <a:t>Der Bus fährt zwei Tage </a:t>
            </a:r>
            <a:r>
              <a:rPr lang="de-DE" sz="2400" b="1" dirty="0">
                <a:solidFill>
                  <a:schemeClr val="accent3">
                    <a:lumMod val="60000"/>
                    <a:lumOff val="40000"/>
                  </a:schemeClr>
                </a:solidFill>
                <a:latin typeface="Arial" panose="020B0604020202020204" pitchFamily="34" charset="0"/>
                <a:cs typeface="Arial" panose="020B0604020202020204" pitchFamily="34" charset="0"/>
              </a:rPr>
              <a:t>nicht</a:t>
            </a:r>
            <a:r>
              <a:rPr lang="de-DE" sz="2400" dirty="0">
                <a:solidFill>
                  <a:schemeClr val="accent3">
                    <a:lumMod val="60000"/>
                    <a:lumOff val="40000"/>
                  </a:schemeClr>
                </a:solidFill>
                <a:latin typeface="Arial" panose="020B0604020202020204" pitchFamily="34" charset="0"/>
                <a:cs typeface="Arial" panose="020B0604020202020204" pitchFamily="34" charset="0"/>
              </a:rPr>
              <a:t>.</a:t>
            </a:r>
            <a:endParaRPr lang="cs-CZ" sz="2400" dirty="0">
              <a:solidFill>
                <a:schemeClr val="accent3">
                  <a:lumMod val="60000"/>
                  <a:lumOff val="40000"/>
                </a:schemeClr>
              </a:solidFill>
              <a:latin typeface="Arial" panose="020B0604020202020204" pitchFamily="34" charset="0"/>
              <a:cs typeface="Arial" panose="020B0604020202020204" pitchFamily="34" charset="0"/>
            </a:endParaRPr>
          </a:p>
          <a:p>
            <a:endParaRPr lang="cs-CZ" sz="9600" dirty="0">
              <a:latin typeface="Arial" panose="020B0604020202020204" pitchFamily="34" charset="0"/>
              <a:cs typeface="Arial" panose="020B0604020202020204" pitchFamily="34" charset="0"/>
            </a:endParaRPr>
          </a:p>
          <a:p>
            <a:endParaRPr lang="cs-CZ" dirty="0"/>
          </a:p>
        </p:txBody>
      </p:sp>
    </p:spTree>
    <p:extLst>
      <p:ext uri="{BB962C8B-B14F-4D97-AF65-F5344CB8AC3E}">
        <p14:creationId xmlns:p14="http://schemas.microsoft.com/office/powerpoint/2010/main" val="16555454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7D881C-8B9F-49C7-F9AF-394D275A1541}"/>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D620691B-5CFA-CBCB-CA4C-9BDC3755DF9E}"/>
              </a:ext>
            </a:extLst>
          </p:cNvPr>
          <p:cNvSpPr>
            <a:spLocks noGrp="1"/>
          </p:cNvSpPr>
          <p:nvPr>
            <p:ph type="title"/>
          </p:nvPr>
        </p:nvSpPr>
        <p:spPr/>
        <p:txBody>
          <a:bodyPr>
            <a:noAutofit/>
          </a:bodyPr>
          <a:lstStyle/>
          <a:p>
            <a:r>
              <a:rPr lang="cs-CZ" b="1" dirty="0" err="1">
                <a:solidFill>
                  <a:schemeClr val="accent3">
                    <a:lumMod val="60000"/>
                    <a:lumOff val="40000"/>
                  </a:schemeClr>
                </a:solidFill>
                <a:latin typeface="Arial" panose="020B0604020202020204" pitchFamily="34" charset="0"/>
                <a:ea typeface="+mn-ea"/>
                <a:cs typeface="Arial" panose="020B0604020202020204" pitchFamily="34" charset="0"/>
              </a:rPr>
              <a:t>nicht</a:t>
            </a:r>
            <a:r>
              <a:rPr lang="cs-CZ" b="1" dirty="0">
                <a:latin typeface="Arial" panose="020B0604020202020204" pitchFamily="34" charset="0"/>
                <a:cs typeface="Arial" panose="020B0604020202020204" pitchFamily="34" charset="0"/>
              </a:rPr>
              <a:t> </a:t>
            </a:r>
            <a:r>
              <a:rPr lang="cs-CZ" b="1" dirty="0" err="1">
                <a:latin typeface="Arial" panose="020B0604020202020204" pitchFamily="34" charset="0"/>
                <a:cs typeface="Arial" panose="020B0604020202020204" pitchFamily="34" charset="0"/>
              </a:rPr>
              <a:t>und</a:t>
            </a:r>
            <a:r>
              <a:rPr lang="cs-CZ" b="1" dirty="0">
                <a:latin typeface="Arial" panose="020B0604020202020204" pitchFamily="34" charset="0"/>
                <a:cs typeface="Arial" panose="020B0604020202020204" pitchFamily="34" charset="0"/>
              </a:rPr>
              <a:t> </a:t>
            </a:r>
            <a:r>
              <a:rPr lang="cs-CZ" b="1" dirty="0" err="1">
                <a:latin typeface="Arial" panose="020B0604020202020204" pitchFamily="34" charset="0"/>
                <a:cs typeface="Arial" panose="020B0604020202020204" pitchFamily="34" charset="0"/>
              </a:rPr>
              <a:t>freie</a:t>
            </a:r>
            <a:r>
              <a:rPr lang="cs-CZ" b="1" dirty="0">
                <a:latin typeface="Arial" panose="020B0604020202020204" pitchFamily="34" charset="0"/>
                <a:cs typeface="Arial" panose="020B0604020202020204" pitchFamily="34" charset="0"/>
              </a:rPr>
              <a:t> </a:t>
            </a:r>
            <a:br>
              <a:rPr lang="cs-CZ" b="1" dirty="0">
                <a:latin typeface="Arial" panose="020B0604020202020204" pitchFamily="34" charset="0"/>
                <a:cs typeface="Arial" panose="020B0604020202020204" pitchFamily="34" charset="0"/>
              </a:rPr>
            </a:br>
            <a:r>
              <a:rPr lang="de-DE" b="1" dirty="0">
                <a:latin typeface="Arial" panose="020B0604020202020204" pitchFamily="34" charset="0"/>
                <a:cs typeface="Arial" panose="020B0604020202020204" pitchFamily="34" charset="0"/>
              </a:rPr>
              <a:t>Temporalangaben</a:t>
            </a:r>
            <a:endParaRPr lang="de-DE" dirty="0">
              <a:latin typeface="Arial" panose="020B0604020202020204" pitchFamily="34" charset="0"/>
              <a:cs typeface="Arial" panose="020B0604020202020204" pitchFamily="34" charset="0"/>
            </a:endParaRPr>
          </a:p>
        </p:txBody>
      </p:sp>
      <p:sp>
        <p:nvSpPr>
          <p:cNvPr id="3" name="Zástupný symbol pro obsah 2">
            <a:extLst>
              <a:ext uri="{FF2B5EF4-FFF2-40B4-BE49-F238E27FC236}">
                <a16:creationId xmlns:a16="http://schemas.microsoft.com/office/drawing/2014/main" id="{9CA34E1D-5324-A61D-AC64-5B079D380401}"/>
              </a:ext>
            </a:extLst>
          </p:cNvPr>
          <p:cNvSpPr>
            <a:spLocks noGrp="1"/>
          </p:cNvSpPr>
          <p:nvPr>
            <p:ph idx="1"/>
          </p:nvPr>
        </p:nvSpPr>
        <p:spPr/>
        <p:txBody>
          <a:bodyPr>
            <a:normAutofit fontScale="25000" lnSpcReduction="20000"/>
          </a:bodyPr>
          <a:lstStyle/>
          <a:p>
            <a:pPr marL="0" indent="0">
              <a:lnSpc>
                <a:spcPct val="120000"/>
              </a:lnSpc>
              <a:spcBef>
                <a:spcPts val="600"/>
              </a:spcBef>
              <a:buNone/>
            </a:pPr>
            <a:endParaRPr lang="cs-CZ" sz="9600" dirty="0">
              <a:latin typeface="Arial" panose="020B0604020202020204" pitchFamily="34" charset="0"/>
              <a:cs typeface="Arial" panose="020B0604020202020204" pitchFamily="34" charset="0"/>
            </a:endParaRPr>
          </a:p>
          <a:p>
            <a:pPr marL="0" indent="0">
              <a:lnSpc>
                <a:spcPct val="120000"/>
              </a:lnSpc>
              <a:spcBef>
                <a:spcPts val="600"/>
              </a:spcBef>
              <a:buNone/>
            </a:pPr>
            <a:r>
              <a:rPr lang="cs-CZ" sz="9600" dirty="0">
                <a:latin typeface="Arial" panose="020B0604020202020204" pitchFamily="34" charset="0"/>
                <a:cs typeface="Arial" panose="020B0604020202020204" pitchFamily="34" charset="0"/>
              </a:rPr>
              <a:t>(c)</a:t>
            </a:r>
            <a:r>
              <a:rPr lang="de-DE" sz="9600" dirty="0">
                <a:latin typeface="Arial" panose="020B0604020202020204" pitchFamily="34" charset="0"/>
                <a:cs typeface="Arial" panose="020B0604020202020204" pitchFamily="34" charset="0"/>
              </a:rPr>
              <a:t> </a:t>
            </a:r>
            <a:r>
              <a:rPr lang="de-DE" sz="9600" b="1" dirty="0">
                <a:latin typeface="Arial" panose="020B0604020202020204" pitchFamily="34" charset="0"/>
                <a:cs typeface="Arial" panose="020B0604020202020204" pitchFamily="34" charset="0"/>
              </a:rPr>
              <a:t>nach bestimmten Temporaladverbien (heute, morgen, gestern, oft, lange,…)</a:t>
            </a:r>
            <a:r>
              <a:rPr lang="de-DE" sz="9600" dirty="0">
                <a:latin typeface="Arial" panose="020B0604020202020204" pitchFamily="34" charset="0"/>
                <a:cs typeface="Arial" panose="020B0604020202020204" pitchFamily="34" charset="0"/>
              </a:rPr>
              <a:t>, die unabhängig vom Standpunkt des Sprechers sind</a:t>
            </a:r>
            <a:r>
              <a:rPr lang="cs-CZ" sz="9600" dirty="0">
                <a:latin typeface="Arial" panose="020B0604020202020204" pitchFamily="34" charset="0"/>
                <a:cs typeface="Arial" panose="020B0604020202020204" pitchFamily="34" charset="0"/>
              </a:rPr>
              <a:t>:</a:t>
            </a:r>
            <a:r>
              <a:rPr lang="de-DE" sz="9600" dirty="0">
                <a:latin typeface="Arial" panose="020B0604020202020204" pitchFamily="34" charset="0"/>
                <a:cs typeface="Arial" panose="020B0604020202020204" pitchFamily="34" charset="0"/>
              </a:rPr>
              <a:t> </a:t>
            </a:r>
            <a:endParaRPr lang="cs-CZ" sz="9600" dirty="0">
              <a:latin typeface="Arial" panose="020B0604020202020204" pitchFamily="34" charset="0"/>
              <a:cs typeface="Arial" panose="020B0604020202020204" pitchFamily="34" charset="0"/>
            </a:endParaRPr>
          </a:p>
          <a:p>
            <a:pPr marL="0" indent="0">
              <a:lnSpc>
                <a:spcPct val="120000"/>
              </a:lnSpc>
              <a:spcBef>
                <a:spcPts val="600"/>
              </a:spcBef>
              <a:buNone/>
            </a:pPr>
            <a:r>
              <a:rPr lang="de-DE" sz="9600" dirty="0">
                <a:solidFill>
                  <a:schemeClr val="accent3">
                    <a:lumMod val="60000"/>
                    <a:lumOff val="40000"/>
                  </a:schemeClr>
                </a:solidFill>
                <a:latin typeface="Arial" panose="020B0604020202020204" pitchFamily="34" charset="0"/>
                <a:cs typeface="Arial" panose="020B0604020202020204" pitchFamily="34" charset="0"/>
              </a:rPr>
              <a:t>Er kommt heute </a:t>
            </a:r>
            <a:r>
              <a:rPr lang="de-DE" sz="9600" b="1" dirty="0">
                <a:solidFill>
                  <a:schemeClr val="accent3">
                    <a:lumMod val="60000"/>
                    <a:lumOff val="40000"/>
                  </a:schemeClr>
                </a:solidFill>
                <a:latin typeface="Arial" panose="020B0604020202020204" pitchFamily="34" charset="0"/>
                <a:cs typeface="Arial" panose="020B0604020202020204" pitchFamily="34" charset="0"/>
              </a:rPr>
              <a:t>nicht</a:t>
            </a:r>
            <a:r>
              <a:rPr lang="de-DE" sz="9600" dirty="0">
                <a:solidFill>
                  <a:schemeClr val="accent3">
                    <a:lumMod val="60000"/>
                    <a:lumOff val="40000"/>
                  </a:schemeClr>
                </a:solidFill>
                <a:latin typeface="Arial" panose="020B0604020202020204" pitchFamily="34" charset="0"/>
                <a:cs typeface="Arial" panose="020B0604020202020204" pitchFamily="34" charset="0"/>
              </a:rPr>
              <a:t>.</a:t>
            </a:r>
            <a:endParaRPr lang="cs-CZ" sz="9600" dirty="0">
              <a:solidFill>
                <a:schemeClr val="accent3">
                  <a:lumMod val="60000"/>
                  <a:lumOff val="40000"/>
                </a:schemeClr>
              </a:solidFill>
              <a:latin typeface="Arial" panose="020B0604020202020204" pitchFamily="34" charset="0"/>
              <a:cs typeface="Arial" panose="020B0604020202020204" pitchFamily="34" charset="0"/>
            </a:endParaRPr>
          </a:p>
          <a:p>
            <a:pPr marL="0" indent="0">
              <a:buNone/>
            </a:pPr>
            <a:r>
              <a:rPr lang="cs-CZ" sz="9600" dirty="0">
                <a:latin typeface="Arial" panose="020B0604020202020204" pitchFamily="34" charset="0"/>
                <a:cs typeface="Arial" panose="020B0604020202020204" pitchFamily="34" charset="0"/>
              </a:rPr>
              <a:t>X</a:t>
            </a:r>
          </a:p>
          <a:p>
            <a:pPr marL="0" indent="0">
              <a:lnSpc>
                <a:spcPct val="120000"/>
              </a:lnSpc>
              <a:spcBef>
                <a:spcPts val="600"/>
              </a:spcBef>
              <a:buNone/>
            </a:pPr>
            <a:r>
              <a:rPr lang="de-DE" sz="9600" b="1" dirty="0">
                <a:latin typeface="Arial" panose="020B0604020202020204" pitchFamily="34" charset="0"/>
                <a:cs typeface="Arial" panose="020B0604020202020204" pitchFamily="34" charset="0"/>
              </a:rPr>
              <a:t>vor anderen Temporaladverbien</a:t>
            </a:r>
            <a:r>
              <a:rPr lang="de-DE" sz="9600" dirty="0">
                <a:latin typeface="Arial" panose="020B0604020202020204" pitchFamily="34" charset="0"/>
                <a:cs typeface="Arial" panose="020B0604020202020204" pitchFamily="34" charset="0"/>
              </a:rPr>
              <a:t> (gleich, bald, spät, zeitig,….), die vom Standpunkt des Sprechers abhängig sind </a:t>
            </a:r>
            <a:r>
              <a:rPr lang="de-DE" sz="9600" dirty="0">
                <a:latin typeface="Arial" panose="020B0604020202020204" pitchFamily="34" charset="0"/>
                <a:cs typeface="Arial" panose="020B0604020202020204" pitchFamily="34" charset="0"/>
                <a:sym typeface="Wingdings 3"/>
              </a:rPr>
              <a:t></a:t>
            </a:r>
            <a:r>
              <a:rPr lang="cs-CZ" sz="9600" dirty="0">
                <a:latin typeface="Arial" panose="020B0604020202020204" pitchFamily="34" charset="0"/>
                <a:cs typeface="Arial" panose="020B0604020202020204" pitchFamily="34" charset="0"/>
                <a:sym typeface="Wingdings 3"/>
              </a:rPr>
              <a:t> </a:t>
            </a:r>
            <a:r>
              <a:rPr lang="de-DE" sz="9600" b="1" dirty="0">
                <a:latin typeface="Arial" panose="020B0604020202020204" pitchFamily="34" charset="0"/>
                <a:cs typeface="Arial" panose="020B0604020202020204" pitchFamily="34" charset="0"/>
              </a:rPr>
              <a:t>Sondernegation</a:t>
            </a:r>
            <a:r>
              <a:rPr lang="cs-CZ" sz="9600" b="1" dirty="0">
                <a:latin typeface="Arial" panose="020B0604020202020204" pitchFamily="34" charset="0"/>
                <a:cs typeface="Arial" panose="020B0604020202020204" pitchFamily="34" charset="0"/>
              </a:rPr>
              <a:t>:</a:t>
            </a:r>
            <a:r>
              <a:rPr lang="de-DE" sz="9600" dirty="0">
                <a:latin typeface="Arial" panose="020B0604020202020204" pitchFamily="34" charset="0"/>
                <a:cs typeface="Arial" panose="020B0604020202020204" pitchFamily="34" charset="0"/>
              </a:rPr>
              <a:t> </a:t>
            </a:r>
            <a:endParaRPr lang="cs-CZ" sz="9600" dirty="0">
              <a:latin typeface="Arial" panose="020B0604020202020204" pitchFamily="34" charset="0"/>
              <a:cs typeface="Arial" panose="020B0604020202020204" pitchFamily="34" charset="0"/>
            </a:endParaRPr>
          </a:p>
          <a:p>
            <a:pPr marL="0" indent="0">
              <a:lnSpc>
                <a:spcPct val="120000"/>
              </a:lnSpc>
              <a:spcBef>
                <a:spcPts val="0"/>
              </a:spcBef>
              <a:buNone/>
            </a:pPr>
            <a:r>
              <a:rPr lang="de-DE" sz="9600" dirty="0">
                <a:solidFill>
                  <a:schemeClr val="accent3">
                    <a:lumMod val="60000"/>
                    <a:lumOff val="40000"/>
                  </a:schemeClr>
                </a:solidFill>
                <a:latin typeface="Arial" panose="020B0604020202020204" pitchFamily="34" charset="0"/>
                <a:cs typeface="Arial" panose="020B0604020202020204" pitchFamily="34" charset="0"/>
              </a:rPr>
              <a:t>Er kommt </a:t>
            </a:r>
            <a:r>
              <a:rPr lang="de-DE" sz="9600" b="1" dirty="0">
                <a:solidFill>
                  <a:schemeClr val="accent3">
                    <a:lumMod val="60000"/>
                    <a:lumOff val="40000"/>
                  </a:schemeClr>
                </a:solidFill>
                <a:latin typeface="Arial" panose="020B0604020202020204" pitchFamily="34" charset="0"/>
                <a:cs typeface="Arial" panose="020B0604020202020204" pitchFamily="34" charset="0"/>
              </a:rPr>
              <a:t>nicht </a:t>
            </a:r>
            <a:r>
              <a:rPr lang="de-DE" sz="9600" dirty="0">
                <a:solidFill>
                  <a:schemeClr val="accent3">
                    <a:lumMod val="60000"/>
                    <a:lumOff val="40000"/>
                  </a:schemeClr>
                </a:solidFill>
                <a:latin typeface="Arial" panose="020B0604020202020204" pitchFamily="34" charset="0"/>
                <a:cs typeface="Arial" panose="020B0604020202020204" pitchFamily="34" charset="0"/>
              </a:rPr>
              <a:t>spät. </a:t>
            </a:r>
            <a:r>
              <a:rPr lang="cs-CZ" sz="9600" dirty="0">
                <a:solidFill>
                  <a:schemeClr val="accent3">
                    <a:lumMod val="60000"/>
                    <a:lumOff val="40000"/>
                  </a:schemeClr>
                </a:solidFill>
                <a:latin typeface="Arial" panose="020B0604020202020204" pitchFamily="34" charset="0"/>
                <a:cs typeface="Arial" panose="020B0604020202020204" pitchFamily="34" charset="0"/>
              </a:rPr>
              <a:t>(</a:t>
            </a:r>
            <a:r>
              <a:rPr lang="cs-CZ" sz="9600" dirty="0" err="1">
                <a:solidFill>
                  <a:schemeClr val="accent3">
                    <a:lumMod val="60000"/>
                    <a:lumOff val="40000"/>
                  </a:schemeClr>
                </a:solidFill>
                <a:latin typeface="Arial" panose="020B0604020202020204" pitchFamily="34" charset="0"/>
                <a:cs typeface="Arial" panose="020B0604020202020204" pitchFamily="34" charset="0"/>
              </a:rPr>
              <a:t>sondern</a:t>
            </a:r>
            <a:r>
              <a:rPr lang="cs-CZ" sz="9600" dirty="0">
                <a:solidFill>
                  <a:schemeClr val="accent3">
                    <a:lumMod val="60000"/>
                    <a:lumOff val="40000"/>
                  </a:schemeClr>
                </a:solidFill>
                <a:latin typeface="Arial" panose="020B0604020202020204" pitchFamily="34" charset="0"/>
                <a:cs typeface="Arial" panose="020B0604020202020204" pitchFamily="34" charset="0"/>
              </a:rPr>
              <a:t> </a:t>
            </a:r>
            <a:r>
              <a:rPr lang="cs-CZ" sz="9600" dirty="0" err="1">
                <a:solidFill>
                  <a:schemeClr val="accent3">
                    <a:lumMod val="60000"/>
                    <a:lumOff val="40000"/>
                  </a:schemeClr>
                </a:solidFill>
                <a:latin typeface="Arial" panose="020B0604020202020204" pitchFamily="34" charset="0"/>
                <a:cs typeface="Arial" panose="020B0604020202020204" pitchFamily="34" charset="0"/>
              </a:rPr>
              <a:t>früh</a:t>
            </a:r>
            <a:r>
              <a:rPr lang="cs-CZ" sz="9600" dirty="0">
                <a:solidFill>
                  <a:schemeClr val="accent3">
                    <a:lumMod val="60000"/>
                    <a:lumOff val="40000"/>
                  </a:schemeClr>
                </a:solidFill>
                <a:latin typeface="Arial" panose="020B0604020202020204" pitchFamily="34" charset="0"/>
                <a:cs typeface="Arial" panose="020B0604020202020204" pitchFamily="34" charset="0"/>
              </a:rPr>
              <a:t>)</a:t>
            </a:r>
          </a:p>
          <a:p>
            <a:endParaRPr lang="cs-CZ" dirty="0"/>
          </a:p>
        </p:txBody>
      </p:sp>
    </p:spTree>
    <p:extLst>
      <p:ext uri="{BB962C8B-B14F-4D97-AF65-F5344CB8AC3E}">
        <p14:creationId xmlns:p14="http://schemas.microsoft.com/office/powerpoint/2010/main" val="40422400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chemeClr val="accent3">
                    <a:lumMod val="60000"/>
                    <a:lumOff val="40000"/>
                  </a:schemeClr>
                </a:solidFill>
                <a:latin typeface="Arial" panose="020B0604020202020204" pitchFamily="34" charset="0"/>
                <a:ea typeface="+mn-ea"/>
                <a:cs typeface="Arial" panose="020B0604020202020204" pitchFamily="34" charset="0"/>
              </a:rPr>
              <a:t>nicht</a:t>
            </a:r>
            <a:r>
              <a:rPr lang="cs-CZ" b="1" dirty="0">
                <a:latin typeface="Arial" panose="020B0604020202020204" pitchFamily="34" charset="0"/>
                <a:cs typeface="Arial" panose="020B0604020202020204" pitchFamily="34" charset="0"/>
              </a:rPr>
              <a:t> </a:t>
            </a:r>
            <a:r>
              <a:rPr lang="cs-CZ" b="1" dirty="0" err="1">
                <a:latin typeface="Arial" panose="020B0604020202020204" pitchFamily="34" charset="0"/>
                <a:cs typeface="Arial" panose="020B0604020202020204" pitchFamily="34" charset="0"/>
              </a:rPr>
              <a:t>und</a:t>
            </a:r>
            <a:r>
              <a:rPr lang="cs-CZ" b="1" dirty="0">
                <a:latin typeface="Arial" panose="020B0604020202020204" pitchFamily="34" charset="0"/>
                <a:cs typeface="Arial" panose="020B0604020202020204" pitchFamily="34" charset="0"/>
              </a:rPr>
              <a:t> </a:t>
            </a:r>
            <a:r>
              <a:rPr lang="cs-CZ" b="1" dirty="0" err="1">
                <a:latin typeface="Arial" panose="020B0604020202020204" pitchFamily="34" charset="0"/>
                <a:cs typeface="Arial" panose="020B0604020202020204" pitchFamily="34" charset="0"/>
              </a:rPr>
              <a:t>freie</a:t>
            </a:r>
            <a:r>
              <a:rPr lang="cs-CZ" b="1" dirty="0">
                <a:latin typeface="Arial" panose="020B0604020202020204" pitchFamily="34" charset="0"/>
                <a:cs typeface="Arial" panose="020B0604020202020204" pitchFamily="34" charset="0"/>
              </a:rPr>
              <a:t> </a:t>
            </a:r>
            <a:r>
              <a:rPr lang="de-DE" b="1" dirty="0">
                <a:latin typeface="Arial" panose="020B0604020202020204" pitchFamily="34" charset="0"/>
                <a:cs typeface="Arial" panose="020B0604020202020204" pitchFamily="34" charset="0"/>
              </a:rPr>
              <a:t>Modalangaben</a:t>
            </a:r>
          </a:p>
        </p:txBody>
      </p:sp>
      <p:sp>
        <p:nvSpPr>
          <p:cNvPr id="3" name="Zástupný symbol pro obsah 2"/>
          <p:cNvSpPr>
            <a:spLocks noGrp="1"/>
          </p:cNvSpPr>
          <p:nvPr>
            <p:ph idx="1"/>
          </p:nvPr>
        </p:nvSpPr>
        <p:spPr/>
        <p:txBody>
          <a:bodyPr>
            <a:normAutofit/>
          </a:bodyPr>
          <a:lstStyle/>
          <a:p>
            <a:pPr marL="0" indent="0">
              <a:buNone/>
            </a:pPr>
            <a:r>
              <a:rPr lang="de-DE" sz="2400" b="1" dirty="0">
                <a:latin typeface="Arial" panose="020B0604020202020204" pitchFamily="34" charset="0"/>
                <a:cs typeface="Arial" panose="020B0604020202020204" pitchFamily="34" charset="0"/>
              </a:rPr>
              <a:t>vor freien Modalangaben</a:t>
            </a:r>
            <a:r>
              <a:rPr lang="de-DE"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wenn</a:t>
            </a:r>
            <a:r>
              <a:rPr lang="de-DE" sz="2400" dirty="0">
                <a:latin typeface="Arial" panose="020B0604020202020204" pitchFamily="34" charset="0"/>
                <a:cs typeface="Arial" panose="020B0604020202020204" pitchFamily="34" charset="0"/>
              </a:rPr>
              <a:t> sie realisiert sind durch:</a:t>
            </a:r>
            <a:endParaRPr lang="cs-CZ" sz="2400" dirty="0">
              <a:latin typeface="Arial" panose="020B0604020202020204" pitchFamily="34" charset="0"/>
              <a:cs typeface="Arial" panose="020B0604020202020204" pitchFamily="34" charset="0"/>
            </a:endParaRPr>
          </a:p>
          <a:p>
            <a:pPr marL="457200" lvl="1" indent="0">
              <a:buNone/>
            </a:pPr>
            <a:r>
              <a:rPr lang="cs-CZ" sz="2400" dirty="0">
                <a:latin typeface="Arial" panose="020B0604020202020204" pitchFamily="34" charset="0"/>
                <a:cs typeface="Arial" panose="020B0604020202020204" pitchFamily="34" charset="0"/>
              </a:rPr>
              <a:t> (</a:t>
            </a:r>
            <a:r>
              <a:rPr lang="de-DE" sz="2400" dirty="0">
                <a:latin typeface="Arial" panose="020B0604020202020204" pitchFamily="34" charset="0"/>
                <a:cs typeface="Arial" panose="020B0604020202020204" pitchFamily="34" charset="0"/>
              </a:rPr>
              <a:t>a)</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eine</a:t>
            </a:r>
            <a:r>
              <a:rPr lang="cs-CZ" sz="2400" dirty="0">
                <a:latin typeface="Arial" panose="020B0604020202020204" pitchFamily="34" charset="0"/>
                <a:cs typeface="Arial" panose="020B0604020202020204" pitchFamily="34" charset="0"/>
              </a:rPr>
              <a:t> </a:t>
            </a:r>
            <a:r>
              <a:rPr lang="de-DE" sz="2400" b="1" dirty="0">
                <a:latin typeface="Arial" panose="020B0604020202020204" pitchFamily="34" charset="0"/>
                <a:cs typeface="Arial" panose="020B0604020202020204" pitchFamily="34" charset="0"/>
              </a:rPr>
              <a:t>Präpositionalgruppe</a:t>
            </a:r>
            <a:r>
              <a:rPr lang="de-DE" sz="2400" dirty="0">
                <a:latin typeface="Arial" panose="020B0604020202020204" pitchFamily="34" charset="0"/>
                <a:cs typeface="Arial" panose="020B0604020202020204" pitchFamily="34" charset="0"/>
              </a:rPr>
              <a:t> – </a:t>
            </a:r>
            <a:endParaRPr lang="cs-CZ" sz="2400" dirty="0">
              <a:latin typeface="Arial" panose="020B0604020202020204" pitchFamily="34" charset="0"/>
              <a:cs typeface="Arial" panose="020B0604020202020204" pitchFamily="34" charset="0"/>
            </a:endParaRPr>
          </a:p>
          <a:p>
            <a:pPr marL="457200" lvl="1" indent="0">
              <a:buNone/>
            </a:pPr>
            <a:r>
              <a:rPr lang="cs-CZ" sz="2400" dirty="0">
                <a:solidFill>
                  <a:schemeClr val="accent3">
                    <a:lumMod val="60000"/>
                    <a:lumOff val="40000"/>
                  </a:schemeClr>
                </a:solidFill>
                <a:latin typeface="Arial" panose="020B0604020202020204" pitchFamily="34" charset="0"/>
                <a:cs typeface="Arial" panose="020B0604020202020204" pitchFamily="34" charset="0"/>
              </a:rPr>
              <a:t> </a:t>
            </a:r>
            <a:r>
              <a:rPr lang="de-DE" sz="2400" dirty="0">
                <a:solidFill>
                  <a:schemeClr val="accent3">
                    <a:lumMod val="60000"/>
                    <a:lumOff val="40000"/>
                  </a:schemeClr>
                </a:solidFill>
                <a:latin typeface="Arial" panose="020B0604020202020204" pitchFamily="34" charset="0"/>
                <a:cs typeface="Arial" panose="020B0604020202020204" pitchFamily="34" charset="0"/>
              </a:rPr>
              <a:t>Er las </a:t>
            </a:r>
            <a:r>
              <a:rPr lang="de-DE" sz="2400" b="1" dirty="0">
                <a:solidFill>
                  <a:schemeClr val="accent3">
                    <a:lumMod val="60000"/>
                    <a:lumOff val="40000"/>
                  </a:schemeClr>
                </a:solidFill>
                <a:latin typeface="Arial" panose="020B0604020202020204" pitchFamily="34" charset="0"/>
                <a:cs typeface="Arial" panose="020B0604020202020204" pitchFamily="34" charset="0"/>
              </a:rPr>
              <a:t>nicht</a:t>
            </a:r>
            <a:r>
              <a:rPr lang="de-DE" sz="2400" dirty="0">
                <a:solidFill>
                  <a:schemeClr val="accent3">
                    <a:lumMod val="60000"/>
                    <a:lumOff val="40000"/>
                  </a:schemeClr>
                </a:solidFill>
                <a:latin typeface="Arial" panose="020B0604020202020204" pitchFamily="34" charset="0"/>
                <a:cs typeface="Arial" panose="020B0604020202020204" pitchFamily="34" charset="0"/>
              </a:rPr>
              <a:t> mit ordentlicher</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r>
              <a:rPr lang="cs-CZ" sz="2400" dirty="0" err="1">
                <a:solidFill>
                  <a:schemeClr val="accent3">
                    <a:lumMod val="60000"/>
                    <a:lumOff val="40000"/>
                  </a:schemeClr>
                </a:solidFill>
                <a:latin typeface="Arial" panose="020B0604020202020204" pitchFamily="34" charset="0"/>
                <a:cs typeface="Arial" panose="020B0604020202020204" pitchFamily="34" charset="0"/>
              </a:rPr>
              <a:t>Aussprache</a:t>
            </a:r>
            <a:endParaRPr lang="cs-CZ" sz="2400" dirty="0">
              <a:solidFill>
                <a:schemeClr val="accent3">
                  <a:lumMod val="60000"/>
                  <a:lumOff val="40000"/>
                </a:schemeClr>
              </a:solidFill>
              <a:latin typeface="Arial" panose="020B0604020202020204" pitchFamily="34" charset="0"/>
              <a:cs typeface="Arial" panose="020B0604020202020204" pitchFamily="34" charset="0"/>
            </a:endParaRPr>
          </a:p>
          <a:p>
            <a:pPr marL="457200" lvl="1" indent="0">
              <a:buNone/>
            </a:pPr>
            <a:r>
              <a:rPr lang="cs-CZ" sz="2400" dirty="0">
                <a:latin typeface="Arial" panose="020B0604020202020204" pitchFamily="34" charset="0"/>
                <a:cs typeface="Arial" panose="020B0604020202020204" pitchFamily="34" charset="0"/>
              </a:rPr>
              <a:t> (</a:t>
            </a:r>
            <a:r>
              <a:rPr lang="de-DE" sz="2400" dirty="0">
                <a:latin typeface="Arial" panose="020B0604020202020204" pitchFamily="34" charset="0"/>
                <a:cs typeface="Arial" panose="020B0604020202020204" pitchFamily="34" charset="0"/>
              </a:rPr>
              <a:t>b)</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ein</a:t>
            </a:r>
            <a:r>
              <a:rPr lang="cs-CZ" sz="2400" dirty="0">
                <a:latin typeface="Arial" panose="020B0604020202020204" pitchFamily="34" charset="0"/>
                <a:cs typeface="Arial" panose="020B0604020202020204" pitchFamily="34" charset="0"/>
              </a:rPr>
              <a:t> </a:t>
            </a:r>
            <a:r>
              <a:rPr lang="de-DE" sz="2400" b="1" dirty="0">
                <a:latin typeface="Arial" panose="020B0604020202020204" pitchFamily="34" charset="0"/>
                <a:cs typeface="Arial" panose="020B0604020202020204" pitchFamily="34" charset="0"/>
              </a:rPr>
              <a:t>Modaladverb</a:t>
            </a:r>
            <a:r>
              <a:rPr lang="de-DE" sz="2400" dirty="0">
                <a:latin typeface="Arial" panose="020B0604020202020204" pitchFamily="34" charset="0"/>
                <a:cs typeface="Arial" panose="020B0604020202020204" pitchFamily="34" charset="0"/>
              </a:rPr>
              <a:t> – </a:t>
            </a:r>
            <a:r>
              <a:rPr lang="de-DE" sz="2400" dirty="0">
                <a:solidFill>
                  <a:schemeClr val="accent3">
                    <a:lumMod val="60000"/>
                    <a:lumOff val="40000"/>
                  </a:schemeClr>
                </a:solidFill>
                <a:latin typeface="Arial" panose="020B0604020202020204" pitchFamily="34" charset="0"/>
                <a:cs typeface="Arial" panose="020B0604020202020204" pitchFamily="34" charset="0"/>
              </a:rPr>
              <a:t>Er las </a:t>
            </a:r>
            <a:r>
              <a:rPr lang="de-DE" sz="2400" b="1" dirty="0">
                <a:solidFill>
                  <a:schemeClr val="accent3">
                    <a:lumMod val="60000"/>
                    <a:lumOff val="40000"/>
                  </a:schemeClr>
                </a:solidFill>
                <a:latin typeface="Arial" panose="020B0604020202020204" pitchFamily="34" charset="0"/>
                <a:cs typeface="Arial" panose="020B0604020202020204" pitchFamily="34" charset="0"/>
              </a:rPr>
              <a:t>nicht</a:t>
            </a:r>
            <a:r>
              <a:rPr lang="de-DE" sz="2400" dirty="0">
                <a:solidFill>
                  <a:schemeClr val="accent3">
                    <a:lumMod val="60000"/>
                    <a:lumOff val="40000"/>
                  </a:schemeClr>
                </a:solidFill>
                <a:latin typeface="Arial" panose="020B0604020202020204" pitchFamily="34" charset="0"/>
                <a:cs typeface="Arial" panose="020B0604020202020204" pitchFamily="34" charset="0"/>
              </a:rPr>
              <a:t> richtig</a:t>
            </a:r>
            <a:r>
              <a:rPr lang="de-DE" sz="2400" dirty="0">
                <a:latin typeface="Arial" panose="020B0604020202020204" pitchFamily="34" charset="0"/>
                <a:cs typeface="Arial" panose="020B0604020202020204" pitchFamily="34" charset="0"/>
              </a:rPr>
              <a:t>.</a:t>
            </a:r>
            <a:endParaRPr lang="cs-CZ" sz="2400" dirty="0">
              <a:latin typeface="Arial" panose="020B0604020202020204" pitchFamily="34" charset="0"/>
              <a:cs typeface="Arial" panose="020B0604020202020204" pitchFamily="34" charset="0"/>
            </a:endParaRPr>
          </a:p>
          <a:p>
            <a:pPr marL="0" indent="0">
              <a:buNone/>
            </a:pPr>
            <a:r>
              <a:rPr lang="cs-CZ" sz="2400" dirty="0">
                <a:latin typeface="Arial" panose="020B0604020202020204" pitchFamily="34" charset="0"/>
                <a:cs typeface="Arial" panose="020B0604020202020204" pitchFamily="34" charset="0"/>
              </a:rPr>
              <a:t>X</a:t>
            </a:r>
          </a:p>
          <a:p>
            <a:pPr marL="0" indent="0">
              <a:buNone/>
            </a:pPr>
            <a:r>
              <a:rPr lang="de-DE" sz="2400" b="1" dirty="0">
                <a:latin typeface="Arial" panose="020B0604020202020204" pitchFamily="34" charset="0"/>
                <a:cs typeface="Arial" panose="020B0604020202020204" pitchFamily="34" charset="0"/>
              </a:rPr>
              <a:t>nach den Modalwörtern</a:t>
            </a:r>
            <a:r>
              <a:rPr lang="de-DE" sz="2400" dirty="0">
                <a:latin typeface="Arial" panose="020B0604020202020204" pitchFamily="34" charset="0"/>
                <a:cs typeface="Arial" panose="020B0604020202020204" pitchFamily="34" charset="0"/>
              </a:rPr>
              <a:t> </a:t>
            </a:r>
            <a:r>
              <a:rPr lang="de-DE" sz="2400" dirty="0">
                <a:latin typeface="Arial" panose="020B0604020202020204" pitchFamily="34" charset="0"/>
                <a:cs typeface="Arial" panose="020B0604020202020204" pitchFamily="34" charset="0"/>
                <a:sym typeface="Wingdings 3"/>
              </a:rPr>
              <a:t></a:t>
            </a:r>
            <a:r>
              <a:rPr lang="cs-CZ" sz="2400" dirty="0">
                <a:latin typeface="Arial" panose="020B0604020202020204" pitchFamily="34" charset="0"/>
                <a:cs typeface="Arial" panose="020B0604020202020204" pitchFamily="34" charset="0"/>
                <a:sym typeface="Wingdings 3"/>
              </a:rPr>
              <a:t> </a:t>
            </a:r>
            <a:r>
              <a:rPr lang="de-DE" sz="2400" b="1" dirty="0">
                <a:latin typeface="Arial" panose="020B0604020202020204" pitchFamily="34" charset="0"/>
                <a:cs typeface="Arial" panose="020B0604020202020204" pitchFamily="34" charset="0"/>
              </a:rPr>
              <a:t>Sondernegation</a:t>
            </a:r>
            <a:r>
              <a:rPr lang="cs-CZ" sz="2400" b="1" dirty="0">
                <a:latin typeface="Arial" panose="020B0604020202020204" pitchFamily="34" charset="0"/>
                <a:cs typeface="Arial" panose="020B0604020202020204" pitchFamily="34" charset="0"/>
              </a:rPr>
              <a:t>:</a:t>
            </a:r>
            <a:r>
              <a:rPr lang="de-DE" sz="2400" dirty="0">
                <a:solidFill>
                  <a:schemeClr val="accent3">
                    <a:lumMod val="60000"/>
                    <a:lumOff val="40000"/>
                  </a:schemeClr>
                </a:solidFill>
                <a:latin typeface="Arial" panose="020B0604020202020204" pitchFamily="34" charset="0"/>
                <a:cs typeface="Arial" panose="020B0604020202020204" pitchFamily="34" charset="0"/>
              </a:rPr>
              <a:t> </a:t>
            </a:r>
            <a:endParaRPr lang="cs-CZ" sz="2400" dirty="0">
              <a:solidFill>
                <a:schemeClr val="accent3">
                  <a:lumMod val="60000"/>
                  <a:lumOff val="40000"/>
                </a:schemeClr>
              </a:solidFill>
              <a:latin typeface="Arial" panose="020B0604020202020204" pitchFamily="34" charset="0"/>
              <a:cs typeface="Arial" panose="020B0604020202020204" pitchFamily="34" charset="0"/>
            </a:endParaRPr>
          </a:p>
          <a:p>
            <a:pPr marL="0" indent="0">
              <a:buNone/>
            </a:pPr>
            <a:r>
              <a:rPr lang="de-DE" sz="2400" dirty="0">
                <a:solidFill>
                  <a:schemeClr val="accent3">
                    <a:lumMod val="60000"/>
                    <a:lumOff val="40000"/>
                  </a:schemeClr>
                </a:solidFill>
                <a:latin typeface="Arial" panose="020B0604020202020204" pitchFamily="34" charset="0"/>
                <a:cs typeface="Arial" panose="020B0604020202020204" pitchFamily="34" charset="0"/>
              </a:rPr>
              <a:t>Er las vermutlich </a:t>
            </a:r>
            <a:r>
              <a:rPr lang="de-DE" sz="2400" b="1" dirty="0">
                <a:solidFill>
                  <a:schemeClr val="accent3">
                    <a:lumMod val="60000"/>
                    <a:lumOff val="40000"/>
                  </a:schemeClr>
                </a:solidFill>
                <a:latin typeface="Arial" panose="020B0604020202020204" pitchFamily="34" charset="0"/>
                <a:cs typeface="Arial" panose="020B0604020202020204" pitchFamily="34" charset="0"/>
              </a:rPr>
              <a:t>nicht</a:t>
            </a:r>
            <a:r>
              <a:rPr lang="de-DE" sz="2400" dirty="0">
                <a:solidFill>
                  <a:schemeClr val="accent3">
                    <a:lumMod val="60000"/>
                    <a:lumOff val="40000"/>
                  </a:schemeClr>
                </a:solidFill>
                <a:latin typeface="Arial" panose="020B0604020202020204" pitchFamily="34" charset="0"/>
                <a:cs typeface="Arial" panose="020B0604020202020204" pitchFamily="34" charset="0"/>
              </a:rPr>
              <a:t>.</a:t>
            </a:r>
            <a:endParaRPr lang="cs-CZ" sz="2400" dirty="0">
              <a:solidFill>
                <a:schemeClr val="accent3">
                  <a:lumMod val="60000"/>
                  <a:lumOff val="40000"/>
                </a:schemeClr>
              </a:solidFill>
              <a:latin typeface="Arial" panose="020B0604020202020204" pitchFamily="34" charset="0"/>
              <a:cs typeface="Arial" panose="020B0604020202020204" pitchFamily="34" charset="0"/>
            </a:endParaRPr>
          </a:p>
          <a:p>
            <a:endParaRPr lang="cs-CZ" dirty="0"/>
          </a:p>
        </p:txBody>
      </p:sp>
    </p:spTree>
    <p:extLst>
      <p:ext uri="{BB962C8B-B14F-4D97-AF65-F5344CB8AC3E}">
        <p14:creationId xmlns:p14="http://schemas.microsoft.com/office/powerpoint/2010/main" val="11534709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225A1C2-EC4A-0DD7-81BE-0986B2D3B7C9}"/>
              </a:ext>
            </a:extLst>
          </p:cNvPr>
          <p:cNvSpPr>
            <a:spLocks noGrp="1"/>
          </p:cNvSpPr>
          <p:nvPr>
            <p:ph type="title"/>
          </p:nvPr>
        </p:nvSpPr>
        <p:spPr/>
        <p:txBody>
          <a:bodyPr/>
          <a:lstStyle/>
          <a:p>
            <a:r>
              <a:rPr lang="cs-CZ" b="1" dirty="0" err="1"/>
              <a:t>Weitere</a:t>
            </a:r>
            <a:r>
              <a:rPr lang="cs-CZ" b="1" dirty="0"/>
              <a:t> </a:t>
            </a:r>
            <a:r>
              <a:rPr lang="cs-CZ" b="1" dirty="0" err="1"/>
              <a:t>Negationsträger</a:t>
            </a:r>
            <a:endParaRPr lang="cs-CZ" b="1" dirty="0"/>
          </a:p>
        </p:txBody>
      </p:sp>
      <p:sp>
        <p:nvSpPr>
          <p:cNvPr id="3" name="Zástupný obsah 2">
            <a:extLst>
              <a:ext uri="{FF2B5EF4-FFF2-40B4-BE49-F238E27FC236}">
                <a16:creationId xmlns:a16="http://schemas.microsoft.com/office/drawing/2014/main" id="{F8D28E9C-4BA5-52BC-AD4D-BD5AD89026FF}"/>
              </a:ext>
            </a:extLst>
          </p:cNvPr>
          <p:cNvSpPr>
            <a:spLocks noGrp="1"/>
          </p:cNvSpPr>
          <p:nvPr>
            <p:ph idx="1"/>
          </p:nvPr>
        </p:nvSpPr>
        <p:spPr/>
        <p:txBody>
          <a:bodyPr>
            <a:normAutofit/>
          </a:bodyPr>
          <a:lstStyle/>
          <a:p>
            <a:r>
              <a:rPr lang="cs-CZ" sz="2400" dirty="0" err="1">
                <a:latin typeface="Arial" panose="020B0604020202020204" pitchFamily="34" charset="0"/>
                <a:cs typeface="Arial" panose="020B0604020202020204" pitchFamily="34" charset="0"/>
              </a:rPr>
              <a:t>explizite</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lexikalisch-morphologische</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Negationsträger</a:t>
            </a:r>
            <a:endParaRPr lang="cs-CZ" sz="2400" dirty="0">
              <a:latin typeface="Arial" panose="020B0604020202020204" pitchFamily="34" charset="0"/>
              <a:cs typeface="Arial" panose="020B0604020202020204" pitchFamily="34" charset="0"/>
            </a:endParaRPr>
          </a:p>
          <a:p>
            <a:r>
              <a:rPr lang="cs-CZ" sz="2400" dirty="0" err="1">
                <a:latin typeface="Arial" panose="020B0604020202020204" pitchFamily="34" charset="0"/>
                <a:cs typeface="Arial" panose="020B0604020202020204" pitchFamily="34" charset="0"/>
              </a:rPr>
              <a:t>implizite</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morphosyntaktische</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Negationsträger</a:t>
            </a:r>
            <a:endParaRPr lang="cs-CZ" sz="2400" dirty="0">
              <a:latin typeface="Arial" panose="020B0604020202020204" pitchFamily="34" charset="0"/>
              <a:cs typeface="Arial" panose="020B0604020202020204" pitchFamily="34" charset="0"/>
            </a:endParaRPr>
          </a:p>
          <a:p>
            <a:r>
              <a:rPr lang="cs-CZ" sz="2400" dirty="0" err="1">
                <a:latin typeface="Arial" panose="020B0604020202020204" pitchFamily="34" charset="0"/>
                <a:cs typeface="Arial" panose="020B0604020202020204" pitchFamily="34" charset="0"/>
              </a:rPr>
              <a:t>implizite</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lexikalische</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Negationsträger</a:t>
            </a:r>
            <a:endParaRPr lang="cs-CZ"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67701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err="1">
                <a:latin typeface="Arial" panose="020B0604020202020204" pitchFamily="34" charset="0"/>
                <a:cs typeface="Arial" panose="020B0604020202020204" pitchFamily="34" charset="0"/>
              </a:rPr>
              <a:t>Schwerpunkte</a:t>
            </a:r>
            <a:endParaRPr lang="de-DE" b="1" dirty="0">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p:txBody>
          <a:bodyPr/>
          <a:lstStyle/>
          <a:p>
            <a:pPr marL="431800" indent="-323850">
              <a:buSzPct val="45000"/>
              <a:buFont typeface="StarSymbol"/>
              <a:buChar char="●"/>
            </a:pPr>
            <a:r>
              <a:rPr lang="de-DE" altLang="cs-CZ" sz="2400" dirty="0">
                <a:latin typeface="Arial" pitchFamily="34" charset="0"/>
                <a:ea typeface="Microsoft YaHei" pitchFamily="34" charset="-122"/>
                <a:cs typeface="Mangal" pitchFamily="18" charset="0"/>
              </a:rPr>
              <a:t>Einführung</a:t>
            </a:r>
          </a:p>
          <a:p>
            <a:pPr marL="431800" indent="-323850">
              <a:buSzPct val="45000"/>
              <a:buFont typeface="StarSymbol"/>
              <a:buChar char="●"/>
            </a:pPr>
            <a:r>
              <a:rPr lang="de-DE" altLang="cs-CZ" sz="2400" dirty="0">
                <a:latin typeface="Arial" pitchFamily="34" charset="0"/>
                <a:ea typeface="Microsoft YaHei" pitchFamily="34" charset="-122"/>
                <a:cs typeface="Mangal" pitchFamily="18" charset="0"/>
              </a:rPr>
              <a:t>Ver</a:t>
            </a:r>
            <a:r>
              <a:rPr lang="cs-CZ" altLang="cs-CZ" sz="2400" dirty="0" err="1">
                <a:latin typeface="Arial" pitchFamily="34" charset="0"/>
                <a:ea typeface="Microsoft YaHei" pitchFamily="34" charset="-122"/>
                <a:cs typeface="Mangal" pitchFamily="18" charset="0"/>
              </a:rPr>
              <a:t>neinung</a:t>
            </a:r>
            <a:r>
              <a:rPr lang="cs-CZ" altLang="cs-CZ" sz="2400" dirty="0">
                <a:latin typeface="Arial" pitchFamily="34" charset="0"/>
                <a:ea typeface="Microsoft YaHei" pitchFamily="34" charset="-122"/>
                <a:cs typeface="Mangal" pitchFamily="18" charset="0"/>
              </a:rPr>
              <a:t> durch</a:t>
            </a:r>
            <a:r>
              <a:rPr lang="de-DE" altLang="cs-CZ" sz="2400" dirty="0">
                <a:latin typeface="Arial" pitchFamily="34" charset="0"/>
                <a:ea typeface="Microsoft YaHei" pitchFamily="34" charset="-122"/>
                <a:cs typeface="Mangal" pitchFamily="18" charset="0"/>
              </a:rPr>
              <a:t> </a:t>
            </a:r>
            <a:r>
              <a:rPr lang="de-DE" altLang="cs-CZ" sz="2400" dirty="0">
                <a:solidFill>
                  <a:schemeClr val="accent3">
                    <a:lumMod val="60000"/>
                    <a:lumOff val="40000"/>
                  </a:schemeClr>
                </a:solidFill>
                <a:latin typeface="Arial" pitchFamily="34" charset="0"/>
                <a:ea typeface="Microsoft YaHei" pitchFamily="34" charset="-122"/>
                <a:cs typeface="Mangal" pitchFamily="18" charset="0"/>
              </a:rPr>
              <a:t>kein</a:t>
            </a:r>
            <a:r>
              <a:rPr lang="de-DE" altLang="cs-CZ" sz="2400" dirty="0">
                <a:latin typeface="Arial" pitchFamily="34" charset="0"/>
                <a:ea typeface="Microsoft YaHei" pitchFamily="34" charset="-122"/>
                <a:cs typeface="Mangal" pitchFamily="18" charset="0"/>
              </a:rPr>
              <a:t> </a:t>
            </a:r>
            <a:r>
              <a:rPr lang="cs-CZ" altLang="cs-CZ" sz="2400" dirty="0" err="1">
                <a:latin typeface="Arial" pitchFamily="34" charset="0"/>
                <a:ea typeface="Microsoft YaHei" pitchFamily="34" charset="-122"/>
                <a:cs typeface="Mangal" pitchFamily="18" charset="0"/>
              </a:rPr>
              <a:t>und</a:t>
            </a:r>
            <a:r>
              <a:rPr lang="de-DE" altLang="cs-CZ" sz="2400" dirty="0">
                <a:latin typeface="Arial" pitchFamily="34" charset="0"/>
                <a:ea typeface="Microsoft YaHei" pitchFamily="34" charset="-122"/>
                <a:cs typeface="Mangal" pitchFamily="18" charset="0"/>
              </a:rPr>
              <a:t> </a:t>
            </a:r>
            <a:r>
              <a:rPr lang="de-DE" altLang="cs-CZ" sz="2400" dirty="0">
                <a:solidFill>
                  <a:schemeClr val="accent3">
                    <a:lumMod val="60000"/>
                    <a:lumOff val="40000"/>
                  </a:schemeClr>
                </a:solidFill>
                <a:latin typeface="Arial" pitchFamily="34" charset="0"/>
                <a:ea typeface="Microsoft YaHei" pitchFamily="34" charset="-122"/>
                <a:cs typeface="Mangal" pitchFamily="18" charset="0"/>
              </a:rPr>
              <a:t>nicht</a:t>
            </a:r>
          </a:p>
          <a:p>
            <a:pPr marL="431800" indent="-323850">
              <a:buSzPct val="45000"/>
              <a:buFont typeface="StarSymbol"/>
              <a:buChar char="●"/>
            </a:pPr>
            <a:r>
              <a:rPr lang="cs-CZ" altLang="cs-CZ" sz="2400" dirty="0" err="1">
                <a:latin typeface="Arial" pitchFamily="34" charset="0"/>
                <a:ea typeface="Microsoft YaHei" pitchFamily="34" charset="-122"/>
                <a:cs typeface="Mangal" pitchFamily="18" charset="0"/>
              </a:rPr>
              <a:t>Satznegation</a:t>
            </a:r>
            <a:r>
              <a:rPr lang="cs-CZ" altLang="cs-CZ" sz="2400" dirty="0">
                <a:latin typeface="Arial" pitchFamily="34" charset="0"/>
                <a:ea typeface="Microsoft YaHei" pitchFamily="34" charset="-122"/>
                <a:cs typeface="Mangal" pitchFamily="18" charset="0"/>
              </a:rPr>
              <a:t> </a:t>
            </a:r>
            <a:r>
              <a:rPr lang="cs-CZ" altLang="cs-CZ" sz="2400" dirty="0" err="1">
                <a:latin typeface="Arial" pitchFamily="34" charset="0"/>
                <a:ea typeface="Microsoft YaHei" pitchFamily="34" charset="-122"/>
                <a:cs typeface="Mangal" pitchFamily="18" charset="0"/>
              </a:rPr>
              <a:t>und</a:t>
            </a:r>
            <a:r>
              <a:rPr lang="cs-CZ" altLang="cs-CZ" sz="2400" dirty="0">
                <a:latin typeface="Arial" pitchFamily="34" charset="0"/>
                <a:ea typeface="Microsoft YaHei" pitchFamily="34" charset="-122"/>
                <a:cs typeface="Mangal" pitchFamily="18" charset="0"/>
              </a:rPr>
              <a:t> </a:t>
            </a:r>
            <a:r>
              <a:rPr lang="cs-CZ" altLang="cs-CZ" sz="2400" dirty="0" err="1">
                <a:latin typeface="Arial" pitchFamily="34" charset="0"/>
                <a:ea typeface="Microsoft YaHei" pitchFamily="34" charset="-122"/>
                <a:cs typeface="Mangal" pitchFamily="18" charset="0"/>
              </a:rPr>
              <a:t>Sondernegation</a:t>
            </a:r>
            <a:r>
              <a:rPr lang="cs-CZ" altLang="cs-CZ" sz="2400" dirty="0">
                <a:latin typeface="Arial" pitchFamily="34" charset="0"/>
                <a:ea typeface="Microsoft YaHei" pitchFamily="34" charset="-122"/>
                <a:cs typeface="Mangal" pitchFamily="18" charset="0"/>
              </a:rPr>
              <a:t> </a:t>
            </a:r>
          </a:p>
          <a:p>
            <a:pPr marL="431800" indent="-323850">
              <a:buSzPct val="45000"/>
              <a:buFont typeface="StarSymbol"/>
              <a:buChar char="●"/>
            </a:pPr>
            <a:r>
              <a:rPr lang="de-DE" altLang="cs-CZ" sz="2400" dirty="0">
                <a:latin typeface="Arial" pitchFamily="34" charset="0"/>
                <a:ea typeface="Microsoft YaHei" pitchFamily="34" charset="-122"/>
                <a:cs typeface="Mangal" pitchFamily="18" charset="0"/>
              </a:rPr>
              <a:t>Stellung der Satznegation </a:t>
            </a:r>
            <a:r>
              <a:rPr lang="de-DE" altLang="cs-CZ" sz="2400" dirty="0">
                <a:solidFill>
                  <a:schemeClr val="accent3">
                    <a:lumMod val="60000"/>
                    <a:lumOff val="40000"/>
                  </a:schemeClr>
                </a:solidFill>
                <a:latin typeface="Arial" pitchFamily="34" charset="0"/>
                <a:ea typeface="Microsoft YaHei" pitchFamily="34" charset="-122"/>
                <a:cs typeface="Mangal" pitchFamily="18" charset="0"/>
              </a:rPr>
              <a:t>nicht</a:t>
            </a:r>
          </a:p>
          <a:p>
            <a:pPr marL="431800" indent="-323850">
              <a:buSzPct val="45000"/>
              <a:buFont typeface="StarSymbol"/>
              <a:buChar char="●"/>
            </a:pPr>
            <a:r>
              <a:rPr lang="de-DE" altLang="cs-CZ" sz="2400" dirty="0">
                <a:latin typeface="Arial" pitchFamily="34" charset="0"/>
                <a:ea typeface="Microsoft YaHei" pitchFamily="34" charset="-122"/>
                <a:cs typeface="Mangal" pitchFamily="18" charset="0"/>
              </a:rPr>
              <a:t>Andere Negationselemente</a:t>
            </a:r>
          </a:p>
          <a:p>
            <a:pPr marL="431800" indent="-323850">
              <a:buSzPct val="45000"/>
              <a:buFont typeface="StarSymbol"/>
              <a:buChar char="●"/>
            </a:pPr>
            <a:r>
              <a:rPr lang="cs-CZ" altLang="cs-CZ" sz="2400" dirty="0" err="1">
                <a:latin typeface="Arial" pitchFamily="34" charset="0"/>
                <a:ea typeface="Microsoft YaHei" pitchFamily="34" charset="-122"/>
                <a:cs typeface="Mangal" pitchFamily="18" charset="0"/>
              </a:rPr>
              <a:t>Miszellen</a:t>
            </a:r>
            <a:r>
              <a:rPr lang="cs-CZ" altLang="cs-CZ" sz="2400" dirty="0">
                <a:latin typeface="Arial" pitchFamily="34" charset="0"/>
                <a:ea typeface="Microsoft YaHei" pitchFamily="34" charset="-122"/>
                <a:cs typeface="Mangal" pitchFamily="18" charset="0"/>
              </a:rPr>
              <a:t> </a:t>
            </a:r>
            <a:endParaRPr lang="de-DE" altLang="cs-CZ" sz="2400" dirty="0">
              <a:latin typeface="Arial" pitchFamily="34" charset="0"/>
              <a:ea typeface="Microsoft YaHei" pitchFamily="34" charset="-122"/>
              <a:cs typeface="Mangal" pitchFamily="18" charset="0"/>
            </a:endParaRPr>
          </a:p>
          <a:p>
            <a:endParaRPr lang="cs-CZ" dirty="0"/>
          </a:p>
        </p:txBody>
      </p:sp>
    </p:spTree>
    <p:extLst>
      <p:ext uri="{BB962C8B-B14F-4D97-AF65-F5344CB8AC3E}">
        <p14:creationId xmlns:p14="http://schemas.microsoft.com/office/powerpoint/2010/main" val="10539588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de-DE" altLang="cs-CZ" sz="4000" b="1" dirty="0">
                <a:latin typeface="Arial" panose="020B0604020202020204" pitchFamily="34" charset="0"/>
                <a:cs typeface="Arial" panose="020B0604020202020204" pitchFamily="34" charset="0"/>
              </a:rPr>
              <a:t>Explizite lexikalisch</a:t>
            </a:r>
            <a:r>
              <a:rPr lang="cs-CZ" altLang="cs-CZ" sz="4000" b="1" dirty="0">
                <a:latin typeface="Arial" panose="020B0604020202020204" pitchFamily="34" charset="0"/>
                <a:cs typeface="Arial" panose="020B0604020202020204" pitchFamily="34" charset="0"/>
              </a:rPr>
              <a:t>-</a:t>
            </a:r>
            <a:r>
              <a:rPr lang="cs-CZ" altLang="cs-CZ" sz="4000" b="1" dirty="0" err="1">
                <a:latin typeface="Arial" panose="020B0604020202020204" pitchFamily="34" charset="0"/>
                <a:cs typeface="Arial" panose="020B0604020202020204" pitchFamily="34" charset="0"/>
              </a:rPr>
              <a:t>morphologisch</a:t>
            </a:r>
            <a:r>
              <a:rPr lang="de-DE" altLang="cs-CZ" sz="4000" b="1" dirty="0">
                <a:latin typeface="Arial" panose="020B0604020202020204" pitchFamily="34" charset="0"/>
                <a:cs typeface="Arial" panose="020B0604020202020204" pitchFamily="34" charset="0"/>
              </a:rPr>
              <a:t>e Negationsträger</a:t>
            </a:r>
            <a:endParaRPr lang="cs-CZ" sz="4000" b="1" dirty="0">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p:txBody>
          <a:bodyPr>
            <a:normAutofit/>
          </a:bodyPr>
          <a:lstStyle/>
          <a:p>
            <a:pPr marL="339725" indent="-339725">
              <a:spcBef>
                <a:spcPts val="500"/>
              </a:spcBef>
              <a:buFont typeface="Arial" charset="0"/>
              <a:buChar char="•"/>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endParaRPr lang="cs-CZ" altLang="cs-CZ" sz="2400" dirty="0">
              <a:latin typeface="Arial" panose="020B0604020202020204" pitchFamily="34" charset="0"/>
              <a:cs typeface="Arial" panose="020B0604020202020204" pitchFamily="34" charset="0"/>
            </a:endParaRPr>
          </a:p>
          <a:p>
            <a:pPr marL="0" indent="0">
              <a:spcBef>
                <a:spcPts val="500"/>
              </a:spcBef>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cs-CZ" altLang="cs-CZ" sz="2400" dirty="0">
                <a:latin typeface="Arial" panose="020B0604020202020204" pitchFamily="34" charset="0"/>
                <a:cs typeface="Arial" panose="020B0604020202020204" pitchFamily="34" charset="0"/>
              </a:rPr>
              <a:t>(a) </a:t>
            </a:r>
            <a:r>
              <a:rPr lang="de-DE" altLang="cs-CZ" sz="2400" dirty="0">
                <a:latin typeface="Arial" panose="020B0604020202020204" pitchFamily="34" charset="0"/>
                <a:cs typeface="Arial" panose="020B0604020202020204" pitchFamily="34" charset="0"/>
              </a:rPr>
              <a:t>Das Präfix </a:t>
            </a:r>
            <a:r>
              <a:rPr lang="de-DE" altLang="cs-CZ" sz="2400" b="1" dirty="0">
                <a:latin typeface="Arial" panose="020B0604020202020204" pitchFamily="34" charset="0"/>
                <a:cs typeface="Arial" panose="020B0604020202020204" pitchFamily="34" charset="0"/>
              </a:rPr>
              <a:t>un-</a:t>
            </a:r>
            <a:r>
              <a:rPr lang="de-DE" altLang="cs-CZ" sz="2400" dirty="0">
                <a:latin typeface="Arial" panose="020B0604020202020204" pitchFamily="34" charset="0"/>
                <a:cs typeface="Arial" panose="020B0604020202020204" pitchFamily="34" charset="0"/>
              </a:rPr>
              <a:t> bei Adjektiven und Substantiven</a:t>
            </a:r>
            <a:r>
              <a:rPr lang="cs-CZ" altLang="cs-CZ" sz="2400" dirty="0">
                <a:latin typeface="Arial" panose="020B0604020202020204" pitchFamily="34" charset="0"/>
                <a:cs typeface="Arial" panose="020B0604020202020204" pitchFamily="34" charset="0"/>
              </a:rPr>
              <a:t>:</a:t>
            </a:r>
            <a:endParaRPr lang="de-DE" altLang="cs-CZ" sz="2400" dirty="0">
              <a:latin typeface="Arial" panose="020B0604020202020204" pitchFamily="34" charset="0"/>
              <a:cs typeface="Arial" panose="020B0604020202020204" pitchFamily="34" charset="0"/>
            </a:endParaRPr>
          </a:p>
          <a:p>
            <a:pPr marL="341313" indent="-339725">
              <a:spcBef>
                <a:spcPts val="500"/>
              </a:spcBef>
              <a:buClrTx/>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de-DE" altLang="cs-CZ" sz="2400" dirty="0">
                <a:latin typeface="Arial" panose="020B0604020202020204" pitchFamily="34" charset="0"/>
                <a:cs typeface="Arial" panose="020B0604020202020204" pitchFamily="34" charset="0"/>
              </a:rPr>
              <a:t>	</a:t>
            </a:r>
            <a:r>
              <a:rPr lang="de-DE" altLang="cs-CZ" sz="2400" b="1" dirty="0">
                <a:solidFill>
                  <a:schemeClr val="accent3">
                    <a:lumMod val="60000"/>
                    <a:lumOff val="40000"/>
                  </a:schemeClr>
                </a:solidFill>
                <a:latin typeface="Arial" panose="020B0604020202020204" pitchFamily="34" charset="0"/>
                <a:cs typeface="Arial" panose="020B0604020202020204" pitchFamily="34" charset="0"/>
              </a:rPr>
              <a:t>un</a:t>
            </a:r>
            <a:r>
              <a:rPr lang="de-DE" altLang="cs-CZ" sz="2400" dirty="0">
                <a:solidFill>
                  <a:schemeClr val="accent3">
                    <a:lumMod val="60000"/>
                    <a:lumOff val="40000"/>
                  </a:schemeClr>
                </a:solidFill>
                <a:latin typeface="Arial" panose="020B0604020202020204" pitchFamily="34" charset="0"/>
                <a:cs typeface="Arial" panose="020B0604020202020204" pitchFamily="34" charset="0"/>
              </a:rPr>
              <a:t>interessant, </a:t>
            </a:r>
            <a:r>
              <a:rPr lang="de-DE" altLang="cs-CZ" sz="2400" b="1" dirty="0">
                <a:solidFill>
                  <a:schemeClr val="accent3">
                    <a:lumMod val="60000"/>
                    <a:lumOff val="40000"/>
                  </a:schemeClr>
                </a:solidFill>
                <a:latin typeface="Arial" panose="020B0604020202020204" pitchFamily="34" charset="0"/>
                <a:cs typeface="Arial" panose="020B0604020202020204" pitchFamily="34" charset="0"/>
              </a:rPr>
              <a:t>Un</a:t>
            </a:r>
            <a:r>
              <a:rPr lang="de-DE" altLang="cs-CZ" sz="2400" dirty="0">
                <a:solidFill>
                  <a:schemeClr val="accent3">
                    <a:lumMod val="60000"/>
                    <a:lumOff val="40000"/>
                  </a:schemeClr>
                </a:solidFill>
                <a:latin typeface="Arial" panose="020B0604020202020204" pitchFamily="34" charset="0"/>
                <a:cs typeface="Arial" panose="020B0604020202020204" pitchFamily="34" charset="0"/>
              </a:rPr>
              <a:t>anständigkeit</a:t>
            </a:r>
          </a:p>
          <a:p>
            <a:pPr marL="0" indent="0">
              <a:spcBef>
                <a:spcPts val="500"/>
              </a:spcBef>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cs-CZ" altLang="cs-CZ" sz="2400" dirty="0">
                <a:latin typeface="Arial" panose="020B0604020202020204" pitchFamily="34" charset="0"/>
                <a:cs typeface="Arial" panose="020B0604020202020204" pitchFamily="34" charset="0"/>
              </a:rPr>
              <a:t>(b) </a:t>
            </a:r>
            <a:r>
              <a:rPr lang="de-DE" altLang="cs-CZ" sz="2400" dirty="0">
                <a:latin typeface="Arial" panose="020B0604020202020204" pitchFamily="34" charset="0"/>
                <a:cs typeface="Arial" panose="020B0604020202020204" pitchFamily="34" charset="0"/>
              </a:rPr>
              <a:t>Das Suffix </a:t>
            </a:r>
            <a:r>
              <a:rPr lang="de-DE" altLang="cs-CZ" sz="2400" b="1" dirty="0">
                <a:latin typeface="Arial" panose="020B0604020202020204" pitchFamily="34" charset="0"/>
                <a:cs typeface="Arial" panose="020B0604020202020204" pitchFamily="34" charset="0"/>
              </a:rPr>
              <a:t>-los</a:t>
            </a:r>
            <a:r>
              <a:rPr lang="de-DE" altLang="cs-CZ" sz="2400" dirty="0">
                <a:latin typeface="Arial" panose="020B0604020202020204" pitchFamily="34" charset="0"/>
                <a:cs typeface="Arial" panose="020B0604020202020204" pitchFamily="34" charset="0"/>
              </a:rPr>
              <a:t> bei Adjektiven</a:t>
            </a:r>
          </a:p>
          <a:p>
            <a:pPr marL="341313" indent="-339725">
              <a:spcBef>
                <a:spcPts val="500"/>
              </a:spcBef>
              <a:buClrTx/>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de-DE" altLang="cs-CZ" sz="2400" dirty="0">
                <a:latin typeface="Arial" panose="020B0604020202020204" pitchFamily="34" charset="0"/>
                <a:cs typeface="Arial" panose="020B0604020202020204" pitchFamily="34" charset="0"/>
              </a:rPr>
              <a:t>	</a:t>
            </a:r>
            <a:r>
              <a:rPr lang="de-DE" altLang="cs-CZ" sz="2400" dirty="0">
                <a:solidFill>
                  <a:schemeClr val="accent3">
                    <a:lumMod val="60000"/>
                    <a:lumOff val="40000"/>
                  </a:schemeClr>
                </a:solidFill>
                <a:latin typeface="Arial" panose="020B0604020202020204" pitchFamily="34" charset="0"/>
                <a:cs typeface="Arial" panose="020B0604020202020204" pitchFamily="34" charset="0"/>
              </a:rPr>
              <a:t>hilf</a:t>
            </a:r>
            <a:r>
              <a:rPr lang="de-DE" altLang="cs-CZ" sz="2400" b="1" dirty="0">
                <a:solidFill>
                  <a:schemeClr val="accent3">
                    <a:lumMod val="60000"/>
                    <a:lumOff val="40000"/>
                  </a:schemeClr>
                </a:solidFill>
                <a:latin typeface="Arial" panose="020B0604020202020204" pitchFamily="34" charset="0"/>
                <a:cs typeface="Arial" panose="020B0604020202020204" pitchFamily="34" charset="0"/>
              </a:rPr>
              <a:t>los</a:t>
            </a:r>
            <a:r>
              <a:rPr lang="de-DE" altLang="cs-CZ" sz="2400" dirty="0">
                <a:solidFill>
                  <a:schemeClr val="accent3">
                    <a:lumMod val="60000"/>
                    <a:lumOff val="40000"/>
                  </a:schemeClr>
                </a:solidFill>
                <a:latin typeface="Arial" panose="020B0604020202020204" pitchFamily="34" charset="0"/>
                <a:cs typeface="Arial" panose="020B0604020202020204" pitchFamily="34" charset="0"/>
              </a:rPr>
              <a:t>, recht</a:t>
            </a:r>
            <a:r>
              <a:rPr lang="de-DE" altLang="cs-CZ" sz="2400" b="1" dirty="0">
                <a:solidFill>
                  <a:schemeClr val="accent3">
                    <a:lumMod val="60000"/>
                    <a:lumOff val="40000"/>
                  </a:schemeClr>
                </a:solidFill>
                <a:latin typeface="Arial" panose="020B0604020202020204" pitchFamily="34" charset="0"/>
                <a:cs typeface="Arial" panose="020B0604020202020204" pitchFamily="34" charset="0"/>
              </a:rPr>
              <a:t>los</a:t>
            </a:r>
          </a:p>
          <a:p>
            <a:pPr marL="0" indent="0">
              <a:spcBef>
                <a:spcPts val="500"/>
              </a:spcBef>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cs-CZ" altLang="cs-CZ" sz="2400" dirty="0">
                <a:latin typeface="Arial" panose="020B0604020202020204" pitchFamily="34" charset="0"/>
                <a:cs typeface="Arial" panose="020B0604020202020204" pitchFamily="34" charset="0"/>
              </a:rPr>
              <a:t>(c) </a:t>
            </a:r>
            <a:r>
              <a:rPr lang="de-DE" altLang="cs-CZ" sz="2400" dirty="0">
                <a:latin typeface="Arial" panose="020B0604020202020204" pitchFamily="34" charset="0"/>
                <a:cs typeface="Arial" panose="020B0604020202020204" pitchFamily="34" charset="0"/>
              </a:rPr>
              <a:t>Das Element </a:t>
            </a:r>
            <a:r>
              <a:rPr lang="de-DE" altLang="cs-CZ" sz="2400" b="1" dirty="0">
                <a:latin typeface="Arial" panose="020B0604020202020204" pitchFamily="34" charset="0"/>
                <a:cs typeface="Arial" panose="020B0604020202020204" pitchFamily="34" charset="0"/>
              </a:rPr>
              <a:t>miss-</a:t>
            </a:r>
            <a:r>
              <a:rPr lang="de-DE" altLang="cs-CZ" sz="2400" dirty="0">
                <a:latin typeface="Arial" panose="020B0604020202020204" pitchFamily="34" charset="0"/>
                <a:cs typeface="Arial" panose="020B0604020202020204" pitchFamily="34" charset="0"/>
              </a:rPr>
              <a:t> bei Verben und Substantiven </a:t>
            </a:r>
          </a:p>
          <a:p>
            <a:pPr marL="341313" indent="-339725">
              <a:spcBef>
                <a:spcPts val="500"/>
              </a:spcBef>
              <a:buClrTx/>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de-DE" altLang="cs-CZ" sz="2400" dirty="0">
                <a:latin typeface="Arial" panose="020B0604020202020204" pitchFamily="34" charset="0"/>
                <a:cs typeface="Arial" panose="020B0604020202020204" pitchFamily="34" charset="0"/>
              </a:rPr>
              <a:t>	</a:t>
            </a:r>
            <a:r>
              <a:rPr lang="de-DE" altLang="cs-CZ" sz="2400" b="1" dirty="0">
                <a:solidFill>
                  <a:schemeClr val="accent3">
                    <a:lumMod val="60000"/>
                    <a:lumOff val="40000"/>
                  </a:schemeClr>
                </a:solidFill>
                <a:latin typeface="Arial" panose="020B0604020202020204" pitchFamily="34" charset="0"/>
                <a:cs typeface="Arial" panose="020B0604020202020204" pitchFamily="34" charset="0"/>
              </a:rPr>
              <a:t>miss</a:t>
            </a:r>
            <a:r>
              <a:rPr lang="de-DE" altLang="cs-CZ" sz="2400" dirty="0">
                <a:solidFill>
                  <a:schemeClr val="accent3">
                    <a:lumMod val="60000"/>
                    <a:lumOff val="40000"/>
                  </a:schemeClr>
                </a:solidFill>
                <a:latin typeface="Arial" panose="020B0604020202020204" pitchFamily="34" charset="0"/>
                <a:cs typeface="Arial" panose="020B0604020202020204" pitchFamily="34" charset="0"/>
              </a:rPr>
              <a:t>fallen, </a:t>
            </a:r>
            <a:r>
              <a:rPr lang="de-DE" altLang="cs-CZ" sz="2400" b="1" dirty="0">
                <a:solidFill>
                  <a:schemeClr val="accent3">
                    <a:lumMod val="60000"/>
                    <a:lumOff val="40000"/>
                  </a:schemeClr>
                </a:solidFill>
                <a:latin typeface="Arial" panose="020B0604020202020204" pitchFamily="34" charset="0"/>
                <a:cs typeface="Arial" panose="020B0604020202020204" pitchFamily="34" charset="0"/>
              </a:rPr>
              <a:t>Miss</a:t>
            </a:r>
            <a:r>
              <a:rPr lang="de-DE" altLang="cs-CZ" sz="2400" dirty="0">
                <a:solidFill>
                  <a:schemeClr val="accent3">
                    <a:lumMod val="60000"/>
                    <a:lumOff val="40000"/>
                  </a:schemeClr>
                </a:solidFill>
                <a:latin typeface="Arial" panose="020B0604020202020204" pitchFamily="34" charset="0"/>
                <a:cs typeface="Arial" panose="020B0604020202020204" pitchFamily="34" charset="0"/>
              </a:rPr>
              <a:t>erfolg</a:t>
            </a:r>
          </a:p>
          <a:p>
            <a:pPr marL="0" indent="0">
              <a:spcBef>
                <a:spcPts val="500"/>
              </a:spcBef>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cs-CZ" altLang="cs-CZ" sz="2400" dirty="0">
                <a:latin typeface="Arial" panose="020B0604020202020204" pitchFamily="34" charset="0"/>
                <a:cs typeface="Arial" panose="020B0604020202020204" pitchFamily="34" charset="0"/>
              </a:rPr>
              <a:t>(d) </a:t>
            </a:r>
            <a:r>
              <a:rPr lang="de-DE" altLang="cs-CZ" sz="2400" dirty="0">
                <a:latin typeface="Arial" panose="020B0604020202020204" pitchFamily="34" charset="0"/>
                <a:cs typeface="Arial" panose="020B0604020202020204" pitchFamily="34" charset="0"/>
              </a:rPr>
              <a:t>Die </a:t>
            </a:r>
            <a:r>
              <a:rPr lang="cs-CZ" altLang="cs-CZ" sz="2400" dirty="0" err="1">
                <a:latin typeface="Arial" panose="020B0604020202020204" pitchFamily="34" charset="0"/>
                <a:cs typeface="Arial" panose="020B0604020202020204" pitchFamily="34" charset="0"/>
              </a:rPr>
              <a:t>Fremdp</a:t>
            </a:r>
            <a:r>
              <a:rPr lang="de-DE" altLang="cs-CZ" sz="2400" dirty="0" err="1">
                <a:latin typeface="Arial" panose="020B0604020202020204" pitchFamily="34" charset="0"/>
                <a:cs typeface="Arial" panose="020B0604020202020204" pitchFamily="34" charset="0"/>
              </a:rPr>
              <a:t>räfixe</a:t>
            </a:r>
            <a:r>
              <a:rPr lang="de-DE" altLang="cs-CZ" sz="2400" dirty="0">
                <a:latin typeface="Arial" panose="020B0604020202020204" pitchFamily="34" charset="0"/>
                <a:cs typeface="Arial" panose="020B0604020202020204" pitchFamily="34" charset="0"/>
              </a:rPr>
              <a:t> </a:t>
            </a:r>
            <a:r>
              <a:rPr lang="de-DE" altLang="cs-CZ" sz="2400" b="1" dirty="0">
                <a:latin typeface="Arial" panose="020B0604020202020204" pitchFamily="34" charset="0"/>
                <a:cs typeface="Arial" panose="020B0604020202020204" pitchFamily="34" charset="0"/>
              </a:rPr>
              <a:t>a(n)-, des-, dis-, in-</a:t>
            </a:r>
            <a:r>
              <a:rPr lang="de-DE" altLang="cs-CZ" sz="2400" dirty="0">
                <a:latin typeface="Arial" panose="020B0604020202020204" pitchFamily="34" charset="0"/>
                <a:cs typeface="Arial" panose="020B0604020202020204" pitchFamily="34" charset="0"/>
              </a:rPr>
              <a:t> bei</a:t>
            </a:r>
            <a:r>
              <a:rPr lang="cs-CZ" altLang="cs-CZ" sz="2400" dirty="0">
                <a:latin typeface="Arial" panose="020B0604020202020204" pitchFamily="34" charset="0"/>
                <a:cs typeface="Arial" panose="020B0604020202020204" pitchFamily="34" charset="0"/>
              </a:rPr>
              <a:t> </a:t>
            </a:r>
          </a:p>
          <a:p>
            <a:pPr marL="0" indent="0">
              <a:spcBef>
                <a:spcPts val="500"/>
              </a:spcBef>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cs-CZ" altLang="cs-CZ" sz="2400" dirty="0">
                <a:latin typeface="Arial" panose="020B0604020202020204" pitchFamily="34" charset="0"/>
                <a:cs typeface="Arial" panose="020B0604020202020204" pitchFamily="34" charset="0"/>
              </a:rPr>
              <a:t>    </a:t>
            </a:r>
            <a:r>
              <a:rPr lang="de-DE" altLang="cs-CZ" sz="2400" dirty="0">
                <a:latin typeface="Arial" panose="020B0604020202020204" pitchFamily="34" charset="0"/>
                <a:cs typeface="Arial" panose="020B0604020202020204" pitchFamily="34" charset="0"/>
              </a:rPr>
              <a:t>Substantiven</a:t>
            </a:r>
            <a:r>
              <a:rPr lang="cs-CZ" altLang="cs-CZ" sz="2400" dirty="0">
                <a:latin typeface="Arial" panose="020B0604020202020204" pitchFamily="34" charset="0"/>
                <a:cs typeface="Arial" panose="020B0604020202020204" pitchFamily="34" charset="0"/>
              </a:rPr>
              <a:t> und Adjektiven</a:t>
            </a:r>
            <a:endParaRPr lang="de-DE" altLang="cs-CZ" sz="2400" dirty="0">
              <a:latin typeface="Arial" panose="020B0604020202020204" pitchFamily="34" charset="0"/>
              <a:cs typeface="Arial" panose="020B0604020202020204" pitchFamily="34" charset="0"/>
            </a:endParaRPr>
          </a:p>
          <a:p>
            <a:pPr marL="341313" indent="-339725">
              <a:spcBef>
                <a:spcPts val="500"/>
              </a:spcBef>
              <a:buClrTx/>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de-DE" altLang="cs-CZ" sz="2400" dirty="0">
                <a:latin typeface="Arial" panose="020B0604020202020204" pitchFamily="34" charset="0"/>
                <a:cs typeface="Arial" panose="020B0604020202020204" pitchFamily="34" charset="0"/>
              </a:rPr>
              <a:t>	</a:t>
            </a:r>
            <a:r>
              <a:rPr lang="de-DE" altLang="cs-CZ" sz="2400" b="1" dirty="0">
                <a:solidFill>
                  <a:schemeClr val="accent3">
                    <a:lumMod val="60000"/>
                    <a:lumOff val="40000"/>
                  </a:schemeClr>
                </a:solidFill>
                <a:latin typeface="Arial" panose="020B0604020202020204" pitchFamily="34" charset="0"/>
                <a:cs typeface="Arial" panose="020B0604020202020204" pitchFamily="34" charset="0"/>
              </a:rPr>
              <a:t>a</a:t>
            </a:r>
            <a:r>
              <a:rPr lang="de-DE" altLang="cs-CZ" sz="2400" dirty="0">
                <a:solidFill>
                  <a:schemeClr val="accent3">
                    <a:lumMod val="60000"/>
                    <a:lumOff val="40000"/>
                  </a:schemeClr>
                </a:solidFill>
                <a:latin typeface="Arial" panose="020B0604020202020204" pitchFamily="34" charset="0"/>
                <a:cs typeface="Arial" panose="020B0604020202020204" pitchFamily="34" charset="0"/>
              </a:rPr>
              <a:t>normal, </a:t>
            </a:r>
            <a:r>
              <a:rPr lang="de-DE" altLang="cs-CZ" sz="2400" b="1" dirty="0">
                <a:solidFill>
                  <a:schemeClr val="accent3">
                    <a:lumMod val="60000"/>
                    <a:lumOff val="40000"/>
                  </a:schemeClr>
                </a:solidFill>
                <a:latin typeface="Arial" panose="020B0604020202020204" pitchFamily="34" charset="0"/>
                <a:cs typeface="Arial" panose="020B0604020202020204" pitchFamily="34" charset="0"/>
              </a:rPr>
              <a:t>Des</a:t>
            </a:r>
            <a:r>
              <a:rPr lang="de-DE" altLang="cs-CZ" sz="2400" dirty="0">
                <a:solidFill>
                  <a:schemeClr val="accent3">
                    <a:lumMod val="60000"/>
                    <a:lumOff val="40000"/>
                  </a:schemeClr>
                </a:solidFill>
                <a:latin typeface="Arial" panose="020B0604020202020204" pitchFamily="34" charset="0"/>
                <a:cs typeface="Arial" panose="020B0604020202020204" pitchFamily="34" charset="0"/>
              </a:rPr>
              <a:t>organisation, </a:t>
            </a:r>
            <a:r>
              <a:rPr lang="de-DE" altLang="cs-CZ" sz="2400" b="1" dirty="0">
                <a:solidFill>
                  <a:schemeClr val="accent3">
                    <a:lumMod val="60000"/>
                    <a:lumOff val="40000"/>
                  </a:schemeClr>
                </a:solidFill>
                <a:latin typeface="Arial" panose="020B0604020202020204" pitchFamily="34" charset="0"/>
                <a:cs typeface="Arial" panose="020B0604020202020204" pitchFamily="34" charset="0"/>
              </a:rPr>
              <a:t>Dis</a:t>
            </a:r>
            <a:r>
              <a:rPr lang="de-DE" altLang="cs-CZ" sz="2400" dirty="0">
                <a:solidFill>
                  <a:schemeClr val="accent3">
                    <a:lumMod val="60000"/>
                    <a:lumOff val="40000"/>
                  </a:schemeClr>
                </a:solidFill>
                <a:latin typeface="Arial" panose="020B0604020202020204" pitchFamily="34" charset="0"/>
                <a:cs typeface="Arial" panose="020B0604020202020204" pitchFamily="34" charset="0"/>
              </a:rPr>
              <a:t>proportion, </a:t>
            </a:r>
            <a:r>
              <a:rPr lang="de-DE" altLang="cs-CZ" sz="2400" b="1" dirty="0">
                <a:solidFill>
                  <a:schemeClr val="accent3">
                    <a:lumMod val="60000"/>
                    <a:lumOff val="40000"/>
                  </a:schemeClr>
                </a:solidFill>
                <a:latin typeface="Arial" panose="020B0604020202020204" pitchFamily="34" charset="0"/>
                <a:cs typeface="Arial" panose="020B0604020202020204" pitchFamily="34" charset="0"/>
              </a:rPr>
              <a:t>in</a:t>
            </a:r>
            <a:r>
              <a:rPr lang="de-DE" altLang="cs-CZ" sz="2400" dirty="0">
                <a:solidFill>
                  <a:schemeClr val="accent3">
                    <a:lumMod val="60000"/>
                    <a:lumOff val="40000"/>
                  </a:schemeClr>
                </a:solidFill>
                <a:latin typeface="Arial" panose="020B0604020202020204" pitchFamily="34" charset="0"/>
                <a:cs typeface="Arial" panose="020B0604020202020204" pitchFamily="34" charset="0"/>
              </a:rPr>
              <a:t>human </a:t>
            </a:r>
          </a:p>
          <a:p>
            <a:endParaRPr lang="cs-CZ" dirty="0"/>
          </a:p>
        </p:txBody>
      </p:sp>
    </p:spTree>
    <p:extLst>
      <p:ext uri="{BB962C8B-B14F-4D97-AF65-F5344CB8AC3E}">
        <p14:creationId xmlns:p14="http://schemas.microsoft.com/office/powerpoint/2010/main" val="37148334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260648"/>
            <a:ext cx="8229600" cy="1143000"/>
          </a:xfrm>
        </p:spPr>
        <p:txBody>
          <a:bodyPr>
            <a:noAutofit/>
          </a:bodyPr>
          <a:lstStyle/>
          <a:p>
            <a:r>
              <a:rPr lang="de-DE" altLang="cs-CZ" b="1" dirty="0">
                <a:latin typeface="Arial" panose="020B0604020202020204" pitchFamily="34" charset="0"/>
                <a:cs typeface="Arial" panose="020B0604020202020204" pitchFamily="34" charset="0"/>
              </a:rPr>
              <a:t>Implizite morphosyntaktische</a:t>
            </a:r>
            <a:r>
              <a:rPr lang="cs-CZ" altLang="cs-CZ" b="1" dirty="0">
                <a:latin typeface="Arial" panose="020B0604020202020204" pitchFamily="34" charset="0"/>
                <a:cs typeface="Arial" panose="020B0604020202020204" pitchFamily="34" charset="0"/>
              </a:rPr>
              <a:t> </a:t>
            </a:r>
            <a:r>
              <a:rPr lang="de-DE" altLang="cs-CZ" b="1" dirty="0">
                <a:latin typeface="Arial" panose="020B0604020202020204" pitchFamily="34" charset="0"/>
                <a:cs typeface="Arial" panose="020B0604020202020204" pitchFamily="34" charset="0"/>
              </a:rPr>
              <a:t>Negationsträger </a:t>
            </a:r>
            <a:endParaRPr lang="cs-CZ" b="1" dirty="0">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p:txBody>
          <a:bodyPr>
            <a:normAutofit fontScale="85000" lnSpcReduction="10000"/>
          </a:bodyPr>
          <a:lstStyle/>
          <a:p>
            <a:pPr marL="339725" indent="-339725">
              <a:spcBef>
                <a:spcPts val="500"/>
              </a:spcBef>
              <a:buFont typeface="Arial" charset="0"/>
              <a:buChar char="•"/>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endParaRPr lang="cs-CZ" altLang="cs-CZ" sz="3100" dirty="0"/>
          </a:p>
          <a:p>
            <a:pPr marL="0" indent="0">
              <a:spcBef>
                <a:spcPts val="500"/>
              </a:spcBef>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de-DE" altLang="cs-CZ" sz="3100" dirty="0">
                <a:latin typeface="Arial" panose="020B0604020202020204" pitchFamily="34" charset="0"/>
                <a:cs typeface="Arial" panose="020B0604020202020204" pitchFamily="34" charset="0"/>
              </a:rPr>
              <a:t>Subjunktionen</a:t>
            </a:r>
            <a:r>
              <a:rPr lang="cs-CZ" altLang="cs-CZ" sz="3100" dirty="0">
                <a:latin typeface="Arial" panose="020B0604020202020204" pitchFamily="34" charset="0"/>
                <a:cs typeface="Arial" panose="020B0604020202020204" pitchFamily="34" charset="0"/>
              </a:rPr>
              <a:t> </a:t>
            </a:r>
            <a:r>
              <a:rPr lang="de-DE" altLang="cs-CZ" sz="3100" b="1" dirty="0">
                <a:solidFill>
                  <a:schemeClr val="accent3">
                    <a:lumMod val="60000"/>
                    <a:lumOff val="40000"/>
                  </a:schemeClr>
                </a:solidFill>
                <a:latin typeface="Arial" panose="020B0604020202020204" pitchFamily="34" charset="0"/>
                <a:cs typeface="Arial" panose="020B0604020202020204" pitchFamily="34" charset="0"/>
              </a:rPr>
              <a:t>ohne dass, anstatt dass, als dass</a:t>
            </a:r>
            <a:r>
              <a:rPr lang="cs-CZ" altLang="cs-CZ" sz="3100" b="1" dirty="0">
                <a:latin typeface="Arial" panose="020B0604020202020204" pitchFamily="34" charset="0"/>
                <a:cs typeface="Arial" panose="020B0604020202020204" pitchFamily="34" charset="0"/>
              </a:rPr>
              <a:t>:</a:t>
            </a:r>
            <a:endParaRPr lang="de-DE" altLang="cs-CZ" sz="3100" b="1" dirty="0">
              <a:latin typeface="Arial" panose="020B0604020202020204" pitchFamily="34" charset="0"/>
              <a:cs typeface="Arial" panose="020B0604020202020204" pitchFamily="34" charset="0"/>
            </a:endParaRPr>
          </a:p>
          <a:p>
            <a:pPr marL="341313" indent="-339725">
              <a:spcBef>
                <a:spcPts val="500"/>
              </a:spcBef>
              <a:buClrTx/>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cs-CZ" altLang="cs-CZ" sz="3100" b="1" i="1" dirty="0"/>
              <a:t>   </a:t>
            </a:r>
          </a:p>
          <a:p>
            <a:pPr marL="341313" indent="-339725">
              <a:spcBef>
                <a:spcPts val="500"/>
              </a:spcBef>
              <a:buClrTx/>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cs-CZ" altLang="cs-CZ" sz="3100" b="1" dirty="0">
                <a:solidFill>
                  <a:schemeClr val="accent3">
                    <a:lumMod val="60000"/>
                    <a:lumOff val="40000"/>
                  </a:schemeClr>
                </a:solidFill>
              </a:rPr>
              <a:t>    </a:t>
            </a:r>
            <a:r>
              <a:rPr lang="de-DE" altLang="cs-CZ" sz="3100" dirty="0">
                <a:solidFill>
                  <a:schemeClr val="accent3">
                    <a:lumMod val="60000"/>
                    <a:lumOff val="40000"/>
                  </a:schemeClr>
                </a:solidFill>
                <a:latin typeface="Arial" panose="020B0604020202020204" pitchFamily="34" charset="0"/>
                <a:cs typeface="Arial" panose="020B0604020202020204" pitchFamily="34" charset="0"/>
              </a:rPr>
              <a:t>Er kommt, </a:t>
            </a:r>
            <a:r>
              <a:rPr lang="de-DE" altLang="cs-CZ" sz="3100" u="sng" dirty="0">
                <a:solidFill>
                  <a:schemeClr val="accent3">
                    <a:lumMod val="60000"/>
                    <a:lumOff val="40000"/>
                  </a:schemeClr>
                </a:solidFill>
                <a:latin typeface="Arial" panose="020B0604020202020204" pitchFamily="34" charset="0"/>
                <a:cs typeface="Arial" panose="020B0604020202020204" pitchFamily="34" charset="0"/>
              </a:rPr>
              <a:t>ohne dass</a:t>
            </a:r>
            <a:r>
              <a:rPr lang="de-DE" altLang="cs-CZ" sz="3100" dirty="0">
                <a:solidFill>
                  <a:schemeClr val="accent3">
                    <a:lumMod val="60000"/>
                    <a:lumOff val="40000"/>
                  </a:schemeClr>
                </a:solidFill>
                <a:latin typeface="Arial" panose="020B0604020202020204" pitchFamily="34" charset="0"/>
                <a:cs typeface="Arial" panose="020B0604020202020204" pitchFamily="34" charset="0"/>
              </a:rPr>
              <a:t> er grüßt / ohne zu grüßen. </a:t>
            </a:r>
          </a:p>
          <a:p>
            <a:pPr marL="341313" indent="-339725">
              <a:spcBef>
                <a:spcPts val="500"/>
              </a:spcBef>
              <a:buClrTx/>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cs-CZ" altLang="cs-CZ" sz="3100" dirty="0">
                <a:solidFill>
                  <a:schemeClr val="accent3">
                    <a:lumMod val="60000"/>
                    <a:lumOff val="40000"/>
                  </a:schemeClr>
                </a:solidFill>
                <a:latin typeface="Arial" panose="020B0604020202020204" pitchFamily="34" charset="0"/>
                <a:cs typeface="Arial" panose="020B0604020202020204" pitchFamily="34" charset="0"/>
              </a:rPr>
              <a:t>	</a:t>
            </a:r>
            <a:r>
              <a:rPr lang="de-DE" altLang="cs-CZ" sz="3100" dirty="0">
                <a:solidFill>
                  <a:schemeClr val="accent3">
                    <a:lumMod val="60000"/>
                    <a:lumOff val="40000"/>
                  </a:schemeClr>
                </a:solidFill>
                <a:latin typeface="Arial" panose="020B0604020202020204" pitchFamily="34" charset="0"/>
                <a:cs typeface="Arial" panose="020B0604020202020204" pitchFamily="34" charset="0"/>
              </a:rPr>
              <a:t>(= Er grüßt nicht.) </a:t>
            </a:r>
            <a:endParaRPr lang="cs-CZ" altLang="cs-CZ" sz="3100" dirty="0">
              <a:solidFill>
                <a:schemeClr val="accent3">
                  <a:lumMod val="60000"/>
                  <a:lumOff val="40000"/>
                </a:schemeClr>
              </a:solidFill>
              <a:latin typeface="Arial" panose="020B0604020202020204" pitchFamily="34" charset="0"/>
              <a:cs typeface="Arial" panose="020B0604020202020204" pitchFamily="34" charset="0"/>
            </a:endParaRPr>
          </a:p>
          <a:p>
            <a:pPr marL="341313" indent="-339725">
              <a:spcBef>
                <a:spcPts val="500"/>
              </a:spcBef>
              <a:buClrTx/>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cs-CZ" altLang="cs-CZ" sz="3100" dirty="0">
                <a:solidFill>
                  <a:schemeClr val="accent3">
                    <a:lumMod val="60000"/>
                    <a:lumOff val="40000"/>
                  </a:schemeClr>
                </a:solidFill>
                <a:latin typeface="Arial" panose="020B0604020202020204" pitchFamily="34" charset="0"/>
                <a:cs typeface="Arial" panose="020B0604020202020204" pitchFamily="34" charset="0"/>
              </a:rPr>
              <a:t>   </a:t>
            </a:r>
            <a:r>
              <a:rPr lang="de-DE" altLang="cs-CZ" sz="3100" dirty="0">
                <a:solidFill>
                  <a:schemeClr val="accent3">
                    <a:lumMod val="60000"/>
                    <a:lumOff val="40000"/>
                  </a:schemeClr>
                </a:solidFill>
                <a:latin typeface="Arial" panose="020B0604020202020204" pitchFamily="34" charset="0"/>
                <a:cs typeface="Arial" panose="020B0604020202020204" pitchFamily="34" charset="0"/>
              </a:rPr>
              <a:t>Er arbeitet, </a:t>
            </a:r>
            <a:r>
              <a:rPr lang="de-DE" altLang="cs-CZ" sz="3100" u="sng" dirty="0">
                <a:solidFill>
                  <a:schemeClr val="accent3">
                    <a:lumMod val="60000"/>
                    <a:lumOff val="40000"/>
                  </a:schemeClr>
                </a:solidFill>
                <a:latin typeface="Arial" panose="020B0604020202020204" pitchFamily="34" charset="0"/>
                <a:cs typeface="Arial" panose="020B0604020202020204" pitchFamily="34" charset="0"/>
              </a:rPr>
              <a:t>anstatt dass</a:t>
            </a:r>
            <a:r>
              <a:rPr lang="de-DE" altLang="cs-CZ" sz="3100" dirty="0">
                <a:solidFill>
                  <a:schemeClr val="accent3">
                    <a:lumMod val="60000"/>
                    <a:lumOff val="40000"/>
                  </a:schemeClr>
                </a:solidFill>
                <a:latin typeface="Arial" panose="020B0604020202020204" pitchFamily="34" charset="0"/>
                <a:cs typeface="Arial" panose="020B0604020202020204" pitchFamily="34" charset="0"/>
              </a:rPr>
              <a:t> er schläft / anstatt zu schlafen. </a:t>
            </a:r>
          </a:p>
          <a:p>
            <a:pPr marL="341313" indent="-339725">
              <a:spcBef>
                <a:spcPts val="500"/>
              </a:spcBef>
              <a:buClrTx/>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cs-CZ" altLang="cs-CZ" sz="3100" dirty="0">
                <a:solidFill>
                  <a:schemeClr val="accent3">
                    <a:lumMod val="60000"/>
                    <a:lumOff val="40000"/>
                  </a:schemeClr>
                </a:solidFill>
                <a:latin typeface="Arial" panose="020B0604020202020204" pitchFamily="34" charset="0"/>
                <a:cs typeface="Arial" panose="020B0604020202020204" pitchFamily="34" charset="0"/>
              </a:rPr>
              <a:t>	</a:t>
            </a:r>
            <a:r>
              <a:rPr lang="de-DE" altLang="cs-CZ" sz="3100" dirty="0">
                <a:solidFill>
                  <a:schemeClr val="accent3">
                    <a:lumMod val="60000"/>
                    <a:lumOff val="40000"/>
                  </a:schemeClr>
                </a:solidFill>
                <a:latin typeface="Arial" panose="020B0604020202020204" pitchFamily="34" charset="0"/>
                <a:cs typeface="Arial" panose="020B0604020202020204" pitchFamily="34" charset="0"/>
              </a:rPr>
              <a:t>(= Er schläft nicht.)</a:t>
            </a:r>
          </a:p>
          <a:p>
            <a:pPr marL="341313" indent="-339725">
              <a:spcBef>
                <a:spcPts val="500"/>
              </a:spcBef>
              <a:buClrTx/>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de-DE" altLang="cs-CZ" sz="3100" dirty="0">
                <a:solidFill>
                  <a:schemeClr val="accent3">
                    <a:lumMod val="60000"/>
                    <a:lumOff val="40000"/>
                  </a:schemeClr>
                </a:solidFill>
                <a:latin typeface="Arial" panose="020B0604020202020204" pitchFamily="34" charset="0"/>
                <a:cs typeface="Arial" panose="020B0604020202020204" pitchFamily="34" charset="0"/>
              </a:rPr>
              <a:t>	Das Wetter war zu heiß, </a:t>
            </a:r>
            <a:r>
              <a:rPr lang="de-DE" altLang="cs-CZ" sz="3100" u="sng" dirty="0">
                <a:solidFill>
                  <a:schemeClr val="accent3">
                    <a:lumMod val="60000"/>
                    <a:lumOff val="40000"/>
                  </a:schemeClr>
                </a:solidFill>
                <a:latin typeface="Arial" panose="020B0604020202020204" pitchFamily="34" charset="0"/>
                <a:cs typeface="Arial" panose="020B0604020202020204" pitchFamily="34" charset="0"/>
              </a:rPr>
              <a:t>als dass</a:t>
            </a:r>
            <a:r>
              <a:rPr lang="de-DE" altLang="cs-CZ" sz="3100" dirty="0">
                <a:solidFill>
                  <a:schemeClr val="accent3">
                    <a:lumMod val="60000"/>
                    <a:lumOff val="40000"/>
                  </a:schemeClr>
                </a:solidFill>
                <a:latin typeface="Arial" panose="020B0604020202020204" pitchFamily="34" charset="0"/>
                <a:cs typeface="Arial" panose="020B0604020202020204" pitchFamily="34" charset="0"/>
              </a:rPr>
              <a:t> man hätte arbeiten können. </a:t>
            </a:r>
          </a:p>
          <a:p>
            <a:pPr marL="341313" indent="-339725">
              <a:spcBef>
                <a:spcPts val="500"/>
              </a:spcBef>
              <a:buClrTx/>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cs-CZ" altLang="cs-CZ" sz="3100" dirty="0">
                <a:solidFill>
                  <a:schemeClr val="accent3">
                    <a:lumMod val="60000"/>
                    <a:lumOff val="40000"/>
                  </a:schemeClr>
                </a:solidFill>
                <a:latin typeface="Arial" panose="020B0604020202020204" pitchFamily="34" charset="0"/>
                <a:cs typeface="Arial" panose="020B0604020202020204" pitchFamily="34" charset="0"/>
              </a:rPr>
              <a:t>	</a:t>
            </a:r>
            <a:r>
              <a:rPr lang="de-DE" altLang="cs-CZ" sz="3100" dirty="0">
                <a:solidFill>
                  <a:schemeClr val="accent3">
                    <a:lumMod val="60000"/>
                    <a:lumOff val="40000"/>
                  </a:schemeClr>
                </a:solidFill>
                <a:latin typeface="Arial" panose="020B0604020202020204" pitchFamily="34" charset="0"/>
                <a:cs typeface="Arial" panose="020B0604020202020204" pitchFamily="34" charset="0"/>
              </a:rPr>
              <a:t>(= Man konnte nicht arbeiten.)</a:t>
            </a:r>
          </a:p>
          <a:p>
            <a:endParaRPr lang="cs-CZ" dirty="0"/>
          </a:p>
        </p:txBody>
      </p:sp>
    </p:spTree>
    <p:extLst>
      <p:ext uri="{BB962C8B-B14F-4D97-AF65-F5344CB8AC3E}">
        <p14:creationId xmlns:p14="http://schemas.microsoft.com/office/powerpoint/2010/main" val="2622698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de-DE" altLang="cs-CZ" b="1" dirty="0">
                <a:latin typeface="Arial" panose="020B0604020202020204" pitchFamily="34" charset="0"/>
                <a:cs typeface="Arial" panose="020B0604020202020204" pitchFamily="34" charset="0"/>
              </a:rPr>
              <a:t>Implizite morphosyntaktische Negationsträger</a:t>
            </a:r>
            <a:endParaRPr lang="cs-CZ" b="1" dirty="0">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p:txBody>
          <a:bodyPr>
            <a:normAutofit fontScale="25000" lnSpcReduction="20000"/>
          </a:bodyPr>
          <a:lstStyle/>
          <a:p>
            <a:pPr marL="339725" indent="-339725">
              <a:spcBef>
                <a:spcPts val="500"/>
              </a:spcBef>
              <a:buFont typeface="Arial" charset="0"/>
              <a:buChar char="•"/>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endParaRPr lang="cs-CZ" altLang="cs-CZ" sz="3800" dirty="0"/>
          </a:p>
          <a:p>
            <a:pPr marL="0" indent="0">
              <a:spcBef>
                <a:spcPts val="500"/>
              </a:spcBef>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de-DE" altLang="cs-CZ" sz="9600" dirty="0">
                <a:latin typeface="Arial" panose="020B0604020202020204" pitchFamily="34" charset="0"/>
                <a:cs typeface="Arial" panose="020B0604020202020204" pitchFamily="34" charset="0"/>
              </a:rPr>
              <a:t>Konjunktiv Plusquamperfekt </a:t>
            </a:r>
          </a:p>
          <a:p>
            <a:pPr marL="341313" indent="-339725">
              <a:spcBef>
                <a:spcPts val="500"/>
              </a:spcBef>
              <a:buClrTx/>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endParaRPr lang="de-DE" altLang="cs-CZ" sz="9600" dirty="0">
              <a:latin typeface="Arial" panose="020B0604020202020204" pitchFamily="34" charset="0"/>
              <a:cs typeface="Arial" panose="020B0604020202020204" pitchFamily="34" charset="0"/>
            </a:endParaRPr>
          </a:p>
          <a:p>
            <a:pPr marL="341313" indent="-339725">
              <a:spcBef>
                <a:spcPts val="500"/>
              </a:spcBef>
              <a:buClrTx/>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de-DE" altLang="cs-CZ" sz="9600" dirty="0">
                <a:latin typeface="Arial" panose="020B0604020202020204" pitchFamily="34" charset="0"/>
                <a:cs typeface="Arial" panose="020B0604020202020204" pitchFamily="34" charset="0"/>
              </a:rPr>
              <a:t>	</a:t>
            </a:r>
            <a:r>
              <a:rPr lang="de-DE" altLang="cs-CZ" sz="9600" dirty="0">
                <a:solidFill>
                  <a:schemeClr val="accent3">
                    <a:lumMod val="60000"/>
                    <a:lumOff val="40000"/>
                  </a:schemeClr>
                </a:solidFill>
                <a:latin typeface="Arial" panose="020B0604020202020204" pitchFamily="34" charset="0"/>
                <a:cs typeface="Arial" panose="020B0604020202020204" pitchFamily="34" charset="0"/>
              </a:rPr>
              <a:t>Wenn das Wetter schön </a:t>
            </a:r>
            <a:r>
              <a:rPr lang="de-DE" altLang="cs-CZ" sz="9600" u="sng" dirty="0">
                <a:solidFill>
                  <a:schemeClr val="accent3">
                    <a:lumMod val="60000"/>
                    <a:lumOff val="40000"/>
                  </a:schemeClr>
                </a:solidFill>
                <a:latin typeface="Arial" panose="020B0604020202020204" pitchFamily="34" charset="0"/>
                <a:cs typeface="Arial" panose="020B0604020202020204" pitchFamily="34" charset="0"/>
              </a:rPr>
              <a:t>gewesen wäre</a:t>
            </a:r>
            <a:r>
              <a:rPr lang="de-DE" altLang="cs-CZ" sz="9600" dirty="0">
                <a:solidFill>
                  <a:schemeClr val="accent3">
                    <a:lumMod val="60000"/>
                    <a:lumOff val="40000"/>
                  </a:schemeClr>
                </a:solidFill>
                <a:latin typeface="Arial" panose="020B0604020202020204" pitchFamily="34" charset="0"/>
                <a:cs typeface="Arial" panose="020B0604020202020204" pitchFamily="34" charset="0"/>
              </a:rPr>
              <a:t>, </a:t>
            </a:r>
            <a:r>
              <a:rPr lang="de-DE" altLang="cs-CZ" sz="9600" u="sng" dirty="0">
                <a:solidFill>
                  <a:schemeClr val="accent3">
                    <a:lumMod val="60000"/>
                    <a:lumOff val="40000"/>
                  </a:schemeClr>
                </a:solidFill>
                <a:latin typeface="Arial" panose="020B0604020202020204" pitchFamily="34" charset="0"/>
                <a:cs typeface="Arial" panose="020B0604020202020204" pitchFamily="34" charset="0"/>
              </a:rPr>
              <a:t>wären</a:t>
            </a:r>
            <a:r>
              <a:rPr lang="de-DE" altLang="cs-CZ" sz="9600" dirty="0">
                <a:solidFill>
                  <a:schemeClr val="accent3">
                    <a:lumMod val="60000"/>
                    <a:lumOff val="40000"/>
                  </a:schemeClr>
                </a:solidFill>
                <a:latin typeface="Arial" panose="020B0604020202020204" pitchFamily="34" charset="0"/>
                <a:cs typeface="Arial" panose="020B0604020202020204" pitchFamily="34" charset="0"/>
              </a:rPr>
              <a:t> wir </a:t>
            </a:r>
            <a:r>
              <a:rPr lang="de-DE" altLang="cs-CZ" sz="9600" u="sng" dirty="0">
                <a:solidFill>
                  <a:schemeClr val="accent3">
                    <a:lumMod val="60000"/>
                    <a:lumOff val="40000"/>
                  </a:schemeClr>
                </a:solidFill>
                <a:latin typeface="Arial" panose="020B0604020202020204" pitchFamily="34" charset="0"/>
                <a:cs typeface="Arial" panose="020B0604020202020204" pitchFamily="34" charset="0"/>
              </a:rPr>
              <a:t>spazieren gegangen</a:t>
            </a:r>
            <a:r>
              <a:rPr lang="de-DE" altLang="cs-CZ" sz="9600" dirty="0">
                <a:solidFill>
                  <a:schemeClr val="accent3">
                    <a:lumMod val="60000"/>
                    <a:lumOff val="40000"/>
                  </a:schemeClr>
                </a:solidFill>
                <a:latin typeface="Arial" panose="020B0604020202020204" pitchFamily="34" charset="0"/>
                <a:cs typeface="Arial" panose="020B0604020202020204" pitchFamily="34" charset="0"/>
              </a:rPr>
              <a:t>. (= Das Wetter ist nicht schön gewesen, wir sind nicht spazieren gegangen.)</a:t>
            </a:r>
          </a:p>
          <a:p>
            <a:pPr marL="341313" indent="-339725">
              <a:spcBef>
                <a:spcPts val="500"/>
              </a:spcBef>
              <a:buClrTx/>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de-DE" altLang="cs-CZ" sz="9600" dirty="0">
                <a:latin typeface="Arial" panose="020B0604020202020204" pitchFamily="34" charset="0"/>
                <a:cs typeface="Arial" panose="020B0604020202020204" pitchFamily="34" charset="0"/>
              </a:rPr>
              <a:t>	</a:t>
            </a:r>
            <a:endParaRPr lang="cs-CZ" altLang="cs-CZ" sz="9600" dirty="0">
              <a:latin typeface="Arial" panose="020B0604020202020204" pitchFamily="34" charset="0"/>
              <a:cs typeface="Arial" panose="020B0604020202020204" pitchFamily="34" charset="0"/>
            </a:endParaRPr>
          </a:p>
          <a:p>
            <a:pPr marL="341313" indent="-339725">
              <a:spcBef>
                <a:spcPts val="500"/>
              </a:spcBef>
              <a:buClrTx/>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cs-CZ" altLang="cs-CZ" sz="9600" dirty="0">
                <a:latin typeface="Arial" panose="020B0604020202020204" pitchFamily="34" charset="0"/>
                <a:cs typeface="Arial" panose="020B0604020202020204" pitchFamily="34" charset="0"/>
              </a:rPr>
              <a:t>    </a:t>
            </a:r>
            <a:r>
              <a:rPr lang="de-DE" altLang="cs-CZ" sz="9600" dirty="0">
                <a:solidFill>
                  <a:schemeClr val="accent3">
                    <a:lumMod val="60000"/>
                    <a:lumOff val="40000"/>
                  </a:schemeClr>
                </a:solidFill>
                <a:latin typeface="Arial" panose="020B0604020202020204" pitchFamily="34" charset="0"/>
                <a:cs typeface="Arial" panose="020B0604020202020204" pitchFamily="34" charset="0"/>
              </a:rPr>
              <a:t>Wenn der Brief doch heute </a:t>
            </a:r>
            <a:r>
              <a:rPr lang="de-DE" altLang="cs-CZ" sz="9600" u="sng" dirty="0">
                <a:solidFill>
                  <a:schemeClr val="accent3">
                    <a:lumMod val="60000"/>
                    <a:lumOff val="40000"/>
                  </a:schemeClr>
                </a:solidFill>
                <a:latin typeface="Arial" panose="020B0604020202020204" pitchFamily="34" charset="0"/>
                <a:cs typeface="Arial" panose="020B0604020202020204" pitchFamily="34" charset="0"/>
              </a:rPr>
              <a:t>gekommen wäre</a:t>
            </a:r>
            <a:r>
              <a:rPr lang="de-DE" altLang="cs-CZ" sz="9600" dirty="0">
                <a:solidFill>
                  <a:schemeClr val="accent3">
                    <a:lumMod val="60000"/>
                    <a:lumOff val="40000"/>
                  </a:schemeClr>
                </a:solidFill>
                <a:latin typeface="Arial" panose="020B0604020202020204" pitchFamily="34" charset="0"/>
                <a:cs typeface="Arial" panose="020B0604020202020204" pitchFamily="34" charset="0"/>
              </a:rPr>
              <a:t>! (= Der Brief ist heute nicht gekommen.)</a:t>
            </a:r>
            <a:endParaRPr lang="cs-CZ" altLang="cs-CZ" sz="9600" dirty="0">
              <a:solidFill>
                <a:schemeClr val="accent3">
                  <a:lumMod val="60000"/>
                  <a:lumOff val="40000"/>
                </a:schemeClr>
              </a:solidFill>
              <a:latin typeface="Arial" panose="020B0604020202020204" pitchFamily="34" charset="0"/>
              <a:cs typeface="Arial" panose="020B0604020202020204" pitchFamily="34" charset="0"/>
            </a:endParaRPr>
          </a:p>
          <a:p>
            <a:pPr marL="341313" indent="-339725">
              <a:spcBef>
                <a:spcPts val="500"/>
              </a:spcBef>
              <a:buClrTx/>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endParaRPr lang="cs-CZ" altLang="cs-CZ" sz="9600" dirty="0">
              <a:solidFill>
                <a:schemeClr val="accent3">
                  <a:lumMod val="60000"/>
                  <a:lumOff val="40000"/>
                </a:schemeClr>
              </a:solidFill>
              <a:latin typeface="Arial" panose="020B0604020202020204" pitchFamily="34" charset="0"/>
              <a:cs typeface="Arial" panose="020B0604020202020204" pitchFamily="34" charset="0"/>
            </a:endParaRPr>
          </a:p>
          <a:p>
            <a:pPr marL="341313" indent="-339725">
              <a:spcBef>
                <a:spcPts val="500"/>
              </a:spcBef>
              <a:buClrTx/>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cs-CZ" altLang="cs-CZ" sz="9600" dirty="0">
                <a:solidFill>
                  <a:schemeClr val="accent3">
                    <a:lumMod val="60000"/>
                    <a:lumOff val="40000"/>
                  </a:schemeClr>
                </a:solidFill>
                <a:latin typeface="Arial" panose="020B0604020202020204" pitchFamily="34" charset="0"/>
                <a:cs typeface="Arial" panose="020B0604020202020204" pitchFamily="34" charset="0"/>
              </a:rPr>
              <a:t>    </a:t>
            </a:r>
            <a:r>
              <a:rPr lang="cs-CZ" altLang="cs-CZ" sz="9600" dirty="0" err="1">
                <a:solidFill>
                  <a:schemeClr val="accent3">
                    <a:lumMod val="60000"/>
                    <a:lumOff val="40000"/>
                  </a:schemeClr>
                </a:solidFill>
                <a:latin typeface="Arial" panose="020B0604020202020204" pitchFamily="34" charset="0"/>
                <a:cs typeface="Arial" panose="020B0604020202020204" pitchFamily="34" charset="0"/>
              </a:rPr>
              <a:t>Du</a:t>
            </a:r>
            <a:r>
              <a:rPr lang="cs-CZ" altLang="cs-CZ" sz="9600" dirty="0">
                <a:solidFill>
                  <a:schemeClr val="accent3">
                    <a:lumMod val="60000"/>
                    <a:lumOff val="40000"/>
                  </a:schemeClr>
                </a:solidFill>
                <a:latin typeface="Arial" panose="020B0604020202020204" pitchFamily="34" charset="0"/>
                <a:cs typeface="Arial" panose="020B0604020202020204" pitchFamily="34" charset="0"/>
              </a:rPr>
              <a:t> </a:t>
            </a:r>
            <a:r>
              <a:rPr lang="cs-CZ" altLang="cs-CZ" sz="9600" u="sng" dirty="0" err="1">
                <a:solidFill>
                  <a:schemeClr val="accent3">
                    <a:lumMod val="60000"/>
                    <a:lumOff val="40000"/>
                  </a:schemeClr>
                </a:solidFill>
                <a:latin typeface="Arial" panose="020B0604020202020204" pitchFamily="34" charset="0"/>
                <a:cs typeface="Arial" panose="020B0604020202020204" pitchFamily="34" charset="0"/>
              </a:rPr>
              <a:t>hättest</a:t>
            </a:r>
            <a:r>
              <a:rPr lang="cs-CZ" altLang="cs-CZ" sz="9600" dirty="0">
                <a:solidFill>
                  <a:schemeClr val="accent3">
                    <a:lumMod val="60000"/>
                    <a:lumOff val="40000"/>
                  </a:schemeClr>
                </a:solidFill>
                <a:latin typeface="Arial" panose="020B0604020202020204" pitchFamily="34" charset="0"/>
                <a:cs typeface="Arial" panose="020B0604020202020204" pitchFamily="34" charset="0"/>
              </a:rPr>
              <a:t> </a:t>
            </a:r>
            <a:r>
              <a:rPr lang="cs-CZ" altLang="cs-CZ" sz="9600" dirty="0" err="1">
                <a:solidFill>
                  <a:schemeClr val="accent3">
                    <a:lumMod val="60000"/>
                    <a:lumOff val="40000"/>
                  </a:schemeClr>
                </a:solidFill>
                <a:latin typeface="Arial" panose="020B0604020202020204" pitchFamily="34" charset="0"/>
                <a:cs typeface="Arial" panose="020B0604020202020204" pitchFamily="34" charset="0"/>
              </a:rPr>
              <a:t>mich</a:t>
            </a:r>
            <a:r>
              <a:rPr lang="cs-CZ" altLang="cs-CZ" sz="9600" dirty="0">
                <a:solidFill>
                  <a:schemeClr val="accent3">
                    <a:lumMod val="60000"/>
                    <a:lumOff val="40000"/>
                  </a:schemeClr>
                </a:solidFill>
                <a:latin typeface="Arial" panose="020B0604020202020204" pitchFamily="34" charset="0"/>
                <a:cs typeface="Arial" panose="020B0604020202020204" pitchFamily="34" charset="0"/>
              </a:rPr>
              <a:t> </a:t>
            </a:r>
            <a:r>
              <a:rPr lang="cs-CZ" altLang="cs-CZ" sz="9600" u="sng" dirty="0" err="1">
                <a:solidFill>
                  <a:schemeClr val="accent3">
                    <a:lumMod val="60000"/>
                    <a:lumOff val="40000"/>
                  </a:schemeClr>
                </a:solidFill>
                <a:latin typeface="Arial" panose="020B0604020202020204" pitchFamily="34" charset="0"/>
                <a:cs typeface="Arial" panose="020B0604020202020204" pitchFamily="34" charset="0"/>
              </a:rPr>
              <a:t>anrufen</a:t>
            </a:r>
            <a:r>
              <a:rPr lang="cs-CZ" altLang="cs-CZ" sz="9600" u="sng" dirty="0">
                <a:solidFill>
                  <a:schemeClr val="accent3">
                    <a:lumMod val="60000"/>
                    <a:lumOff val="40000"/>
                  </a:schemeClr>
                </a:solidFill>
                <a:latin typeface="Arial" panose="020B0604020202020204" pitchFamily="34" charset="0"/>
                <a:cs typeface="Arial" panose="020B0604020202020204" pitchFamily="34" charset="0"/>
              </a:rPr>
              <a:t> </a:t>
            </a:r>
            <a:r>
              <a:rPr lang="cs-CZ" altLang="cs-CZ" sz="9600" u="sng" dirty="0" err="1">
                <a:solidFill>
                  <a:schemeClr val="accent3">
                    <a:lumMod val="60000"/>
                    <a:lumOff val="40000"/>
                  </a:schemeClr>
                </a:solidFill>
                <a:latin typeface="Arial" panose="020B0604020202020204" pitchFamily="34" charset="0"/>
                <a:cs typeface="Arial" panose="020B0604020202020204" pitchFamily="34" charset="0"/>
              </a:rPr>
              <a:t>sollen</a:t>
            </a:r>
            <a:r>
              <a:rPr lang="cs-CZ" altLang="cs-CZ" sz="9600" dirty="0">
                <a:solidFill>
                  <a:schemeClr val="accent3">
                    <a:lumMod val="60000"/>
                    <a:lumOff val="40000"/>
                  </a:schemeClr>
                </a:solidFill>
                <a:latin typeface="Arial" panose="020B0604020202020204" pitchFamily="34" charset="0"/>
                <a:cs typeface="Arial" panose="020B0604020202020204" pitchFamily="34" charset="0"/>
              </a:rPr>
              <a:t>. </a:t>
            </a:r>
            <a:r>
              <a:rPr lang="de-DE" altLang="cs-CZ" sz="9600" dirty="0">
                <a:solidFill>
                  <a:schemeClr val="accent3">
                    <a:lumMod val="60000"/>
                    <a:lumOff val="40000"/>
                  </a:schemeClr>
                </a:solidFill>
                <a:latin typeface="Arial" panose="020B0604020202020204" pitchFamily="34" charset="0"/>
                <a:cs typeface="Arial" panose="020B0604020202020204" pitchFamily="34" charset="0"/>
              </a:rPr>
              <a:t>(= D</a:t>
            </a:r>
            <a:r>
              <a:rPr lang="cs-CZ" altLang="cs-CZ" sz="9600" dirty="0">
                <a:solidFill>
                  <a:schemeClr val="accent3">
                    <a:lumMod val="60000"/>
                    <a:lumOff val="40000"/>
                  </a:schemeClr>
                </a:solidFill>
                <a:latin typeface="Arial" panose="020B0604020202020204" pitchFamily="34" charset="0"/>
                <a:cs typeface="Arial" panose="020B0604020202020204" pitchFamily="34" charset="0"/>
              </a:rPr>
              <a:t>u </a:t>
            </a:r>
            <a:r>
              <a:rPr lang="cs-CZ" altLang="cs-CZ" sz="9600" dirty="0" err="1">
                <a:solidFill>
                  <a:schemeClr val="accent3">
                    <a:lumMod val="60000"/>
                    <a:lumOff val="40000"/>
                  </a:schemeClr>
                </a:solidFill>
                <a:latin typeface="Arial" panose="020B0604020202020204" pitchFamily="34" charset="0"/>
                <a:cs typeface="Arial" panose="020B0604020202020204" pitchFamily="34" charset="0"/>
              </a:rPr>
              <a:t>hast</a:t>
            </a:r>
            <a:r>
              <a:rPr lang="cs-CZ" altLang="cs-CZ" sz="9600" dirty="0">
                <a:solidFill>
                  <a:schemeClr val="accent3">
                    <a:lumMod val="60000"/>
                    <a:lumOff val="40000"/>
                  </a:schemeClr>
                </a:solidFill>
                <a:latin typeface="Arial" panose="020B0604020202020204" pitchFamily="34" charset="0"/>
                <a:cs typeface="Arial" panose="020B0604020202020204" pitchFamily="34" charset="0"/>
              </a:rPr>
              <a:t> </a:t>
            </a:r>
            <a:r>
              <a:rPr lang="cs-CZ" altLang="cs-CZ" sz="9600" dirty="0" err="1">
                <a:solidFill>
                  <a:schemeClr val="accent3">
                    <a:lumMod val="60000"/>
                    <a:lumOff val="40000"/>
                  </a:schemeClr>
                </a:solidFill>
                <a:latin typeface="Arial" panose="020B0604020202020204" pitchFamily="34" charset="0"/>
                <a:cs typeface="Arial" panose="020B0604020202020204" pitchFamily="34" charset="0"/>
              </a:rPr>
              <a:t>mich</a:t>
            </a:r>
            <a:r>
              <a:rPr lang="cs-CZ" altLang="cs-CZ" sz="9600" dirty="0">
                <a:solidFill>
                  <a:schemeClr val="accent3">
                    <a:lumMod val="60000"/>
                    <a:lumOff val="40000"/>
                  </a:schemeClr>
                </a:solidFill>
                <a:latin typeface="Arial" panose="020B0604020202020204" pitchFamily="34" charset="0"/>
                <a:cs typeface="Arial" panose="020B0604020202020204" pitchFamily="34" charset="0"/>
              </a:rPr>
              <a:t> </a:t>
            </a:r>
            <a:r>
              <a:rPr lang="cs-CZ" altLang="cs-CZ" sz="9600" dirty="0" err="1">
                <a:solidFill>
                  <a:schemeClr val="accent3">
                    <a:lumMod val="60000"/>
                    <a:lumOff val="40000"/>
                  </a:schemeClr>
                </a:solidFill>
                <a:latin typeface="Arial" panose="020B0604020202020204" pitchFamily="34" charset="0"/>
                <a:cs typeface="Arial" panose="020B0604020202020204" pitchFamily="34" charset="0"/>
              </a:rPr>
              <a:t>nicht</a:t>
            </a:r>
            <a:r>
              <a:rPr lang="cs-CZ" altLang="cs-CZ" sz="9600" dirty="0">
                <a:solidFill>
                  <a:schemeClr val="accent3">
                    <a:lumMod val="60000"/>
                    <a:lumOff val="40000"/>
                  </a:schemeClr>
                </a:solidFill>
                <a:latin typeface="Arial" panose="020B0604020202020204" pitchFamily="34" charset="0"/>
                <a:cs typeface="Arial" panose="020B0604020202020204" pitchFamily="34" charset="0"/>
              </a:rPr>
              <a:t> </a:t>
            </a:r>
            <a:r>
              <a:rPr lang="cs-CZ" altLang="cs-CZ" sz="9600" dirty="0" err="1">
                <a:solidFill>
                  <a:schemeClr val="accent3">
                    <a:lumMod val="60000"/>
                    <a:lumOff val="40000"/>
                  </a:schemeClr>
                </a:solidFill>
                <a:latin typeface="Arial" panose="020B0604020202020204" pitchFamily="34" charset="0"/>
                <a:cs typeface="Arial" panose="020B0604020202020204" pitchFamily="34" charset="0"/>
              </a:rPr>
              <a:t>angerufen</a:t>
            </a:r>
            <a:r>
              <a:rPr lang="cs-CZ" altLang="cs-CZ" sz="9600" dirty="0">
                <a:solidFill>
                  <a:schemeClr val="accent3">
                    <a:lumMod val="60000"/>
                    <a:lumOff val="40000"/>
                  </a:schemeClr>
                </a:solidFill>
                <a:latin typeface="Arial" panose="020B0604020202020204" pitchFamily="34" charset="0"/>
                <a:cs typeface="Arial" panose="020B0604020202020204" pitchFamily="34" charset="0"/>
              </a:rPr>
              <a:t>., </a:t>
            </a:r>
            <a:r>
              <a:rPr lang="cs-CZ" altLang="cs-CZ" sz="9600" dirty="0" err="1">
                <a:solidFill>
                  <a:schemeClr val="accent3">
                    <a:lumMod val="60000"/>
                    <a:lumOff val="40000"/>
                  </a:schemeClr>
                </a:solidFill>
                <a:latin typeface="Arial" panose="020B0604020202020204" pitchFamily="34" charset="0"/>
                <a:cs typeface="Arial" panose="020B0604020202020204" pitchFamily="34" charset="0"/>
              </a:rPr>
              <a:t>Vorwurf</a:t>
            </a:r>
            <a:r>
              <a:rPr lang="cs-CZ" altLang="cs-CZ" sz="9600" dirty="0">
                <a:solidFill>
                  <a:schemeClr val="accent3">
                    <a:lumMod val="60000"/>
                    <a:lumOff val="40000"/>
                  </a:schemeClr>
                </a:solidFill>
                <a:latin typeface="Arial" panose="020B0604020202020204" pitchFamily="34" charset="0"/>
                <a:cs typeface="Arial" panose="020B0604020202020204" pitchFamily="34" charset="0"/>
              </a:rPr>
              <a:t>)</a:t>
            </a:r>
          </a:p>
          <a:p>
            <a:pPr marL="341313" indent="-339725">
              <a:spcBef>
                <a:spcPts val="500"/>
              </a:spcBef>
              <a:buClrTx/>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endParaRPr lang="cs-CZ" altLang="cs-CZ" sz="9600" dirty="0">
              <a:solidFill>
                <a:schemeClr val="accent3">
                  <a:lumMod val="60000"/>
                  <a:lumOff val="40000"/>
                </a:schemeClr>
              </a:solidFill>
              <a:latin typeface="Arial" panose="020B0604020202020204" pitchFamily="34" charset="0"/>
              <a:cs typeface="Arial" panose="020B0604020202020204" pitchFamily="34" charset="0"/>
            </a:endParaRPr>
          </a:p>
          <a:p>
            <a:pPr marL="341313" indent="-339725">
              <a:spcBef>
                <a:spcPts val="500"/>
              </a:spcBef>
              <a:buClrTx/>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cs-CZ" altLang="cs-CZ" sz="9600" dirty="0">
                <a:solidFill>
                  <a:schemeClr val="accent3">
                    <a:lumMod val="60000"/>
                    <a:lumOff val="40000"/>
                  </a:schemeClr>
                </a:solidFill>
                <a:latin typeface="Arial" panose="020B0604020202020204" pitchFamily="34" charset="0"/>
                <a:cs typeface="Arial" panose="020B0604020202020204" pitchFamily="34" charset="0"/>
              </a:rPr>
              <a:t>    </a:t>
            </a:r>
            <a:r>
              <a:rPr lang="cs-CZ" altLang="cs-CZ" sz="9600" dirty="0" err="1">
                <a:solidFill>
                  <a:schemeClr val="accent3">
                    <a:lumMod val="60000"/>
                    <a:lumOff val="40000"/>
                  </a:schemeClr>
                </a:solidFill>
                <a:latin typeface="Arial" panose="020B0604020202020204" pitchFamily="34" charset="0"/>
                <a:cs typeface="Arial" panose="020B0604020202020204" pitchFamily="34" charset="0"/>
              </a:rPr>
              <a:t>Was</a:t>
            </a:r>
            <a:r>
              <a:rPr lang="cs-CZ" altLang="cs-CZ" sz="9600" dirty="0">
                <a:solidFill>
                  <a:schemeClr val="accent3">
                    <a:lumMod val="60000"/>
                    <a:lumOff val="40000"/>
                  </a:schemeClr>
                </a:solidFill>
                <a:latin typeface="Arial" panose="020B0604020202020204" pitchFamily="34" charset="0"/>
                <a:cs typeface="Arial" panose="020B0604020202020204" pitchFamily="34" charset="0"/>
              </a:rPr>
              <a:t> </a:t>
            </a:r>
            <a:r>
              <a:rPr lang="cs-CZ" altLang="cs-CZ" sz="9600" u="sng" dirty="0" err="1">
                <a:solidFill>
                  <a:schemeClr val="accent3">
                    <a:lumMod val="60000"/>
                    <a:lumOff val="40000"/>
                  </a:schemeClr>
                </a:solidFill>
                <a:latin typeface="Arial" panose="020B0604020202020204" pitchFamily="34" charset="0"/>
                <a:cs typeface="Arial" panose="020B0604020202020204" pitchFamily="34" charset="0"/>
              </a:rPr>
              <a:t>hätte</a:t>
            </a:r>
            <a:r>
              <a:rPr lang="cs-CZ" altLang="cs-CZ" sz="9600" dirty="0">
                <a:solidFill>
                  <a:schemeClr val="accent3">
                    <a:lumMod val="60000"/>
                    <a:lumOff val="40000"/>
                  </a:schemeClr>
                </a:solidFill>
                <a:latin typeface="Arial" panose="020B0604020202020204" pitchFamily="34" charset="0"/>
                <a:cs typeface="Arial" panose="020B0604020202020204" pitchFamily="34" charset="0"/>
              </a:rPr>
              <a:t> </a:t>
            </a:r>
            <a:r>
              <a:rPr lang="cs-CZ" altLang="cs-CZ" sz="9600" dirty="0" err="1">
                <a:solidFill>
                  <a:schemeClr val="accent3">
                    <a:lumMod val="60000"/>
                    <a:lumOff val="40000"/>
                  </a:schemeClr>
                </a:solidFill>
                <a:latin typeface="Arial" panose="020B0604020202020204" pitchFamily="34" charset="0"/>
                <a:cs typeface="Arial" panose="020B0604020202020204" pitchFamily="34" charset="0"/>
              </a:rPr>
              <a:t>ich</a:t>
            </a:r>
            <a:r>
              <a:rPr lang="cs-CZ" altLang="cs-CZ" sz="9600" dirty="0">
                <a:solidFill>
                  <a:schemeClr val="accent3">
                    <a:lumMod val="60000"/>
                    <a:lumOff val="40000"/>
                  </a:schemeClr>
                </a:solidFill>
                <a:latin typeface="Arial" panose="020B0604020202020204" pitchFamily="34" charset="0"/>
                <a:cs typeface="Arial" panose="020B0604020202020204" pitchFamily="34" charset="0"/>
              </a:rPr>
              <a:t> </a:t>
            </a:r>
            <a:r>
              <a:rPr lang="cs-CZ" altLang="cs-CZ" sz="9600" dirty="0" err="1">
                <a:solidFill>
                  <a:schemeClr val="accent3">
                    <a:lumMod val="60000"/>
                    <a:lumOff val="40000"/>
                  </a:schemeClr>
                </a:solidFill>
                <a:latin typeface="Arial" panose="020B0604020202020204" pitchFamily="34" charset="0"/>
                <a:cs typeface="Arial" panose="020B0604020202020204" pitchFamily="34" charset="0"/>
              </a:rPr>
              <a:t>auch</a:t>
            </a:r>
            <a:r>
              <a:rPr lang="cs-CZ" altLang="cs-CZ" sz="9600" dirty="0">
                <a:solidFill>
                  <a:schemeClr val="accent3">
                    <a:lumMod val="60000"/>
                    <a:lumOff val="40000"/>
                  </a:schemeClr>
                </a:solidFill>
                <a:latin typeface="Arial" panose="020B0604020202020204" pitchFamily="34" charset="0"/>
                <a:cs typeface="Arial" panose="020B0604020202020204" pitchFamily="34" charset="0"/>
              </a:rPr>
              <a:t> </a:t>
            </a:r>
            <a:r>
              <a:rPr lang="cs-CZ" altLang="cs-CZ" sz="9600" u="sng" dirty="0">
                <a:solidFill>
                  <a:schemeClr val="accent3">
                    <a:lumMod val="60000"/>
                    <a:lumOff val="40000"/>
                  </a:schemeClr>
                </a:solidFill>
                <a:latin typeface="Arial" panose="020B0604020202020204" pitchFamily="34" charset="0"/>
                <a:cs typeface="Arial" panose="020B0604020202020204" pitchFamily="34" charset="0"/>
              </a:rPr>
              <a:t>tun </a:t>
            </a:r>
            <a:r>
              <a:rPr lang="cs-CZ" altLang="cs-CZ" sz="9600" u="sng" dirty="0" err="1">
                <a:solidFill>
                  <a:schemeClr val="accent3">
                    <a:lumMod val="60000"/>
                    <a:lumOff val="40000"/>
                  </a:schemeClr>
                </a:solidFill>
                <a:latin typeface="Arial" panose="020B0604020202020204" pitchFamily="34" charset="0"/>
                <a:cs typeface="Arial" panose="020B0604020202020204" pitchFamily="34" charset="0"/>
              </a:rPr>
              <a:t>können</a:t>
            </a:r>
            <a:r>
              <a:rPr lang="cs-CZ" altLang="cs-CZ" sz="9600" dirty="0">
                <a:solidFill>
                  <a:schemeClr val="accent3">
                    <a:lumMod val="60000"/>
                    <a:lumOff val="40000"/>
                  </a:schemeClr>
                </a:solidFill>
                <a:latin typeface="Arial" panose="020B0604020202020204" pitchFamily="34" charset="0"/>
                <a:cs typeface="Arial" panose="020B0604020202020204" pitchFamily="34" charset="0"/>
              </a:rPr>
              <a:t>? </a:t>
            </a:r>
            <a:r>
              <a:rPr lang="de-DE" altLang="cs-CZ" sz="9600" dirty="0">
                <a:solidFill>
                  <a:schemeClr val="accent3">
                    <a:lumMod val="60000"/>
                    <a:lumOff val="40000"/>
                  </a:schemeClr>
                </a:solidFill>
                <a:latin typeface="Arial" panose="020B0604020202020204" pitchFamily="34" charset="0"/>
                <a:cs typeface="Arial" panose="020B0604020202020204" pitchFamily="34" charset="0"/>
              </a:rPr>
              <a:t>(= </a:t>
            </a:r>
            <a:r>
              <a:rPr lang="cs-CZ" altLang="cs-CZ" sz="9600" dirty="0" err="1">
                <a:solidFill>
                  <a:schemeClr val="accent3">
                    <a:lumMod val="60000"/>
                    <a:lumOff val="40000"/>
                  </a:schemeClr>
                </a:solidFill>
                <a:latin typeface="Arial" panose="020B0604020202020204" pitchFamily="34" charset="0"/>
                <a:cs typeface="Arial" panose="020B0604020202020204" pitchFamily="34" charset="0"/>
              </a:rPr>
              <a:t>Ich</a:t>
            </a:r>
            <a:r>
              <a:rPr lang="cs-CZ" altLang="cs-CZ" sz="9600" dirty="0">
                <a:solidFill>
                  <a:schemeClr val="accent3">
                    <a:lumMod val="60000"/>
                    <a:lumOff val="40000"/>
                  </a:schemeClr>
                </a:solidFill>
                <a:latin typeface="Arial" panose="020B0604020202020204" pitchFamily="34" charset="0"/>
                <a:cs typeface="Arial" panose="020B0604020202020204" pitchFamily="34" charset="0"/>
              </a:rPr>
              <a:t> </a:t>
            </a:r>
            <a:r>
              <a:rPr lang="cs-CZ" altLang="cs-CZ" sz="9600" dirty="0" err="1">
                <a:solidFill>
                  <a:schemeClr val="accent3">
                    <a:lumMod val="60000"/>
                    <a:lumOff val="40000"/>
                  </a:schemeClr>
                </a:solidFill>
                <a:latin typeface="Arial" panose="020B0604020202020204" pitchFamily="34" charset="0"/>
                <a:cs typeface="Arial" panose="020B0604020202020204" pitchFamily="34" charset="0"/>
              </a:rPr>
              <a:t>konnte</a:t>
            </a:r>
            <a:r>
              <a:rPr lang="cs-CZ" altLang="cs-CZ" sz="9600" dirty="0">
                <a:solidFill>
                  <a:schemeClr val="accent3">
                    <a:lumMod val="60000"/>
                    <a:lumOff val="40000"/>
                  </a:schemeClr>
                </a:solidFill>
                <a:latin typeface="Arial" panose="020B0604020202020204" pitchFamily="34" charset="0"/>
                <a:cs typeface="Arial" panose="020B0604020202020204" pitchFamily="34" charset="0"/>
              </a:rPr>
              <a:t> </a:t>
            </a:r>
            <a:r>
              <a:rPr lang="cs-CZ" altLang="cs-CZ" sz="9600" dirty="0" err="1">
                <a:solidFill>
                  <a:schemeClr val="accent3">
                    <a:lumMod val="60000"/>
                    <a:lumOff val="40000"/>
                  </a:schemeClr>
                </a:solidFill>
                <a:latin typeface="Arial" panose="020B0604020202020204" pitchFamily="34" charset="0"/>
                <a:cs typeface="Arial" panose="020B0604020202020204" pitchFamily="34" charset="0"/>
              </a:rPr>
              <a:t>nichts</a:t>
            </a:r>
            <a:r>
              <a:rPr lang="cs-CZ" altLang="cs-CZ" sz="9600" dirty="0">
                <a:solidFill>
                  <a:schemeClr val="accent3">
                    <a:lumMod val="60000"/>
                    <a:lumOff val="40000"/>
                  </a:schemeClr>
                </a:solidFill>
                <a:latin typeface="Arial" panose="020B0604020202020204" pitchFamily="34" charset="0"/>
                <a:cs typeface="Arial" panose="020B0604020202020204" pitchFamily="34" charset="0"/>
              </a:rPr>
              <a:t> machen. </a:t>
            </a:r>
            <a:r>
              <a:rPr lang="cs-CZ" altLang="cs-CZ" sz="9600" dirty="0" err="1">
                <a:solidFill>
                  <a:schemeClr val="accent3">
                    <a:lumMod val="60000"/>
                    <a:lumOff val="40000"/>
                  </a:schemeClr>
                </a:solidFill>
                <a:latin typeface="Arial" panose="020B0604020202020204" pitchFamily="34" charset="0"/>
                <a:cs typeface="Arial" panose="020B0604020202020204" pitchFamily="34" charset="0"/>
              </a:rPr>
              <a:t>Rechtfertigung</a:t>
            </a:r>
            <a:r>
              <a:rPr lang="cs-CZ" altLang="cs-CZ" sz="9600" dirty="0">
                <a:solidFill>
                  <a:schemeClr val="accent3">
                    <a:lumMod val="60000"/>
                    <a:lumOff val="40000"/>
                  </a:schemeClr>
                </a:solidFill>
                <a:latin typeface="Arial" panose="020B0604020202020204" pitchFamily="34" charset="0"/>
                <a:cs typeface="Arial" panose="020B0604020202020204" pitchFamily="34" charset="0"/>
              </a:rPr>
              <a:t>, </a:t>
            </a:r>
            <a:r>
              <a:rPr lang="cs-CZ" altLang="cs-CZ" sz="9600" dirty="0" err="1">
                <a:solidFill>
                  <a:schemeClr val="accent3">
                    <a:lumMod val="60000"/>
                    <a:lumOff val="40000"/>
                  </a:schemeClr>
                </a:solidFill>
                <a:latin typeface="Arial" panose="020B0604020202020204" pitchFamily="34" charset="0"/>
                <a:cs typeface="Arial" panose="020B0604020202020204" pitchFamily="34" charset="0"/>
              </a:rPr>
              <a:t>Gegenvorwurf</a:t>
            </a:r>
            <a:r>
              <a:rPr lang="cs-CZ" altLang="cs-CZ" sz="9600" dirty="0">
                <a:solidFill>
                  <a:schemeClr val="accent3">
                    <a:lumMod val="60000"/>
                    <a:lumOff val="40000"/>
                  </a:schemeClr>
                </a:solidFill>
                <a:latin typeface="Arial" panose="020B0604020202020204" pitchFamily="34" charset="0"/>
                <a:cs typeface="Arial" panose="020B0604020202020204" pitchFamily="34" charset="0"/>
              </a:rPr>
              <a:t>)</a:t>
            </a:r>
            <a:endParaRPr lang="de-DE" altLang="cs-CZ" sz="9600" dirty="0">
              <a:solidFill>
                <a:schemeClr val="accent3">
                  <a:lumMod val="60000"/>
                  <a:lumOff val="40000"/>
                </a:schemeClr>
              </a:solidFill>
              <a:latin typeface="Arial" panose="020B0604020202020204" pitchFamily="34" charset="0"/>
              <a:cs typeface="Arial" panose="020B0604020202020204" pitchFamily="34" charset="0"/>
            </a:endParaRPr>
          </a:p>
          <a:p>
            <a:endParaRPr lang="cs-CZ" dirty="0"/>
          </a:p>
        </p:txBody>
      </p:sp>
    </p:spTree>
    <p:extLst>
      <p:ext uri="{BB962C8B-B14F-4D97-AF65-F5344CB8AC3E}">
        <p14:creationId xmlns:p14="http://schemas.microsoft.com/office/powerpoint/2010/main" val="1481432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de-DE" altLang="cs-CZ" b="1" dirty="0">
                <a:latin typeface="Arial" panose="020B0604020202020204" pitchFamily="34" charset="0"/>
                <a:cs typeface="Arial" panose="020B0604020202020204" pitchFamily="34" charset="0"/>
              </a:rPr>
              <a:t>Implizite lexikalische Negationsträger</a:t>
            </a:r>
            <a:endParaRPr lang="cs-CZ" b="1" dirty="0">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p:txBody>
          <a:bodyPr>
            <a:normAutofit fontScale="25000" lnSpcReduction="20000"/>
          </a:bodyPr>
          <a:lstStyle/>
          <a:p>
            <a:pPr marL="0" indent="0">
              <a:lnSpc>
                <a:spcPct val="120000"/>
              </a:lnSpc>
              <a:spcBef>
                <a:spcPts val="0"/>
              </a:spcBef>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endParaRPr lang="cs-CZ" altLang="cs-CZ" sz="6200" dirty="0">
              <a:latin typeface="Arial" panose="020B0604020202020204" pitchFamily="34" charset="0"/>
              <a:cs typeface="Arial" panose="020B0604020202020204" pitchFamily="34" charset="0"/>
            </a:endParaRPr>
          </a:p>
          <a:p>
            <a:pPr marL="0" indent="0">
              <a:lnSpc>
                <a:spcPct val="120000"/>
              </a:lnSpc>
              <a:spcBef>
                <a:spcPts val="0"/>
              </a:spcBef>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cs-CZ" altLang="cs-CZ" sz="9600" dirty="0">
                <a:latin typeface="Arial" panose="020B0604020202020204" pitchFamily="34" charset="0"/>
                <a:cs typeface="Arial" panose="020B0604020202020204" pitchFamily="34" charset="0"/>
              </a:rPr>
              <a:t>(a) </a:t>
            </a:r>
            <a:r>
              <a:rPr lang="de-DE" altLang="cs-CZ" sz="9600" dirty="0">
                <a:latin typeface="Arial" panose="020B0604020202020204" pitchFamily="34" charset="0"/>
                <a:cs typeface="Arial" panose="020B0604020202020204" pitchFamily="34" charset="0"/>
              </a:rPr>
              <a:t>Die Verben des </a:t>
            </a:r>
            <a:r>
              <a:rPr lang="de-DE" altLang="cs-CZ" sz="9600" b="1" u="sng" dirty="0">
                <a:latin typeface="Arial" panose="020B0604020202020204" pitchFamily="34" charset="0"/>
                <a:cs typeface="Arial" panose="020B0604020202020204" pitchFamily="34" charset="0"/>
              </a:rPr>
              <a:t>Zurückweisens</a:t>
            </a:r>
            <a:r>
              <a:rPr lang="de-DE" altLang="cs-CZ" sz="9600" dirty="0">
                <a:latin typeface="Arial" panose="020B0604020202020204" pitchFamily="34" charset="0"/>
                <a:cs typeface="Arial" panose="020B0604020202020204" pitchFamily="34" charset="0"/>
              </a:rPr>
              <a:t> (z. B. abstreiten, bestreiten,</a:t>
            </a:r>
            <a:r>
              <a:rPr lang="cs-CZ" altLang="cs-CZ" sz="9600" dirty="0">
                <a:latin typeface="Arial" panose="020B0604020202020204" pitchFamily="34" charset="0"/>
                <a:cs typeface="Arial" panose="020B0604020202020204" pitchFamily="34" charset="0"/>
              </a:rPr>
              <a:t> </a:t>
            </a:r>
            <a:r>
              <a:rPr lang="de-DE" altLang="cs-CZ" sz="9600" dirty="0">
                <a:latin typeface="Arial" panose="020B0604020202020204" pitchFamily="34" charset="0"/>
                <a:cs typeface="Arial" panose="020B0604020202020204" pitchFamily="34" charset="0"/>
              </a:rPr>
              <a:t>leugnen</a:t>
            </a:r>
            <a:r>
              <a:rPr lang="cs-CZ" altLang="cs-CZ" sz="9600" dirty="0">
                <a:latin typeface="Arial" panose="020B0604020202020204" pitchFamily="34" charset="0"/>
                <a:cs typeface="Arial" panose="020B0604020202020204" pitchFamily="34" charset="0"/>
              </a:rPr>
              <a:t>, </a:t>
            </a:r>
            <a:r>
              <a:rPr lang="de-DE" altLang="cs-CZ" sz="9600" dirty="0">
                <a:latin typeface="Arial" panose="020B0604020202020204" pitchFamily="34" charset="0"/>
                <a:cs typeface="Arial" panose="020B0604020202020204" pitchFamily="34" charset="0"/>
              </a:rPr>
              <a:t>widerlegen, entkräften, ablehnen, als falsch </a:t>
            </a:r>
            <a:r>
              <a:rPr lang="cs-CZ" altLang="cs-CZ" sz="9600" dirty="0">
                <a:latin typeface="Arial" panose="020B0604020202020204" pitchFamily="34" charset="0"/>
                <a:cs typeface="Arial" panose="020B0604020202020204" pitchFamily="34" charset="0"/>
              </a:rPr>
              <a:t> </a:t>
            </a:r>
            <a:r>
              <a:rPr lang="de-DE" altLang="cs-CZ" sz="9600" dirty="0">
                <a:latin typeface="Arial" panose="020B0604020202020204" pitchFamily="34" charset="0"/>
                <a:cs typeface="Arial" panose="020B0604020202020204" pitchFamily="34" charset="0"/>
              </a:rPr>
              <a:t>nachweisen</a:t>
            </a:r>
            <a:r>
              <a:rPr lang="cs-CZ" altLang="cs-CZ" sz="9600" dirty="0">
                <a:latin typeface="Arial" panose="020B0604020202020204" pitchFamily="34" charset="0"/>
                <a:cs typeface="Arial" panose="020B0604020202020204" pitchFamily="34" charset="0"/>
              </a:rPr>
              <a:t>)</a:t>
            </a:r>
            <a:r>
              <a:rPr lang="de-DE" altLang="cs-CZ" sz="9600" dirty="0">
                <a:latin typeface="Arial" panose="020B0604020202020204" pitchFamily="34" charset="0"/>
                <a:cs typeface="Arial" panose="020B0604020202020204" pitchFamily="34" charset="0"/>
              </a:rPr>
              <a:t> </a:t>
            </a:r>
          </a:p>
          <a:p>
            <a:pPr marL="0" indent="0">
              <a:lnSpc>
                <a:spcPct val="120000"/>
              </a:lnSpc>
              <a:spcBef>
                <a:spcPts val="0"/>
              </a:spcBef>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cs-CZ" altLang="cs-CZ" sz="9600" dirty="0">
                <a:latin typeface="Arial" panose="020B0604020202020204" pitchFamily="34" charset="0"/>
                <a:cs typeface="Arial" panose="020B0604020202020204" pitchFamily="34" charset="0"/>
              </a:rPr>
              <a:t>    </a:t>
            </a:r>
            <a:r>
              <a:rPr lang="de-DE" altLang="cs-CZ" sz="9600" dirty="0">
                <a:solidFill>
                  <a:schemeClr val="accent3">
                    <a:lumMod val="60000"/>
                    <a:lumOff val="40000"/>
                  </a:schemeClr>
                </a:solidFill>
                <a:latin typeface="Arial" panose="020B0604020202020204" pitchFamily="34" charset="0"/>
                <a:cs typeface="Arial" panose="020B0604020202020204" pitchFamily="34" charset="0"/>
              </a:rPr>
              <a:t>Er </a:t>
            </a:r>
            <a:r>
              <a:rPr lang="de-DE" altLang="cs-CZ" sz="9600" u="sng" dirty="0">
                <a:solidFill>
                  <a:schemeClr val="accent3">
                    <a:lumMod val="60000"/>
                    <a:lumOff val="40000"/>
                  </a:schemeClr>
                </a:solidFill>
                <a:latin typeface="Arial" panose="020B0604020202020204" pitchFamily="34" charset="0"/>
                <a:cs typeface="Arial" panose="020B0604020202020204" pitchFamily="34" charset="0"/>
              </a:rPr>
              <a:t>bestreitet</a:t>
            </a:r>
            <a:r>
              <a:rPr lang="de-DE" altLang="cs-CZ" sz="9600" dirty="0">
                <a:solidFill>
                  <a:schemeClr val="accent3">
                    <a:lumMod val="60000"/>
                    <a:lumOff val="40000"/>
                  </a:schemeClr>
                </a:solidFill>
                <a:latin typeface="Arial" panose="020B0604020202020204" pitchFamily="34" charset="0"/>
                <a:cs typeface="Arial" panose="020B0604020202020204" pitchFamily="34" charset="0"/>
              </a:rPr>
              <a:t>, sie im Theater gesehen zu haben. (= Er hat sie im</a:t>
            </a:r>
            <a:r>
              <a:rPr lang="cs-CZ" altLang="cs-CZ" sz="9600" dirty="0">
                <a:solidFill>
                  <a:schemeClr val="accent3">
                    <a:lumMod val="60000"/>
                    <a:lumOff val="40000"/>
                  </a:schemeClr>
                </a:solidFill>
                <a:latin typeface="Arial" panose="020B0604020202020204" pitchFamily="34" charset="0"/>
                <a:cs typeface="Arial" panose="020B0604020202020204" pitchFamily="34" charset="0"/>
              </a:rPr>
              <a:t> </a:t>
            </a:r>
            <a:r>
              <a:rPr lang="de-DE" altLang="cs-CZ" sz="9600" dirty="0">
                <a:solidFill>
                  <a:schemeClr val="accent3">
                    <a:lumMod val="60000"/>
                    <a:lumOff val="40000"/>
                  </a:schemeClr>
                </a:solidFill>
                <a:latin typeface="Arial" panose="020B0604020202020204" pitchFamily="34" charset="0"/>
                <a:cs typeface="Arial" panose="020B0604020202020204" pitchFamily="34" charset="0"/>
              </a:rPr>
              <a:t>Theater</a:t>
            </a:r>
            <a:r>
              <a:rPr lang="cs-CZ" altLang="cs-CZ" sz="9600" dirty="0">
                <a:solidFill>
                  <a:schemeClr val="accent3">
                    <a:lumMod val="60000"/>
                    <a:lumOff val="40000"/>
                  </a:schemeClr>
                </a:solidFill>
                <a:latin typeface="Arial" panose="020B0604020202020204" pitchFamily="34" charset="0"/>
                <a:cs typeface="Arial" panose="020B0604020202020204" pitchFamily="34" charset="0"/>
              </a:rPr>
              <a:t> </a:t>
            </a:r>
            <a:r>
              <a:rPr lang="de-DE" altLang="cs-CZ" sz="9600" dirty="0">
                <a:solidFill>
                  <a:schemeClr val="accent3">
                    <a:lumMod val="60000"/>
                    <a:lumOff val="40000"/>
                  </a:schemeClr>
                </a:solidFill>
                <a:latin typeface="Arial" panose="020B0604020202020204" pitchFamily="34" charset="0"/>
                <a:cs typeface="Arial" panose="020B0604020202020204" pitchFamily="34" charset="0"/>
              </a:rPr>
              <a:t>nicht gesehen</a:t>
            </a:r>
            <a:r>
              <a:rPr lang="cs-CZ" altLang="cs-CZ" sz="9600" dirty="0">
                <a:solidFill>
                  <a:schemeClr val="accent3">
                    <a:lumMod val="60000"/>
                    <a:lumOff val="40000"/>
                  </a:schemeClr>
                </a:solidFill>
                <a:latin typeface="Arial" panose="020B0604020202020204" pitchFamily="34" charset="0"/>
                <a:cs typeface="Arial" panose="020B0604020202020204" pitchFamily="34" charset="0"/>
              </a:rPr>
              <a:t>. – </a:t>
            </a:r>
            <a:r>
              <a:rPr lang="cs-CZ" altLang="cs-CZ" sz="9600" dirty="0" err="1">
                <a:solidFill>
                  <a:schemeClr val="accent3">
                    <a:lumMod val="60000"/>
                    <a:lumOff val="40000"/>
                  </a:schemeClr>
                </a:solidFill>
                <a:latin typeface="Arial" panose="020B0604020202020204" pitchFamily="34" charset="0"/>
                <a:cs typeface="Arial" panose="020B0604020202020204" pitchFamily="34" charset="0"/>
              </a:rPr>
              <a:t>behauptet</a:t>
            </a:r>
            <a:r>
              <a:rPr lang="cs-CZ" altLang="cs-CZ" sz="9600" dirty="0">
                <a:solidFill>
                  <a:schemeClr val="accent3">
                    <a:lumMod val="60000"/>
                    <a:lumOff val="40000"/>
                  </a:schemeClr>
                </a:solidFill>
                <a:latin typeface="Arial" panose="020B0604020202020204" pitchFamily="34" charset="0"/>
                <a:cs typeface="Arial" panose="020B0604020202020204" pitchFamily="34" charset="0"/>
              </a:rPr>
              <a:t> </a:t>
            </a:r>
            <a:r>
              <a:rPr lang="cs-CZ" altLang="cs-CZ" sz="9600" dirty="0" err="1">
                <a:solidFill>
                  <a:schemeClr val="accent3">
                    <a:lumMod val="60000"/>
                    <a:lumOff val="40000"/>
                  </a:schemeClr>
                </a:solidFill>
                <a:latin typeface="Arial" panose="020B0604020202020204" pitchFamily="34" charset="0"/>
                <a:cs typeface="Arial" panose="020B0604020202020204" pitchFamily="34" charset="0"/>
              </a:rPr>
              <a:t>er</a:t>
            </a:r>
            <a:r>
              <a:rPr lang="de-DE" altLang="cs-CZ" sz="9600" dirty="0">
                <a:solidFill>
                  <a:schemeClr val="accent3">
                    <a:lumMod val="60000"/>
                    <a:lumOff val="40000"/>
                  </a:schemeClr>
                </a:solidFill>
                <a:latin typeface="Arial" panose="020B0604020202020204" pitchFamily="34" charset="0"/>
                <a:cs typeface="Arial" panose="020B0604020202020204" pitchFamily="34" charset="0"/>
              </a:rPr>
              <a:t>)</a:t>
            </a:r>
          </a:p>
          <a:p>
            <a:pPr marL="341313" indent="-339725">
              <a:lnSpc>
                <a:spcPct val="80000"/>
              </a:lnSpc>
              <a:spcBef>
                <a:spcPts val="400"/>
              </a:spcBef>
              <a:buClrTx/>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endParaRPr lang="de-DE" altLang="cs-CZ" sz="9600" dirty="0">
              <a:latin typeface="Arial" panose="020B0604020202020204" pitchFamily="34" charset="0"/>
              <a:cs typeface="Arial" panose="020B0604020202020204" pitchFamily="34" charset="0"/>
            </a:endParaRPr>
          </a:p>
          <a:p>
            <a:pPr marL="0" indent="0">
              <a:lnSpc>
                <a:spcPct val="120000"/>
              </a:lnSpc>
              <a:spcBef>
                <a:spcPts val="0"/>
              </a:spcBef>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endParaRPr lang="cs-CZ" altLang="cs-CZ" sz="9600" dirty="0">
              <a:latin typeface="Arial" panose="020B0604020202020204" pitchFamily="34" charset="0"/>
              <a:cs typeface="Arial" panose="020B0604020202020204" pitchFamily="34" charset="0"/>
            </a:endParaRPr>
          </a:p>
          <a:p>
            <a:pPr marL="0" indent="0">
              <a:lnSpc>
                <a:spcPct val="120000"/>
              </a:lnSpc>
              <a:spcBef>
                <a:spcPts val="0"/>
              </a:spcBef>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cs-CZ" altLang="cs-CZ" sz="9600" dirty="0">
                <a:latin typeface="Arial" panose="020B0604020202020204" pitchFamily="34" charset="0"/>
                <a:cs typeface="Arial" panose="020B0604020202020204" pitchFamily="34" charset="0"/>
              </a:rPr>
              <a:t>(b) </a:t>
            </a:r>
            <a:r>
              <a:rPr lang="de-DE" altLang="cs-CZ" sz="9600" dirty="0">
                <a:latin typeface="Arial" panose="020B0604020202020204" pitchFamily="34" charset="0"/>
                <a:cs typeface="Arial" panose="020B0604020202020204" pitchFamily="34" charset="0"/>
              </a:rPr>
              <a:t>Die Verben des </a:t>
            </a:r>
            <a:r>
              <a:rPr lang="de-DE" altLang="cs-CZ" sz="9600" b="1" u="sng" dirty="0">
                <a:latin typeface="Arial" panose="020B0604020202020204" pitchFamily="34" charset="0"/>
                <a:cs typeface="Arial" panose="020B0604020202020204" pitchFamily="34" charset="0"/>
              </a:rPr>
              <a:t>Verneinens</a:t>
            </a:r>
            <a:r>
              <a:rPr lang="de-DE" altLang="cs-CZ" sz="9600" b="1" dirty="0">
                <a:latin typeface="Arial" panose="020B0604020202020204" pitchFamily="34" charset="0"/>
                <a:cs typeface="Arial" panose="020B0604020202020204" pitchFamily="34" charset="0"/>
              </a:rPr>
              <a:t> </a:t>
            </a:r>
            <a:r>
              <a:rPr lang="de-DE" altLang="cs-CZ" sz="9600" dirty="0">
                <a:latin typeface="Arial" panose="020B0604020202020204" pitchFamily="34" charset="0"/>
                <a:cs typeface="Arial" panose="020B0604020202020204" pitchFamily="34" charset="0"/>
              </a:rPr>
              <a:t>(z. B. negieren, verneinen,</a:t>
            </a:r>
            <a:endParaRPr lang="cs-CZ" altLang="cs-CZ" sz="9600" dirty="0">
              <a:latin typeface="Arial" panose="020B0604020202020204" pitchFamily="34" charset="0"/>
              <a:cs typeface="Arial" panose="020B0604020202020204" pitchFamily="34" charset="0"/>
            </a:endParaRPr>
          </a:p>
          <a:p>
            <a:pPr marL="0" indent="0">
              <a:lnSpc>
                <a:spcPct val="120000"/>
              </a:lnSpc>
              <a:spcBef>
                <a:spcPts val="0"/>
              </a:spcBef>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cs-CZ" altLang="cs-CZ" sz="9600" dirty="0">
                <a:latin typeface="Arial" panose="020B0604020202020204" pitchFamily="34" charset="0"/>
                <a:cs typeface="Arial" panose="020B0604020202020204" pitchFamily="34" charset="0"/>
              </a:rPr>
              <a:t>    </a:t>
            </a:r>
            <a:r>
              <a:rPr lang="de-DE" altLang="cs-CZ" sz="9600" dirty="0">
                <a:latin typeface="Arial" panose="020B0604020202020204" pitchFamily="34" charset="0"/>
                <a:cs typeface="Arial" panose="020B0604020202020204" pitchFamily="34" charset="0"/>
              </a:rPr>
              <a:t>widerrufen</a:t>
            </a:r>
            <a:r>
              <a:rPr lang="cs-CZ" altLang="cs-CZ" sz="9600" dirty="0">
                <a:latin typeface="Arial" panose="020B0604020202020204" pitchFamily="34" charset="0"/>
                <a:cs typeface="Arial" panose="020B0604020202020204" pitchFamily="34" charset="0"/>
              </a:rPr>
              <a:t>, </a:t>
            </a:r>
            <a:r>
              <a:rPr lang="de-DE" altLang="cs-CZ" sz="9600" dirty="0">
                <a:latin typeface="Arial" panose="020B0604020202020204" pitchFamily="34" charset="0"/>
                <a:cs typeface="Arial" panose="020B0604020202020204" pitchFamily="34" charset="0"/>
              </a:rPr>
              <a:t>ableugnen</a:t>
            </a:r>
            <a:r>
              <a:rPr lang="cs-CZ" altLang="cs-CZ" sz="9600" dirty="0">
                <a:latin typeface="Arial" panose="020B0604020202020204" pitchFamily="34" charset="0"/>
                <a:cs typeface="Arial" panose="020B0604020202020204" pitchFamily="34" charset="0"/>
              </a:rPr>
              <a:t>, i</a:t>
            </a:r>
            <a:r>
              <a:rPr lang="de-DE" altLang="cs-CZ" sz="9600" dirty="0">
                <a:latin typeface="Arial" panose="020B0604020202020204" pitchFamily="34" charset="0"/>
                <a:cs typeface="Arial" panose="020B0604020202020204" pitchFamily="34" charset="0"/>
              </a:rPr>
              <a:t>n Abrede stellen, für ungültig erklären)</a:t>
            </a:r>
          </a:p>
          <a:p>
            <a:pPr marL="0" indent="0">
              <a:lnSpc>
                <a:spcPct val="120000"/>
              </a:lnSpc>
              <a:spcBef>
                <a:spcPts val="0"/>
              </a:spcBef>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cs-CZ" altLang="cs-CZ" sz="9600" dirty="0">
                <a:latin typeface="Arial" panose="020B0604020202020204" pitchFamily="34" charset="0"/>
                <a:cs typeface="Arial" panose="020B0604020202020204" pitchFamily="34" charset="0"/>
              </a:rPr>
              <a:t>    </a:t>
            </a:r>
            <a:r>
              <a:rPr lang="de-DE" altLang="cs-CZ" sz="9600" dirty="0">
                <a:solidFill>
                  <a:schemeClr val="accent3">
                    <a:lumMod val="60000"/>
                    <a:lumOff val="40000"/>
                  </a:schemeClr>
                </a:solidFill>
                <a:latin typeface="Arial" panose="020B0604020202020204" pitchFamily="34" charset="0"/>
                <a:cs typeface="Arial" panose="020B0604020202020204" pitchFamily="34" charset="0"/>
              </a:rPr>
              <a:t>Er </a:t>
            </a:r>
            <a:r>
              <a:rPr lang="de-DE" altLang="cs-CZ" sz="9600" u="sng" dirty="0">
                <a:solidFill>
                  <a:schemeClr val="accent3">
                    <a:lumMod val="60000"/>
                    <a:lumOff val="40000"/>
                  </a:schemeClr>
                </a:solidFill>
                <a:latin typeface="Arial" panose="020B0604020202020204" pitchFamily="34" charset="0"/>
                <a:cs typeface="Arial" panose="020B0604020202020204" pitchFamily="34" charset="0"/>
              </a:rPr>
              <a:t>verneint</a:t>
            </a:r>
            <a:r>
              <a:rPr lang="de-DE" altLang="cs-CZ" sz="9600" dirty="0">
                <a:solidFill>
                  <a:schemeClr val="accent3">
                    <a:lumMod val="60000"/>
                    <a:lumOff val="40000"/>
                  </a:schemeClr>
                </a:solidFill>
                <a:latin typeface="Arial" panose="020B0604020202020204" pitchFamily="34" charset="0"/>
                <a:cs typeface="Arial" panose="020B0604020202020204" pitchFamily="34" charset="0"/>
              </a:rPr>
              <a:t> es, in der Stadt gewesen zu sein. (= Er ist nicht in der</a:t>
            </a:r>
            <a:r>
              <a:rPr lang="cs-CZ" altLang="cs-CZ" sz="9600" dirty="0">
                <a:solidFill>
                  <a:schemeClr val="accent3">
                    <a:lumMod val="60000"/>
                    <a:lumOff val="40000"/>
                  </a:schemeClr>
                </a:solidFill>
                <a:latin typeface="Arial" panose="020B0604020202020204" pitchFamily="34" charset="0"/>
                <a:cs typeface="Arial" panose="020B0604020202020204" pitchFamily="34" charset="0"/>
              </a:rPr>
              <a:t> </a:t>
            </a:r>
            <a:r>
              <a:rPr lang="cs-CZ" altLang="cs-CZ" sz="9600" dirty="0" err="1">
                <a:solidFill>
                  <a:schemeClr val="accent3">
                    <a:lumMod val="60000"/>
                    <a:lumOff val="40000"/>
                  </a:schemeClr>
                </a:solidFill>
                <a:latin typeface="Arial" panose="020B0604020202020204" pitchFamily="34" charset="0"/>
                <a:cs typeface="Arial" panose="020B0604020202020204" pitchFamily="34" charset="0"/>
              </a:rPr>
              <a:t>Stadt</a:t>
            </a:r>
            <a:r>
              <a:rPr lang="de-DE" altLang="cs-CZ" sz="9600" dirty="0">
                <a:solidFill>
                  <a:schemeClr val="accent3">
                    <a:lumMod val="60000"/>
                    <a:lumOff val="40000"/>
                  </a:schemeClr>
                </a:solidFill>
                <a:latin typeface="Arial" panose="020B0604020202020204" pitchFamily="34" charset="0"/>
                <a:cs typeface="Arial" panose="020B0604020202020204" pitchFamily="34" charset="0"/>
              </a:rPr>
              <a:t> gewesen.</a:t>
            </a:r>
            <a:r>
              <a:rPr lang="cs-CZ" altLang="cs-CZ" sz="9600" dirty="0">
                <a:solidFill>
                  <a:schemeClr val="accent3">
                    <a:lumMod val="60000"/>
                    <a:lumOff val="40000"/>
                  </a:schemeClr>
                </a:solidFill>
                <a:latin typeface="Arial" panose="020B0604020202020204" pitchFamily="34" charset="0"/>
                <a:cs typeface="Arial" panose="020B0604020202020204" pitchFamily="34" charset="0"/>
              </a:rPr>
              <a:t> – </a:t>
            </a:r>
            <a:r>
              <a:rPr lang="cs-CZ" altLang="cs-CZ" sz="9600" dirty="0" err="1">
                <a:solidFill>
                  <a:schemeClr val="accent3">
                    <a:lumMod val="60000"/>
                    <a:lumOff val="40000"/>
                  </a:schemeClr>
                </a:solidFill>
                <a:latin typeface="Arial" panose="020B0604020202020204" pitchFamily="34" charset="0"/>
                <a:cs typeface="Arial" panose="020B0604020202020204" pitchFamily="34" charset="0"/>
              </a:rPr>
              <a:t>behauptet</a:t>
            </a:r>
            <a:r>
              <a:rPr lang="cs-CZ" altLang="cs-CZ" sz="9600" dirty="0">
                <a:solidFill>
                  <a:schemeClr val="accent3">
                    <a:lumMod val="60000"/>
                    <a:lumOff val="40000"/>
                  </a:schemeClr>
                </a:solidFill>
                <a:latin typeface="Arial" panose="020B0604020202020204" pitchFamily="34" charset="0"/>
                <a:cs typeface="Arial" panose="020B0604020202020204" pitchFamily="34" charset="0"/>
              </a:rPr>
              <a:t> </a:t>
            </a:r>
            <a:r>
              <a:rPr lang="cs-CZ" altLang="cs-CZ" sz="9600" dirty="0" err="1">
                <a:solidFill>
                  <a:schemeClr val="accent3">
                    <a:lumMod val="60000"/>
                    <a:lumOff val="40000"/>
                  </a:schemeClr>
                </a:solidFill>
                <a:latin typeface="Arial" panose="020B0604020202020204" pitchFamily="34" charset="0"/>
                <a:cs typeface="Arial" panose="020B0604020202020204" pitchFamily="34" charset="0"/>
              </a:rPr>
              <a:t>er</a:t>
            </a:r>
            <a:r>
              <a:rPr lang="de-DE" altLang="cs-CZ" sz="9600" dirty="0">
                <a:solidFill>
                  <a:schemeClr val="accent3">
                    <a:lumMod val="60000"/>
                    <a:lumOff val="40000"/>
                  </a:schemeClr>
                </a:solidFill>
                <a:latin typeface="Arial" panose="020B0604020202020204" pitchFamily="34" charset="0"/>
                <a:cs typeface="Arial" panose="020B0604020202020204" pitchFamily="34" charset="0"/>
              </a:rPr>
              <a:t>)</a:t>
            </a:r>
          </a:p>
          <a:p>
            <a:pPr marL="341313" indent="-339725">
              <a:lnSpc>
                <a:spcPct val="80000"/>
              </a:lnSpc>
              <a:spcBef>
                <a:spcPts val="400"/>
              </a:spcBef>
              <a:buClrTx/>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endParaRPr lang="de-DE" altLang="cs-CZ" sz="6200" dirty="0">
              <a:latin typeface="Arial" panose="020B0604020202020204" pitchFamily="34" charset="0"/>
              <a:cs typeface="Arial" panose="020B0604020202020204" pitchFamily="34" charset="0"/>
            </a:endParaRPr>
          </a:p>
          <a:p>
            <a:pPr marL="341313" indent="-339725">
              <a:lnSpc>
                <a:spcPct val="80000"/>
              </a:lnSpc>
              <a:spcBef>
                <a:spcPts val="400"/>
              </a:spcBef>
              <a:buClrTx/>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endParaRPr lang="de-DE" altLang="cs-CZ" dirty="0"/>
          </a:p>
          <a:p>
            <a:pPr marL="341313" indent="-339725">
              <a:lnSpc>
                <a:spcPct val="80000"/>
              </a:lnSpc>
              <a:spcBef>
                <a:spcPts val="400"/>
              </a:spcBef>
              <a:buClrTx/>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endParaRPr lang="de-DE" altLang="cs-CZ" dirty="0"/>
          </a:p>
          <a:p>
            <a:endParaRPr lang="cs-CZ" dirty="0"/>
          </a:p>
        </p:txBody>
      </p:sp>
    </p:spTree>
    <p:extLst>
      <p:ext uri="{BB962C8B-B14F-4D97-AF65-F5344CB8AC3E}">
        <p14:creationId xmlns:p14="http://schemas.microsoft.com/office/powerpoint/2010/main" val="16335459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de-DE" altLang="cs-CZ" b="1" dirty="0">
                <a:latin typeface="Arial" panose="020B0604020202020204" pitchFamily="34" charset="0"/>
                <a:cs typeface="Arial" panose="020B0604020202020204" pitchFamily="34" charset="0"/>
              </a:rPr>
              <a:t>Implizite lexikalische Negationsträger</a:t>
            </a:r>
            <a:endParaRPr lang="cs-CZ" b="1" dirty="0">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p:txBody>
          <a:bodyPr>
            <a:normAutofit fontScale="25000" lnSpcReduction="20000"/>
          </a:bodyPr>
          <a:lstStyle/>
          <a:p>
            <a:pPr marL="339725" indent="-339725">
              <a:lnSpc>
                <a:spcPct val="120000"/>
              </a:lnSpc>
              <a:spcBef>
                <a:spcPts val="0"/>
              </a:spcBef>
              <a:buFont typeface="Arial" charset="0"/>
              <a:buChar char="•"/>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endParaRPr lang="cs-CZ" altLang="cs-CZ" sz="3400" dirty="0">
              <a:latin typeface="Arial" panose="020B0604020202020204" pitchFamily="34" charset="0"/>
              <a:cs typeface="Arial" panose="020B0604020202020204" pitchFamily="34" charset="0"/>
            </a:endParaRPr>
          </a:p>
          <a:p>
            <a:pPr marL="0" indent="0">
              <a:lnSpc>
                <a:spcPct val="120000"/>
              </a:lnSpc>
              <a:spcBef>
                <a:spcPts val="0"/>
              </a:spcBef>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cs-CZ" altLang="cs-CZ" sz="9600" dirty="0">
                <a:latin typeface="Arial" panose="020B0604020202020204" pitchFamily="34" charset="0"/>
                <a:cs typeface="Arial" panose="020B0604020202020204" pitchFamily="34" charset="0"/>
              </a:rPr>
              <a:t>(c) </a:t>
            </a:r>
            <a:r>
              <a:rPr lang="de-DE" altLang="cs-CZ" sz="9600" dirty="0">
                <a:latin typeface="Arial" panose="020B0604020202020204" pitchFamily="34" charset="0"/>
                <a:cs typeface="Arial" panose="020B0604020202020204" pitchFamily="34" charset="0"/>
              </a:rPr>
              <a:t>Die Verben des </a:t>
            </a:r>
            <a:r>
              <a:rPr lang="de-DE" altLang="cs-CZ" sz="9600" b="1" u="sng" dirty="0">
                <a:latin typeface="Arial" panose="020B0604020202020204" pitchFamily="34" charset="0"/>
                <a:cs typeface="Arial" panose="020B0604020202020204" pitchFamily="34" charset="0"/>
              </a:rPr>
              <a:t>Verbietens</a:t>
            </a:r>
            <a:r>
              <a:rPr lang="de-DE" altLang="cs-CZ" sz="9600" dirty="0">
                <a:latin typeface="Arial" panose="020B0604020202020204" pitchFamily="34" charset="0"/>
                <a:cs typeface="Arial" panose="020B0604020202020204" pitchFamily="34" charset="0"/>
              </a:rPr>
              <a:t> (z. B. verbieten, untersagen, abraten, abhalten</a:t>
            </a:r>
            <a:r>
              <a:rPr lang="cs-CZ" altLang="cs-CZ" sz="9600" dirty="0">
                <a:latin typeface="Arial" panose="020B0604020202020204" pitchFamily="34" charset="0"/>
                <a:cs typeface="Arial" panose="020B0604020202020204" pitchFamily="34" charset="0"/>
              </a:rPr>
              <a:t>, </a:t>
            </a:r>
            <a:r>
              <a:rPr lang="de-DE" altLang="cs-CZ" sz="9600" dirty="0">
                <a:latin typeface="Arial" panose="020B0604020202020204" pitchFamily="34" charset="0"/>
                <a:cs typeface="Arial" panose="020B0604020202020204" pitchFamily="34" charset="0"/>
              </a:rPr>
              <a:t>zurückhalten, hindern, verhindern, warnen)</a:t>
            </a:r>
          </a:p>
          <a:p>
            <a:pPr marL="0" indent="0">
              <a:lnSpc>
                <a:spcPct val="110000"/>
              </a:lnSpc>
              <a:spcBef>
                <a:spcPts val="0"/>
              </a:spcBef>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cs-CZ" altLang="cs-CZ" sz="9600" dirty="0">
                <a:latin typeface="Arial" panose="020B0604020202020204" pitchFamily="34" charset="0"/>
                <a:cs typeface="Arial" panose="020B0604020202020204" pitchFamily="34" charset="0"/>
              </a:rPr>
              <a:t>    </a:t>
            </a:r>
            <a:r>
              <a:rPr lang="de-DE" altLang="cs-CZ" sz="9600" dirty="0">
                <a:solidFill>
                  <a:schemeClr val="accent3">
                    <a:lumMod val="60000"/>
                    <a:lumOff val="40000"/>
                  </a:schemeClr>
                </a:solidFill>
                <a:latin typeface="Arial" panose="020B0604020202020204" pitchFamily="34" charset="0"/>
                <a:cs typeface="Arial" panose="020B0604020202020204" pitchFamily="34" charset="0"/>
              </a:rPr>
              <a:t>Er </a:t>
            </a:r>
            <a:r>
              <a:rPr lang="de-DE" altLang="cs-CZ" sz="9600" u="sng" dirty="0">
                <a:solidFill>
                  <a:schemeClr val="accent3">
                    <a:lumMod val="60000"/>
                    <a:lumOff val="40000"/>
                  </a:schemeClr>
                </a:solidFill>
                <a:latin typeface="Arial" panose="020B0604020202020204" pitchFamily="34" charset="0"/>
                <a:cs typeface="Arial" panose="020B0604020202020204" pitchFamily="34" charset="0"/>
              </a:rPr>
              <a:t>untersagt</a:t>
            </a:r>
            <a:r>
              <a:rPr lang="de-DE" altLang="cs-CZ" sz="9600" dirty="0">
                <a:solidFill>
                  <a:schemeClr val="accent3">
                    <a:lumMod val="60000"/>
                    <a:lumOff val="40000"/>
                  </a:schemeClr>
                </a:solidFill>
                <a:latin typeface="Arial" panose="020B0604020202020204" pitchFamily="34" charset="0"/>
                <a:cs typeface="Arial" panose="020B0604020202020204" pitchFamily="34" charset="0"/>
              </a:rPr>
              <a:t> ihr, in die Stadt zu fahren. (= Sie soll nicht in die</a:t>
            </a:r>
            <a:r>
              <a:rPr lang="cs-CZ" altLang="cs-CZ" sz="9600" dirty="0">
                <a:solidFill>
                  <a:schemeClr val="accent3">
                    <a:lumMod val="60000"/>
                    <a:lumOff val="40000"/>
                  </a:schemeClr>
                </a:solidFill>
                <a:latin typeface="Arial" panose="020B0604020202020204" pitchFamily="34" charset="0"/>
                <a:cs typeface="Arial" panose="020B0604020202020204" pitchFamily="34" charset="0"/>
              </a:rPr>
              <a:t> </a:t>
            </a:r>
            <a:r>
              <a:rPr lang="de-DE" altLang="cs-CZ" sz="9600" dirty="0">
                <a:solidFill>
                  <a:schemeClr val="accent3">
                    <a:lumMod val="60000"/>
                    <a:lumOff val="40000"/>
                  </a:schemeClr>
                </a:solidFill>
                <a:latin typeface="Arial" panose="020B0604020202020204" pitchFamily="34" charset="0"/>
                <a:cs typeface="Arial" panose="020B0604020202020204" pitchFamily="34" charset="0"/>
              </a:rPr>
              <a:t>Stadt fahren.</a:t>
            </a:r>
            <a:r>
              <a:rPr lang="cs-CZ" altLang="cs-CZ" sz="9600" dirty="0">
                <a:solidFill>
                  <a:schemeClr val="accent3">
                    <a:lumMod val="60000"/>
                    <a:lumOff val="40000"/>
                  </a:schemeClr>
                </a:solidFill>
                <a:latin typeface="Arial" panose="020B0604020202020204" pitchFamily="34" charset="0"/>
                <a:cs typeface="Arial" panose="020B0604020202020204" pitchFamily="34" charset="0"/>
              </a:rPr>
              <a:t>)</a:t>
            </a:r>
            <a:endParaRPr lang="de-DE" altLang="cs-CZ" sz="9600" dirty="0">
              <a:solidFill>
                <a:schemeClr val="accent3">
                  <a:lumMod val="60000"/>
                  <a:lumOff val="40000"/>
                </a:schemeClr>
              </a:solidFill>
              <a:latin typeface="Arial" panose="020B0604020202020204" pitchFamily="34" charset="0"/>
              <a:cs typeface="Arial" panose="020B0604020202020204" pitchFamily="34" charset="0"/>
            </a:endParaRPr>
          </a:p>
          <a:p>
            <a:pPr marL="341313" indent="-339725">
              <a:lnSpc>
                <a:spcPct val="110000"/>
              </a:lnSpc>
              <a:spcBef>
                <a:spcPts val="0"/>
              </a:spcBef>
              <a:buClrTx/>
              <a:buFontTx/>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endParaRPr lang="de-DE" altLang="cs-CZ" sz="9600" dirty="0">
              <a:latin typeface="Arial" panose="020B0604020202020204" pitchFamily="34" charset="0"/>
              <a:cs typeface="Arial" panose="020B0604020202020204" pitchFamily="34" charset="0"/>
            </a:endParaRPr>
          </a:p>
          <a:p>
            <a:pPr marL="0" indent="0">
              <a:lnSpc>
                <a:spcPct val="120000"/>
              </a:lnSpc>
              <a:spcBef>
                <a:spcPts val="0"/>
              </a:spcBef>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cs-CZ" altLang="cs-CZ" sz="9600" dirty="0">
                <a:latin typeface="Arial" panose="020B0604020202020204" pitchFamily="34" charset="0"/>
                <a:cs typeface="Arial" panose="020B0604020202020204" pitchFamily="34" charset="0"/>
              </a:rPr>
              <a:t>(d) </a:t>
            </a:r>
            <a:r>
              <a:rPr lang="de-DE" altLang="cs-CZ" sz="9600" dirty="0">
                <a:latin typeface="Arial" panose="020B0604020202020204" pitchFamily="34" charset="0"/>
                <a:cs typeface="Arial" panose="020B0604020202020204" pitchFamily="34" charset="0"/>
              </a:rPr>
              <a:t>Die Verben der </a:t>
            </a:r>
            <a:r>
              <a:rPr lang="de-DE" altLang="cs-CZ" sz="9600" b="1" u="sng" dirty="0">
                <a:latin typeface="Arial" panose="020B0604020202020204" pitchFamily="34" charset="0"/>
                <a:cs typeface="Arial" panose="020B0604020202020204" pitchFamily="34" charset="0"/>
              </a:rPr>
              <a:t>Weigerung</a:t>
            </a:r>
            <a:r>
              <a:rPr lang="de-DE" altLang="cs-CZ" sz="9600" dirty="0">
                <a:latin typeface="Arial" panose="020B0604020202020204" pitchFamily="34" charset="0"/>
                <a:cs typeface="Arial" panose="020B0604020202020204" pitchFamily="34" charset="0"/>
              </a:rPr>
              <a:t> (z. B. sich weigern, unterlassen, ablassen von, ablehnen, sich sparen, verzichten,</a:t>
            </a:r>
            <a:r>
              <a:rPr lang="cs-CZ" altLang="cs-CZ" sz="9600" dirty="0">
                <a:latin typeface="Arial" panose="020B0604020202020204" pitchFamily="34" charset="0"/>
                <a:cs typeface="Arial" panose="020B0604020202020204" pitchFamily="34" charset="0"/>
              </a:rPr>
              <a:t> </a:t>
            </a:r>
            <a:r>
              <a:rPr lang="de-DE" altLang="cs-CZ" sz="9600" dirty="0">
                <a:latin typeface="Arial" panose="020B0604020202020204" pitchFamily="34" charset="0"/>
                <a:cs typeface="Arial" panose="020B0604020202020204" pitchFamily="34" charset="0"/>
              </a:rPr>
              <a:t>versäumen, Abstand nehmen)</a:t>
            </a:r>
          </a:p>
          <a:p>
            <a:pPr marL="0" indent="0">
              <a:lnSpc>
                <a:spcPct val="110000"/>
              </a:lnSpc>
              <a:spcBef>
                <a:spcPts val="0"/>
              </a:spcBef>
              <a:buNone/>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cs-CZ" altLang="cs-CZ" sz="9600" dirty="0">
                <a:solidFill>
                  <a:schemeClr val="accent3">
                    <a:lumMod val="60000"/>
                    <a:lumOff val="40000"/>
                  </a:schemeClr>
                </a:solidFill>
                <a:latin typeface="Arial" panose="020B0604020202020204" pitchFamily="34" charset="0"/>
                <a:cs typeface="Arial" panose="020B0604020202020204" pitchFamily="34" charset="0"/>
              </a:rPr>
              <a:t>    </a:t>
            </a:r>
            <a:r>
              <a:rPr lang="de-DE" altLang="cs-CZ" sz="9600" dirty="0">
                <a:solidFill>
                  <a:schemeClr val="accent3">
                    <a:lumMod val="60000"/>
                    <a:lumOff val="40000"/>
                  </a:schemeClr>
                </a:solidFill>
                <a:latin typeface="Arial" panose="020B0604020202020204" pitchFamily="34" charset="0"/>
                <a:cs typeface="Arial" panose="020B0604020202020204" pitchFamily="34" charset="0"/>
              </a:rPr>
              <a:t>Ich </a:t>
            </a:r>
            <a:r>
              <a:rPr lang="de-DE" altLang="cs-CZ" sz="9600" u="sng" dirty="0">
                <a:solidFill>
                  <a:schemeClr val="accent3">
                    <a:lumMod val="60000"/>
                    <a:lumOff val="40000"/>
                  </a:schemeClr>
                </a:solidFill>
                <a:latin typeface="Arial" panose="020B0604020202020204" pitchFamily="34" charset="0"/>
                <a:cs typeface="Arial" panose="020B0604020202020204" pitchFamily="34" charset="0"/>
              </a:rPr>
              <a:t>weigere mich</a:t>
            </a:r>
            <a:r>
              <a:rPr lang="de-DE" altLang="cs-CZ" sz="9600" dirty="0">
                <a:solidFill>
                  <a:schemeClr val="accent3">
                    <a:lumMod val="60000"/>
                    <a:lumOff val="40000"/>
                  </a:schemeClr>
                </a:solidFill>
                <a:latin typeface="Arial" panose="020B0604020202020204" pitchFamily="34" charset="0"/>
                <a:cs typeface="Arial" panose="020B0604020202020204" pitchFamily="34" charset="0"/>
              </a:rPr>
              <a:t>, die Aufgabe zu übernehmen. (= Ich übernehme die Aufgabe nicht.)</a:t>
            </a:r>
          </a:p>
          <a:p>
            <a:pPr>
              <a:lnSpc>
                <a:spcPct val="110000"/>
              </a:lnSpc>
              <a:spcBef>
                <a:spcPts val="0"/>
              </a:spcBef>
            </a:pPr>
            <a:endParaRPr lang="cs-CZ" dirty="0"/>
          </a:p>
        </p:txBody>
      </p:sp>
    </p:spTree>
    <p:extLst>
      <p:ext uri="{BB962C8B-B14F-4D97-AF65-F5344CB8AC3E}">
        <p14:creationId xmlns:p14="http://schemas.microsoft.com/office/powerpoint/2010/main" val="41450563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1D1080-353C-6821-8CDA-719AA4F48962}"/>
              </a:ext>
            </a:extLst>
          </p:cNvPr>
          <p:cNvSpPr>
            <a:spLocks noGrp="1"/>
          </p:cNvSpPr>
          <p:nvPr>
            <p:ph type="title"/>
          </p:nvPr>
        </p:nvSpPr>
        <p:spPr/>
        <p:txBody>
          <a:bodyPr>
            <a:noAutofit/>
          </a:bodyPr>
          <a:lstStyle/>
          <a:p>
            <a:r>
              <a:rPr lang="de-DE" altLang="cs-CZ" b="1" dirty="0">
                <a:latin typeface="Arial" panose="020B0604020202020204" pitchFamily="34" charset="0"/>
                <a:cs typeface="Arial" panose="020B0604020202020204" pitchFamily="34" charset="0"/>
              </a:rPr>
              <a:t>Implizite lexikalische Negationsträger</a:t>
            </a:r>
            <a:endParaRPr lang="cs-CZ" b="1" dirty="0"/>
          </a:p>
        </p:txBody>
      </p:sp>
      <p:sp>
        <p:nvSpPr>
          <p:cNvPr id="3" name="Zástupný obsah 2">
            <a:extLst>
              <a:ext uri="{FF2B5EF4-FFF2-40B4-BE49-F238E27FC236}">
                <a16:creationId xmlns:a16="http://schemas.microsoft.com/office/drawing/2014/main" id="{C65120D7-6F28-A20C-1FA7-367705F8F233}"/>
              </a:ext>
            </a:extLst>
          </p:cNvPr>
          <p:cNvSpPr>
            <a:spLocks noGrp="1"/>
          </p:cNvSpPr>
          <p:nvPr>
            <p:ph idx="1"/>
          </p:nvPr>
        </p:nvSpPr>
        <p:spPr/>
        <p:txBody>
          <a:bodyPr>
            <a:normAutofit/>
          </a:bodyPr>
          <a:lstStyle/>
          <a:p>
            <a:pPr marL="0" indent="0">
              <a:buNone/>
            </a:pPr>
            <a:r>
              <a:rPr lang="cs-CZ" sz="2400" dirty="0" err="1">
                <a:latin typeface="Arial" panose="020B0604020202020204" pitchFamily="34" charset="0"/>
                <a:cs typeface="Arial" panose="020B0604020202020204" pitchFamily="34" charset="0"/>
              </a:rPr>
              <a:t>zu</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beachten</a:t>
            </a:r>
            <a:r>
              <a:rPr lang="cs-CZ" sz="2400" dirty="0">
                <a:latin typeface="Arial" panose="020B0604020202020204" pitchFamily="34" charset="0"/>
                <a:cs typeface="Arial" panose="020B0604020202020204" pitchFamily="34" charset="0"/>
              </a:rPr>
              <a:t>: Die Verben </a:t>
            </a:r>
            <a:r>
              <a:rPr lang="cs-CZ" sz="2400" dirty="0" err="1">
                <a:latin typeface="Arial" panose="020B0604020202020204" pitchFamily="34" charset="0"/>
                <a:cs typeface="Arial" panose="020B0604020202020204" pitchFamily="34" charset="0"/>
              </a:rPr>
              <a:t>haben</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an</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sich</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eine</a:t>
            </a:r>
            <a:r>
              <a:rPr lang="cs-CZ" sz="2400" dirty="0">
                <a:latin typeface="Arial" panose="020B0604020202020204" pitchFamily="34" charset="0"/>
                <a:cs typeface="Arial" panose="020B0604020202020204" pitchFamily="34" charset="0"/>
              </a:rPr>
              <a:t> negative </a:t>
            </a:r>
            <a:r>
              <a:rPr lang="cs-CZ" sz="2400" dirty="0" err="1">
                <a:latin typeface="Arial" panose="020B0604020202020204" pitchFamily="34" charset="0"/>
                <a:cs typeface="Arial" panose="020B0604020202020204" pitchFamily="34" charset="0"/>
              </a:rPr>
              <a:t>Bedeutung</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wobei</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diese</a:t>
            </a:r>
            <a:r>
              <a:rPr lang="cs-CZ" sz="2400" dirty="0">
                <a:latin typeface="Arial" panose="020B0604020202020204" pitchFamily="34" charset="0"/>
                <a:cs typeface="Arial" panose="020B0604020202020204" pitchFamily="34" charset="0"/>
              </a:rPr>
              <a:t> negative </a:t>
            </a:r>
            <a:r>
              <a:rPr lang="cs-CZ" sz="2400" dirty="0" err="1">
                <a:latin typeface="Arial" panose="020B0604020202020204" pitchFamily="34" charset="0"/>
                <a:cs typeface="Arial" panose="020B0604020202020204" pitchFamily="34" charset="0"/>
              </a:rPr>
              <a:t>Bedeutung</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auf</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die</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Infinitivkonstruktion</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übertragen</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wird</a:t>
            </a:r>
            <a:r>
              <a:rPr lang="cs-CZ" sz="2400" dirty="0">
                <a:latin typeface="Arial" panose="020B0604020202020204" pitchFamily="34" charset="0"/>
                <a:cs typeface="Arial" panose="020B0604020202020204" pitchFamily="34" charset="0"/>
              </a:rPr>
              <a:t>: </a:t>
            </a:r>
          </a:p>
          <a:p>
            <a:pPr marL="0" indent="0">
              <a:buNone/>
            </a:pPr>
            <a:r>
              <a:rPr lang="cs-CZ" sz="2400" dirty="0" err="1">
                <a:solidFill>
                  <a:schemeClr val="accent3">
                    <a:lumMod val="60000"/>
                    <a:lumOff val="40000"/>
                  </a:schemeClr>
                </a:solidFill>
                <a:latin typeface="Arial" panose="020B0604020202020204" pitchFamily="34" charset="0"/>
                <a:cs typeface="Arial" panose="020B0604020202020204" pitchFamily="34" charset="0"/>
              </a:rPr>
              <a:t>Sie</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r>
              <a:rPr lang="cs-CZ" sz="2400" dirty="0" err="1">
                <a:solidFill>
                  <a:schemeClr val="accent3">
                    <a:lumMod val="60000"/>
                    <a:lumOff val="40000"/>
                  </a:schemeClr>
                </a:solidFill>
                <a:latin typeface="Arial" panose="020B0604020202020204" pitchFamily="34" charset="0"/>
                <a:cs typeface="Arial" panose="020B0604020202020204" pitchFamily="34" charset="0"/>
              </a:rPr>
              <a:t>bewahrte</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r>
              <a:rPr lang="cs-CZ" sz="2400" dirty="0" err="1">
                <a:solidFill>
                  <a:schemeClr val="accent3">
                    <a:lumMod val="60000"/>
                    <a:lumOff val="40000"/>
                  </a:schemeClr>
                </a:solidFill>
                <a:latin typeface="Arial" panose="020B0604020202020204" pitchFamily="34" charset="0"/>
                <a:cs typeface="Arial" panose="020B0604020202020204" pitchFamily="34" charset="0"/>
              </a:rPr>
              <a:t>ihn</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r>
              <a:rPr lang="cs-CZ" sz="2400" dirty="0" err="1">
                <a:solidFill>
                  <a:schemeClr val="accent3">
                    <a:lumMod val="60000"/>
                    <a:lumOff val="40000"/>
                  </a:schemeClr>
                </a:solidFill>
                <a:latin typeface="Arial" panose="020B0604020202020204" pitchFamily="34" charset="0"/>
                <a:cs typeface="Arial" panose="020B0604020202020204" pitchFamily="34" charset="0"/>
              </a:rPr>
              <a:t>davor</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r>
              <a:rPr lang="cs-CZ" sz="2400" b="1" dirty="0" err="1">
                <a:solidFill>
                  <a:schemeClr val="accent3">
                    <a:lumMod val="60000"/>
                    <a:lumOff val="40000"/>
                  </a:schemeClr>
                </a:solidFill>
                <a:latin typeface="Arial" panose="020B0604020202020204" pitchFamily="34" charset="0"/>
                <a:cs typeface="Arial" panose="020B0604020202020204" pitchFamily="34" charset="0"/>
              </a:rPr>
              <a:t>einen</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r>
              <a:rPr lang="cs-CZ" sz="2400" dirty="0" err="1">
                <a:solidFill>
                  <a:schemeClr val="accent3">
                    <a:lumMod val="60000"/>
                    <a:lumOff val="40000"/>
                  </a:schemeClr>
                </a:solidFill>
                <a:latin typeface="Arial" panose="020B0604020202020204" pitchFamily="34" charset="0"/>
                <a:cs typeface="Arial" panose="020B0604020202020204" pitchFamily="34" charset="0"/>
              </a:rPr>
              <a:t>falschen</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r>
              <a:rPr lang="cs-CZ" sz="2400" dirty="0" err="1">
                <a:solidFill>
                  <a:schemeClr val="accent3">
                    <a:lumMod val="60000"/>
                    <a:lumOff val="40000"/>
                  </a:schemeClr>
                </a:solidFill>
                <a:latin typeface="Arial" panose="020B0604020202020204" pitchFamily="34" charset="0"/>
                <a:cs typeface="Arial" panose="020B0604020202020204" pitchFamily="34" charset="0"/>
              </a:rPr>
              <a:t>Schritt</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r>
              <a:rPr lang="cs-CZ" sz="2400" dirty="0" err="1">
                <a:solidFill>
                  <a:schemeClr val="accent3">
                    <a:lumMod val="60000"/>
                    <a:lumOff val="40000"/>
                  </a:schemeClr>
                </a:solidFill>
                <a:latin typeface="Arial" panose="020B0604020202020204" pitchFamily="34" charset="0"/>
                <a:cs typeface="Arial" panose="020B0604020202020204" pitchFamily="34" charset="0"/>
              </a:rPr>
              <a:t>zu</a:t>
            </a:r>
            <a:r>
              <a:rPr lang="cs-CZ" sz="2400" dirty="0">
                <a:solidFill>
                  <a:schemeClr val="accent3">
                    <a:lumMod val="60000"/>
                    <a:lumOff val="40000"/>
                  </a:schemeClr>
                </a:solidFill>
                <a:latin typeface="Arial" panose="020B0604020202020204" pitchFamily="34" charset="0"/>
                <a:cs typeface="Arial" panose="020B0604020202020204" pitchFamily="34" charset="0"/>
              </a:rPr>
              <a:t> tun. (= </a:t>
            </a:r>
            <a:r>
              <a:rPr lang="cs-CZ" sz="2400" dirty="0" err="1">
                <a:solidFill>
                  <a:schemeClr val="accent3">
                    <a:lumMod val="60000"/>
                    <a:lumOff val="40000"/>
                  </a:schemeClr>
                </a:solidFill>
                <a:latin typeface="Arial" panose="020B0604020202020204" pitchFamily="34" charset="0"/>
                <a:cs typeface="Arial" panose="020B0604020202020204" pitchFamily="34" charset="0"/>
              </a:rPr>
              <a:t>er</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r>
              <a:rPr lang="cs-CZ" sz="2400" dirty="0" err="1">
                <a:solidFill>
                  <a:schemeClr val="accent3">
                    <a:lumMod val="60000"/>
                    <a:lumOff val="40000"/>
                  </a:schemeClr>
                </a:solidFill>
                <a:latin typeface="Arial" panose="020B0604020202020204" pitchFamily="34" charset="0"/>
                <a:cs typeface="Arial" panose="020B0604020202020204" pitchFamily="34" charset="0"/>
              </a:rPr>
              <a:t>hat</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r>
              <a:rPr lang="cs-CZ" sz="2400" dirty="0" err="1">
                <a:solidFill>
                  <a:schemeClr val="accent3">
                    <a:lumMod val="60000"/>
                    <a:lumOff val="40000"/>
                  </a:schemeClr>
                </a:solidFill>
                <a:latin typeface="Arial" panose="020B0604020202020204" pitchFamily="34" charset="0"/>
                <a:cs typeface="Arial" panose="020B0604020202020204" pitchFamily="34" charset="0"/>
              </a:rPr>
              <a:t>keinen</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r>
              <a:rPr lang="cs-CZ" sz="2400" dirty="0" err="1">
                <a:solidFill>
                  <a:schemeClr val="accent3">
                    <a:lumMod val="60000"/>
                    <a:lumOff val="40000"/>
                  </a:schemeClr>
                </a:solidFill>
                <a:latin typeface="Arial" panose="020B0604020202020204" pitchFamily="34" charset="0"/>
                <a:cs typeface="Arial" panose="020B0604020202020204" pitchFamily="34" charset="0"/>
              </a:rPr>
              <a:t>falschen</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r>
              <a:rPr lang="cs-CZ" sz="2400" dirty="0" err="1">
                <a:solidFill>
                  <a:schemeClr val="accent3">
                    <a:lumMod val="60000"/>
                    <a:lumOff val="40000"/>
                  </a:schemeClr>
                </a:solidFill>
                <a:latin typeface="Arial" panose="020B0604020202020204" pitchFamily="34" charset="0"/>
                <a:cs typeface="Arial" panose="020B0604020202020204" pitchFamily="34" charset="0"/>
              </a:rPr>
              <a:t>Schritt</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r>
              <a:rPr lang="cs-CZ" sz="2400" dirty="0" err="1">
                <a:solidFill>
                  <a:schemeClr val="accent3">
                    <a:lumMod val="60000"/>
                    <a:lumOff val="40000"/>
                  </a:schemeClr>
                </a:solidFill>
                <a:latin typeface="Arial" panose="020B0604020202020204" pitchFamily="34" charset="0"/>
                <a:cs typeface="Arial" panose="020B0604020202020204" pitchFamily="34" charset="0"/>
              </a:rPr>
              <a:t>getan</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p>
          <a:p>
            <a:pPr marL="0" indent="0">
              <a:buNone/>
            </a:pPr>
            <a:r>
              <a:rPr lang="cs-CZ" sz="2400" dirty="0">
                <a:latin typeface="Arial" panose="020B0604020202020204" pitchFamily="34" charset="0"/>
                <a:cs typeface="Arial" panose="020B0604020202020204" pitchFamily="34" charset="0"/>
              </a:rPr>
              <a:t>X </a:t>
            </a:r>
            <a:r>
              <a:rPr lang="cs-CZ" sz="2400" dirty="0" err="1">
                <a:latin typeface="Arial" panose="020B0604020202020204" pitchFamily="34" charset="0"/>
                <a:cs typeface="Arial" panose="020B0604020202020204" pitchFamily="34" charset="0"/>
              </a:rPr>
              <a:t>veraltet</a:t>
            </a:r>
            <a:r>
              <a:rPr lang="cs-CZ" sz="2400" dirty="0">
                <a:latin typeface="Arial" panose="020B0604020202020204" pitchFamily="34" charset="0"/>
                <a:cs typeface="Arial" panose="020B0604020202020204" pitchFamily="34" charset="0"/>
              </a:rPr>
              <a:t> oder </a:t>
            </a:r>
            <a:r>
              <a:rPr lang="cs-CZ" sz="2400" dirty="0" err="1">
                <a:latin typeface="Arial" panose="020B0604020202020204" pitchFamily="34" charset="0"/>
                <a:cs typeface="Arial" panose="020B0604020202020204" pitchFamily="34" charset="0"/>
              </a:rPr>
              <a:t>ugs</a:t>
            </a:r>
            <a:r>
              <a:rPr lang="cs-CZ" sz="2400" dirty="0">
                <a:latin typeface="Arial" panose="020B0604020202020204" pitchFamily="34" charset="0"/>
                <a:cs typeface="Arial" panose="020B0604020202020204" pitchFamily="34" charset="0"/>
              </a:rPr>
              <a:t>.: in </a:t>
            </a:r>
            <a:r>
              <a:rPr lang="cs-CZ" sz="2400" dirty="0" err="1">
                <a:latin typeface="Arial" panose="020B0604020202020204" pitchFamily="34" charset="0"/>
                <a:cs typeface="Arial" panose="020B0604020202020204" pitchFamily="34" charset="0"/>
              </a:rPr>
              <a:t>derselben</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Bdg</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auch</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ein</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Negationselement</a:t>
            </a:r>
            <a:r>
              <a:rPr lang="cs-CZ" sz="2400" dirty="0">
                <a:latin typeface="Arial" panose="020B0604020202020204" pitchFamily="34" charset="0"/>
                <a:cs typeface="Arial" panose="020B0604020202020204" pitchFamily="34" charset="0"/>
              </a:rPr>
              <a:t> in der </a:t>
            </a:r>
            <a:r>
              <a:rPr lang="cs-CZ" sz="2400" dirty="0" err="1">
                <a:latin typeface="Arial" panose="020B0604020202020204" pitchFamily="34" charset="0"/>
                <a:cs typeface="Arial" panose="020B0604020202020204" pitchFamily="34" charset="0"/>
              </a:rPr>
              <a:t>Infinitivkonstruktion</a:t>
            </a:r>
            <a:r>
              <a:rPr lang="cs-CZ" sz="2400" dirty="0">
                <a:latin typeface="Arial" panose="020B0604020202020204" pitchFamily="34" charset="0"/>
                <a:cs typeface="Arial" panose="020B0604020202020204" pitchFamily="34" charset="0"/>
              </a:rPr>
              <a:t>: </a:t>
            </a:r>
          </a:p>
          <a:p>
            <a:pPr marL="0" indent="0">
              <a:buNone/>
            </a:pPr>
            <a:r>
              <a:rPr lang="cs-CZ" sz="2400" dirty="0" err="1">
                <a:solidFill>
                  <a:schemeClr val="accent3">
                    <a:lumMod val="60000"/>
                    <a:lumOff val="40000"/>
                  </a:schemeClr>
                </a:solidFill>
                <a:latin typeface="Arial" panose="020B0604020202020204" pitchFamily="34" charset="0"/>
                <a:cs typeface="Arial" panose="020B0604020202020204" pitchFamily="34" charset="0"/>
              </a:rPr>
              <a:t>Sie</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r>
              <a:rPr lang="cs-CZ" sz="2400" dirty="0" err="1">
                <a:solidFill>
                  <a:schemeClr val="accent3">
                    <a:lumMod val="60000"/>
                    <a:lumOff val="40000"/>
                  </a:schemeClr>
                </a:solidFill>
                <a:latin typeface="Arial" panose="020B0604020202020204" pitchFamily="34" charset="0"/>
                <a:cs typeface="Arial" panose="020B0604020202020204" pitchFamily="34" charset="0"/>
              </a:rPr>
              <a:t>bewahrte</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r>
              <a:rPr lang="cs-CZ" sz="2400" dirty="0" err="1">
                <a:solidFill>
                  <a:schemeClr val="accent3">
                    <a:lumMod val="60000"/>
                    <a:lumOff val="40000"/>
                  </a:schemeClr>
                </a:solidFill>
                <a:latin typeface="Arial" panose="020B0604020202020204" pitchFamily="34" charset="0"/>
                <a:cs typeface="Arial" panose="020B0604020202020204" pitchFamily="34" charset="0"/>
              </a:rPr>
              <a:t>ihn</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r>
              <a:rPr lang="cs-CZ" sz="2400" dirty="0" err="1">
                <a:solidFill>
                  <a:schemeClr val="accent3">
                    <a:lumMod val="60000"/>
                    <a:lumOff val="40000"/>
                  </a:schemeClr>
                </a:solidFill>
                <a:latin typeface="Arial" panose="020B0604020202020204" pitchFamily="34" charset="0"/>
                <a:cs typeface="Arial" panose="020B0604020202020204" pitchFamily="34" charset="0"/>
              </a:rPr>
              <a:t>davor</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r>
              <a:rPr lang="cs-CZ" sz="2400" b="1" dirty="0" err="1">
                <a:solidFill>
                  <a:schemeClr val="accent3">
                    <a:lumMod val="60000"/>
                    <a:lumOff val="40000"/>
                  </a:schemeClr>
                </a:solidFill>
                <a:latin typeface="Arial" panose="020B0604020202020204" pitchFamily="34" charset="0"/>
                <a:cs typeface="Arial" panose="020B0604020202020204" pitchFamily="34" charset="0"/>
              </a:rPr>
              <a:t>keinen</a:t>
            </a:r>
            <a:r>
              <a:rPr lang="cs-CZ" sz="2400" b="1" dirty="0">
                <a:solidFill>
                  <a:schemeClr val="accent3">
                    <a:lumMod val="60000"/>
                    <a:lumOff val="40000"/>
                  </a:schemeClr>
                </a:solidFill>
                <a:latin typeface="Arial" panose="020B0604020202020204" pitchFamily="34" charset="0"/>
                <a:cs typeface="Arial" panose="020B0604020202020204" pitchFamily="34" charset="0"/>
              </a:rPr>
              <a:t> </a:t>
            </a:r>
            <a:r>
              <a:rPr lang="cs-CZ" sz="2400" dirty="0" err="1">
                <a:solidFill>
                  <a:schemeClr val="accent3">
                    <a:lumMod val="60000"/>
                    <a:lumOff val="40000"/>
                  </a:schemeClr>
                </a:solidFill>
                <a:latin typeface="Arial" panose="020B0604020202020204" pitchFamily="34" charset="0"/>
                <a:cs typeface="Arial" panose="020B0604020202020204" pitchFamily="34" charset="0"/>
              </a:rPr>
              <a:t>falschen</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r>
              <a:rPr lang="cs-CZ" sz="2400" dirty="0" err="1">
                <a:solidFill>
                  <a:schemeClr val="accent3">
                    <a:lumMod val="60000"/>
                    <a:lumOff val="40000"/>
                  </a:schemeClr>
                </a:solidFill>
                <a:latin typeface="Arial" panose="020B0604020202020204" pitchFamily="34" charset="0"/>
                <a:cs typeface="Arial" panose="020B0604020202020204" pitchFamily="34" charset="0"/>
              </a:rPr>
              <a:t>Schritt</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r>
              <a:rPr lang="cs-CZ" sz="2400" dirty="0" err="1">
                <a:solidFill>
                  <a:schemeClr val="accent3">
                    <a:lumMod val="60000"/>
                    <a:lumOff val="40000"/>
                  </a:schemeClr>
                </a:solidFill>
                <a:latin typeface="Arial" panose="020B0604020202020204" pitchFamily="34" charset="0"/>
                <a:cs typeface="Arial" panose="020B0604020202020204" pitchFamily="34" charset="0"/>
              </a:rPr>
              <a:t>zu</a:t>
            </a:r>
            <a:r>
              <a:rPr lang="cs-CZ" sz="2400" dirty="0">
                <a:solidFill>
                  <a:schemeClr val="accent3">
                    <a:lumMod val="60000"/>
                    <a:lumOff val="40000"/>
                  </a:schemeClr>
                </a:solidFill>
                <a:latin typeface="Arial" panose="020B0604020202020204" pitchFamily="34" charset="0"/>
                <a:cs typeface="Arial" panose="020B0604020202020204" pitchFamily="34" charset="0"/>
              </a:rPr>
              <a:t> tun. (= </a:t>
            </a:r>
            <a:r>
              <a:rPr lang="cs-CZ" sz="2400" dirty="0" err="1">
                <a:solidFill>
                  <a:schemeClr val="accent3">
                    <a:lumMod val="60000"/>
                    <a:lumOff val="40000"/>
                  </a:schemeClr>
                </a:solidFill>
                <a:latin typeface="Arial" panose="020B0604020202020204" pitchFamily="34" charset="0"/>
                <a:cs typeface="Arial" panose="020B0604020202020204" pitchFamily="34" charset="0"/>
              </a:rPr>
              <a:t>er</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r>
              <a:rPr lang="cs-CZ" sz="2400" dirty="0" err="1">
                <a:solidFill>
                  <a:schemeClr val="accent3">
                    <a:lumMod val="60000"/>
                    <a:lumOff val="40000"/>
                  </a:schemeClr>
                </a:solidFill>
                <a:latin typeface="Arial" panose="020B0604020202020204" pitchFamily="34" charset="0"/>
                <a:cs typeface="Arial" panose="020B0604020202020204" pitchFamily="34" charset="0"/>
              </a:rPr>
              <a:t>hat</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r>
              <a:rPr lang="cs-CZ" sz="2400" dirty="0" err="1">
                <a:solidFill>
                  <a:schemeClr val="accent3">
                    <a:lumMod val="60000"/>
                    <a:lumOff val="40000"/>
                  </a:schemeClr>
                </a:solidFill>
                <a:latin typeface="Arial" panose="020B0604020202020204" pitchFamily="34" charset="0"/>
                <a:cs typeface="Arial" panose="020B0604020202020204" pitchFamily="34" charset="0"/>
              </a:rPr>
              <a:t>keinen</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r>
              <a:rPr lang="cs-CZ" sz="2400" dirty="0" err="1">
                <a:solidFill>
                  <a:schemeClr val="accent3">
                    <a:lumMod val="60000"/>
                    <a:lumOff val="40000"/>
                  </a:schemeClr>
                </a:solidFill>
                <a:latin typeface="Arial" panose="020B0604020202020204" pitchFamily="34" charset="0"/>
                <a:cs typeface="Arial" panose="020B0604020202020204" pitchFamily="34" charset="0"/>
              </a:rPr>
              <a:t>falschen</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r>
              <a:rPr lang="cs-CZ" sz="2400" dirty="0" err="1">
                <a:solidFill>
                  <a:schemeClr val="accent3">
                    <a:lumMod val="60000"/>
                    <a:lumOff val="40000"/>
                  </a:schemeClr>
                </a:solidFill>
                <a:latin typeface="Arial" panose="020B0604020202020204" pitchFamily="34" charset="0"/>
                <a:cs typeface="Arial" panose="020B0604020202020204" pitchFamily="34" charset="0"/>
              </a:rPr>
              <a:t>Schritt</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r>
              <a:rPr lang="cs-CZ" sz="2400" dirty="0" err="1">
                <a:solidFill>
                  <a:schemeClr val="accent3">
                    <a:lumMod val="60000"/>
                    <a:lumOff val="40000"/>
                  </a:schemeClr>
                </a:solidFill>
                <a:latin typeface="Arial" panose="020B0604020202020204" pitchFamily="34" charset="0"/>
                <a:cs typeface="Arial" panose="020B0604020202020204" pitchFamily="34" charset="0"/>
              </a:rPr>
              <a:t>getan</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aber</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zweideutig</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auch</a:t>
            </a:r>
            <a:r>
              <a:rPr lang="cs-CZ" sz="2400" dirty="0">
                <a:latin typeface="Arial" panose="020B0604020202020204" pitchFamily="34" charset="0"/>
                <a:cs typeface="Arial" panose="020B0604020202020204" pitchFamily="34" charset="0"/>
              </a:rPr>
              <a:t> in der </a:t>
            </a:r>
            <a:r>
              <a:rPr lang="cs-CZ" sz="2400" dirty="0" err="1">
                <a:latin typeface="Arial" panose="020B0604020202020204" pitchFamily="34" charset="0"/>
                <a:cs typeface="Arial" panose="020B0604020202020204" pitchFamily="34" charset="0"/>
              </a:rPr>
              <a:t>Bedeutung</a:t>
            </a:r>
            <a:r>
              <a:rPr lang="cs-CZ" sz="2400" dirty="0">
                <a:latin typeface="Arial" panose="020B0604020202020204" pitchFamily="34" charset="0"/>
                <a:cs typeface="Arial" panose="020B0604020202020204" pitchFamily="34" charset="0"/>
              </a:rPr>
              <a:t> = </a:t>
            </a:r>
            <a:r>
              <a:rPr lang="cs-CZ" sz="2400" dirty="0" err="1">
                <a:latin typeface="Arial" panose="020B0604020202020204" pitchFamily="34" charset="0"/>
                <a:cs typeface="Arial" panose="020B0604020202020204" pitchFamily="34" charset="0"/>
              </a:rPr>
              <a:t>er</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hat</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einen</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falschen</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Schritt</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getan</a:t>
            </a:r>
            <a:r>
              <a:rPr lang="cs-CZ" sz="2400" dirty="0">
                <a:latin typeface="Arial" panose="020B0604020202020204" pitchFamily="34" charset="0"/>
                <a:cs typeface="Arial" panose="020B0604020202020204" pitchFamily="34" charset="0"/>
              </a:rPr>
              <a:t>)</a:t>
            </a:r>
          </a:p>
          <a:p>
            <a:endParaRPr lang="cs-CZ" dirty="0"/>
          </a:p>
        </p:txBody>
      </p:sp>
    </p:spTree>
    <p:extLst>
      <p:ext uri="{BB962C8B-B14F-4D97-AF65-F5344CB8AC3E}">
        <p14:creationId xmlns:p14="http://schemas.microsoft.com/office/powerpoint/2010/main" val="34906745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01B808-E23B-943C-DCF2-02C214859F94}"/>
              </a:ext>
            </a:extLst>
          </p:cNvPr>
          <p:cNvSpPr>
            <a:spLocks noGrp="1"/>
          </p:cNvSpPr>
          <p:nvPr>
            <p:ph type="title"/>
          </p:nvPr>
        </p:nvSpPr>
        <p:spPr/>
        <p:txBody>
          <a:bodyPr/>
          <a:lstStyle/>
          <a:p>
            <a:r>
              <a:rPr lang="cs-CZ" b="1" dirty="0" err="1">
                <a:latin typeface="Arial" panose="020B0604020202020204" pitchFamily="34" charset="0"/>
                <a:cs typeface="Arial" panose="020B0604020202020204" pitchFamily="34" charset="0"/>
              </a:rPr>
              <a:t>Miszellen</a:t>
            </a:r>
            <a:endParaRPr lang="cs-CZ" b="1" dirty="0">
              <a:latin typeface="Arial" panose="020B0604020202020204" pitchFamily="34" charset="0"/>
              <a:cs typeface="Arial" panose="020B0604020202020204" pitchFamily="34" charset="0"/>
            </a:endParaRPr>
          </a:p>
        </p:txBody>
      </p:sp>
      <p:sp>
        <p:nvSpPr>
          <p:cNvPr id="3" name="Zástupný obsah 2">
            <a:extLst>
              <a:ext uri="{FF2B5EF4-FFF2-40B4-BE49-F238E27FC236}">
                <a16:creationId xmlns:a16="http://schemas.microsoft.com/office/drawing/2014/main" id="{1B9A7488-3089-B79B-03FE-44610B40E0F3}"/>
              </a:ext>
            </a:extLst>
          </p:cNvPr>
          <p:cNvSpPr>
            <a:spLocks noGrp="1"/>
          </p:cNvSpPr>
          <p:nvPr>
            <p:ph idx="1"/>
          </p:nvPr>
        </p:nvSpPr>
        <p:spPr/>
        <p:txBody>
          <a:bodyPr/>
          <a:lstStyle/>
          <a:p>
            <a:r>
              <a:rPr lang="cs-CZ" sz="2400" dirty="0" err="1">
                <a:solidFill>
                  <a:schemeClr val="accent3">
                    <a:lumMod val="60000"/>
                    <a:lumOff val="40000"/>
                  </a:schemeClr>
                </a:solidFill>
                <a:latin typeface="Arial" panose="020B0604020202020204" pitchFamily="34" charset="0"/>
                <a:cs typeface="Arial" panose="020B0604020202020204" pitchFamily="34" charset="0"/>
              </a:rPr>
              <a:t>noch</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r>
              <a:rPr lang="cs-CZ" sz="2400" dirty="0" err="1">
                <a:solidFill>
                  <a:schemeClr val="accent3">
                    <a:lumMod val="60000"/>
                    <a:lumOff val="40000"/>
                  </a:schemeClr>
                </a:solidFill>
                <a:latin typeface="Arial" panose="020B0604020202020204" pitchFamily="34" charset="0"/>
                <a:cs typeface="Arial" panose="020B0604020202020204" pitchFamily="34" charset="0"/>
              </a:rPr>
              <a:t>nicht</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r>
              <a:rPr lang="cs-CZ" sz="2400" dirty="0">
                <a:latin typeface="Arial" panose="020B0604020202020204" pitchFamily="34" charset="0"/>
                <a:cs typeface="Arial" panose="020B0604020202020204" pitchFamily="34" charset="0"/>
              </a:rPr>
              <a:t>vs. </a:t>
            </a:r>
            <a:r>
              <a:rPr lang="cs-CZ" sz="2400" dirty="0" err="1">
                <a:solidFill>
                  <a:schemeClr val="accent3">
                    <a:lumMod val="60000"/>
                    <a:lumOff val="40000"/>
                  </a:schemeClr>
                </a:solidFill>
                <a:latin typeface="Arial" panose="020B0604020202020204" pitchFamily="34" charset="0"/>
                <a:cs typeface="Arial" panose="020B0604020202020204" pitchFamily="34" charset="0"/>
              </a:rPr>
              <a:t>nicht</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r>
              <a:rPr lang="cs-CZ" sz="2400" dirty="0" err="1">
                <a:solidFill>
                  <a:schemeClr val="accent3">
                    <a:lumMod val="60000"/>
                    <a:lumOff val="40000"/>
                  </a:schemeClr>
                </a:solidFill>
                <a:latin typeface="Arial" panose="020B0604020202020204" pitchFamily="34" charset="0"/>
                <a:cs typeface="Arial" panose="020B0604020202020204" pitchFamily="34" charset="0"/>
              </a:rPr>
              <a:t>mehr</a:t>
            </a:r>
            <a:endParaRPr lang="cs-CZ" sz="2400" dirty="0">
              <a:solidFill>
                <a:schemeClr val="accent3">
                  <a:lumMod val="60000"/>
                  <a:lumOff val="40000"/>
                </a:schemeClr>
              </a:solidFill>
              <a:latin typeface="Arial" panose="020B0604020202020204" pitchFamily="34" charset="0"/>
              <a:cs typeface="Arial" panose="020B0604020202020204" pitchFamily="34" charset="0"/>
            </a:endParaRPr>
          </a:p>
          <a:p>
            <a:r>
              <a:rPr lang="cs-CZ" sz="2400" dirty="0" err="1">
                <a:solidFill>
                  <a:schemeClr val="accent3">
                    <a:lumMod val="60000"/>
                    <a:lumOff val="40000"/>
                  </a:schemeClr>
                </a:solidFill>
                <a:latin typeface="Arial" panose="020B0604020202020204" pitchFamily="34" charset="0"/>
                <a:cs typeface="Arial" panose="020B0604020202020204" pitchFamily="34" charset="0"/>
              </a:rPr>
              <a:t>sogar</a:t>
            </a:r>
            <a:r>
              <a:rPr lang="cs-CZ" sz="2400" dirty="0">
                <a:latin typeface="Arial" panose="020B0604020202020204" pitchFamily="34" charset="0"/>
                <a:cs typeface="Arial" panose="020B0604020202020204" pitchFamily="34" charset="0"/>
              </a:rPr>
              <a:t> vs. </a:t>
            </a:r>
            <a:r>
              <a:rPr lang="cs-CZ" sz="2400" dirty="0" err="1">
                <a:solidFill>
                  <a:schemeClr val="accent3">
                    <a:lumMod val="60000"/>
                    <a:lumOff val="40000"/>
                  </a:schemeClr>
                </a:solidFill>
                <a:latin typeface="Arial" panose="020B0604020202020204" pitchFamily="34" charset="0"/>
                <a:cs typeface="Arial" panose="020B0604020202020204" pitchFamily="34" charset="0"/>
              </a:rPr>
              <a:t>nicht</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r>
              <a:rPr lang="cs-CZ" sz="2400" dirty="0" err="1">
                <a:solidFill>
                  <a:schemeClr val="accent3">
                    <a:lumMod val="60000"/>
                    <a:lumOff val="40000"/>
                  </a:schemeClr>
                </a:solidFill>
                <a:latin typeface="Arial" panose="020B0604020202020204" pitchFamily="34" charset="0"/>
                <a:cs typeface="Arial" panose="020B0604020202020204" pitchFamily="34" charset="0"/>
              </a:rPr>
              <a:t>einmal</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p>
          <a:p>
            <a:r>
              <a:rPr lang="cs-CZ" sz="2400" dirty="0" err="1">
                <a:solidFill>
                  <a:schemeClr val="accent3">
                    <a:lumMod val="60000"/>
                    <a:lumOff val="40000"/>
                  </a:schemeClr>
                </a:solidFill>
                <a:latin typeface="Arial" panose="020B0604020202020204" pitchFamily="34" charset="0"/>
                <a:cs typeface="Arial" panose="020B0604020202020204" pitchFamily="34" charset="0"/>
              </a:rPr>
              <a:t>danke</a:t>
            </a:r>
            <a:endParaRPr lang="cs-CZ" sz="2400" dirty="0">
              <a:solidFill>
                <a:schemeClr val="accent3">
                  <a:lumMod val="60000"/>
                  <a:lumOff val="40000"/>
                </a:schemeClr>
              </a:solidFill>
              <a:latin typeface="Arial" panose="020B0604020202020204" pitchFamily="34" charset="0"/>
              <a:cs typeface="Arial" panose="020B0604020202020204" pitchFamily="34" charset="0"/>
            </a:endParaRPr>
          </a:p>
          <a:p>
            <a:r>
              <a:rPr lang="cs-CZ" sz="2400" dirty="0" err="1">
                <a:latin typeface="Arial" panose="020B0604020202020204" pitchFamily="34" charset="0"/>
                <a:cs typeface="Arial" panose="020B0604020202020204" pitchFamily="34" charset="0"/>
              </a:rPr>
              <a:t>Polynegation</a:t>
            </a:r>
            <a:r>
              <a:rPr lang="cs-CZ" sz="2400" dirty="0">
                <a:latin typeface="Arial" panose="020B0604020202020204" pitchFamily="34" charset="0"/>
                <a:cs typeface="Arial" panose="020B0604020202020204" pitchFamily="34" charset="0"/>
              </a:rPr>
              <a:t> </a:t>
            </a:r>
          </a:p>
          <a:p>
            <a:endParaRPr lang="cs-CZ" sz="2900" dirty="0">
              <a:solidFill>
                <a:schemeClr val="accent3">
                  <a:lumMod val="60000"/>
                  <a:lumOff val="40000"/>
                </a:schemeClr>
              </a:solidFill>
            </a:endParaRPr>
          </a:p>
        </p:txBody>
      </p:sp>
    </p:spTree>
    <p:extLst>
      <p:ext uri="{BB962C8B-B14F-4D97-AF65-F5344CB8AC3E}">
        <p14:creationId xmlns:p14="http://schemas.microsoft.com/office/powerpoint/2010/main" val="28433464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de-DE" b="1" dirty="0">
                <a:solidFill>
                  <a:schemeClr val="accent3">
                    <a:lumMod val="60000"/>
                    <a:lumOff val="40000"/>
                  </a:schemeClr>
                </a:solidFill>
                <a:latin typeface="Arial" panose="020B0604020202020204" pitchFamily="34" charset="0"/>
                <a:ea typeface="+mn-ea"/>
                <a:cs typeface="Arial" panose="020B0604020202020204" pitchFamily="34" charset="0"/>
              </a:rPr>
              <a:t>noch</a:t>
            </a:r>
            <a:r>
              <a:rPr lang="sk-SK" b="1" dirty="0">
                <a:latin typeface="Arial" panose="020B0604020202020204" pitchFamily="34" charset="0"/>
                <a:cs typeface="Arial" panose="020B0604020202020204" pitchFamily="34" charset="0"/>
              </a:rPr>
              <a:t> </a:t>
            </a:r>
            <a:r>
              <a:rPr lang="de-DE" b="1" dirty="0">
                <a:solidFill>
                  <a:schemeClr val="accent3">
                    <a:lumMod val="60000"/>
                    <a:lumOff val="40000"/>
                  </a:schemeClr>
                </a:solidFill>
                <a:latin typeface="Arial" panose="020B0604020202020204" pitchFamily="34" charset="0"/>
                <a:ea typeface="+mn-ea"/>
                <a:cs typeface="Arial" panose="020B0604020202020204" pitchFamily="34" charset="0"/>
              </a:rPr>
              <a:t>nicht</a:t>
            </a:r>
            <a:r>
              <a:rPr lang="cs-CZ" b="1" dirty="0">
                <a:latin typeface="Arial" panose="020B0604020202020204" pitchFamily="34" charset="0"/>
                <a:cs typeface="Arial" panose="020B0604020202020204" pitchFamily="34" charset="0"/>
              </a:rPr>
              <a:t> vs. </a:t>
            </a:r>
            <a:r>
              <a:rPr lang="de-DE" b="1" dirty="0">
                <a:solidFill>
                  <a:schemeClr val="accent3">
                    <a:lumMod val="60000"/>
                    <a:lumOff val="40000"/>
                  </a:schemeClr>
                </a:solidFill>
                <a:latin typeface="Arial" panose="020B0604020202020204" pitchFamily="34" charset="0"/>
                <a:ea typeface="+mn-ea"/>
                <a:cs typeface="Arial" panose="020B0604020202020204" pitchFamily="34" charset="0"/>
              </a:rPr>
              <a:t>nicht mehr</a:t>
            </a:r>
            <a:endParaRPr lang="cs-CZ" b="1" dirty="0">
              <a:solidFill>
                <a:schemeClr val="accent3">
                  <a:lumMod val="60000"/>
                  <a:lumOff val="40000"/>
                </a:schemeClr>
              </a:solidFill>
              <a:latin typeface="Arial" panose="020B0604020202020204" pitchFamily="34" charset="0"/>
              <a:ea typeface="+mn-ea"/>
              <a:cs typeface="Arial" panose="020B0604020202020204" pitchFamily="34" charset="0"/>
            </a:endParaRPr>
          </a:p>
        </p:txBody>
      </p:sp>
      <p:sp>
        <p:nvSpPr>
          <p:cNvPr id="3" name="Zástupný symbol pro obsah 2"/>
          <p:cNvSpPr>
            <a:spLocks noGrp="1"/>
          </p:cNvSpPr>
          <p:nvPr>
            <p:ph idx="1"/>
          </p:nvPr>
        </p:nvSpPr>
        <p:spPr/>
        <p:txBody>
          <a:bodyPr>
            <a:normAutofit/>
          </a:bodyPr>
          <a:lstStyle/>
          <a:p>
            <a:pPr marL="0" indent="0">
              <a:lnSpc>
                <a:spcPct val="110000"/>
              </a:lnSpc>
              <a:spcBef>
                <a:spcPts val="0"/>
              </a:spcBef>
              <a:buNone/>
            </a:pPr>
            <a:r>
              <a:rPr lang="de-DE" sz="2400" dirty="0">
                <a:solidFill>
                  <a:schemeClr val="accent3">
                    <a:lumMod val="60000"/>
                    <a:lumOff val="40000"/>
                  </a:schemeClr>
                </a:solidFill>
                <a:latin typeface="Arial" panose="020B0604020202020204" pitchFamily="34" charset="0"/>
                <a:cs typeface="Arial" panose="020B0604020202020204" pitchFamily="34" charset="0"/>
              </a:rPr>
              <a:t>noch nicht</a:t>
            </a:r>
            <a:r>
              <a:rPr lang="de-DE" sz="2400" dirty="0">
                <a:latin typeface="Arial" panose="020B0604020202020204" pitchFamily="34" charset="0"/>
                <a:cs typeface="Arial" panose="020B0604020202020204" pitchFamily="34" charset="0"/>
              </a:rPr>
              <a:t>:</a:t>
            </a:r>
            <a:r>
              <a:rPr lang="de-DE" sz="2400" i="1" dirty="0">
                <a:latin typeface="Arial" panose="020B0604020202020204" pitchFamily="34" charset="0"/>
                <a:cs typeface="Arial" panose="020B0604020202020204" pitchFamily="34" charset="0"/>
              </a:rPr>
              <a:t> </a:t>
            </a:r>
            <a:r>
              <a:rPr lang="de-DE" sz="2400" dirty="0">
                <a:latin typeface="Arial" panose="020B0604020202020204" pitchFamily="34" charset="0"/>
                <a:cs typeface="Arial" panose="020B0604020202020204" pitchFamily="34" charset="0"/>
              </a:rPr>
              <a:t>bezeichnet ein Geschehen, das bi</a:t>
            </a:r>
            <a:r>
              <a:rPr lang="sk-SK" sz="2400" dirty="0">
                <a:latin typeface="Arial" panose="020B0604020202020204" pitchFamily="34" charset="0"/>
                <a:cs typeface="Arial" panose="020B0604020202020204" pitchFamily="34" charset="0"/>
              </a:rPr>
              <a:t>s</a:t>
            </a:r>
            <a:r>
              <a:rPr lang="de-DE" sz="2400" dirty="0">
                <a:latin typeface="Arial" panose="020B0604020202020204" pitchFamily="34" charset="0"/>
                <a:cs typeface="Arial" panose="020B0604020202020204" pitchFamily="34" charset="0"/>
              </a:rPr>
              <a:t> in d</a:t>
            </a:r>
            <a:r>
              <a:rPr lang="sk-SK" sz="2400" dirty="0">
                <a:latin typeface="Arial" panose="020B0604020202020204" pitchFamily="34" charset="0"/>
                <a:cs typeface="Arial" panose="020B0604020202020204" pitchFamily="34" charset="0"/>
              </a:rPr>
              <a:t>er</a:t>
            </a:r>
            <a:r>
              <a:rPr lang="de-DE" sz="2400" dirty="0">
                <a:latin typeface="Arial" panose="020B0604020202020204" pitchFamily="34" charset="0"/>
                <a:cs typeface="Arial" panose="020B0604020202020204" pitchFamily="34" charset="0"/>
              </a:rPr>
              <a:t> Sprechergegenwart nicht eingetreten ist</a:t>
            </a:r>
            <a:r>
              <a:rPr lang="cs-CZ" sz="2400" dirty="0">
                <a:latin typeface="Arial" panose="020B0604020202020204" pitchFamily="34" charset="0"/>
                <a:cs typeface="Arial" panose="020B0604020202020204" pitchFamily="34" charset="0"/>
              </a:rPr>
              <a:t>: </a:t>
            </a:r>
            <a:r>
              <a:rPr lang="de-DE" sz="2400" dirty="0">
                <a:solidFill>
                  <a:schemeClr val="accent3">
                    <a:lumMod val="60000"/>
                    <a:lumOff val="40000"/>
                  </a:schemeClr>
                </a:solidFill>
                <a:latin typeface="Arial" panose="020B0604020202020204" pitchFamily="34" charset="0"/>
                <a:cs typeface="Arial" panose="020B0604020202020204" pitchFamily="34" charset="0"/>
              </a:rPr>
              <a:t>Er ist noch nicht in der Schule. (=</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r>
              <a:rPr lang="de-DE" sz="2400" dirty="0">
                <a:solidFill>
                  <a:schemeClr val="accent3">
                    <a:lumMod val="60000"/>
                    <a:lumOff val="40000"/>
                  </a:schemeClr>
                </a:solidFill>
                <a:latin typeface="Arial" panose="020B0604020202020204" pitchFamily="34" charset="0"/>
                <a:cs typeface="Arial" panose="020B0604020202020204" pitchFamily="34" charset="0"/>
              </a:rPr>
              <a:t>Er war und ist nicht in der Schule, wird aber in die Schule kommen.)</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r>
              <a:rPr lang="cs-CZ" sz="2400" dirty="0">
                <a:latin typeface="Arial" panose="020B0604020202020204" pitchFamily="34" charset="0"/>
                <a:cs typeface="Arial" panose="020B0604020202020204" pitchFamily="34" charset="0"/>
              </a:rPr>
              <a:t>JEŠTĚ NE</a:t>
            </a:r>
            <a:endParaRPr lang="de-DE" sz="2400" dirty="0">
              <a:latin typeface="Arial" panose="020B0604020202020204" pitchFamily="34" charset="0"/>
              <a:cs typeface="Arial" panose="020B0604020202020204" pitchFamily="34" charset="0"/>
            </a:endParaRPr>
          </a:p>
          <a:p>
            <a:pPr marL="0" indent="0">
              <a:lnSpc>
                <a:spcPct val="110000"/>
              </a:lnSpc>
              <a:spcBef>
                <a:spcPts val="0"/>
              </a:spcBef>
              <a:buNone/>
            </a:pPr>
            <a:endParaRPr lang="de-DE" sz="2400" dirty="0">
              <a:latin typeface="Arial" panose="020B0604020202020204" pitchFamily="34" charset="0"/>
              <a:cs typeface="Arial" panose="020B0604020202020204" pitchFamily="34" charset="0"/>
            </a:endParaRPr>
          </a:p>
          <a:p>
            <a:pPr marL="0" indent="0">
              <a:lnSpc>
                <a:spcPct val="110000"/>
              </a:lnSpc>
              <a:spcBef>
                <a:spcPts val="0"/>
              </a:spcBef>
              <a:buNone/>
            </a:pPr>
            <a:r>
              <a:rPr lang="de-DE" sz="2400" dirty="0">
                <a:solidFill>
                  <a:schemeClr val="accent3">
                    <a:lumMod val="60000"/>
                    <a:lumOff val="40000"/>
                  </a:schemeClr>
                </a:solidFill>
                <a:latin typeface="Arial" panose="020B0604020202020204" pitchFamily="34" charset="0"/>
                <a:cs typeface="Arial" panose="020B0604020202020204" pitchFamily="34" charset="0"/>
              </a:rPr>
              <a:t>nicht mehr</a:t>
            </a:r>
            <a:r>
              <a:rPr lang="de-DE" sz="2400" dirty="0">
                <a:latin typeface="Arial" panose="020B0604020202020204" pitchFamily="34" charset="0"/>
                <a:cs typeface="Arial" panose="020B0604020202020204" pitchFamily="34" charset="0"/>
              </a:rPr>
              <a:t>: bezeichnet ein Geschehen, das in der Vergangenheit bestand, aber in der Sprechergegenwart nicht mehr besteht</a:t>
            </a:r>
            <a:r>
              <a:rPr lang="cs-CZ" sz="2400" dirty="0">
                <a:latin typeface="Arial" panose="020B0604020202020204" pitchFamily="34" charset="0"/>
                <a:cs typeface="Arial" panose="020B0604020202020204" pitchFamily="34" charset="0"/>
              </a:rPr>
              <a:t>: </a:t>
            </a:r>
            <a:r>
              <a:rPr lang="de-DE" sz="2400" dirty="0">
                <a:solidFill>
                  <a:schemeClr val="accent3">
                    <a:lumMod val="60000"/>
                    <a:lumOff val="40000"/>
                  </a:schemeClr>
                </a:solidFill>
                <a:latin typeface="Arial" panose="020B0604020202020204" pitchFamily="34" charset="0"/>
                <a:cs typeface="Arial" panose="020B0604020202020204" pitchFamily="34" charset="0"/>
              </a:rPr>
              <a:t>Er ist nicht mehr in der Schule</a:t>
            </a:r>
            <a:r>
              <a:rPr lang="sk-SK" sz="2400" dirty="0">
                <a:solidFill>
                  <a:schemeClr val="accent3">
                    <a:lumMod val="60000"/>
                    <a:lumOff val="40000"/>
                  </a:schemeClr>
                </a:solidFill>
                <a:latin typeface="Arial" panose="020B0604020202020204" pitchFamily="34" charset="0"/>
                <a:cs typeface="Arial" panose="020B0604020202020204" pitchFamily="34" charset="0"/>
              </a:rPr>
              <a:t> (= </a:t>
            </a:r>
            <a:r>
              <a:rPr lang="de-DE" sz="2400" dirty="0">
                <a:solidFill>
                  <a:schemeClr val="accent3">
                    <a:lumMod val="60000"/>
                    <a:lumOff val="40000"/>
                  </a:schemeClr>
                </a:solidFill>
                <a:latin typeface="Arial" panose="020B0604020202020204" pitchFamily="34" charset="0"/>
                <a:cs typeface="Arial" panose="020B0604020202020204" pitchFamily="34" charset="0"/>
              </a:rPr>
              <a:t>Er war in der Schule, ist aber nicht länger dort</a:t>
            </a:r>
            <a:r>
              <a:rPr lang="sk-SK" sz="2400" dirty="0">
                <a:solidFill>
                  <a:schemeClr val="accent3">
                    <a:lumMod val="60000"/>
                    <a:lumOff val="40000"/>
                  </a:schemeClr>
                </a:solidFill>
                <a:latin typeface="Arial" panose="020B0604020202020204" pitchFamily="34" charset="0"/>
                <a:cs typeface="Arial" panose="020B0604020202020204" pitchFamily="34" charset="0"/>
              </a:rPr>
              <a:t>.) </a:t>
            </a:r>
            <a:r>
              <a:rPr lang="cs-CZ" sz="2400" dirty="0">
                <a:latin typeface="Arial" panose="020B0604020202020204" pitchFamily="34" charset="0"/>
                <a:cs typeface="Arial" panose="020B0604020202020204" pitchFamily="34" charset="0"/>
              </a:rPr>
              <a:t>UŽ NE</a:t>
            </a:r>
            <a:endParaRPr lang="de-DE" sz="2400" dirty="0">
              <a:latin typeface="Arial" panose="020B0604020202020204" pitchFamily="34" charset="0"/>
              <a:cs typeface="Arial" panose="020B0604020202020204" pitchFamily="34" charset="0"/>
            </a:endParaRPr>
          </a:p>
          <a:p>
            <a:pPr marL="0" indent="0">
              <a:lnSpc>
                <a:spcPct val="110000"/>
              </a:lnSpc>
              <a:spcBef>
                <a:spcPts val="0"/>
              </a:spcBef>
              <a:buNone/>
            </a:pPr>
            <a:endParaRPr lang="de-DE" sz="2800" dirty="0">
              <a:solidFill>
                <a:schemeClr val="accent3">
                  <a:lumMod val="60000"/>
                  <a:lumOff val="40000"/>
                </a:schemeClr>
              </a:solidFill>
            </a:endParaRPr>
          </a:p>
        </p:txBody>
      </p:sp>
    </p:spTree>
    <p:extLst>
      <p:ext uri="{BB962C8B-B14F-4D97-AF65-F5344CB8AC3E}">
        <p14:creationId xmlns:p14="http://schemas.microsoft.com/office/powerpoint/2010/main" val="20025462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de-DE" b="1" dirty="0">
                <a:solidFill>
                  <a:schemeClr val="accent3">
                    <a:lumMod val="60000"/>
                    <a:lumOff val="40000"/>
                  </a:schemeClr>
                </a:solidFill>
                <a:latin typeface="Arial" panose="020B0604020202020204" pitchFamily="34" charset="0"/>
                <a:ea typeface="+mn-ea"/>
                <a:cs typeface="Arial" panose="020B0604020202020204" pitchFamily="34" charset="0"/>
              </a:rPr>
              <a:t>sogar</a:t>
            </a:r>
            <a:r>
              <a:rPr lang="de-DE" b="1" dirty="0">
                <a:latin typeface="Arial" panose="020B0604020202020204" pitchFamily="34" charset="0"/>
                <a:cs typeface="Arial" panose="020B0604020202020204" pitchFamily="34" charset="0"/>
              </a:rPr>
              <a:t> </a:t>
            </a:r>
            <a:r>
              <a:rPr lang="cs-CZ" b="1" dirty="0">
                <a:latin typeface="Arial" panose="020B0604020202020204" pitchFamily="34" charset="0"/>
                <a:cs typeface="Arial" panose="020B0604020202020204" pitchFamily="34" charset="0"/>
              </a:rPr>
              <a:t>vs.</a:t>
            </a:r>
            <a:r>
              <a:rPr lang="de-DE" b="1" dirty="0">
                <a:latin typeface="Arial" panose="020B0604020202020204" pitchFamily="34" charset="0"/>
                <a:cs typeface="Arial" panose="020B0604020202020204" pitchFamily="34" charset="0"/>
              </a:rPr>
              <a:t> </a:t>
            </a:r>
            <a:r>
              <a:rPr lang="de-DE" b="1" dirty="0">
                <a:solidFill>
                  <a:schemeClr val="accent3">
                    <a:lumMod val="60000"/>
                    <a:lumOff val="40000"/>
                  </a:schemeClr>
                </a:solidFill>
                <a:latin typeface="Arial" panose="020B0604020202020204" pitchFamily="34" charset="0"/>
                <a:ea typeface="+mn-ea"/>
                <a:cs typeface="Arial" panose="020B0604020202020204" pitchFamily="34" charset="0"/>
              </a:rPr>
              <a:t>nicht einmal</a:t>
            </a:r>
            <a:endParaRPr lang="cs-CZ" b="1" dirty="0">
              <a:solidFill>
                <a:schemeClr val="accent3">
                  <a:lumMod val="60000"/>
                  <a:lumOff val="40000"/>
                </a:schemeClr>
              </a:solidFill>
              <a:latin typeface="Arial" panose="020B0604020202020204" pitchFamily="34" charset="0"/>
              <a:ea typeface="+mn-ea"/>
              <a:cs typeface="Arial" panose="020B0604020202020204" pitchFamily="34" charset="0"/>
            </a:endParaRPr>
          </a:p>
        </p:txBody>
      </p:sp>
      <p:sp>
        <p:nvSpPr>
          <p:cNvPr id="3" name="Zástupný symbol pro obsah 2"/>
          <p:cNvSpPr>
            <a:spLocks noGrp="1"/>
          </p:cNvSpPr>
          <p:nvPr>
            <p:ph idx="1"/>
          </p:nvPr>
        </p:nvSpPr>
        <p:spPr/>
        <p:txBody>
          <a:bodyPr/>
          <a:lstStyle/>
          <a:p>
            <a:pPr marL="0" indent="0">
              <a:buNone/>
            </a:pPr>
            <a:r>
              <a:rPr lang="de-DE" sz="2800" dirty="0"/>
              <a:t>Das </a:t>
            </a:r>
            <a:r>
              <a:rPr lang="de-DE" sz="2800" b="1" dirty="0"/>
              <a:t>verstärkende</a:t>
            </a:r>
            <a:r>
              <a:rPr lang="de-DE" sz="2800" dirty="0"/>
              <a:t> und </a:t>
            </a:r>
            <a:r>
              <a:rPr lang="de-DE" sz="2800" b="1" dirty="0"/>
              <a:t>steigernde</a:t>
            </a:r>
            <a:r>
              <a:rPr lang="cs-CZ" sz="2800" b="1" dirty="0"/>
              <a:t> </a:t>
            </a:r>
            <a:r>
              <a:rPr lang="de-DE" sz="2800" dirty="0">
                <a:solidFill>
                  <a:schemeClr val="accent3">
                    <a:lumMod val="60000"/>
                    <a:lumOff val="40000"/>
                  </a:schemeClr>
                </a:solidFill>
              </a:rPr>
              <a:t>sogar</a:t>
            </a:r>
            <a:r>
              <a:rPr lang="cs-CZ" sz="2800" dirty="0"/>
              <a:t> </a:t>
            </a:r>
            <a:r>
              <a:rPr lang="de-DE" sz="2800" dirty="0"/>
              <a:t>wird verneint durch das </a:t>
            </a:r>
            <a:r>
              <a:rPr lang="de-DE" sz="2800" b="1" dirty="0"/>
              <a:t>abschwächende</a:t>
            </a:r>
            <a:r>
              <a:rPr lang="de-DE" sz="2800" dirty="0"/>
              <a:t> und </a:t>
            </a:r>
            <a:r>
              <a:rPr lang="de-DE" sz="2800" b="1" dirty="0"/>
              <a:t>mindernde</a:t>
            </a:r>
            <a:r>
              <a:rPr lang="de-DE" sz="2800" dirty="0"/>
              <a:t> Negationswort </a:t>
            </a:r>
            <a:r>
              <a:rPr lang="de-DE" sz="2800" dirty="0">
                <a:solidFill>
                  <a:schemeClr val="accent3">
                    <a:lumMod val="60000"/>
                    <a:lumOff val="40000"/>
                  </a:schemeClr>
                </a:solidFill>
              </a:rPr>
              <a:t>nicht einmal</a:t>
            </a:r>
            <a:r>
              <a:rPr lang="de-DE" sz="2800" dirty="0"/>
              <a:t>:</a:t>
            </a:r>
          </a:p>
          <a:p>
            <a:pPr marL="0" indent="0">
              <a:buNone/>
            </a:pPr>
            <a:r>
              <a:rPr lang="de-DE" sz="2800" dirty="0">
                <a:solidFill>
                  <a:schemeClr val="accent3">
                    <a:lumMod val="60000"/>
                    <a:lumOff val="40000"/>
                  </a:schemeClr>
                </a:solidFill>
              </a:rPr>
              <a:t>Er ist sogar </a:t>
            </a:r>
            <a:r>
              <a:rPr lang="cs-CZ" sz="2800" dirty="0" err="1">
                <a:solidFill>
                  <a:schemeClr val="accent3">
                    <a:lumMod val="60000"/>
                    <a:lumOff val="40000"/>
                  </a:schemeClr>
                </a:solidFill>
              </a:rPr>
              <a:t>zwei</a:t>
            </a:r>
            <a:r>
              <a:rPr lang="de-DE" sz="2800" dirty="0">
                <a:solidFill>
                  <a:schemeClr val="accent3">
                    <a:lumMod val="60000"/>
                    <a:lumOff val="40000"/>
                  </a:schemeClr>
                </a:solidFill>
              </a:rPr>
              <a:t> Wochen verreist.</a:t>
            </a:r>
            <a:r>
              <a:rPr lang="cs-CZ" sz="2800" dirty="0">
                <a:solidFill>
                  <a:schemeClr val="accent3">
                    <a:lumMod val="60000"/>
                    <a:lumOff val="40000"/>
                  </a:schemeClr>
                </a:solidFill>
              </a:rPr>
              <a:t> </a:t>
            </a:r>
            <a:r>
              <a:rPr lang="cs-CZ" sz="2800" dirty="0"/>
              <a:t>DOKONCE</a:t>
            </a:r>
          </a:p>
          <a:p>
            <a:pPr marL="0" indent="0">
              <a:buNone/>
            </a:pPr>
            <a:r>
              <a:rPr lang="de-DE" sz="2800" dirty="0">
                <a:solidFill>
                  <a:schemeClr val="accent3">
                    <a:lumMod val="60000"/>
                    <a:lumOff val="40000"/>
                  </a:schemeClr>
                </a:solidFill>
              </a:rPr>
              <a:t>Er ist nicht einmal </a:t>
            </a:r>
            <a:r>
              <a:rPr lang="cs-CZ" sz="2800" dirty="0" err="1">
                <a:solidFill>
                  <a:schemeClr val="accent3">
                    <a:lumMod val="60000"/>
                    <a:lumOff val="40000"/>
                  </a:schemeClr>
                </a:solidFill>
              </a:rPr>
              <a:t>drei</a:t>
            </a:r>
            <a:r>
              <a:rPr lang="de-DE" sz="2800" dirty="0">
                <a:solidFill>
                  <a:schemeClr val="accent3">
                    <a:lumMod val="60000"/>
                    <a:lumOff val="40000"/>
                  </a:schemeClr>
                </a:solidFill>
              </a:rPr>
              <a:t> Wochen verreist.</a:t>
            </a:r>
            <a:r>
              <a:rPr lang="cs-CZ" sz="2800" dirty="0">
                <a:solidFill>
                  <a:schemeClr val="accent3">
                    <a:lumMod val="60000"/>
                    <a:lumOff val="40000"/>
                  </a:schemeClr>
                </a:solidFill>
              </a:rPr>
              <a:t> </a:t>
            </a:r>
            <a:r>
              <a:rPr lang="cs-CZ" sz="2800" dirty="0"/>
              <a:t>ANI NE</a:t>
            </a:r>
            <a:endParaRPr lang="de-DE" sz="2800" dirty="0"/>
          </a:p>
          <a:p>
            <a:endParaRPr lang="cs-CZ" dirty="0"/>
          </a:p>
        </p:txBody>
      </p:sp>
    </p:spTree>
    <p:extLst>
      <p:ext uri="{BB962C8B-B14F-4D97-AF65-F5344CB8AC3E}">
        <p14:creationId xmlns:p14="http://schemas.microsoft.com/office/powerpoint/2010/main" val="38362710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100F1D-017D-9067-F33A-513D9C608448}"/>
              </a:ext>
            </a:extLst>
          </p:cNvPr>
          <p:cNvSpPr>
            <a:spLocks noGrp="1"/>
          </p:cNvSpPr>
          <p:nvPr>
            <p:ph type="title"/>
          </p:nvPr>
        </p:nvSpPr>
        <p:spPr/>
        <p:txBody>
          <a:bodyPr/>
          <a:lstStyle/>
          <a:p>
            <a:r>
              <a:rPr lang="cs-CZ" b="1" dirty="0" err="1">
                <a:solidFill>
                  <a:schemeClr val="accent3">
                    <a:lumMod val="60000"/>
                    <a:lumOff val="40000"/>
                  </a:schemeClr>
                </a:solidFill>
                <a:latin typeface="Arial" panose="020B0604020202020204" pitchFamily="34" charset="0"/>
                <a:ea typeface="+mn-ea"/>
                <a:cs typeface="Arial" panose="020B0604020202020204" pitchFamily="34" charset="0"/>
              </a:rPr>
              <a:t>danke</a:t>
            </a:r>
            <a:endParaRPr lang="cs-CZ" b="1" dirty="0">
              <a:solidFill>
                <a:schemeClr val="accent3">
                  <a:lumMod val="60000"/>
                  <a:lumOff val="40000"/>
                </a:schemeClr>
              </a:solidFill>
              <a:latin typeface="Arial" panose="020B0604020202020204" pitchFamily="34" charset="0"/>
              <a:ea typeface="+mn-ea"/>
              <a:cs typeface="Arial" panose="020B0604020202020204" pitchFamily="34" charset="0"/>
            </a:endParaRPr>
          </a:p>
        </p:txBody>
      </p:sp>
      <p:sp>
        <p:nvSpPr>
          <p:cNvPr id="3" name="Zástupný obsah 2">
            <a:extLst>
              <a:ext uri="{FF2B5EF4-FFF2-40B4-BE49-F238E27FC236}">
                <a16:creationId xmlns:a16="http://schemas.microsoft.com/office/drawing/2014/main" id="{14DE3247-DC3F-3531-4F5E-2D2B05D97454}"/>
              </a:ext>
            </a:extLst>
          </p:cNvPr>
          <p:cNvSpPr>
            <a:spLocks noGrp="1"/>
          </p:cNvSpPr>
          <p:nvPr>
            <p:ph idx="1"/>
          </p:nvPr>
        </p:nvSpPr>
        <p:spPr/>
        <p:txBody>
          <a:bodyPr>
            <a:normAutofit/>
          </a:bodyPr>
          <a:lstStyle/>
          <a:p>
            <a:r>
              <a:rPr lang="de-DE" sz="2400" dirty="0">
                <a:latin typeface="Arial" panose="020B0604020202020204" pitchFamily="34" charset="0"/>
                <a:cs typeface="Arial" panose="020B0604020202020204" pitchFamily="34" charset="0"/>
              </a:rPr>
              <a:t>Unterstreichung einer höflichen Ablehnung oder Annahme eines Angebots o. Ä.</a:t>
            </a:r>
            <a:endParaRPr lang="cs-CZ" sz="2400" dirty="0">
              <a:latin typeface="Arial" panose="020B0604020202020204" pitchFamily="34" charset="0"/>
              <a:cs typeface="Arial" panose="020B0604020202020204" pitchFamily="34" charset="0"/>
            </a:endParaRPr>
          </a:p>
          <a:p>
            <a:r>
              <a:rPr lang="cs-CZ" sz="2400" dirty="0" err="1">
                <a:latin typeface="Arial" panose="020B0604020202020204" pitchFamily="34" charset="0"/>
                <a:cs typeface="Arial" panose="020B0604020202020204" pitchFamily="34" charset="0"/>
              </a:rPr>
              <a:t>Zweideutigkeit</a:t>
            </a:r>
            <a:r>
              <a:rPr lang="cs-CZ" sz="2400" dirty="0">
                <a:latin typeface="Arial" panose="020B0604020202020204" pitchFamily="34" charset="0"/>
                <a:cs typeface="Arial" panose="020B0604020202020204" pitchFamily="34" charset="0"/>
              </a:rPr>
              <a:t>:</a:t>
            </a:r>
          </a:p>
          <a:p>
            <a:r>
              <a:rPr lang="de-DE" sz="2400" dirty="0">
                <a:solidFill>
                  <a:schemeClr val="accent3">
                    <a:lumMod val="60000"/>
                    <a:lumOff val="40000"/>
                  </a:schemeClr>
                </a:solidFill>
                <a:latin typeface="Arial" panose="020B0604020202020204" pitchFamily="34" charset="0"/>
                <a:cs typeface="Arial" panose="020B0604020202020204" pitchFamily="34" charset="0"/>
              </a:rPr>
              <a:t>Wollen Sie mitfahren? – Danke [nein]!</a:t>
            </a:r>
            <a:endParaRPr lang="cs-CZ" sz="2400" dirty="0">
              <a:solidFill>
                <a:schemeClr val="accent3">
                  <a:lumMod val="60000"/>
                  <a:lumOff val="40000"/>
                </a:schemeClr>
              </a:solidFill>
              <a:latin typeface="Arial" panose="020B0604020202020204" pitchFamily="34" charset="0"/>
              <a:cs typeface="Arial" panose="020B0604020202020204" pitchFamily="34" charset="0"/>
            </a:endParaRPr>
          </a:p>
          <a:p>
            <a:r>
              <a:rPr lang="de-DE" sz="2400" dirty="0">
                <a:solidFill>
                  <a:schemeClr val="accent3">
                    <a:lumMod val="60000"/>
                    <a:lumOff val="40000"/>
                  </a:schemeClr>
                </a:solidFill>
                <a:latin typeface="Arial" panose="020B0604020202020204" pitchFamily="34" charset="0"/>
                <a:cs typeface="Arial" panose="020B0604020202020204" pitchFamily="34" charset="0"/>
              </a:rPr>
              <a:t>Wollen Sie mitfahren? – Danke [</a:t>
            </a:r>
            <a:r>
              <a:rPr lang="cs-CZ" sz="2400" dirty="0" err="1">
                <a:solidFill>
                  <a:schemeClr val="accent3">
                    <a:lumMod val="60000"/>
                    <a:lumOff val="40000"/>
                  </a:schemeClr>
                </a:solidFill>
                <a:latin typeface="Arial" panose="020B0604020202020204" pitchFamily="34" charset="0"/>
                <a:cs typeface="Arial" panose="020B0604020202020204" pitchFamily="34" charset="0"/>
              </a:rPr>
              <a:t>ja</a:t>
            </a:r>
            <a:r>
              <a:rPr lang="de-DE" sz="2400" dirty="0">
                <a:solidFill>
                  <a:schemeClr val="accent3">
                    <a:lumMod val="60000"/>
                    <a:lumOff val="40000"/>
                  </a:schemeClr>
                </a:solidFill>
                <a:latin typeface="Arial" panose="020B0604020202020204" pitchFamily="34" charset="0"/>
                <a:cs typeface="Arial" panose="020B0604020202020204" pitchFamily="34" charset="0"/>
              </a:rPr>
              <a:t>]!</a:t>
            </a:r>
            <a:endParaRPr lang="cs-CZ" sz="2400" dirty="0">
              <a:solidFill>
                <a:schemeClr val="accent3">
                  <a:lumMod val="60000"/>
                  <a:lumOff val="40000"/>
                </a:schemeClr>
              </a:solidFill>
              <a:latin typeface="Arial" panose="020B0604020202020204" pitchFamily="34" charset="0"/>
              <a:cs typeface="Arial" panose="020B0604020202020204" pitchFamily="34" charset="0"/>
            </a:endParaRPr>
          </a:p>
          <a:p>
            <a:r>
              <a:rPr lang="de-DE" sz="2400" dirty="0">
                <a:solidFill>
                  <a:schemeClr val="accent3">
                    <a:lumMod val="60000"/>
                    <a:lumOff val="40000"/>
                  </a:schemeClr>
                </a:solidFill>
                <a:latin typeface="Arial" panose="020B0604020202020204" pitchFamily="34" charset="0"/>
                <a:cs typeface="Arial" panose="020B0604020202020204" pitchFamily="34" charset="0"/>
              </a:rPr>
              <a:t>Soll ich Ihnen helfen? – Danke</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r>
              <a:rPr lang="de-DE" sz="2400" dirty="0">
                <a:solidFill>
                  <a:schemeClr val="accent3">
                    <a:lumMod val="60000"/>
                    <a:lumOff val="40000"/>
                  </a:schemeClr>
                </a:solidFill>
                <a:latin typeface="Arial" panose="020B0604020202020204" pitchFamily="34" charset="0"/>
                <a:cs typeface="Arial" panose="020B0604020202020204" pitchFamily="34" charset="0"/>
              </a:rPr>
              <a:t>[es geht schon]! </a:t>
            </a:r>
            <a:endParaRPr lang="cs-CZ" sz="2400" dirty="0">
              <a:solidFill>
                <a:schemeClr val="accent3">
                  <a:lumMod val="60000"/>
                  <a:lumOff val="40000"/>
                </a:schemeClr>
              </a:solidFill>
              <a:latin typeface="Arial" panose="020B0604020202020204" pitchFamily="34" charset="0"/>
              <a:cs typeface="Arial" panose="020B0604020202020204" pitchFamily="34" charset="0"/>
            </a:endParaRPr>
          </a:p>
          <a:p>
            <a:r>
              <a:rPr lang="de-DE" sz="2400" dirty="0">
                <a:solidFill>
                  <a:schemeClr val="accent3">
                    <a:lumMod val="60000"/>
                    <a:lumOff val="40000"/>
                  </a:schemeClr>
                </a:solidFill>
                <a:latin typeface="Arial" panose="020B0604020202020204" pitchFamily="34" charset="0"/>
                <a:cs typeface="Arial" panose="020B0604020202020204" pitchFamily="34" charset="0"/>
              </a:rPr>
              <a:t>Soll ich Ihnen helfe</a:t>
            </a:r>
            <a:r>
              <a:rPr lang="cs-CZ" sz="2400" dirty="0">
                <a:solidFill>
                  <a:schemeClr val="accent3">
                    <a:lumMod val="60000"/>
                    <a:lumOff val="40000"/>
                  </a:schemeClr>
                </a:solidFill>
                <a:latin typeface="Arial" panose="020B0604020202020204" pitchFamily="34" charset="0"/>
                <a:cs typeface="Arial" panose="020B0604020202020204" pitchFamily="34" charset="0"/>
              </a:rPr>
              <a:t>n</a:t>
            </a:r>
            <a:r>
              <a:rPr lang="de-DE" sz="2400" dirty="0">
                <a:solidFill>
                  <a:schemeClr val="accent3">
                    <a:lumMod val="60000"/>
                    <a:lumOff val="40000"/>
                  </a:schemeClr>
                </a:solidFill>
                <a:latin typeface="Arial" panose="020B0604020202020204" pitchFamily="34" charset="0"/>
                <a:cs typeface="Arial" panose="020B0604020202020204" pitchFamily="34" charset="0"/>
              </a:rPr>
              <a:t>? – Danke</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r>
              <a:rPr lang="de-DE" sz="2400" dirty="0">
                <a:solidFill>
                  <a:schemeClr val="accent3">
                    <a:lumMod val="60000"/>
                    <a:lumOff val="40000"/>
                  </a:schemeClr>
                </a:solidFill>
                <a:latin typeface="Arial" panose="020B0604020202020204" pitchFamily="34" charset="0"/>
                <a:cs typeface="Arial" panose="020B0604020202020204" pitchFamily="34" charset="0"/>
              </a:rPr>
              <a:t>[</a:t>
            </a:r>
            <a:r>
              <a:rPr lang="cs-CZ" sz="2400" dirty="0" err="1">
                <a:solidFill>
                  <a:schemeClr val="accent3">
                    <a:lumMod val="60000"/>
                    <a:lumOff val="40000"/>
                  </a:schemeClr>
                </a:solidFill>
                <a:latin typeface="Arial" panose="020B0604020202020204" pitchFamily="34" charset="0"/>
                <a:cs typeface="Arial" panose="020B0604020202020204" pitchFamily="34" charset="0"/>
              </a:rPr>
              <a:t>nehmen</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r>
              <a:rPr lang="cs-CZ" sz="2400" dirty="0" err="1">
                <a:solidFill>
                  <a:schemeClr val="accent3">
                    <a:lumMod val="60000"/>
                    <a:lumOff val="40000"/>
                  </a:schemeClr>
                </a:solidFill>
                <a:latin typeface="Arial" panose="020B0604020202020204" pitchFamily="34" charset="0"/>
                <a:cs typeface="Arial" panose="020B0604020202020204" pitchFamily="34" charset="0"/>
              </a:rPr>
              <a:t>Sie</a:t>
            </a:r>
            <a:r>
              <a:rPr lang="cs-CZ" sz="2400" dirty="0">
                <a:solidFill>
                  <a:schemeClr val="accent3">
                    <a:lumMod val="60000"/>
                    <a:lumOff val="40000"/>
                  </a:schemeClr>
                </a:solidFill>
                <a:latin typeface="Arial" panose="020B0604020202020204" pitchFamily="34" charset="0"/>
                <a:cs typeface="Arial" panose="020B0604020202020204" pitchFamily="34" charset="0"/>
              </a:rPr>
              <a:t> den </a:t>
            </a:r>
            <a:r>
              <a:rPr lang="cs-CZ" sz="2400" dirty="0" err="1">
                <a:solidFill>
                  <a:schemeClr val="accent3">
                    <a:lumMod val="60000"/>
                    <a:lumOff val="40000"/>
                  </a:schemeClr>
                </a:solidFill>
                <a:latin typeface="Arial" panose="020B0604020202020204" pitchFamily="34" charset="0"/>
                <a:cs typeface="Arial" panose="020B0604020202020204" pitchFamily="34" charset="0"/>
              </a:rPr>
              <a:t>kleineren</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r>
              <a:rPr lang="cs-CZ" sz="2400" dirty="0" err="1">
                <a:solidFill>
                  <a:schemeClr val="accent3">
                    <a:lumMod val="60000"/>
                    <a:lumOff val="40000"/>
                  </a:schemeClr>
                </a:solidFill>
                <a:latin typeface="Arial" panose="020B0604020202020204" pitchFamily="34" charset="0"/>
                <a:cs typeface="Arial" panose="020B0604020202020204" pitchFamily="34" charset="0"/>
              </a:rPr>
              <a:t>Koffer</a:t>
            </a:r>
            <a:r>
              <a:rPr lang="de-DE" sz="2400" dirty="0">
                <a:solidFill>
                  <a:schemeClr val="accent3">
                    <a:lumMod val="60000"/>
                    <a:lumOff val="40000"/>
                  </a:schemeClr>
                </a:solidFill>
                <a:latin typeface="Arial" panose="020B0604020202020204" pitchFamily="34" charset="0"/>
                <a:cs typeface="Arial" panose="020B0604020202020204" pitchFamily="34" charset="0"/>
              </a:rPr>
              <a:t>]!</a:t>
            </a:r>
            <a:endParaRPr lang="cs-CZ" sz="2400" dirty="0">
              <a:solidFill>
                <a:schemeClr val="accent3">
                  <a:lumMod val="60000"/>
                  <a:lumOff val="40000"/>
                </a:schemeClr>
              </a:solidFill>
              <a:latin typeface="Arial" panose="020B0604020202020204" pitchFamily="34" charset="0"/>
              <a:cs typeface="Arial" panose="020B0604020202020204" pitchFamily="34" charset="0"/>
            </a:endParaRPr>
          </a:p>
          <a:p>
            <a:endParaRPr lang="cs-CZ" dirty="0"/>
          </a:p>
        </p:txBody>
      </p:sp>
    </p:spTree>
    <p:extLst>
      <p:ext uri="{BB962C8B-B14F-4D97-AF65-F5344CB8AC3E}">
        <p14:creationId xmlns:p14="http://schemas.microsoft.com/office/powerpoint/2010/main" val="3888713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altLang="cs-CZ" b="1" dirty="0">
                <a:latin typeface="Arial" pitchFamily="34" charset="0"/>
                <a:cs typeface="Mangal" pitchFamily="18" charset="0"/>
              </a:rPr>
              <a:t>Einführung</a:t>
            </a:r>
            <a:endParaRPr lang="cs-CZ" b="1" dirty="0"/>
          </a:p>
        </p:txBody>
      </p:sp>
      <p:sp>
        <p:nvSpPr>
          <p:cNvPr id="3" name="Zástupný symbol pro obsah 2"/>
          <p:cNvSpPr>
            <a:spLocks noGrp="1"/>
          </p:cNvSpPr>
          <p:nvPr>
            <p:ph idx="1"/>
          </p:nvPr>
        </p:nvSpPr>
        <p:spPr/>
        <p:txBody>
          <a:bodyPr>
            <a:normAutofit/>
          </a:bodyPr>
          <a:lstStyle/>
          <a:p>
            <a:pPr marL="431800" indent="-323850">
              <a:buSzPct val="45000"/>
              <a:buFont typeface="StarSymbol"/>
              <a:buChar char="●"/>
            </a:pPr>
            <a:r>
              <a:rPr lang="cs-CZ" altLang="cs-CZ" sz="2400" dirty="0">
                <a:latin typeface="Arial" pitchFamily="34" charset="0"/>
                <a:ea typeface="Microsoft YaHei" pitchFamily="34" charset="-122"/>
                <a:cs typeface="Mangal" pitchFamily="18" charset="0"/>
              </a:rPr>
              <a:t>lat. </a:t>
            </a:r>
            <a:r>
              <a:rPr lang="cs-CZ" altLang="cs-CZ" sz="2400" i="1" dirty="0" err="1">
                <a:latin typeface="Arial" pitchFamily="34" charset="0"/>
                <a:ea typeface="Microsoft YaHei" pitchFamily="34" charset="-122"/>
                <a:cs typeface="Mangal" pitchFamily="18" charset="0"/>
              </a:rPr>
              <a:t>negatio</a:t>
            </a:r>
            <a:r>
              <a:rPr lang="cs-CZ" altLang="cs-CZ" sz="2400" dirty="0">
                <a:latin typeface="Arial" pitchFamily="34" charset="0"/>
                <a:ea typeface="Microsoft YaHei" pitchFamily="34" charset="-122"/>
                <a:cs typeface="Mangal" pitchFamily="18" charset="0"/>
              </a:rPr>
              <a:t> </a:t>
            </a:r>
            <a:r>
              <a:rPr lang="cs-CZ" altLang="cs-CZ" sz="2400" dirty="0" err="1">
                <a:latin typeface="Arial" pitchFamily="34" charset="0"/>
                <a:ea typeface="Microsoft YaHei" pitchFamily="34" charset="-122"/>
                <a:cs typeface="Mangal" pitchFamily="18" charset="0"/>
              </a:rPr>
              <a:t>Verneinung</a:t>
            </a:r>
            <a:r>
              <a:rPr lang="cs-CZ" altLang="cs-CZ" sz="2400" dirty="0">
                <a:latin typeface="Arial" pitchFamily="34" charset="0"/>
                <a:ea typeface="Microsoft YaHei" pitchFamily="34" charset="-122"/>
                <a:cs typeface="Mangal" pitchFamily="18" charset="0"/>
              </a:rPr>
              <a:t>, </a:t>
            </a:r>
            <a:r>
              <a:rPr lang="cs-CZ" altLang="cs-CZ" sz="2400" i="1" dirty="0" err="1">
                <a:latin typeface="Arial" pitchFamily="34" charset="0"/>
                <a:ea typeface="Microsoft YaHei" pitchFamily="34" charset="-122"/>
                <a:cs typeface="Mangal" pitchFamily="18" charset="0"/>
              </a:rPr>
              <a:t>negare</a:t>
            </a:r>
            <a:r>
              <a:rPr lang="cs-CZ" altLang="cs-CZ" sz="2400" dirty="0">
                <a:latin typeface="Arial" pitchFamily="34" charset="0"/>
                <a:ea typeface="Microsoft YaHei" pitchFamily="34" charset="-122"/>
                <a:cs typeface="Mangal" pitchFamily="18" charset="0"/>
              </a:rPr>
              <a:t> </a:t>
            </a:r>
            <a:r>
              <a:rPr lang="cs-CZ" altLang="cs-CZ" sz="2400" dirty="0" err="1">
                <a:latin typeface="Arial" pitchFamily="34" charset="0"/>
                <a:ea typeface="Microsoft YaHei" pitchFamily="34" charset="-122"/>
                <a:cs typeface="Mangal" pitchFamily="18" charset="0"/>
              </a:rPr>
              <a:t>verneinen</a:t>
            </a:r>
            <a:endParaRPr lang="cs-CZ" altLang="cs-CZ" sz="2400" dirty="0">
              <a:latin typeface="Arial" pitchFamily="34" charset="0"/>
              <a:ea typeface="Microsoft YaHei" pitchFamily="34" charset="-122"/>
              <a:cs typeface="Mangal" pitchFamily="18" charset="0"/>
            </a:endParaRPr>
          </a:p>
          <a:p>
            <a:pPr marL="431800" indent="-323850">
              <a:buSzPct val="45000"/>
              <a:buFont typeface="StarSymbol"/>
              <a:buChar char="●"/>
            </a:pPr>
            <a:r>
              <a:rPr lang="cs-CZ" altLang="cs-CZ" sz="2400" dirty="0">
                <a:latin typeface="Arial" pitchFamily="34" charset="0"/>
                <a:ea typeface="Microsoft YaHei" pitchFamily="34" charset="-122"/>
                <a:cs typeface="Mangal" pitchFamily="18" charset="0"/>
              </a:rPr>
              <a:t>Syn. </a:t>
            </a:r>
            <a:r>
              <a:rPr lang="cs-CZ" altLang="cs-CZ" sz="2400" dirty="0" err="1">
                <a:latin typeface="Arial" pitchFamily="34" charset="0"/>
                <a:ea typeface="Microsoft YaHei" pitchFamily="34" charset="-122"/>
                <a:cs typeface="Mangal" pitchFamily="18" charset="0"/>
              </a:rPr>
              <a:t>Verneinung</a:t>
            </a:r>
            <a:r>
              <a:rPr lang="cs-CZ" altLang="cs-CZ" sz="2400" dirty="0">
                <a:latin typeface="Arial" pitchFamily="34" charset="0"/>
                <a:ea typeface="Microsoft YaHei" pitchFamily="34" charset="-122"/>
                <a:cs typeface="Mangal" pitchFamily="18" charset="0"/>
              </a:rPr>
              <a:t> </a:t>
            </a:r>
            <a:r>
              <a:rPr lang="cs-CZ" altLang="cs-CZ" sz="2400" dirty="0" err="1">
                <a:latin typeface="Arial" pitchFamily="34" charset="0"/>
                <a:ea typeface="Microsoft YaHei" pitchFamily="34" charset="-122"/>
                <a:cs typeface="Mangal" pitchFamily="18" charset="0"/>
              </a:rPr>
              <a:t>aber</a:t>
            </a:r>
            <a:r>
              <a:rPr lang="cs-CZ" altLang="cs-CZ" sz="2400" dirty="0">
                <a:latin typeface="Arial" pitchFamily="34" charset="0"/>
                <a:ea typeface="Microsoft YaHei" pitchFamily="34" charset="-122"/>
                <a:cs typeface="Mangal" pitchFamily="18" charset="0"/>
              </a:rPr>
              <a:t> </a:t>
            </a:r>
            <a:r>
              <a:rPr lang="cs-CZ" altLang="cs-CZ" sz="2400" dirty="0" err="1">
                <a:latin typeface="Arial" pitchFamily="34" charset="0"/>
                <a:ea typeface="Microsoft YaHei" pitchFamily="34" charset="-122"/>
                <a:cs typeface="Mangal" pitchFamily="18" charset="0"/>
              </a:rPr>
              <a:t>gelegentlich</a:t>
            </a:r>
            <a:r>
              <a:rPr lang="cs-CZ" altLang="cs-CZ" sz="2400" dirty="0">
                <a:latin typeface="Arial" pitchFamily="34" charset="0"/>
                <a:ea typeface="Microsoft YaHei" pitchFamily="34" charset="-122"/>
                <a:cs typeface="Mangal" pitchFamily="18" charset="0"/>
              </a:rPr>
              <a:t> </a:t>
            </a:r>
            <a:r>
              <a:rPr lang="cs-CZ" altLang="cs-CZ" sz="2400" dirty="0" err="1">
                <a:latin typeface="Arial" pitchFamily="34" charset="0"/>
                <a:ea typeface="Microsoft YaHei" pitchFamily="34" charset="-122"/>
                <a:cs typeface="Mangal" pitchFamily="18" charset="0"/>
              </a:rPr>
              <a:t>zwichen</a:t>
            </a:r>
            <a:r>
              <a:rPr lang="cs-CZ" altLang="cs-CZ" sz="2400" dirty="0">
                <a:latin typeface="Arial" pitchFamily="34" charset="0"/>
                <a:ea typeface="Microsoft YaHei" pitchFamily="34" charset="-122"/>
                <a:cs typeface="Mangal" pitchFamily="18" charset="0"/>
              </a:rPr>
              <a:t> </a:t>
            </a:r>
            <a:r>
              <a:rPr lang="cs-CZ" altLang="cs-CZ" sz="2400" dirty="0" err="1">
                <a:latin typeface="Arial" pitchFamily="34" charset="0"/>
                <a:ea typeface="Microsoft YaHei" pitchFamily="34" charset="-122"/>
                <a:cs typeface="Mangal" pitchFamily="18" charset="0"/>
              </a:rPr>
              <a:t>Negation</a:t>
            </a:r>
            <a:r>
              <a:rPr lang="cs-CZ" altLang="cs-CZ" sz="2400" dirty="0">
                <a:latin typeface="Arial" pitchFamily="34" charset="0"/>
                <a:ea typeface="Microsoft YaHei" pitchFamily="34" charset="-122"/>
                <a:cs typeface="Mangal" pitchFamily="18" charset="0"/>
              </a:rPr>
              <a:t> </a:t>
            </a:r>
            <a:r>
              <a:rPr lang="cs-CZ" altLang="cs-CZ" sz="2400" dirty="0" err="1">
                <a:latin typeface="Arial" pitchFamily="34" charset="0"/>
                <a:ea typeface="Microsoft YaHei" pitchFamily="34" charset="-122"/>
                <a:cs typeface="Mangal" pitchFamily="18" charset="0"/>
              </a:rPr>
              <a:t>und</a:t>
            </a:r>
            <a:r>
              <a:rPr lang="cs-CZ" altLang="cs-CZ" sz="2400" dirty="0">
                <a:latin typeface="Arial" pitchFamily="34" charset="0"/>
                <a:ea typeface="Microsoft YaHei" pitchFamily="34" charset="-122"/>
                <a:cs typeface="Mangal" pitchFamily="18" charset="0"/>
              </a:rPr>
              <a:t> </a:t>
            </a:r>
            <a:r>
              <a:rPr lang="cs-CZ" altLang="cs-CZ" sz="2400" dirty="0" err="1">
                <a:latin typeface="Arial" pitchFamily="34" charset="0"/>
                <a:ea typeface="Microsoft YaHei" pitchFamily="34" charset="-122"/>
                <a:cs typeface="Mangal" pitchFamily="18" charset="0"/>
              </a:rPr>
              <a:t>Verneinung</a:t>
            </a:r>
            <a:r>
              <a:rPr lang="cs-CZ" altLang="cs-CZ" sz="2400" dirty="0">
                <a:latin typeface="Arial" pitchFamily="34" charset="0"/>
                <a:ea typeface="Microsoft YaHei" pitchFamily="34" charset="-122"/>
                <a:cs typeface="Mangal" pitchFamily="18" charset="0"/>
              </a:rPr>
              <a:t> </a:t>
            </a:r>
            <a:r>
              <a:rPr lang="cs-CZ" altLang="cs-CZ" sz="2400" dirty="0" err="1">
                <a:latin typeface="Arial" pitchFamily="34" charset="0"/>
                <a:ea typeface="Microsoft YaHei" pitchFamily="34" charset="-122"/>
                <a:cs typeface="Mangal" pitchFamily="18" charset="0"/>
              </a:rPr>
              <a:t>unterschieden</a:t>
            </a:r>
            <a:r>
              <a:rPr lang="cs-CZ" altLang="cs-CZ" sz="2400" dirty="0">
                <a:latin typeface="Arial" pitchFamily="34" charset="0"/>
                <a:ea typeface="Microsoft YaHei" pitchFamily="34" charset="-122"/>
                <a:cs typeface="Mangal" pitchFamily="18" charset="0"/>
              </a:rPr>
              <a:t>: „</a:t>
            </a:r>
            <a:r>
              <a:rPr lang="de-DE" sz="2400" dirty="0">
                <a:latin typeface="Arial" pitchFamily="34" charset="0"/>
                <a:ea typeface="Microsoft YaHei" pitchFamily="34" charset="-122"/>
                <a:cs typeface="Mangal" pitchFamily="18" charset="0"/>
              </a:rPr>
              <a:t>Während man mit dem Begriff Negation die sprachliche Bedeutung meint, den Wahrheitswert einer Aussage umzukehren, ist die Verneinung eine sprachliche Handlung, die man ausführt, wenn man einen negierten Satz verwendet. Das Gegenteil einer Verneinung, also eine bejahende beziehungsweise bekräftigende Aussage, bezeichnet man als Affirmation.</a:t>
            </a:r>
            <a:r>
              <a:rPr lang="cs-CZ" sz="2400" dirty="0">
                <a:latin typeface="Arial" pitchFamily="34" charset="0"/>
                <a:ea typeface="Microsoft YaHei" pitchFamily="34" charset="-122"/>
                <a:cs typeface="Mangal" pitchFamily="18" charset="0"/>
              </a:rPr>
              <a:t>“ (https://de.wikipedia.org/wiki/</a:t>
            </a:r>
            <a:r>
              <a:rPr lang="cs-CZ" sz="2400" dirty="0" err="1">
                <a:latin typeface="Arial" pitchFamily="34" charset="0"/>
                <a:ea typeface="Microsoft YaHei" pitchFamily="34" charset="-122"/>
                <a:cs typeface="Mangal" pitchFamily="18" charset="0"/>
              </a:rPr>
              <a:t>Negation</a:t>
            </a:r>
            <a:r>
              <a:rPr lang="cs-CZ" sz="2400" dirty="0">
                <a:latin typeface="Arial" pitchFamily="34" charset="0"/>
                <a:ea typeface="Microsoft YaHei" pitchFamily="34" charset="-122"/>
                <a:cs typeface="Mangal" pitchFamily="18" charset="0"/>
              </a:rPr>
              <a:t>)</a:t>
            </a:r>
            <a:r>
              <a:rPr lang="cs-CZ" altLang="cs-CZ" sz="2400" dirty="0">
                <a:latin typeface="Arial" pitchFamily="34" charset="0"/>
                <a:ea typeface="Microsoft YaHei" pitchFamily="34" charset="-122"/>
                <a:cs typeface="Mangal" pitchFamily="18" charset="0"/>
              </a:rPr>
              <a:t> </a:t>
            </a:r>
          </a:p>
          <a:p>
            <a:endParaRPr lang="cs-CZ" dirty="0"/>
          </a:p>
        </p:txBody>
      </p:sp>
    </p:spTree>
    <p:extLst>
      <p:ext uri="{BB962C8B-B14F-4D97-AF65-F5344CB8AC3E}">
        <p14:creationId xmlns:p14="http://schemas.microsoft.com/office/powerpoint/2010/main" val="4858743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F179AA-8F57-0EC3-9A57-8DDA9FB9D9D2}"/>
              </a:ext>
            </a:extLst>
          </p:cNvPr>
          <p:cNvSpPr>
            <a:spLocks noGrp="1"/>
          </p:cNvSpPr>
          <p:nvPr>
            <p:ph type="title"/>
          </p:nvPr>
        </p:nvSpPr>
        <p:spPr/>
        <p:txBody>
          <a:bodyPr/>
          <a:lstStyle/>
          <a:p>
            <a:r>
              <a:rPr lang="cs-CZ" b="1" dirty="0" err="1">
                <a:latin typeface="Arial" panose="020B0604020202020204" pitchFamily="34" charset="0"/>
                <a:cs typeface="Arial" panose="020B0604020202020204" pitchFamily="34" charset="0"/>
              </a:rPr>
              <a:t>Polynegation</a:t>
            </a:r>
            <a:r>
              <a:rPr lang="cs-CZ" b="1" dirty="0">
                <a:latin typeface="Arial" panose="020B0604020202020204" pitchFamily="34" charset="0"/>
                <a:cs typeface="Arial" panose="020B0604020202020204" pitchFamily="34" charset="0"/>
              </a:rPr>
              <a:t> </a:t>
            </a:r>
          </a:p>
        </p:txBody>
      </p:sp>
      <p:sp>
        <p:nvSpPr>
          <p:cNvPr id="3" name="Zástupný obsah 2">
            <a:extLst>
              <a:ext uri="{FF2B5EF4-FFF2-40B4-BE49-F238E27FC236}">
                <a16:creationId xmlns:a16="http://schemas.microsoft.com/office/drawing/2014/main" id="{E44316C6-AC8E-3B0D-86B9-0B4BFC3A4226}"/>
              </a:ext>
            </a:extLst>
          </p:cNvPr>
          <p:cNvSpPr>
            <a:spLocks noGrp="1"/>
          </p:cNvSpPr>
          <p:nvPr>
            <p:ph idx="1"/>
          </p:nvPr>
        </p:nvSpPr>
        <p:spPr/>
        <p:txBody>
          <a:bodyPr>
            <a:normAutofit/>
          </a:bodyPr>
          <a:lstStyle/>
          <a:p>
            <a:r>
              <a:rPr lang="cs-CZ" sz="2400" dirty="0" err="1">
                <a:latin typeface="Arial" panose="020B0604020202020204" pitchFamily="34" charset="0"/>
                <a:cs typeface="Arial" panose="020B0604020202020204" pitchFamily="34" charset="0"/>
              </a:rPr>
              <a:t>Polynegation</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standardsprachlich</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nicht</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korrekt</a:t>
            </a:r>
            <a:r>
              <a:rPr lang="cs-CZ" sz="2400" dirty="0">
                <a:latin typeface="Arial" panose="020B0604020202020204" pitchFamily="34" charset="0"/>
                <a:cs typeface="Arial" panose="020B0604020202020204" pitchFamily="34" charset="0"/>
              </a:rPr>
              <a:t>: </a:t>
            </a:r>
          </a:p>
          <a:p>
            <a:pPr marL="0" indent="0">
              <a:buNone/>
            </a:pPr>
            <a:r>
              <a:rPr lang="cs-CZ" sz="2400" dirty="0">
                <a:solidFill>
                  <a:schemeClr val="accent3">
                    <a:lumMod val="60000"/>
                    <a:lumOff val="40000"/>
                  </a:schemeClr>
                </a:solidFill>
                <a:latin typeface="Arial" panose="020B0604020202020204" pitchFamily="34" charset="0"/>
                <a:cs typeface="Arial" panose="020B0604020202020204" pitchFamily="34" charset="0"/>
              </a:rPr>
              <a:t>*</a:t>
            </a:r>
            <a:r>
              <a:rPr lang="cs-CZ" sz="2400" dirty="0" err="1">
                <a:solidFill>
                  <a:schemeClr val="accent3">
                    <a:lumMod val="60000"/>
                    <a:lumOff val="40000"/>
                  </a:schemeClr>
                </a:solidFill>
                <a:latin typeface="Arial" panose="020B0604020202020204" pitchFamily="34" charset="0"/>
                <a:cs typeface="Arial" panose="020B0604020202020204" pitchFamily="34" charset="0"/>
              </a:rPr>
              <a:t>Ich</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r>
              <a:rPr lang="cs-CZ" sz="2400" dirty="0" err="1">
                <a:solidFill>
                  <a:schemeClr val="accent3">
                    <a:lumMod val="60000"/>
                    <a:lumOff val="40000"/>
                  </a:schemeClr>
                </a:solidFill>
                <a:latin typeface="Arial" panose="020B0604020202020204" pitchFamily="34" charset="0"/>
                <a:cs typeface="Arial" panose="020B0604020202020204" pitchFamily="34" charset="0"/>
              </a:rPr>
              <a:t>habe</a:t>
            </a:r>
            <a:r>
              <a:rPr lang="cs-CZ" sz="2400" dirty="0">
                <a:solidFill>
                  <a:schemeClr val="accent3">
                    <a:lumMod val="60000"/>
                    <a:lumOff val="40000"/>
                  </a:schemeClr>
                </a:solidFill>
                <a:latin typeface="Arial" panose="020B0604020202020204" pitchFamily="34" charset="0"/>
                <a:cs typeface="Arial" panose="020B0604020202020204" pitchFamily="34" charset="0"/>
              </a:rPr>
              <a:t> da </a:t>
            </a:r>
            <a:r>
              <a:rPr lang="cs-CZ" sz="2400" dirty="0" err="1">
                <a:solidFill>
                  <a:schemeClr val="accent3">
                    <a:lumMod val="60000"/>
                    <a:lumOff val="40000"/>
                  </a:schemeClr>
                </a:solidFill>
                <a:latin typeface="Arial" panose="020B0604020202020204" pitchFamily="34" charset="0"/>
                <a:cs typeface="Arial" panose="020B0604020202020204" pitchFamily="34" charset="0"/>
              </a:rPr>
              <a:t>niemanden</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r>
              <a:rPr lang="cs-CZ" sz="2400" dirty="0" err="1">
                <a:solidFill>
                  <a:schemeClr val="accent3">
                    <a:lumMod val="60000"/>
                    <a:lumOff val="40000"/>
                  </a:schemeClr>
                </a:solidFill>
                <a:latin typeface="Arial" panose="020B0604020202020204" pitchFamily="34" charset="0"/>
                <a:cs typeface="Arial" panose="020B0604020202020204" pitchFamily="34" charset="0"/>
              </a:rPr>
              <a:t>nicht</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r>
              <a:rPr lang="cs-CZ" sz="2400" dirty="0" err="1">
                <a:solidFill>
                  <a:schemeClr val="accent3">
                    <a:lumMod val="60000"/>
                    <a:lumOff val="40000"/>
                  </a:schemeClr>
                </a:solidFill>
                <a:latin typeface="Arial" panose="020B0604020202020204" pitchFamily="34" charset="0"/>
                <a:cs typeface="Arial" panose="020B0604020202020204" pitchFamily="34" charset="0"/>
              </a:rPr>
              <a:t>gesehen</a:t>
            </a:r>
            <a:r>
              <a:rPr lang="cs-CZ" sz="2400" dirty="0">
                <a:solidFill>
                  <a:schemeClr val="accent3">
                    <a:lumMod val="60000"/>
                    <a:lumOff val="40000"/>
                  </a:schemeClr>
                </a:solidFill>
                <a:latin typeface="Arial" panose="020B0604020202020204" pitchFamily="34" charset="0"/>
                <a:cs typeface="Arial" panose="020B0604020202020204" pitchFamily="34" charset="0"/>
              </a:rPr>
              <a:t>.</a:t>
            </a:r>
          </a:p>
          <a:p>
            <a:r>
              <a:rPr lang="cs-CZ" sz="2400" dirty="0" err="1">
                <a:latin typeface="Arial" panose="020B0604020202020204" pitchFamily="34" charset="0"/>
                <a:cs typeface="Arial" panose="020B0604020202020204" pitchFamily="34" charset="0"/>
              </a:rPr>
              <a:t>dialektal</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belegt</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nicht</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standarsprachl</a:t>
            </a:r>
            <a:r>
              <a:rPr lang="cs-CZ" sz="2400" dirty="0">
                <a:latin typeface="Arial" panose="020B0604020202020204" pitchFamily="34" charset="0"/>
                <a:cs typeface="Arial" panose="020B0604020202020204" pitchFamily="34" charset="0"/>
              </a:rPr>
              <a:t>.): </a:t>
            </a:r>
          </a:p>
          <a:p>
            <a:r>
              <a:rPr lang="cs-CZ" sz="2400" dirty="0" err="1">
                <a:solidFill>
                  <a:schemeClr val="accent3">
                    <a:lumMod val="60000"/>
                    <a:lumOff val="40000"/>
                  </a:schemeClr>
                </a:solidFill>
                <a:latin typeface="Arial" panose="020B0604020202020204" pitchFamily="34" charset="0"/>
                <a:cs typeface="Arial" panose="020B0604020202020204" pitchFamily="34" charset="0"/>
              </a:rPr>
              <a:t>Sie</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r>
              <a:rPr lang="cs-CZ" sz="2400" dirty="0" err="1">
                <a:solidFill>
                  <a:schemeClr val="accent3">
                    <a:lumMod val="60000"/>
                    <a:lumOff val="40000"/>
                  </a:schemeClr>
                </a:solidFill>
                <a:latin typeface="Arial" panose="020B0604020202020204" pitchFamily="34" charset="0"/>
                <a:cs typeface="Arial" panose="020B0604020202020204" pitchFamily="34" charset="0"/>
              </a:rPr>
              <a:t>hat</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r>
              <a:rPr lang="cs-CZ" sz="2400" dirty="0" err="1">
                <a:solidFill>
                  <a:schemeClr val="accent3">
                    <a:lumMod val="60000"/>
                    <a:lumOff val="40000"/>
                  </a:schemeClr>
                </a:solidFill>
                <a:latin typeface="Arial" panose="020B0604020202020204" pitchFamily="34" charset="0"/>
                <a:cs typeface="Arial" panose="020B0604020202020204" pitchFamily="34" charset="0"/>
              </a:rPr>
              <a:t>kein</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r>
              <a:rPr lang="cs-CZ" sz="2400" dirty="0" err="1">
                <a:solidFill>
                  <a:schemeClr val="accent3">
                    <a:lumMod val="60000"/>
                    <a:lumOff val="40000"/>
                  </a:schemeClr>
                </a:solidFill>
                <a:latin typeface="Arial" panose="020B0604020202020204" pitchFamily="34" charset="0"/>
                <a:cs typeface="Arial" panose="020B0604020202020204" pitchFamily="34" charset="0"/>
              </a:rPr>
              <a:t>Geld</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r>
              <a:rPr lang="cs-CZ" sz="2400" dirty="0" err="1">
                <a:solidFill>
                  <a:schemeClr val="accent3">
                    <a:lumMod val="60000"/>
                    <a:lumOff val="40000"/>
                  </a:schemeClr>
                </a:solidFill>
                <a:latin typeface="Arial" panose="020B0604020202020204" pitchFamily="34" charset="0"/>
                <a:cs typeface="Arial" panose="020B0604020202020204" pitchFamily="34" charset="0"/>
              </a:rPr>
              <a:t>nicht</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r>
              <a:rPr lang="cs-CZ" sz="2400" dirty="0">
                <a:latin typeface="Arial" panose="020B0604020202020204" pitchFamily="34" charset="0"/>
                <a:cs typeface="Arial" panose="020B0604020202020204" pitchFamily="34" charset="0"/>
              </a:rPr>
              <a:t>(</a:t>
            </a:r>
            <a:r>
              <a:rPr lang="cs-CZ" sz="2400" dirty="0" err="1">
                <a:latin typeface="Arial" panose="020B0604020202020204" pitchFamily="34" charset="0"/>
                <a:cs typeface="Arial" panose="020B0604020202020204" pitchFamily="34" charset="0"/>
              </a:rPr>
              <a:t>Überreste</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älterer</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Entwicklungsphasen</a:t>
            </a:r>
            <a:r>
              <a:rPr lang="cs-CZ" sz="2400" dirty="0">
                <a:latin typeface="Arial" panose="020B0604020202020204" pitchFamily="34" charset="0"/>
                <a:cs typeface="Arial" panose="020B0604020202020204" pitchFamily="34" charset="0"/>
              </a:rPr>
              <a:t> des </a:t>
            </a:r>
            <a:r>
              <a:rPr lang="cs-CZ" sz="2400" dirty="0" err="1">
                <a:latin typeface="Arial" panose="020B0604020202020204" pitchFamily="34" charset="0"/>
                <a:cs typeface="Arial" panose="020B0604020202020204" pitchFamily="34" charset="0"/>
              </a:rPr>
              <a:t>Dt</a:t>
            </a:r>
            <a:r>
              <a:rPr lang="cs-CZ" sz="2400" dirty="0">
                <a:latin typeface="Arial" panose="020B0604020202020204" pitchFamily="34" charset="0"/>
                <a:cs typeface="Arial" panose="020B0604020202020204" pitchFamily="34" charset="0"/>
              </a:rPr>
              <a:t>.)</a:t>
            </a:r>
          </a:p>
          <a:p>
            <a:r>
              <a:rPr lang="cs-CZ" sz="2400" dirty="0" err="1">
                <a:latin typeface="Arial" panose="020B0604020202020204" pitchFamily="34" charset="0"/>
                <a:cs typeface="Arial" panose="020B0604020202020204" pitchFamily="34" charset="0"/>
              </a:rPr>
              <a:t>Aber</a:t>
            </a:r>
            <a:r>
              <a:rPr lang="cs-CZ" sz="2400" dirty="0">
                <a:latin typeface="Arial" panose="020B0604020202020204" pitchFamily="34" charset="0"/>
                <a:cs typeface="Arial" panose="020B0604020202020204" pitchFamily="34" charset="0"/>
              </a:rPr>
              <a:t>: </a:t>
            </a:r>
            <a:r>
              <a:rPr lang="cs-CZ" sz="2400" dirty="0" err="1">
                <a:solidFill>
                  <a:schemeClr val="accent3">
                    <a:lumMod val="60000"/>
                    <a:lumOff val="40000"/>
                  </a:schemeClr>
                </a:solidFill>
                <a:latin typeface="Arial" panose="020B0604020202020204" pitchFamily="34" charset="0"/>
                <a:cs typeface="Arial" panose="020B0604020202020204" pitchFamily="34" charset="0"/>
              </a:rPr>
              <a:t>Ich</a:t>
            </a:r>
            <a:r>
              <a:rPr lang="cs-CZ" sz="2400" dirty="0">
                <a:solidFill>
                  <a:schemeClr val="accent3">
                    <a:lumMod val="60000"/>
                    <a:lumOff val="40000"/>
                  </a:schemeClr>
                </a:solidFill>
                <a:latin typeface="Arial" panose="020B0604020202020204" pitchFamily="34" charset="0"/>
                <a:cs typeface="Arial" panose="020B0604020202020204" pitchFamily="34" charset="0"/>
              </a:rPr>
              <a:t> kann </a:t>
            </a:r>
            <a:r>
              <a:rPr lang="cs-CZ" sz="2400" dirty="0" err="1">
                <a:solidFill>
                  <a:schemeClr val="accent3">
                    <a:lumMod val="60000"/>
                    <a:lumOff val="40000"/>
                  </a:schemeClr>
                </a:solidFill>
                <a:latin typeface="Arial" panose="020B0604020202020204" pitchFamily="34" charset="0"/>
                <a:cs typeface="Arial" panose="020B0604020202020204" pitchFamily="34" charset="0"/>
              </a:rPr>
              <a:t>nicht</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r>
              <a:rPr lang="cs-CZ" sz="2400" dirty="0" err="1">
                <a:solidFill>
                  <a:schemeClr val="accent3">
                    <a:lumMod val="60000"/>
                    <a:lumOff val="40000"/>
                  </a:schemeClr>
                </a:solidFill>
                <a:latin typeface="Arial" panose="020B0604020202020204" pitchFamily="34" charset="0"/>
                <a:cs typeface="Arial" panose="020B0604020202020204" pitchFamily="34" charset="0"/>
              </a:rPr>
              <a:t>nicht</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r>
              <a:rPr lang="cs-CZ" sz="2400" dirty="0" err="1">
                <a:solidFill>
                  <a:schemeClr val="accent3">
                    <a:lumMod val="60000"/>
                    <a:lumOff val="40000"/>
                  </a:schemeClr>
                </a:solidFill>
                <a:latin typeface="Arial" panose="020B0604020202020204" pitchFamily="34" charset="0"/>
                <a:cs typeface="Arial" panose="020B0604020202020204" pitchFamily="34" charset="0"/>
              </a:rPr>
              <a:t>reagieren</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Ich</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muss</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reagieren</a:t>
            </a:r>
            <a:r>
              <a:rPr lang="cs-CZ" sz="2400" dirty="0">
                <a:latin typeface="Arial" panose="020B0604020202020204" pitchFamily="34" charset="0"/>
                <a:cs typeface="Arial" panose="020B0604020202020204" pitchFamily="34" charset="0"/>
              </a:rPr>
              <a:t>) – </a:t>
            </a:r>
            <a:r>
              <a:rPr lang="cs-CZ" sz="2400" dirty="0" err="1">
                <a:latin typeface="Arial" panose="020B0604020202020204" pitchFamily="34" charset="0"/>
                <a:cs typeface="Arial" panose="020B0604020202020204" pitchFamily="34" charset="0"/>
              </a:rPr>
              <a:t>unterschiedlicher</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Skopus</a:t>
            </a:r>
            <a:r>
              <a:rPr lang="cs-CZ" sz="2400" dirty="0">
                <a:latin typeface="Arial" panose="020B0604020202020204" pitchFamily="34" charset="0"/>
                <a:cs typeface="Arial" panose="020B0604020202020204" pitchFamily="34" charset="0"/>
              </a:rPr>
              <a:t> der </a:t>
            </a:r>
            <a:r>
              <a:rPr lang="cs-CZ" sz="2400" dirty="0" err="1">
                <a:latin typeface="Arial" panose="020B0604020202020204" pitchFamily="34" charset="0"/>
                <a:cs typeface="Arial" panose="020B0604020202020204" pitchFamily="34" charset="0"/>
              </a:rPr>
              <a:t>Negation</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standardsprachl</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korrekt</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ähnlich</a:t>
            </a:r>
            <a:r>
              <a:rPr lang="cs-CZ" sz="2400" dirty="0">
                <a:latin typeface="Arial" panose="020B0604020202020204" pitchFamily="34" charset="0"/>
                <a:cs typeface="Arial" panose="020B0604020202020204" pitchFamily="34" charset="0"/>
              </a:rPr>
              <a:t>: </a:t>
            </a:r>
            <a:r>
              <a:rPr lang="cs-CZ" sz="2400" dirty="0">
                <a:solidFill>
                  <a:schemeClr val="accent3">
                    <a:lumMod val="60000"/>
                    <a:lumOff val="40000"/>
                  </a:schemeClr>
                </a:solidFill>
                <a:latin typeface="Arial" panose="020B0604020202020204" pitchFamily="34" charset="0"/>
                <a:cs typeface="Arial" panose="020B0604020202020204" pitchFamily="34" charset="0"/>
              </a:rPr>
              <a:t>Es </a:t>
            </a:r>
            <a:r>
              <a:rPr lang="cs-CZ" sz="2400" dirty="0" err="1">
                <a:solidFill>
                  <a:schemeClr val="accent3">
                    <a:lumMod val="60000"/>
                    <a:lumOff val="40000"/>
                  </a:schemeClr>
                </a:solidFill>
                <a:latin typeface="Arial" panose="020B0604020202020204" pitchFamily="34" charset="0"/>
                <a:cs typeface="Arial" panose="020B0604020202020204" pitchFamily="34" charset="0"/>
              </a:rPr>
              <a:t>war</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r>
              <a:rPr lang="cs-CZ" sz="2400" dirty="0" err="1">
                <a:solidFill>
                  <a:schemeClr val="accent3">
                    <a:lumMod val="60000"/>
                    <a:lumOff val="40000"/>
                  </a:schemeClr>
                </a:solidFill>
                <a:latin typeface="Arial" panose="020B0604020202020204" pitchFamily="34" charset="0"/>
                <a:cs typeface="Arial" panose="020B0604020202020204" pitchFamily="34" charset="0"/>
              </a:rPr>
              <a:t>uns</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r>
              <a:rPr lang="cs-CZ" sz="2400" dirty="0" err="1">
                <a:solidFill>
                  <a:schemeClr val="accent3">
                    <a:lumMod val="60000"/>
                    <a:lumOff val="40000"/>
                  </a:schemeClr>
                </a:solidFill>
                <a:latin typeface="Arial" panose="020B0604020202020204" pitchFamily="34" charset="0"/>
                <a:cs typeface="Arial" panose="020B0604020202020204" pitchFamily="34" charset="0"/>
              </a:rPr>
              <a:t>nicht</a:t>
            </a:r>
            <a:r>
              <a:rPr lang="cs-CZ" sz="2400" dirty="0">
                <a:solidFill>
                  <a:schemeClr val="accent3">
                    <a:lumMod val="60000"/>
                    <a:lumOff val="40000"/>
                  </a:schemeClr>
                </a:solidFill>
                <a:latin typeface="Arial" panose="020B0604020202020204" pitchFamily="34" charset="0"/>
                <a:cs typeface="Arial" panose="020B0604020202020204" pitchFamily="34" charset="0"/>
              </a:rPr>
              <a:t> </a:t>
            </a:r>
            <a:r>
              <a:rPr lang="cs-CZ" sz="2400" dirty="0" err="1">
                <a:solidFill>
                  <a:schemeClr val="accent3">
                    <a:lumMod val="60000"/>
                    <a:lumOff val="40000"/>
                  </a:schemeClr>
                </a:solidFill>
                <a:latin typeface="Arial" panose="020B0604020202020204" pitchFamily="34" charset="0"/>
                <a:cs typeface="Arial" panose="020B0604020202020204" pitchFamily="34" charset="0"/>
              </a:rPr>
              <a:t>unangenehm</a:t>
            </a:r>
            <a:r>
              <a:rPr lang="cs-CZ" sz="2400" dirty="0">
                <a:solidFill>
                  <a:schemeClr val="accent3">
                    <a:lumMod val="60000"/>
                    <a:lumOff val="40000"/>
                  </a:schemeClr>
                </a:solidFill>
                <a:latin typeface="Arial" panose="020B0604020202020204" pitchFamily="34" charset="0"/>
                <a:cs typeface="Arial" panose="020B0604020202020204" pitchFamily="34" charset="0"/>
              </a:rPr>
              <a:t>.</a:t>
            </a:r>
            <a:r>
              <a:rPr lang="cs-CZ" sz="2400" dirty="0">
                <a:latin typeface="Arial" panose="020B0604020202020204" pitchFamily="34" charset="0"/>
                <a:cs typeface="Arial" panose="020B0604020202020204" pitchFamily="34" charset="0"/>
              </a:rPr>
              <a:t> (= Es </a:t>
            </a:r>
            <a:r>
              <a:rPr lang="cs-CZ" sz="2400" dirty="0" err="1">
                <a:latin typeface="Arial" panose="020B0604020202020204" pitchFamily="34" charset="0"/>
                <a:cs typeface="Arial" panose="020B0604020202020204" pitchFamily="34" charset="0"/>
              </a:rPr>
              <a:t>war</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uns</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angenehm</a:t>
            </a:r>
            <a:r>
              <a:rPr lang="cs-CZ" sz="24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265049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BE0EF0-4307-5C43-A120-FE0FB1A313B3}"/>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A9970832-6D6F-4F2B-9D23-A0E6D69D3732}"/>
              </a:ext>
            </a:extLst>
          </p:cNvPr>
          <p:cNvSpPr>
            <a:spLocks noGrp="1"/>
          </p:cNvSpPr>
          <p:nvPr>
            <p:ph type="title"/>
          </p:nvPr>
        </p:nvSpPr>
        <p:spPr/>
        <p:txBody>
          <a:bodyPr/>
          <a:lstStyle/>
          <a:p>
            <a:r>
              <a:rPr lang="de-DE" altLang="cs-CZ" b="1" dirty="0">
                <a:latin typeface="Arial" pitchFamily="34" charset="0"/>
                <a:cs typeface="Mangal" pitchFamily="18" charset="0"/>
              </a:rPr>
              <a:t>Einführung</a:t>
            </a:r>
            <a:endParaRPr lang="cs-CZ" b="1" dirty="0"/>
          </a:p>
        </p:txBody>
      </p:sp>
      <p:sp>
        <p:nvSpPr>
          <p:cNvPr id="3" name="Zástupný symbol pro obsah 2">
            <a:extLst>
              <a:ext uri="{FF2B5EF4-FFF2-40B4-BE49-F238E27FC236}">
                <a16:creationId xmlns:a16="http://schemas.microsoft.com/office/drawing/2014/main" id="{48FC8E50-8493-237A-E847-20A6D263AD33}"/>
              </a:ext>
            </a:extLst>
          </p:cNvPr>
          <p:cNvSpPr>
            <a:spLocks noGrp="1"/>
          </p:cNvSpPr>
          <p:nvPr>
            <p:ph idx="1"/>
          </p:nvPr>
        </p:nvSpPr>
        <p:spPr/>
        <p:txBody>
          <a:bodyPr>
            <a:normAutofit/>
          </a:bodyPr>
          <a:lstStyle/>
          <a:p>
            <a:pPr marL="431800" indent="-323850">
              <a:buSzPct val="45000"/>
              <a:buFont typeface="StarSymbol"/>
              <a:buChar char="●"/>
            </a:pPr>
            <a:r>
              <a:rPr lang="cs-CZ" altLang="cs-CZ" sz="2400" dirty="0" err="1">
                <a:latin typeface="Arial" pitchFamily="34" charset="0"/>
                <a:ea typeface="Microsoft YaHei" pitchFamily="34" charset="-122"/>
                <a:cs typeface="Mangal" pitchFamily="18" charset="0"/>
              </a:rPr>
              <a:t>formale</a:t>
            </a:r>
            <a:r>
              <a:rPr lang="cs-CZ" altLang="cs-CZ" sz="2400" dirty="0">
                <a:latin typeface="Arial" pitchFamily="34" charset="0"/>
                <a:ea typeface="Microsoft YaHei" pitchFamily="34" charset="-122"/>
                <a:cs typeface="Mangal" pitchFamily="18" charset="0"/>
              </a:rPr>
              <a:t> Logik, </a:t>
            </a:r>
            <a:r>
              <a:rPr lang="cs-CZ" altLang="cs-CZ" sz="2400" dirty="0" err="1">
                <a:latin typeface="Arial" pitchFamily="34" charset="0"/>
                <a:ea typeface="Microsoft YaHei" pitchFamily="34" charset="-122"/>
                <a:cs typeface="Mangal" pitchFamily="18" charset="0"/>
              </a:rPr>
              <a:t>natürliche</a:t>
            </a:r>
            <a:r>
              <a:rPr lang="cs-CZ" altLang="cs-CZ" sz="2400" dirty="0">
                <a:latin typeface="Arial" pitchFamily="34" charset="0"/>
                <a:ea typeface="Microsoft YaHei" pitchFamily="34" charset="-122"/>
                <a:cs typeface="Mangal" pitchFamily="18" charset="0"/>
              </a:rPr>
              <a:t> </a:t>
            </a:r>
            <a:r>
              <a:rPr lang="cs-CZ" altLang="cs-CZ" sz="2400" dirty="0" err="1">
                <a:latin typeface="Arial" pitchFamily="34" charset="0"/>
                <a:ea typeface="Microsoft YaHei" pitchFamily="34" charset="-122"/>
                <a:cs typeface="Mangal" pitchFamily="18" charset="0"/>
              </a:rPr>
              <a:t>Sprachen</a:t>
            </a:r>
            <a:endParaRPr lang="cs-CZ" altLang="cs-CZ" sz="2400" dirty="0">
              <a:latin typeface="Arial" pitchFamily="34" charset="0"/>
              <a:ea typeface="Microsoft YaHei" pitchFamily="34" charset="-122"/>
              <a:cs typeface="Mangal" pitchFamily="18" charset="0"/>
            </a:endParaRPr>
          </a:p>
          <a:p>
            <a:pPr marL="431800" indent="-323850">
              <a:buSzPct val="45000"/>
              <a:buFont typeface="StarSymbol"/>
              <a:buChar char="●"/>
            </a:pPr>
            <a:r>
              <a:rPr lang="de-DE" altLang="cs-CZ" sz="2400" b="1" dirty="0">
                <a:latin typeface="Arial" pitchFamily="34" charset="0"/>
                <a:ea typeface="Microsoft YaHei" pitchFamily="34" charset="-122"/>
                <a:cs typeface="Mangal" pitchFamily="18" charset="0"/>
              </a:rPr>
              <a:t>Stellungnahme des Sprechers zu einem </a:t>
            </a:r>
            <a:r>
              <a:rPr lang="cs-CZ" altLang="cs-CZ" sz="2400" b="1" dirty="0" err="1">
                <a:latin typeface="Arial" pitchFamily="34" charset="0"/>
                <a:ea typeface="Microsoft YaHei" pitchFamily="34" charset="-122"/>
                <a:cs typeface="Mangal" pitchFamily="18" charset="0"/>
              </a:rPr>
              <a:t>Sachverhalt</a:t>
            </a:r>
            <a:r>
              <a:rPr lang="cs-CZ" altLang="cs-CZ" sz="2400" b="1" dirty="0">
                <a:latin typeface="Arial" pitchFamily="34" charset="0"/>
                <a:ea typeface="Microsoft YaHei" pitchFamily="34" charset="-122"/>
                <a:cs typeface="Mangal" pitchFamily="18" charset="0"/>
              </a:rPr>
              <a:t> in dem </a:t>
            </a:r>
            <a:r>
              <a:rPr lang="cs-CZ" altLang="cs-CZ" sz="2400" b="1" dirty="0" err="1">
                <a:latin typeface="Arial" pitchFamily="34" charset="0"/>
                <a:ea typeface="Microsoft YaHei" pitchFamily="34" charset="-122"/>
                <a:cs typeface="Mangal" pitchFamily="18" charset="0"/>
              </a:rPr>
              <a:t>Sinne</a:t>
            </a:r>
            <a:r>
              <a:rPr lang="cs-CZ" altLang="cs-CZ" sz="2400" b="1" dirty="0">
                <a:latin typeface="Arial" pitchFamily="34" charset="0"/>
                <a:ea typeface="Microsoft YaHei" pitchFamily="34" charset="-122"/>
                <a:cs typeface="Mangal" pitchFamily="18" charset="0"/>
              </a:rPr>
              <a:t>, </a:t>
            </a:r>
            <a:r>
              <a:rPr lang="cs-CZ" altLang="cs-CZ" sz="2400" b="1" dirty="0" err="1">
                <a:latin typeface="Arial" pitchFamily="34" charset="0"/>
                <a:ea typeface="Microsoft YaHei" pitchFamily="34" charset="-122"/>
                <a:cs typeface="Mangal" pitchFamily="18" charset="0"/>
              </a:rPr>
              <a:t>dass</a:t>
            </a:r>
            <a:r>
              <a:rPr lang="cs-CZ" altLang="cs-CZ" sz="2400" b="1" dirty="0">
                <a:latin typeface="Arial" pitchFamily="34" charset="0"/>
                <a:ea typeface="Microsoft YaHei" pitchFamily="34" charset="-122"/>
                <a:cs typeface="Mangal" pitchFamily="18" charset="0"/>
              </a:rPr>
              <a:t> </a:t>
            </a:r>
            <a:r>
              <a:rPr lang="de-DE" sz="2400" b="1" dirty="0">
                <a:latin typeface="Arial" pitchFamily="34" charset="0"/>
                <a:ea typeface="Microsoft YaHei" pitchFamily="34" charset="-122"/>
                <a:cs typeface="Mangal" pitchFamily="18" charset="0"/>
              </a:rPr>
              <a:t>die Bedeutung eines Ausdrucks</a:t>
            </a:r>
            <a:r>
              <a:rPr lang="cs-CZ" sz="2400" b="1" dirty="0">
                <a:latin typeface="Arial" pitchFamily="34" charset="0"/>
                <a:ea typeface="Microsoft YaHei" pitchFamily="34" charset="-122"/>
                <a:cs typeface="Mangal" pitchFamily="18" charset="0"/>
              </a:rPr>
              <a:t>, </a:t>
            </a:r>
            <a:r>
              <a:rPr lang="cs-CZ" sz="2400" b="1" dirty="0" err="1">
                <a:latin typeface="Arial" pitchFamily="34" charset="0"/>
                <a:ea typeface="Microsoft YaHei" pitchFamily="34" charset="-122"/>
                <a:cs typeface="Mangal" pitchFamily="18" charset="0"/>
              </a:rPr>
              <a:t>einer</a:t>
            </a:r>
            <a:r>
              <a:rPr lang="cs-CZ" sz="2400" b="1" dirty="0">
                <a:latin typeface="Arial" pitchFamily="34" charset="0"/>
                <a:ea typeface="Microsoft YaHei" pitchFamily="34" charset="-122"/>
                <a:cs typeface="Mangal" pitchFamily="18" charset="0"/>
              </a:rPr>
              <a:t> </a:t>
            </a:r>
            <a:r>
              <a:rPr lang="cs-CZ" sz="2400" b="1" dirty="0" err="1">
                <a:latin typeface="Arial" pitchFamily="34" charset="0"/>
                <a:ea typeface="Microsoft YaHei" pitchFamily="34" charset="-122"/>
                <a:cs typeface="Mangal" pitchFamily="18" charset="0"/>
              </a:rPr>
              <a:t>Aussage</a:t>
            </a:r>
            <a:r>
              <a:rPr lang="de-DE" sz="2400" b="1" dirty="0">
                <a:latin typeface="Arial" pitchFamily="34" charset="0"/>
                <a:ea typeface="Microsoft YaHei" pitchFamily="34" charset="-122"/>
                <a:cs typeface="Mangal" pitchFamily="18" charset="0"/>
              </a:rPr>
              <a:t> </a:t>
            </a:r>
            <a:r>
              <a:rPr lang="cs-CZ" sz="2400" b="1" dirty="0">
                <a:latin typeface="Arial" pitchFamily="34" charset="0"/>
                <a:ea typeface="Microsoft YaHei" pitchFamily="34" charset="-122"/>
                <a:cs typeface="Mangal" pitchFamily="18" charset="0"/>
              </a:rPr>
              <a:t>u. ä. </a:t>
            </a:r>
            <a:r>
              <a:rPr lang="de-DE" sz="2400" b="1" dirty="0">
                <a:latin typeface="Arial" pitchFamily="34" charset="0"/>
                <a:ea typeface="Microsoft YaHei" pitchFamily="34" charset="-122"/>
                <a:cs typeface="Mangal" pitchFamily="18" charset="0"/>
              </a:rPr>
              <a:t>in die entgegengesetzte Bedeutung überführt</a:t>
            </a:r>
            <a:r>
              <a:rPr lang="cs-CZ" sz="2400" b="1" dirty="0">
                <a:latin typeface="Arial" pitchFamily="34" charset="0"/>
                <a:ea typeface="Microsoft YaHei" pitchFamily="34" charset="-122"/>
                <a:cs typeface="Mangal" pitchFamily="18" charset="0"/>
              </a:rPr>
              <a:t> </a:t>
            </a:r>
            <a:r>
              <a:rPr lang="cs-CZ" sz="2400" b="1" dirty="0" err="1">
                <a:latin typeface="Arial" pitchFamily="34" charset="0"/>
                <a:ea typeface="Microsoft YaHei" pitchFamily="34" charset="-122"/>
                <a:cs typeface="Mangal" pitchFamily="18" charset="0"/>
              </a:rPr>
              <a:t>wird</a:t>
            </a:r>
            <a:r>
              <a:rPr lang="de-DE" sz="2400" b="1" dirty="0">
                <a:latin typeface="Arial" pitchFamily="34" charset="0"/>
                <a:ea typeface="Microsoft YaHei" pitchFamily="34" charset="-122"/>
                <a:cs typeface="Mangal" pitchFamily="18" charset="0"/>
              </a:rPr>
              <a:t>.</a:t>
            </a:r>
            <a:endParaRPr lang="cs-CZ" altLang="cs-CZ" sz="2400" b="1" dirty="0">
              <a:latin typeface="Arial" pitchFamily="34" charset="0"/>
              <a:ea typeface="Microsoft YaHei" pitchFamily="34" charset="-122"/>
              <a:cs typeface="Mangal" pitchFamily="18" charset="0"/>
            </a:endParaRPr>
          </a:p>
          <a:p>
            <a:pPr marL="431800" indent="-323850">
              <a:buSzPct val="45000"/>
              <a:buFont typeface="StarSymbol"/>
              <a:buChar char="●"/>
            </a:pPr>
            <a:endParaRPr lang="cs-CZ" dirty="0"/>
          </a:p>
        </p:txBody>
      </p:sp>
    </p:spTree>
    <p:extLst>
      <p:ext uri="{BB962C8B-B14F-4D97-AF65-F5344CB8AC3E}">
        <p14:creationId xmlns:p14="http://schemas.microsoft.com/office/powerpoint/2010/main" val="3228304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A2C76D-0482-658C-606F-43B6216EF208}"/>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A294D26C-C5C7-63B3-E599-552CED35BEFE}"/>
              </a:ext>
            </a:extLst>
          </p:cNvPr>
          <p:cNvSpPr>
            <a:spLocks noGrp="1"/>
          </p:cNvSpPr>
          <p:nvPr>
            <p:ph type="title"/>
          </p:nvPr>
        </p:nvSpPr>
        <p:spPr/>
        <p:txBody>
          <a:bodyPr/>
          <a:lstStyle/>
          <a:p>
            <a:r>
              <a:rPr lang="de-DE" altLang="cs-CZ" b="1" dirty="0">
                <a:latin typeface="Arial" pitchFamily="34" charset="0"/>
                <a:cs typeface="Mangal" pitchFamily="18" charset="0"/>
              </a:rPr>
              <a:t>Einführung</a:t>
            </a:r>
            <a:endParaRPr lang="cs-CZ" b="1" dirty="0"/>
          </a:p>
        </p:txBody>
      </p:sp>
      <p:sp>
        <p:nvSpPr>
          <p:cNvPr id="3" name="Zástupný symbol pro obsah 2">
            <a:extLst>
              <a:ext uri="{FF2B5EF4-FFF2-40B4-BE49-F238E27FC236}">
                <a16:creationId xmlns:a16="http://schemas.microsoft.com/office/drawing/2014/main" id="{1ED0443E-B7BA-5E94-84A1-424E37437E8A}"/>
              </a:ext>
            </a:extLst>
          </p:cNvPr>
          <p:cNvSpPr>
            <a:spLocks noGrp="1"/>
          </p:cNvSpPr>
          <p:nvPr>
            <p:ph idx="1"/>
          </p:nvPr>
        </p:nvSpPr>
        <p:spPr/>
        <p:txBody>
          <a:bodyPr>
            <a:normAutofit fontScale="92500" lnSpcReduction="10000"/>
          </a:bodyPr>
          <a:lstStyle/>
          <a:p>
            <a:pPr marL="431800" indent="-323850">
              <a:buSzPct val="45000"/>
              <a:buFont typeface="StarSymbol"/>
              <a:buChar char="●"/>
            </a:pPr>
            <a:r>
              <a:rPr lang="cs-CZ" altLang="cs-CZ" sz="2600" dirty="0" err="1">
                <a:latin typeface="Arial" pitchFamily="34" charset="0"/>
                <a:ea typeface="Microsoft YaHei" pitchFamily="34" charset="-122"/>
                <a:cs typeface="Mangal" pitchFamily="18" charset="0"/>
              </a:rPr>
              <a:t>Kommunikatives</a:t>
            </a:r>
            <a:r>
              <a:rPr lang="de-DE" altLang="cs-CZ" sz="2600" dirty="0">
                <a:latin typeface="Arial" pitchFamily="34" charset="0"/>
                <a:ea typeface="Microsoft YaHei" pitchFamily="34" charset="-122"/>
                <a:cs typeface="Mangal" pitchFamily="18" charset="0"/>
              </a:rPr>
              <a:t> Negieren erfolgt</a:t>
            </a:r>
            <a:r>
              <a:rPr lang="cs-CZ" altLang="cs-CZ" sz="2600" dirty="0">
                <a:latin typeface="Arial" pitchFamily="34" charset="0"/>
                <a:ea typeface="Microsoft YaHei" pitchFamily="34" charset="-122"/>
                <a:cs typeface="Mangal" pitchFamily="18" charset="0"/>
              </a:rPr>
              <a:t> v. a. durch:</a:t>
            </a:r>
            <a:endParaRPr lang="de-DE" altLang="cs-CZ" sz="2600" dirty="0">
              <a:latin typeface="Arial" pitchFamily="34" charset="0"/>
              <a:ea typeface="Microsoft YaHei" pitchFamily="34" charset="-122"/>
              <a:cs typeface="Mangal" pitchFamily="18" charset="0"/>
            </a:endParaRPr>
          </a:p>
          <a:p>
            <a:pPr marL="107950" indent="0">
              <a:buSzPct val="45000"/>
              <a:buNone/>
            </a:pPr>
            <a:r>
              <a:rPr lang="cs-CZ" altLang="cs-CZ" sz="2600" dirty="0">
                <a:latin typeface="Arial" pitchFamily="34" charset="0"/>
                <a:ea typeface="Microsoft YaHei" pitchFamily="34" charset="-122"/>
                <a:cs typeface="Mangal" pitchFamily="18" charset="0"/>
              </a:rPr>
              <a:t>   </a:t>
            </a:r>
            <a:r>
              <a:rPr lang="cs-CZ" altLang="cs-CZ" sz="2600" b="1" dirty="0">
                <a:latin typeface="Arial" pitchFamily="34" charset="0"/>
                <a:ea typeface="Microsoft YaHei" pitchFamily="34" charset="-122"/>
                <a:cs typeface="Mangal" pitchFamily="18" charset="0"/>
              </a:rPr>
              <a:t>(a</a:t>
            </a:r>
            <a:r>
              <a:rPr lang="de-DE" altLang="cs-CZ" sz="2600" b="1" dirty="0">
                <a:latin typeface="Arial" pitchFamily="34" charset="0"/>
                <a:ea typeface="Microsoft YaHei" pitchFamily="34" charset="-122"/>
                <a:cs typeface="Mangal" pitchFamily="18" charset="0"/>
              </a:rPr>
              <a:t>)</a:t>
            </a:r>
            <a:r>
              <a:rPr lang="cs-CZ" altLang="cs-CZ" sz="2600" b="1" dirty="0">
                <a:latin typeface="Arial" pitchFamily="34" charset="0"/>
                <a:ea typeface="Microsoft YaHei" pitchFamily="34" charset="-122"/>
                <a:cs typeface="Mangal" pitchFamily="18" charset="0"/>
              </a:rPr>
              <a:t> </a:t>
            </a:r>
            <a:r>
              <a:rPr lang="de-DE" altLang="cs-CZ" sz="2600" b="1" dirty="0">
                <a:latin typeface="Arial" pitchFamily="34" charset="0"/>
                <a:ea typeface="Microsoft YaHei" pitchFamily="34" charset="-122"/>
                <a:cs typeface="Mangal" pitchFamily="18" charset="0"/>
              </a:rPr>
              <a:t>nonverbale Mittel</a:t>
            </a:r>
            <a:r>
              <a:rPr lang="cs-CZ" altLang="cs-CZ" sz="2600" b="1" dirty="0">
                <a:latin typeface="Arial" pitchFamily="34" charset="0"/>
                <a:ea typeface="Microsoft YaHei" pitchFamily="34" charset="-122"/>
                <a:cs typeface="Mangal" pitchFamily="18" charset="0"/>
              </a:rPr>
              <a:t> </a:t>
            </a:r>
            <a:r>
              <a:rPr lang="cs-CZ" altLang="cs-CZ" sz="2600" dirty="0">
                <a:latin typeface="Arial" pitchFamily="34" charset="0"/>
                <a:ea typeface="Microsoft YaHei" pitchFamily="34" charset="-122"/>
                <a:cs typeface="Mangal" pitchFamily="18" charset="0"/>
              </a:rPr>
              <a:t>(</a:t>
            </a:r>
            <a:r>
              <a:rPr lang="cs-CZ" altLang="cs-CZ" sz="2600" dirty="0" err="1">
                <a:latin typeface="Arial" pitchFamily="34" charset="0"/>
                <a:ea typeface="Microsoft YaHei" pitchFamily="34" charset="-122"/>
                <a:cs typeface="Mangal" pitchFamily="18" charset="0"/>
              </a:rPr>
              <a:t>Kopfschütteln</a:t>
            </a:r>
            <a:r>
              <a:rPr lang="cs-CZ" altLang="cs-CZ" sz="2600" dirty="0">
                <a:latin typeface="Arial" pitchFamily="34" charset="0"/>
                <a:ea typeface="Microsoft YaHei" pitchFamily="34" charset="-122"/>
                <a:cs typeface="Mangal" pitchFamily="18" charset="0"/>
              </a:rPr>
              <a:t>, </a:t>
            </a:r>
            <a:r>
              <a:rPr lang="cs-CZ" altLang="cs-CZ" sz="2600" dirty="0" err="1">
                <a:latin typeface="Arial" pitchFamily="34" charset="0"/>
                <a:ea typeface="Microsoft YaHei" pitchFamily="34" charset="-122"/>
                <a:cs typeface="Mangal" pitchFamily="18" charset="0"/>
              </a:rPr>
              <a:t>Handbewegung</a:t>
            </a:r>
            <a:r>
              <a:rPr lang="cs-CZ" altLang="cs-CZ" sz="2600" dirty="0">
                <a:latin typeface="Arial" pitchFamily="34" charset="0"/>
                <a:ea typeface="Microsoft YaHei" pitchFamily="34" charset="-122"/>
                <a:cs typeface="Mangal" pitchFamily="18" charset="0"/>
              </a:rPr>
              <a:t>  u. </a:t>
            </a:r>
            <a:r>
              <a:rPr lang="cs-CZ" altLang="cs-CZ" sz="2600" dirty="0" err="1">
                <a:latin typeface="Arial" pitchFamily="34" charset="0"/>
                <a:ea typeface="Microsoft YaHei" pitchFamily="34" charset="-122"/>
                <a:cs typeface="Mangal" pitchFamily="18" charset="0"/>
              </a:rPr>
              <a:t>dgl</a:t>
            </a:r>
            <a:r>
              <a:rPr lang="cs-CZ" altLang="cs-CZ" sz="2600" dirty="0">
                <a:latin typeface="Arial" pitchFamily="34" charset="0"/>
                <a:ea typeface="Microsoft YaHei" pitchFamily="34" charset="-122"/>
                <a:cs typeface="Mangal" pitchFamily="18" charset="0"/>
              </a:rPr>
              <a:t>.)</a:t>
            </a:r>
          </a:p>
          <a:p>
            <a:pPr marL="107950" indent="0">
              <a:buSzPct val="45000"/>
              <a:buNone/>
            </a:pPr>
            <a:r>
              <a:rPr lang="cs-CZ" altLang="cs-CZ" sz="2600" dirty="0">
                <a:latin typeface="Arial" pitchFamily="34" charset="0"/>
                <a:ea typeface="Microsoft YaHei" pitchFamily="34" charset="-122"/>
                <a:cs typeface="Mangal" pitchFamily="18" charset="0"/>
              </a:rPr>
              <a:t>   </a:t>
            </a:r>
            <a:r>
              <a:rPr lang="cs-CZ" altLang="cs-CZ" sz="2600" b="1" dirty="0">
                <a:latin typeface="Arial" pitchFamily="34" charset="0"/>
                <a:ea typeface="Microsoft YaHei" pitchFamily="34" charset="-122"/>
                <a:cs typeface="Mangal" pitchFamily="18" charset="0"/>
              </a:rPr>
              <a:t>(b</a:t>
            </a:r>
            <a:r>
              <a:rPr lang="de-DE" altLang="cs-CZ" sz="2600" b="1" dirty="0">
                <a:latin typeface="Arial" pitchFamily="34" charset="0"/>
                <a:ea typeface="Microsoft YaHei" pitchFamily="34" charset="-122"/>
                <a:cs typeface="Mangal" pitchFamily="18" charset="0"/>
              </a:rPr>
              <a:t>) sprachliche Mittel</a:t>
            </a:r>
            <a:endParaRPr lang="cs-CZ" altLang="cs-CZ" sz="2600" b="1" dirty="0">
              <a:latin typeface="Arial" pitchFamily="34" charset="0"/>
              <a:ea typeface="Microsoft YaHei" pitchFamily="34" charset="-122"/>
              <a:cs typeface="Mangal" pitchFamily="18" charset="0"/>
            </a:endParaRPr>
          </a:p>
          <a:p>
            <a:pPr marL="565150" indent="-457200">
              <a:buSzPct val="45000"/>
            </a:pPr>
            <a:r>
              <a:rPr lang="cs-CZ" altLang="cs-CZ" sz="2600" dirty="0" err="1">
                <a:latin typeface="Arial" pitchFamily="34" charset="0"/>
                <a:ea typeface="Microsoft YaHei" pitchFamily="34" charset="-122"/>
                <a:cs typeface="Mangal" pitchFamily="18" charset="0"/>
              </a:rPr>
              <a:t>lexikalisch</a:t>
            </a:r>
            <a:r>
              <a:rPr lang="cs-CZ" altLang="cs-CZ" sz="2600" dirty="0">
                <a:latin typeface="Arial" pitchFamily="34" charset="0"/>
                <a:ea typeface="Microsoft YaHei" pitchFamily="34" charset="-122"/>
                <a:cs typeface="Mangal" pitchFamily="18" charset="0"/>
              </a:rPr>
              <a:t>: </a:t>
            </a:r>
            <a:r>
              <a:rPr lang="cs-CZ" altLang="cs-CZ" sz="2600" dirty="0" err="1">
                <a:solidFill>
                  <a:schemeClr val="accent3">
                    <a:lumMod val="60000"/>
                    <a:lumOff val="40000"/>
                  </a:schemeClr>
                </a:solidFill>
                <a:latin typeface="Arial" pitchFamily="34" charset="0"/>
                <a:ea typeface="Microsoft YaHei" pitchFamily="34" charset="-122"/>
                <a:cs typeface="Mangal" pitchFamily="18" charset="0"/>
              </a:rPr>
              <a:t>Ich</a:t>
            </a:r>
            <a:r>
              <a:rPr lang="cs-CZ" altLang="cs-CZ" sz="2600" dirty="0">
                <a:solidFill>
                  <a:schemeClr val="accent3">
                    <a:lumMod val="60000"/>
                    <a:lumOff val="40000"/>
                  </a:schemeClr>
                </a:solidFill>
                <a:latin typeface="Arial" pitchFamily="34" charset="0"/>
                <a:ea typeface="Microsoft YaHei" pitchFamily="34" charset="-122"/>
                <a:cs typeface="Mangal" pitchFamily="18" charset="0"/>
              </a:rPr>
              <a:t> </a:t>
            </a:r>
            <a:r>
              <a:rPr lang="cs-CZ" altLang="cs-CZ" sz="2600" dirty="0" err="1">
                <a:solidFill>
                  <a:schemeClr val="accent3">
                    <a:lumMod val="60000"/>
                    <a:lumOff val="40000"/>
                  </a:schemeClr>
                </a:solidFill>
                <a:latin typeface="Arial" pitchFamily="34" charset="0"/>
                <a:ea typeface="Microsoft YaHei" pitchFamily="34" charset="-122"/>
                <a:cs typeface="Mangal" pitchFamily="18" charset="0"/>
              </a:rPr>
              <a:t>komme</a:t>
            </a:r>
            <a:r>
              <a:rPr lang="cs-CZ" altLang="cs-CZ" sz="2600" dirty="0">
                <a:solidFill>
                  <a:schemeClr val="accent3">
                    <a:lumMod val="60000"/>
                    <a:lumOff val="40000"/>
                  </a:schemeClr>
                </a:solidFill>
                <a:latin typeface="Arial" pitchFamily="34" charset="0"/>
                <a:ea typeface="Microsoft YaHei" pitchFamily="34" charset="-122"/>
                <a:cs typeface="Mangal" pitchFamily="18" charset="0"/>
              </a:rPr>
              <a:t> </a:t>
            </a:r>
            <a:r>
              <a:rPr lang="cs-CZ" altLang="cs-CZ" sz="2600" b="1" dirty="0" err="1">
                <a:solidFill>
                  <a:schemeClr val="accent3">
                    <a:lumMod val="60000"/>
                    <a:lumOff val="40000"/>
                  </a:schemeClr>
                </a:solidFill>
                <a:latin typeface="Arial" pitchFamily="34" charset="0"/>
                <a:ea typeface="Microsoft YaHei" pitchFamily="34" charset="-122"/>
                <a:cs typeface="Mangal" pitchFamily="18" charset="0"/>
              </a:rPr>
              <a:t>nicht</a:t>
            </a:r>
            <a:r>
              <a:rPr lang="cs-CZ" altLang="cs-CZ" sz="2600" dirty="0">
                <a:solidFill>
                  <a:schemeClr val="accent3">
                    <a:lumMod val="60000"/>
                    <a:lumOff val="40000"/>
                  </a:schemeClr>
                </a:solidFill>
                <a:latin typeface="Arial" pitchFamily="34" charset="0"/>
                <a:ea typeface="Microsoft YaHei" pitchFamily="34" charset="-122"/>
                <a:cs typeface="Mangal" pitchFamily="18" charset="0"/>
              </a:rPr>
              <a:t>. </a:t>
            </a:r>
            <a:r>
              <a:rPr lang="cs-CZ" altLang="cs-CZ" sz="2600" b="1" dirty="0" err="1">
                <a:solidFill>
                  <a:schemeClr val="accent3">
                    <a:lumMod val="60000"/>
                    <a:lumOff val="40000"/>
                  </a:schemeClr>
                </a:solidFill>
                <a:latin typeface="Arial" pitchFamily="34" charset="0"/>
                <a:ea typeface="Microsoft YaHei" pitchFamily="34" charset="-122"/>
                <a:cs typeface="Mangal" pitchFamily="18" charset="0"/>
              </a:rPr>
              <a:t>Niemand</a:t>
            </a:r>
            <a:r>
              <a:rPr lang="cs-CZ" altLang="cs-CZ" sz="2600" dirty="0">
                <a:solidFill>
                  <a:schemeClr val="accent3">
                    <a:lumMod val="60000"/>
                    <a:lumOff val="40000"/>
                  </a:schemeClr>
                </a:solidFill>
                <a:latin typeface="Arial" pitchFamily="34" charset="0"/>
                <a:ea typeface="Microsoft YaHei" pitchFamily="34" charset="-122"/>
                <a:cs typeface="Mangal" pitchFamily="18" charset="0"/>
              </a:rPr>
              <a:t> </a:t>
            </a:r>
            <a:r>
              <a:rPr lang="cs-CZ" altLang="cs-CZ" sz="2600" dirty="0" err="1">
                <a:solidFill>
                  <a:schemeClr val="accent3">
                    <a:lumMod val="60000"/>
                    <a:lumOff val="40000"/>
                  </a:schemeClr>
                </a:solidFill>
                <a:latin typeface="Arial" pitchFamily="34" charset="0"/>
                <a:ea typeface="Microsoft YaHei" pitchFamily="34" charset="-122"/>
                <a:cs typeface="Mangal" pitchFamily="18" charset="0"/>
              </a:rPr>
              <a:t>war</a:t>
            </a:r>
            <a:r>
              <a:rPr lang="cs-CZ" altLang="cs-CZ" sz="2600" dirty="0">
                <a:solidFill>
                  <a:schemeClr val="accent3">
                    <a:lumMod val="60000"/>
                    <a:lumOff val="40000"/>
                  </a:schemeClr>
                </a:solidFill>
                <a:latin typeface="Arial" pitchFamily="34" charset="0"/>
                <a:ea typeface="Microsoft YaHei" pitchFamily="34" charset="-122"/>
                <a:cs typeface="Mangal" pitchFamily="18" charset="0"/>
              </a:rPr>
              <a:t> da. </a:t>
            </a:r>
            <a:r>
              <a:rPr lang="cs-CZ" altLang="cs-CZ" sz="2600" dirty="0" err="1">
                <a:solidFill>
                  <a:schemeClr val="accent3">
                    <a:lumMod val="60000"/>
                    <a:lumOff val="40000"/>
                  </a:schemeClr>
                </a:solidFill>
                <a:latin typeface="Arial" pitchFamily="34" charset="0"/>
                <a:ea typeface="Microsoft YaHei" pitchFamily="34" charset="-122"/>
                <a:cs typeface="Mangal" pitchFamily="18" charset="0"/>
              </a:rPr>
              <a:t>Liebst</a:t>
            </a:r>
            <a:r>
              <a:rPr lang="cs-CZ" altLang="cs-CZ" sz="2600" dirty="0">
                <a:solidFill>
                  <a:schemeClr val="accent3">
                    <a:lumMod val="60000"/>
                    <a:lumOff val="40000"/>
                  </a:schemeClr>
                </a:solidFill>
                <a:latin typeface="Arial" pitchFamily="34" charset="0"/>
                <a:ea typeface="Microsoft YaHei" pitchFamily="34" charset="-122"/>
                <a:cs typeface="Mangal" pitchFamily="18" charset="0"/>
              </a:rPr>
              <a:t> </a:t>
            </a:r>
            <a:r>
              <a:rPr lang="cs-CZ" altLang="cs-CZ" sz="2600" dirty="0" err="1">
                <a:solidFill>
                  <a:schemeClr val="accent3">
                    <a:lumMod val="60000"/>
                    <a:lumOff val="40000"/>
                  </a:schemeClr>
                </a:solidFill>
                <a:latin typeface="Arial" pitchFamily="34" charset="0"/>
                <a:ea typeface="Microsoft YaHei" pitchFamily="34" charset="-122"/>
                <a:cs typeface="Mangal" pitchFamily="18" charset="0"/>
              </a:rPr>
              <a:t>du</a:t>
            </a:r>
            <a:r>
              <a:rPr lang="cs-CZ" altLang="cs-CZ" sz="2600" dirty="0">
                <a:solidFill>
                  <a:schemeClr val="accent3">
                    <a:lumMod val="60000"/>
                    <a:lumOff val="40000"/>
                  </a:schemeClr>
                </a:solidFill>
                <a:latin typeface="Arial" pitchFamily="34" charset="0"/>
                <a:ea typeface="Microsoft YaHei" pitchFamily="34" charset="-122"/>
                <a:cs typeface="Mangal" pitchFamily="18" charset="0"/>
              </a:rPr>
              <a:t> </a:t>
            </a:r>
            <a:r>
              <a:rPr lang="cs-CZ" altLang="cs-CZ" sz="2600" dirty="0" err="1">
                <a:solidFill>
                  <a:schemeClr val="accent3">
                    <a:lumMod val="60000"/>
                    <a:lumOff val="40000"/>
                  </a:schemeClr>
                </a:solidFill>
                <a:latin typeface="Arial" pitchFamily="34" charset="0"/>
                <a:ea typeface="Microsoft YaHei" pitchFamily="34" charset="-122"/>
                <a:cs typeface="Mangal" pitchFamily="18" charset="0"/>
              </a:rPr>
              <a:t>ihn</a:t>
            </a:r>
            <a:r>
              <a:rPr lang="cs-CZ" altLang="cs-CZ" sz="2600" dirty="0">
                <a:solidFill>
                  <a:schemeClr val="accent3">
                    <a:lumMod val="60000"/>
                    <a:lumOff val="40000"/>
                  </a:schemeClr>
                </a:solidFill>
                <a:latin typeface="Arial" pitchFamily="34" charset="0"/>
                <a:ea typeface="Microsoft YaHei" pitchFamily="34" charset="-122"/>
                <a:cs typeface="Mangal" pitchFamily="18" charset="0"/>
              </a:rPr>
              <a:t>? – </a:t>
            </a:r>
            <a:r>
              <a:rPr lang="cs-CZ" altLang="cs-CZ" sz="2600" b="1" dirty="0" err="1">
                <a:solidFill>
                  <a:schemeClr val="accent3">
                    <a:lumMod val="60000"/>
                    <a:lumOff val="40000"/>
                  </a:schemeClr>
                </a:solidFill>
                <a:latin typeface="Arial" pitchFamily="34" charset="0"/>
                <a:ea typeface="Microsoft YaHei" pitchFamily="34" charset="-122"/>
                <a:cs typeface="Mangal" pitchFamily="18" charset="0"/>
              </a:rPr>
              <a:t>Nein</a:t>
            </a:r>
            <a:r>
              <a:rPr lang="cs-CZ" altLang="cs-CZ" sz="2600" dirty="0">
                <a:solidFill>
                  <a:schemeClr val="accent3">
                    <a:lumMod val="60000"/>
                    <a:lumOff val="40000"/>
                  </a:schemeClr>
                </a:solidFill>
                <a:latin typeface="Arial" pitchFamily="34" charset="0"/>
                <a:ea typeface="Microsoft YaHei" pitchFamily="34" charset="-122"/>
                <a:cs typeface="Mangal" pitchFamily="18" charset="0"/>
              </a:rPr>
              <a:t>. Alle </a:t>
            </a:r>
            <a:r>
              <a:rPr lang="cs-CZ" altLang="cs-CZ" sz="2600" dirty="0" err="1">
                <a:solidFill>
                  <a:schemeClr val="accent3">
                    <a:lumMod val="60000"/>
                    <a:lumOff val="40000"/>
                  </a:schemeClr>
                </a:solidFill>
                <a:latin typeface="Arial" pitchFamily="34" charset="0"/>
                <a:ea typeface="Microsoft YaHei" pitchFamily="34" charset="-122"/>
                <a:cs typeface="Mangal" pitchFamily="18" charset="0"/>
              </a:rPr>
              <a:t>waren</a:t>
            </a:r>
            <a:r>
              <a:rPr lang="cs-CZ" altLang="cs-CZ" sz="2600" dirty="0">
                <a:solidFill>
                  <a:schemeClr val="accent3">
                    <a:lumMod val="60000"/>
                    <a:lumOff val="40000"/>
                  </a:schemeClr>
                </a:solidFill>
                <a:latin typeface="Arial" pitchFamily="34" charset="0"/>
                <a:ea typeface="Microsoft YaHei" pitchFamily="34" charset="-122"/>
                <a:cs typeface="Mangal" pitchFamily="18" charset="0"/>
              </a:rPr>
              <a:t> </a:t>
            </a:r>
            <a:r>
              <a:rPr lang="cs-CZ" altLang="cs-CZ" sz="2600" dirty="0" err="1">
                <a:solidFill>
                  <a:schemeClr val="accent3">
                    <a:lumMod val="60000"/>
                    <a:lumOff val="40000"/>
                  </a:schemeClr>
                </a:solidFill>
                <a:latin typeface="Arial" pitchFamily="34" charset="0"/>
                <a:ea typeface="Microsoft YaHei" pitchFamily="34" charset="-122"/>
                <a:cs typeface="Mangal" pitchFamily="18" charset="0"/>
              </a:rPr>
              <a:t>dabei</a:t>
            </a:r>
            <a:r>
              <a:rPr lang="cs-CZ" altLang="cs-CZ" sz="2600" dirty="0">
                <a:solidFill>
                  <a:schemeClr val="accent3">
                    <a:lumMod val="60000"/>
                    <a:lumOff val="40000"/>
                  </a:schemeClr>
                </a:solidFill>
                <a:latin typeface="Arial" pitchFamily="34" charset="0"/>
                <a:ea typeface="Microsoft YaHei" pitchFamily="34" charset="-122"/>
                <a:cs typeface="Mangal" pitchFamily="18" charset="0"/>
              </a:rPr>
              <a:t>, </a:t>
            </a:r>
            <a:r>
              <a:rPr lang="cs-CZ" altLang="cs-CZ" sz="2600" b="1" dirty="0" err="1">
                <a:solidFill>
                  <a:schemeClr val="accent3">
                    <a:lumMod val="60000"/>
                    <a:lumOff val="40000"/>
                  </a:schemeClr>
                </a:solidFill>
                <a:latin typeface="Arial" pitchFamily="34" charset="0"/>
                <a:ea typeface="Microsoft YaHei" pitchFamily="34" charset="-122"/>
                <a:cs typeface="Mangal" pitchFamily="18" charset="0"/>
              </a:rPr>
              <a:t>außer</a:t>
            </a:r>
            <a:r>
              <a:rPr lang="cs-CZ" altLang="cs-CZ" sz="2600" dirty="0">
                <a:solidFill>
                  <a:schemeClr val="accent3">
                    <a:lumMod val="60000"/>
                    <a:lumOff val="40000"/>
                  </a:schemeClr>
                </a:solidFill>
                <a:latin typeface="Arial" pitchFamily="34" charset="0"/>
                <a:ea typeface="Microsoft YaHei" pitchFamily="34" charset="-122"/>
                <a:cs typeface="Mangal" pitchFamily="18" charset="0"/>
              </a:rPr>
              <a:t> Peter.</a:t>
            </a:r>
          </a:p>
          <a:p>
            <a:pPr marL="565150" indent="-457200">
              <a:buSzPct val="45000"/>
            </a:pPr>
            <a:r>
              <a:rPr lang="cs-CZ" altLang="cs-CZ" sz="2600" dirty="0" err="1">
                <a:latin typeface="Arial" pitchFamily="34" charset="0"/>
                <a:ea typeface="Microsoft YaHei" pitchFamily="34" charset="-122"/>
                <a:cs typeface="Mangal" pitchFamily="18" charset="0"/>
              </a:rPr>
              <a:t>lexikalisch-morphologisch</a:t>
            </a:r>
            <a:r>
              <a:rPr lang="cs-CZ" altLang="cs-CZ" sz="2600" dirty="0">
                <a:latin typeface="Arial" pitchFamily="34" charset="0"/>
                <a:ea typeface="Microsoft YaHei" pitchFamily="34" charset="-122"/>
                <a:cs typeface="Mangal" pitchFamily="18" charset="0"/>
              </a:rPr>
              <a:t>: </a:t>
            </a:r>
            <a:r>
              <a:rPr lang="cs-CZ" altLang="cs-CZ" sz="2600" dirty="0" err="1">
                <a:solidFill>
                  <a:schemeClr val="accent3">
                    <a:lumMod val="60000"/>
                    <a:lumOff val="40000"/>
                  </a:schemeClr>
                </a:solidFill>
                <a:latin typeface="Arial" pitchFamily="34" charset="0"/>
                <a:ea typeface="Microsoft YaHei" pitchFamily="34" charset="-122"/>
                <a:cs typeface="Mangal" pitchFamily="18" charset="0"/>
              </a:rPr>
              <a:t>Das</a:t>
            </a:r>
            <a:r>
              <a:rPr lang="cs-CZ" altLang="cs-CZ" sz="2600" dirty="0">
                <a:solidFill>
                  <a:schemeClr val="accent3">
                    <a:lumMod val="60000"/>
                    <a:lumOff val="40000"/>
                  </a:schemeClr>
                </a:solidFill>
                <a:latin typeface="Arial" pitchFamily="34" charset="0"/>
                <a:ea typeface="Microsoft YaHei" pitchFamily="34" charset="-122"/>
                <a:cs typeface="Mangal" pitchFamily="18" charset="0"/>
              </a:rPr>
              <a:t> </a:t>
            </a:r>
            <a:r>
              <a:rPr lang="cs-CZ" altLang="cs-CZ" sz="2600" dirty="0" err="1">
                <a:solidFill>
                  <a:schemeClr val="accent3">
                    <a:lumMod val="60000"/>
                    <a:lumOff val="40000"/>
                  </a:schemeClr>
                </a:solidFill>
                <a:latin typeface="Arial" pitchFamily="34" charset="0"/>
                <a:ea typeface="Microsoft YaHei" pitchFamily="34" charset="-122"/>
                <a:cs typeface="Mangal" pitchFamily="18" charset="0"/>
              </a:rPr>
              <a:t>ist</a:t>
            </a:r>
            <a:r>
              <a:rPr lang="cs-CZ" altLang="cs-CZ" sz="2600" dirty="0">
                <a:solidFill>
                  <a:schemeClr val="accent3">
                    <a:lumMod val="60000"/>
                    <a:lumOff val="40000"/>
                  </a:schemeClr>
                </a:solidFill>
                <a:latin typeface="Arial" pitchFamily="34" charset="0"/>
                <a:ea typeface="Microsoft YaHei" pitchFamily="34" charset="-122"/>
                <a:cs typeface="Mangal" pitchFamily="18" charset="0"/>
              </a:rPr>
              <a:t> </a:t>
            </a:r>
            <a:r>
              <a:rPr lang="cs-CZ" altLang="cs-CZ" sz="2600" dirty="0" err="1">
                <a:solidFill>
                  <a:schemeClr val="accent3">
                    <a:lumMod val="60000"/>
                    <a:lumOff val="40000"/>
                  </a:schemeClr>
                </a:solidFill>
                <a:latin typeface="Arial" pitchFamily="34" charset="0"/>
                <a:ea typeface="Microsoft YaHei" pitchFamily="34" charset="-122"/>
                <a:cs typeface="Mangal" pitchFamily="18" charset="0"/>
              </a:rPr>
              <a:t>etwas</a:t>
            </a:r>
            <a:r>
              <a:rPr lang="cs-CZ" altLang="cs-CZ" sz="2600" dirty="0">
                <a:solidFill>
                  <a:schemeClr val="accent3">
                    <a:lumMod val="60000"/>
                    <a:lumOff val="40000"/>
                  </a:schemeClr>
                </a:solidFill>
                <a:latin typeface="Arial" pitchFamily="34" charset="0"/>
                <a:ea typeface="Microsoft YaHei" pitchFamily="34" charset="-122"/>
                <a:cs typeface="Mangal" pitchFamily="18" charset="0"/>
              </a:rPr>
              <a:t> </a:t>
            </a:r>
            <a:r>
              <a:rPr lang="cs-CZ" altLang="cs-CZ" sz="2600" b="1" dirty="0" err="1">
                <a:solidFill>
                  <a:schemeClr val="accent3">
                    <a:lumMod val="60000"/>
                    <a:lumOff val="40000"/>
                  </a:schemeClr>
                </a:solidFill>
                <a:latin typeface="Arial" pitchFamily="34" charset="0"/>
                <a:ea typeface="Microsoft YaHei" pitchFamily="34" charset="-122"/>
                <a:cs typeface="Mangal" pitchFamily="18" charset="0"/>
              </a:rPr>
              <a:t>un</a:t>
            </a:r>
            <a:r>
              <a:rPr lang="cs-CZ" altLang="cs-CZ" sz="2600" dirty="0" err="1">
                <a:solidFill>
                  <a:schemeClr val="accent3">
                    <a:lumMod val="60000"/>
                    <a:lumOff val="40000"/>
                  </a:schemeClr>
                </a:solidFill>
                <a:latin typeface="Arial" pitchFamily="34" charset="0"/>
                <a:ea typeface="Microsoft YaHei" pitchFamily="34" charset="-122"/>
                <a:cs typeface="Mangal" pitchFamily="18" charset="0"/>
              </a:rPr>
              <a:t>genau</a:t>
            </a:r>
            <a:r>
              <a:rPr lang="cs-CZ" altLang="cs-CZ" sz="2600" dirty="0">
                <a:solidFill>
                  <a:schemeClr val="accent3">
                    <a:lumMod val="60000"/>
                    <a:lumOff val="40000"/>
                  </a:schemeClr>
                </a:solidFill>
                <a:latin typeface="Arial" pitchFamily="34" charset="0"/>
                <a:ea typeface="Microsoft YaHei" pitchFamily="34" charset="-122"/>
                <a:cs typeface="Mangal" pitchFamily="18" charset="0"/>
              </a:rPr>
              <a:t>.; </a:t>
            </a:r>
            <a:r>
              <a:rPr lang="cs-CZ" altLang="cs-CZ" sz="2600" dirty="0" err="1">
                <a:solidFill>
                  <a:schemeClr val="accent3">
                    <a:lumMod val="60000"/>
                    <a:lumOff val="40000"/>
                  </a:schemeClr>
                </a:solidFill>
                <a:latin typeface="Arial" pitchFamily="34" charset="0"/>
                <a:ea typeface="Microsoft YaHei" pitchFamily="34" charset="-122"/>
                <a:cs typeface="Mangal" pitchFamily="18" charset="0"/>
              </a:rPr>
              <a:t>Ich</a:t>
            </a:r>
            <a:r>
              <a:rPr lang="cs-CZ" altLang="cs-CZ" sz="2600" dirty="0">
                <a:solidFill>
                  <a:schemeClr val="accent3">
                    <a:lumMod val="60000"/>
                    <a:lumOff val="40000"/>
                  </a:schemeClr>
                </a:solidFill>
                <a:latin typeface="Arial" pitchFamily="34" charset="0"/>
                <a:ea typeface="Microsoft YaHei" pitchFamily="34" charset="-122"/>
                <a:cs typeface="Mangal" pitchFamily="18" charset="0"/>
              </a:rPr>
              <a:t> </a:t>
            </a:r>
            <a:r>
              <a:rPr lang="cs-CZ" altLang="cs-CZ" sz="2600" dirty="0" err="1">
                <a:solidFill>
                  <a:schemeClr val="accent3">
                    <a:lumMod val="60000"/>
                    <a:lumOff val="40000"/>
                  </a:schemeClr>
                </a:solidFill>
                <a:latin typeface="Arial" pitchFamily="34" charset="0"/>
                <a:ea typeface="Microsoft YaHei" pitchFamily="34" charset="-122"/>
                <a:cs typeface="Mangal" pitchFamily="18" charset="0"/>
              </a:rPr>
              <a:t>war</a:t>
            </a:r>
            <a:r>
              <a:rPr lang="cs-CZ" altLang="cs-CZ" sz="2600" dirty="0">
                <a:solidFill>
                  <a:schemeClr val="accent3">
                    <a:lumMod val="60000"/>
                    <a:lumOff val="40000"/>
                  </a:schemeClr>
                </a:solidFill>
                <a:latin typeface="Arial" pitchFamily="34" charset="0"/>
                <a:ea typeface="Microsoft YaHei" pitchFamily="34" charset="-122"/>
                <a:cs typeface="Mangal" pitchFamily="18" charset="0"/>
              </a:rPr>
              <a:t> </a:t>
            </a:r>
            <a:r>
              <a:rPr lang="cs-CZ" altLang="cs-CZ" sz="2600" dirty="0" err="1">
                <a:solidFill>
                  <a:schemeClr val="accent3">
                    <a:lumMod val="60000"/>
                    <a:lumOff val="40000"/>
                  </a:schemeClr>
                </a:solidFill>
                <a:latin typeface="Arial" pitchFamily="34" charset="0"/>
                <a:ea typeface="Microsoft YaHei" pitchFamily="34" charset="-122"/>
                <a:cs typeface="Mangal" pitchFamily="18" charset="0"/>
              </a:rPr>
              <a:t>damals</a:t>
            </a:r>
            <a:r>
              <a:rPr lang="cs-CZ" altLang="cs-CZ" sz="2600" dirty="0">
                <a:solidFill>
                  <a:schemeClr val="accent3">
                    <a:lumMod val="60000"/>
                    <a:lumOff val="40000"/>
                  </a:schemeClr>
                </a:solidFill>
                <a:latin typeface="Arial" pitchFamily="34" charset="0"/>
                <a:ea typeface="Microsoft YaHei" pitchFamily="34" charset="-122"/>
                <a:cs typeface="Mangal" pitchFamily="18" charset="0"/>
              </a:rPr>
              <a:t> </a:t>
            </a:r>
            <a:r>
              <a:rPr lang="cs-CZ" altLang="cs-CZ" sz="2600" dirty="0" err="1">
                <a:solidFill>
                  <a:schemeClr val="accent3">
                    <a:lumMod val="60000"/>
                    <a:lumOff val="40000"/>
                  </a:schemeClr>
                </a:solidFill>
                <a:latin typeface="Arial" pitchFamily="34" charset="0"/>
                <a:ea typeface="Microsoft YaHei" pitchFamily="34" charset="-122"/>
                <a:cs typeface="Mangal" pitchFamily="18" charset="0"/>
              </a:rPr>
              <a:t>hilf</a:t>
            </a:r>
            <a:r>
              <a:rPr lang="cs-CZ" altLang="cs-CZ" sz="2600" b="1" dirty="0" err="1">
                <a:solidFill>
                  <a:schemeClr val="accent3">
                    <a:lumMod val="60000"/>
                    <a:lumOff val="40000"/>
                  </a:schemeClr>
                </a:solidFill>
                <a:latin typeface="Arial" pitchFamily="34" charset="0"/>
                <a:ea typeface="Microsoft YaHei" pitchFamily="34" charset="-122"/>
                <a:cs typeface="Mangal" pitchFamily="18" charset="0"/>
              </a:rPr>
              <a:t>los</a:t>
            </a:r>
            <a:r>
              <a:rPr lang="cs-CZ" altLang="cs-CZ" sz="2600" dirty="0">
                <a:solidFill>
                  <a:schemeClr val="accent3">
                    <a:lumMod val="60000"/>
                    <a:lumOff val="40000"/>
                  </a:schemeClr>
                </a:solidFill>
                <a:latin typeface="Arial" pitchFamily="34" charset="0"/>
                <a:ea typeface="Microsoft YaHei" pitchFamily="34" charset="-122"/>
                <a:cs typeface="Mangal" pitchFamily="18" charset="0"/>
              </a:rPr>
              <a:t>. </a:t>
            </a:r>
          </a:p>
          <a:p>
            <a:pPr marL="565150" indent="-457200">
              <a:buSzPct val="45000"/>
            </a:pPr>
            <a:r>
              <a:rPr lang="cs-CZ" altLang="cs-CZ" sz="2600" dirty="0" err="1">
                <a:latin typeface="Arial" pitchFamily="34" charset="0"/>
                <a:ea typeface="Microsoft YaHei" pitchFamily="34" charset="-122"/>
                <a:cs typeface="Mangal" pitchFamily="18" charset="0"/>
              </a:rPr>
              <a:t>intonatorisch</a:t>
            </a:r>
            <a:r>
              <a:rPr lang="cs-CZ" altLang="cs-CZ" sz="2600" dirty="0">
                <a:latin typeface="Arial" pitchFamily="34" charset="0"/>
                <a:ea typeface="Microsoft YaHei" pitchFamily="34" charset="-122"/>
                <a:cs typeface="Mangal" pitchFamily="18" charset="0"/>
              </a:rPr>
              <a:t>: </a:t>
            </a:r>
            <a:r>
              <a:rPr lang="cs-CZ" altLang="cs-CZ" sz="2600" dirty="0">
                <a:solidFill>
                  <a:schemeClr val="accent3">
                    <a:lumMod val="60000"/>
                    <a:lumOff val="40000"/>
                  </a:schemeClr>
                </a:solidFill>
                <a:latin typeface="Arial" pitchFamily="34" charset="0"/>
                <a:ea typeface="Microsoft YaHei" pitchFamily="34" charset="-122"/>
                <a:cs typeface="Mangal" pitchFamily="18" charset="0"/>
              </a:rPr>
              <a:t>Jakob </a:t>
            </a:r>
            <a:r>
              <a:rPr lang="cs-CZ" altLang="cs-CZ" sz="2600" dirty="0" err="1">
                <a:solidFill>
                  <a:schemeClr val="accent3">
                    <a:lumMod val="60000"/>
                    <a:lumOff val="40000"/>
                  </a:schemeClr>
                </a:solidFill>
                <a:latin typeface="Arial" pitchFamily="34" charset="0"/>
                <a:ea typeface="Microsoft YaHei" pitchFamily="34" charset="-122"/>
                <a:cs typeface="Mangal" pitchFamily="18" charset="0"/>
              </a:rPr>
              <a:t>fährt</a:t>
            </a:r>
            <a:r>
              <a:rPr lang="cs-CZ" altLang="cs-CZ" sz="2600" dirty="0">
                <a:solidFill>
                  <a:schemeClr val="accent3">
                    <a:lumMod val="60000"/>
                    <a:lumOff val="40000"/>
                  </a:schemeClr>
                </a:solidFill>
                <a:latin typeface="Arial" pitchFamily="34" charset="0"/>
                <a:ea typeface="Microsoft YaHei" pitchFamily="34" charset="-122"/>
                <a:cs typeface="Mangal" pitchFamily="18" charset="0"/>
              </a:rPr>
              <a:t> </a:t>
            </a:r>
            <a:r>
              <a:rPr lang="cs-CZ" altLang="cs-CZ" sz="2600" dirty="0" err="1">
                <a:solidFill>
                  <a:schemeClr val="accent3">
                    <a:lumMod val="60000"/>
                    <a:lumOff val="40000"/>
                  </a:schemeClr>
                </a:solidFill>
                <a:latin typeface="Arial" pitchFamily="34" charset="0"/>
                <a:ea typeface="Microsoft YaHei" pitchFamily="34" charset="-122"/>
                <a:cs typeface="Mangal" pitchFamily="18" charset="0"/>
              </a:rPr>
              <a:t>morgen</a:t>
            </a:r>
            <a:r>
              <a:rPr lang="cs-CZ" altLang="cs-CZ" sz="2600" dirty="0">
                <a:solidFill>
                  <a:schemeClr val="accent3">
                    <a:lumMod val="60000"/>
                    <a:lumOff val="40000"/>
                  </a:schemeClr>
                </a:solidFill>
                <a:latin typeface="Arial" pitchFamily="34" charset="0"/>
                <a:ea typeface="Microsoft YaHei" pitchFamily="34" charset="-122"/>
                <a:cs typeface="Mangal" pitchFamily="18" charset="0"/>
              </a:rPr>
              <a:t> </a:t>
            </a:r>
            <a:r>
              <a:rPr lang="cs-CZ" altLang="cs-CZ" sz="2600" dirty="0" err="1">
                <a:solidFill>
                  <a:schemeClr val="accent3">
                    <a:lumMod val="60000"/>
                    <a:lumOff val="40000"/>
                  </a:schemeClr>
                </a:solidFill>
                <a:latin typeface="Arial" pitchFamily="34" charset="0"/>
                <a:ea typeface="Microsoft YaHei" pitchFamily="34" charset="-122"/>
                <a:cs typeface="Mangal" pitchFamily="18" charset="0"/>
              </a:rPr>
              <a:t>nicht</a:t>
            </a:r>
            <a:r>
              <a:rPr lang="cs-CZ" altLang="cs-CZ" sz="2600" dirty="0">
                <a:solidFill>
                  <a:schemeClr val="accent3">
                    <a:lumMod val="60000"/>
                    <a:lumOff val="40000"/>
                  </a:schemeClr>
                </a:solidFill>
                <a:latin typeface="Arial" pitchFamily="34" charset="0"/>
                <a:ea typeface="Microsoft YaHei" pitchFamily="34" charset="-122"/>
                <a:cs typeface="Mangal" pitchFamily="18" charset="0"/>
              </a:rPr>
              <a:t> nach </a:t>
            </a:r>
            <a:r>
              <a:rPr lang="cs-CZ" altLang="cs-CZ" sz="2600" dirty="0" err="1">
                <a:solidFill>
                  <a:schemeClr val="accent3">
                    <a:lumMod val="60000"/>
                    <a:lumOff val="40000"/>
                  </a:schemeClr>
                </a:solidFill>
                <a:latin typeface="Arial" pitchFamily="34" charset="0"/>
                <a:ea typeface="Microsoft YaHei" pitchFamily="34" charset="-122"/>
                <a:cs typeface="Mangal" pitchFamily="18" charset="0"/>
              </a:rPr>
              <a:t>München</a:t>
            </a:r>
            <a:r>
              <a:rPr lang="cs-CZ" altLang="cs-CZ" sz="2600" dirty="0">
                <a:solidFill>
                  <a:schemeClr val="accent3">
                    <a:lumMod val="60000"/>
                    <a:lumOff val="40000"/>
                  </a:schemeClr>
                </a:solidFill>
                <a:latin typeface="Arial" pitchFamily="34" charset="0"/>
                <a:ea typeface="Microsoft YaHei" pitchFamily="34" charset="-122"/>
                <a:cs typeface="Mangal" pitchFamily="18" charset="0"/>
              </a:rPr>
              <a:t>.</a:t>
            </a:r>
            <a:r>
              <a:rPr lang="cs-CZ" altLang="cs-CZ" sz="2600" dirty="0">
                <a:latin typeface="Arial" pitchFamily="34" charset="0"/>
                <a:ea typeface="Microsoft YaHei" pitchFamily="34" charset="-122"/>
                <a:cs typeface="Mangal" pitchFamily="18" charset="0"/>
              </a:rPr>
              <a:t> (</a:t>
            </a:r>
            <a:r>
              <a:rPr lang="cs-CZ" altLang="cs-CZ" sz="2600" dirty="0" err="1">
                <a:latin typeface="Arial" pitchFamily="34" charset="0"/>
                <a:ea typeface="Microsoft YaHei" pitchFamily="34" charset="-122"/>
                <a:cs typeface="Mangal" pitchFamily="18" charset="0"/>
              </a:rPr>
              <a:t>Kontrastakzent</a:t>
            </a:r>
            <a:r>
              <a:rPr lang="cs-CZ" altLang="cs-CZ" sz="2600" dirty="0">
                <a:latin typeface="Arial" pitchFamily="34" charset="0"/>
                <a:ea typeface="Microsoft YaHei" pitchFamily="34" charset="-122"/>
                <a:cs typeface="Mangal" pitchFamily="18" charset="0"/>
              </a:rPr>
              <a:t>, </a:t>
            </a:r>
            <a:r>
              <a:rPr lang="cs-CZ" altLang="cs-CZ" sz="2600" i="1" dirty="0">
                <a:latin typeface="Arial" pitchFamily="34" charset="0"/>
                <a:ea typeface="Microsoft YaHei" pitchFamily="34" charset="-122"/>
                <a:cs typeface="Mangal" pitchFamily="18" charset="0"/>
              </a:rPr>
              <a:t>Jakob</a:t>
            </a:r>
            <a:r>
              <a:rPr lang="cs-CZ" altLang="cs-CZ" sz="2600" dirty="0">
                <a:latin typeface="Arial" pitchFamily="34" charset="0"/>
                <a:ea typeface="Microsoft YaHei" pitchFamily="34" charset="-122"/>
                <a:cs typeface="Mangal" pitchFamily="18" charset="0"/>
              </a:rPr>
              <a:t>, </a:t>
            </a:r>
            <a:r>
              <a:rPr lang="cs-CZ" altLang="cs-CZ" sz="2600" i="1" dirty="0" err="1">
                <a:latin typeface="Arial" pitchFamily="34" charset="0"/>
                <a:ea typeface="Microsoft YaHei" pitchFamily="34" charset="-122"/>
                <a:cs typeface="Mangal" pitchFamily="18" charset="0"/>
              </a:rPr>
              <a:t>fahren</a:t>
            </a:r>
            <a:r>
              <a:rPr lang="cs-CZ" altLang="cs-CZ" sz="2600" dirty="0">
                <a:latin typeface="Arial" pitchFamily="34" charset="0"/>
                <a:ea typeface="Microsoft YaHei" pitchFamily="34" charset="-122"/>
                <a:cs typeface="Mangal" pitchFamily="18" charset="0"/>
              </a:rPr>
              <a:t>, </a:t>
            </a:r>
            <a:r>
              <a:rPr lang="cs-CZ" altLang="cs-CZ" sz="2600" i="1" dirty="0" err="1">
                <a:latin typeface="Arial" pitchFamily="34" charset="0"/>
                <a:ea typeface="Microsoft YaHei" pitchFamily="34" charset="-122"/>
                <a:cs typeface="Mangal" pitchFamily="18" charset="0"/>
              </a:rPr>
              <a:t>morgen</a:t>
            </a:r>
            <a:r>
              <a:rPr lang="cs-CZ" altLang="cs-CZ" sz="2600" dirty="0">
                <a:latin typeface="Arial" pitchFamily="34" charset="0"/>
                <a:ea typeface="Microsoft YaHei" pitchFamily="34" charset="-122"/>
                <a:cs typeface="Mangal" pitchFamily="18" charset="0"/>
              </a:rPr>
              <a:t>, </a:t>
            </a:r>
            <a:r>
              <a:rPr lang="cs-CZ" altLang="cs-CZ" sz="2600" i="1" dirty="0" err="1">
                <a:latin typeface="Arial" pitchFamily="34" charset="0"/>
                <a:ea typeface="Microsoft YaHei" pitchFamily="34" charset="-122"/>
                <a:cs typeface="Mangal" pitchFamily="18" charset="0"/>
              </a:rPr>
              <a:t>München</a:t>
            </a:r>
            <a:r>
              <a:rPr lang="cs-CZ" altLang="cs-CZ" sz="2600" dirty="0">
                <a:latin typeface="Arial" pitchFamily="34" charset="0"/>
                <a:ea typeface="Microsoft YaHei" pitchFamily="34" charset="-122"/>
                <a:cs typeface="Mangal" pitchFamily="18" charset="0"/>
              </a:rPr>
              <a:t>)  </a:t>
            </a:r>
          </a:p>
          <a:p>
            <a:pPr marL="565150" indent="-457200">
              <a:buSzPct val="45000"/>
            </a:pPr>
            <a:r>
              <a:rPr lang="cs-CZ" altLang="cs-CZ" sz="2600" dirty="0" err="1">
                <a:latin typeface="Arial" pitchFamily="34" charset="0"/>
                <a:ea typeface="Microsoft YaHei" pitchFamily="34" charset="-122"/>
                <a:cs typeface="Mangal" pitchFamily="18" charset="0"/>
              </a:rPr>
              <a:t>idiomatisch</a:t>
            </a:r>
            <a:r>
              <a:rPr lang="cs-CZ" altLang="cs-CZ" sz="2600" dirty="0">
                <a:latin typeface="Arial" pitchFamily="34" charset="0"/>
                <a:ea typeface="Microsoft YaHei" pitchFamily="34" charset="-122"/>
                <a:cs typeface="Mangal" pitchFamily="18" charset="0"/>
              </a:rPr>
              <a:t>: </a:t>
            </a:r>
            <a:r>
              <a:rPr lang="cs-CZ" altLang="cs-CZ" sz="2600" dirty="0" err="1">
                <a:solidFill>
                  <a:schemeClr val="accent3">
                    <a:lumMod val="60000"/>
                    <a:lumOff val="40000"/>
                  </a:schemeClr>
                </a:solidFill>
                <a:latin typeface="Arial" pitchFamily="34" charset="0"/>
                <a:ea typeface="Microsoft YaHei" pitchFamily="34" charset="-122"/>
                <a:cs typeface="Mangal" pitchFamily="18" charset="0"/>
              </a:rPr>
              <a:t>Das</a:t>
            </a:r>
            <a:r>
              <a:rPr lang="cs-CZ" altLang="cs-CZ" sz="2600" dirty="0">
                <a:solidFill>
                  <a:schemeClr val="accent3">
                    <a:lumMod val="60000"/>
                    <a:lumOff val="40000"/>
                  </a:schemeClr>
                </a:solidFill>
                <a:latin typeface="Arial" pitchFamily="34" charset="0"/>
                <a:ea typeface="Microsoft YaHei" pitchFamily="34" charset="-122"/>
                <a:cs typeface="Mangal" pitchFamily="18" charset="0"/>
              </a:rPr>
              <a:t> </a:t>
            </a:r>
            <a:r>
              <a:rPr lang="cs-CZ" altLang="cs-CZ" sz="2600" dirty="0" err="1">
                <a:solidFill>
                  <a:schemeClr val="accent3">
                    <a:lumMod val="60000"/>
                    <a:lumOff val="40000"/>
                  </a:schemeClr>
                </a:solidFill>
                <a:latin typeface="Arial" pitchFamily="34" charset="0"/>
                <a:ea typeface="Microsoft YaHei" pitchFamily="34" charset="-122"/>
                <a:cs typeface="Mangal" pitchFamily="18" charset="0"/>
              </a:rPr>
              <a:t>kümmert</a:t>
            </a:r>
            <a:r>
              <a:rPr lang="cs-CZ" altLang="cs-CZ" sz="2600" dirty="0">
                <a:solidFill>
                  <a:schemeClr val="accent3">
                    <a:lumMod val="60000"/>
                    <a:lumOff val="40000"/>
                  </a:schemeClr>
                </a:solidFill>
                <a:latin typeface="Arial" pitchFamily="34" charset="0"/>
                <a:ea typeface="Microsoft YaHei" pitchFamily="34" charset="-122"/>
                <a:cs typeface="Mangal" pitchFamily="18" charset="0"/>
              </a:rPr>
              <a:t> </a:t>
            </a:r>
            <a:r>
              <a:rPr lang="cs-CZ" altLang="cs-CZ" sz="2600" dirty="0" err="1">
                <a:solidFill>
                  <a:schemeClr val="accent3">
                    <a:lumMod val="60000"/>
                    <a:lumOff val="40000"/>
                  </a:schemeClr>
                </a:solidFill>
                <a:latin typeface="Arial" pitchFamily="34" charset="0"/>
                <a:ea typeface="Microsoft YaHei" pitchFamily="34" charset="-122"/>
                <a:cs typeface="Mangal" pitchFamily="18" charset="0"/>
              </a:rPr>
              <a:t>ihn</a:t>
            </a:r>
            <a:r>
              <a:rPr lang="cs-CZ" altLang="cs-CZ" sz="2600" dirty="0">
                <a:solidFill>
                  <a:schemeClr val="accent3">
                    <a:lumMod val="60000"/>
                    <a:lumOff val="40000"/>
                  </a:schemeClr>
                </a:solidFill>
                <a:latin typeface="Arial" pitchFamily="34" charset="0"/>
                <a:ea typeface="Microsoft YaHei" pitchFamily="34" charset="-122"/>
                <a:cs typeface="Mangal" pitchFamily="18" charset="0"/>
              </a:rPr>
              <a:t> </a:t>
            </a:r>
            <a:r>
              <a:rPr lang="cs-CZ" altLang="cs-CZ" sz="2600" dirty="0" err="1">
                <a:solidFill>
                  <a:schemeClr val="accent3">
                    <a:lumMod val="60000"/>
                    <a:lumOff val="40000"/>
                  </a:schemeClr>
                </a:solidFill>
                <a:latin typeface="Arial" pitchFamily="34" charset="0"/>
                <a:ea typeface="Microsoft YaHei" pitchFamily="34" charset="-122"/>
                <a:cs typeface="Mangal" pitchFamily="18" charset="0"/>
              </a:rPr>
              <a:t>einen</a:t>
            </a:r>
            <a:r>
              <a:rPr lang="cs-CZ" altLang="cs-CZ" sz="2600" dirty="0">
                <a:solidFill>
                  <a:schemeClr val="accent3">
                    <a:lumMod val="60000"/>
                    <a:lumOff val="40000"/>
                  </a:schemeClr>
                </a:solidFill>
                <a:latin typeface="Arial" pitchFamily="34" charset="0"/>
                <a:ea typeface="Microsoft YaHei" pitchFamily="34" charset="-122"/>
                <a:cs typeface="Mangal" pitchFamily="18" charset="0"/>
              </a:rPr>
              <a:t> </a:t>
            </a:r>
            <a:r>
              <a:rPr lang="cs-CZ" altLang="cs-CZ" sz="2600" dirty="0" err="1">
                <a:solidFill>
                  <a:schemeClr val="accent3">
                    <a:lumMod val="60000"/>
                    <a:lumOff val="40000"/>
                  </a:schemeClr>
                </a:solidFill>
                <a:latin typeface="Arial" pitchFamily="34" charset="0"/>
                <a:ea typeface="Microsoft YaHei" pitchFamily="34" charset="-122"/>
                <a:cs typeface="Mangal" pitchFamily="18" charset="0"/>
              </a:rPr>
              <a:t>Dreck</a:t>
            </a:r>
            <a:r>
              <a:rPr lang="cs-CZ" altLang="cs-CZ" sz="2600" dirty="0">
                <a:solidFill>
                  <a:schemeClr val="accent3">
                    <a:lumMod val="60000"/>
                    <a:lumOff val="40000"/>
                  </a:schemeClr>
                </a:solidFill>
                <a:latin typeface="Arial" pitchFamily="34" charset="0"/>
                <a:ea typeface="Microsoft YaHei" pitchFamily="34" charset="-122"/>
                <a:cs typeface="Mangal" pitchFamily="18" charset="0"/>
              </a:rPr>
              <a:t>.  </a:t>
            </a:r>
            <a:endParaRPr lang="de-DE" altLang="cs-CZ" sz="2600" dirty="0">
              <a:solidFill>
                <a:schemeClr val="accent3">
                  <a:lumMod val="60000"/>
                  <a:lumOff val="40000"/>
                </a:schemeClr>
              </a:solidFill>
              <a:latin typeface="Arial" pitchFamily="34" charset="0"/>
              <a:ea typeface="Microsoft YaHei" pitchFamily="34" charset="-122"/>
              <a:cs typeface="Mangal" pitchFamily="18" charset="0"/>
            </a:endParaRPr>
          </a:p>
          <a:p>
            <a:pPr marL="107950" indent="0">
              <a:buSzPct val="45000"/>
              <a:buNone/>
            </a:pPr>
            <a:endParaRPr lang="de-DE" altLang="cs-CZ" dirty="0">
              <a:latin typeface="Arial" pitchFamily="34" charset="0"/>
              <a:ea typeface="Microsoft YaHei" pitchFamily="34" charset="-122"/>
              <a:cs typeface="Mangal" pitchFamily="18" charset="0"/>
            </a:endParaRPr>
          </a:p>
          <a:p>
            <a:pPr marL="431800" indent="-323850">
              <a:buSzPct val="45000"/>
              <a:buFont typeface="StarSymbol"/>
              <a:buChar char="●"/>
            </a:pPr>
            <a:endParaRPr lang="cs-CZ" altLang="cs-CZ" dirty="0">
              <a:latin typeface="Arial" pitchFamily="34" charset="0"/>
              <a:ea typeface="Microsoft YaHei" pitchFamily="34" charset="-122"/>
              <a:cs typeface="Mangal" pitchFamily="18" charset="0"/>
            </a:endParaRPr>
          </a:p>
          <a:p>
            <a:endParaRPr lang="cs-CZ" dirty="0"/>
          </a:p>
        </p:txBody>
      </p:sp>
    </p:spTree>
    <p:extLst>
      <p:ext uri="{BB962C8B-B14F-4D97-AF65-F5344CB8AC3E}">
        <p14:creationId xmlns:p14="http://schemas.microsoft.com/office/powerpoint/2010/main" val="3941410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8363C4-47CD-6679-86CA-31BD13955056}"/>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5D3A815C-DE04-38B6-B126-04058D378203}"/>
              </a:ext>
            </a:extLst>
          </p:cNvPr>
          <p:cNvSpPr>
            <a:spLocks noGrp="1"/>
          </p:cNvSpPr>
          <p:nvPr>
            <p:ph type="title"/>
          </p:nvPr>
        </p:nvSpPr>
        <p:spPr/>
        <p:txBody>
          <a:bodyPr/>
          <a:lstStyle/>
          <a:p>
            <a:r>
              <a:rPr lang="de-DE" altLang="cs-CZ" b="1" dirty="0">
                <a:latin typeface="Arial" pitchFamily="34" charset="0"/>
                <a:cs typeface="Mangal" pitchFamily="18" charset="0"/>
              </a:rPr>
              <a:t>Einführung</a:t>
            </a:r>
            <a:endParaRPr lang="cs-CZ" b="1" dirty="0"/>
          </a:p>
        </p:txBody>
      </p:sp>
      <p:sp>
        <p:nvSpPr>
          <p:cNvPr id="3" name="Zástupný symbol pro obsah 2">
            <a:extLst>
              <a:ext uri="{FF2B5EF4-FFF2-40B4-BE49-F238E27FC236}">
                <a16:creationId xmlns:a16="http://schemas.microsoft.com/office/drawing/2014/main" id="{45B7ECCA-5979-A726-D676-FEA32389E4BE}"/>
              </a:ext>
            </a:extLst>
          </p:cNvPr>
          <p:cNvSpPr>
            <a:spLocks noGrp="1"/>
          </p:cNvSpPr>
          <p:nvPr>
            <p:ph idx="1"/>
          </p:nvPr>
        </p:nvSpPr>
        <p:spPr/>
        <p:txBody>
          <a:bodyPr>
            <a:normAutofit/>
          </a:bodyPr>
          <a:lstStyle/>
          <a:p>
            <a:pPr marL="431800" indent="-323850">
              <a:buSzPct val="45000"/>
              <a:buFont typeface="StarSymbol"/>
              <a:buChar char="●"/>
            </a:pPr>
            <a:r>
              <a:rPr lang="cs-CZ" altLang="cs-CZ" sz="2400" dirty="0">
                <a:latin typeface="Arial" pitchFamily="34" charset="0"/>
                <a:ea typeface="Microsoft YaHei" pitchFamily="34" charset="-122"/>
                <a:cs typeface="Mangal" pitchFamily="18" charset="0"/>
              </a:rPr>
              <a:t>k</a:t>
            </a:r>
            <a:r>
              <a:rPr lang="de-DE" altLang="cs-CZ" sz="2400" dirty="0" err="1">
                <a:latin typeface="Arial" pitchFamily="34" charset="0"/>
                <a:ea typeface="Microsoft YaHei" pitchFamily="34" charset="-122"/>
                <a:cs typeface="Mangal" pitchFamily="18" charset="0"/>
              </a:rPr>
              <a:t>ommunikative</a:t>
            </a:r>
            <a:r>
              <a:rPr lang="de-DE" altLang="cs-CZ" sz="2400" dirty="0">
                <a:latin typeface="Arial" pitchFamily="34" charset="0"/>
                <a:ea typeface="Microsoft YaHei" pitchFamily="34" charset="-122"/>
                <a:cs typeface="Mangal" pitchFamily="18" charset="0"/>
              </a:rPr>
              <a:t> Negierung x sprachliche Negation</a:t>
            </a:r>
            <a:r>
              <a:rPr lang="cs-CZ" altLang="cs-CZ" sz="2400" dirty="0">
                <a:latin typeface="Arial" pitchFamily="34" charset="0"/>
                <a:ea typeface="Microsoft YaHei" pitchFamily="34" charset="-122"/>
                <a:cs typeface="Mangal" pitchFamily="18" charset="0"/>
              </a:rPr>
              <a:t>:</a:t>
            </a:r>
          </a:p>
          <a:p>
            <a:pPr marL="107950" indent="0">
              <a:buSzPct val="45000"/>
              <a:buNone/>
            </a:pPr>
            <a:r>
              <a:rPr lang="cs-CZ" altLang="cs-CZ" sz="2400" dirty="0">
                <a:solidFill>
                  <a:schemeClr val="accent3">
                    <a:lumMod val="60000"/>
                    <a:lumOff val="40000"/>
                  </a:schemeClr>
                </a:solidFill>
                <a:latin typeface="Arial" pitchFamily="34" charset="0"/>
                <a:ea typeface="Microsoft YaHei" pitchFamily="34" charset="-122"/>
                <a:cs typeface="Mangal" pitchFamily="18" charset="0"/>
              </a:rPr>
              <a:t>Soll </a:t>
            </a:r>
            <a:r>
              <a:rPr lang="cs-CZ" altLang="cs-CZ" sz="2400" dirty="0" err="1">
                <a:solidFill>
                  <a:schemeClr val="accent3">
                    <a:lumMod val="60000"/>
                    <a:lumOff val="40000"/>
                  </a:schemeClr>
                </a:solidFill>
                <a:latin typeface="Arial" pitchFamily="34" charset="0"/>
                <a:ea typeface="Microsoft YaHei" pitchFamily="34" charset="-122"/>
                <a:cs typeface="Mangal" pitchFamily="18" charset="0"/>
              </a:rPr>
              <a:t>ich</a:t>
            </a:r>
            <a:r>
              <a:rPr lang="cs-CZ" altLang="cs-CZ" sz="2400" dirty="0">
                <a:solidFill>
                  <a:schemeClr val="accent3">
                    <a:lumMod val="60000"/>
                    <a:lumOff val="40000"/>
                  </a:schemeClr>
                </a:solidFill>
                <a:latin typeface="Arial" pitchFamily="34" charset="0"/>
                <a:ea typeface="Microsoft YaHei" pitchFamily="34" charset="-122"/>
                <a:cs typeface="Mangal" pitchFamily="18" charset="0"/>
              </a:rPr>
              <a:t> </a:t>
            </a:r>
            <a:r>
              <a:rPr lang="cs-CZ" altLang="cs-CZ" sz="2400" dirty="0" err="1">
                <a:solidFill>
                  <a:schemeClr val="accent3">
                    <a:lumMod val="60000"/>
                    <a:lumOff val="40000"/>
                  </a:schemeClr>
                </a:solidFill>
                <a:latin typeface="Arial" pitchFamily="34" charset="0"/>
                <a:ea typeface="Microsoft YaHei" pitchFamily="34" charset="-122"/>
                <a:cs typeface="Mangal" pitchFamily="18" charset="0"/>
              </a:rPr>
              <a:t>dich</a:t>
            </a:r>
            <a:r>
              <a:rPr lang="cs-CZ" altLang="cs-CZ" sz="2400" dirty="0">
                <a:solidFill>
                  <a:schemeClr val="accent3">
                    <a:lumMod val="60000"/>
                    <a:lumOff val="40000"/>
                  </a:schemeClr>
                </a:solidFill>
                <a:latin typeface="Arial" pitchFamily="34" charset="0"/>
                <a:ea typeface="Microsoft YaHei" pitchFamily="34" charset="-122"/>
                <a:cs typeface="Mangal" pitchFamily="18" charset="0"/>
              </a:rPr>
              <a:t> </a:t>
            </a:r>
            <a:r>
              <a:rPr lang="cs-CZ" altLang="cs-CZ" sz="2400" dirty="0" err="1">
                <a:solidFill>
                  <a:schemeClr val="accent3">
                    <a:lumMod val="60000"/>
                    <a:lumOff val="40000"/>
                  </a:schemeClr>
                </a:solidFill>
                <a:latin typeface="Arial" pitchFamily="34" charset="0"/>
                <a:ea typeface="Microsoft YaHei" pitchFamily="34" charset="-122"/>
                <a:cs typeface="Mangal" pitchFamily="18" charset="0"/>
              </a:rPr>
              <a:t>abholen</a:t>
            </a:r>
            <a:r>
              <a:rPr lang="cs-CZ" altLang="cs-CZ" sz="2400" dirty="0">
                <a:solidFill>
                  <a:schemeClr val="accent3">
                    <a:lumMod val="60000"/>
                    <a:lumOff val="40000"/>
                  </a:schemeClr>
                </a:solidFill>
                <a:latin typeface="Arial" pitchFamily="34" charset="0"/>
                <a:ea typeface="Microsoft YaHei" pitchFamily="34" charset="-122"/>
                <a:cs typeface="Mangal" pitchFamily="18" charset="0"/>
              </a:rPr>
              <a:t>? – </a:t>
            </a:r>
            <a:r>
              <a:rPr lang="cs-CZ" altLang="cs-CZ" sz="2400" dirty="0" err="1">
                <a:solidFill>
                  <a:schemeClr val="accent3">
                    <a:lumMod val="60000"/>
                    <a:lumOff val="40000"/>
                  </a:schemeClr>
                </a:solidFill>
                <a:latin typeface="Arial" pitchFamily="34" charset="0"/>
                <a:ea typeface="Microsoft YaHei" pitchFamily="34" charset="-122"/>
                <a:cs typeface="Mangal" pitchFamily="18" charset="0"/>
              </a:rPr>
              <a:t>Ich</a:t>
            </a:r>
            <a:r>
              <a:rPr lang="cs-CZ" altLang="cs-CZ" sz="2400" dirty="0">
                <a:solidFill>
                  <a:schemeClr val="accent3">
                    <a:lumMod val="60000"/>
                    <a:lumOff val="40000"/>
                  </a:schemeClr>
                </a:solidFill>
                <a:latin typeface="Arial" pitchFamily="34" charset="0"/>
                <a:ea typeface="Microsoft YaHei" pitchFamily="34" charset="-122"/>
                <a:cs typeface="Mangal" pitchFamily="18" charset="0"/>
              </a:rPr>
              <a:t> bin </a:t>
            </a:r>
            <a:r>
              <a:rPr lang="cs-CZ" altLang="cs-CZ" sz="2400" dirty="0" err="1">
                <a:solidFill>
                  <a:schemeClr val="accent3">
                    <a:lumMod val="60000"/>
                    <a:lumOff val="40000"/>
                  </a:schemeClr>
                </a:solidFill>
                <a:latin typeface="Arial" pitchFamily="34" charset="0"/>
                <a:ea typeface="Microsoft YaHei" pitchFamily="34" charset="-122"/>
                <a:cs typeface="Mangal" pitchFamily="18" charset="0"/>
              </a:rPr>
              <a:t>schon</a:t>
            </a:r>
            <a:r>
              <a:rPr lang="cs-CZ" altLang="cs-CZ" sz="2400" dirty="0">
                <a:solidFill>
                  <a:schemeClr val="accent3">
                    <a:lumMod val="60000"/>
                    <a:lumOff val="40000"/>
                  </a:schemeClr>
                </a:solidFill>
                <a:latin typeface="Arial" pitchFamily="34" charset="0"/>
                <a:ea typeface="Microsoft YaHei" pitchFamily="34" charset="-122"/>
                <a:cs typeface="Mangal" pitchFamily="18" charset="0"/>
              </a:rPr>
              <a:t> </a:t>
            </a:r>
            <a:r>
              <a:rPr lang="cs-CZ" altLang="cs-CZ" sz="2400" dirty="0" err="1">
                <a:solidFill>
                  <a:schemeClr val="accent3">
                    <a:lumMod val="60000"/>
                    <a:lumOff val="40000"/>
                  </a:schemeClr>
                </a:solidFill>
                <a:latin typeface="Arial" pitchFamily="34" charset="0"/>
                <a:ea typeface="Microsoft YaHei" pitchFamily="34" charset="-122"/>
                <a:cs typeface="Mangal" pitchFamily="18" charset="0"/>
              </a:rPr>
              <a:t>auf</a:t>
            </a:r>
            <a:r>
              <a:rPr lang="cs-CZ" altLang="cs-CZ" sz="2400" dirty="0">
                <a:solidFill>
                  <a:schemeClr val="accent3">
                    <a:lumMod val="60000"/>
                    <a:lumOff val="40000"/>
                  </a:schemeClr>
                </a:solidFill>
                <a:latin typeface="Arial" pitchFamily="34" charset="0"/>
                <a:ea typeface="Microsoft YaHei" pitchFamily="34" charset="-122"/>
                <a:cs typeface="Mangal" pitchFamily="18" charset="0"/>
              </a:rPr>
              <a:t> dem </a:t>
            </a:r>
            <a:r>
              <a:rPr lang="cs-CZ" altLang="cs-CZ" sz="2400" dirty="0" err="1">
                <a:solidFill>
                  <a:schemeClr val="accent3">
                    <a:lumMod val="60000"/>
                    <a:lumOff val="40000"/>
                  </a:schemeClr>
                </a:solidFill>
                <a:latin typeface="Arial" pitchFamily="34" charset="0"/>
                <a:ea typeface="Microsoft YaHei" pitchFamily="34" charset="-122"/>
                <a:cs typeface="Mangal" pitchFamily="18" charset="0"/>
              </a:rPr>
              <a:t>Weg</a:t>
            </a:r>
            <a:r>
              <a:rPr lang="cs-CZ" altLang="cs-CZ" sz="2400" dirty="0">
                <a:solidFill>
                  <a:schemeClr val="accent3">
                    <a:lumMod val="60000"/>
                    <a:lumOff val="40000"/>
                  </a:schemeClr>
                </a:solidFill>
                <a:latin typeface="Arial" pitchFamily="34" charset="0"/>
                <a:ea typeface="Microsoft YaHei" pitchFamily="34" charset="-122"/>
                <a:cs typeface="Mangal" pitchFamily="18" charset="0"/>
              </a:rPr>
              <a:t>. </a:t>
            </a:r>
          </a:p>
          <a:p>
            <a:pPr marL="107950" indent="0">
              <a:buSzPct val="45000"/>
              <a:buNone/>
            </a:pPr>
            <a:r>
              <a:rPr lang="cs-CZ" altLang="cs-CZ" sz="2400" dirty="0">
                <a:solidFill>
                  <a:schemeClr val="accent3">
                    <a:lumMod val="60000"/>
                    <a:lumOff val="40000"/>
                  </a:schemeClr>
                </a:solidFill>
                <a:latin typeface="Arial" pitchFamily="34" charset="0"/>
                <a:ea typeface="Microsoft YaHei" pitchFamily="34" charset="-122"/>
                <a:cs typeface="Mangal" pitchFamily="18" charset="0"/>
              </a:rPr>
              <a:t>Soll </a:t>
            </a:r>
            <a:r>
              <a:rPr lang="cs-CZ" altLang="cs-CZ" sz="2400" dirty="0" err="1">
                <a:solidFill>
                  <a:schemeClr val="accent3">
                    <a:lumMod val="60000"/>
                    <a:lumOff val="40000"/>
                  </a:schemeClr>
                </a:solidFill>
                <a:latin typeface="Arial" pitchFamily="34" charset="0"/>
                <a:ea typeface="Microsoft YaHei" pitchFamily="34" charset="-122"/>
                <a:cs typeface="Mangal" pitchFamily="18" charset="0"/>
              </a:rPr>
              <a:t>ich</a:t>
            </a:r>
            <a:r>
              <a:rPr lang="cs-CZ" altLang="cs-CZ" sz="2400" dirty="0">
                <a:solidFill>
                  <a:schemeClr val="accent3">
                    <a:lumMod val="60000"/>
                    <a:lumOff val="40000"/>
                  </a:schemeClr>
                </a:solidFill>
                <a:latin typeface="Arial" pitchFamily="34" charset="0"/>
                <a:ea typeface="Microsoft YaHei" pitchFamily="34" charset="-122"/>
                <a:cs typeface="Mangal" pitchFamily="18" charset="0"/>
              </a:rPr>
              <a:t> </a:t>
            </a:r>
            <a:r>
              <a:rPr lang="cs-CZ" altLang="cs-CZ" sz="2400" dirty="0" err="1">
                <a:solidFill>
                  <a:schemeClr val="accent3">
                    <a:lumMod val="60000"/>
                    <a:lumOff val="40000"/>
                  </a:schemeClr>
                </a:solidFill>
                <a:latin typeface="Arial" pitchFamily="34" charset="0"/>
                <a:ea typeface="Microsoft YaHei" pitchFamily="34" charset="-122"/>
                <a:cs typeface="Mangal" pitchFamily="18" charset="0"/>
              </a:rPr>
              <a:t>dich</a:t>
            </a:r>
            <a:r>
              <a:rPr lang="cs-CZ" altLang="cs-CZ" sz="2400" dirty="0">
                <a:solidFill>
                  <a:schemeClr val="accent3">
                    <a:lumMod val="60000"/>
                    <a:lumOff val="40000"/>
                  </a:schemeClr>
                </a:solidFill>
                <a:latin typeface="Arial" pitchFamily="34" charset="0"/>
                <a:ea typeface="Microsoft YaHei" pitchFamily="34" charset="-122"/>
                <a:cs typeface="Mangal" pitchFamily="18" charset="0"/>
              </a:rPr>
              <a:t> </a:t>
            </a:r>
            <a:r>
              <a:rPr lang="cs-CZ" altLang="cs-CZ" sz="2400" dirty="0" err="1">
                <a:solidFill>
                  <a:schemeClr val="accent3">
                    <a:lumMod val="60000"/>
                    <a:lumOff val="40000"/>
                  </a:schemeClr>
                </a:solidFill>
                <a:latin typeface="Arial" pitchFamily="34" charset="0"/>
                <a:ea typeface="Microsoft YaHei" pitchFamily="34" charset="-122"/>
                <a:cs typeface="Mangal" pitchFamily="18" charset="0"/>
              </a:rPr>
              <a:t>abholen</a:t>
            </a:r>
            <a:r>
              <a:rPr lang="cs-CZ" altLang="cs-CZ" sz="2400" dirty="0">
                <a:solidFill>
                  <a:schemeClr val="accent3">
                    <a:lumMod val="60000"/>
                    <a:lumOff val="40000"/>
                  </a:schemeClr>
                </a:solidFill>
                <a:latin typeface="Arial" pitchFamily="34" charset="0"/>
                <a:ea typeface="Microsoft YaHei" pitchFamily="34" charset="-122"/>
                <a:cs typeface="Mangal" pitchFamily="18" charset="0"/>
              </a:rPr>
              <a:t>? – </a:t>
            </a:r>
            <a:r>
              <a:rPr lang="cs-CZ" altLang="cs-CZ" sz="2400" dirty="0" err="1">
                <a:solidFill>
                  <a:schemeClr val="accent3">
                    <a:lumMod val="60000"/>
                    <a:lumOff val="40000"/>
                  </a:schemeClr>
                </a:solidFill>
                <a:latin typeface="Arial" pitchFamily="34" charset="0"/>
                <a:ea typeface="Microsoft YaHei" pitchFamily="34" charset="-122"/>
                <a:cs typeface="Mangal" pitchFamily="18" charset="0"/>
              </a:rPr>
              <a:t>Danke</a:t>
            </a:r>
            <a:r>
              <a:rPr lang="cs-CZ" altLang="cs-CZ" sz="2400" dirty="0">
                <a:solidFill>
                  <a:schemeClr val="accent3">
                    <a:lumMod val="60000"/>
                    <a:lumOff val="40000"/>
                  </a:schemeClr>
                </a:solidFill>
                <a:latin typeface="Arial" pitchFamily="34" charset="0"/>
                <a:ea typeface="Microsoft YaHei" pitchFamily="34" charset="-122"/>
                <a:cs typeface="Mangal" pitchFamily="18" charset="0"/>
              </a:rPr>
              <a:t>.  </a:t>
            </a:r>
            <a:endParaRPr lang="de-DE" altLang="cs-CZ" sz="2400" dirty="0">
              <a:solidFill>
                <a:schemeClr val="accent3">
                  <a:lumMod val="60000"/>
                  <a:lumOff val="40000"/>
                </a:schemeClr>
              </a:solidFill>
              <a:latin typeface="Arial" pitchFamily="34" charset="0"/>
              <a:ea typeface="Microsoft YaHei" pitchFamily="34" charset="-122"/>
              <a:cs typeface="Mangal" pitchFamily="18" charset="0"/>
            </a:endParaRPr>
          </a:p>
          <a:p>
            <a:pPr marL="107950" indent="0">
              <a:buSzPct val="45000"/>
              <a:buNone/>
            </a:pPr>
            <a:endParaRPr lang="de-DE" altLang="cs-CZ" sz="2400" dirty="0">
              <a:solidFill>
                <a:schemeClr val="accent3">
                  <a:lumMod val="60000"/>
                  <a:lumOff val="40000"/>
                </a:schemeClr>
              </a:solidFill>
              <a:latin typeface="Arial" pitchFamily="34" charset="0"/>
              <a:ea typeface="Microsoft YaHei" pitchFamily="34" charset="-122"/>
              <a:cs typeface="Mangal" pitchFamily="18" charset="0"/>
            </a:endParaRPr>
          </a:p>
          <a:p>
            <a:endParaRPr lang="cs-CZ" dirty="0"/>
          </a:p>
        </p:txBody>
      </p:sp>
    </p:spTree>
    <p:extLst>
      <p:ext uri="{BB962C8B-B14F-4D97-AF65-F5344CB8AC3E}">
        <p14:creationId xmlns:p14="http://schemas.microsoft.com/office/powerpoint/2010/main" val="4175598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04664"/>
            <a:ext cx="8229600" cy="1143000"/>
          </a:xfrm>
        </p:spPr>
        <p:txBody>
          <a:bodyPr/>
          <a:lstStyle/>
          <a:p>
            <a:r>
              <a:rPr lang="cs-CZ" b="1" dirty="0" err="1">
                <a:latin typeface="Arial" pitchFamily="34" charset="0"/>
                <a:cs typeface="Mangal" pitchFamily="18" charset="0"/>
              </a:rPr>
              <a:t>Einführung</a:t>
            </a:r>
            <a:endParaRPr lang="de-DE" b="1" dirty="0"/>
          </a:p>
        </p:txBody>
      </p:sp>
      <p:sp>
        <p:nvSpPr>
          <p:cNvPr id="3" name="Zástupný symbol pro obsah 2"/>
          <p:cNvSpPr>
            <a:spLocks noGrp="1"/>
          </p:cNvSpPr>
          <p:nvPr>
            <p:ph idx="1"/>
          </p:nvPr>
        </p:nvSpPr>
        <p:spPr/>
        <p:txBody>
          <a:bodyPr/>
          <a:lstStyle/>
          <a:p>
            <a:pPr marL="431800" indent="-323850">
              <a:buSzPct val="45000"/>
              <a:buFont typeface="StarSymbol"/>
              <a:buChar char="●"/>
            </a:pPr>
            <a:r>
              <a:rPr lang="de-DE" altLang="cs-CZ" sz="2400" dirty="0">
                <a:latin typeface="Arial" pitchFamily="34" charset="0"/>
                <a:ea typeface="Microsoft YaHei" pitchFamily="34" charset="-122"/>
                <a:cs typeface="Mangal" pitchFamily="18" charset="0"/>
              </a:rPr>
              <a:t>Negationswörter</a:t>
            </a:r>
            <a:r>
              <a:rPr lang="cs-CZ" altLang="cs-CZ" sz="2400" dirty="0">
                <a:latin typeface="Arial" pitchFamily="34" charset="0"/>
                <a:ea typeface="Microsoft YaHei" pitchFamily="34" charset="-122"/>
                <a:cs typeface="Mangal" pitchFamily="18" charset="0"/>
              </a:rPr>
              <a:t> (</a:t>
            </a:r>
            <a:r>
              <a:rPr lang="cs-CZ" altLang="cs-CZ" sz="2400" dirty="0" err="1">
                <a:latin typeface="Arial" pitchFamily="34" charset="0"/>
                <a:ea typeface="Microsoft YaHei" pitchFamily="34" charset="-122"/>
                <a:cs typeface="Mangal" pitchFamily="18" charset="0"/>
              </a:rPr>
              <a:t>Auswahl</a:t>
            </a:r>
            <a:r>
              <a:rPr lang="cs-CZ" altLang="cs-CZ" sz="2400" dirty="0">
                <a:latin typeface="Arial" pitchFamily="34" charset="0"/>
                <a:ea typeface="Microsoft YaHei" pitchFamily="34" charset="-122"/>
                <a:cs typeface="Mangal" pitchFamily="18" charset="0"/>
              </a:rPr>
              <a:t>)</a:t>
            </a:r>
            <a:r>
              <a:rPr lang="de-DE" altLang="cs-CZ" sz="2400" dirty="0">
                <a:latin typeface="Arial" pitchFamily="34" charset="0"/>
                <a:ea typeface="Microsoft YaHei" pitchFamily="34" charset="-122"/>
                <a:cs typeface="Mangal" pitchFamily="18" charset="0"/>
              </a:rPr>
              <a:t>:</a:t>
            </a:r>
          </a:p>
          <a:p>
            <a:pPr marL="107950" indent="0">
              <a:buSzPct val="45000"/>
              <a:buNone/>
            </a:pPr>
            <a:r>
              <a:rPr lang="de-DE" altLang="cs-CZ" sz="2400" dirty="0">
                <a:solidFill>
                  <a:schemeClr val="accent3">
                    <a:lumMod val="60000"/>
                    <a:lumOff val="40000"/>
                  </a:schemeClr>
                </a:solidFill>
                <a:latin typeface="Arial" pitchFamily="34" charset="0"/>
                <a:ea typeface="Microsoft YaHei" pitchFamily="34" charset="-122"/>
                <a:cs typeface="Mangal" pitchFamily="18" charset="0"/>
              </a:rPr>
              <a:t>nicht, nichts, nie, niemals, niemand, nimmer, nirgends, nirgendwo, keiner, kein, keinerlei, nirgendwohin, nirgendwoher, keinesfalls, kein</a:t>
            </a:r>
            <a:r>
              <a:rPr lang="cs-CZ" altLang="cs-CZ" sz="2400" dirty="0">
                <a:solidFill>
                  <a:schemeClr val="accent3">
                    <a:lumMod val="60000"/>
                    <a:lumOff val="40000"/>
                  </a:schemeClr>
                </a:solidFill>
                <a:latin typeface="Arial" pitchFamily="34" charset="0"/>
                <a:ea typeface="Microsoft YaHei" pitchFamily="34" charset="-122"/>
                <a:cs typeface="Mangal" pitchFamily="18" charset="0"/>
              </a:rPr>
              <a:t>e</a:t>
            </a:r>
            <a:r>
              <a:rPr lang="de-DE" altLang="cs-CZ" sz="2400" dirty="0" err="1">
                <a:solidFill>
                  <a:schemeClr val="accent3">
                    <a:lumMod val="60000"/>
                    <a:lumOff val="40000"/>
                  </a:schemeClr>
                </a:solidFill>
                <a:latin typeface="Arial" pitchFamily="34" charset="0"/>
                <a:ea typeface="Microsoft YaHei" pitchFamily="34" charset="-122"/>
                <a:cs typeface="Mangal" pitchFamily="18" charset="0"/>
              </a:rPr>
              <a:t>swegs</a:t>
            </a:r>
            <a:r>
              <a:rPr lang="de-DE" altLang="cs-CZ" sz="2400" dirty="0">
                <a:solidFill>
                  <a:schemeClr val="accent3">
                    <a:lumMod val="60000"/>
                    <a:lumOff val="40000"/>
                  </a:schemeClr>
                </a:solidFill>
                <a:latin typeface="Arial" pitchFamily="34" charset="0"/>
                <a:ea typeface="Microsoft YaHei" pitchFamily="34" charset="-122"/>
                <a:cs typeface="Mangal" pitchFamily="18" charset="0"/>
              </a:rPr>
              <a:t>, nein, weder...noch</a:t>
            </a:r>
            <a:endParaRPr lang="cs-CZ" altLang="cs-CZ" sz="2400" dirty="0">
              <a:solidFill>
                <a:schemeClr val="accent3">
                  <a:lumMod val="60000"/>
                  <a:lumOff val="40000"/>
                </a:schemeClr>
              </a:solidFill>
              <a:latin typeface="Arial" pitchFamily="34" charset="0"/>
              <a:ea typeface="Microsoft YaHei" pitchFamily="34" charset="-122"/>
              <a:cs typeface="Mangal" pitchFamily="18" charset="0"/>
            </a:endParaRPr>
          </a:p>
          <a:p>
            <a:pPr marL="107950" indent="0">
              <a:buSzPct val="45000"/>
              <a:buNone/>
            </a:pPr>
            <a:endParaRPr lang="de-DE" altLang="cs-CZ" sz="2800" dirty="0">
              <a:latin typeface="Arial" pitchFamily="34" charset="0"/>
              <a:ea typeface="Microsoft YaHei" pitchFamily="34" charset="-122"/>
              <a:cs typeface="Mangal" pitchFamily="18" charset="0"/>
            </a:endParaRPr>
          </a:p>
          <a:p>
            <a:pPr marL="107950" indent="0">
              <a:buSzPct val="45000"/>
              <a:buNone/>
            </a:pPr>
            <a:endParaRPr lang="cs-CZ" altLang="cs-CZ" sz="2800" dirty="0">
              <a:latin typeface="Arial" pitchFamily="34" charset="0"/>
              <a:ea typeface="Microsoft YaHei" pitchFamily="34" charset="-122"/>
              <a:cs typeface="Mangal" pitchFamily="18" charset="0"/>
            </a:endParaRPr>
          </a:p>
          <a:p>
            <a:pPr marL="107950" indent="0">
              <a:buSzPct val="45000"/>
              <a:buNone/>
            </a:pPr>
            <a:endParaRPr lang="de-DE" altLang="cs-CZ" sz="2800" dirty="0">
              <a:latin typeface="Arial" pitchFamily="34" charset="0"/>
              <a:ea typeface="Microsoft YaHei" pitchFamily="34" charset="-122"/>
              <a:cs typeface="Mangal" pitchFamily="18" charset="0"/>
            </a:endParaRPr>
          </a:p>
          <a:p>
            <a:endParaRPr lang="cs-CZ" dirty="0"/>
          </a:p>
        </p:txBody>
      </p:sp>
    </p:spTree>
    <p:extLst>
      <p:ext uri="{BB962C8B-B14F-4D97-AF65-F5344CB8AC3E}">
        <p14:creationId xmlns:p14="http://schemas.microsoft.com/office/powerpoint/2010/main" val="26569529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pPr marL="107950">
              <a:buSzPct val="45000"/>
            </a:pPr>
            <a:r>
              <a:rPr lang="de-DE" altLang="cs-CZ" b="1" dirty="0">
                <a:latin typeface="Arial" pitchFamily="34" charset="0"/>
                <a:ea typeface="Microsoft YaHei" pitchFamily="34" charset="-122"/>
                <a:cs typeface="Mangal" pitchFamily="18" charset="0"/>
              </a:rPr>
              <a:t>Ver</a:t>
            </a:r>
            <a:r>
              <a:rPr lang="cs-CZ" altLang="cs-CZ" b="1" dirty="0" err="1">
                <a:latin typeface="Arial" pitchFamily="34" charset="0"/>
                <a:ea typeface="Microsoft YaHei" pitchFamily="34" charset="-122"/>
                <a:cs typeface="Mangal" pitchFamily="18" charset="0"/>
              </a:rPr>
              <a:t>neinung</a:t>
            </a:r>
            <a:r>
              <a:rPr lang="cs-CZ" altLang="cs-CZ" b="1" dirty="0">
                <a:latin typeface="Arial" pitchFamily="34" charset="0"/>
                <a:ea typeface="Microsoft YaHei" pitchFamily="34" charset="-122"/>
                <a:cs typeface="Mangal" pitchFamily="18" charset="0"/>
              </a:rPr>
              <a:t> durch</a:t>
            </a:r>
            <a:r>
              <a:rPr lang="de-DE" altLang="cs-CZ" b="1" dirty="0">
                <a:latin typeface="Arial" pitchFamily="34" charset="0"/>
                <a:ea typeface="Microsoft YaHei" pitchFamily="34" charset="-122"/>
                <a:cs typeface="Mangal" pitchFamily="18" charset="0"/>
              </a:rPr>
              <a:t> </a:t>
            </a:r>
            <a:br>
              <a:rPr lang="cs-CZ" altLang="cs-CZ" b="1" dirty="0">
                <a:latin typeface="Arial" pitchFamily="34" charset="0"/>
                <a:ea typeface="Microsoft YaHei" pitchFamily="34" charset="-122"/>
                <a:cs typeface="Mangal" pitchFamily="18" charset="0"/>
              </a:rPr>
            </a:br>
            <a:r>
              <a:rPr lang="de-DE" altLang="cs-CZ" b="1" dirty="0">
                <a:solidFill>
                  <a:schemeClr val="accent3">
                    <a:lumMod val="60000"/>
                    <a:lumOff val="40000"/>
                  </a:schemeClr>
                </a:solidFill>
                <a:latin typeface="Arial" pitchFamily="34" charset="0"/>
                <a:ea typeface="Microsoft YaHei" pitchFamily="34" charset="-122"/>
                <a:cs typeface="Mangal" pitchFamily="18" charset="0"/>
              </a:rPr>
              <a:t>kein</a:t>
            </a:r>
            <a:r>
              <a:rPr lang="de-DE" altLang="cs-CZ" b="1" dirty="0">
                <a:latin typeface="Arial" pitchFamily="34" charset="0"/>
                <a:ea typeface="Microsoft YaHei" pitchFamily="34" charset="-122"/>
                <a:cs typeface="Mangal" pitchFamily="18" charset="0"/>
              </a:rPr>
              <a:t> </a:t>
            </a:r>
            <a:r>
              <a:rPr lang="cs-CZ" altLang="cs-CZ" b="1" dirty="0" err="1">
                <a:latin typeface="Arial" pitchFamily="34" charset="0"/>
                <a:ea typeface="Microsoft YaHei" pitchFamily="34" charset="-122"/>
                <a:cs typeface="Mangal" pitchFamily="18" charset="0"/>
              </a:rPr>
              <a:t>und</a:t>
            </a:r>
            <a:r>
              <a:rPr lang="de-DE" altLang="cs-CZ" b="1" dirty="0">
                <a:latin typeface="Arial" pitchFamily="34" charset="0"/>
                <a:ea typeface="Microsoft YaHei" pitchFamily="34" charset="-122"/>
                <a:cs typeface="Mangal" pitchFamily="18" charset="0"/>
              </a:rPr>
              <a:t> </a:t>
            </a:r>
            <a:r>
              <a:rPr lang="de-DE" altLang="cs-CZ" b="1" dirty="0">
                <a:solidFill>
                  <a:schemeClr val="accent3">
                    <a:lumMod val="60000"/>
                    <a:lumOff val="40000"/>
                  </a:schemeClr>
                </a:solidFill>
                <a:latin typeface="Arial" pitchFamily="34" charset="0"/>
                <a:ea typeface="Microsoft YaHei" pitchFamily="34" charset="-122"/>
                <a:cs typeface="Mangal" pitchFamily="18" charset="0"/>
              </a:rPr>
              <a:t>nicht</a:t>
            </a:r>
          </a:p>
        </p:txBody>
      </p:sp>
      <p:sp>
        <p:nvSpPr>
          <p:cNvPr id="3" name="Zástupný symbol pro obsah 2"/>
          <p:cNvSpPr>
            <a:spLocks noGrp="1"/>
          </p:cNvSpPr>
          <p:nvPr>
            <p:ph idx="1"/>
          </p:nvPr>
        </p:nvSpPr>
        <p:spPr/>
        <p:txBody>
          <a:bodyPr>
            <a:normAutofit fontScale="25000" lnSpcReduction="20000"/>
          </a:bodyPr>
          <a:lstStyle/>
          <a:p>
            <a:pPr marL="107950" indent="0">
              <a:buSzPct val="45000"/>
              <a:buNone/>
            </a:pPr>
            <a:r>
              <a:rPr lang="de-DE" altLang="cs-CZ" sz="9600" dirty="0">
                <a:latin typeface="Arial" pitchFamily="34" charset="0"/>
                <a:ea typeface="Microsoft YaHei" pitchFamily="34" charset="-122"/>
                <a:cs typeface="Mangal" pitchFamily="18" charset="0"/>
              </a:rPr>
              <a:t>Negationswort </a:t>
            </a:r>
            <a:r>
              <a:rPr lang="de-DE" altLang="cs-CZ" sz="9600" dirty="0">
                <a:solidFill>
                  <a:schemeClr val="accent3">
                    <a:lumMod val="60000"/>
                    <a:lumOff val="40000"/>
                  </a:schemeClr>
                </a:solidFill>
                <a:latin typeface="Arial" pitchFamily="34" charset="0"/>
                <a:ea typeface="Microsoft YaHei" pitchFamily="34" charset="-122"/>
                <a:cs typeface="Mangal" pitchFamily="18" charset="0"/>
              </a:rPr>
              <a:t>kein</a:t>
            </a:r>
            <a:r>
              <a:rPr lang="cs-CZ" altLang="cs-CZ" sz="9600" dirty="0">
                <a:latin typeface="Arial" pitchFamily="34" charset="0"/>
                <a:ea typeface="Microsoft YaHei" pitchFamily="34" charset="-122"/>
                <a:cs typeface="Mangal" pitchFamily="18" charset="0"/>
              </a:rPr>
              <a:t>:</a:t>
            </a:r>
          </a:p>
          <a:p>
            <a:pPr marL="107950" indent="0">
              <a:buSzPct val="45000"/>
              <a:buNone/>
            </a:pPr>
            <a:endParaRPr lang="de-DE" altLang="cs-CZ" sz="9600" dirty="0">
              <a:solidFill>
                <a:schemeClr val="accent3">
                  <a:lumMod val="60000"/>
                  <a:lumOff val="40000"/>
                </a:schemeClr>
              </a:solidFill>
              <a:latin typeface="Arial" pitchFamily="34" charset="0"/>
              <a:ea typeface="Microsoft YaHei" pitchFamily="34" charset="-122"/>
              <a:cs typeface="Mangal" pitchFamily="18" charset="0"/>
            </a:endParaRPr>
          </a:p>
          <a:p>
            <a:pPr marL="107950" indent="0">
              <a:buSzPct val="45000"/>
              <a:buNone/>
            </a:pPr>
            <a:r>
              <a:rPr lang="cs-CZ" altLang="cs-CZ" sz="9600" dirty="0">
                <a:latin typeface="Arial" pitchFamily="34" charset="0"/>
                <a:ea typeface="Microsoft YaHei" pitchFamily="34" charset="-122"/>
                <a:cs typeface="Mangal" pitchFamily="18" charset="0"/>
              </a:rPr>
              <a:t>(</a:t>
            </a:r>
            <a:r>
              <a:rPr lang="de-DE" altLang="cs-CZ" sz="9600" dirty="0">
                <a:latin typeface="Arial" pitchFamily="34" charset="0"/>
                <a:ea typeface="Microsoft YaHei" pitchFamily="34" charset="-122"/>
                <a:cs typeface="Mangal" pitchFamily="18" charset="0"/>
              </a:rPr>
              <a:t>a) das nicht verneinte Substantiv hat</a:t>
            </a:r>
            <a:r>
              <a:rPr lang="cs-CZ" altLang="cs-CZ" sz="9600" dirty="0">
                <a:latin typeface="Arial" pitchFamily="34" charset="0"/>
                <a:ea typeface="Microsoft YaHei" pitchFamily="34" charset="-122"/>
                <a:cs typeface="Mangal" pitchFamily="18" charset="0"/>
              </a:rPr>
              <a:t> </a:t>
            </a:r>
            <a:r>
              <a:rPr lang="cs-CZ" altLang="cs-CZ" sz="9600" dirty="0" err="1">
                <a:latin typeface="Arial" pitchFamily="34" charset="0"/>
                <a:ea typeface="Microsoft YaHei" pitchFamily="34" charset="-122"/>
                <a:cs typeface="Mangal" pitchFamily="18" charset="0"/>
              </a:rPr>
              <a:t>bei</a:t>
            </a:r>
            <a:r>
              <a:rPr lang="cs-CZ" altLang="cs-CZ" sz="9600" dirty="0">
                <a:latin typeface="Arial" pitchFamily="34" charset="0"/>
                <a:ea typeface="Microsoft YaHei" pitchFamily="34" charset="-122"/>
                <a:cs typeface="Mangal" pitchFamily="18" charset="0"/>
              </a:rPr>
              <a:t> </a:t>
            </a:r>
            <a:r>
              <a:rPr lang="cs-CZ" altLang="cs-CZ" sz="9600" dirty="0" err="1">
                <a:latin typeface="Arial" pitchFamily="34" charset="0"/>
                <a:ea typeface="Microsoft YaHei" pitchFamily="34" charset="-122"/>
                <a:cs typeface="Mangal" pitchFamily="18" charset="0"/>
              </a:rPr>
              <a:t>sich</a:t>
            </a:r>
            <a:r>
              <a:rPr lang="cs-CZ" altLang="cs-CZ" sz="9600" dirty="0">
                <a:latin typeface="Arial" pitchFamily="34" charset="0"/>
                <a:ea typeface="Microsoft YaHei" pitchFamily="34" charset="-122"/>
                <a:cs typeface="Mangal" pitchFamily="18" charset="0"/>
              </a:rPr>
              <a:t> </a:t>
            </a:r>
            <a:r>
              <a:rPr lang="de-DE" altLang="cs-CZ" sz="9600" dirty="0">
                <a:latin typeface="Arial" pitchFamily="34" charset="0"/>
                <a:ea typeface="Microsoft YaHei" pitchFamily="34" charset="-122"/>
                <a:cs typeface="Mangal" pitchFamily="18" charset="0"/>
              </a:rPr>
              <a:t>den unbestimmten Artikel</a:t>
            </a:r>
            <a:r>
              <a:rPr lang="cs-CZ" altLang="cs-CZ" sz="9600" dirty="0">
                <a:latin typeface="Arial" pitchFamily="34" charset="0"/>
                <a:ea typeface="Microsoft YaHei" pitchFamily="34" charset="-122"/>
                <a:cs typeface="Mangal" pitchFamily="18" charset="0"/>
              </a:rPr>
              <a:t>: </a:t>
            </a:r>
            <a:r>
              <a:rPr lang="de-DE" altLang="cs-CZ" sz="9600" dirty="0">
                <a:solidFill>
                  <a:schemeClr val="accent3">
                    <a:lumMod val="60000"/>
                    <a:lumOff val="40000"/>
                  </a:schemeClr>
                </a:solidFill>
                <a:latin typeface="Arial" pitchFamily="34" charset="0"/>
                <a:ea typeface="Microsoft YaHei" pitchFamily="34" charset="-122"/>
                <a:cs typeface="Mangal" pitchFamily="18" charset="0"/>
              </a:rPr>
              <a:t>Er hat </a:t>
            </a:r>
            <a:r>
              <a:rPr lang="de-DE" altLang="cs-CZ" sz="9600" b="1" dirty="0">
                <a:solidFill>
                  <a:schemeClr val="accent3">
                    <a:lumMod val="60000"/>
                    <a:lumOff val="40000"/>
                  </a:schemeClr>
                </a:solidFill>
                <a:latin typeface="Arial" pitchFamily="34" charset="0"/>
                <a:ea typeface="Microsoft YaHei" pitchFamily="34" charset="-122"/>
                <a:cs typeface="Mangal" pitchFamily="18" charset="0"/>
              </a:rPr>
              <a:t>einen</a:t>
            </a:r>
            <a:r>
              <a:rPr lang="de-DE" altLang="cs-CZ" sz="9600" dirty="0">
                <a:solidFill>
                  <a:schemeClr val="accent3">
                    <a:lumMod val="60000"/>
                    <a:lumOff val="40000"/>
                  </a:schemeClr>
                </a:solidFill>
                <a:latin typeface="Arial" pitchFamily="34" charset="0"/>
                <a:ea typeface="Microsoft YaHei" pitchFamily="34" charset="-122"/>
                <a:cs typeface="Mangal" pitchFamily="18" charset="0"/>
              </a:rPr>
              <a:t> Hasen gesehen</a:t>
            </a:r>
            <a:r>
              <a:rPr lang="cs-CZ" altLang="cs-CZ" sz="9600" dirty="0">
                <a:solidFill>
                  <a:schemeClr val="accent3">
                    <a:lumMod val="60000"/>
                    <a:lumOff val="40000"/>
                  </a:schemeClr>
                </a:solidFill>
                <a:latin typeface="Arial" pitchFamily="34" charset="0"/>
                <a:ea typeface="Microsoft YaHei" pitchFamily="34" charset="-122"/>
                <a:cs typeface="Mangal" pitchFamily="18" charset="0"/>
              </a:rPr>
              <a:t>. </a:t>
            </a:r>
            <a:r>
              <a:rPr lang="de-DE" altLang="cs-CZ" sz="9600" dirty="0">
                <a:solidFill>
                  <a:schemeClr val="accent3">
                    <a:lumMod val="60000"/>
                    <a:lumOff val="40000"/>
                  </a:schemeClr>
                </a:solidFill>
                <a:latin typeface="Arial" pitchFamily="34" charset="0"/>
                <a:ea typeface="Microsoft YaHei" pitchFamily="34" charset="-122"/>
                <a:cs typeface="Mangal" pitchFamily="18" charset="0"/>
              </a:rPr>
              <a:t>Er hat </a:t>
            </a:r>
            <a:r>
              <a:rPr lang="de-DE" altLang="cs-CZ" sz="9600" b="1" dirty="0">
                <a:solidFill>
                  <a:schemeClr val="accent3">
                    <a:lumMod val="60000"/>
                    <a:lumOff val="40000"/>
                  </a:schemeClr>
                </a:solidFill>
                <a:latin typeface="Arial" pitchFamily="34" charset="0"/>
                <a:ea typeface="Microsoft YaHei" pitchFamily="34" charset="-122"/>
                <a:cs typeface="Mangal" pitchFamily="18" charset="0"/>
              </a:rPr>
              <a:t>keinen</a:t>
            </a:r>
            <a:r>
              <a:rPr lang="de-DE" altLang="cs-CZ" sz="9600" dirty="0">
                <a:solidFill>
                  <a:schemeClr val="accent3">
                    <a:lumMod val="60000"/>
                    <a:lumOff val="40000"/>
                  </a:schemeClr>
                </a:solidFill>
                <a:latin typeface="Arial" pitchFamily="34" charset="0"/>
                <a:ea typeface="Microsoft YaHei" pitchFamily="34" charset="-122"/>
                <a:cs typeface="Mangal" pitchFamily="18" charset="0"/>
              </a:rPr>
              <a:t> Hasen gesehen</a:t>
            </a:r>
            <a:r>
              <a:rPr lang="cs-CZ" altLang="cs-CZ" sz="9600" dirty="0">
                <a:solidFill>
                  <a:schemeClr val="accent3">
                    <a:lumMod val="60000"/>
                    <a:lumOff val="40000"/>
                  </a:schemeClr>
                </a:solidFill>
                <a:latin typeface="Arial" pitchFamily="34" charset="0"/>
                <a:ea typeface="Microsoft YaHei" pitchFamily="34" charset="-122"/>
                <a:cs typeface="Mangal" pitchFamily="18" charset="0"/>
              </a:rPr>
              <a:t>.</a:t>
            </a:r>
            <a:endParaRPr lang="de-DE" altLang="cs-CZ" sz="9600" dirty="0">
              <a:solidFill>
                <a:schemeClr val="accent3">
                  <a:lumMod val="60000"/>
                  <a:lumOff val="40000"/>
                </a:schemeClr>
              </a:solidFill>
              <a:latin typeface="Arial" pitchFamily="34" charset="0"/>
              <a:ea typeface="Microsoft YaHei" pitchFamily="34" charset="-122"/>
              <a:cs typeface="Mangal" pitchFamily="18" charset="0"/>
            </a:endParaRPr>
          </a:p>
          <a:p>
            <a:pPr marL="107950" indent="0">
              <a:buSzPct val="45000"/>
              <a:buNone/>
            </a:pPr>
            <a:endParaRPr lang="cs-CZ" altLang="cs-CZ" sz="9600" dirty="0">
              <a:latin typeface="Arial" pitchFamily="34" charset="0"/>
              <a:ea typeface="Microsoft YaHei" pitchFamily="34" charset="-122"/>
              <a:cs typeface="Mangal" pitchFamily="18" charset="0"/>
            </a:endParaRPr>
          </a:p>
          <a:p>
            <a:pPr marL="107950" indent="0">
              <a:buSzPct val="45000"/>
              <a:buNone/>
            </a:pPr>
            <a:r>
              <a:rPr lang="cs-CZ" altLang="cs-CZ" sz="9600" dirty="0">
                <a:latin typeface="Arial" pitchFamily="34" charset="0"/>
                <a:ea typeface="Microsoft YaHei" pitchFamily="34" charset="-122"/>
                <a:cs typeface="Mangal" pitchFamily="18" charset="0"/>
              </a:rPr>
              <a:t>(</a:t>
            </a:r>
            <a:r>
              <a:rPr lang="de-DE" altLang="cs-CZ" sz="9600" dirty="0">
                <a:latin typeface="Arial" pitchFamily="34" charset="0"/>
                <a:ea typeface="Microsoft YaHei" pitchFamily="34" charset="-122"/>
                <a:cs typeface="Mangal" pitchFamily="18" charset="0"/>
              </a:rPr>
              <a:t>b) das nicht verneinte Substantiv hat den</a:t>
            </a:r>
            <a:r>
              <a:rPr lang="cs-CZ" altLang="cs-CZ" sz="9600" dirty="0">
                <a:latin typeface="Arial" pitchFamily="34" charset="0"/>
                <a:ea typeface="Microsoft YaHei" pitchFamily="34" charset="-122"/>
                <a:cs typeface="Mangal" pitchFamily="18" charset="0"/>
              </a:rPr>
              <a:t> </a:t>
            </a:r>
            <a:r>
              <a:rPr lang="de-DE" altLang="cs-CZ" sz="9600" dirty="0">
                <a:latin typeface="Arial" pitchFamily="34" charset="0"/>
                <a:ea typeface="Microsoft YaHei" pitchFamily="34" charset="-122"/>
                <a:cs typeface="Mangal" pitchFamily="18" charset="0"/>
              </a:rPr>
              <a:t>Nullartikel</a:t>
            </a:r>
            <a:r>
              <a:rPr lang="cs-CZ" altLang="cs-CZ" sz="9600" dirty="0">
                <a:latin typeface="Arial" pitchFamily="34" charset="0"/>
                <a:ea typeface="Microsoft YaHei" pitchFamily="34" charset="-122"/>
                <a:cs typeface="Mangal" pitchFamily="18" charset="0"/>
              </a:rPr>
              <a:t> </a:t>
            </a:r>
            <a:r>
              <a:rPr lang="cs-CZ" altLang="cs-CZ" sz="9600" dirty="0" err="1">
                <a:latin typeface="Arial" pitchFamily="34" charset="0"/>
                <a:ea typeface="Microsoft YaHei" pitchFamily="34" charset="-122"/>
                <a:cs typeface="Mangal" pitchFamily="18" charset="0"/>
              </a:rPr>
              <a:t>bei</a:t>
            </a:r>
            <a:r>
              <a:rPr lang="cs-CZ" altLang="cs-CZ" sz="9600" dirty="0">
                <a:latin typeface="Arial" pitchFamily="34" charset="0"/>
                <a:ea typeface="Microsoft YaHei" pitchFamily="34" charset="-122"/>
                <a:cs typeface="Mangal" pitchFamily="18" charset="0"/>
              </a:rPr>
              <a:t> </a:t>
            </a:r>
            <a:r>
              <a:rPr lang="cs-CZ" altLang="cs-CZ" sz="9600" dirty="0" err="1">
                <a:latin typeface="Arial" pitchFamily="34" charset="0"/>
                <a:ea typeface="Microsoft YaHei" pitchFamily="34" charset="-122"/>
                <a:cs typeface="Mangal" pitchFamily="18" charset="0"/>
              </a:rPr>
              <a:t>sich</a:t>
            </a:r>
            <a:r>
              <a:rPr lang="de-DE" altLang="cs-CZ" sz="9600" dirty="0">
                <a:latin typeface="Arial" pitchFamily="34" charset="0"/>
                <a:ea typeface="Microsoft YaHei" pitchFamily="34" charset="-122"/>
                <a:cs typeface="Mangal" pitchFamily="18" charset="0"/>
              </a:rPr>
              <a:t> (Stoffnamen)</a:t>
            </a:r>
            <a:r>
              <a:rPr lang="cs-CZ" altLang="cs-CZ" sz="9600" dirty="0">
                <a:latin typeface="Arial" pitchFamily="34" charset="0"/>
                <a:ea typeface="Microsoft YaHei" pitchFamily="34" charset="-122"/>
                <a:cs typeface="Mangal" pitchFamily="18" charset="0"/>
              </a:rPr>
              <a:t>: </a:t>
            </a:r>
            <a:r>
              <a:rPr lang="de-DE" altLang="cs-CZ" sz="9600" dirty="0">
                <a:solidFill>
                  <a:schemeClr val="accent3">
                    <a:lumMod val="60000"/>
                    <a:lumOff val="40000"/>
                  </a:schemeClr>
                </a:solidFill>
                <a:latin typeface="Arial" pitchFamily="34" charset="0"/>
                <a:ea typeface="Microsoft YaHei" pitchFamily="34" charset="-122"/>
                <a:cs typeface="Mangal" pitchFamily="18" charset="0"/>
              </a:rPr>
              <a:t>Er trank </a:t>
            </a:r>
            <a:r>
              <a:rPr lang="de-DE" altLang="cs-CZ" sz="9600" b="1" dirty="0">
                <a:solidFill>
                  <a:schemeClr val="accent3">
                    <a:lumMod val="60000"/>
                    <a:lumOff val="40000"/>
                  </a:schemeClr>
                </a:solidFill>
                <a:latin typeface="Arial" pitchFamily="34" charset="0"/>
                <a:ea typeface="Microsoft YaHei" pitchFamily="34" charset="-122"/>
                <a:cs typeface="Mangal" pitchFamily="18" charset="0"/>
              </a:rPr>
              <a:t>(0) </a:t>
            </a:r>
            <a:r>
              <a:rPr lang="de-DE" altLang="cs-CZ" sz="9600" dirty="0">
                <a:solidFill>
                  <a:schemeClr val="accent3">
                    <a:lumMod val="60000"/>
                    <a:lumOff val="40000"/>
                  </a:schemeClr>
                </a:solidFill>
                <a:latin typeface="Arial" pitchFamily="34" charset="0"/>
                <a:ea typeface="Microsoft YaHei" pitchFamily="34" charset="-122"/>
                <a:cs typeface="Mangal" pitchFamily="18" charset="0"/>
              </a:rPr>
              <a:t>Bier</a:t>
            </a:r>
            <a:r>
              <a:rPr lang="cs-CZ" altLang="cs-CZ" sz="9600" dirty="0">
                <a:solidFill>
                  <a:schemeClr val="accent3">
                    <a:lumMod val="60000"/>
                    <a:lumOff val="40000"/>
                  </a:schemeClr>
                </a:solidFill>
                <a:latin typeface="Arial" pitchFamily="34" charset="0"/>
                <a:ea typeface="Microsoft YaHei" pitchFamily="34" charset="-122"/>
                <a:cs typeface="Mangal" pitchFamily="18" charset="0"/>
              </a:rPr>
              <a:t>. </a:t>
            </a:r>
            <a:r>
              <a:rPr lang="de-DE" altLang="cs-CZ" sz="9600" dirty="0">
                <a:solidFill>
                  <a:schemeClr val="accent3">
                    <a:lumMod val="60000"/>
                    <a:lumOff val="40000"/>
                  </a:schemeClr>
                </a:solidFill>
                <a:latin typeface="Arial" pitchFamily="34" charset="0"/>
                <a:ea typeface="Microsoft YaHei" pitchFamily="34" charset="-122"/>
                <a:cs typeface="Mangal" pitchFamily="18" charset="0"/>
              </a:rPr>
              <a:t>Er trank </a:t>
            </a:r>
            <a:r>
              <a:rPr lang="de-DE" altLang="cs-CZ" sz="9600" b="1" dirty="0">
                <a:solidFill>
                  <a:schemeClr val="accent3">
                    <a:lumMod val="60000"/>
                    <a:lumOff val="40000"/>
                  </a:schemeClr>
                </a:solidFill>
                <a:latin typeface="Arial" pitchFamily="34" charset="0"/>
                <a:ea typeface="Microsoft YaHei" pitchFamily="34" charset="-122"/>
                <a:cs typeface="Mangal" pitchFamily="18" charset="0"/>
              </a:rPr>
              <a:t>kein</a:t>
            </a:r>
            <a:r>
              <a:rPr lang="de-DE" altLang="cs-CZ" sz="9600" dirty="0">
                <a:solidFill>
                  <a:schemeClr val="accent3">
                    <a:lumMod val="60000"/>
                    <a:lumOff val="40000"/>
                  </a:schemeClr>
                </a:solidFill>
                <a:latin typeface="Arial" pitchFamily="34" charset="0"/>
                <a:ea typeface="Microsoft YaHei" pitchFamily="34" charset="-122"/>
                <a:cs typeface="Mangal" pitchFamily="18" charset="0"/>
              </a:rPr>
              <a:t> Bier.</a:t>
            </a:r>
          </a:p>
          <a:p>
            <a:pPr marL="107950" indent="0">
              <a:buSzPct val="45000"/>
              <a:buNone/>
            </a:pPr>
            <a:endParaRPr lang="cs-CZ" altLang="cs-CZ" sz="9600" dirty="0">
              <a:latin typeface="Arial" pitchFamily="34" charset="0"/>
              <a:ea typeface="Microsoft YaHei" pitchFamily="34" charset="-122"/>
              <a:cs typeface="Mangal" pitchFamily="18" charset="0"/>
            </a:endParaRPr>
          </a:p>
          <a:p>
            <a:pPr marL="107950" indent="0">
              <a:buSzPct val="45000"/>
              <a:buNone/>
            </a:pPr>
            <a:r>
              <a:rPr lang="cs-CZ" altLang="cs-CZ" sz="9600" dirty="0">
                <a:latin typeface="Arial" pitchFamily="34" charset="0"/>
                <a:ea typeface="Microsoft YaHei" pitchFamily="34" charset="-122"/>
                <a:cs typeface="Mangal" pitchFamily="18" charset="0"/>
              </a:rPr>
              <a:t>(</a:t>
            </a:r>
            <a:r>
              <a:rPr lang="de-DE" altLang="cs-CZ" sz="9600" dirty="0">
                <a:latin typeface="Arial" pitchFamily="34" charset="0"/>
                <a:ea typeface="Microsoft YaHei" pitchFamily="34" charset="-122"/>
                <a:cs typeface="Mangal" pitchFamily="18" charset="0"/>
              </a:rPr>
              <a:t>c) in einigen festen Verbindungen</a:t>
            </a:r>
            <a:r>
              <a:rPr lang="cs-CZ" altLang="cs-CZ" sz="9600" dirty="0">
                <a:latin typeface="Arial" pitchFamily="34" charset="0"/>
                <a:ea typeface="Microsoft YaHei" pitchFamily="34" charset="-122"/>
                <a:cs typeface="Mangal" pitchFamily="18" charset="0"/>
              </a:rPr>
              <a:t>:</a:t>
            </a:r>
          </a:p>
          <a:p>
            <a:pPr marL="107950" indent="0">
              <a:buSzPct val="45000"/>
              <a:buNone/>
            </a:pPr>
            <a:r>
              <a:rPr lang="cs-CZ" altLang="cs-CZ" sz="9600" dirty="0">
                <a:latin typeface="Arial" pitchFamily="34" charset="0"/>
                <a:ea typeface="Microsoft YaHei" pitchFamily="34" charset="-122"/>
                <a:cs typeface="Mangal" pitchFamily="18" charset="0"/>
              </a:rPr>
              <a:t>   - v</a:t>
            </a:r>
            <a:r>
              <a:rPr lang="de-DE" altLang="cs-CZ" sz="9600" dirty="0" err="1">
                <a:latin typeface="Arial" pitchFamily="34" charset="0"/>
                <a:ea typeface="Microsoft YaHei" pitchFamily="34" charset="-122"/>
                <a:cs typeface="Mangal" pitchFamily="18" charset="0"/>
              </a:rPr>
              <a:t>or</a:t>
            </a:r>
            <a:r>
              <a:rPr lang="de-DE" altLang="cs-CZ" sz="9600" dirty="0">
                <a:latin typeface="Arial" pitchFamily="34" charset="0"/>
                <a:ea typeface="Microsoft YaHei" pitchFamily="34" charset="-122"/>
                <a:cs typeface="Mangal" pitchFamily="18" charset="0"/>
              </a:rPr>
              <a:t> allem mit </a:t>
            </a:r>
            <a:r>
              <a:rPr lang="de-DE" altLang="cs-CZ" sz="9600" i="1" dirty="0">
                <a:latin typeface="Arial" pitchFamily="34" charset="0"/>
                <a:ea typeface="Microsoft YaHei" pitchFamily="34" charset="-122"/>
                <a:cs typeface="Mangal" pitchFamily="18" charset="0"/>
              </a:rPr>
              <a:t>haben</a:t>
            </a:r>
            <a:r>
              <a:rPr lang="de-DE" altLang="cs-CZ" sz="9600" dirty="0">
                <a:latin typeface="Arial" pitchFamily="34" charset="0"/>
                <a:ea typeface="Microsoft YaHei" pitchFamily="34" charset="-122"/>
                <a:cs typeface="Mangal" pitchFamily="18" charset="0"/>
              </a:rPr>
              <a:t> und </a:t>
            </a:r>
            <a:r>
              <a:rPr lang="de-DE" altLang="cs-CZ" sz="9600" i="1" dirty="0">
                <a:latin typeface="Arial" pitchFamily="34" charset="0"/>
                <a:ea typeface="Microsoft YaHei" pitchFamily="34" charset="-122"/>
                <a:cs typeface="Mangal" pitchFamily="18" charset="0"/>
              </a:rPr>
              <a:t>sein</a:t>
            </a:r>
          </a:p>
          <a:p>
            <a:pPr marL="107950" indent="0">
              <a:buSzPct val="45000"/>
              <a:buNone/>
            </a:pPr>
            <a:r>
              <a:rPr lang="cs-CZ" altLang="cs-CZ" sz="9600" dirty="0">
                <a:latin typeface="Arial" pitchFamily="34" charset="0"/>
                <a:ea typeface="Microsoft YaHei" pitchFamily="34" charset="-122"/>
                <a:cs typeface="Mangal" pitchFamily="18" charset="0"/>
              </a:rPr>
              <a:t>   - </a:t>
            </a:r>
            <a:r>
              <a:rPr lang="de-DE" altLang="cs-CZ" sz="9600" dirty="0">
                <a:latin typeface="Arial" pitchFamily="34" charset="0"/>
                <a:ea typeface="Microsoft YaHei" pitchFamily="34" charset="-122"/>
                <a:cs typeface="Mangal" pitchFamily="18" charset="0"/>
              </a:rPr>
              <a:t>Verbindungen, die durch Verben oder Adjektive</a:t>
            </a:r>
            <a:endParaRPr lang="cs-CZ" altLang="cs-CZ" sz="9600" dirty="0">
              <a:latin typeface="Arial" pitchFamily="34" charset="0"/>
              <a:ea typeface="Microsoft YaHei" pitchFamily="34" charset="-122"/>
              <a:cs typeface="Mangal" pitchFamily="18" charset="0"/>
            </a:endParaRPr>
          </a:p>
          <a:p>
            <a:pPr marL="107950" indent="0">
              <a:buSzPct val="45000"/>
              <a:buNone/>
            </a:pPr>
            <a:r>
              <a:rPr lang="cs-CZ" altLang="cs-CZ" sz="9600" dirty="0">
                <a:latin typeface="Arial" pitchFamily="34" charset="0"/>
                <a:ea typeface="Microsoft YaHei" pitchFamily="34" charset="-122"/>
                <a:cs typeface="Mangal" pitchFamily="18" charset="0"/>
              </a:rPr>
              <a:t>     </a:t>
            </a:r>
            <a:r>
              <a:rPr lang="de-DE" altLang="cs-CZ" sz="9600" dirty="0">
                <a:latin typeface="Arial" pitchFamily="34" charset="0"/>
                <a:ea typeface="Microsoft YaHei" pitchFamily="34" charset="-122"/>
                <a:cs typeface="Mangal" pitchFamily="18" charset="0"/>
              </a:rPr>
              <a:t>ersetzbar</a:t>
            </a:r>
            <a:r>
              <a:rPr lang="cs-CZ" altLang="cs-CZ" sz="9600" dirty="0">
                <a:latin typeface="Arial" pitchFamily="34" charset="0"/>
                <a:ea typeface="Microsoft YaHei" pitchFamily="34" charset="-122"/>
                <a:cs typeface="Mangal" pitchFamily="18" charset="0"/>
              </a:rPr>
              <a:t> </a:t>
            </a:r>
            <a:r>
              <a:rPr lang="de-DE" altLang="cs-CZ" sz="9600" dirty="0">
                <a:latin typeface="Arial" pitchFamily="34" charset="0"/>
                <a:ea typeface="Microsoft YaHei" pitchFamily="34" charset="-122"/>
                <a:cs typeface="Mangal" pitchFamily="18" charset="0"/>
              </a:rPr>
              <a:t>sind</a:t>
            </a:r>
            <a:r>
              <a:rPr lang="cs-CZ" altLang="cs-CZ" sz="9600" dirty="0">
                <a:latin typeface="Arial" pitchFamily="34" charset="0"/>
                <a:ea typeface="Microsoft YaHei" pitchFamily="34" charset="-122"/>
                <a:cs typeface="Mangal" pitchFamily="18" charset="0"/>
              </a:rPr>
              <a:t>: </a:t>
            </a:r>
            <a:r>
              <a:rPr lang="de-DE" altLang="cs-CZ" sz="9600" dirty="0">
                <a:solidFill>
                  <a:schemeClr val="accent3">
                    <a:lumMod val="60000"/>
                    <a:lumOff val="40000"/>
                  </a:schemeClr>
                </a:solidFill>
                <a:latin typeface="Arial" pitchFamily="34" charset="0"/>
                <a:ea typeface="Microsoft YaHei" pitchFamily="34" charset="-122"/>
                <a:cs typeface="Mangal" pitchFamily="18" charset="0"/>
              </a:rPr>
              <a:t>Sie hatte Angst.</a:t>
            </a:r>
            <a:r>
              <a:rPr lang="cs-CZ" altLang="cs-CZ" sz="9600" dirty="0">
                <a:solidFill>
                  <a:schemeClr val="accent3">
                    <a:lumMod val="60000"/>
                    <a:lumOff val="40000"/>
                  </a:schemeClr>
                </a:solidFill>
                <a:latin typeface="Arial" pitchFamily="34" charset="0"/>
                <a:ea typeface="Microsoft YaHei" pitchFamily="34" charset="-122"/>
                <a:cs typeface="Mangal" pitchFamily="18" charset="0"/>
              </a:rPr>
              <a:t> </a:t>
            </a:r>
            <a:r>
              <a:rPr lang="de-DE" altLang="cs-CZ" sz="9600" dirty="0">
                <a:solidFill>
                  <a:schemeClr val="accent3">
                    <a:lumMod val="60000"/>
                    <a:lumOff val="40000"/>
                  </a:schemeClr>
                </a:solidFill>
                <a:latin typeface="Arial" pitchFamily="34" charset="0"/>
                <a:ea typeface="Microsoft YaHei" pitchFamily="34" charset="-122"/>
                <a:cs typeface="Mangal" pitchFamily="18" charset="0"/>
              </a:rPr>
              <a:t>Sie hatte </a:t>
            </a:r>
            <a:r>
              <a:rPr lang="de-DE" altLang="cs-CZ" sz="9600" b="1" dirty="0">
                <a:solidFill>
                  <a:schemeClr val="accent3">
                    <a:lumMod val="60000"/>
                    <a:lumOff val="40000"/>
                  </a:schemeClr>
                </a:solidFill>
                <a:latin typeface="Arial" pitchFamily="34" charset="0"/>
                <a:ea typeface="Microsoft YaHei" pitchFamily="34" charset="-122"/>
                <a:cs typeface="Mangal" pitchFamily="18" charset="0"/>
              </a:rPr>
              <a:t>keine</a:t>
            </a:r>
            <a:r>
              <a:rPr lang="de-DE" altLang="cs-CZ" sz="9600" dirty="0">
                <a:solidFill>
                  <a:schemeClr val="accent3">
                    <a:lumMod val="60000"/>
                    <a:lumOff val="40000"/>
                  </a:schemeClr>
                </a:solidFill>
                <a:latin typeface="Arial" pitchFamily="34" charset="0"/>
                <a:ea typeface="Microsoft YaHei" pitchFamily="34" charset="-122"/>
                <a:cs typeface="Mangal" pitchFamily="18" charset="0"/>
              </a:rPr>
              <a:t> Angst.</a:t>
            </a:r>
          </a:p>
          <a:p>
            <a:pPr marL="107950" indent="0">
              <a:buSzPct val="45000"/>
              <a:buNone/>
            </a:pPr>
            <a:endParaRPr lang="de-DE" altLang="cs-CZ" dirty="0">
              <a:solidFill>
                <a:srgbClr val="000000"/>
              </a:solidFill>
              <a:latin typeface="Arial" pitchFamily="34" charset="0"/>
              <a:ea typeface="Microsoft YaHei" pitchFamily="34" charset="-122"/>
              <a:cs typeface="Mangal" pitchFamily="18" charset="0"/>
            </a:endParaRPr>
          </a:p>
          <a:p>
            <a:pPr marL="107950" indent="0">
              <a:buSzPct val="45000"/>
              <a:buNone/>
            </a:pPr>
            <a:endParaRPr lang="de-DE" altLang="cs-CZ" dirty="0">
              <a:latin typeface="Arial" pitchFamily="34" charset="0"/>
              <a:ea typeface="Microsoft YaHei" pitchFamily="34" charset="-122"/>
              <a:cs typeface="Mangal" pitchFamily="18" charset="0"/>
            </a:endParaRPr>
          </a:p>
          <a:p>
            <a:endParaRPr lang="cs-CZ" dirty="0"/>
          </a:p>
        </p:txBody>
      </p:sp>
    </p:spTree>
    <p:extLst>
      <p:ext uri="{BB962C8B-B14F-4D97-AF65-F5344CB8AC3E}">
        <p14:creationId xmlns:p14="http://schemas.microsoft.com/office/powerpoint/2010/main" val="1717085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de-DE" altLang="cs-CZ" b="1" dirty="0">
                <a:latin typeface="Arial" pitchFamily="34" charset="0"/>
                <a:ea typeface="Microsoft YaHei" pitchFamily="34" charset="-122"/>
                <a:cs typeface="Mangal" pitchFamily="18" charset="0"/>
              </a:rPr>
              <a:t>Ver</a:t>
            </a:r>
            <a:r>
              <a:rPr lang="cs-CZ" altLang="cs-CZ" b="1" dirty="0" err="1">
                <a:latin typeface="Arial" pitchFamily="34" charset="0"/>
                <a:ea typeface="Microsoft YaHei" pitchFamily="34" charset="-122"/>
                <a:cs typeface="Mangal" pitchFamily="18" charset="0"/>
              </a:rPr>
              <a:t>neinung</a:t>
            </a:r>
            <a:r>
              <a:rPr lang="cs-CZ" altLang="cs-CZ" b="1" dirty="0">
                <a:latin typeface="Arial" pitchFamily="34" charset="0"/>
                <a:ea typeface="Microsoft YaHei" pitchFamily="34" charset="-122"/>
                <a:cs typeface="Mangal" pitchFamily="18" charset="0"/>
              </a:rPr>
              <a:t> durch</a:t>
            </a:r>
            <a:r>
              <a:rPr lang="de-DE" altLang="cs-CZ" b="1" dirty="0">
                <a:latin typeface="Arial" pitchFamily="34" charset="0"/>
                <a:ea typeface="Microsoft YaHei" pitchFamily="34" charset="-122"/>
                <a:cs typeface="Mangal" pitchFamily="18" charset="0"/>
              </a:rPr>
              <a:t> </a:t>
            </a:r>
            <a:br>
              <a:rPr lang="cs-CZ" altLang="cs-CZ" b="1" dirty="0">
                <a:latin typeface="Arial" pitchFamily="34" charset="0"/>
                <a:ea typeface="Microsoft YaHei" pitchFamily="34" charset="-122"/>
                <a:cs typeface="Mangal" pitchFamily="18" charset="0"/>
              </a:rPr>
            </a:br>
            <a:r>
              <a:rPr lang="de-DE" altLang="cs-CZ" b="1" dirty="0">
                <a:solidFill>
                  <a:schemeClr val="accent3">
                    <a:lumMod val="60000"/>
                    <a:lumOff val="40000"/>
                  </a:schemeClr>
                </a:solidFill>
                <a:latin typeface="Arial" pitchFamily="34" charset="0"/>
                <a:ea typeface="Microsoft YaHei" pitchFamily="34" charset="-122"/>
                <a:cs typeface="Mangal" pitchFamily="18" charset="0"/>
              </a:rPr>
              <a:t>kein</a:t>
            </a:r>
            <a:r>
              <a:rPr lang="de-DE" altLang="cs-CZ" b="1" dirty="0">
                <a:latin typeface="Arial" pitchFamily="34" charset="0"/>
                <a:ea typeface="Microsoft YaHei" pitchFamily="34" charset="-122"/>
                <a:cs typeface="Mangal" pitchFamily="18" charset="0"/>
              </a:rPr>
              <a:t> </a:t>
            </a:r>
            <a:r>
              <a:rPr lang="cs-CZ" altLang="cs-CZ" b="1" dirty="0" err="1">
                <a:latin typeface="Arial" pitchFamily="34" charset="0"/>
                <a:ea typeface="Microsoft YaHei" pitchFamily="34" charset="-122"/>
                <a:cs typeface="Mangal" pitchFamily="18" charset="0"/>
              </a:rPr>
              <a:t>und</a:t>
            </a:r>
            <a:r>
              <a:rPr lang="de-DE" altLang="cs-CZ" b="1" dirty="0">
                <a:latin typeface="Arial" pitchFamily="34" charset="0"/>
                <a:ea typeface="Microsoft YaHei" pitchFamily="34" charset="-122"/>
                <a:cs typeface="Mangal" pitchFamily="18" charset="0"/>
              </a:rPr>
              <a:t> </a:t>
            </a:r>
            <a:r>
              <a:rPr lang="de-DE" altLang="cs-CZ" b="1" dirty="0">
                <a:solidFill>
                  <a:schemeClr val="accent3">
                    <a:lumMod val="60000"/>
                    <a:lumOff val="40000"/>
                  </a:schemeClr>
                </a:solidFill>
                <a:latin typeface="Arial" pitchFamily="34" charset="0"/>
                <a:ea typeface="Microsoft YaHei" pitchFamily="34" charset="-122"/>
                <a:cs typeface="Mangal" pitchFamily="18" charset="0"/>
              </a:rPr>
              <a:t>nicht</a:t>
            </a:r>
            <a:endParaRPr lang="de-DE" sz="2000" dirty="0">
              <a:solidFill>
                <a:schemeClr val="accent3">
                  <a:lumMod val="60000"/>
                  <a:lumOff val="40000"/>
                </a:schemeClr>
              </a:solidFill>
              <a:latin typeface="Arial" pitchFamily="34" charset="0"/>
              <a:ea typeface="Microsoft YaHei" pitchFamily="34" charset="-122"/>
              <a:cs typeface="Mangal" pitchFamily="18" charset="0"/>
            </a:endParaRPr>
          </a:p>
        </p:txBody>
      </p:sp>
      <p:sp>
        <p:nvSpPr>
          <p:cNvPr id="3" name="Zástupný symbol pro obsah 2"/>
          <p:cNvSpPr>
            <a:spLocks noGrp="1"/>
          </p:cNvSpPr>
          <p:nvPr>
            <p:ph idx="1"/>
          </p:nvPr>
        </p:nvSpPr>
        <p:spPr/>
        <p:txBody>
          <a:bodyPr>
            <a:normAutofit fontScale="92500" lnSpcReduction="10000"/>
          </a:bodyPr>
          <a:lstStyle/>
          <a:p>
            <a:pPr marL="107950" indent="0">
              <a:buSzPct val="45000"/>
              <a:buNone/>
            </a:pPr>
            <a:r>
              <a:rPr lang="de-DE" altLang="cs-CZ" sz="2600" dirty="0">
                <a:latin typeface="Arial" pitchFamily="34" charset="0"/>
                <a:ea typeface="Microsoft YaHei" pitchFamily="34" charset="-122"/>
                <a:cs typeface="Mangal" pitchFamily="18" charset="0"/>
              </a:rPr>
              <a:t>Negationswort </a:t>
            </a:r>
            <a:r>
              <a:rPr lang="de-DE" altLang="cs-CZ" sz="2600" dirty="0">
                <a:solidFill>
                  <a:schemeClr val="accent3">
                    <a:lumMod val="60000"/>
                    <a:lumOff val="40000"/>
                  </a:schemeClr>
                </a:solidFill>
                <a:latin typeface="Arial" pitchFamily="34" charset="0"/>
                <a:ea typeface="Microsoft YaHei" pitchFamily="34" charset="-122"/>
                <a:cs typeface="Mangal" pitchFamily="18" charset="0"/>
              </a:rPr>
              <a:t>nicht</a:t>
            </a:r>
            <a:r>
              <a:rPr lang="de-DE" altLang="cs-CZ" sz="2600" dirty="0">
                <a:latin typeface="Arial" pitchFamily="34" charset="0"/>
                <a:ea typeface="Microsoft YaHei" pitchFamily="34" charset="-122"/>
                <a:cs typeface="Mangal" pitchFamily="18" charset="0"/>
              </a:rPr>
              <a:t>:</a:t>
            </a:r>
            <a:r>
              <a:rPr lang="cs-CZ" altLang="cs-CZ" sz="2600" dirty="0">
                <a:latin typeface="Arial" pitchFamily="34" charset="0"/>
                <a:ea typeface="Microsoft YaHei" pitchFamily="34" charset="-122"/>
                <a:cs typeface="Mangal" pitchFamily="18" charset="0"/>
              </a:rPr>
              <a:t> </a:t>
            </a:r>
            <a:r>
              <a:rPr lang="de-DE" altLang="cs-CZ" sz="2600" dirty="0">
                <a:latin typeface="Arial" pitchFamily="34" charset="0"/>
                <a:ea typeface="Microsoft YaHei" pitchFamily="34" charset="-122"/>
                <a:cs typeface="Mangal" pitchFamily="18" charset="0"/>
              </a:rPr>
              <a:t>das nicht verneinte Substantiv ha</a:t>
            </a:r>
            <a:r>
              <a:rPr lang="cs-CZ" altLang="cs-CZ" sz="2600" dirty="0">
                <a:latin typeface="Arial" pitchFamily="34" charset="0"/>
                <a:ea typeface="Microsoft YaHei" pitchFamily="34" charset="-122"/>
                <a:cs typeface="Mangal" pitchFamily="18" charset="0"/>
              </a:rPr>
              <a:t>t </a:t>
            </a:r>
            <a:r>
              <a:rPr lang="de-DE" altLang="cs-CZ" sz="2600" b="1" dirty="0">
                <a:latin typeface="Arial" pitchFamily="34" charset="0"/>
                <a:ea typeface="Microsoft YaHei" pitchFamily="34" charset="-122"/>
                <a:cs typeface="Mangal" pitchFamily="18" charset="0"/>
              </a:rPr>
              <a:t>den Nullartikel</a:t>
            </a:r>
            <a:r>
              <a:rPr lang="cs-CZ" altLang="cs-CZ" sz="2600" b="1" dirty="0">
                <a:latin typeface="Arial" pitchFamily="34" charset="0"/>
                <a:ea typeface="Microsoft YaHei" pitchFamily="34" charset="-122"/>
                <a:cs typeface="Mangal" pitchFamily="18" charset="0"/>
              </a:rPr>
              <a:t> </a:t>
            </a:r>
            <a:r>
              <a:rPr lang="cs-CZ" altLang="cs-CZ" sz="2600" dirty="0" err="1">
                <a:latin typeface="Arial" pitchFamily="34" charset="0"/>
                <a:ea typeface="Microsoft YaHei" pitchFamily="34" charset="-122"/>
                <a:cs typeface="Mangal" pitchFamily="18" charset="0"/>
              </a:rPr>
              <a:t>bei</a:t>
            </a:r>
            <a:r>
              <a:rPr lang="cs-CZ" altLang="cs-CZ" sz="2600" dirty="0">
                <a:latin typeface="Arial" pitchFamily="34" charset="0"/>
                <a:ea typeface="Microsoft YaHei" pitchFamily="34" charset="-122"/>
                <a:cs typeface="Mangal" pitchFamily="18" charset="0"/>
              </a:rPr>
              <a:t> </a:t>
            </a:r>
            <a:r>
              <a:rPr lang="cs-CZ" altLang="cs-CZ" sz="2600" dirty="0" err="1">
                <a:latin typeface="Arial" pitchFamily="34" charset="0"/>
                <a:ea typeface="Microsoft YaHei" pitchFamily="34" charset="-122"/>
                <a:cs typeface="Mangal" pitchFamily="18" charset="0"/>
              </a:rPr>
              <a:t>sich</a:t>
            </a:r>
            <a:endParaRPr lang="de-DE" altLang="cs-CZ" sz="2600" dirty="0">
              <a:latin typeface="Arial" pitchFamily="34" charset="0"/>
              <a:ea typeface="Microsoft YaHei" pitchFamily="34" charset="-122"/>
              <a:cs typeface="Mangal" pitchFamily="18" charset="0"/>
            </a:endParaRPr>
          </a:p>
          <a:p>
            <a:pPr marL="107950" indent="0">
              <a:buSzPct val="45000"/>
              <a:buNone/>
            </a:pPr>
            <a:r>
              <a:rPr lang="cs-CZ" altLang="cs-CZ" sz="2600" dirty="0">
                <a:latin typeface="Arial" pitchFamily="34" charset="0"/>
                <a:ea typeface="Microsoft YaHei" pitchFamily="34" charset="-122"/>
                <a:cs typeface="Mangal" pitchFamily="18" charset="0"/>
              </a:rPr>
              <a:t>     (</a:t>
            </a:r>
            <a:r>
              <a:rPr lang="de-DE" altLang="cs-CZ" sz="2600" dirty="0">
                <a:latin typeface="Arial" pitchFamily="34" charset="0"/>
                <a:ea typeface="Microsoft YaHei" pitchFamily="34" charset="-122"/>
                <a:cs typeface="Mangal" pitchFamily="18" charset="0"/>
              </a:rPr>
              <a:t>a) feste Verbindungen mit Verb un</a:t>
            </a:r>
            <a:r>
              <a:rPr lang="cs-CZ" altLang="cs-CZ" sz="2600" dirty="0">
                <a:latin typeface="Arial" pitchFamily="34" charset="0"/>
                <a:ea typeface="Microsoft YaHei" pitchFamily="34" charset="-122"/>
                <a:cs typeface="Mangal" pitchFamily="18" charset="0"/>
              </a:rPr>
              <a:t>d </a:t>
            </a:r>
            <a:r>
              <a:rPr lang="de-DE" altLang="cs-CZ" sz="2600" dirty="0">
                <a:latin typeface="Arial" pitchFamily="34" charset="0"/>
                <a:ea typeface="Microsoft YaHei" pitchFamily="34" charset="-122"/>
                <a:cs typeface="Mangal" pitchFamily="18" charset="0"/>
              </a:rPr>
              <a:t>Akkusativ</a:t>
            </a:r>
            <a:r>
              <a:rPr lang="cs-CZ" altLang="cs-CZ" sz="2600" dirty="0">
                <a:latin typeface="Arial" pitchFamily="34" charset="0"/>
                <a:ea typeface="Microsoft YaHei" pitchFamily="34" charset="-122"/>
                <a:cs typeface="Mangal" pitchFamily="18" charset="0"/>
              </a:rPr>
              <a:t>: </a:t>
            </a:r>
            <a:r>
              <a:rPr lang="de-DE" altLang="cs-CZ" sz="2600" dirty="0">
                <a:latin typeface="Arial" pitchFamily="34" charset="0"/>
                <a:ea typeface="Microsoft YaHei" pitchFamily="34" charset="-122"/>
                <a:cs typeface="Mangal" pitchFamily="18" charset="0"/>
              </a:rPr>
              <a:t>Verb und Akkusativ </a:t>
            </a:r>
            <a:r>
              <a:rPr lang="de-DE" altLang="cs-CZ" sz="2600" b="1" dirty="0">
                <a:latin typeface="Arial" pitchFamily="34" charset="0"/>
                <a:ea typeface="Microsoft YaHei" pitchFamily="34" charset="-122"/>
                <a:cs typeface="Mangal" pitchFamily="18" charset="0"/>
              </a:rPr>
              <a:t>ohne</a:t>
            </a:r>
            <a:r>
              <a:rPr lang="cs-CZ" altLang="cs-CZ" sz="2600" b="1" dirty="0">
                <a:latin typeface="Arial" pitchFamily="34" charset="0"/>
                <a:ea typeface="Microsoft YaHei" pitchFamily="34" charset="-122"/>
                <a:cs typeface="Mangal" pitchFamily="18" charset="0"/>
              </a:rPr>
              <a:t> </a:t>
            </a:r>
            <a:r>
              <a:rPr lang="de-DE" altLang="cs-CZ" sz="2600" b="1" dirty="0">
                <a:latin typeface="Arial" pitchFamily="34" charset="0"/>
                <a:ea typeface="Microsoft YaHei" pitchFamily="34" charset="-122"/>
                <a:cs typeface="Mangal" pitchFamily="18" charset="0"/>
              </a:rPr>
              <a:t>Objektcharakter</a:t>
            </a:r>
            <a:r>
              <a:rPr lang="cs-CZ" altLang="cs-CZ" sz="2600" b="1" dirty="0">
                <a:latin typeface="Arial" pitchFamily="34" charset="0"/>
                <a:ea typeface="Microsoft YaHei" pitchFamily="34" charset="-122"/>
                <a:cs typeface="Mangal" pitchFamily="18" charset="0"/>
              </a:rPr>
              <a:t> </a:t>
            </a:r>
            <a:r>
              <a:rPr lang="cs-CZ" altLang="cs-CZ" sz="2600" dirty="0">
                <a:latin typeface="Arial" pitchFamily="34" charset="0"/>
                <a:ea typeface="Microsoft YaHei" pitchFamily="34" charset="-122"/>
                <a:cs typeface="Mangal" pitchFamily="18" charset="0"/>
              </a:rPr>
              <a:t>(</a:t>
            </a:r>
            <a:r>
              <a:rPr lang="cs-CZ" altLang="cs-CZ" sz="2600" dirty="0" err="1">
                <a:latin typeface="Arial" pitchFamily="34" charset="0"/>
                <a:ea typeface="Microsoft YaHei" pitchFamily="34" charset="-122"/>
                <a:cs typeface="Mangal" pitchFamily="18" charset="0"/>
              </a:rPr>
              <a:t>lexikalisches</a:t>
            </a:r>
            <a:r>
              <a:rPr lang="cs-CZ" altLang="cs-CZ" sz="2600" dirty="0">
                <a:latin typeface="Arial" pitchFamily="34" charset="0"/>
                <a:ea typeface="Microsoft YaHei" pitchFamily="34" charset="-122"/>
                <a:cs typeface="Mangal" pitchFamily="18" charset="0"/>
              </a:rPr>
              <a:t> </a:t>
            </a:r>
            <a:r>
              <a:rPr lang="cs-CZ" altLang="cs-CZ" sz="2600" dirty="0" err="1">
                <a:latin typeface="Arial" pitchFamily="34" charset="0"/>
                <a:ea typeface="Microsoft YaHei" pitchFamily="34" charset="-122"/>
                <a:cs typeface="Mangal" pitchFamily="18" charset="0"/>
              </a:rPr>
              <a:t>Prädikatsteil</a:t>
            </a:r>
            <a:r>
              <a:rPr lang="cs-CZ" altLang="cs-CZ" sz="2600" dirty="0">
                <a:latin typeface="Arial" pitchFamily="34" charset="0"/>
                <a:ea typeface="Microsoft YaHei" pitchFamily="34" charset="-122"/>
                <a:cs typeface="Mangal" pitchFamily="18" charset="0"/>
              </a:rPr>
              <a:t>) </a:t>
            </a:r>
            <a:endParaRPr lang="de-DE" altLang="cs-CZ" sz="2600" dirty="0">
              <a:latin typeface="Arial" pitchFamily="34" charset="0"/>
              <a:ea typeface="Microsoft YaHei" pitchFamily="34" charset="-122"/>
              <a:cs typeface="Mangal" pitchFamily="18" charset="0"/>
            </a:endParaRPr>
          </a:p>
          <a:p>
            <a:pPr marL="107950" indent="0">
              <a:buSzPct val="45000"/>
              <a:buNone/>
            </a:pPr>
            <a:r>
              <a:rPr lang="de-DE" altLang="cs-CZ" sz="2600" dirty="0">
                <a:solidFill>
                  <a:schemeClr val="accent3">
                    <a:lumMod val="60000"/>
                    <a:lumOff val="40000"/>
                  </a:schemeClr>
                </a:solidFill>
                <a:latin typeface="Arial" pitchFamily="34" charset="0"/>
                <a:ea typeface="Microsoft YaHei" pitchFamily="34" charset="-122"/>
                <a:cs typeface="Mangal" pitchFamily="18" charset="0"/>
              </a:rPr>
              <a:t>Sie schreibt Maschine</a:t>
            </a:r>
            <a:r>
              <a:rPr lang="cs-CZ" altLang="cs-CZ" sz="2600" dirty="0">
                <a:solidFill>
                  <a:schemeClr val="accent3">
                    <a:lumMod val="60000"/>
                    <a:lumOff val="40000"/>
                  </a:schemeClr>
                </a:solidFill>
                <a:latin typeface="Arial" pitchFamily="34" charset="0"/>
                <a:ea typeface="Microsoft YaHei" pitchFamily="34" charset="-122"/>
                <a:cs typeface="Mangal" pitchFamily="18" charset="0"/>
              </a:rPr>
              <a:t>. </a:t>
            </a:r>
            <a:r>
              <a:rPr lang="de-DE" altLang="cs-CZ" sz="2600" dirty="0">
                <a:solidFill>
                  <a:schemeClr val="accent3">
                    <a:lumMod val="60000"/>
                    <a:lumOff val="40000"/>
                  </a:schemeClr>
                </a:solidFill>
                <a:latin typeface="Arial" pitchFamily="34" charset="0"/>
                <a:ea typeface="Microsoft YaHei" pitchFamily="34" charset="-122"/>
                <a:cs typeface="Mangal" pitchFamily="18" charset="0"/>
              </a:rPr>
              <a:t>Sie schreibt </a:t>
            </a:r>
            <a:r>
              <a:rPr lang="de-DE" altLang="cs-CZ" sz="2600" b="1" dirty="0">
                <a:solidFill>
                  <a:schemeClr val="accent3">
                    <a:lumMod val="60000"/>
                    <a:lumOff val="40000"/>
                  </a:schemeClr>
                </a:solidFill>
                <a:latin typeface="Arial" pitchFamily="34" charset="0"/>
                <a:ea typeface="Microsoft YaHei" pitchFamily="34" charset="-122"/>
                <a:cs typeface="Mangal" pitchFamily="18" charset="0"/>
              </a:rPr>
              <a:t>nicht</a:t>
            </a:r>
            <a:r>
              <a:rPr lang="cs-CZ" altLang="cs-CZ" sz="2600" dirty="0">
                <a:solidFill>
                  <a:schemeClr val="accent3">
                    <a:lumMod val="60000"/>
                    <a:lumOff val="40000"/>
                  </a:schemeClr>
                </a:solidFill>
                <a:latin typeface="Arial" pitchFamily="34" charset="0"/>
                <a:ea typeface="Microsoft YaHei" pitchFamily="34" charset="-122"/>
                <a:cs typeface="Mangal" pitchFamily="18" charset="0"/>
              </a:rPr>
              <a:t> </a:t>
            </a:r>
            <a:r>
              <a:rPr lang="de-DE" altLang="cs-CZ" sz="2600" dirty="0">
                <a:solidFill>
                  <a:schemeClr val="accent3">
                    <a:lumMod val="60000"/>
                    <a:lumOff val="40000"/>
                  </a:schemeClr>
                </a:solidFill>
                <a:latin typeface="Arial" pitchFamily="34" charset="0"/>
                <a:ea typeface="Microsoft YaHei" pitchFamily="34" charset="-122"/>
                <a:cs typeface="Mangal" pitchFamily="18" charset="0"/>
              </a:rPr>
              <a:t>Maschine</a:t>
            </a:r>
            <a:r>
              <a:rPr lang="cs-CZ" altLang="cs-CZ" sz="2600" dirty="0">
                <a:solidFill>
                  <a:schemeClr val="accent3">
                    <a:lumMod val="60000"/>
                    <a:lumOff val="40000"/>
                  </a:schemeClr>
                </a:solidFill>
                <a:latin typeface="Arial" pitchFamily="34" charset="0"/>
                <a:ea typeface="Microsoft YaHei" pitchFamily="34" charset="-122"/>
                <a:cs typeface="Mangal" pitchFamily="18" charset="0"/>
              </a:rPr>
              <a:t>.</a:t>
            </a:r>
            <a:endParaRPr lang="de-DE" altLang="cs-CZ" sz="2600" b="1" dirty="0">
              <a:solidFill>
                <a:schemeClr val="accent3">
                  <a:lumMod val="60000"/>
                  <a:lumOff val="40000"/>
                </a:schemeClr>
              </a:solidFill>
              <a:latin typeface="Arial" pitchFamily="34" charset="0"/>
              <a:ea typeface="Microsoft YaHei" pitchFamily="34" charset="-122"/>
              <a:cs typeface="Mangal" pitchFamily="18" charset="0"/>
            </a:endParaRPr>
          </a:p>
          <a:p>
            <a:pPr marL="107950" indent="0">
              <a:buSzPct val="45000"/>
              <a:buNone/>
            </a:pPr>
            <a:r>
              <a:rPr lang="cs-CZ" altLang="cs-CZ" sz="2600" dirty="0">
                <a:latin typeface="Arial" pitchFamily="34" charset="0"/>
                <a:ea typeface="Microsoft YaHei" pitchFamily="34" charset="-122"/>
                <a:cs typeface="Mangal" pitchFamily="18" charset="0"/>
              </a:rPr>
              <a:t>     (</a:t>
            </a:r>
            <a:r>
              <a:rPr lang="de-DE" altLang="cs-CZ" sz="2600" dirty="0">
                <a:latin typeface="Arial" pitchFamily="34" charset="0"/>
                <a:ea typeface="Microsoft YaHei" pitchFamily="34" charset="-122"/>
                <a:cs typeface="Mangal" pitchFamily="18" charset="0"/>
              </a:rPr>
              <a:t>b) </a:t>
            </a:r>
            <a:r>
              <a:rPr lang="cs-CZ" altLang="cs-CZ" sz="2600" dirty="0">
                <a:latin typeface="Arial" pitchFamily="34" charset="0"/>
                <a:ea typeface="Microsoft YaHei" pitchFamily="34" charset="-122"/>
                <a:cs typeface="Mangal" pitchFamily="18" charset="0"/>
              </a:rPr>
              <a:t>g</a:t>
            </a:r>
            <a:r>
              <a:rPr lang="de-DE" altLang="cs-CZ" sz="2600" dirty="0">
                <a:latin typeface="Arial" pitchFamily="34" charset="0"/>
                <a:ea typeface="Microsoft YaHei" pitchFamily="34" charset="-122"/>
                <a:cs typeface="Mangal" pitchFamily="18" charset="0"/>
              </a:rPr>
              <a:t>eogra</a:t>
            </a:r>
            <a:r>
              <a:rPr lang="cs-CZ" altLang="cs-CZ" sz="2600" dirty="0">
                <a:latin typeface="Arial" pitchFamily="34" charset="0"/>
                <a:ea typeface="Microsoft YaHei" pitchFamily="34" charset="-122"/>
                <a:cs typeface="Mangal" pitchFamily="18" charset="0"/>
              </a:rPr>
              <a:t>f</a:t>
            </a:r>
            <a:r>
              <a:rPr lang="de-DE" altLang="cs-CZ" sz="2600" dirty="0">
                <a:latin typeface="Arial" pitchFamily="34" charset="0"/>
                <a:ea typeface="Microsoft YaHei" pitchFamily="34" charset="-122"/>
                <a:cs typeface="Mangal" pitchFamily="18" charset="0"/>
              </a:rPr>
              <a:t>ische</a:t>
            </a:r>
            <a:r>
              <a:rPr lang="cs-CZ" altLang="cs-CZ" sz="2600" dirty="0">
                <a:latin typeface="Arial" pitchFamily="34" charset="0"/>
                <a:ea typeface="Microsoft YaHei" pitchFamily="34" charset="-122"/>
                <a:cs typeface="Mangal" pitchFamily="18" charset="0"/>
              </a:rPr>
              <a:t> </a:t>
            </a:r>
            <a:r>
              <a:rPr lang="de-DE" altLang="cs-CZ" sz="2600" dirty="0">
                <a:latin typeface="Arial" pitchFamily="34" charset="0"/>
                <a:ea typeface="Microsoft YaHei" pitchFamily="34" charset="-122"/>
                <a:cs typeface="Mangal" pitchFamily="18" charset="0"/>
              </a:rPr>
              <a:t>Namen</a:t>
            </a:r>
            <a:endParaRPr lang="cs-CZ" altLang="cs-CZ" sz="2600" dirty="0">
              <a:latin typeface="Arial" pitchFamily="34" charset="0"/>
              <a:ea typeface="Microsoft YaHei" pitchFamily="34" charset="-122"/>
              <a:cs typeface="Mangal" pitchFamily="18" charset="0"/>
            </a:endParaRPr>
          </a:p>
          <a:p>
            <a:pPr marL="107950" indent="0">
              <a:buSzPct val="45000"/>
              <a:buNone/>
            </a:pPr>
            <a:r>
              <a:rPr lang="de-DE" altLang="cs-CZ" sz="2600" dirty="0">
                <a:solidFill>
                  <a:schemeClr val="accent3">
                    <a:lumMod val="60000"/>
                    <a:lumOff val="40000"/>
                  </a:schemeClr>
                </a:solidFill>
                <a:latin typeface="Arial" pitchFamily="34" charset="0"/>
                <a:ea typeface="Microsoft YaHei" pitchFamily="34" charset="-122"/>
                <a:cs typeface="Mangal" pitchFamily="18" charset="0"/>
              </a:rPr>
              <a:t>Mein Freund arbeitet in Potsdam.</a:t>
            </a:r>
            <a:r>
              <a:rPr lang="cs-CZ" altLang="cs-CZ" sz="2600" dirty="0">
                <a:solidFill>
                  <a:schemeClr val="accent3">
                    <a:lumMod val="60000"/>
                    <a:lumOff val="40000"/>
                  </a:schemeClr>
                </a:solidFill>
                <a:latin typeface="Arial" pitchFamily="34" charset="0"/>
                <a:ea typeface="Microsoft YaHei" pitchFamily="34" charset="-122"/>
                <a:cs typeface="Mangal" pitchFamily="18" charset="0"/>
              </a:rPr>
              <a:t> </a:t>
            </a:r>
            <a:r>
              <a:rPr lang="de-DE" altLang="cs-CZ" sz="2600" dirty="0">
                <a:solidFill>
                  <a:schemeClr val="accent3">
                    <a:lumMod val="60000"/>
                    <a:lumOff val="40000"/>
                  </a:schemeClr>
                </a:solidFill>
                <a:latin typeface="Arial" pitchFamily="34" charset="0"/>
                <a:ea typeface="Microsoft YaHei" pitchFamily="34" charset="-122"/>
                <a:cs typeface="Mangal" pitchFamily="18" charset="0"/>
              </a:rPr>
              <a:t>Mein </a:t>
            </a:r>
            <a:r>
              <a:rPr lang="de-DE" altLang="cs-CZ" sz="2600" dirty="0" err="1">
                <a:solidFill>
                  <a:schemeClr val="accent3">
                    <a:lumMod val="60000"/>
                    <a:lumOff val="40000"/>
                  </a:schemeClr>
                </a:solidFill>
                <a:latin typeface="Arial" pitchFamily="34" charset="0"/>
                <a:ea typeface="Microsoft YaHei" pitchFamily="34" charset="-122"/>
                <a:cs typeface="Mangal" pitchFamily="18" charset="0"/>
              </a:rPr>
              <a:t>Freun</a:t>
            </a:r>
            <a:r>
              <a:rPr lang="cs-CZ" altLang="cs-CZ" sz="2600" dirty="0">
                <a:solidFill>
                  <a:schemeClr val="accent3">
                    <a:lumMod val="60000"/>
                    <a:lumOff val="40000"/>
                  </a:schemeClr>
                </a:solidFill>
                <a:latin typeface="Arial" pitchFamily="34" charset="0"/>
                <a:ea typeface="Microsoft YaHei" pitchFamily="34" charset="-122"/>
                <a:cs typeface="Mangal" pitchFamily="18" charset="0"/>
              </a:rPr>
              <a:t>d </a:t>
            </a:r>
            <a:r>
              <a:rPr lang="de-DE" altLang="cs-CZ" sz="2600" dirty="0">
                <a:solidFill>
                  <a:schemeClr val="accent3">
                    <a:lumMod val="60000"/>
                    <a:lumOff val="40000"/>
                  </a:schemeClr>
                </a:solidFill>
                <a:latin typeface="Arial" pitchFamily="34" charset="0"/>
                <a:ea typeface="Microsoft YaHei" pitchFamily="34" charset="-122"/>
                <a:cs typeface="Mangal" pitchFamily="18" charset="0"/>
              </a:rPr>
              <a:t>arbeitet </a:t>
            </a:r>
            <a:r>
              <a:rPr lang="de-DE" altLang="cs-CZ" sz="2600" b="1" dirty="0">
                <a:solidFill>
                  <a:schemeClr val="accent3">
                    <a:lumMod val="60000"/>
                    <a:lumOff val="40000"/>
                  </a:schemeClr>
                </a:solidFill>
                <a:latin typeface="Arial" pitchFamily="34" charset="0"/>
                <a:ea typeface="Microsoft YaHei" pitchFamily="34" charset="-122"/>
                <a:cs typeface="Mangal" pitchFamily="18" charset="0"/>
              </a:rPr>
              <a:t>nicht </a:t>
            </a:r>
            <a:r>
              <a:rPr lang="de-DE" altLang="cs-CZ" sz="2600" dirty="0">
                <a:solidFill>
                  <a:schemeClr val="accent3">
                    <a:lumMod val="60000"/>
                    <a:lumOff val="40000"/>
                  </a:schemeClr>
                </a:solidFill>
                <a:latin typeface="Arial" pitchFamily="34" charset="0"/>
                <a:ea typeface="Microsoft YaHei" pitchFamily="34" charset="-122"/>
                <a:cs typeface="Mangal" pitchFamily="18" charset="0"/>
              </a:rPr>
              <a:t>in Po</a:t>
            </a:r>
            <a:r>
              <a:rPr lang="cs-CZ" altLang="cs-CZ" sz="2600" dirty="0" err="1">
                <a:solidFill>
                  <a:schemeClr val="accent3">
                    <a:lumMod val="60000"/>
                    <a:lumOff val="40000"/>
                  </a:schemeClr>
                </a:solidFill>
                <a:latin typeface="Arial" pitchFamily="34" charset="0"/>
                <a:ea typeface="Microsoft YaHei" pitchFamily="34" charset="-122"/>
                <a:cs typeface="Mangal" pitchFamily="18" charset="0"/>
              </a:rPr>
              <a:t>ts</a:t>
            </a:r>
            <a:r>
              <a:rPr lang="de-DE" altLang="cs-CZ" sz="2600" dirty="0" err="1">
                <a:solidFill>
                  <a:schemeClr val="accent3">
                    <a:lumMod val="60000"/>
                    <a:lumOff val="40000"/>
                  </a:schemeClr>
                </a:solidFill>
                <a:latin typeface="Arial" pitchFamily="34" charset="0"/>
                <a:ea typeface="Microsoft YaHei" pitchFamily="34" charset="-122"/>
                <a:cs typeface="Mangal" pitchFamily="18" charset="0"/>
              </a:rPr>
              <a:t>dam</a:t>
            </a:r>
            <a:r>
              <a:rPr lang="cs-CZ" altLang="cs-CZ" sz="2600" dirty="0">
                <a:solidFill>
                  <a:schemeClr val="accent3">
                    <a:lumMod val="60000"/>
                    <a:lumOff val="40000"/>
                  </a:schemeClr>
                </a:solidFill>
                <a:latin typeface="Arial" pitchFamily="34" charset="0"/>
                <a:ea typeface="Microsoft YaHei" pitchFamily="34" charset="-122"/>
                <a:cs typeface="Mangal" pitchFamily="18" charset="0"/>
              </a:rPr>
              <a:t>.</a:t>
            </a:r>
            <a:endParaRPr lang="de-DE" altLang="cs-CZ" sz="2600" dirty="0">
              <a:solidFill>
                <a:schemeClr val="accent3">
                  <a:lumMod val="60000"/>
                  <a:lumOff val="40000"/>
                </a:schemeClr>
              </a:solidFill>
              <a:latin typeface="Arial" pitchFamily="34" charset="0"/>
              <a:ea typeface="Microsoft YaHei" pitchFamily="34" charset="-122"/>
              <a:cs typeface="Mangal" pitchFamily="18" charset="0"/>
            </a:endParaRPr>
          </a:p>
          <a:p>
            <a:pPr marL="107950" indent="0">
              <a:buSzPct val="45000"/>
              <a:buNone/>
            </a:pPr>
            <a:r>
              <a:rPr lang="cs-CZ" altLang="cs-CZ" sz="2600" dirty="0">
                <a:latin typeface="Arial" pitchFamily="34" charset="0"/>
                <a:ea typeface="Microsoft YaHei" pitchFamily="34" charset="-122"/>
                <a:cs typeface="Mangal" pitchFamily="18" charset="0"/>
              </a:rPr>
              <a:t>     (</a:t>
            </a:r>
            <a:r>
              <a:rPr lang="de-DE" altLang="cs-CZ" sz="2600" dirty="0">
                <a:latin typeface="Arial" pitchFamily="34" charset="0"/>
                <a:ea typeface="Microsoft YaHei" pitchFamily="34" charset="-122"/>
                <a:cs typeface="Mangal" pitchFamily="18" charset="0"/>
              </a:rPr>
              <a:t>c) Berufsbezeichnungen nach eine</a:t>
            </a:r>
            <a:r>
              <a:rPr lang="cs-CZ" altLang="cs-CZ" sz="2600" dirty="0">
                <a:latin typeface="Arial" pitchFamily="34" charset="0"/>
                <a:ea typeface="Microsoft YaHei" pitchFamily="34" charset="-122"/>
                <a:cs typeface="Mangal" pitchFamily="18" charset="0"/>
              </a:rPr>
              <a:t>m Verb</a:t>
            </a:r>
          </a:p>
          <a:p>
            <a:pPr marL="107950" indent="0">
              <a:buSzPct val="45000"/>
              <a:buNone/>
            </a:pPr>
            <a:r>
              <a:rPr lang="de-DE" altLang="cs-CZ" sz="2600" dirty="0">
                <a:solidFill>
                  <a:schemeClr val="accent3">
                    <a:lumMod val="60000"/>
                    <a:lumOff val="40000"/>
                  </a:schemeClr>
                </a:solidFill>
                <a:latin typeface="Arial" pitchFamily="34" charset="0"/>
                <a:ea typeface="Microsoft YaHei" pitchFamily="34" charset="-122"/>
                <a:cs typeface="Mangal" pitchFamily="18" charset="0"/>
              </a:rPr>
              <a:t>Sie arbeitet als Kellnerin</a:t>
            </a:r>
            <a:r>
              <a:rPr lang="cs-CZ" altLang="cs-CZ" sz="2600" dirty="0">
                <a:solidFill>
                  <a:schemeClr val="accent3">
                    <a:lumMod val="60000"/>
                    <a:lumOff val="40000"/>
                  </a:schemeClr>
                </a:solidFill>
                <a:latin typeface="Arial" pitchFamily="34" charset="0"/>
                <a:ea typeface="Microsoft YaHei" pitchFamily="34" charset="-122"/>
                <a:cs typeface="Mangal" pitchFamily="18" charset="0"/>
              </a:rPr>
              <a:t>. </a:t>
            </a:r>
            <a:r>
              <a:rPr lang="de-DE" altLang="cs-CZ" sz="2600" dirty="0">
                <a:solidFill>
                  <a:schemeClr val="accent3">
                    <a:lumMod val="60000"/>
                    <a:lumOff val="40000"/>
                  </a:schemeClr>
                </a:solidFill>
                <a:latin typeface="Arial" pitchFamily="34" charset="0"/>
                <a:ea typeface="Microsoft YaHei" pitchFamily="34" charset="-122"/>
                <a:cs typeface="Mangal" pitchFamily="18" charset="0"/>
              </a:rPr>
              <a:t>Sie arbeitet </a:t>
            </a:r>
            <a:r>
              <a:rPr lang="de-DE" altLang="cs-CZ" sz="2600" b="1" dirty="0">
                <a:solidFill>
                  <a:schemeClr val="accent3">
                    <a:lumMod val="60000"/>
                    <a:lumOff val="40000"/>
                  </a:schemeClr>
                </a:solidFill>
                <a:latin typeface="Arial" pitchFamily="34" charset="0"/>
                <a:ea typeface="Microsoft YaHei" pitchFamily="34" charset="-122"/>
                <a:cs typeface="Mangal" pitchFamily="18" charset="0"/>
              </a:rPr>
              <a:t>nicht</a:t>
            </a:r>
            <a:r>
              <a:rPr lang="de-DE" altLang="cs-CZ" sz="2600" dirty="0">
                <a:solidFill>
                  <a:schemeClr val="accent3">
                    <a:lumMod val="60000"/>
                    <a:lumOff val="40000"/>
                  </a:schemeClr>
                </a:solidFill>
                <a:latin typeface="Arial" pitchFamily="34" charset="0"/>
                <a:ea typeface="Microsoft YaHei" pitchFamily="34" charset="-122"/>
                <a:cs typeface="Mangal" pitchFamily="18" charset="0"/>
              </a:rPr>
              <a:t> als</a:t>
            </a:r>
            <a:r>
              <a:rPr lang="cs-CZ" altLang="cs-CZ" sz="2600" dirty="0">
                <a:solidFill>
                  <a:schemeClr val="accent3">
                    <a:lumMod val="60000"/>
                    <a:lumOff val="40000"/>
                  </a:schemeClr>
                </a:solidFill>
                <a:latin typeface="Arial" pitchFamily="34" charset="0"/>
                <a:ea typeface="Microsoft YaHei" pitchFamily="34" charset="-122"/>
                <a:cs typeface="Mangal" pitchFamily="18" charset="0"/>
              </a:rPr>
              <a:t> </a:t>
            </a:r>
            <a:r>
              <a:rPr lang="de-DE" altLang="cs-CZ" sz="2600" dirty="0">
                <a:solidFill>
                  <a:schemeClr val="accent3">
                    <a:lumMod val="60000"/>
                    <a:lumOff val="40000"/>
                  </a:schemeClr>
                </a:solidFill>
                <a:latin typeface="Arial" pitchFamily="34" charset="0"/>
                <a:ea typeface="Microsoft YaHei" pitchFamily="34" charset="-122"/>
                <a:cs typeface="Mangal" pitchFamily="18" charset="0"/>
              </a:rPr>
              <a:t>Kellnerin.</a:t>
            </a:r>
          </a:p>
          <a:p>
            <a:endParaRPr lang="cs-CZ" dirty="0"/>
          </a:p>
        </p:txBody>
      </p:sp>
    </p:spTree>
    <p:extLst>
      <p:ext uri="{BB962C8B-B14F-4D97-AF65-F5344CB8AC3E}">
        <p14:creationId xmlns:p14="http://schemas.microsoft.com/office/powerpoint/2010/main" val="396634"/>
      </p:ext>
    </p:extLst>
  </p:cSld>
  <p:clrMapOvr>
    <a:masterClrMapping/>
  </p:clrMapOvr>
</p:sld>
</file>

<file path=ppt/theme/theme1.xml><?xml version="1.0" encoding="utf-8"?>
<a:theme xmlns:a="http://schemas.openxmlformats.org/drawingml/2006/main" name="Motiv systému Office">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TM03457515[[fn=Pohled]]</Template>
  <TotalTime>970</TotalTime>
  <Words>1917</Words>
  <Application>Microsoft Office PowerPoint</Application>
  <PresentationFormat>Předvádění na obrazovce (4:3)</PresentationFormat>
  <Paragraphs>218</Paragraphs>
  <Slides>30</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30</vt:i4>
      </vt:variant>
    </vt:vector>
  </HeadingPairs>
  <TitlesOfParts>
    <vt:vector size="34" baseType="lpstr">
      <vt:lpstr>Arial</vt:lpstr>
      <vt:lpstr>Calibri</vt:lpstr>
      <vt:lpstr>StarSymbol</vt:lpstr>
      <vt:lpstr>Motiv systému Office</vt:lpstr>
      <vt:lpstr>Negation</vt:lpstr>
      <vt:lpstr>Schwerpunkte</vt:lpstr>
      <vt:lpstr>Einführung</vt:lpstr>
      <vt:lpstr>Einführung</vt:lpstr>
      <vt:lpstr>Einführung</vt:lpstr>
      <vt:lpstr>Einführung</vt:lpstr>
      <vt:lpstr>Einführung</vt:lpstr>
      <vt:lpstr>Verneinung durch  kein und nicht</vt:lpstr>
      <vt:lpstr>Verneinung durch  kein und nicht</vt:lpstr>
      <vt:lpstr>Satznegation und Sondernegation</vt:lpstr>
      <vt:lpstr>Satznegation nicht</vt:lpstr>
      <vt:lpstr>Satznegation nicht</vt:lpstr>
      <vt:lpstr>nicht und Objekte</vt:lpstr>
      <vt:lpstr>nicht und Adverbialbestimmungen</vt:lpstr>
      <vt:lpstr>nicht und freie Kausalbestimmungen</vt:lpstr>
      <vt:lpstr>nicht und freie  Temporalangaben</vt:lpstr>
      <vt:lpstr>nicht und freie  Temporalangaben</vt:lpstr>
      <vt:lpstr>nicht und freie Modalangaben</vt:lpstr>
      <vt:lpstr>Weitere Negationsträger</vt:lpstr>
      <vt:lpstr>Explizite lexikalisch-morphologische Negationsträger</vt:lpstr>
      <vt:lpstr>Implizite morphosyntaktische Negationsträger </vt:lpstr>
      <vt:lpstr>Implizite morphosyntaktische Negationsträger</vt:lpstr>
      <vt:lpstr>Implizite lexikalische Negationsträger</vt:lpstr>
      <vt:lpstr>Implizite lexikalische Negationsträger</vt:lpstr>
      <vt:lpstr>Implizite lexikalische Negationsträger</vt:lpstr>
      <vt:lpstr>Miszellen</vt:lpstr>
      <vt:lpstr>noch nicht vs. nicht mehr</vt:lpstr>
      <vt:lpstr>sogar vs. nicht einmal</vt:lpstr>
      <vt:lpstr>danke</vt:lpstr>
      <vt:lpstr>Polynegation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Stellung der Satznegation „nicht“</dc:title>
  <dc:creator>Kamila</dc:creator>
  <cp:lastModifiedBy>anonymní</cp:lastModifiedBy>
  <cp:revision>229</cp:revision>
  <dcterms:created xsi:type="dcterms:W3CDTF">2015-03-24T19:34:35Z</dcterms:created>
  <dcterms:modified xsi:type="dcterms:W3CDTF">2024-12-04T11:15:36Z</dcterms:modified>
</cp:coreProperties>
</file>