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57" r:id="rId3"/>
    <p:sldId id="303" r:id="rId4"/>
    <p:sldId id="308" r:id="rId5"/>
    <p:sldId id="290" r:id="rId6"/>
    <p:sldId id="307" r:id="rId7"/>
    <p:sldId id="309" r:id="rId8"/>
    <p:sldId id="258" r:id="rId9"/>
    <p:sldId id="260" r:id="rId10"/>
    <p:sldId id="263" r:id="rId11"/>
    <p:sldId id="269" r:id="rId12"/>
    <p:sldId id="304" r:id="rId13"/>
    <p:sldId id="264" r:id="rId14"/>
    <p:sldId id="265" r:id="rId15"/>
    <p:sldId id="300" r:id="rId16"/>
    <p:sldId id="301" r:id="rId17"/>
    <p:sldId id="298" r:id="rId18"/>
    <p:sldId id="267" r:id="rId19"/>
    <p:sldId id="268" r:id="rId20"/>
    <p:sldId id="305" r:id="rId21"/>
    <p:sldId id="270" r:id="rId22"/>
    <p:sldId id="271" r:id="rId23"/>
    <p:sldId id="299" r:id="rId24"/>
    <p:sldId id="306" r:id="rId25"/>
    <p:sldId id="273" r:id="rId26"/>
    <p:sldId id="295" r:id="rId27"/>
    <p:sldId id="275" r:id="rId28"/>
    <p:sldId id="276" r:id="rId29"/>
    <p:sldId id="277" r:id="rId30"/>
    <p:sldId id="278" r:id="rId31"/>
    <p:sldId id="279" r:id="rId32"/>
    <p:sldId id="294" r:id="rId33"/>
    <p:sldId id="291" r:id="rId34"/>
    <p:sldId id="293" r:id="rId35"/>
    <p:sldId id="292" r:id="rId36"/>
    <p:sldId id="311" r:id="rId37"/>
    <p:sldId id="286" r:id="rId38"/>
    <p:sldId id="287" r:id="rId39"/>
    <p:sldId id="288" r:id="rId40"/>
    <p:sldId id="289" r:id="rId41"/>
    <p:sldId id="313" r:id="rId42"/>
    <p:sldId id="314" r:id="rId43"/>
    <p:sldId id="310" r:id="rId4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2" autoAdjust="0"/>
    <p:restoredTop sz="94660"/>
  </p:normalViewPr>
  <p:slideViewPr>
    <p:cSldViewPr snapToGrid="0">
      <p:cViewPr varScale="1">
        <p:scale>
          <a:sx n="81" d="100"/>
          <a:sy n="81" d="100"/>
        </p:scale>
        <p:origin x="291" y="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5E7E5E-8E05-474A-A329-51D540B32E5F}" type="datetimeFigureOut">
              <a:rPr lang="cs-CZ" smtClean="0"/>
              <a:t>13.10.2022</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2DE14-3CBA-4147-8F33-E5BB1FF82F36}" type="slidenum">
              <a:rPr lang="cs-CZ" smtClean="0"/>
              <a:t>‹#›</a:t>
            </a:fld>
            <a:endParaRPr lang="cs-CZ"/>
          </a:p>
        </p:txBody>
      </p:sp>
    </p:spTree>
    <p:extLst>
      <p:ext uri="{BB962C8B-B14F-4D97-AF65-F5344CB8AC3E}">
        <p14:creationId xmlns:p14="http://schemas.microsoft.com/office/powerpoint/2010/main" val="313707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Schéma teorie deskové tektoniky: Oceánský hřbet, posun oceánské desky, která</a:t>
            </a:r>
            <a:r>
              <a:rPr lang="cs-CZ" baseline="0" dirty="0" smtClean="0"/>
              <a:t> se zasouvá pod kontinentální desku.</a:t>
            </a:r>
            <a:r>
              <a:rPr lang="cs-CZ" dirty="0" smtClean="0"/>
              <a:t> </a:t>
            </a:r>
            <a:endParaRPr lang="cs-CZ" dirty="0"/>
          </a:p>
        </p:txBody>
      </p:sp>
      <p:sp>
        <p:nvSpPr>
          <p:cNvPr id="4" name="Zástupný symbol pro číslo snímku 3"/>
          <p:cNvSpPr>
            <a:spLocks noGrp="1"/>
          </p:cNvSpPr>
          <p:nvPr>
            <p:ph type="sldNum" sz="quarter" idx="10"/>
          </p:nvPr>
        </p:nvSpPr>
        <p:spPr/>
        <p:txBody>
          <a:bodyPr/>
          <a:lstStyle/>
          <a:p>
            <a:fld id="{6012DE14-3CBA-4147-8F33-E5BB1FF82F36}" type="slidenum">
              <a:rPr lang="cs-CZ" smtClean="0"/>
              <a:t>25</a:t>
            </a:fld>
            <a:endParaRPr lang="cs-CZ"/>
          </a:p>
        </p:txBody>
      </p:sp>
    </p:spTree>
    <p:extLst>
      <p:ext uri="{BB962C8B-B14F-4D97-AF65-F5344CB8AC3E}">
        <p14:creationId xmlns:p14="http://schemas.microsoft.com/office/powerpoint/2010/main" val="3716234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Pipovití</a:t>
            </a:r>
            <a:r>
              <a:rPr lang="cs-CZ" dirty="0" smtClean="0"/>
              <a:t> (</a:t>
            </a:r>
            <a:r>
              <a:rPr lang="cs-CZ" dirty="0" err="1" smtClean="0"/>
              <a:t>Pipidae</a:t>
            </a:r>
            <a:r>
              <a:rPr lang="cs-CZ" dirty="0" smtClean="0"/>
              <a:t>) – vlastní pipy (</a:t>
            </a:r>
            <a:r>
              <a:rPr lang="cs-CZ" dirty="0" err="1" smtClean="0"/>
              <a:t>Pipinae</a:t>
            </a:r>
            <a:r>
              <a:rPr lang="cs-CZ" dirty="0" smtClean="0"/>
              <a:t>) obývají Jižní Ameriku, drápkaté žáby (</a:t>
            </a:r>
            <a:r>
              <a:rPr lang="cs-CZ" dirty="0" err="1" smtClean="0"/>
              <a:t>Xenopinae</a:t>
            </a:r>
            <a:r>
              <a:rPr lang="cs-CZ" dirty="0" smtClean="0"/>
              <a:t>) Afriku. Žáby nedokáží přežít ve</a:t>
            </a:r>
            <a:r>
              <a:rPr lang="cs-CZ" baseline="0" dirty="0" smtClean="0"/>
              <a:t> slané vodě - d</a:t>
            </a:r>
            <a:r>
              <a:rPr lang="cs-CZ" dirty="0" smtClean="0"/>
              <a:t>alší důkaz existence </a:t>
            </a:r>
            <a:r>
              <a:rPr lang="cs-CZ" dirty="0" err="1" smtClean="0"/>
              <a:t>Gondwany</a:t>
            </a:r>
            <a:r>
              <a:rPr lang="cs-CZ" smtClean="0"/>
              <a:t>.</a:t>
            </a:r>
            <a:endParaRPr lang="cs-CZ" dirty="0"/>
          </a:p>
        </p:txBody>
      </p:sp>
      <p:sp>
        <p:nvSpPr>
          <p:cNvPr id="4" name="Zástupný symbol pro číslo snímku 3"/>
          <p:cNvSpPr>
            <a:spLocks noGrp="1"/>
          </p:cNvSpPr>
          <p:nvPr>
            <p:ph type="sldNum" sz="quarter" idx="10"/>
          </p:nvPr>
        </p:nvSpPr>
        <p:spPr/>
        <p:txBody>
          <a:bodyPr/>
          <a:lstStyle/>
          <a:p>
            <a:fld id="{6012DE14-3CBA-4147-8F33-E5BB1FF82F36}" type="slidenum">
              <a:rPr lang="cs-CZ" smtClean="0"/>
              <a:t>40</a:t>
            </a:fld>
            <a:endParaRPr lang="cs-CZ"/>
          </a:p>
        </p:txBody>
      </p:sp>
    </p:spTree>
    <p:extLst>
      <p:ext uri="{BB962C8B-B14F-4D97-AF65-F5344CB8AC3E}">
        <p14:creationId xmlns:p14="http://schemas.microsoft.com/office/powerpoint/2010/main" val="1026192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Recentní čeledi: </a:t>
            </a:r>
            <a:r>
              <a:rPr lang="cs-CZ" dirty="0" err="1" smtClean="0"/>
              <a:t>Peripatidae</a:t>
            </a:r>
            <a:r>
              <a:rPr lang="cs-CZ" dirty="0" smtClean="0"/>
              <a:t> (oranžově), </a:t>
            </a:r>
            <a:r>
              <a:rPr lang="cs-CZ" dirty="0" err="1" smtClean="0"/>
              <a:t>Peripatopsidae</a:t>
            </a:r>
            <a:r>
              <a:rPr lang="cs-CZ" dirty="0" smtClean="0"/>
              <a:t> (modře).</a:t>
            </a:r>
            <a:r>
              <a:rPr lang="cs-CZ" baseline="0" dirty="0" smtClean="0"/>
              <a:t> </a:t>
            </a:r>
            <a:r>
              <a:rPr lang="cs-CZ" baseline="0" dirty="0" err="1" smtClean="0"/>
              <a:t>D</a:t>
            </a:r>
            <a:r>
              <a:rPr lang="cs-CZ" dirty="0" err="1" smtClean="0"/>
              <a:t>rápkovci</a:t>
            </a:r>
            <a:r>
              <a:rPr lang="cs-CZ" baseline="0" dirty="0" smtClean="0"/>
              <a:t> jsou známí již od staršího Kambria (cca před 500 mil. </a:t>
            </a:r>
            <a:r>
              <a:rPr lang="cs-CZ" baseline="0" smtClean="0"/>
              <a:t>let).</a:t>
            </a:r>
            <a:endParaRPr lang="cs-CZ" dirty="0"/>
          </a:p>
        </p:txBody>
      </p:sp>
      <p:sp>
        <p:nvSpPr>
          <p:cNvPr id="4" name="Zástupný symbol pro číslo snímku 3"/>
          <p:cNvSpPr>
            <a:spLocks noGrp="1"/>
          </p:cNvSpPr>
          <p:nvPr>
            <p:ph type="sldNum" sz="quarter" idx="10"/>
          </p:nvPr>
        </p:nvSpPr>
        <p:spPr/>
        <p:txBody>
          <a:bodyPr/>
          <a:lstStyle/>
          <a:p>
            <a:fld id="{6012DE14-3CBA-4147-8F33-E5BB1FF82F36}" type="slidenum">
              <a:rPr lang="cs-CZ" smtClean="0"/>
              <a:t>43</a:t>
            </a:fld>
            <a:endParaRPr lang="cs-CZ"/>
          </a:p>
        </p:txBody>
      </p:sp>
    </p:spTree>
    <p:extLst>
      <p:ext uri="{BB962C8B-B14F-4D97-AF65-F5344CB8AC3E}">
        <p14:creationId xmlns:p14="http://schemas.microsoft.com/office/powerpoint/2010/main" val="1075744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Síly způsobující pohyb oceánských desek.</a:t>
            </a:r>
            <a:endParaRPr lang="cs-CZ" dirty="0"/>
          </a:p>
        </p:txBody>
      </p:sp>
      <p:sp>
        <p:nvSpPr>
          <p:cNvPr id="4" name="Zástupný symbol pro číslo snímku 3"/>
          <p:cNvSpPr>
            <a:spLocks noGrp="1"/>
          </p:cNvSpPr>
          <p:nvPr>
            <p:ph type="sldNum" sz="quarter" idx="10"/>
          </p:nvPr>
        </p:nvSpPr>
        <p:spPr/>
        <p:txBody>
          <a:bodyPr/>
          <a:lstStyle/>
          <a:p>
            <a:fld id="{6012DE14-3CBA-4147-8F33-E5BB1FF82F36}" type="slidenum">
              <a:rPr lang="cs-CZ" smtClean="0"/>
              <a:t>26</a:t>
            </a:fld>
            <a:endParaRPr lang="cs-CZ"/>
          </a:p>
        </p:txBody>
      </p:sp>
    </p:spTree>
    <p:extLst>
      <p:ext uri="{BB962C8B-B14F-4D97-AF65-F5344CB8AC3E}">
        <p14:creationId xmlns:p14="http://schemas.microsoft.com/office/powerpoint/2010/main" val="997816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Schéma vzniku </a:t>
            </a:r>
            <a:r>
              <a:rPr lang="cs-CZ" dirty="0" err="1" smtClean="0"/>
              <a:t>paleomagnetismu</a:t>
            </a:r>
            <a:r>
              <a:rPr lang="cs-CZ" dirty="0" smtClean="0"/>
              <a:t>: Dvě oceánské desky se pohybují</a:t>
            </a:r>
            <a:r>
              <a:rPr lang="cs-CZ" baseline="0" dirty="0" smtClean="0"/>
              <a:t> od sebe. Vyvřelé magnetické horniny (obsahují železo, nikl nebo kobalt) tuhnou v krystalech, které jsou orientovány podle momentálního magnetického pólu Země, ten se ale cca jednou za 1 milion let změní. Podél oceánského tak hřbetu vznikají symetricky orientované pásy.</a:t>
            </a:r>
            <a:endParaRPr lang="cs-CZ" dirty="0"/>
          </a:p>
        </p:txBody>
      </p:sp>
      <p:sp>
        <p:nvSpPr>
          <p:cNvPr id="4" name="Zástupný symbol pro číslo snímku 3"/>
          <p:cNvSpPr>
            <a:spLocks noGrp="1"/>
          </p:cNvSpPr>
          <p:nvPr>
            <p:ph type="sldNum" sz="quarter" idx="10"/>
          </p:nvPr>
        </p:nvSpPr>
        <p:spPr/>
        <p:txBody>
          <a:bodyPr/>
          <a:lstStyle/>
          <a:p>
            <a:fld id="{6012DE14-3CBA-4147-8F33-E5BB1FF82F36}" type="slidenum">
              <a:rPr lang="cs-CZ" smtClean="0"/>
              <a:t>27</a:t>
            </a:fld>
            <a:endParaRPr lang="cs-CZ"/>
          </a:p>
        </p:txBody>
      </p:sp>
    </p:spTree>
    <p:extLst>
      <p:ext uri="{BB962C8B-B14F-4D97-AF65-F5344CB8AC3E}">
        <p14:creationId xmlns:p14="http://schemas.microsoft.com/office/powerpoint/2010/main" val="3989999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Začátek druhohor (Trias): Začíná rozpad Pangey na </a:t>
            </a:r>
            <a:r>
              <a:rPr lang="cs-CZ" dirty="0" err="1" smtClean="0"/>
              <a:t>Laurasii</a:t>
            </a:r>
            <a:r>
              <a:rPr lang="cs-CZ" dirty="0" smtClean="0"/>
              <a:t> a </a:t>
            </a:r>
            <a:r>
              <a:rPr lang="cs-CZ" dirty="0" err="1" smtClean="0"/>
              <a:t>Gondwanu</a:t>
            </a:r>
            <a:r>
              <a:rPr lang="cs-CZ" dirty="0" smtClean="0"/>
              <a:t>, které odděluji moře </a:t>
            </a:r>
            <a:r>
              <a:rPr lang="cs-CZ" dirty="0" err="1" smtClean="0"/>
              <a:t>Tethys</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6012DE14-3CBA-4147-8F33-E5BB1FF82F36}" type="slidenum">
              <a:rPr lang="cs-CZ" smtClean="0"/>
              <a:t>31</a:t>
            </a:fld>
            <a:endParaRPr lang="cs-CZ"/>
          </a:p>
        </p:txBody>
      </p:sp>
    </p:spTree>
    <p:extLst>
      <p:ext uri="{BB962C8B-B14F-4D97-AF65-F5344CB8AC3E}">
        <p14:creationId xmlns:p14="http://schemas.microsoft.com/office/powerpoint/2010/main" val="3172928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 Křída (poslední období druhohor – skončila před cca 65 miliony let.</a:t>
            </a:r>
            <a:endParaRPr lang="cs-CZ" dirty="0"/>
          </a:p>
        </p:txBody>
      </p:sp>
      <p:sp>
        <p:nvSpPr>
          <p:cNvPr id="4" name="Zástupný symbol pro číslo snímku 3"/>
          <p:cNvSpPr>
            <a:spLocks noGrp="1"/>
          </p:cNvSpPr>
          <p:nvPr>
            <p:ph type="sldNum" sz="quarter" idx="10"/>
          </p:nvPr>
        </p:nvSpPr>
        <p:spPr/>
        <p:txBody>
          <a:bodyPr/>
          <a:lstStyle/>
          <a:p>
            <a:fld id="{6012DE14-3CBA-4147-8F33-E5BB1FF82F36}" type="slidenum">
              <a:rPr lang="cs-CZ" smtClean="0"/>
              <a:t>32</a:t>
            </a:fld>
            <a:endParaRPr lang="cs-CZ"/>
          </a:p>
        </p:txBody>
      </p:sp>
    </p:spTree>
    <p:extLst>
      <p:ext uri="{BB962C8B-B14F-4D97-AF65-F5344CB8AC3E}">
        <p14:creationId xmlns:p14="http://schemas.microsoft.com/office/powerpoint/2010/main" val="2039277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Paleocén – 1 období třetihor. Zajímavý je pohyb Indie na sever.</a:t>
            </a:r>
            <a:endParaRPr lang="cs-CZ" dirty="0"/>
          </a:p>
        </p:txBody>
      </p:sp>
      <p:sp>
        <p:nvSpPr>
          <p:cNvPr id="4" name="Zástupný symbol pro číslo snímku 3"/>
          <p:cNvSpPr>
            <a:spLocks noGrp="1"/>
          </p:cNvSpPr>
          <p:nvPr>
            <p:ph type="sldNum" sz="quarter" idx="10"/>
          </p:nvPr>
        </p:nvSpPr>
        <p:spPr/>
        <p:txBody>
          <a:bodyPr/>
          <a:lstStyle/>
          <a:p>
            <a:fld id="{6012DE14-3CBA-4147-8F33-E5BB1FF82F36}" type="slidenum">
              <a:rPr lang="cs-CZ" smtClean="0"/>
              <a:t>33</a:t>
            </a:fld>
            <a:endParaRPr lang="cs-CZ"/>
          </a:p>
        </p:txBody>
      </p:sp>
    </p:spTree>
    <p:extLst>
      <p:ext uri="{BB962C8B-B14F-4D97-AF65-F5344CB8AC3E}">
        <p14:creationId xmlns:p14="http://schemas.microsoft.com/office/powerpoint/2010/main" val="181159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 Rozšíření těchto nelétavých ptáků je jedním z důkazů existence </a:t>
            </a:r>
            <a:r>
              <a:rPr lang="cs-CZ" dirty="0" err="1" smtClean="0"/>
              <a:t>Gondwany</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6012DE14-3CBA-4147-8F33-E5BB1FF82F36}" type="slidenum">
              <a:rPr lang="cs-CZ" smtClean="0"/>
              <a:t>37</a:t>
            </a:fld>
            <a:endParaRPr lang="cs-CZ"/>
          </a:p>
        </p:txBody>
      </p:sp>
    </p:spTree>
    <p:extLst>
      <p:ext uri="{BB962C8B-B14F-4D97-AF65-F5344CB8AC3E}">
        <p14:creationId xmlns:p14="http://schemas.microsoft.com/office/powerpoint/2010/main" val="598826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Bahníci jsou sladkovodní ryby, proto je jejich současné rozšíření jedním z důkazů existence </a:t>
            </a:r>
            <a:r>
              <a:rPr lang="cs-CZ" dirty="0" err="1" smtClean="0"/>
              <a:t>Gondwany</a:t>
            </a:r>
            <a:r>
              <a:rPr lang="cs-CZ" dirty="0" smtClean="0"/>
              <a:t>.</a:t>
            </a:r>
            <a:endParaRPr lang="cs-CZ" dirty="0"/>
          </a:p>
        </p:txBody>
      </p:sp>
      <p:sp>
        <p:nvSpPr>
          <p:cNvPr id="4" name="Zástupný symbol pro číslo snímku 3"/>
          <p:cNvSpPr>
            <a:spLocks noGrp="1"/>
          </p:cNvSpPr>
          <p:nvPr>
            <p:ph type="sldNum" sz="quarter" idx="10"/>
          </p:nvPr>
        </p:nvSpPr>
        <p:spPr/>
        <p:txBody>
          <a:bodyPr/>
          <a:lstStyle/>
          <a:p>
            <a:fld id="{6012DE14-3CBA-4147-8F33-E5BB1FF82F36}" type="slidenum">
              <a:rPr lang="cs-CZ" smtClean="0"/>
              <a:t>38</a:t>
            </a:fld>
            <a:endParaRPr lang="cs-CZ"/>
          </a:p>
        </p:txBody>
      </p:sp>
    </p:spTree>
    <p:extLst>
      <p:ext uri="{BB962C8B-B14F-4D97-AF65-F5344CB8AC3E}">
        <p14:creationId xmlns:p14="http://schemas.microsoft.com/office/powerpoint/2010/main" val="3193300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 Sladkovodní ryby cichlidy</a:t>
            </a:r>
            <a:r>
              <a:rPr lang="cs-CZ" baseline="0" dirty="0" smtClean="0"/>
              <a:t> (</a:t>
            </a:r>
            <a:r>
              <a:rPr lang="cs-CZ" baseline="0" dirty="0" err="1" smtClean="0"/>
              <a:t>Cichliformes</a:t>
            </a:r>
            <a:r>
              <a:rPr lang="cs-CZ" baseline="0" dirty="0" smtClean="0"/>
              <a:t>) – další důkaz existence </a:t>
            </a:r>
            <a:r>
              <a:rPr lang="cs-CZ" baseline="0" dirty="0" err="1" smtClean="0"/>
              <a:t>Gondwany</a:t>
            </a:r>
            <a:r>
              <a:rPr lang="cs-CZ" baseline="0" dirty="0" smtClean="0"/>
              <a:t>  (výskyt v brakických vodách Perského zálivu je druhotný).</a:t>
            </a:r>
            <a:endParaRPr lang="cs-CZ" dirty="0"/>
          </a:p>
        </p:txBody>
      </p:sp>
      <p:sp>
        <p:nvSpPr>
          <p:cNvPr id="4" name="Zástupný symbol pro číslo snímku 3"/>
          <p:cNvSpPr>
            <a:spLocks noGrp="1"/>
          </p:cNvSpPr>
          <p:nvPr>
            <p:ph type="sldNum" sz="quarter" idx="10"/>
          </p:nvPr>
        </p:nvSpPr>
        <p:spPr/>
        <p:txBody>
          <a:bodyPr/>
          <a:lstStyle/>
          <a:p>
            <a:fld id="{6012DE14-3CBA-4147-8F33-E5BB1FF82F36}" type="slidenum">
              <a:rPr lang="cs-CZ" smtClean="0"/>
              <a:t>39</a:t>
            </a:fld>
            <a:endParaRPr lang="cs-CZ"/>
          </a:p>
        </p:txBody>
      </p:sp>
    </p:spTree>
    <p:extLst>
      <p:ext uri="{BB962C8B-B14F-4D97-AF65-F5344CB8AC3E}">
        <p14:creationId xmlns:p14="http://schemas.microsoft.com/office/powerpoint/2010/main" val="4187842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57A35B1E-7D31-4472-B9F8-0FC266A51ED4}" type="datetimeFigureOut">
              <a:rPr lang="cs-CZ" smtClean="0"/>
              <a:t>13.10.2022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B6B7497-3D6A-42B7-82E5-0BB440A9B0E0}" type="slidenum">
              <a:rPr lang="cs-CZ" smtClean="0"/>
              <a:t>‹#›</a:t>
            </a:fld>
            <a:endParaRPr lang="cs-CZ"/>
          </a:p>
        </p:txBody>
      </p:sp>
    </p:spTree>
    <p:extLst>
      <p:ext uri="{BB962C8B-B14F-4D97-AF65-F5344CB8AC3E}">
        <p14:creationId xmlns:p14="http://schemas.microsoft.com/office/powerpoint/2010/main" val="443975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7A35B1E-7D31-4472-B9F8-0FC266A51ED4}" type="datetimeFigureOut">
              <a:rPr lang="cs-CZ" smtClean="0"/>
              <a:t>13.10.2022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B6B7497-3D6A-42B7-82E5-0BB440A9B0E0}" type="slidenum">
              <a:rPr lang="cs-CZ" smtClean="0"/>
              <a:t>‹#›</a:t>
            </a:fld>
            <a:endParaRPr lang="cs-CZ"/>
          </a:p>
        </p:txBody>
      </p:sp>
    </p:spTree>
    <p:extLst>
      <p:ext uri="{BB962C8B-B14F-4D97-AF65-F5344CB8AC3E}">
        <p14:creationId xmlns:p14="http://schemas.microsoft.com/office/powerpoint/2010/main" val="215816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7A35B1E-7D31-4472-B9F8-0FC266A51ED4}" type="datetimeFigureOut">
              <a:rPr lang="cs-CZ" smtClean="0"/>
              <a:t>13.10.2022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B6B7497-3D6A-42B7-82E5-0BB440A9B0E0}" type="slidenum">
              <a:rPr lang="cs-CZ" smtClean="0"/>
              <a:t>‹#›</a:t>
            </a:fld>
            <a:endParaRPr lang="cs-CZ"/>
          </a:p>
        </p:txBody>
      </p:sp>
    </p:spTree>
    <p:extLst>
      <p:ext uri="{BB962C8B-B14F-4D97-AF65-F5344CB8AC3E}">
        <p14:creationId xmlns:p14="http://schemas.microsoft.com/office/powerpoint/2010/main" val="1364793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7A35B1E-7D31-4472-B9F8-0FC266A51ED4}" type="datetimeFigureOut">
              <a:rPr lang="cs-CZ" smtClean="0"/>
              <a:t>13.10.2022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B6B7497-3D6A-42B7-82E5-0BB440A9B0E0}" type="slidenum">
              <a:rPr lang="cs-CZ" smtClean="0"/>
              <a:t>‹#›</a:t>
            </a:fld>
            <a:endParaRPr lang="cs-CZ"/>
          </a:p>
        </p:txBody>
      </p:sp>
    </p:spTree>
    <p:extLst>
      <p:ext uri="{BB962C8B-B14F-4D97-AF65-F5344CB8AC3E}">
        <p14:creationId xmlns:p14="http://schemas.microsoft.com/office/powerpoint/2010/main" val="4237584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57A35B1E-7D31-4472-B9F8-0FC266A51ED4}" type="datetimeFigureOut">
              <a:rPr lang="cs-CZ" smtClean="0"/>
              <a:t>13.10.2022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B6B7497-3D6A-42B7-82E5-0BB440A9B0E0}" type="slidenum">
              <a:rPr lang="cs-CZ" smtClean="0"/>
              <a:t>‹#›</a:t>
            </a:fld>
            <a:endParaRPr lang="cs-CZ"/>
          </a:p>
        </p:txBody>
      </p:sp>
    </p:spTree>
    <p:extLst>
      <p:ext uri="{BB962C8B-B14F-4D97-AF65-F5344CB8AC3E}">
        <p14:creationId xmlns:p14="http://schemas.microsoft.com/office/powerpoint/2010/main" val="2341905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57A35B1E-7D31-4472-B9F8-0FC266A51ED4}" type="datetimeFigureOut">
              <a:rPr lang="cs-CZ" smtClean="0"/>
              <a:t>13.10.2022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B6B7497-3D6A-42B7-82E5-0BB440A9B0E0}" type="slidenum">
              <a:rPr lang="cs-CZ" smtClean="0"/>
              <a:t>‹#›</a:t>
            </a:fld>
            <a:endParaRPr lang="cs-CZ"/>
          </a:p>
        </p:txBody>
      </p:sp>
    </p:spTree>
    <p:extLst>
      <p:ext uri="{BB962C8B-B14F-4D97-AF65-F5344CB8AC3E}">
        <p14:creationId xmlns:p14="http://schemas.microsoft.com/office/powerpoint/2010/main" val="3501894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57A35B1E-7D31-4472-B9F8-0FC266A51ED4}" type="datetimeFigureOut">
              <a:rPr lang="cs-CZ" smtClean="0"/>
              <a:t>13.10.2022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B6B7497-3D6A-42B7-82E5-0BB440A9B0E0}" type="slidenum">
              <a:rPr lang="cs-CZ" smtClean="0"/>
              <a:t>‹#›</a:t>
            </a:fld>
            <a:endParaRPr lang="cs-CZ"/>
          </a:p>
        </p:txBody>
      </p:sp>
    </p:spTree>
    <p:extLst>
      <p:ext uri="{BB962C8B-B14F-4D97-AF65-F5344CB8AC3E}">
        <p14:creationId xmlns:p14="http://schemas.microsoft.com/office/powerpoint/2010/main" val="1449006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57A35B1E-7D31-4472-B9F8-0FC266A51ED4}" type="datetimeFigureOut">
              <a:rPr lang="cs-CZ" smtClean="0"/>
              <a:t>13.10.2022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B6B7497-3D6A-42B7-82E5-0BB440A9B0E0}" type="slidenum">
              <a:rPr lang="cs-CZ" smtClean="0"/>
              <a:t>‹#›</a:t>
            </a:fld>
            <a:endParaRPr lang="cs-CZ"/>
          </a:p>
        </p:txBody>
      </p:sp>
    </p:spTree>
    <p:extLst>
      <p:ext uri="{BB962C8B-B14F-4D97-AF65-F5344CB8AC3E}">
        <p14:creationId xmlns:p14="http://schemas.microsoft.com/office/powerpoint/2010/main" val="702773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7A35B1E-7D31-4472-B9F8-0FC266A51ED4}" type="datetimeFigureOut">
              <a:rPr lang="cs-CZ" smtClean="0"/>
              <a:t>13.10.2022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B6B7497-3D6A-42B7-82E5-0BB440A9B0E0}" type="slidenum">
              <a:rPr lang="cs-CZ" smtClean="0"/>
              <a:t>‹#›</a:t>
            </a:fld>
            <a:endParaRPr lang="cs-CZ"/>
          </a:p>
        </p:txBody>
      </p:sp>
    </p:spTree>
    <p:extLst>
      <p:ext uri="{BB962C8B-B14F-4D97-AF65-F5344CB8AC3E}">
        <p14:creationId xmlns:p14="http://schemas.microsoft.com/office/powerpoint/2010/main" val="3828494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57A35B1E-7D31-4472-B9F8-0FC266A51ED4}" type="datetimeFigureOut">
              <a:rPr lang="cs-CZ" smtClean="0"/>
              <a:t>13.10.2022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B6B7497-3D6A-42B7-82E5-0BB440A9B0E0}" type="slidenum">
              <a:rPr lang="cs-CZ" smtClean="0"/>
              <a:t>‹#›</a:t>
            </a:fld>
            <a:endParaRPr lang="cs-CZ"/>
          </a:p>
        </p:txBody>
      </p:sp>
    </p:spTree>
    <p:extLst>
      <p:ext uri="{BB962C8B-B14F-4D97-AF65-F5344CB8AC3E}">
        <p14:creationId xmlns:p14="http://schemas.microsoft.com/office/powerpoint/2010/main" val="1067671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57A35B1E-7D31-4472-B9F8-0FC266A51ED4}" type="datetimeFigureOut">
              <a:rPr lang="cs-CZ" smtClean="0"/>
              <a:t>13.10.2022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B6B7497-3D6A-42B7-82E5-0BB440A9B0E0}" type="slidenum">
              <a:rPr lang="cs-CZ" smtClean="0"/>
              <a:t>‹#›</a:t>
            </a:fld>
            <a:endParaRPr lang="cs-CZ"/>
          </a:p>
        </p:txBody>
      </p:sp>
    </p:spTree>
    <p:extLst>
      <p:ext uri="{BB962C8B-B14F-4D97-AF65-F5344CB8AC3E}">
        <p14:creationId xmlns:p14="http://schemas.microsoft.com/office/powerpoint/2010/main" val="2907844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35B1E-7D31-4472-B9F8-0FC266A51ED4}" type="datetimeFigureOut">
              <a:rPr lang="cs-CZ" smtClean="0"/>
              <a:t>13.10.2022</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6B7497-3D6A-42B7-82E5-0BB440A9B0E0}" type="slidenum">
              <a:rPr lang="cs-CZ" smtClean="0"/>
              <a:t>‹#›</a:t>
            </a:fld>
            <a:endParaRPr lang="cs-CZ"/>
          </a:p>
        </p:txBody>
      </p:sp>
    </p:spTree>
    <p:extLst>
      <p:ext uri="{BB962C8B-B14F-4D97-AF65-F5344CB8AC3E}">
        <p14:creationId xmlns:p14="http://schemas.microsoft.com/office/powerpoint/2010/main" val="1029652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ZOOGEOGRAFIE</a:t>
            </a:r>
            <a:endParaRPr lang="cs-CZ" dirty="0"/>
          </a:p>
        </p:txBody>
      </p:sp>
      <p:sp>
        <p:nvSpPr>
          <p:cNvPr id="3" name="Podnadpis 2"/>
          <p:cNvSpPr>
            <a:spLocks noGrp="1"/>
          </p:cNvSpPr>
          <p:nvPr>
            <p:ph type="subTitle" idx="1"/>
          </p:nvPr>
        </p:nvSpPr>
        <p:spPr/>
        <p:txBody>
          <a:bodyPr>
            <a:normAutofit/>
          </a:bodyPr>
          <a:lstStyle/>
          <a:p>
            <a:r>
              <a:rPr lang="cs-CZ" sz="2800" dirty="0" smtClean="0"/>
              <a:t>Přednáška 1.</a:t>
            </a:r>
            <a:endParaRPr lang="cs-CZ" sz="2800" dirty="0"/>
          </a:p>
        </p:txBody>
      </p:sp>
    </p:spTree>
    <p:extLst>
      <p:ext uri="{BB962C8B-B14F-4D97-AF65-F5344CB8AC3E}">
        <p14:creationId xmlns:p14="http://schemas.microsoft.com/office/powerpoint/2010/main" val="35974418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32852" y="576470"/>
            <a:ext cx="3764624" cy="6135293"/>
          </a:xfrm>
        </p:spPr>
      </p:pic>
    </p:spTree>
    <p:extLst>
      <p:ext uri="{BB962C8B-B14F-4D97-AF65-F5344CB8AC3E}">
        <p14:creationId xmlns:p14="http://schemas.microsoft.com/office/powerpoint/2010/main" val="2347980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42466" y="365124"/>
            <a:ext cx="4667383" cy="6492875"/>
          </a:xfrm>
        </p:spPr>
      </p:pic>
    </p:spTree>
    <p:extLst>
      <p:ext uri="{BB962C8B-B14F-4D97-AF65-F5344CB8AC3E}">
        <p14:creationId xmlns:p14="http://schemas.microsoft.com/office/powerpoint/2010/main" val="8372484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smtClean="0"/>
          </a:p>
          <a:p>
            <a:r>
              <a:rPr lang="cs-CZ" dirty="0"/>
              <a:t> </a:t>
            </a:r>
            <a:r>
              <a:rPr lang="cs-CZ" dirty="0" smtClean="0"/>
              <a:t>                </a:t>
            </a:r>
          </a:p>
          <a:p>
            <a:r>
              <a:rPr lang="cs-CZ" dirty="0"/>
              <a:t> </a:t>
            </a:r>
            <a:r>
              <a:rPr lang="cs-CZ" dirty="0" smtClean="0"/>
              <a:t>   </a:t>
            </a:r>
            <a:r>
              <a:rPr lang="cs-CZ" sz="6000" b="1" dirty="0" smtClean="0"/>
              <a:t>REGIONÁLNÍ ZOOGEOGRAFIE</a:t>
            </a:r>
            <a:endParaRPr lang="cs-CZ" sz="6000" b="1" dirty="0"/>
          </a:p>
        </p:txBody>
      </p:sp>
    </p:spTree>
    <p:extLst>
      <p:ext uri="{BB962C8B-B14F-4D97-AF65-F5344CB8AC3E}">
        <p14:creationId xmlns:p14="http://schemas.microsoft.com/office/powerpoint/2010/main" val="527317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0761" y="64008"/>
            <a:ext cx="6654499" cy="7196327"/>
          </a:xfrm>
        </p:spPr>
      </p:pic>
    </p:spTree>
    <p:extLst>
      <p:ext uri="{BB962C8B-B14F-4D97-AF65-F5344CB8AC3E}">
        <p14:creationId xmlns:p14="http://schemas.microsoft.com/office/powerpoint/2010/main" val="3741831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9087" y="128017"/>
            <a:ext cx="4273825" cy="6661428"/>
          </a:xfrm>
        </p:spPr>
      </p:pic>
    </p:spTree>
    <p:extLst>
      <p:ext uri="{BB962C8B-B14F-4D97-AF65-F5344CB8AC3E}">
        <p14:creationId xmlns:p14="http://schemas.microsoft.com/office/powerpoint/2010/main" val="37879190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18104" y="0"/>
            <a:ext cx="5276088" cy="7009146"/>
          </a:xfrm>
        </p:spPr>
      </p:pic>
    </p:spTree>
    <p:extLst>
      <p:ext uri="{BB962C8B-B14F-4D97-AF65-F5344CB8AC3E}">
        <p14:creationId xmlns:p14="http://schemas.microsoft.com/office/powerpoint/2010/main" val="3686498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43785" y="83045"/>
            <a:ext cx="5869778" cy="6774955"/>
          </a:xfrm>
        </p:spPr>
      </p:pic>
    </p:spTree>
    <p:extLst>
      <p:ext uri="{BB962C8B-B14F-4D97-AF65-F5344CB8AC3E}">
        <p14:creationId xmlns:p14="http://schemas.microsoft.com/office/powerpoint/2010/main" val="2766044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5237" y="201168"/>
            <a:ext cx="10861525" cy="6885432"/>
          </a:xfrm>
        </p:spPr>
      </p:pic>
    </p:spTree>
    <p:extLst>
      <p:ext uri="{BB962C8B-B14F-4D97-AF65-F5344CB8AC3E}">
        <p14:creationId xmlns:p14="http://schemas.microsoft.com/office/powerpoint/2010/main" val="2670973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88435" y="159025"/>
            <a:ext cx="7633251" cy="6440558"/>
          </a:xfrm>
        </p:spPr>
      </p:pic>
    </p:spTree>
    <p:extLst>
      <p:ext uri="{BB962C8B-B14F-4D97-AF65-F5344CB8AC3E}">
        <p14:creationId xmlns:p14="http://schemas.microsoft.com/office/powerpoint/2010/main" val="13057433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97281" y="120307"/>
            <a:ext cx="9006840" cy="6587948"/>
          </a:xfrm>
        </p:spPr>
      </p:pic>
    </p:spTree>
    <p:extLst>
      <p:ext uri="{BB962C8B-B14F-4D97-AF65-F5344CB8AC3E}">
        <p14:creationId xmlns:p14="http://schemas.microsoft.com/office/powerpoint/2010/main" val="25820044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2768" y="1240497"/>
            <a:ext cx="9216330" cy="3637859"/>
          </a:xfrm>
        </p:spPr>
      </p:pic>
    </p:spTree>
    <p:extLst>
      <p:ext uri="{BB962C8B-B14F-4D97-AF65-F5344CB8AC3E}">
        <p14:creationId xmlns:p14="http://schemas.microsoft.com/office/powerpoint/2010/main" val="2765888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smtClean="0"/>
          </a:p>
          <a:p>
            <a:endParaRPr lang="cs-CZ" dirty="0"/>
          </a:p>
          <a:p>
            <a:r>
              <a:rPr lang="cs-CZ" sz="6000" b="1" dirty="0" smtClean="0"/>
              <a:t>  HISTORICKÁ ZOOGEOGRAFIE</a:t>
            </a:r>
            <a:endParaRPr lang="cs-CZ" sz="6000" b="1" dirty="0"/>
          </a:p>
        </p:txBody>
      </p:sp>
    </p:spTree>
    <p:extLst>
      <p:ext uri="{BB962C8B-B14F-4D97-AF65-F5344CB8AC3E}">
        <p14:creationId xmlns:p14="http://schemas.microsoft.com/office/powerpoint/2010/main" val="2737802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787" y="365125"/>
            <a:ext cx="11771191" cy="4770025"/>
          </a:xfrm>
        </p:spPr>
      </p:pic>
    </p:spTree>
    <p:extLst>
      <p:ext uri="{BB962C8B-B14F-4D97-AF65-F5344CB8AC3E}">
        <p14:creationId xmlns:p14="http://schemas.microsoft.com/office/powerpoint/2010/main" val="20493105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812963" y="-1707815"/>
            <a:ext cx="6985303" cy="10146325"/>
          </a:xfrm>
        </p:spPr>
      </p:pic>
    </p:spTree>
    <p:extLst>
      <p:ext uri="{BB962C8B-B14F-4D97-AF65-F5344CB8AC3E}">
        <p14:creationId xmlns:p14="http://schemas.microsoft.com/office/powerpoint/2010/main" val="17406348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24328" y="82296"/>
            <a:ext cx="7178939" cy="6777001"/>
          </a:xfrm>
        </p:spPr>
      </p:pic>
    </p:spTree>
    <p:extLst>
      <p:ext uri="{BB962C8B-B14F-4D97-AF65-F5344CB8AC3E}">
        <p14:creationId xmlns:p14="http://schemas.microsoft.com/office/powerpoint/2010/main" val="3912246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5206" y="-55600"/>
            <a:ext cx="8833017" cy="6913600"/>
          </a:xfrm>
        </p:spPr>
      </p:pic>
    </p:spTree>
    <p:extLst>
      <p:ext uri="{BB962C8B-B14F-4D97-AF65-F5344CB8AC3E}">
        <p14:creationId xmlns:p14="http://schemas.microsoft.com/office/powerpoint/2010/main" val="443548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5956" y="1113183"/>
            <a:ext cx="11861856" cy="4744742"/>
          </a:xfrm>
        </p:spPr>
      </p:pic>
    </p:spTree>
    <p:extLst>
      <p:ext uri="{BB962C8B-B14F-4D97-AF65-F5344CB8AC3E}">
        <p14:creationId xmlns:p14="http://schemas.microsoft.com/office/powerpoint/2010/main" val="25386189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75523" y="140702"/>
            <a:ext cx="8356140" cy="6717298"/>
          </a:xfrm>
        </p:spPr>
      </p:pic>
    </p:spTree>
    <p:extLst>
      <p:ext uri="{BB962C8B-B14F-4D97-AF65-F5344CB8AC3E}">
        <p14:creationId xmlns:p14="http://schemas.microsoft.com/office/powerpoint/2010/main" val="31919571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17235" y="0"/>
            <a:ext cx="5745493" cy="6828413"/>
          </a:xfrm>
        </p:spPr>
      </p:pic>
    </p:spTree>
    <p:extLst>
      <p:ext uri="{BB962C8B-B14F-4D97-AF65-F5344CB8AC3E}">
        <p14:creationId xmlns:p14="http://schemas.microsoft.com/office/powerpoint/2010/main" val="1995901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13583" y="119270"/>
            <a:ext cx="4213105" cy="6728699"/>
          </a:xfrm>
        </p:spPr>
      </p:pic>
    </p:spTree>
    <p:extLst>
      <p:ext uri="{BB962C8B-B14F-4D97-AF65-F5344CB8AC3E}">
        <p14:creationId xmlns:p14="http://schemas.microsoft.com/office/powerpoint/2010/main" val="41878467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4168" y="130853"/>
            <a:ext cx="9884203" cy="6349459"/>
          </a:xfrm>
        </p:spPr>
      </p:pic>
    </p:spTree>
    <p:extLst>
      <p:ext uri="{BB962C8B-B14F-4D97-AF65-F5344CB8AC3E}">
        <p14:creationId xmlns:p14="http://schemas.microsoft.com/office/powerpoint/2010/main" val="28789766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smtClean="0"/>
          </a:p>
          <a:p>
            <a:endParaRPr lang="cs-CZ" dirty="0"/>
          </a:p>
          <a:p>
            <a:r>
              <a:rPr lang="cs-CZ" dirty="0" smtClean="0"/>
              <a:t>                                                </a:t>
            </a:r>
            <a:r>
              <a:rPr lang="cs-CZ" sz="6000" b="1" dirty="0" smtClean="0"/>
              <a:t>ÚVOD</a:t>
            </a:r>
            <a:endParaRPr lang="cs-CZ" sz="6000" b="1" dirty="0"/>
          </a:p>
        </p:txBody>
      </p:sp>
    </p:spTree>
    <p:extLst>
      <p:ext uri="{BB962C8B-B14F-4D97-AF65-F5344CB8AC3E}">
        <p14:creationId xmlns:p14="http://schemas.microsoft.com/office/powerpoint/2010/main" val="2653973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88610" y="109093"/>
            <a:ext cx="5012882" cy="6668239"/>
          </a:xfrm>
        </p:spPr>
      </p:pic>
    </p:spTree>
    <p:extLst>
      <p:ext uri="{BB962C8B-B14F-4D97-AF65-F5344CB8AC3E}">
        <p14:creationId xmlns:p14="http://schemas.microsoft.com/office/powerpoint/2010/main" val="15127513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56991" y="-7222"/>
            <a:ext cx="5124506" cy="6689498"/>
          </a:xfrm>
        </p:spPr>
      </p:pic>
    </p:spTree>
    <p:extLst>
      <p:ext uri="{BB962C8B-B14F-4D97-AF65-F5344CB8AC3E}">
        <p14:creationId xmlns:p14="http://schemas.microsoft.com/office/powerpoint/2010/main" val="2156805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0492" y="19664"/>
            <a:ext cx="11266448" cy="6717563"/>
          </a:xfrm>
        </p:spPr>
      </p:pic>
    </p:spTree>
    <p:extLst>
      <p:ext uri="{BB962C8B-B14F-4D97-AF65-F5344CB8AC3E}">
        <p14:creationId xmlns:p14="http://schemas.microsoft.com/office/powerpoint/2010/main" val="545279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56384" y="0"/>
            <a:ext cx="5215336" cy="7012789"/>
          </a:xfrm>
        </p:spPr>
      </p:pic>
    </p:spTree>
    <p:extLst>
      <p:ext uri="{BB962C8B-B14F-4D97-AF65-F5344CB8AC3E}">
        <p14:creationId xmlns:p14="http://schemas.microsoft.com/office/powerpoint/2010/main" val="354360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8539" y="77282"/>
            <a:ext cx="11999335" cy="6224127"/>
          </a:xfrm>
        </p:spPr>
      </p:pic>
    </p:spTree>
    <p:extLst>
      <p:ext uri="{BB962C8B-B14F-4D97-AF65-F5344CB8AC3E}">
        <p14:creationId xmlns:p14="http://schemas.microsoft.com/office/powerpoint/2010/main" val="3089393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43809" y="365125"/>
            <a:ext cx="7234979" cy="6954554"/>
          </a:xfrm>
        </p:spPr>
      </p:pic>
    </p:spTree>
    <p:extLst>
      <p:ext uri="{BB962C8B-B14F-4D97-AF65-F5344CB8AC3E}">
        <p14:creationId xmlns:p14="http://schemas.microsoft.com/office/powerpoint/2010/main" val="1521696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88489"/>
            <a:ext cx="10515600" cy="1219199"/>
          </a:xfrm>
        </p:spPr>
        <p:txBody>
          <a:bodyPr/>
          <a:lstStyle/>
          <a:p>
            <a:r>
              <a:rPr lang="cs-CZ" dirty="0" smtClean="0"/>
              <a:t>    Fosilní důkazy existence </a:t>
            </a:r>
            <a:r>
              <a:rPr lang="cs-CZ" dirty="0" err="1" smtClean="0"/>
              <a:t>Gondwany</a:t>
            </a:r>
            <a:endParaRPr lang="cs-CZ" dirty="0"/>
          </a:p>
        </p:txBody>
      </p:sp>
      <p:pic>
        <p:nvPicPr>
          <p:cNvPr id="4" name="Zástupný symbol pro obsah 3"/>
          <p:cNvPicPr>
            <a:picLocks noGrp="1" noChangeAspect="1"/>
          </p:cNvPicPr>
          <p:nvPr>
            <p:ph idx="1"/>
          </p:nvPr>
        </p:nvPicPr>
        <p:blipFill>
          <a:blip r:embed="rId2"/>
          <a:stretch>
            <a:fillRect/>
          </a:stretch>
        </p:blipFill>
        <p:spPr>
          <a:xfrm>
            <a:off x="2320670" y="1317523"/>
            <a:ext cx="7005073" cy="5378245"/>
          </a:xfrm>
          <a:prstGeom prst="rect">
            <a:avLst/>
          </a:prstGeom>
        </p:spPr>
      </p:pic>
    </p:spTree>
    <p:extLst>
      <p:ext uri="{BB962C8B-B14F-4D97-AF65-F5344CB8AC3E}">
        <p14:creationId xmlns:p14="http://schemas.microsoft.com/office/powerpoint/2010/main" val="2066476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78696" y="178904"/>
            <a:ext cx="5259626" cy="6717153"/>
          </a:xfrm>
        </p:spPr>
      </p:pic>
    </p:spTree>
    <p:extLst>
      <p:ext uri="{BB962C8B-B14F-4D97-AF65-F5344CB8AC3E}">
        <p14:creationId xmlns:p14="http://schemas.microsoft.com/office/powerpoint/2010/main" val="384274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85125" y="0"/>
            <a:ext cx="8421750" cy="6858000"/>
          </a:xfrm>
          <a:scene3d>
            <a:camera prst="orthographicFront">
              <a:rot lat="0" lon="10800000" rev="0"/>
            </a:camera>
            <a:lightRig rig="threePt" dir="t"/>
          </a:scene3d>
        </p:spPr>
      </p:pic>
    </p:spTree>
    <p:extLst>
      <p:ext uri="{BB962C8B-B14F-4D97-AF65-F5344CB8AC3E}">
        <p14:creationId xmlns:p14="http://schemas.microsoft.com/office/powerpoint/2010/main" val="38898946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1159" y="-1702389"/>
            <a:ext cx="11423590" cy="8560389"/>
          </a:xfrm>
        </p:spPr>
      </p:pic>
    </p:spTree>
    <p:extLst>
      <p:ext uri="{BB962C8B-B14F-4D97-AF65-F5344CB8AC3E}">
        <p14:creationId xmlns:p14="http://schemas.microsoft.com/office/powerpoint/2010/main" val="41011994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Zoogeografie – doporučená literatura</a:t>
            </a:r>
            <a:endParaRPr lang="cs-CZ" dirty="0"/>
          </a:p>
        </p:txBody>
      </p:sp>
      <p:sp>
        <p:nvSpPr>
          <p:cNvPr id="3" name="Zástupný symbol pro obsah 2"/>
          <p:cNvSpPr>
            <a:spLocks noGrp="1"/>
          </p:cNvSpPr>
          <p:nvPr>
            <p:ph idx="1"/>
          </p:nvPr>
        </p:nvSpPr>
        <p:spPr>
          <a:xfrm>
            <a:off x="137653" y="1690687"/>
            <a:ext cx="11867534" cy="4985415"/>
          </a:xfrm>
        </p:spPr>
        <p:txBody>
          <a:bodyPr/>
          <a:lstStyle/>
          <a:p>
            <a:endParaRPr lang="cs-CZ" dirty="0" smtClean="0"/>
          </a:p>
          <a:p>
            <a:r>
              <a:rPr lang="cs-CZ" dirty="0" smtClean="0"/>
              <a:t>Buchar J. 1983: Zoogeografie. Praha: Státní pedagogické nakladatelství, 199 str.</a:t>
            </a:r>
          </a:p>
          <a:p>
            <a:endParaRPr lang="cs-CZ" dirty="0" smtClean="0"/>
          </a:p>
          <a:p>
            <a:r>
              <a:rPr lang="cs-CZ" dirty="0" smtClean="0"/>
              <a:t>Hájek J., Hotový J., Koutecký P., Matějů J. 2004: Úvod do Biogeografie. Biologická Olympiáda, 39. ročník, Praha: Institut dětí a mládeže MŠMT, 97 str.</a:t>
            </a:r>
          </a:p>
          <a:p>
            <a:endParaRPr lang="cs-CZ" dirty="0" smtClean="0"/>
          </a:p>
          <a:p>
            <a:r>
              <a:rPr lang="cs-CZ" dirty="0" err="1" smtClean="0"/>
              <a:t>Sedlag</a:t>
            </a:r>
            <a:r>
              <a:rPr lang="cs-CZ" dirty="0" smtClean="0"/>
              <a:t> U. 1986: Zvířata na Zeměkouli. Praha: Nakl. Panorama, 217 str.</a:t>
            </a:r>
          </a:p>
          <a:p>
            <a:r>
              <a:rPr lang="cs-CZ" dirty="0" smtClean="0"/>
              <a:t>-----------------------</a:t>
            </a:r>
          </a:p>
          <a:p>
            <a:r>
              <a:rPr lang="cs-CZ" dirty="0" err="1" smtClean="0"/>
              <a:t>Lomolino</a:t>
            </a:r>
            <a:r>
              <a:rPr lang="cs-CZ" dirty="0" smtClean="0"/>
              <a:t> M. V., </a:t>
            </a:r>
            <a:r>
              <a:rPr lang="cs-CZ" dirty="0" err="1" smtClean="0"/>
              <a:t>Riddle</a:t>
            </a:r>
            <a:r>
              <a:rPr lang="cs-CZ" dirty="0" smtClean="0"/>
              <a:t> B. R., Brown J. H. 2005: </a:t>
            </a:r>
            <a:r>
              <a:rPr lang="cs-CZ" dirty="0" err="1" smtClean="0"/>
              <a:t>Biogeography</a:t>
            </a:r>
            <a:r>
              <a:rPr lang="cs-CZ" dirty="0" smtClean="0"/>
              <a:t>. 3rd Ed., </a:t>
            </a:r>
            <a:r>
              <a:rPr lang="cs-CZ" dirty="0" err="1" smtClean="0"/>
              <a:t>Sunderland</a:t>
            </a:r>
            <a:r>
              <a:rPr lang="cs-CZ" dirty="0" smtClean="0"/>
              <a:t>, </a:t>
            </a:r>
            <a:r>
              <a:rPr lang="cs-CZ" dirty="0" err="1" smtClean="0"/>
              <a:t>Mass</a:t>
            </a:r>
            <a:r>
              <a:rPr lang="cs-CZ" dirty="0" smtClean="0"/>
              <a:t>., </a:t>
            </a:r>
            <a:r>
              <a:rPr lang="cs-CZ" dirty="0" err="1" smtClean="0"/>
              <a:t>Sinauer</a:t>
            </a:r>
            <a:r>
              <a:rPr lang="cs-CZ" dirty="0" smtClean="0"/>
              <a:t> </a:t>
            </a:r>
            <a:r>
              <a:rPr lang="cs-CZ" dirty="0" err="1" smtClean="0"/>
              <a:t>Ass</a:t>
            </a:r>
            <a:r>
              <a:rPr lang="cs-CZ" dirty="0" smtClean="0"/>
              <a:t>., 845 pp.</a:t>
            </a:r>
            <a:endParaRPr lang="cs-CZ" dirty="0"/>
          </a:p>
        </p:txBody>
      </p:sp>
    </p:spTree>
    <p:extLst>
      <p:ext uri="{BB962C8B-B14F-4D97-AF65-F5344CB8AC3E}">
        <p14:creationId xmlns:p14="http://schemas.microsoft.com/office/powerpoint/2010/main" val="497514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74556" y="0"/>
            <a:ext cx="8949271" cy="6858000"/>
          </a:xfrm>
        </p:spPr>
      </p:pic>
    </p:spTree>
    <p:extLst>
      <p:ext uri="{BB962C8B-B14F-4D97-AF65-F5344CB8AC3E}">
        <p14:creationId xmlns:p14="http://schemas.microsoft.com/office/powerpoint/2010/main" val="39253485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0" y="78659"/>
            <a:ext cx="11867535" cy="1514167"/>
          </a:xfrm>
        </p:spPr>
        <p:txBody>
          <a:bodyPr>
            <a:noAutofit/>
          </a:bodyPr>
          <a:lstStyle/>
          <a:p>
            <a:r>
              <a:rPr lang="cs-CZ" sz="2800" b="1" dirty="0" smtClean="0"/>
              <a:t>Drápatka vodní (</a:t>
            </a:r>
            <a:r>
              <a:rPr lang="cs-CZ" sz="2800" b="1" i="1" dirty="0" err="1" smtClean="0"/>
              <a:t>Xenopus</a:t>
            </a:r>
            <a:r>
              <a:rPr lang="cs-CZ" sz="2800" b="1" i="1" dirty="0" smtClean="0"/>
              <a:t> </a:t>
            </a:r>
            <a:r>
              <a:rPr lang="cs-CZ" sz="2800" b="1" i="1" dirty="0" err="1" smtClean="0"/>
              <a:t>laevis</a:t>
            </a:r>
            <a:r>
              <a:rPr lang="cs-CZ" sz="2800" b="1" dirty="0" smtClean="0"/>
              <a:t>) patří do čeledi </a:t>
            </a:r>
            <a:r>
              <a:rPr lang="cs-CZ" sz="2800" b="1" dirty="0" err="1" smtClean="0"/>
              <a:t>pipovitých</a:t>
            </a:r>
            <a:r>
              <a:rPr lang="cs-CZ" sz="2800" b="1" dirty="0" smtClean="0"/>
              <a:t> (</a:t>
            </a:r>
            <a:r>
              <a:rPr lang="cs-CZ" sz="2800" b="1" dirty="0" err="1" smtClean="0"/>
              <a:t>Pipidae</a:t>
            </a:r>
            <a:r>
              <a:rPr lang="cs-CZ" sz="2800" b="1" dirty="0" smtClean="0"/>
              <a:t>). Je to africká vodní žába. Na některých prstech zadních nohou má černé drápky. Slouží jako laboratorní živočich (dříve se užívala pro testy těhotenství). Dodnes je často chována teraristy, především její albinotické nebo </a:t>
            </a:r>
            <a:r>
              <a:rPr lang="cs-CZ" sz="2800" b="1" dirty="0" err="1" smtClean="0"/>
              <a:t>leucistické</a:t>
            </a:r>
            <a:r>
              <a:rPr lang="cs-CZ" sz="2800" b="1" dirty="0" smtClean="0"/>
              <a:t> formy. </a:t>
            </a:r>
            <a:endParaRPr lang="cs-CZ" sz="2800" b="1" dirty="0"/>
          </a:p>
        </p:txBody>
      </p:sp>
      <p:sp>
        <p:nvSpPr>
          <p:cNvPr id="6" name="Zástupný symbol pro text 5"/>
          <p:cNvSpPr>
            <a:spLocks noGrp="1"/>
          </p:cNvSpPr>
          <p:nvPr>
            <p:ph type="body" idx="1"/>
          </p:nvPr>
        </p:nvSpPr>
        <p:spPr>
          <a:xfrm>
            <a:off x="839788" y="1681163"/>
            <a:ext cx="5157787" cy="501598"/>
          </a:xfrm>
        </p:spPr>
        <p:txBody>
          <a:bodyPr>
            <a:normAutofit/>
          </a:bodyPr>
          <a:lstStyle/>
          <a:p>
            <a:r>
              <a:rPr lang="cs-CZ" sz="2800" b="0" dirty="0" smtClean="0"/>
              <a:t>Přírodní zbarvení drápatky vodní</a:t>
            </a:r>
            <a:endParaRPr lang="cs-CZ" sz="2800" b="0" dirty="0"/>
          </a:p>
        </p:txBody>
      </p:sp>
      <p:pic>
        <p:nvPicPr>
          <p:cNvPr id="13" name="Zástupný symbol pro obsah 12"/>
          <p:cNvPicPr>
            <a:picLocks noGrp="1" noChangeAspect="1"/>
          </p:cNvPicPr>
          <p:nvPr>
            <p:ph sz="half" idx="2"/>
          </p:nvPr>
        </p:nvPicPr>
        <p:blipFill rotWithShape="1">
          <a:blip r:embed="rId2"/>
          <a:srcRect l="8257" t="2227" r="3594" b="9835"/>
          <a:stretch/>
        </p:blipFill>
        <p:spPr>
          <a:xfrm>
            <a:off x="89609" y="2733368"/>
            <a:ext cx="5583605" cy="3706761"/>
          </a:xfrm>
          <a:prstGeom prst="rect">
            <a:avLst/>
          </a:prstGeom>
        </p:spPr>
      </p:pic>
      <p:sp>
        <p:nvSpPr>
          <p:cNvPr id="8" name="Zástupný symbol pro text 7"/>
          <p:cNvSpPr>
            <a:spLocks noGrp="1"/>
          </p:cNvSpPr>
          <p:nvPr>
            <p:ph type="body" sz="quarter" idx="3"/>
          </p:nvPr>
        </p:nvSpPr>
        <p:spPr>
          <a:xfrm>
            <a:off x="6172199" y="1681163"/>
            <a:ext cx="5695335" cy="501598"/>
          </a:xfrm>
        </p:spPr>
        <p:txBody>
          <a:bodyPr>
            <a:normAutofit/>
          </a:bodyPr>
          <a:lstStyle/>
          <a:p>
            <a:r>
              <a:rPr lang="cs-CZ" sz="2800" b="0" dirty="0" err="1" smtClean="0"/>
              <a:t>Leucistické</a:t>
            </a:r>
            <a:r>
              <a:rPr lang="cs-CZ" sz="2800" b="0" dirty="0" smtClean="0"/>
              <a:t> zbarvení drápatky vodní</a:t>
            </a:r>
            <a:endParaRPr lang="cs-CZ" sz="2800" b="0" dirty="0"/>
          </a:p>
        </p:txBody>
      </p:sp>
      <p:pic>
        <p:nvPicPr>
          <p:cNvPr id="10" name="Zástupný symbol pro obsah 9"/>
          <p:cNvPicPr>
            <a:picLocks noGrp="1" noChangeAspect="1"/>
          </p:cNvPicPr>
          <p:nvPr>
            <p:ph sz="quarter" idx="4"/>
          </p:nvPr>
        </p:nvPicPr>
        <p:blipFill>
          <a:blip r:embed="rId3"/>
          <a:stretch>
            <a:fillRect/>
          </a:stretch>
        </p:blipFill>
        <p:spPr>
          <a:xfrm>
            <a:off x="5466737" y="3048000"/>
            <a:ext cx="6400798" cy="2743199"/>
          </a:xfrm>
          <a:prstGeom prst="rect">
            <a:avLst/>
          </a:prstGeom>
        </p:spPr>
      </p:pic>
    </p:spTree>
    <p:extLst>
      <p:ext uri="{BB962C8B-B14F-4D97-AF65-F5344CB8AC3E}">
        <p14:creationId xmlns:p14="http://schemas.microsoft.com/office/powerpoint/2010/main" val="218304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1" y="365125"/>
            <a:ext cx="12192000" cy="1325563"/>
          </a:xfrm>
        </p:spPr>
        <p:txBody>
          <a:bodyPr>
            <a:normAutofit fontScale="90000"/>
          </a:bodyPr>
          <a:lstStyle/>
          <a:p>
            <a:r>
              <a:rPr lang="cs-CZ" sz="3200" b="1" dirty="0" smtClean="0"/>
              <a:t>Pipa americká (</a:t>
            </a:r>
            <a:r>
              <a:rPr lang="cs-CZ" sz="3200" b="1" i="1" dirty="0" smtClean="0"/>
              <a:t>Pipa </a:t>
            </a:r>
            <a:r>
              <a:rPr lang="cs-CZ" sz="3200" b="1" i="1" dirty="0" err="1" smtClean="0"/>
              <a:t>americana</a:t>
            </a:r>
            <a:r>
              <a:rPr lang="cs-CZ" sz="3200" b="1" dirty="0" smtClean="0"/>
              <a:t>) </a:t>
            </a:r>
            <a:r>
              <a:rPr lang="cs-CZ" sz="3200" b="1" dirty="0" err="1" smtClean="0"/>
              <a:t>obyvá</a:t>
            </a:r>
            <a:r>
              <a:rPr lang="cs-CZ" sz="3200" b="1" dirty="0" smtClean="0"/>
              <a:t> tropické lesy Jižní Ameriky. Je známá neobvyklou péčí o potomstvo. Samice nosí oplozená vajíčka v komůrkách umístěných v kůži na hřbetě. Tam probíhá celý vývoj pulců až do stadia žáby.</a:t>
            </a:r>
            <a:endParaRPr lang="cs-CZ" sz="3200" b="1" dirty="0"/>
          </a:p>
        </p:txBody>
      </p:sp>
      <p:pic>
        <p:nvPicPr>
          <p:cNvPr id="9" name="Zástupný symbol pro obsah 8"/>
          <p:cNvPicPr>
            <a:picLocks noGrp="1" noChangeAspect="1"/>
          </p:cNvPicPr>
          <p:nvPr>
            <p:ph idx="1"/>
          </p:nvPr>
        </p:nvPicPr>
        <p:blipFill rotWithShape="1">
          <a:blip r:embed="rId2"/>
          <a:srcRect l="-450" t="8459" r="450" b="4032"/>
          <a:stretch/>
        </p:blipFill>
        <p:spPr>
          <a:xfrm>
            <a:off x="3188499" y="2035277"/>
            <a:ext cx="4819443" cy="4822723"/>
          </a:xfrm>
          <a:prstGeom prst="rect">
            <a:avLst/>
          </a:prstGeom>
        </p:spPr>
      </p:pic>
    </p:spTree>
    <p:extLst>
      <p:ext uri="{BB962C8B-B14F-4D97-AF65-F5344CB8AC3E}">
        <p14:creationId xmlns:p14="http://schemas.microsoft.com/office/powerpoint/2010/main" val="3790493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6645" y="1"/>
            <a:ext cx="11828207" cy="1690688"/>
          </a:xfrm>
        </p:spPr>
        <p:txBody>
          <a:bodyPr>
            <a:normAutofit/>
          </a:bodyPr>
          <a:lstStyle/>
          <a:p>
            <a:r>
              <a:rPr lang="cs-CZ" sz="3600" b="1" dirty="0" err="1" smtClean="0"/>
              <a:t>Drápkovci</a:t>
            </a:r>
            <a:r>
              <a:rPr lang="cs-CZ" sz="3600" b="1" dirty="0" smtClean="0"/>
              <a:t> (</a:t>
            </a:r>
            <a:r>
              <a:rPr lang="cs-CZ" sz="3600" b="1" dirty="0" err="1" smtClean="0"/>
              <a:t>Onychophora</a:t>
            </a:r>
            <a:r>
              <a:rPr lang="cs-CZ" sz="3600" b="1" dirty="0" smtClean="0"/>
              <a:t>) – starobylý kmen striktně suchozemských bezobratlých; jejich rozšíření (dvě recentní čeledi vyznačeny oranžově a modře) odpovídá </a:t>
            </a:r>
            <a:r>
              <a:rPr lang="cs-CZ" sz="3600" b="1" dirty="0" err="1" smtClean="0"/>
              <a:t>gondwanskému</a:t>
            </a:r>
            <a:r>
              <a:rPr lang="cs-CZ" sz="3600" b="1" dirty="0" smtClean="0"/>
              <a:t> původu.</a:t>
            </a:r>
            <a:endParaRPr lang="cs-CZ" sz="3600" b="1" dirty="0"/>
          </a:p>
        </p:txBody>
      </p:sp>
      <p:pic>
        <p:nvPicPr>
          <p:cNvPr id="4" name="Zástupný symbol pro obsah 3"/>
          <p:cNvPicPr>
            <a:picLocks noGrp="1" noChangeAspect="1"/>
          </p:cNvPicPr>
          <p:nvPr>
            <p:ph idx="1"/>
          </p:nvPr>
        </p:nvPicPr>
        <p:blipFill>
          <a:blip r:embed="rId3"/>
          <a:stretch>
            <a:fillRect/>
          </a:stretch>
        </p:blipFill>
        <p:spPr>
          <a:xfrm>
            <a:off x="889576" y="1838632"/>
            <a:ext cx="10000272" cy="5019368"/>
          </a:xfrm>
          <a:prstGeom prst="rect">
            <a:avLst/>
          </a:prstGeom>
        </p:spPr>
      </p:pic>
    </p:spTree>
    <p:extLst>
      <p:ext uri="{BB962C8B-B14F-4D97-AF65-F5344CB8AC3E}">
        <p14:creationId xmlns:p14="http://schemas.microsoft.com/office/powerpoint/2010/main" val="2087170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255" y="1041991"/>
            <a:ext cx="11748891" cy="3864559"/>
          </a:xfrm>
        </p:spPr>
      </p:pic>
    </p:spTree>
    <p:extLst>
      <p:ext uri="{BB962C8B-B14F-4D97-AF65-F5344CB8AC3E}">
        <p14:creationId xmlns:p14="http://schemas.microsoft.com/office/powerpoint/2010/main" val="2482877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973" y="365125"/>
            <a:ext cx="11759381" cy="3489120"/>
          </a:xfrm>
        </p:spPr>
        <p:txBody>
          <a:bodyPr>
            <a:normAutofit/>
          </a:bodyPr>
          <a:lstStyle/>
          <a:p>
            <a:r>
              <a:rPr lang="cs-CZ" b="1" dirty="0" smtClean="0"/>
              <a:t/>
            </a:r>
            <a:br>
              <a:rPr lang="cs-CZ" b="1" dirty="0" smtClean="0"/>
            </a:br>
            <a:r>
              <a:rPr lang="cs-CZ" sz="4800" b="1" dirty="0"/>
              <a:t/>
            </a:r>
            <a:br>
              <a:rPr lang="cs-CZ" sz="4800" b="1" dirty="0"/>
            </a:br>
            <a:r>
              <a:rPr lang="cs-CZ" sz="4800" b="1" dirty="0" err="1" smtClean="0"/>
              <a:t>PowerPointové</a:t>
            </a:r>
            <a:r>
              <a:rPr lang="cs-CZ" sz="4800" b="1" dirty="0" smtClean="0"/>
              <a:t> </a:t>
            </a:r>
            <a:r>
              <a:rPr lang="cs-CZ" sz="4800" b="1" dirty="0"/>
              <a:t>prezentace </a:t>
            </a:r>
            <a:r>
              <a:rPr lang="cs-CZ" sz="4800" b="1" dirty="0" smtClean="0"/>
              <a:t>jsou </a:t>
            </a:r>
            <a:r>
              <a:rPr lang="cs-CZ" sz="4800" b="1" dirty="0"/>
              <a:t>k dispozici </a:t>
            </a:r>
            <a:r>
              <a:rPr lang="cs-CZ" sz="4800" b="1" dirty="0" smtClean="0"/>
              <a:t>na</a:t>
            </a:r>
            <a:br>
              <a:rPr lang="cs-CZ" sz="4800" b="1" dirty="0" smtClean="0"/>
            </a:br>
            <a:r>
              <a:rPr lang="cs-CZ" sz="4800" b="1" dirty="0"/>
              <a:t> </a:t>
            </a:r>
            <a:r>
              <a:rPr lang="cs-CZ" sz="4800" b="1" dirty="0" smtClean="0"/>
              <a:t>  </a:t>
            </a:r>
            <a:r>
              <a:rPr lang="cs-CZ" sz="4800" b="1" dirty="0" err="1" smtClean="0"/>
              <a:t>SISu</a:t>
            </a:r>
            <a:r>
              <a:rPr lang="cs-CZ" sz="4800" b="1" dirty="0" smtClean="0"/>
              <a:t> </a:t>
            </a:r>
            <a:r>
              <a:rPr lang="cs-CZ" sz="4800" b="1" dirty="0"/>
              <a:t>u Anotací pro předmět Zoogeografie</a:t>
            </a:r>
            <a:endParaRPr lang="cs-CZ" sz="4800" dirty="0"/>
          </a:p>
        </p:txBody>
      </p:sp>
      <p:sp>
        <p:nvSpPr>
          <p:cNvPr id="3" name="Zástupný symbol pro obsah 2"/>
          <p:cNvSpPr>
            <a:spLocks noGrp="1"/>
          </p:cNvSpPr>
          <p:nvPr>
            <p:ph idx="1"/>
          </p:nvPr>
        </p:nvSpPr>
        <p:spPr>
          <a:xfrm>
            <a:off x="838200" y="4149213"/>
            <a:ext cx="10515600" cy="2027750"/>
          </a:xfrm>
        </p:spPr>
        <p:txBody>
          <a:bodyPr/>
          <a:lstStyle/>
          <a:p>
            <a:endParaRPr lang="cs-CZ" dirty="0" smtClean="0"/>
          </a:p>
        </p:txBody>
      </p:sp>
    </p:spTree>
    <p:extLst>
      <p:ext uri="{BB962C8B-B14F-4D97-AF65-F5344CB8AC3E}">
        <p14:creationId xmlns:p14="http://schemas.microsoft.com/office/powerpoint/2010/main" val="1561640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a:xfrm>
            <a:off x="294968" y="599768"/>
            <a:ext cx="11513574" cy="5869858"/>
          </a:xfrm>
        </p:spPr>
        <p:txBody>
          <a:bodyPr>
            <a:normAutofit/>
          </a:bodyPr>
          <a:lstStyle/>
          <a:p>
            <a:endParaRPr lang="cs-CZ" dirty="0" smtClean="0"/>
          </a:p>
          <a:p>
            <a:r>
              <a:rPr lang="cs-CZ" sz="3600" b="1" dirty="0"/>
              <a:t> </a:t>
            </a:r>
            <a:r>
              <a:rPr lang="cs-CZ" sz="3600" b="1" dirty="0" smtClean="0"/>
              <a:t>Zoogeografie je vědecká disciplína, která se zabývá studiem rozšíření živočichů. Zkoumá jeho změny a snaží se vysvětlit jejich příčiny. </a:t>
            </a:r>
          </a:p>
          <a:p>
            <a:endParaRPr lang="cs-CZ" sz="3600" b="1" dirty="0" smtClean="0"/>
          </a:p>
          <a:p>
            <a:r>
              <a:rPr lang="cs-CZ" sz="3600" b="1" dirty="0" smtClean="0"/>
              <a:t>Zoogeografie je hraniční disciplínou mezi zoologii a geografií. Terminologie, kterou používá je proto zatím poněkud neustálená. Často do ní také pronikají termíny ze sesterské disciplíny – fytogeografie, která se zabývá rozšířením rostlin.</a:t>
            </a:r>
            <a:endParaRPr lang="cs-CZ" sz="3600" b="1" dirty="0"/>
          </a:p>
        </p:txBody>
      </p:sp>
    </p:spTree>
    <p:extLst>
      <p:ext uri="{BB962C8B-B14F-4D97-AF65-F5344CB8AC3E}">
        <p14:creationId xmlns:p14="http://schemas.microsoft.com/office/powerpoint/2010/main" val="4085238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6720" y="-347472"/>
            <a:ext cx="11041522" cy="7098108"/>
          </a:xfrm>
        </p:spPr>
      </p:pic>
    </p:spTree>
    <p:extLst>
      <p:ext uri="{BB962C8B-B14F-4D97-AF65-F5344CB8AC3E}">
        <p14:creationId xmlns:p14="http://schemas.microsoft.com/office/powerpoint/2010/main" val="38926489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67948" y="475865"/>
            <a:ext cx="7454348" cy="5701098"/>
          </a:xfrm>
        </p:spPr>
      </p:pic>
    </p:spTree>
    <p:extLst>
      <p:ext uri="{BB962C8B-B14F-4D97-AF65-F5344CB8AC3E}">
        <p14:creationId xmlns:p14="http://schemas.microsoft.com/office/powerpoint/2010/main" val="59480984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1345</TotalTime>
  <Words>575</Words>
  <Application>Microsoft Office PowerPoint</Application>
  <PresentationFormat>Širokoúhlá obrazovka</PresentationFormat>
  <Paragraphs>53</Paragraphs>
  <Slides>43</Slides>
  <Notes>11</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43</vt:i4>
      </vt:variant>
    </vt:vector>
  </HeadingPairs>
  <TitlesOfParts>
    <vt:vector size="47" baseType="lpstr">
      <vt:lpstr>Arial</vt:lpstr>
      <vt:lpstr>Calibri</vt:lpstr>
      <vt:lpstr>Calibri Light</vt:lpstr>
      <vt:lpstr>Motiv Office</vt:lpstr>
      <vt:lpstr>ZOOGEOGRAFIE</vt:lpstr>
      <vt:lpstr>Prezentace aplikace PowerPoint</vt:lpstr>
      <vt:lpstr>Prezentace aplikace PowerPoint</vt:lpstr>
      <vt:lpstr>Zoogeografie – doporučená literatura</vt:lpstr>
      <vt:lpstr>Prezentace aplikace PowerPoint</vt:lpstr>
      <vt:lpstr>  PowerPointové prezentace jsou k dispozici na    SISu u Anotací pro předmět Zoogeografie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Fosilní důkazy existence Gondwany</vt:lpstr>
      <vt:lpstr>Prezentace aplikace PowerPoint</vt:lpstr>
      <vt:lpstr>Prezentace aplikace PowerPoint</vt:lpstr>
      <vt:lpstr>Prezentace aplikace PowerPoint</vt:lpstr>
      <vt:lpstr>Prezentace aplikace PowerPoint</vt:lpstr>
      <vt:lpstr>Drápatka vodní (Xenopus laevis) patří do čeledi pipovitých (Pipidae). Je to africká vodní žába. Na některých prstech zadních nohou má černé drápky. Slouží jako laboratorní živočich (dříve se užívala pro testy těhotenství). Dodnes je často chována teraristy, především její albinotické nebo leucistické formy. </vt:lpstr>
      <vt:lpstr>Pipa americká (Pipa americana) obyvá tropické lesy Jižní Ameriky. Je známá neobvyklou péčí o potomstvo. Samice nosí oplozená vajíčka v komůrkách umístěných v kůži na hřbetě. Tam probíhá celý vývoj pulců až do stadia žáby.</vt:lpstr>
      <vt:lpstr>Drápkovci (Onychophora) – starobylý kmen striktně suchozemských bezobratlých; jejich rozšíření (dvě recentní čeledi vyznačeny oranžově a modře) odpovídá gondwanskému původu.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ZOOGEGRAFIE</dc:title>
  <dc:creator>Vohralík</dc:creator>
  <cp:lastModifiedBy>Vohralík</cp:lastModifiedBy>
  <cp:revision>65</cp:revision>
  <dcterms:created xsi:type="dcterms:W3CDTF">2020-09-27T16:52:01Z</dcterms:created>
  <dcterms:modified xsi:type="dcterms:W3CDTF">2022-10-13T12:09:14Z</dcterms:modified>
</cp:coreProperties>
</file>