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6"/>
  </p:notesMasterIdLst>
  <p:sldIdLst>
    <p:sldId id="256" r:id="rId2"/>
    <p:sldId id="275" r:id="rId3"/>
    <p:sldId id="270" r:id="rId4"/>
    <p:sldId id="287" r:id="rId5"/>
    <p:sldId id="290" r:id="rId6"/>
    <p:sldId id="288" r:id="rId7"/>
    <p:sldId id="291" r:id="rId8"/>
    <p:sldId id="289" r:id="rId9"/>
    <p:sldId id="285" r:id="rId10"/>
    <p:sldId id="294" r:id="rId11"/>
    <p:sldId id="277" r:id="rId12"/>
    <p:sldId id="295" r:id="rId13"/>
    <p:sldId id="278" r:id="rId14"/>
    <p:sldId id="272" r:id="rId15"/>
  </p:sldIdLst>
  <p:sldSz cx="9144000" cy="6858000" type="screen4x3"/>
  <p:notesSz cx="6858000" cy="9144000"/>
  <p:custDataLst>
    <p:tags r:id="rId17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io" initials="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bg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27" autoAdjust="0"/>
    <p:restoredTop sz="94400" autoAdjust="0"/>
  </p:normalViewPr>
  <p:slideViewPr>
    <p:cSldViewPr>
      <p:cViewPr varScale="1">
        <p:scale>
          <a:sx n="159" d="100"/>
          <a:sy n="159" d="100"/>
        </p:scale>
        <p:origin x="2142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68C38-A214-4E80-B1E3-D2FE07F8DD81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0B50C-4808-4AAD-8732-12ADE8A5B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38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Ztlumené efekty: 2,3,4</a:t>
            </a:r>
          </a:p>
          <a:p>
            <a:r>
              <a:rPr lang="cs-CZ" dirty="0"/>
              <a:t>Odstranit srážku kamionu: snímek 8, 1:33 – 1:45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757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964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6B824-5E93-4F37-9F9C-7C4FB11BB412}" type="datetime1">
              <a:rPr lang="cs-CZ" smtClean="0"/>
              <a:t>04.10.2020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Obligace - </a:t>
            </a:r>
            <a:r>
              <a:rPr lang="cs-CZ" dirty="0" err="1"/>
              <a:t>kkůlkůlkZáklady</a:t>
            </a:r>
            <a:r>
              <a:rPr lang="cs-CZ" dirty="0"/>
              <a:t>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Bonds – Analysis of the yield curve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08304" y="6172200"/>
            <a:ext cx="1828800" cy="365125"/>
          </a:xfrm>
        </p:spPr>
        <p:txBody>
          <a:bodyPr/>
          <a:lstStyle>
            <a:lvl1pPr>
              <a:defRPr sz="1200" b="1"/>
            </a:lvl1pPr>
          </a:lstStyle>
          <a:p>
            <a:fld id="{DFE5482F-2F05-49C5-9E15-73F945A4123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251520" y="210314"/>
            <a:ext cx="6512511" cy="648072"/>
          </a:xfrm>
        </p:spPr>
        <p:txBody>
          <a:bodyPr/>
          <a:lstStyle>
            <a:lvl1pPr marL="0" indent="0" algn="l">
              <a:buFontTx/>
              <a:buNone/>
              <a:defRPr sz="2800"/>
            </a:lvl1pPr>
          </a:lstStyle>
          <a:p>
            <a:r>
              <a:rPr lang="cs-CZ" dirty="0" err="1"/>
              <a:t>vostní</a:t>
            </a:r>
            <a:r>
              <a:rPr lang="cs-CZ" dirty="0"/>
              <a:t> tok 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2042512"/>
            <a:ext cx="6400800" cy="3474720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A06A-B118-4854-A6B1-AD8434D8C8A2}" type="datetime1">
              <a:rPr lang="cs-CZ" smtClean="0"/>
              <a:t>04.10.2020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4245-3440-4804-8040-B2F6C9563C64}" type="datetime1">
              <a:rPr lang="cs-CZ" smtClean="0"/>
              <a:t>04.10.2020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6B96-06F8-4545-9182-889597D673BE}" type="datetime1">
              <a:rPr lang="cs-CZ" smtClean="0"/>
              <a:t>04.10.2020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EDE7-1677-48D5-AEC1-00727E1AD5C8}" type="datetime1">
              <a:rPr lang="cs-CZ" smtClean="0"/>
              <a:t>04.10.2020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CB76-1543-48ED-85A0-8667F9791FC8}" type="datetime1">
              <a:rPr lang="cs-CZ" smtClean="0"/>
              <a:t>04.10.2020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BE541-6BD5-44E0-A709-E50ED9825230}" type="datetime1">
              <a:rPr lang="cs-CZ" smtClean="0"/>
              <a:t>04.10.2020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67B65-9542-4BD1-9D5B-317E40607F34}" type="datetime1">
              <a:rPr lang="cs-CZ" smtClean="0"/>
              <a:t>04.10.2020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u="none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7682813-8C86-44C6-B6BD-1FCF6C787374}" type="datetime1">
              <a:rPr lang="cs-CZ" smtClean="0"/>
              <a:t>04.10.2020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</p:sldLayoutIdLst>
  <p:hf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u="none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1.png"/><Relationship Id="rId17" Type="http://schemas.openxmlformats.org/officeDocument/2006/relationships/image" Target="../media/image44.png"/><Relationship Id="rId16" Type="http://schemas.openxmlformats.org/officeDocument/2006/relationships/image" Target="../media/image420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43.png"/><Relationship Id="rId14" Type="http://schemas.openxmlformats.org/officeDocument/2006/relationships/image" Target="../media/image4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440.png"/><Relationship Id="rId14" Type="http://schemas.openxmlformats.org/officeDocument/2006/relationships/image" Target="../media/image4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8" Type="http://schemas.openxmlformats.org/officeDocument/2006/relationships/image" Target="../media/image6.png"/><Relationship Id="rId17" Type="http://schemas.openxmlformats.org/officeDocument/2006/relationships/image" Target="../media/image5.png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17" Type="http://schemas.openxmlformats.org/officeDocument/2006/relationships/image" Target="../media/image11.png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9.png"/><Relationship Id="rId19" Type="http://schemas.openxmlformats.org/officeDocument/2006/relationships/image" Target="../media/image13.png"/><Relationship Id="rId1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16.png"/><Relationship Id="rId1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1.png"/><Relationship Id="rId17" Type="http://schemas.openxmlformats.org/officeDocument/2006/relationships/image" Target="../media/image25.png"/><Relationship Id="rId12" Type="http://schemas.openxmlformats.org/officeDocument/2006/relationships/image" Target="../media/image20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9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1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6.png"/><Relationship Id="rId18" Type="http://schemas.openxmlformats.org/officeDocument/2006/relationships/image" Target="../media/image31.png"/><Relationship Id="rId21" Type="http://schemas.openxmlformats.org/officeDocument/2006/relationships/image" Target="../media/image310.png"/><Relationship Id="rId17" Type="http://schemas.openxmlformats.org/officeDocument/2006/relationships/image" Target="../media/image30.png"/><Relationship Id="rId16" Type="http://schemas.openxmlformats.org/officeDocument/2006/relationships/image" Target="../media/image29.png"/><Relationship Id="rId20" Type="http://schemas.openxmlformats.org/officeDocument/2006/relationships/image" Target="../media/image300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28.png"/><Relationship Id="rId23" Type="http://schemas.openxmlformats.org/officeDocument/2006/relationships/image" Target="../media/image33.png"/><Relationship Id="rId14" Type="http://schemas.openxmlformats.org/officeDocument/2006/relationships/image" Target="../media/image27.png"/><Relationship Id="rId22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18" Type="http://schemas.openxmlformats.org/officeDocument/2006/relationships/image" Target="../media/image330.png"/><Relationship Id="rId26" Type="http://schemas.openxmlformats.org/officeDocument/2006/relationships/image" Target="../media/image40.png"/><Relationship Id="rId21" Type="http://schemas.openxmlformats.org/officeDocument/2006/relationships/image" Target="../media/image36.png"/><Relationship Id="rId25" Type="http://schemas.openxmlformats.org/officeDocument/2006/relationships/image" Target="../media/image39.png"/><Relationship Id="rId20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38.png"/><Relationship Id="rId23" Type="http://schemas.openxmlformats.org/officeDocument/2006/relationships/image" Target="../media/image37.png"/><Relationship Id="rId19" Type="http://schemas.openxmlformats.org/officeDocument/2006/relationships/image" Target="../media/image34.png"/><Relationship Id="rId22" Type="http://schemas.openxmlformats.org/officeDocument/2006/relationships/image" Target="../media/image13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3195" y="2708920"/>
            <a:ext cx="5966666" cy="1815066"/>
          </a:xfrm>
        </p:spPr>
        <p:txBody>
          <a:bodyPr/>
          <a:lstStyle/>
          <a:p>
            <a:pPr marL="182880" indent="0" algn="l">
              <a:buNone/>
            </a:pPr>
            <a:br>
              <a:rPr lang="en-GB" dirty="0">
                <a:solidFill>
                  <a:srgbClr val="7030A0"/>
                </a:solidFill>
              </a:rPr>
            </a:br>
            <a:br>
              <a:rPr lang="en-GB" dirty="0">
                <a:solidFill>
                  <a:srgbClr val="7030A0"/>
                </a:solidFill>
              </a:rPr>
            </a:br>
            <a:br>
              <a:rPr lang="en-GB" dirty="0">
                <a:solidFill>
                  <a:srgbClr val="7030A0"/>
                </a:solidFill>
              </a:rPr>
            </a:br>
            <a:br>
              <a:rPr lang="en-GB" dirty="0">
                <a:solidFill>
                  <a:srgbClr val="7030A0"/>
                </a:solidFill>
              </a:rPr>
            </a:br>
            <a:br>
              <a:rPr lang="en-GB" dirty="0">
                <a:solidFill>
                  <a:srgbClr val="7030A0"/>
                </a:solidFill>
              </a:rPr>
            </a:br>
            <a:r>
              <a:rPr lang="en-GB" dirty="0">
                <a:solidFill>
                  <a:srgbClr val="7030A0"/>
                </a:solidFill>
              </a:rPr>
              <a:t>Money market instruments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000" y="540000"/>
            <a:ext cx="1293444" cy="1296000"/>
          </a:xfrm>
          <a:prstGeom prst="rect">
            <a:avLst/>
          </a:prstGeom>
        </p:spPr>
      </p:pic>
      <p:sp>
        <p:nvSpPr>
          <p:cNvPr id="20" name="Podnadpis 2">
            <a:extLst>
              <a:ext uri="{FF2B5EF4-FFF2-40B4-BE49-F238E27FC236}">
                <a16:creationId xmlns:a16="http://schemas.microsoft.com/office/drawing/2014/main" id="{91D1A954-9439-4941-8159-4F7191ED694F}"/>
              </a:ext>
            </a:extLst>
          </p:cNvPr>
          <p:cNvSpPr>
            <a:spLocks noGrp="1"/>
          </p:cNvSpPr>
          <p:nvPr/>
        </p:nvSpPr>
        <p:spPr>
          <a:xfrm>
            <a:off x="5544720" y="5292000"/>
            <a:ext cx="3419768" cy="5760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1" dirty="0"/>
              <a:t>Financial markets instruments </a:t>
            </a:r>
            <a:endParaRPr lang="en-GB" sz="1800" b="1" dirty="0">
              <a:solidFill>
                <a:srgbClr val="C00000"/>
              </a:solidFill>
            </a:endParaRPr>
          </a:p>
        </p:txBody>
      </p:sp>
      <p:sp>
        <p:nvSpPr>
          <p:cNvPr id="22" name="Zástupný symbol pro číslo snímku 2">
            <a:extLst>
              <a:ext uri="{FF2B5EF4-FFF2-40B4-BE49-F238E27FC236}">
                <a16:creationId xmlns:a16="http://schemas.microsoft.com/office/drawing/2014/main" id="{8E0A16F8-A691-4C51-A90C-C4F644CCE0C4}"/>
              </a:ext>
            </a:extLst>
          </p:cNvPr>
          <p:cNvSpPr txBox="1">
            <a:spLocks/>
          </p:cNvSpPr>
          <p:nvPr/>
        </p:nvSpPr>
        <p:spPr>
          <a:xfrm>
            <a:off x="890066" y="2427362"/>
            <a:ext cx="1449685" cy="3882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dirty="0">
                <a:solidFill>
                  <a:srgbClr val="7030A0"/>
                </a:solidFill>
              </a:rPr>
              <a:t>Lesson </a:t>
            </a:r>
            <a:r>
              <a:rPr lang="cs-CZ" sz="1800" dirty="0">
                <a:solidFill>
                  <a:srgbClr val="7030A0"/>
                </a:solidFill>
              </a:rPr>
              <a:t>5</a:t>
            </a:r>
            <a:endParaRPr lang="en-GB" sz="1800" dirty="0">
              <a:solidFill>
                <a:srgbClr val="7030A0"/>
              </a:solidFill>
            </a:endParaRPr>
          </a:p>
        </p:txBody>
      </p:sp>
      <p:sp>
        <p:nvSpPr>
          <p:cNvPr id="24" name="Podnadpis 2">
            <a:extLst>
              <a:ext uri="{FF2B5EF4-FFF2-40B4-BE49-F238E27FC236}">
                <a16:creationId xmlns:a16="http://schemas.microsoft.com/office/drawing/2014/main" id="{88D3D57D-6AF6-4A74-A2D7-C8043F0E2BE6}"/>
              </a:ext>
            </a:extLst>
          </p:cNvPr>
          <p:cNvSpPr txBox="1">
            <a:spLocks/>
          </p:cNvSpPr>
          <p:nvPr/>
        </p:nvSpPr>
        <p:spPr>
          <a:xfrm>
            <a:off x="886743" y="476337"/>
            <a:ext cx="3632299" cy="10804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800" b="1" dirty="0"/>
              <a:t>Institute of Economic Studies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400" b="1" dirty="0"/>
              <a:t>Faculty of Social Sciences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400" b="1" dirty="0"/>
              <a:t>Charles University in Prague</a:t>
            </a:r>
          </a:p>
        </p:txBody>
      </p:sp>
    </p:spTree>
    <p:extLst>
      <p:ext uri="{BB962C8B-B14F-4D97-AF65-F5344CB8AC3E}">
        <p14:creationId xmlns:p14="http://schemas.microsoft.com/office/powerpoint/2010/main" val="2454530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Money market instruments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24000"/>
          </a:xfrm>
        </p:spPr>
        <p:txBody>
          <a:bodyPr/>
          <a:lstStyle/>
          <a:p>
            <a:pPr algn="r"/>
            <a:r>
              <a:rPr lang="cs-CZ" dirty="0"/>
              <a:t>10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4405544" cy="648072"/>
          </a:xfrm>
        </p:spPr>
        <p:txBody>
          <a:bodyPr/>
          <a:lstStyle/>
          <a:p>
            <a:r>
              <a:rPr lang="en-GB" dirty="0"/>
              <a:t>Repo – further notions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864000" y="2461850"/>
            <a:ext cx="730419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Economic treatment of repo (lender versus borrower)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1188000" y="2782669"/>
            <a:ext cx="770441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Type of secured lending in which cash lender (bond’s borrower) holds the bond as collateral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1188000" y="1298436"/>
            <a:ext cx="763247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Ownership of the bond passes from the bond’s seller to the bond’s buyer  for the period of repo</a:t>
            </a:r>
          </a:p>
        </p:txBody>
      </p:sp>
      <p:sp>
        <p:nvSpPr>
          <p:cNvPr id="73" name="TextovéPole 72"/>
          <p:cNvSpPr txBox="1"/>
          <p:nvPr/>
        </p:nvSpPr>
        <p:spPr>
          <a:xfrm>
            <a:off x="1188000" y="3331262"/>
            <a:ext cx="77044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Cash lender is rewarded by being paid an interest (repo rate)</a:t>
            </a:r>
          </a:p>
        </p:txBody>
      </p:sp>
      <p:sp>
        <p:nvSpPr>
          <p:cNvPr id="74" name="TextovéPole 73"/>
          <p:cNvSpPr txBox="1"/>
          <p:nvPr/>
        </p:nvSpPr>
        <p:spPr>
          <a:xfrm>
            <a:off x="864000" y="980088"/>
            <a:ext cx="730419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Legal treatment of repo (seller versus buyer)</a:t>
            </a:r>
          </a:p>
        </p:txBody>
      </p:sp>
      <p:sp>
        <p:nvSpPr>
          <p:cNvPr id="82" name="TextovéPole 81"/>
          <p:cNvSpPr txBox="1"/>
          <p:nvPr/>
        </p:nvSpPr>
        <p:spPr>
          <a:xfrm>
            <a:off x="1188000" y="1846565"/>
            <a:ext cx="770441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If the bond’s seller (cash borrower) defaults on cash payment in the reversal deal then the cash lender can keep the bond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864000" y="5139550"/>
            <a:ext cx="514816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Dual protection against credit risk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1188000" y="5470193"/>
            <a:ext cx="698019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Credit standing of the counterparty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and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of the collateral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1188000" y="5764932"/>
            <a:ext cx="77044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Repo rates are lower than interest rates for unsecured interbank loans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1188000" y="4149080"/>
            <a:ext cx="77044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Haircut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is a percentage by which the collateral value exceeds the cash loan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1188000" y="3628835"/>
            <a:ext cx="770441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Cash lender compensates the bond’s seller for the coupon received during the repo term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2051720" y="4410151"/>
            <a:ext cx="568834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lvl="2">
              <a:buClr>
                <a:srgbClr val="7030A0"/>
              </a:buClr>
              <a:buSzPct val="80000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borrowed cash = market value of bonds × (1 – haircut) 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2267744" y="4674254"/>
            <a:ext cx="667994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lvl="2">
              <a:buClr>
                <a:srgbClr val="7030A0"/>
              </a:buClr>
              <a:buSzPct val="80000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haircut &gt; 0 ⇒ borrowed cash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&lt;</a:t>
            </a:r>
            <a:r>
              <a:rPr lang="cs-C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value of bonds ⇒ over-collateralized repo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2268000" y="4923120"/>
            <a:ext cx="667994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lvl="2">
              <a:buClr>
                <a:srgbClr val="7030A0"/>
              </a:buClr>
              <a:buSzPct val="80000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haircut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&lt; 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0 ⇒ borrowed cash &gt;</a:t>
            </a:r>
            <a:r>
              <a:rPr lang="cs-C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value of bonds ⇒ under-collateralized repo  </a:t>
            </a:r>
          </a:p>
        </p:txBody>
      </p:sp>
    </p:spTree>
    <p:extLst>
      <p:ext uri="{BB962C8B-B14F-4D97-AF65-F5344CB8AC3E}">
        <p14:creationId xmlns:p14="http://schemas.microsoft.com/office/powerpoint/2010/main" val="2803919192"/>
      </p:ext>
    </p:extLst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Zástupný symbol pro číslo snímku 2"/>
          <p:cNvSpPr txBox="1">
            <a:spLocks/>
          </p:cNvSpPr>
          <p:nvPr/>
        </p:nvSpPr>
        <p:spPr>
          <a:xfrm>
            <a:off x="7164000" y="6336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dirty="0"/>
              <a:t>11</a:t>
            </a:r>
          </a:p>
        </p:txBody>
      </p:sp>
      <p:sp>
        <p:nvSpPr>
          <p:cNvPr id="44" name="Zástupný symbol pro zápatí 1"/>
          <p:cNvSpPr txBox="1">
            <a:spLocks/>
          </p:cNvSpPr>
          <p:nvPr/>
        </p:nvSpPr>
        <p:spPr>
          <a:xfrm>
            <a:off x="180000" y="6336000"/>
            <a:ext cx="3312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Money market instruments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64000" y="911143"/>
            <a:ext cx="367656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Structure of a deal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1188000" y="1268760"/>
            <a:ext cx="770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Bond buyer uses repo for borrowing cash which is needed for purchasing the bond on the bond market and the purchased bond is used as collateral in the repo transaction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864000" y="3693111"/>
            <a:ext cx="3724612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Leverage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en-GB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1188001" y="4033639"/>
            <a:ext cx="770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To buy the bond speculator needs to invest only the haircut amount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6565784" cy="648072"/>
          </a:xfrm>
        </p:spPr>
        <p:txBody>
          <a:bodyPr/>
          <a:lstStyle/>
          <a:p>
            <a:r>
              <a:rPr lang="en-GB" dirty="0"/>
              <a:t>Repo – funding </a:t>
            </a:r>
            <a:r>
              <a:rPr lang="cs-CZ" dirty="0"/>
              <a:t>a </a:t>
            </a:r>
            <a:r>
              <a:rPr lang="en-GB" dirty="0"/>
              <a:t>purchase of bonds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1188000" y="3140968"/>
            <a:ext cx="7704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deal is feasible thanks to settling both transactions (on bond and repo markets) simultaneously at the end of the business day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1188001" y="5469066"/>
                <a:ext cx="6618592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324000" lvl="2" indent="-324000">
                  <a:buClr>
                    <a:srgbClr val="7030A0"/>
                  </a:buClr>
                  <a:buSzPct val="80000"/>
                  <a:buFont typeface="Wingdings" panose="05000000000000000000" pitchFamily="2" charset="2"/>
                  <a:buChar char="q"/>
                </a:pP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Example: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1%, </a:t>
                </a:r>
                <a:r>
                  <a:rPr lang="en-GB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h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2%, </a:t>
                </a:r>
                <a:r>
                  <a:rPr lang="en-GB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 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4%, ACT = 10 days 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"/>
                  </a:rPr>
                  <a:t> SR =  1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"/>
                  </a:rPr>
                  <a:t>,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"/>
                  </a:rPr>
                  <a:t>6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"/>
                  </a:rPr>
                  <a:t>25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"/>
                  </a:rPr>
                  <a:t>% per annum</a:t>
                </a:r>
                <a:endParaRPr lang="en-GB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001" y="5469066"/>
                <a:ext cx="6618592" cy="646331"/>
              </a:xfrm>
              <a:prstGeom prst="rect">
                <a:avLst/>
              </a:prstGeom>
              <a:blipFill>
                <a:blip r:embed="rId13"/>
                <a:stretch>
                  <a:fillRect l="-184" t="-5660" b="-1415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Skupina 4"/>
          <p:cNvGrpSpPr/>
          <p:nvPr/>
        </p:nvGrpSpPr>
        <p:grpSpPr>
          <a:xfrm>
            <a:off x="2040619" y="2141205"/>
            <a:ext cx="5770165" cy="999763"/>
            <a:chOff x="1600622" y="2230755"/>
            <a:chExt cx="5770165" cy="999763"/>
          </a:xfrm>
        </p:grpSpPr>
        <p:cxnSp>
          <p:nvCxnSpPr>
            <p:cNvPr id="3" name="Přímá spojnice se šipkou 2"/>
            <p:cNvCxnSpPr/>
            <p:nvPr/>
          </p:nvCxnSpPr>
          <p:spPr>
            <a:xfrm>
              <a:off x="5121224" y="2464767"/>
              <a:ext cx="2249563" cy="0"/>
            </a:xfrm>
            <a:prstGeom prst="straightConnector1">
              <a:avLst/>
            </a:prstGeom>
            <a:ln w="25400"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Skupina 49"/>
            <p:cNvGrpSpPr/>
            <p:nvPr/>
          </p:nvGrpSpPr>
          <p:grpSpPr>
            <a:xfrm>
              <a:off x="3981683" y="2415392"/>
              <a:ext cx="1128280" cy="652411"/>
              <a:chOff x="1670288" y="2378596"/>
              <a:chExt cx="1163465" cy="360000"/>
            </a:xfrm>
          </p:grpSpPr>
          <p:sp>
            <p:nvSpPr>
              <p:cNvPr id="68" name="Obdélník 67"/>
              <p:cNvSpPr/>
              <p:nvPr/>
            </p:nvSpPr>
            <p:spPr>
              <a:xfrm>
                <a:off x="1670288" y="2378596"/>
                <a:ext cx="1139936" cy="360000"/>
              </a:xfrm>
              <a:prstGeom prst="rect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9" name="TextovéPole 68"/>
              <p:cNvSpPr txBox="1"/>
              <p:nvPr/>
            </p:nvSpPr>
            <p:spPr>
              <a:xfrm>
                <a:off x="1681624" y="2410942"/>
                <a:ext cx="1152129" cy="2887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chemeClr val="bg1"/>
                    </a:solidFill>
                    <a:latin typeface="Cambria Math"/>
                    <a:ea typeface="Cambria Math" panose="02040503050406030204" pitchFamily="18" charset="0"/>
                  </a:rPr>
                  <a:t>Bond  buyer</a:t>
                </a:r>
              </a:p>
              <a:p>
                <a:pPr algn="ctr"/>
                <a:r>
                  <a:rPr lang="en-GB" sz="1400" b="1" dirty="0">
                    <a:solidFill>
                      <a:schemeClr val="bg1"/>
                    </a:solidFill>
                    <a:latin typeface="Cambria Math"/>
                    <a:ea typeface="Cambria Math" panose="02040503050406030204" pitchFamily="18" charset="0"/>
                  </a:rPr>
                  <a:t>Repo seller</a:t>
                </a:r>
              </a:p>
            </p:txBody>
          </p:sp>
        </p:grpSp>
        <p:sp>
          <p:nvSpPr>
            <p:cNvPr id="62" name="TextovéPole 61"/>
            <p:cNvSpPr txBox="1"/>
            <p:nvPr/>
          </p:nvSpPr>
          <p:spPr>
            <a:xfrm>
              <a:off x="5596111" y="2579067"/>
              <a:ext cx="12600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ambria Math"/>
                  <a:ea typeface="Cambria Math" panose="02040503050406030204" pitchFamily="18" charset="0"/>
                </a:rPr>
                <a:t>Repo market</a:t>
              </a:r>
            </a:p>
          </p:txBody>
        </p:sp>
        <p:sp>
          <p:nvSpPr>
            <p:cNvPr id="65" name="TextovéPole 64"/>
            <p:cNvSpPr txBox="1"/>
            <p:nvPr/>
          </p:nvSpPr>
          <p:spPr>
            <a:xfrm>
              <a:off x="5128218" y="2953519"/>
              <a:ext cx="22259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latin typeface="Cambria Math"/>
                  <a:ea typeface="Cambria Math" panose="02040503050406030204" pitchFamily="18" charset="0"/>
                </a:rPr>
                <a:t>Borrowing cash</a:t>
              </a:r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5128218" y="2230755"/>
              <a:ext cx="22383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latin typeface="Cambria Math"/>
                  <a:ea typeface="Cambria Math" panose="02040503050406030204" pitchFamily="18" charset="0"/>
                </a:rPr>
                <a:t>Using  bond as collateral</a:t>
              </a:r>
            </a:p>
          </p:txBody>
        </p:sp>
        <p:cxnSp>
          <p:nvCxnSpPr>
            <p:cNvPr id="70" name="Přímá spojnice se šipkou 69"/>
            <p:cNvCxnSpPr/>
            <p:nvPr/>
          </p:nvCxnSpPr>
          <p:spPr>
            <a:xfrm>
              <a:off x="5020641" y="3001144"/>
              <a:ext cx="2249563" cy="0"/>
            </a:xfrm>
            <a:prstGeom prst="straightConnector1">
              <a:avLst/>
            </a:prstGeom>
            <a:ln w="25400">
              <a:headEnd type="none" w="lg" len="med"/>
              <a:tailEnd type="triangle" w="lg" len="med"/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ovéPole 70"/>
            <p:cNvSpPr txBox="1"/>
            <p:nvPr/>
          </p:nvSpPr>
          <p:spPr>
            <a:xfrm>
              <a:off x="2277072" y="2576719"/>
              <a:ext cx="1250240" cy="3101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ambria Math"/>
                  <a:ea typeface="Cambria Math" panose="02040503050406030204" pitchFamily="18" charset="0"/>
                </a:rPr>
                <a:t>Bond  market</a:t>
              </a:r>
            </a:p>
          </p:txBody>
        </p:sp>
        <p:sp>
          <p:nvSpPr>
            <p:cNvPr id="72" name="TextovéPole 71"/>
            <p:cNvSpPr txBox="1"/>
            <p:nvPr/>
          </p:nvSpPr>
          <p:spPr>
            <a:xfrm>
              <a:off x="1716064" y="2953519"/>
              <a:ext cx="22241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latin typeface="Cambria Math"/>
                  <a:ea typeface="Cambria Math" panose="02040503050406030204" pitchFamily="18" charset="0"/>
                </a:rPr>
                <a:t>Paying bond price</a:t>
              </a:r>
            </a:p>
          </p:txBody>
        </p:sp>
        <p:sp>
          <p:nvSpPr>
            <p:cNvPr id="73" name="TextovéPole 72"/>
            <p:cNvSpPr txBox="1"/>
            <p:nvPr/>
          </p:nvSpPr>
          <p:spPr>
            <a:xfrm>
              <a:off x="1716752" y="2230755"/>
              <a:ext cx="22383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latin typeface="Cambria Math"/>
                  <a:ea typeface="Cambria Math" panose="02040503050406030204" pitchFamily="18" charset="0"/>
                </a:rPr>
                <a:t>Purchasing bond </a:t>
              </a:r>
            </a:p>
          </p:txBody>
        </p:sp>
        <p:cxnSp>
          <p:nvCxnSpPr>
            <p:cNvPr id="74" name="Přímá spojnice se šipkou 73"/>
            <p:cNvCxnSpPr/>
            <p:nvPr/>
          </p:nvCxnSpPr>
          <p:spPr>
            <a:xfrm>
              <a:off x="1717379" y="2464767"/>
              <a:ext cx="2249563" cy="0"/>
            </a:xfrm>
            <a:prstGeom prst="straightConnector1">
              <a:avLst/>
            </a:prstGeom>
            <a:ln w="25400"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Přímá spojnice se šipkou 74"/>
            <p:cNvCxnSpPr/>
            <p:nvPr/>
          </p:nvCxnSpPr>
          <p:spPr>
            <a:xfrm>
              <a:off x="1600622" y="3001144"/>
              <a:ext cx="2249563" cy="0"/>
            </a:xfrm>
            <a:prstGeom prst="straightConnector1">
              <a:avLst/>
            </a:prstGeom>
            <a:ln w="25400">
              <a:headEnd type="none" w="lg" len="med"/>
              <a:tailEnd type="triangle" w="lg" len="med"/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ovéPole 75"/>
              <p:cNvSpPr txBox="1"/>
              <p:nvPr/>
            </p:nvSpPr>
            <p:spPr>
              <a:xfrm>
                <a:off x="1619672" y="4577090"/>
                <a:ext cx="5400600" cy="391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amount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received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 (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AR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) 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1600" i="1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1−</m:t>
                          </m:r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h</m:t>
                          </m:r>
                        </m:e>
                      </m:d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1+</m:t>
                          </m:r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𝑟</m:t>
                          </m:r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×</m:t>
                          </m:r>
                          <m:box>
                            <m:box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cs-CZ" sz="1600" b="0" i="0" smtClean="0">
                                      <a:latin typeface="Cambria Math"/>
                                      <a:ea typeface="Cambria Math"/>
                                    </a:rPr>
                                    <m:t>ACT</m:t>
                                  </m:r>
                                </m:num>
                                <m:den>
                                  <m:r>
                                    <a:rPr lang="cs-CZ" sz="1600" i="1">
                                      <a:latin typeface="Cambria Math"/>
                                      <a:ea typeface="Cambria Math"/>
                                    </a:rPr>
                                    <m:t>365</m:t>
                                  </m:r>
                                </m:den>
                              </m:f>
                            </m:e>
                          </m:box>
                        </m:e>
                      </m:d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6" name="TextovéPol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577090"/>
                <a:ext cx="5400600" cy="391261"/>
              </a:xfrm>
              <a:prstGeom prst="rect">
                <a:avLst/>
              </a:prstGeom>
              <a:blipFill>
                <a:blip r:embed="rId14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ovéPole 76"/>
              <p:cNvSpPr txBox="1"/>
              <p:nvPr/>
            </p:nvSpPr>
            <p:spPr>
              <a:xfrm>
                <a:off x="1620000" y="4315197"/>
                <a:ext cx="296861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sz="1600" b="0" i="0" smtClean="0">
                        <a:latin typeface="Cambria Math"/>
                        <a:ea typeface="Cambria Math" panose="02040503050406030204" pitchFamily="18" charset="0"/>
                      </a:rPr>
                      <m:t>amount</m:t>
                    </m:r>
                    <m:r>
                      <m:rPr>
                        <m:nor/>
                      </m:rPr>
                      <a:rPr lang="cs-CZ" sz="1600" b="0" i="0" smtClean="0">
                        <a:latin typeface="Cambria Math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cs-CZ" sz="1600" b="0" i="0" smtClean="0">
                        <a:latin typeface="Cambria Math"/>
                        <a:ea typeface="Cambria Math" panose="02040503050406030204" pitchFamily="18" charset="0"/>
                      </a:rPr>
                      <m:t>invested</m:t>
                    </m:r>
                    <m:r>
                      <m:rPr>
                        <m:nor/>
                      </m:rPr>
                      <a:rPr lang="cs-CZ" sz="1600" b="0" i="0" smtClean="0">
                        <a:latin typeface="Cambria Math"/>
                        <a:ea typeface="Cambria Math" panose="02040503050406030204" pitchFamily="18" charset="0"/>
                      </a:rPr>
                      <m:t> (</m:t>
                    </m:r>
                    <m:r>
                      <m:rPr>
                        <m:nor/>
                      </m:rPr>
                      <a:rPr lang="cs-CZ" sz="1600" b="0" i="0" smtClean="0">
                        <a:latin typeface="Cambria Math"/>
                        <a:ea typeface="Cambria Math" panose="02040503050406030204" pitchFamily="18" charset="0"/>
                      </a:rPr>
                      <m:t>AI</m:t>
                    </m:r>
                    <m:r>
                      <m:rPr>
                        <m:nor/>
                      </m:rPr>
                      <a:rPr lang="cs-CZ" sz="1600" b="0" i="0" smtClean="0">
                        <a:latin typeface="Cambria Math"/>
                        <a:ea typeface="Cambria Math" panose="02040503050406030204" pitchFamily="18" charset="0"/>
                      </a:rPr>
                      <m:t>) </m:t>
                    </m:r>
                    <m:r>
                      <a:rPr lang="cs-CZ" sz="1600" b="0" i="1" smtClean="0"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cs-CZ" sz="1600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cs-CZ" sz="1600" b="0" i="1" smtClean="0">
                        <a:latin typeface="Cambria Math"/>
                        <a:ea typeface="Cambria Math"/>
                      </a:rPr>
                      <m:t>h</m:t>
                    </m:r>
                  </m:oMath>
                </a14:m>
                <a:r>
                  <a:rPr lang="cs-CZ" sz="1600" i="1" dirty="0">
                    <a:latin typeface="Cambria Math"/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7" name="TextovéPole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0000" y="4315197"/>
                <a:ext cx="2968612" cy="338554"/>
              </a:xfrm>
              <a:prstGeom prst="rect">
                <a:avLst/>
              </a:prstGeom>
              <a:blipFill>
                <a:blip r:embed="rId15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ovéPole 78"/>
              <p:cNvSpPr txBox="1"/>
              <p:nvPr/>
            </p:nvSpPr>
            <p:spPr>
              <a:xfrm>
                <a:off x="1619672" y="4893772"/>
                <a:ext cx="4626333" cy="6455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SR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cs-CZ" sz="1600" b="0" i="0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AR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cs-CZ" sz="1600" b="0" i="0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AI</m:t>
                              </m:r>
                            </m:den>
                          </m:f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1600" b="0" i="0" smtClean="0">
                              <a:latin typeface="Cambria Math"/>
                              <a:ea typeface="Cambria Math"/>
                            </a:rPr>
                            <m:t>365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1600" b="0" i="0" smtClean="0">
                              <a:latin typeface="Cambria Math"/>
                              <a:ea typeface="Cambria Math"/>
                            </a:rPr>
                            <m:t>ACT</m:t>
                          </m:r>
                        </m:den>
                      </m:f>
                      <m:acc>
                        <m:accPr>
                          <m:chr m:val="̇"/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</m:e>
                      </m:acc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h</m:t>
                          </m:r>
                        </m:den>
                      </m:f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365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cs-CZ" sz="1600" b="0" i="0" smtClean="0">
                              <a:latin typeface="Cambria Math"/>
                              <a:ea typeface="Cambria Math"/>
                            </a:rPr>
                            <m:t>ACT</m:t>
                          </m:r>
                        </m:den>
                      </m:f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num>
                        <m:den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cs-CZ" sz="1600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9" name="TextovéPole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893772"/>
                <a:ext cx="4626333" cy="645561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ovéPole 79"/>
              <p:cNvSpPr txBox="1"/>
              <p:nvPr/>
            </p:nvSpPr>
            <p:spPr>
              <a:xfrm>
                <a:off x="7020272" y="4501569"/>
                <a:ext cx="2037865" cy="10156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447675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sz="1200" b="0" i="1" smtClean="0">
                        <a:latin typeface="Cambria Math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 	purchase bond price</a:t>
                </a:r>
              </a:p>
              <a:p>
                <a:pPr>
                  <a:tabLst>
                    <a:tab pos="447675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latin typeface="Cambria Math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GB" sz="1200" b="0" i="1" smtClean="0">
                            <a:latin typeface="Cambria Math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200" i="1">
                        <a:latin typeface="Cambria Math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… 	sale bond price</a:t>
                </a:r>
              </a:p>
              <a:p>
                <a:pPr>
                  <a:tabLst>
                    <a:tab pos="447675" algn="l"/>
                  </a:tabLst>
                </a:pPr>
                <a:r>
                  <a:rPr lang="en-GB" sz="12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h</a:t>
                </a:r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</a:t>
                </a:r>
                <a:r>
                  <a:rPr lang="cs-CZ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 	haircut</a:t>
                </a:r>
              </a:p>
              <a:p>
                <a:pPr>
                  <a:tabLst>
                    <a:tab pos="447675" algn="l"/>
                  </a:tabLst>
                </a:pPr>
                <a:r>
                  <a:rPr lang="en-GB" sz="12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</a:t>
                </a:r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</a:t>
                </a:r>
                <a:r>
                  <a:rPr lang="cs-CZ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 	repo rate</a:t>
                </a:r>
              </a:p>
              <a:p>
                <a:pPr>
                  <a:tabLst>
                    <a:tab pos="447675" algn="l"/>
                  </a:tabLst>
                </a:pPr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ACT </a:t>
                </a:r>
                <a:r>
                  <a:rPr lang="cs-CZ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..  </a:t>
                </a:r>
                <a:r>
                  <a:rPr lang="en-GB" sz="1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repo term</a:t>
                </a:r>
              </a:p>
            </p:txBody>
          </p:sp>
        </mc:Choice>
        <mc:Fallback xmlns="">
          <p:sp>
            <p:nvSpPr>
              <p:cNvPr id="80" name="TextovéPole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4501569"/>
                <a:ext cx="2037865" cy="1015663"/>
              </a:xfrm>
              <a:prstGeom prst="rect">
                <a:avLst/>
              </a:prstGeom>
              <a:blipFill>
                <a:blip r:embed="rId17"/>
                <a:stretch>
                  <a:fillRect l="-299" b="-359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1619761"/>
      </p:ext>
    </p:extLst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Zástupný symbol pro číslo snímku 2"/>
          <p:cNvSpPr txBox="1">
            <a:spLocks/>
          </p:cNvSpPr>
          <p:nvPr/>
        </p:nvSpPr>
        <p:spPr>
          <a:xfrm>
            <a:off x="7164000" y="6336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dirty="0"/>
              <a:t>12</a:t>
            </a:r>
          </a:p>
        </p:txBody>
      </p:sp>
      <p:sp>
        <p:nvSpPr>
          <p:cNvPr id="44" name="Zástupný symbol pro zápatí 1"/>
          <p:cNvSpPr txBox="1">
            <a:spLocks/>
          </p:cNvSpPr>
          <p:nvPr/>
        </p:nvSpPr>
        <p:spPr>
          <a:xfrm>
            <a:off x="180000" y="6336000"/>
            <a:ext cx="3312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Money market instruments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64000" y="955968"/>
            <a:ext cx="367656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Structure of a deal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1188000" y="1268760"/>
            <a:ext cx="7704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 portfolio manager uses bonds as collateral in a repo transaction in order to borrow cash with the aim to buy even more bonds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1188000" y="4360996"/>
            <a:ext cx="803411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Maximum exposition on bond market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5845704" cy="648072"/>
          </a:xfrm>
        </p:spPr>
        <p:txBody>
          <a:bodyPr/>
          <a:lstStyle/>
          <a:p>
            <a:r>
              <a:rPr lang="en-GB" dirty="0"/>
              <a:t>Repo – leveraging bond portfolio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1188000" y="4946640"/>
                <a:ext cx="7704000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324000" lvl="2" indent="-324000">
                  <a:buClr>
                    <a:srgbClr val="7030A0"/>
                  </a:buClr>
                  <a:buSzPct val="80000"/>
                  <a:buFont typeface="Wingdings" panose="05000000000000000000" pitchFamily="2" charset="2"/>
                  <a:buChar char="q"/>
                </a:pP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Example: initial investment (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 = 100, haircut (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h</m:t>
                    </m:r>
                  </m:oMath>
                </a14:m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 = 2%, maximum exposition = 100/0.02 = 5.000 (50-fold increase) </a:t>
                </a:r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000" y="4946640"/>
                <a:ext cx="7704000" cy="646331"/>
              </a:xfrm>
              <a:prstGeom prst="rect">
                <a:avLst/>
              </a:prstGeom>
              <a:blipFill>
                <a:blip r:embed="rId14"/>
                <a:stretch>
                  <a:fillRect l="-158" t="-5660" b="-1320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Skupina 4"/>
          <p:cNvGrpSpPr/>
          <p:nvPr/>
        </p:nvGrpSpPr>
        <p:grpSpPr>
          <a:xfrm>
            <a:off x="1600622" y="1850157"/>
            <a:ext cx="5802930" cy="1085488"/>
            <a:chOff x="1600622" y="2192655"/>
            <a:chExt cx="5802930" cy="1085488"/>
          </a:xfrm>
        </p:grpSpPr>
        <p:cxnSp>
          <p:nvCxnSpPr>
            <p:cNvPr id="3" name="Přímá spojnice se šipkou 2"/>
            <p:cNvCxnSpPr/>
            <p:nvPr/>
          </p:nvCxnSpPr>
          <p:spPr>
            <a:xfrm>
              <a:off x="5153989" y="2464767"/>
              <a:ext cx="2249563" cy="0"/>
            </a:xfrm>
            <a:prstGeom prst="straightConnector1">
              <a:avLst/>
            </a:prstGeom>
            <a:ln w="25400"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Skupina 49"/>
            <p:cNvGrpSpPr/>
            <p:nvPr/>
          </p:nvGrpSpPr>
          <p:grpSpPr>
            <a:xfrm>
              <a:off x="3996000" y="2415385"/>
              <a:ext cx="1117287" cy="652410"/>
              <a:chOff x="1685055" y="2378596"/>
              <a:chExt cx="1152129" cy="360000"/>
            </a:xfrm>
          </p:grpSpPr>
          <p:sp>
            <p:nvSpPr>
              <p:cNvPr id="68" name="Obdélník 67"/>
              <p:cNvSpPr/>
              <p:nvPr/>
            </p:nvSpPr>
            <p:spPr>
              <a:xfrm>
                <a:off x="1685055" y="2378596"/>
                <a:ext cx="1139936" cy="360000"/>
              </a:xfrm>
              <a:prstGeom prst="rect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9" name="TextovéPole 68"/>
              <p:cNvSpPr txBox="1"/>
              <p:nvPr/>
            </p:nvSpPr>
            <p:spPr>
              <a:xfrm>
                <a:off x="1685055" y="2476869"/>
                <a:ext cx="1152129" cy="169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chemeClr val="bg1"/>
                    </a:solidFill>
                    <a:latin typeface="Cambria Math"/>
                    <a:ea typeface="Cambria Math" panose="02040503050406030204" pitchFamily="18" charset="0"/>
                  </a:rPr>
                  <a:t>Round 1</a:t>
                </a:r>
              </a:p>
            </p:txBody>
          </p:sp>
        </p:grpSp>
        <p:sp>
          <p:nvSpPr>
            <p:cNvPr id="62" name="TextovéPole 61"/>
            <p:cNvSpPr txBox="1"/>
            <p:nvPr/>
          </p:nvSpPr>
          <p:spPr>
            <a:xfrm>
              <a:off x="5596111" y="2579067"/>
              <a:ext cx="12600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ambria Math"/>
                  <a:ea typeface="Cambria Math" panose="02040503050406030204" pitchFamily="18" charset="0"/>
                </a:rPr>
                <a:t>Repo market</a:t>
              </a:r>
            </a:p>
          </p:txBody>
        </p:sp>
        <p:sp>
          <p:nvSpPr>
            <p:cNvPr id="65" name="TextovéPole 64"/>
            <p:cNvSpPr txBox="1"/>
            <p:nvPr/>
          </p:nvSpPr>
          <p:spPr>
            <a:xfrm>
              <a:off x="5122894" y="3001144"/>
              <a:ext cx="21568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latin typeface="Cambria Math"/>
                  <a:ea typeface="Cambria Math" panose="02040503050406030204" pitchFamily="18" charset="0"/>
                </a:rPr>
                <a:t>borrowed cash: P(1-h)</a:t>
              </a:r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5274766" y="2192655"/>
              <a:ext cx="20918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b="1" dirty="0">
                  <a:latin typeface="Cambria Math"/>
                  <a:ea typeface="Cambria Math" panose="02040503050406030204" pitchFamily="18" charset="0"/>
                </a:rPr>
                <a:t>using  bonds as collateral: P</a:t>
              </a:r>
            </a:p>
          </p:txBody>
        </p:sp>
        <p:cxnSp>
          <p:nvCxnSpPr>
            <p:cNvPr id="70" name="Přímá spojnice se šipkou 69"/>
            <p:cNvCxnSpPr/>
            <p:nvPr/>
          </p:nvCxnSpPr>
          <p:spPr>
            <a:xfrm>
              <a:off x="5053406" y="3001144"/>
              <a:ext cx="2249563" cy="0"/>
            </a:xfrm>
            <a:prstGeom prst="straightConnector1">
              <a:avLst/>
            </a:prstGeom>
            <a:ln w="25400">
              <a:headEnd type="none" w="lg" len="med"/>
              <a:tailEnd type="triangle" w="lg" len="med"/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ovéPole 70"/>
            <p:cNvSpPr txBox="1"/>
            <p:nvPr/>
          </p:nvSpPr>
          <p:spPr>
            <a:xfrm>
              <a:off x="2218384" y="2579067"/>
              <a:ext cx="12600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ambria Math"/>
                  <a:ea typeface="Cambria Math" panose="02040503050406030204" pitchFamily="18" charset="0"/>
                </a:rPr>
                <a:t>Bond  market</a:t>
              </a:r>
            </a:p>
          </p:txBody>
        </p:sp>
        <p:sp>
          <p:nvSpPr>
            <p:cNvPr id="72" name="TextovéPole 71"/>
            <p:cNvSpPr txBox="1"/>
            <p:nvPr/>
          </p:nvSpPr>
          <p:spPr>
            <a:xfrm>
              <a:off x="1691680" y="3001144"/>
              <a:ext cx="19551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latin typeface="Cambria Math"/>
                  <a:ea typeface="Cambria Math" panose="02040503050406030204" pitchFamily="18" charset="0"/>
                </a:rPr>
                <a:t>payed cash: P(1-h)</a:t>
              </a:r>
            </a:p>
          </p:txBody>
        </p:sp>
        <p:sp>
          <p:nvSpPr>
            <p:cNvPr id="73" name="TextovéPole 72"/>
            <p:cNvSpPr txBox="1"/>
            <p:nvPr/>
          </p:nvSpPr>
          <p:spPr>
            <a:xfrm>
              <a:off x="1849387" y="2202180"/>
              <a:ext cx="20461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b="1" dirty="0">
                  <a:latin typeface="Cambria Math"/>
                  <a:ea typeface="Cambria Math" panose="02040503050406030204" pitchFamily="18" charset="0"/>
                </a:rPr>
                <a:t>purchase of bonds: P(1-h) </a:t>
              </a:r>
            </a:p>
          </p:txBody>
        </p:sp>
        <p:cxnSp>
          <p:nvCxnSpPr>
            <p:cNvPr id="74" name="Přímá spojnice se šipkou 73"/>
            <p:cNvCxnSpPr/>
            <p:nvPr/>
          </p:nvCxnSpPr>
          <p:spPr>
            <a:xfrm>
              <a:off x="1717379" y="2464767"/>
              <a:ext cx="2249563" cy="0"/>
            </a:xfrm>
            <a:prstGeom prst="straightConnector1">
              <a:avLst/>
            </a:prstGeom>
            <a:ln w="25400"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Přímá spojnice se šipkou 74"/>
            <p:cNvCxnSpPr/>
            <p:nvPr/>
          </p:nvCxnSpPr>
          <p:spPr>
            <a:xfrm>
              <a:off x="1600622" y="3001144"/>
              <a:ext cx="2249563" cy="0"/>
            </a:xfrm>
            <a:prstGeom prst="straightConnector1">
              <a:avLst/>
            </a:prstGeom>
            <a:ln w="25400">
              <a:headEnd type="none" w="lg" len="med"/>
              <a:tailEnd type="triangle" w="lg" len="med"/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ovéPole 75"/>
              <p:cNvSpPr txBox="1"/>
              <p:nvPr/>
            </p:nvSpPr>
            <p:spPr>
              <a:xfrm>
                <a:off x="1985896" y="4558720"/>
                <a:ext cx="6458200" cy="5549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Total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value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1−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𝑃</m:t>
                      </m:r>
                      <m:sSup>
                        <m:sSup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1−</m:t>
                              </m:r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h</m:t>
                              </m:r>
                            </m:e>
                          </m:d>
                        </m:e>
                        <m:sup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sz="16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cs-CZ" sz="1600" i="1">
                          <a:latin typeface="Cambria Math"/>
                          <a:ea typeface="Cambria Math"/>
                        </a:rPr>
                        <m:t>𝑃</m:t>
                      </m:r>
                      <m:sSup>
                        <m:sSup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1−</m:t>
                              </m:r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h</m:t>
                              </m:r>
                            </m:e>
                          </m:d>
                        </m:e>
                        <m:sup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+…=</m:t>
                      </m:r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𝑃</m:t>
                      </m:r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6" name="TextovéPol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5896" y="4558720"/>
                <a:ext cx="6458200" cy="55496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7" name="Skupina 46"/>
          <p:cNvGrpSpPr/>
          <p:nvPr/>
        </p:nvGrpSpPr>
        <p:grpSpPr>
          <a:xfrm>
            <a:off x="1600622" y="3012520"/>
            <a:ext cx="5804141" cy="1085488"/>
            <a:chOff x="1600622" y="2192655"/>
            <a:chExt cx="5804141" cy="1085488"/>
          </a:xfrm>
        </p:grpSpPr>
        <p:cxnSp>
          <p:nvCxnSpPr>
            <p:cNvPr id="49" name="Přímá spojnice se šipkou 48"/>
            <p:cNvCxnSpPr/>
            <p:nvPr/>
          </p:nvCxnSpPr>
          <p:spPr>
            <a:xfrm>
              <a:off x="5155200" y="2464767"/>
              <a:ext cx="2249563" cy="0"/>
            </a:xfrm>
            <a:prstGeom prst="straightConnector1">
              <a:avLst/>
            </a:prstGeom>
            <a:ln w="25400"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3" name="Skupina 52"/>
            <p:cNvGrpSpPr/>
            <p:nvPr/>
          </p:nvGrpSpPr>
          <p:grpSpPr>
            <a:xfrm>
              <a:off x="3996001" y="2415385"/>
              <a:ext cx="1117287" cy="652410"/>
              <a:chOff x="1685052" y="2378596"/>
              <a:chExt cx="1152129" cy="360000"/>
            </a:xfrm>
          </p:grpSpPr>
          <p:sp>
            <p:nvSpPr>
              <p:cNvPr id="78" name="Obdélník 77"/>
              <p:cNvSpPr/>
              <p:nvPr/>
            </p:nvSpPr>
            <p:spPr>
              <a:xfrm>
                <a:off x="1685052" y="2378596"/>
                <a:ext cx="1139936" cy="360000"/>
              </a:xfrm>
              <a:prstGeom prst="rect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1" name="TextovéPole 80"/>
              <p:cNvSpPr txBox="1"/>
              <p:nvPr/>
            </p:nvSpPr>
            <p:spPr>
              <a:xfrm>
                <a:off x="1685052" y="2476869"/>
                <a:ext cx="1152129" cy="169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chemeClr val="bg1"/>
                    </a:solidFill>
                    <a:latin typeface="Cambria Math"/>
                    <a:ea typeface="Cambria Math" panose="02040503050406030204" pitchFamily="18" charset="0"/>
                  </a:rPr>
                  <a:t>Round 2</a:t>
                </a:r>
              </a:p>
            </p:txBody>
          </p:sp>
        </p:grpSp>
        <p:sp>
          <p:nvSpPr>
            <p:cNvPr id="55" name="TextovéPole 54"/>
            <p:cNvSpPr txBox="1"/>
            <p:nvPr/>
          </p:nvSpPr>
          <p:spPr>
            <a:xfrm>
              <a:off x="5596111" y="2579067"/>
              <a:ext cx="12600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ambria Math"/>
                  <a:ea typeface="Cambria Math" panose="02040503050406030204" pitchFamily="18" charset="0"/>
                </a:rPr>
                <a:t>Repo market</a:t>
              </a:r>
            </a:p>
          </p:txBody>
        </p:sp>
        <p:sp>
          <p:nvSpPr>
            <p:cNvPr id="57" name="TextovéPole 56"/>
            <p:cNvSpPr txBox="1"/>
            <p:nvPr/>
          </p:nvSpPr>
          <p:spPr>
            <a:xfrm>
              <a:off x="5122894" y="3001144"/>
              <a:ext cx="22739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latin typeface="Cambria Math"/>
                  <a:ea typeface="Cambria Math" panose="02040503050406030204" pitchFamily="18" charset="0"/>
                </a:rPr>
                <a:t>borrowed cash: [P(1-h)](1-h)</a:t>
              </a:r>
              <a:endParaRPr lang="en-GB" sz="1200" b="1" baseline="30000" dirty="0">
                <a:latin typeface="Cambria Math"/>
                <a:ea typeface="Cambria Math" panose="02040503050406030204" pitchFamily="18" charset="0"/>
              </a:endParaRPr>
            </a:p>
          </p:txBody>
        </p:sp>
        <p:sp>
          <p:nvSpPr>
            <p:cNvPr id="58" name="TextovéPole 57"/>
            <p:cNvSpPr txBox="1"/>
            <p:nvPr/>
          </p:nvSpPr>
          <p:spPr>
            <a:xfrm>
              <a:off x="4581525" y="2192655"/>
              <a:ext cx="28152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b="1" dirty="0">
                  <a:latin typeface="Cambria Math"/>
                  <a:ea typeface="Cambria Math" panose="02040503050406030204" pitchFamily="18" charset="0"/>
                </a:rPr>
                <a:t>using  bonds as collateral: P(1-h)</a:t>
              </a:r>
            </a:p>
          </p:txBody>
        </p:sp>
        <p:cxnSp>
          <p:nvCxnSpPr>
            <p:cNvPr id="59" name="Přímá spojnice se šipkou 58"/>
            <p:cNvCxnSpPr/>
            <p:nvPr/>
          </p:nvCxnSpPr>
          <p:spPr>
            <a:xfrm>
              <a:off x="5054400" y="3001144"/>
              <a:ext cx="2225329" cy="0"/>
            </a:xfrm>
            <a:prstGeom prst="straightConnector1">
              <a:avLst/>
            </a:prstGeom>
            <a:ln w="25400">
              <a:headEnd type="none" w="lg" len="med"/>
              <a:tailEnd type="triangle" w="lg" len="med"/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ovéPole 59"/>
            <p:cNvSpPr txBox="1"/>
            <p:nvPr/>
          </p:nvSpPr>
          <p:spPr>
            <a:xfrm>
              <a:off x="2218384" y="2579067"/>
              <a:ext cx="12600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ambria Math"/>
                  <a:ea typeface="Cambria Math" panose="02040503050406030204" pitchFamily="18" charset="0"/>
                </a:rPr>
                <a:t>Bond  market</a:t>
              </a:r>
            </a:p>
          </p:txBody>
        </p:sp>
        <p:sp>
          <p:nvSpPr>
            <p:cNvPr id="63" name="TextovéPole 62"/>
            <p:cNvSpPr txBox="1"/>
            <p:nvPr/>
          </p:nvSpPr>
          <p:spPr>
            <a:xfrm>
              <a:off x="1691680" y="3001144"/>
              <a:ext cx="19551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latin typeface="Cambria Math"/>
                  <a:ea typeface="Cambria Math" panose="02040503050406030204" pitchFamily="18" charset="0"/>
                </a:rPr>
                <a:t>payed cash: P(1-h)</a:t>
              </a:r>
              <a:r>
                <a:rPr lang="en-GB" sz="1200" b="1" baseline="30000" dirty="0">
                  <a:latin typeface="Cambria Math"/>
                  <a:ea typeface="Cambria Math" panose="02040503050406030204" pitchFamily="18" charset="0"/>
                </a:rPr>
                <a:t>2</a:t>
              </a:r>
            </a:p>
          </p:txBody>
        </p:sp>
        <p:sp>
          <p:nvSpPr>
            <p:cNvPr id="64" name="TextovéPole 63"/>
            <p:cNvSpPr txBox="1"/>
            <p:nvPr/>
          </p:nvSpPr>
          <p:spPr>
            <a:xfrm>
              <a:off x="1849387" y="2202180"/>
              <a:ext cx="20461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b="1" dirty="0">
                  <a:latin typeface="Cambria Math"/>
                  <a:ea typeface="Cambria Math" panose="02040503050406030204" pitchFamily="18" charset="0"/>
                </a:rPr>
                <a:t>purchase of bonds: P(1-h)</a:t>
              </a:r>
              <a:r>
                <a:rPr lang="en-GB" sz="1200" b="1" baseline="30000" dirty="0">
                  <a:latin typeface="Cambria Math"/>
                  <a:ea typeface="Cambria Math" panose="02040503050406030204" pitchFamily="18" charset="0"/>
                </a:rPr>
                <a:t>2</a:t>
              </a:r>
              <a:r>
                <a:rPr lang="en-GB" sz="1200" b="1" dirty="0">
                  <a:latin typeface="Cambria Math"/>
                  <a:ea typeface="Cambria Math" panose="02040503050406030204" pitchFamily="18" charset="0"/>
                </a:rPr>
                <a:t> </a:t>
              </a:r>
            </a:p>
          </p:txBody>
        </p:sp>
        <p:cxnSp>
          <p:nvCxnSpPr>
            <p:cNvPr id="66" name="Přímá spojnice se šipkou 65"/>
            <p:cNvCxnSpPr/>
            <p:nvPr/>
          </p:nvCxnSpPr>
          <p:spPr>
            <a:xfrm>
              <a:off x="1717379" y="2464767"/>
              <a:ext cx="2249563" cy="0"/>
            </a:xfrm>
            <a:prstGeom prst="straightConnector1">
              <a:avLst/>
            </a:prstGeom>
            <a:ln w="25400"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Přímá spojnice se šipkou 66"/>
            <p:cNvCxnSpPr/>
            <p:nvPr/>
          </p:nvCxnSpPr>
          <p:spPr>
            <a:xfrm>
              <a:off x="1600622" y="3001144"/>
              <a:ext cx="2249563" cy="0"/>
            </a:xfrm>
            <a:prstGeom prst="straightConnector1">
              <a:avLst/>
            </a:prstGeom>
            <a:ln w="25400">
              <a:headEnd type="none" w="lg" len="med"/>
              <a:tailEnd type="triangle" w="lg" len="med"/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TextovéPole 81"/>
          <p:cNvSpPr txBox="1"/>
          <p:nvPr/>
        </p:nvSpPr>
        <p:spPr>
          <a:xfrm>
            <a:off x="1188000" y="5507846"/>
            <a:ext cx="779812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Bond market collapses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  <a:sym typeface="Wingdings"/>
              </a:rPr>
              <a:t> repos became under-collateralized   margin calls  loss-making sales of bonds to obtain cash required by margin calls </a:t>
            </a:r>
            <a:endParaRPr lang="en-GB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7" name="TextovéPole 76"/>
          <p:cNvSpPr txBox="1"/>
          <p:nvPr/>
        </p:nvSpPr>
        <p:spPr>
          <a:xfrm>
            <a:off x="864000" y="4058563"/>
            <a:ext cx="3038485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Leverage</a:t>
            </a:r>
          </a:p>
        </p:txBody>
      </p:sp>
    </p:spTree>
    <p:extLst>
      <p:ext uri="{BB962C8B-B14F-4D97-AF65-F5344CB8AC3E}">
        <p14:creationId xmlns:p14="http://schemas.microsoft.com/office/powerpoint/2010/main" val="2096989914"/>
      </p:ext>
    </p:extLst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Money market instruments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13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5868160" cy="648072"/>
          </a:xfrm>
        </p:spPr>
        <p:txBody>
          <a:bodyPr/>
          <a:lstStyle/>
          <a:p>
            <a:r>
              <a:rPr lang="en-GB" dirty="0"/>
              <a:t>Other examples of using repo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864000" y="2417292"/>
            <a:ext cx="802972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Delivery process in long-term interest rate futures contract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1188000" y="2748245"/>
            <a:ext cx="759564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Cash-and-carry transaction: borrowing cash ⇒ purchasing a bond ⇒ delivering the bond into the futures contract ⇒ using proceeds from the futures sale for repaying the loan plus interest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1187999" y="3581404"/>
            <a:ext cx="776349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Cash-and-carry transaction can be viewed as a special case of reverse repo (lending cash against collateral) 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864000" y="956159"/>
            <a:ext cx="6029829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Reducing cost of borrowing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864000" y="4686698"/>
            <a:ext cx="5570522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Major tool of monetary policy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1188000" y="5019673"/>
            <a:ext cx="77044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Injecting repo: central banks supply liquidity to the banking sector by purchasing eligible securities (they are doing reverse repos) 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1188000" y="1286690"/>
            <a:ext cx="77044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Corporation can borrow more cheaply if it has a bond in its investment portfolio which is in short supply in the market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1188000" y="1846565"/>
            <a:ext cx="763247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bond can be sold in repo which effectively means borrowing funds at a lower repo rate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1188001" y="5582742"/>
            <a:ext cx="77044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Withdrawing repo: central banks withdraw liquidity from the banking sector by selling securities in repo transactions </a:t>
            </a:r>
          </a:p>
        </p:txBody>
      </p:sp>
      <p:sp>
        <p:nvSpPr>
          <p:cNvPr id="54" name="TextovéPole 53">
            <a:extLst>
              <a:ext uri="{FF2B5EF4-FFF2-40B4-BE49-F238E27FC236}">
                <a16:creationId xmlns:a16="http://schemas.microsoft.com/office/drawing/2014/main" id="{9DB795C4-4184-459E-83E3-F91892FC346A}"/>
              </a:ext>
            </a:extLst>
          </p:cNvPr>
          <p:cNvSpPr txBox="1"/>
          <p:nvPr/>
        </p:nvSpPr>
        <p:spPr>
          <a:xfrm>
            <a:off x="1188000" y="4130128"/>
            <a:ext cx="774985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An implicit lending rate is called implied repo rate and a bond with the highest implied repo rate is the cheapest-to-delivery bond</a:t>
            </a:r>
          </a:p>
        </p:txBody>
      </p:sp>
    </p:spTree>
    <p:extLst>
      <p:ext uri="{BB962C8B-B14F-4D97-AF65-F5344CB8AC3E}">
        <p14:creationId xmlns:p14="http://schemas.microsoft.com/office/powerpoint/2010/main" val="2644594069"/>
      </p:ext>
    </p:extLst>
  </p:cSld>
  <p:clrMapOvr>
    <a:masterClrMapping/>
  </p:clrMapOvr>
  <p:transition spd="slow"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3195" y="2132856"/>
            <a:ext cx="5966666" cy="1815066"/>
          </a:xfrm>
        </p:spPr>
        <p:txBody>
          <a:bodyPr/>
          <a:lstStyle/>
          <a:p>
            <a:pPr marL="182880" indent="0" algn="l">
              <a:buNone/>
            </a:pPr>
            <a:r>
              <a:rPr lang="en-GB" dirty="0">
                <a:solidFill>
                  <a:srgbClr val="7030A0"/>
                </a:solidFill>
              </a:rPr>
              <a:t>See you </a:t>
            </a:r>
            <a:br>
              <a:rPr lang="en-GB" dirty="0">
                <a:solidFill>
                  <a:srgbClr val="7030A0"/>
                </a:solidFill>
              </a:rPr>
            </a:br>
            <a:r>
              <a:rPr lang="en-GB" dirty="0">
                <a:solidFill>
                  <a:srgbClr val="7030A0"/>
                </a:solidFill>
              </a:rPr>
              <a:t>in the next lecture</a:t>
            </a:r>
          </a:p>
        </p:txBody>
      </p:sp>
      <p:sp>
        <p:nvSpPr>
          <p:cNvPr id="9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48362" y="6318846"/>
            <a:ext cx="1828800" cy="365125"/>
          </a:xfrm>
        </p:spPr>
        <p:txBody>
          <a:bodyPr/>
          <a:lstStyle/>
          <a:p>
            <a:pPr algn="r"/>
            <a:r>
              <a:rPr lang="cs-CZ" dirty="0"/>
              <a:t>14</a:t>
            </a:r>
          </a:p>
        </p:txBody>
      </p:sp>
      <p:sp>
        <p:nvSpPr>
          <p:cNvPr id="10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294217" y="6309320"/>
            <a:ext cx="3380724" cy="415329"/>
          </a:xfrm>
        </p:spPr>
        <p:txBody>
          <a:bodyPr/>
          <a:lstStyle/>
          <a:p>
            <a:r>
              <a:rPr lang="en-GB" dirty="0"/>
              <a:t>Money market instruments</a:t>
            </a:r>
          </a:p>
        </p:txBody>
      </p:sp>
      <p:sp>
        <p:nvSpPr>
          <p:cNvPr id="12" name="Podnadpis 2"/>
          <p:cNvSpPr>
            <a:spLocks noGrp="1"/>
          </p:cNvSpPr>
          <p:nvPr/>
        </p:nvSpPr>
        <p:spPr>
          <a:xfrm>
            <a:off x="162578" y="275466"/>
            <a:ext cx="3666238" cy="5231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61950" algn="l">
              <a:spcBef>
                <a:spcPts val="0"/>
              </a:spcBef>
              <a:spcAft>
                <a:spcPts val="0"/>
              </a:spcAft>
            </a:pPr>
            <a:r>
              <a:rPr lang="en-GB" sz="1600" cap="small" dirty="0">
                <a:latin typeface="Algerian" panose="04020705040A02060702" pitchFamily="82" charset="0"/>
                <a:ea typeface="Tahoma" panose="020B0604030504040204" pitchFamily="34" charset="0"/>
                <a:cs typeface="Tahoma" panose="020B0604030504040204" pitchFamily="34" charset="0"/>
              </a:rPr>
              <a:t>©</a:t>
            </a:r>
            <a:r>
              <a:rPr lang="en-GB" sz="1800" cap="small" dirty="0">
                <a:latin typeface="Algerian" panose="04020705040A02060702" pitchFamily="82" charset="0"/>
                <a:ea typeface="Tahoma" panose="020B0604030504040204" pitchFamily="34" charset="0"/>
                <a:cs typeface="Tahoma" panose="020B0604030504040204" pitchFamily="34" charset="0"/>
              </a:rPr>
              <a:t> O.D. Lecturing Legacy</a:t>
            </a:r>
          </a:p>
        </p:txBody>
      </p:sp>
    </p:spTree>
    <p:extLst>
      <p:ext uri="{BB962C8B-B14F-4D97-AF65-F5344CB8AC3E}">
        <p14:creationId xmlns:p14="http://schemas.microsoft.com/office/powerpoint/2010/main" val="1058235364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24000"/>
          </a:xfrm>
        </p:spPr>
        <p:txBody>
          <a:bodyPr/>
          <a:lstStyle/>
          <a:p>
            <a:r>
              <a:rPr lang="en-GB" dirty="0"/>
              <a:t>Money market instruments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2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4428000" cy="648072"/>
          </a:xfrm>
        </p:spPr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64000" y="948021"/>
            <a:ext cx="7281072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Money 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market </a:t>
            </a: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versus capital market instruments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188000" y="2672561"/>
            <a:ext cx="7704416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Fixed-income securities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are all instruments (belonging both to money and capital market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) that provide a return in the form of fixed periodic payments (unlike variable-income securities)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1188000" y="1270501"/>
            <a:ext cx="7704416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Money market securities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is an umbrella term for all short-term financial instruments (with maturities predominantly of less than a year) which are based on interest (actually paid or implied by pricing)</a:t>
            </a:r>
          </a:p>
        </p:txBody>
      </p:sp>
      <p:sp>
        <p:nvSpPr>
          <p:cNvPr id="66" name="TextovéPole 65"/>
          <p:cNvSpPr txBox="1"/>
          <p:nvPr/>
        </p:nvSpPr>
        <p:spPr>
          <a:xfrm>
            <a:off x="1188000" y="2110784"/>
            <a:ext cx="767584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Capital market securities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encompass interest based securities with maturities in excess of one year (bonds, mortgages and others)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864000" y="4347026"/>
            <a:ext cx="514816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Main money market instruments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1188000" y="4673158"/>
            <a:ext cx="770441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Classical borrowing/lending arrangements: time deposit, certificate of deposit (CD), treasury bill (T-bill), commercial paper, bill of exchange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1188000" y="5249222"/>
            <a:ext cx="770127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More complex arrangements: sale and repurchase agreements (repo), forward rate agreements (FRA), short-term interest rate futures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1188000" y="3485207"/>
            <a:ext cx="8064416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Money markets are interconnected with other markets through synthetic links (the same outcome can be achieved through different trading strategies) that must be taken into account in valuation techniques</a:t>
            </a:r>
          </a:p>
        </p:txBody>
      </p:sp>
    </p:spTree>
    <p:extLst>
      <p:ext uri="{BB962C8B-B14F-4D97-AF65-F5344CB8AC3E}">
        <p14:creationId xmlns:p14="http://schemas.microsoft.com/office/powerpoint/2010/main" val="1109858426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Money market instruments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3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4424279" cy="648072"/>
          </a:xfrm>
        </p:spPr>
        <p:txBody>
          <a:bodyPr/>
          <a:lstStyle/>
          <a:p>
            <a:r>
              <a:rPr lang="en-GB" dirty="0"/>
              <a:t>Day</a:t>
            </a:r>
            <a:r>
              <a:rPr lang="cs-CZ" dirty="0"/>
              <a:t>/</a:t>
            </a:r>
            <a:r>
              <a:rPr lang="en-GB" dirty="0"/>
              <a:t>year conventions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864001" y="3380002"/>
            <a:ext cx="450008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Interest rates paid/received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188000" y="1861641"/>
            <a:ext cx="772953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ACT/365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convention assumes 365 days in a year (even for leap years)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188000" y="2168839"/>
            <a:ext cx="62643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ACT/360 convention assumes 360 days in a year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1188001" y="4289258"/>
            <a:ext cx="7746482" cy="3773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Calculation of periodic interest rate depends on the type of interest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ovéPole 77"/>
              <p:cNvSpPr txBox="1"/>
              <p:nvPr/>
            </p:nvSpPr>
            <p:spPr>
              <a:xfrm>
                <a:off x="1800000" y="4599056"/>
                <a:ext cx="4932240" cy="5296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lvl="2">
                  <a:buClr>
                    <a:srgbClr val="7030A0"/>
                  </a:buClr>
                  <a:buSzPct val="80000"/>
                </a:pP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simple interest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/>
                        <a:ea typeface="Cambria Math" panose="02040503050406030204" pitchFamily="18" charset="0"/>
                        <a:sym typeface="Wingdings"/>
                      </a:rPr>
                      <m:t> </m:t>
                    </m:r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periodic IR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ACT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>
                            <a:latin typeface="Cambria Math"/>
                            <a:ea typeface="Cambria Math" panose="02040503050406030204" pitchFamily="18" charset="0"/>
                          </a:rPr>
                          <m:t>year</m:t>
                        </m:r>
                      </m:den>
                    </m:f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× annual IR  </a:t>
                </a:r>
              </a:p>
            </p:txBody>
          </p:sp>
        </mc:Choice>
        <mc:Fallback xmlns="">
          <p:sp>
            <p:nvSpPr>
              <p:cNvPr id="78" name="TextovéPole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000" y="4599056"/>
                <a:ext cx="4932240" cy="529632"/>
              </a:xfrm>
              <a:prstGeom prst="rect">
                <a:avLst/>
              </a:prstGeom>
              <a:blipFill>
                <a:blip r:embed="rId15"/>
                <a:stretch>
                  <a:fillRect l="-618" b="-459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ovéPole 32"/>
          <p:cNvSpPr txBox="1"/>
          <p:nvPr/>
        </p:nvSpPr>
        <p:spPr>
          <a:xfrm>
            <a:off x="864000" y="941530"/>
            <a:ext cx="5106409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Interest rates quoted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1188000" y="2476038"/>
            <a:ext cx="62643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Conversions between conventions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1884462" y="2816457"/>
                <a:ext cx="2520280" cy="39651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  <a:sym typeface="Wingdings"/>
                            </a:rPr>
                            <m:t>𝑟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  <a:sym typeface="Wingdings"/>
                            </a:rPr>
                            <m:t>ACT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  <a:sym typeface="Wingdings"/>
                            </a:rPr>
                            <m:t>/365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  <a:sym typeface="Wingdings"/>
                        </a:rPr>
                        <m:t>=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  <a:sym typeface="Wingdings"/>
                            </a:rPr>
                            <m:t>𝑟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  <a:sym typeface="Wingdings"/>
                            </a:rPr>
                            <m:t>ACT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  <a:sym typeface="Wingdings"/>
                            </a:rPr>
                            <m:t>/360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/>
                          <a:sym typeface="Wingdings"/>
                        </a:rPr>
                        <m:t>×</m:t>
                      </m:r>
                      <m:box>
                        <m:box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  <a:sym typeface="Wingdings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/>
                                  <a:sym typeface="Wingdings"/>
                                </a:rPr>
                              </m:ctrlPr>
                            </m:fPr>
                            <m:num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  <a:sym typeface="Wingdings"/>
                                </a:rPr>
                                <m:t>365</m:t>
                              </m:r>
                            </m:num>
                            <m:den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  <a:sym typeface="Wingdings"/>
                                </a:rPr>
                                <m:t>360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4462" y="2816457"/>
                <a:ext cx="2520280" cy="396519"/>
              </a:xfrm>
              <a:prstGeom prst="rect">
                <a:avLst/>
              </a:prstGeom>
              <a:blipFill>
                <a:blip r:embed="rId16"/>
                <a:stretch>
                  <a:fillRect b="-153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4533900" y="2814650"/>
                <a:ext cx="2520280" cy="39299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  <a:sym typeface="Wingdings"/>
                            </a:rPr>
                            <m:t>𝑟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  <a:sym typeface="Wingdings"/>
                            </a:rPr>
                            <m:t>ACT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  <a:sym typeface="Wingdings"/>
                            </a:rPr>
                            <m:t>/360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  <a:sym typeface="Wingdings"/>
                        </a:rPr>
                        <m:t>=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  <a:sym typeface="Wingdings"/>
                            </a:rPr>
                            <m:t>𝑟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  <a:sym typeface="Wingdings"/>
                            </a:rPr>
                            <m:t>ACT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  <a:sym typeface="Wingdings"/>
                            </a:rPr>
                            <m:t>/365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/>
                          <a:sym typeface="Wingdings"/>
                        </a:rPr>
                        <m:t>×</m:t>
                      </m:r>
                      <m:box>
                        <m:box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  <a:sym typeface="Wingdings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/>
                                  <a:sym typeface="Wingdings"/>
                                </a:rPr>
                              </m:ctrlPr>
                            </m:fPr>
                            <m:num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  <a:sym typeface="Wingdings"/>
                                </a:rPr>
                                <m:t>360</m:t>
                              </m:r>
                            </m:num>
                            <m:den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  <a:sym typeface="Wingdings"/>
                                </a:rPr>
                                <m:t>365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3900" y="2814650"/>
                <a:ext cx="2520280" cy="392993"/>
              </a:xfrm>
              <a:prstGeom prst="rect">
                <a:avLst/>
              </a:prstGeom>
              <a:blipFill>
                <a:blip r:embed="rId17"/>
                <a:stretch>
                  <a:fillRect b="-156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ovéPole 29"/>
          <p:cNvSpPr txBox="1"/>
          <p:nvPr/>
        </p:nvSpPr>
        <p:spPr>
          <a:xfrm>
            <a:off x="1188000" y="3711743"/>
            <a:ext cx="7729531" cy="6533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An interest rate adjusted to an exact number of days in the period in question is called 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periodic interest rate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1188000" y="1304409"/>
            <a:ext cx="7704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For reasons of comparability quoted interest rate are expressed on an annual basis and are called  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annual interest rates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1800000" y="5169444"/>
                <a:ext cx="6012360" cy="3477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lvl="2">
                  <a:buClr>
                    <a:srgbClr val="7030A0"/>
                  </a:buClr>
                  <a:buSzPct val="80000"/>
                </a:pP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compound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/>
                      </a:rPr>
                      <m:t>intrerest</m:t>
                    </m:r>
                    <m:r>
                      <a:rPr lang="en-GB" sz="16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/>
                      </a:rPr>
                      <m:t> 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/>
                        <a:ea typeface="Cambria Math" panose="02040503050406030204" pitchFamily="18" charset="0"/>
                        <a:sym typeface="Wingdings"/>
                      </a:rPr>
                      <m:t> </m:t>
                    </m:r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periodic IR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1+</m:t>
                            </m:r>
                            <m:r>
                              <m:rPr>
                                <m:nor/>
                              </m:rPr>
                              <a:rPr lang="en-GB" sz="16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annual</m:t>
                            </m:r>
                            <m:r>
                              <m:rPr>
                                <m:nor/>
                              </m:rPr>
                              <a:rPr lang="en-GB" sz="16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GB" sz="16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IR</m:t>
                            </m:r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ACT</m:t>
                        </m:r>
                        <m:r>
                          <a:rPr lang="en-GB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year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000" y="5169444"/>
                <a:ext cx="6012360" cy="347788"/>
              </a:xfrm>
              <a:prstGeom prst="rect">
                <a:avLst/>
              </a:prstGeom>
              <a:blipFill>
                <a:blip r:embed="rId18"/>
                <a:stretch>
                  <a:fillRect l="-507" t="-3509" b="-2105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0620284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Money market instruments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4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4428000" cy="648072"/>
          </a:xfrm>
        </p:spPr>
        <p:txBody>
          <a:bodyPr/>
          <a:lstStyle/>
          <a:p>
            <a:r>
              <a:rPr lang="en-GB" dirty="0"/>
              <a:t>Time deposit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64000" y="948021"/>
            <a:ext cx="298792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Properties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188000" y="2385501"/>
            <a:ext cx="768815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In case of more interest payments the interest is added to the principal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1188000" y="1270501"/>
            <a:ext cx="7758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No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n-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negotiable deposit placed with a bank and normally held to maturity</a:t>
            </a:r>
          </a:p>
        </p:txBody>
      </p:sp>
      <p:sp>
        <p:nvSpPr>
          <p:cNvPr id="66" name="TextovéPole 65"/>
          <p:cNvSpPr txBox="1"/>
          <p:nvPr/>
        </p:nvSpPr>
        <p:spPr>
          <a:xfrm>
            <a:off x="1188001" y="1553770"/>
            <a:ext cx="52562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Term ranges from one day to several years 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864000" y="3586025"/>
            <a:ext cx="514816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Effective yield and simple return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1188000" y="1835532"/>
            <a:ext cx="766467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Remuneration is in the form of an explicit interest on the principal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/>
              <p:cNvSpPr txBox="1"/>
              <p:nvPr/>
            </p:nvSpPr>
            <p:spPr>
              <a:xfrm>
                <a:off x="4283968" y="2097443"/>
                <a:ext cx="4464016" cy="391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amount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received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 (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AR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1+</m:t>
                          </m:r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𝑟</m:t>
                          </m:r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×</m:t>
                          </m:r>
                          <m:box>
                            <m:boxPr>
                              <m:ctrlPr>
                                <a:rPr lang="cs-CZ" sz="160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cs-CZ" sz="160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cs-CZ" sz="1600" b="0" i="0" smtClean="0">
                                      <a:latin typeface="Cambria Math"/>
                                      <a:ea typeface="Cambria Math"/>
                                    </a:rPr>
                                    <m:t>ACT</m:t>
                                  </m:r>
                                </m:num>
                                <m:den>
                                  <m:r>
                                    <a:rPr lang="cs-CZ" sz="1600" b="0" i="1" smtClean="0">
                                      <a:latin typeface="Cambria Math"/>
                                      <a:ea typeface="Cambria Math"/>
                                    </a:rPr>
                                    <m:t>365</m:t>
                                  </m:r>
                                </m:den>
                              </m:f>
                            </m:e>
                          </m:box>
                        </m:e>
                      </m:d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097443"/>
                <a:ext cx="4464016" cy="391261"/>
              </a:xfrm>
              <a:prstGeom prst="rect">
                <a:avLst/>
              </a:prstGeom>
              <a:blipFill rotWithShape="1">
                <a:blip r:embed="rId13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/>
              <p:cNvSpPr txBox="1"/>
              <p:nvPr/>
            </p:nvSpPr>
            <p:spPr>
              <a:xfrm>
                <a:off x="1599976" y="2119139"/>
                <a:ext cx="255597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amount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invested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 (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AI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9976" y="2119139"/>
                <a:ext cx="2555976" cy="338554"/>
              </a:xfrm>
              <a:prstGeom prst="rect">
                <a:avLst/>
              </a:prstGeom>
              <a:blipFill rotWithShape="1">
                <a:blip r:embed="rId14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ovéPole 50"/>
          <p:cNvSpPr txBox="1"/>
          <p:nvPr/>
        </p:nvSpPr>
        <p:spPr>
          <a:xfrm>
            <a:off x="1188001" y="3908489"/>
            <a:ext cx="766467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Effective yield (rate)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(EY)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reproduces the yield of a money market instrument on the basis of compound interest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1188000" y="4996948"/>
            <a:ext cx="775691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Simple return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(SR)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reproduces the yield of a money market instrument on the basis of simple interest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ovéPole 52"/>
              <p:cNvSpPr txBox="1"/>
              <p:nvPr/>
            </p:nvSpPr>
            <p:spPr>
              <a:xfrm>
                <a:off x="1691679" y="4478478"/>
                <a:ext cx="3524418" cy="6050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r>
                                <m:rPr>
                                  <m:nor/>
                                </m:rPr>
                                <a:rPr lang="cs-CZ" sz="1600" b="0" i="0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EY</m:t>
                              </m:r>
                            </m:e>
                          </m:d>
                        </m:e>
                        <m:sup>
                          <m:box>
                            <m:box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cs-CZ" sz="1600" b="0" i="0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ACT</m:t>
                                  </m:r>
                                  <m:r>
                                    <a:rPr lang="cs-CZ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</m:num>
                                <m:den>
                                  <m:r>
                                    <a:rPr lang="cs-CZ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365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amount</m:t>
                          </m:r>
                          <m: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received</m:t>
                          </m:r>
                          <m: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 (</m:t>
                          </m:r>
                          <m:r>
                            <m:rPr>
                              <m:sty m:val="p"/>
                            </m:rP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AR</m:t>
                          </m:r>
                          <m: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amount</m:t>
                          </m:r>
                          <m:r>
                            <m:rPr>
                              <m:nor/>
                            </m:rP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invested</m:t>
                          </m:r>
                          <m:r>
                            <m:rPr>
                              <m:nor/>
                            </m:rP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 (</m:t>
                          </m:r>
                          <m:r>
                            <m:rPr>
                              <m:nor/>
                            </m:rP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AI</m:t>
                          </m:r>
                          <m:r>
                            <m:rPr>
                              <m:nor/>
                            </m:rP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3" name="TextovéPole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79" y="4478478"/>
                <a:ext cx="3524418" cy="60503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ovéPole 54"/>
              <p:cNvSpPr txBox="1"/>
              <p:nvPr/>
            </p:nvSpPr>
            <p:spPr>
              <a:xfrm>
                <a:off x="1695319" y="5551015"/>
                <a:ext cx="3500546" cy="6050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1+</m:t>
                          </m:r>
                          <m:box>
                            <m:box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cs-CZ" sz="160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ACT</m:t>
                                  </m:r>
                                </m:num>
                                <m:den>
                                  <m:r>
                                    <a:rPr lang="cs-CZ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365</m:t>
                                  </m:r>
                                </m:den>
                              </m:f>
                            </m:e>
                          </m:box>
                          <m:r>
                            <m:rPr>
                              <m:nor/>
                            </m:rP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SR</m:t>
                          </m:r>
                        </m:e>
                      </m:d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amount</m:t>
                          </m:r>
                          <m: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received</m:t>
                          </m:r>
                          <m: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 (</m:t>
                          </m:r>
                          <m:r>
                            <m:rPr>
                              <m:sty m:val="p"/>
                            </m:rP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AR</m:t>
                          </m:r>
                          <m: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amount</m:t>
                          </m:r>
                          <m:r>
                            <m:rPr>
                              <m:nor/>
                            </m:rP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invested</m:t>
                          </m:r>
                          <m:r>
                            <m:rPr>
                              <m:nor/>
                            </m:rP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 (</m:t>
                          </m:r>
                          <m:r>
                            <m:rPr>
                              <m:nor/>
                            </m:rP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AI</m:t>
                          </m:r>
                          <m:r>
                            <m:rPr>
                              <m:nor/>
                            </m:rPr>
                            <a:rPr lang="cs-CZ" sz="1600" b="0" i="0" smtClean="0">
                              <a:latin typeface="Cambria Math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5" name="TextovéPole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319" y="5551015"/>
                <a:ext cx="3500546" cy="60503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5201022" y="4396945"/>
                <a:ext cx="2817838" cy="710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600" i="0" smtClean="0">
                          <a:latin typeface="Cambria Math"/>
                          <a:ea typeface="Cambria Math" panose="02040503050406030204" pitchFamily="18" charset="0"/>
                          <a:sym typeface="Wingdings"/>
                        </a:rPr>
                        <m:t></m:t>
                      </m:r>
                      <m: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  <a:sym typeface="Wingdings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EY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cs-CZ" sz="1600" b="0" i="0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AR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cs-CZ" sz="1600" b="0" i="0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AI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type m:val="lin"/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365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cs-CZ" sz="1600" b="0" i="0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ACT</m:t>
                              </m:r>
                            </m:den>
                          </m:f>
                        </m:sup>
                      </m:sSup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1022" y="4396945"/>
                <a:ext cx="2817838" cy="71019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ovéPole 56"/>
              <p:cNvSpPr txBox="1"/>
              <p:nvPr/>
            </p:nvSpPr>
            <p:spPr>
              <a:xfrm>
                <a:off x="5195865" y="5537423"/>
                <a:ext cx="2808136" cy="6455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600" i="0" smtClean="0">
                          <a:latin typeface="Cambria Math"/>
                          <a:ea typeface="Cambria Math" panose="02040503050406030204" pitchFamily="18" charset="0"/>
                          <a:sym typeface="Wingdings"/>
                        </a:rPr>
                        <m:t></m:t>
                      </m:r>
                      <m: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  <a:sym typeface="Wingdings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SR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cs-CZ" sz="1600" b="0" i="0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AR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cs-CZ" sz="1600" b="0" i="0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AI</m:t>
                              </m:r>
                            </m:den>
                          </m:f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1600" b="0" i="0" smtClean="0">
                              <a:latin typeface="Cambria Math"/>
                              <a:ea typeface="Cambria Math"/>
                            </a:rPr>
                            <m:t>365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1600" b="0" i="0" smtClean="0">
                              <a:latin typeface="Cambria Math"/>
                              <a:ea typeface="Cambria Math"/>
                            </a:rPr>
                            <m:t>ACT</m:t>
                          </m:r>
                        </m:den>
                      </m:f>
                    </m:oMath>
                  </m:oMathPara>
                </a14:m>
                <a:endParaRPr lang="cs-CZ" sz="1600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7" name="TextovéPole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5865" y="5537423"/>
                <a:ext cx="2808136" cy="64556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2700272" y="2679024"/>
                <a:ext cx="5652810" cy="381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sz="1600" b="0" i="0" smtClean="0">
                        <a:latin typeface="Cambria Math"/>
                        <a:ea typeface="Cambria Math" panose="02040503050406030204" pitchFamily="18" charset="0"/>
                      </a:rPr>
                      <m:t>AR</m:t>
                    </m:r>
                    <m:r>
                      <a:rPr lang="cs-CZ" sz="1600" b="0" i="1" smtClean="0"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/>
                        <a:ea typeface="Cambria Math" panose="02040503050406030204" pitchFamily="18" charset="0"/>
                      </a:rPr>
                      <m:t>𝑀</m:t>
                    </m:r>
                    <m:r>
                      <a:rPr lang="cs-CZ" sz="1600" b="0" i="1" smtClean="0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ctrlPr>
                          <a:rPr lang="cs-CZ" sz="16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cs-CZ" sz="1600" i="1">
                            <a:latin typeface="Cambria Math"/>
                            <a:ea typeface="Cambria Math"/>
                          </a:rPr>
                          <m:t>1+</m:t>
                        </m:r>
                        <m:r>
                          <a:rPr lang="cs-CZ" sz="1600" i="1">
                            <a:latin typeface="Cambria Math"/>
                            <a:ea typeface="Cambria Math"/>
                          </a:rPr>
                          <m:t>𝑟</m:t>
                        </m:r>
                        <m:r>
                          <a:rPr lang="cs-CZ" sz="1600" i="1">
                            <a:latin typeface="Cambria Math"/>
                            <a:ea typeface="Cambria Math"/>
                          </a:rPr>
                          <m:t>×</m:t>
                        </m:r>
                        <m:box>
                          <m:boxPr>
                            <m:ctrlPr>
                              <a:rPr lang="cs-CZ" sz="160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cs-CZ" sz="160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cs-CZ" sz="1600" b="0" i="0" smtClean="0">
                                    <a:latin typeface="Cambria Math"/>
                                    <a:ea typeface="Cambria Math"/>
                                  </a:rPr>
                                  <m:t>ACT</m:t>
                                </m:r>
                                <m:r>
                                  <a:rPr lang="cs-CZ" sz="1600" b="0" i="0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sz="1600" b="0" i="1" smtClean="0">
                                    <a:latin typeface="Cambria Math"/>
                                    <a:ea typeface="Cambria Math"/>
                                  </a:rPr>
                                  <m:t>365</m:t>
                                </m:r>
                              </m:den>
                            </m:f>
                          </m:e>
                        </m:box>
                      </m:e>
                    </m:d>
                  </m:oMath>
                </a14:m>
                <a:r>
                  <a:rPr lang="cs-CZ" sz="16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1600" i="1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ctrlPr>
                          <a:rPr lang="cs-CZ" sz="16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cs-CZ" sz="1600" i="1">
                            <a:latin typeface="Cambria Math"/>
                            <a:ea typeface="Cambria Math"/>
                          </a:rPr>
                          <m:t>1+</m:t>
                        </m:r>
                        <m:r>
                          <a:rPr lang="cs-CZ" sz="1600" i="1">
                            <a:latin typeface="Cambria Math"/>
                            <a:ea typeface="Cambria Math"/>
                          </a:rPr>
                          <m:t>𝑟</m:t>
                        </m:r>
                        <m:r>
                          <a:rPr lang="cs-CZ" sz="1600" i="1">
                            <a:latin typeface="Cambria Math"/>
                            <a:ea typeface="Cambria Math"/>
                          </a:rPr>
                          <m:t>×</m:t>
                        </m:r>
                        <m:box>
                          <m:boxPr>
                            <m:ctrlPr>
                              <a:rPr lang="cs-CZ" sz="16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cs-CZ" sz="1600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cs-CZ" sz="1600">
                                    <a:latin typeface="Cambria Math"/>
                                    <a:ea typeface="Cambria Math"/>
                                  </a:rPr>
                                  <m:t>ACT</m:t>
                                </m:r>
                                <m:r>
                                  <a:rPr lang="cs-CZ" sz="1600" b="0" i="0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cs-CZ" sz="1600" i="1">
                                    <a:latin typeface="Cambria Math"/>
                                    <a:ea typeface="Cambria Math"/>
                                  </a:rPr>
                                  <m:t>365</m:t>
                                </m:r>
                              </m:den>
                            </m:f>
                          </m:e>
                        </m:box>
                      </m:e>
                    </m:d>
                    <m:r>
                      <a:rPr lang="cs-CZ" sz="160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cs-CZ" sz="1600" b="0" i="1" smtClean="0">
                        <a:latin typeface="Cambria Math"/>
                        <a:ea typeface="Cambria Math"/>
                      </a:rPr>
                      <m:t>…×</m:t>
                    </m:r>
                    <m:d>
                      <m:dPr>
                        <m:ctrlPr>
                          <a:rPr lang="cs-CZ" sz="16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cs-CZ" sz="1600" i="1">
                            <a:latin typeface="Cambria Math"/>
                            <a:ea typeface="Cambria Math"/>
                          </a:rPr>
                          <m:t>1+</m:t>
                        </m:r>
                        <m:r>
                          <a:rPr lang="cs-CZ" sz="1600" i="1">
                            <a:latin typeface="Cambria Math"/>
                            <a:ea typeface="Cambria Math"/>
                          </a:rPr>
                          <m:t>𝑟</m:t>
                        </m:r>
                        <m:r>
                          <a:rPr lang="cs-CZ" sz="1600" i="1">
                            <a:latin typeface="Cambria Math"/>
                            <a:ea typeface="Cambria Math"/>
                          </a:rPr>
                          <m:t>×</m:t>
                        </m:r>
                        <m:box>
                          <m:boxPr>
                            <m:ctrlPr>
                              <a:rPr lang="cs-CZ" sz="16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cs-CZ" sz="1600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cs-CZ" sz="1600">
                                    <a:latin typeface="Cambria Math"/>
                                    <a:ea typeface="Cambria Math"/>
                                  </a:rPr>
                                  <m:t>ACT</m:t>
                                </m:r>
                                <m:r>
                                  <m:rPr>
                                    <m:sty m:val="p"/>
                                  </m:rPr>
                                  <a:rPr lang="cs-CZ" sz="1600" b="0" i="0" smtClean="0">
                                    <a:latin typeface="Cambria Math"/>
                                    <a:ea typeface="Cambria Math"/>
                                  </a:rPr>
                                  <m:t>n</m:t>
                                </m:r>
                              </m:num>
                              <m:den>
                                <m:r>
                                  <a:rPr lang="cs-CZ" sz="1600" i="1">
                                    <a:latin typeface="Cambria Math"/>
                                    <a:ea typeface="Cambria Math"/>
                                  </a:rPr>
                                  <m:t>365</m:t>
                                </m:r>
                              </m:den>
                            </m:f>
                          </m:e>
                        </m:box>
                      </m:e>
                    </m:d>
                  </m:oMath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0272" y="2679024"/>
                <a:ext cx="5652810" cy="38145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1619672" y="2679024"/>
                <a:ext cx="86409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AI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2679024"/>
                <a:ext cx="864096" cy="33855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ovéPole 38"/>
          <p:cNvSpPr txBox="1"/>
          <p:nvPr/>
        </p:nvSpPr>
        <p:spPr>
          <a:xfrm>
            <a:off x="1188001" y="2967056"/>
            <a:ext cx="775691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Time deposit with more interest payments is not exposed to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  <a:sym typeface="Wingdings"/>
              </a:rPr>
              <a:t>reinvestment risk, contrary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to coupon bond</a:t>
            </a:r>
          </a:p>
        </p:txBody>
      </p:sp>
    </p:spTree>
    <p:extLst>
      <p:ext uri="{BB962C8B-B14F-4D97-AF65-F5344CB8AC3E}">
        <p14:creationId xmlns:p14="http://schemas.microsoft.com/office/powerpoint/2010/main" val="717299410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5999"/>
            <a:ext cx="3312000" cy="360000"/>
          </a:xfrm>
        </p:spPr>
        <p:txBody>
          <a:bodyPr/>
          <a:lstStyle/>
          <a:p>
            <a:r>
              <a:rPr lang="en-GB" dirty="0">
                <a:solidFill>
                  <a:prstClr val="black">
                    <a:lumMod val="50000"/>
                    <a:lumOff val="50000"/>
                  </a:prstClr>
                </a:solidFill>
              </a:rPr>
              <a:t>Money market instruments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 algn="r"/>
              <a:t>5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828000" y="3263189"/>
            <a:ext cx="300555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Analysis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1188000" y="1288111"/>
            <a:ext cx="773971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Short term yield curve shows how short-term money market interest rates vary with term to maturity (time unit is one month)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1188001" y="3579321"/>
            <a:ext cx="396006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No need to calculate zero-rates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828000" y="917511"/>
            <a:ext cx="300307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Description </a:t>
            </a:r>
          </a:p>
        </p:txBody>
      </p:sp>
      <p:sp>
        <p:nvSpPr>
          <p:cNvPr id="87" name="TextovéPole 86"/>
          <p:cNvSpPr txBox="1"/>
          <p:nvPr/>
        </p:nvSpPr>
        <p:spPr>
          <a:xfrm>
            <a:off x="1188000" y="3853036"/>
            <a:ext cx="753764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Implied forward rates that are consistent with observed short-term interest rates are calculated on the basis of simple interest</a:t>
            </a:r>
          </a:p>
        </p:txBody>
      </p:sp>
      <p:sp>
        <p:nvSpPr>
          <p:cNvPr id="88" name="TextovéPole 87"/>
          <p:cNvSpPr txBox="1"/>
          <p:nvPr/>
        </p:nvSpPr>
        <p:spPr>
          <a:xfrm>
            <a:off x="1188000" y="5371539"/>
            <a:ext cx="773971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Horizontal curve implies falling instead of unchanging forward rates</a:t>
            </a:r>
          </a:p>
        </p:txBody>
      </p:sp>
      <p:grpSp>
        <p:nvGrpSpPr>
          <p:cNvPr id="10" name="Skupina 9"/>
          <p:cNvGrpSpPr/>
          <p:nvPr/>
        </p:nvGrpSpPr>
        <p:grpSpPr>
          <a:xfrm>
            <a:off x="794169" y="2007277"/>
            <a:ext cx="7459223" cy="1418190"/>
            <a:chOff x="794170" y="1973374"/>
            <a:chExt cx="7251813" cy="1842771"/>
          </a:xfrm>
        </p:grpSpPr>
        <p:cxnSp>
          <p:nvCxnSpPr>
            <p:cNvPr id="56" name="Přímá spojnice 55"/>
            <p:cNvCxnSpPr/>
            <p:nvPr/>
          </p:nvCxnSpPr>
          <p:spPr>
            <a:xfrm>
              <a:off x="1691679" y="1973374"/>
              <a:ext cx="1" cy="1550463"/>
            </a:xfrm>
            <a:prstGeom prst="line">
              <a:avLst/>
            </a:prstGeom>
            <a:ln w="2540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nice 56"/>
            <p:cNvCxnSpPr/>
            <p:nvPr/>
          </p:nvCxnSpPr>
          <p:spPr>
            <a:xfrm flipV="1">
              <a:off x="1682061" y="3495262"/>
              <a:ext cx="6130299" cy="12781"/>
            </a:xfrm>
            <a:prstGeom prst="line">
              <a:avLst/>
            </a:prstGeom>
            <a:ln w="2540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ovéPole 57"/>
            <p:cNvSpPr txBox="1"/>
            <p:nvPr/>
          </p:nvSpPr>
          <p:spPr>
            <a:xfrm>
              <a:off x="6372200" y="3483635"/>
              <a:ext cx="167378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i="1" dirty="0">
                  <a:solidFill>
                    <a:prstClr val="black"/>
                  </a:solidFill>
                  <a:latin typeface="Cambria Math"/>
                  <a:ea typeface="Cambria Math" panose="02040503050406030204" pitchFamily="18" charset="0"/>
                </a:rPr>
                <a:t>months to maturity</a:t>
              </a:r>
            </a:p>
          </p:txBody>
        </p:sp>
        <p:sp>
          <p:nvSpPr>
            <p:cNvPr id="59" name="TextovéPole 58"/>
            <p:cNvSpPr txBox="1"/>
            <p:nvPr/>
          </p:nvSpPr>
          <p:spPr>
            <a:xfrm>
              <a:off x="1001760" y="1988840"/>
              <a:ext cx="769845" cy="6398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i="1" dirty="0">
                  <a:solidFill>
                    <a:prstClr val="black"/>
                  </a:solidFill>
                  <a:latin typeface="Cambria Math"/>
                  <a:ea typeface="Cambria Math" panose="02040503050406030204" pitchFamily="18" charset="0"/>
                </a:rPr>
                <a:t>Yield</a:t>
              </a:r>
              <a:endParaRPr lang="cs-CZ" sz="1400" i="1" dirty="0">
                <a:solidFill>
                  <a:prstClr val="black"/>
                </a:solidFill>
                <a:latin typeface="Cambria Math"/>
                <a:ea typeface="Cambria Math" panose="02040503050406030204" pitchFamily="18" charset="0"/>
              </a:endParaRPr>
            </a:p>
            <a:p>
              <a:pPr algn="ctr"/>
              <a:r>
                <a:rPr lang="cs-CZ" sz="1200" dirty="0">
                  <a:solidFill>
                    <a:prstClr val="black"/>
                  </a:solidFill>
                  <a:latin typeface="Cambria Math"/>
                  <a:ea typeface="Cambria Math" panose="02040503050406030204" pitchFamily="18" charset="0"/>
                </a:rPr>
                <a:t>(LIBOR)</a:t>
              </a:r>
              <a:endParaRPr lang="en-GB" sz="1200" dirty="0">
                <a:solidFill>
                  <a:prstClr val="black"/>
                </a:solidFill>
                <a:latin typeface="Cambria Math"/>
                <a:ea typeface="Cambria Math" panose="02040503050406030204" pitchFamily="18" charset="0"/>
              </a:endParaRPr>
            </a:p>
          </p:txBody>
        </p:sp>
        <p:cxnSp>
          <p:nvCxnSpPr>
            <p:cNvPr id="60" name="Přímá spojnice 59"/>
            <p:cNvCxnSpPr/>
            <p:nvPr/>
          </p:nvCxnSpPr>
          <p:spPr>
            <a:xfrm>
              <a:off x="2411760" y="2750561"/>
              <a:ext cx="3595591" cy="0"/>
            </a:xfrm>
            <a:prstGeom prst="line">
              <a:avLst/>
            </a:prstGeom>
            <a:ln w="38100">
              <a:solidFill>
                <a:srgbClr val="C00000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Přímá spojnice 64"/>
            <p:cNvCxnSpPr/>
            <p:nvPr/>
          </p:nvCxnSpPr>
          <p:spPr>
            <a:xfrm>
              <a:off x="3843453" y="3389237"/>
              <a:ext cx="0" cy="116515"/>
            </a:xfrm>
            <a:prstGeom prst="line">
              <a:avLst/>
            </a:prstGeom>
            <a:ln w="2540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Přímá spojnice 65"/>
            <p:cNvCxnSpPr/>
            <p:nvPr/>
          </p:nvCxnSpPr>
          <p:spPr>
            <a:xfrm>
              <a:off x="3131840" y="3397698"/>
              <a:ext cx="0" cy="116515"/>
            </a:xfrm>
            <a:prstGeom prst="line">
              <a:avLst/>
            </a:prstGeom>
            <a:ln w="2540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Přímá spojnice 66"/>
            <p:cNvCxnSpPr/>
            <p:nvPr/>
          </p:nvCxnSpPr>
          <p:spPr>
            <a:xfrm>
              <a:off x="2411760" y="3395604"/>
              <a:ext cx="0" cy="116515"/>
            </a:xfrm>
            <a:prstGeom prst="line">
              <a:avLst/>
            </a:prstGeom>
            <a:ln w="2540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Přímá spojnice 67"/>
            <p:cNvCxnSpPr/>
            <p:nvPr/>
          </p:nvCxnSpPr>
          <p:spPr>
            <a:xfrm>
              <a:off x="6003693" y="3389231"/>
              <a:ext cx="0" cy="116515"/>
            </a:xfrm>
            <a:prstGeom prst="line">
              <a:avLst/>
            </a:prstGeom>
            <a:ln w="2540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ovéPole 68"/>
            <p:cNvSpPr txBox="1"/>
            <p:nvPr/>
          </p:nvSpPr>
          <p:spPr>
            <a:xfrm>
              <a:off x="2267744" y="3452500"/>
              <a:ext cx="297650" cy="3599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>
                  <a:solidFill>
                    <a:prstClr val="black"/>
                  </a:solidFill>
                  <a:latin typeface="Cambria Math"/>
                  <a:ea typeface="Cambria Math" panose="02040503050406030204" pitchFamily="18" charset="0"/>
                </a:rPr>
                <a:t>1</a:t>
              </a:r>
              <a:endParaRPr lang="en-GB" sz="1200" dirty="0">
                <a:solidFill>
                  <a:prstClr val="black"/>
                </a:solidFill>
                <a:latin typeface="Cambria Math"/>
                <a:ea typeface="Cambria Math" panose="02040503050406030204" pitchFamily="18" charset="0"/>
              </a:endParaRPr>
            </a:p>
          </p:txBody>
        </p:sp>
        <p:sp>
          <p:nvSpPr>
            <p:cNvPr id="70" name="TextovéPole 69"/>
            <p:cNvSpPr txBox="1"/>
            <p:nvPr/>
          </p:nvSpPr>
          <p:spPr>
            <a:xfrm>
              <a:off x="2986673" y="3456219"/>
              <a:ext cx="297650" cy="3599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>
                  <a:solidFill>
                    <a:prstClr val="black"/>
                  </a:solidFill>
                  <a:latin typeface="Cambria Math"/>
                  <a:ea typeface="Cambria Math" panose="02040503050406030204" pitchFamily="18" charset="0"/>
                </a:rPr>
                <a:t>2</a:t>
              </a:r>
              <a:endParaRPr lang="en-GB" sz="1200" dirty="0">
                <a:solidFill>
                  <a:prstClr val="black"/>
                </a:solidFill>
                <a:latin typeface="Cambria Math"/>
                <a:ea typeface="Cambria Math" panose="02040503050406030204" pitchFamily="18" charset="0"/>
              </a:endParaRPr>
            </a:p>
          </p:txBody>
        </p:sp>
        <p:sp>
          <p:nvSpPr>
            <p:cNvPr id="71" name="TextovéPole 70"/>
            <p:cNvSpPr txBox="1"/>
            <p:nvPr/>
          </p:nvSpPr>
          <p:spPr>
            <a:xfrm>
              <a:off x="5813928" y="3444034"/>
              <a:ext cx="379305" cy="3599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>
                  <a:solidFill>
                    <a:prstClr val="black"/>
                  </a:solidFill>
                  <a:latin typeface="Cambria Math"/>
                  <a:ea typeface="Cambria Math" panose="02040503050406030204" pitchFamily="18" charset="0"/>
                </a:rPr>
                <a:t>12</a:t>
              </a:r>
              <a:endParaRPr lang="en-GB" sz="1200" dirty="0">
                <a:solidFill>
                  <a:prstClr val="black"/>
                </a:solidFill>
                <a:latin typeface="Cambria Math"/>
                <a:ea typeface="Cambria Math" panose="02040503050406030204" pitchFamily="18" charset="0"/>
              </a:endParaRPr>
            </a:p>
          </p:txBody>
        </p:sp>
        <p:cxnSp>
          <p:nvCxnSpPr>
            <p:cNvPr id="72" name="Přímá spojnice 71"/>
            <p:cNvCxnSpPr/>
            <p:nvPr/>
          </p:nvCxnSpPr>
          <p:spPr>
            <a:xfrm>
              <a:off x="4572000" y="3397698"/>
              <a:ext cx="0" cy="116515"/>
            </a:xfrm>
            <a:prstGeom prst="line">
              <a:avLst/>
            </a:prstGeom>
            <a:ln w="2540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Oblouk 73"/>
            <p:cNvSpPr/>
            <p:nvPr/>
          </p:nvSpPr>
          <p:spPr>
            <a:xfrm rot="20678247">
              <a:off x="794170" y="2728940"/>
              <a:ext cx="5734719" cy="633572"/>
            </a:xfrm>
            <a:prstGeom prst="arc">
              <a:avLst>
                <a:gd name="adj1" fmla="val 11427591"/>
                <a:gd name="adj2" fmla="val 21399881"/>
              </a:avLst>
            </a:prstGeom>
            <a:ln w="38100" cmpd="sng">
              <a:solidFill>
                <a:srgbClr val="C00000"/>
              </a:solidFill>
              <a:prstDash val="sys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75" name="Oblouk 74"/>
            <p:cNvSpPr/>
            <p:nvPr/>
          </p:nvSpPr>
          <p:spPr>
            <a:xfrm rot="11557653">
              <a:off x="1817496" y="2093772"/>
              <a:ext cx="5844150" cy="719451"/>
            </a:xfrm>
            <a:prstGeom prst="arc">
              <a:avLst>
                <a:gd name="adj1" fmla="val 11427591"/>
                <a:gd name="adj2" fmla="val 21356757"/>
              </a:avLst>
            </a:prstGeom>
            <a:ln w="38100" cmpd="sng">
              <a:solidFill>
                <a:srgbClr val="C00000"/>
              </a:solidFill>
              <a:prstDash val="lg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black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2267743" y="4470749"/>
                <a:ext cx="5113631" cy="394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6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16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box>
                            <m:boxPr>
                              <m:ctrlP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cs-CZ" sz="16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sz="16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𝑇</m:t>
                                  </m:r>
                                  <m:r>
                                    <a:rPr lang="cs-CZ" sz="16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cs-CZ" sz="16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365</m:t>
                                  </m:r>
                                </m:den>
                              </m:f>
                            </m:e>
                          </m:box>
                        </m:e>
                      </m:d>
                      <m:r>
                        <a:rPr lang="cs-CZ" sz="16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cs-CZ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16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1+</m:t>
                          </m:r>
                          <m:sPre>
                            <m:sPrePr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cs-CZ" sz="1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sz="16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cs-CZ" sz="16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  <m:r>
                                    <a:rPr lang="cs-CZ" sz="16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cs-CZ" sz="16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</m:sup>
                              </m:sSubSup>
                              <m: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box>
                                <m:boxPr>
                                  <m:ctrlPr>
                                    <a:rPr lang="cs-CZ" sz="16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cs-CZ" sz="16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16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𝑇</m:t>
                                      </m:r>
                                      <m:r>
                                        <a:rPr lang="cs-CZ" sz="16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2−</m:t>
                                      </m:r>
                                      <m:r>
                                        <a:rPr lang="cs-CZ" sz="16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𝑇</m:t>
                                      </m:r>
                                      <m:r>
                                        <a:rPr lang="cs-CZ" sz="16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sz="16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365</m:t>
                                      </m:r>
                                    </m:den>
                                  </m:f>
                                </m:e>
                              </m:box>
                            </m:e>
                          </m:sPre>
                        </m:e>
                      </m:d>
                      <m:r>
                        <a:rPr lang="cs-CZ" sz="16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box>
                            <m:boxPr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cs-CZ" sz="1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sz="16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𝑇</m:t>
                                  </m:r>
                                  <m:r>
                                    <a:rPr lang="cs-CZ" sz="16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cs-CZ" sz="16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365</m:t>
                                  </m:r>
                                </m:den>
                              </m:f>
                            </m:e>
                          </m:box>
                        </m:e>
                      </m:d>
                    </m:oMath>
                  </m:oMathPara>
                </a14:m>
                <a:endParaRPr lang="cs-CZ" sz="1600" i="1" dirty="0">
                  <a:solidFill>
                    <a:prstClr val="black"/>
                  </a:solidFill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3" y="4470749"/>
                <a:ext cx="5113631" cy="39466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ovéPole 78"/>
              <p:cNvSpPr txBox="1"/>
              <p:nvPr/>
            </p:nvSpPr>
            <p:spPr>
              <a:xfrm>
                <a:off x="2877676" y="4794565"/>
                <a:ext cx="3782556" cy="705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600" i="0" smtClean="0">
                          <a:solidFill>
                            <a:prstClr val="black"/>
                          </a:solidFill>
                          <a:latin typeface="Cambria Math"/>
                          <a:ea typeface="Cambria Math" panose="02040503050406030204" pitchFamily="18" charset="0"/>
                          <a:sym typeface="Wingdings"/>
                        </a:rPr>
                        <m:t></m:t>
                      </m:r>
                      <m:r>
                        <a:rPr lang="cs-CZ" sz="1600" i="1" smtClean="0">
                          <a:solidFill>
                            <a:prstClr val="black"/>
                          </a:solidFill>
                          <a:latin typeface="Cambria Math"/>
                          <a:ea typeface="Cambria Math" panose="02040503050406030204" pitchFamily="18" charset="0"/>
                          <a:sym typeface="Wingdings"/>
                        </a:rPr>
                        <m:t>    </m:t>
                      </m:r>
                      <m:sPre>
                        <m:sPrePr>
                          <m:ctrlPr>
                            <a:rPr lang="cs-CZ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sSubSup>
                            <m:sSubSupPr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sup>
                          </m:sSubSup>
                          <m:r>
                            <a:rPr lang="cs-CZ" sz="16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16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6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  <m:r>
                                        <a:rPr lang="cs-CZ" sz="16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cs-CZ" sz="16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×</m:t>
                                  </m:r>
                                  <m:box>
                                    <m:boxPr>
                                      <m:ctrlP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𝑇</m:t>
                                          </m:r>
                                          <m:r>
                                            <a:rPr lang="cs-CZ" sz="160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num>
                                        <m:den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365</m:t>
                                          </m:r>
                                        </m:den>
                                      </m:f>
                                    </m:e>
                                  </m:box>
                                </m:num>
                                <m:den>
                                  <m:r>
                                    <a:rPr lang="cs-CZ" sz="16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cs-CZ" sz="16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×</m:t>
                                  </m:r>
                                  <m:box>
                                    <m:boxPr>
                                      <m:ctrlP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𝑇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365</m:t>
                                          </m:r>
                                        </m:den>
                                      </m:f>
                                    </m:e>
                                  </m:box>
                                </m:den>
                              </m:f>
                              <m: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cs-CZ" sz="16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f>
                            <m:fPr>
                              <m:ctrlP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365</m:t>
                              </m:r>
                            </m:num>
                            <m:den>
                              <m: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  <m: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2−</m:t>
                              </m:r>
                              <m: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  <m: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den>
                          </m:f>
                        </m:e>
                      </m:sPre>
                    </m:oMath>
                  </m:oMathPara>
                </a14:m>
                <a:endParaRPr lang="cs-CZ" sz="1600" i="1" dirty="0">
                  <a:solidFill>
                    <a:prstClr val="black"/>
                  </a:solidFill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9" name="TextovéPole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7676" y="4794565"/>
                <a:ext cx="3782556" cy="705899"/>
              </a:xfrm>
              <a:prstGeom prst="rect">
                <a:avLst/>
              </a:prstGeom>
              <a:blipFill>
                <a:blip r:embed="rId15"/>
                <a:stretch>
                  <a:fillRect r="-96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ovéPole 62"/>
              <p:cNvSpPr txBox="1"/>
              <p:nvPr/>
            </p:nvSpPr>
            <p:spPr>
              <a:xfrm>
                <a:off x="2333211" y="5680298"/>
                <a:ext cx="415781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cs-CZ" sz="1600" i="0">
                          <a:solidFill>
                            <a:prstClr val="black"/>
                          </a:solidFill>
                          <a:latin typeface="Cambria Math"/>
                          <a:ea typeface="Cambria Math" panose="02040503050406030204" pitchFamily="18" charset="0"/>
                          <a:sym typeface="Wingdings"/>
                        </a:rPr>
                        <m:t></m:t>
                      </m:r>
                      <m:r>
                        <a:rPr lang="cs-CZ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anose="02040503050406030204" pitchFamily="18" charset="0"/>
                          <a:sym typeface="Wingdings"/>
                        </a:rPr>
                        <m:t>  </m:t>
                      </m:r>
                      <m:sPre>
                        <m:sPre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sSubSup>
                            <m:sSubSupPr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sup>
                          </m:sSubSup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&lt;</m:t>
                          </m:r>
                        </m:e>
                      </m:sPre>
                      <m:sSub>
                        <m:sSub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2−</m:t>
                          </m:r>
                          <m:r>
                            <a:rPr lang="cs-CZ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sz="1600" i="1" dirty="0">
                  <a:solidFill>
                    <a:prstClr val="black"/>
                  </a:solidFill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3" name="TextovéPole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211" y="5680298"/>
                <a:ext cx="4157813" cy="338554"/>
              </a:xfrm>
              <a:prstGeom prst="rect">
                <a:avLst/>
              </a:prstGeom>
              <a:blipFill>
                <a:blip r:embed="rId16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442800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Short-term yield curve </a:t>
            </a:r>
          </a:p>
        </p:txBody>
      </p:sp>
      <p:sp>
        <p:nvSpPr>
          <p:cNvPr id="96" name="TextovéPole 95">
            <a:extLst>
              <a:ext uri="{FF2B5EF4-FFF2-40B4-BE49-F238E27FC236}">
                <a16:creationId xmlns:a16="http://schemas.microsoft.com/office/drawing/2014/main" id="{6D134811-FF9A-4369-830A-EC5AA7553D6D}"/>
              </a:ext>
            </a:extLst>
          </p:cNvPr>
          <p:cNvSpPr txBox="1"/>
          <p:nvPr/>
        </p:nvSpPr>
        <p:spPr>
          <a:xfrm>
            <a:off x="6372200" y="1904800"/>
            <a:ext cx="925844" cy="27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prstClr val="black"/>
                </a:solidFill>
                <a:latin typeface="Cambria Math"/>
                <a:ea typeface="Cambria Math" panose="02040503050406030204" pitchFamily="18" charset="0"/>
              </a:rPr>
              <a:t>rising YC</a:t>
            </a:r>
          </a:p>
        </p:txBody>
      </p:sp>
      <p:sp>
        <p:nvSpPr>
          <p:cNvPr id="97" name="TextovéPole 96">
            <a:extLst>
              <a:ext uri="{FF2B5EF4-FFF2-40B4-BE49-F238E27FC236}">
                <a16:creationId xmlns:a16="http://schemas.microsoft.com/office/drawing/2014/main" id="{E02ABF72-D8FD-484A-9D20-D007B8975C1E}"/>
              </a:ext>
            </a:extLst>
          </p:cNvPr>
          <p:cNvSpPr txBox="1"/>
          <p:nvPr/>
        </p:nvSpPr>
        <p:spPr>
          <a:xfrm>
            <a:off x="6372000" y="2450968"/>
            <a:ext cx="1481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prstClr val="black"/>
                </a:solidFill>
                <a:latin typeface="Cambria Math"/>
                <a:ea typeface="Cambria Math" panose="02040503050406030204" pitchFamily="18" charset="0"/>
              </a:rPr>
              <a:t>flat (horizontal) YC</a:t>
            </a:r>
          </a:p>
        </p:txBody>
      </p:sp>
      <p:sp>
        <p:nvSpPr>
          <p:cNvPr id="98" name="TextovéPole 97">
            <a:extLst>
              <a:ext uri="{FF2B5EF4-FFF2-40B4-BE49-F238E27FC236}">
                <a16:creationId xmlns:a16="http://schemas.microsoft.com/office/drawing/2014/main" id="{9C7B1387-7127-40D6-B3FC-4F9786A79072}"/>
              </a:ext>
            </a:extLst>
          </p:cNvPr>
          <p:cNvSpPr txBox="1"/>
          <p:nvPr/>
        </p:nvSpPr>
        <p:spPr>
          <a:xfrm>
            <a:off x="6372000" y="2750848"/>
            <a:ext cx="1559812" cy="27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prstClr val="black"/>
                </a:solidFill>
                <a:latin typeface="Cambria Math"/>
                <a:ea typeface="Cambria Math" panose="02040503050406030204" pitchFamily="18" charset="0"/>
              </a:rPr>
              <a:t>falling (inverted) YC</a:t>
            </a:r>
          </a:p>
        </p:txBody>
      </p:sp>
    </p:spTree>
    <p:extLst>
      <p:ext uri="{BB962C8B-B14F-4D97-AF65-F5344CB8AC3E}">
        <p14:creationId xmlns:p14="http://schemas.microsoft.com/office/powerpoint/2010/main" val="2307533087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Money market instruments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6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5870088" cy="648072"/>
          </a:xfrm>
        </p:spPr>
        <p:txBody>
          <a:bodyPr/>
          <a:lstStyle/>
          <a:p>
            <a:r>
              <a:rPr lang="en-GB" dirty="0"/>
              <a:t>Interpolation and extrapolation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1188000" y="2854677"/>
            <a:ext cx="768130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Assumption that interest rates steadily change between adjacent quoted interest rates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864000" y="942861"/>
            <a:ext cx="2289442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Motivation</a:t>
            </a:r>
          </a:p>
        </p:txBody>
      </p:sp>
      <p:sp>
        <p:nvSpPr>
          <p:cNvPr id="73" name="TextovéPole 72"/>
          <p:cNvSpPr txBox="1"/>
          <p:nvPr/>
        </p:nvSpPr>
        <p:spPr>
          <a:xfrm>
            <a:off x="1188000" y="1844824"/>
            <a:ext cx="768130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Quoting a yield for an odd date (date not coinciding with generally quoted dates) needs to be approximated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1188000" y="1285592"/>
            <a:ext cx="746907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Yields along the yield curve are generally quoted for standard periods expressed in the number of months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1188001" y="5085382"/>
            <a:ext cx="775777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If the odd date is just outside the two quoted rates (instead of between them) then the linear extrapolation can be applied using the same formula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864001" y="2528159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Linear interpolation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ovéPole 69"/>
              <p:cNvSpPr txBox="1"/>
              <p:nvPr/>
            </p:nvSpPr>
            <p:spPr>
              <a:xfrm>
                <a:off x="6017100" y="4131520"/>
                <a:ext cx="3106556" cy="5936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𝑇𝑥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0" name="TextovéPole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7100" y="4131520"/>
                <a:ext cx="3106556" cy="59362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6" name="Přímá spojnice 85"/>
          <p:cNvCxnSpPr/>
          <p:nvPr/>
        </p:nvCxnSpPr>
        <p:spPr>
          <a:xfrm>
            <a:off x="4562475" y="3986014"/>
            <a:ext cx="0" cy="0"/>
          </a:xfrm>
          <a:prstGeom prst="line">
            <a:avLst/>
          </a:prstGeom>
          <a:ln w="19050">
            <a:prstDash val="lg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ovéPole 94"/>
              <p:cNvSpPr txBox="1"/>
              <p:nvPr/>
            </p:nvSpPr>
            <p:spPr>
              <a:xfrm>
                <a:off x="6593557" y="3594761"/>
                <a:ext cx="2063514" cy="5543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sub>
                          </m:sSub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5" name="TextovéPole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557" y="3594761"/>
                <a:ext cx="2063514" cy="55431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Přímá spojnice se šipkou 6"/>
          <p:cNvCxnSpPr/>
          <p:nvPr/>
        </p:nvCxnSpPr>
        <p:spPr>
          <a:xfrm flipV="1">
            <a:off x="3041784" y="3544441"/>
            <a:ext cx="2897425" cy="832514"/>
          </a:xfrm>
          <a:prstGeom prst="straightConnector1">
            <a:avLst/>
          </a:prstGeom>
          <a:ln w="25400">
            <a:solidFill>
              <a:srgbClr val="C00000"/>
            </a:solidFill>
            <a:headEnd type="none" w="lg" len="med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/>
          <p:cNvGrpSpPr/>
          <p:nvPr/>
        </p:nvGrpSpPr>
        <p:grpSpPr>
          <a:xfrm>
            <a:off x="1261195" y="3331967"/>
            <a:ext cx="5399037" cy="1868184"/>
            <a:chOff x="1262138" y="3339128"/>
            <a:chExt cx="5399037" cy="1868184"/>
          </a:xfrm>
        </p:grpSpPr>
        <p:cxnSp>
          <p:nvCxnSpPr>
            <p:cNvPr id="89" name="Přímá spojnice 88"/>
            <p:cNvCxnSpPr/>
            <p:nvPr/>
          </p:nvCxnSpPr>
          <p:spPr>
            <a:xfrm>
              <a:off x="5923951" y="3544441"/>
              <a:ext cx="0" cy="1305719"/>
            </a:xfrm>
            <a:prstGeom prst="line">
              <a:avLst/>
            </a:prstGeom>
            <a:ln w="12700">
              <a:prstDash val="lg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42"/>
            <p:cNvCxnSpPr/>
            <p:nvPr/>
          </p:nvCxnSpPr>
          <p:spPr>
            <a:xfrm>
              <a:off x="1608490" y="3472432"/>
              <a:ext cx="9619" cy="1404000"/>
            </a:xfrm>
            <a:prstGeom prst="line">
              <a:avLst/>
            </a:prstGeom>
            <a:ln w="2540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Přímá spojnice 87"/>
            <p:cNvCxnSpPr/>
            <p:nvPr/>
          </p:nvCxnSpPr>
          <p:spPr>
            <a:xfrm>
              <a:off x="4986703" y="3870573"/>
              <a:ext cx="0" cy="1008000"/>
            </a:xfrm>
            <a:prstGeom prst="line">
              <a:avLst/>
            </a:prstGeom>
            <a:ln w="12700">
              <a:prstDash val="lg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ovéPole 67"/>
                <p:cNvSpPr txBox="1"/>
                <p:nvPr/>
              </p:nvSpPr>
              <p:spPr>
                <a:xfrm>
                  <a:off x="2969717" y="4873402"/>
                  <a:ext cx="282308" cy="33291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600" b="1" i="1" smtClean="0">
                            <a:latin typeface="Cambria Math"/>
                          </a:rPr>
                          <m:t>𝑻</m:t>
                        </m:r>
                        <m:r>
                          <a:rPr lang="cs-CZ" sz="1600" b="1" i="1" baseline="-25000" smtClean="0">
                            <a:latin typeface="Cambria Math"/>
                          </a:rPr>
                          <m:t>𝟏</m:t>
                        </m:r>
                      </m:oMath>
                    </m:oMathPara>
                  </a14:m>
                  <a:endParaRPr lang="cs-CZ" sz="1600" b="1" i="1" baseline="-25000" dirty="0"/>
                </a:p>
              </p:txBody>
            </p:sp>
          </mc:Choice>
          <mc:Fallback xmlns="">
            <p:sp>
              <p:nvSpPr>
                <p:cNvPr id="68" name="TextovéPole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69717" y="4873402"/>
                  <a:ext cx="282308" cy="332912"/>
                </a:xfrm>
                <a:prstGeom prst="rect">
                  <a:avLst/>
                </a:prstGeom>
                <a:blipFill>
                  <a:blip r:embed="rId11"/>
                  <a:stretch>
                    <a:fillRect l="-1956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ovéPole 68"/>
                <p:cNvSpPr txBox="1"/>
                <p:nvPr/>
              </p:nvSpPr>
              <p:spPr>
                <a:xfrm>
                  <a:off x="5847744" y="4874400"/>
                  <a:ext cx="280800" cy="33291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600" b="1" i="1" smtClean="0">
                            <a:latin typeface="Cambria Math"/>
                          </a:rPr>
                          <m:t>𝑻</m:t>
                        </m:r>
                        <m:r>
                          <a:rPr lang="cs-CZ" sz="1600" b="1" i="1" baseline="-25000" smtClean="0">
                            <a:latin typeface="Cambria Math"/>
                          </a:rPr>
                          <m:t>𝟐</m:t>
                        </m:r>
                      </m:oMath>
                    </m:oMathPara>
                  </a14:m>
                  <a:endParaRPr lang="cs-CZ" sz="1600" b="1" i="1" baseline="-25000" dirty="0"/>
                </a:p>
              </p:txBody>
            </p:sp>
          </mc:Choice>
          <mc:Fallback xmlns="">
            <p:sp>
              <p:nvSpPr>
                <p:cNvPr id="69" name="TextovéPole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47744" y="4874400"/>
                  <a:ext cx="280800" cy="332912"/>
                </a:xfrm>
                <a:prstGeom prst="rect">
                  <a:avLst/>
                </a:prstGeom>
                <a:blipFill>
                  <a:blip r:embed="rId12"/>
                  <a:stretch>
                    <a:fillRect l="-1956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ovéPole 75"/>
                <p:cNvSpPr txBox="1"/>
                <p:nvPr/>
              </p:nvSpPr>
              <p:spPr>
                <a:xfrm>
                  <a:off x="1271633" y="4221088"/>
                  <a:ext cx="355878" cy="33291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600" b="1" i="1" smtClean="0">
                            <a:latin typeface="Cambria Math"/>
                          </a:rPr>
                          <m:t>𝒓</m:t>
                        </m:r>
                        <m:r>
                          <a:rPr lang="cs-CZ" sz="1600" b="1" i="1" baseline="-25000" smtClean="0">
                            <a:latin typeface="Cambria Math"/>
                          </a:rPr>
                          <m:t>𝑻</m:t>
                        </m:r>
                        <m:r>
                          <a:rPr lang="cs-CZ" sz="1600" b="1" i="1" baseline="-25000" smtClean="0">
                            <a:latin typeface="Cambria Math"/>
                          </a:rPr>
                          <m:t>𝟏</m:t>
                        </m:r>
                      </m:oMath>
                    </m:oMathPara>
                  </a14:m>
                  <a:endParaRPr lang="cs-CZ" sz="1600" b="1" i="1" baseline="-25000" dirty="0"/>
                </a:p>
              </p:txBody>
            </p:sp>
          </mc:Choice>
          <mc:Fallback xmlns="">
            <p:sp>
              <p:nvSpPr>
                <p:cNvPr id="76" name="TextovéPole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71633" y="4221088"/>
                  <a:ext cx="355878" cy="332912"/>
                </a:xfrm>
                <a:prstGeom prst="rect">
                  <a:avLst/>
                </a:prstGeom>
                <a:blipFill>
                  <a:blip r:embed="rId13"/>
                  <a:stretch>
                    <a:fillRect l="-847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TextovéPole 76"/>
                <p:cNvSpPr txBox="1"/>
                <p:nvPr/>
              </p:nvSpPr>
              <p:spPr>
                <a:xfrm>
                  <a:off x="1262138" y="3339128"/>
                  <a:ext cx="355878" cy="33291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600" b="1" i="1" smtClean="0">
                            <a:latin typeface="Cambria Math"/>
                          </a:rPr>
                          <m:t>𝒓</m:t>
                        </m:r>
                        <m:r>
                          <a:rPr lang="cs-CZ" sz="1600" b="1" i="1" baseline="-25000" smtClean="0">
                            <a:latin typeface="Cambria Math"/>
                          </a:rPr>
                          <m:t>𝑻</m:t>
                        </m:r>
                        <m:r>
                          <a:rPr lang="cs-CZ" sz="1600" b="1" i="1" baseline="-25000" smtClean="0">
                            <a:latin typeface="Cambria Math"/>
                          </a:rPr>
                          <m:t>𝟐</m:t>
                        </m:r>
                      </m:oMath>
                    </m:oMathPara>
                  </a14:m>
                  <a:endParaRPr lang="cs-CZ" sz="1600" b="1" i="1" baseline="-25000" dirty="0"/>
                </a:p>
              </p:txBody>
            </p:sp>
          </mc:Choice>
          <mc:Fallback xmlns="">
            <p:sp>
              <p:nvSpPr>
                <p:cNvPr id="77" name="TextovéPole 7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62138" y="3339128"/>
                  <a:ext cx="355878" cy="332912"/>
                </a:xfrm>
                <a:prstGeom prst="rect">
                  <a:avLst/>
                </a:prstGeom>
                <a:blipFill>
                  <a:blip r:embed="rId14"/>
                  <a:stretch>
                    <a:fillRect l="-8621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TextovéPole 84"/>
                <p:cNvSpPr txBox="1"/>
                <p:nvPr/>
              </p:nvSpPr>
              <p:spPr>
                <a:xfrm>
                  <a:off x="1283470" y="3650998"/>
                  <a:ext cx="355878" cy="33291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600" b="1" i="1" smtClean="0">
                            <a:latin typeface="Cambria Math"/>
                          </a:rPr>
                          <m:t>𝒓</m:t>
                        </m:r>
                        <m:r>
                          <a:rPr lang="cs-CZ" sz="1600" b="1" i="1" baseline="-25000" smtClean="0">
                            <a:latin typeface="Cambria Math"/>
                          </a:rPr>
                          <m:t>𝑻𝒙</m:t>
                        </m:r>
                      </m:oMath>
                    </m:oMathPara>
                  </a14:m>
                  <a:endParaRPr lang="cs-CZ" sz="1600" b="1" i="1" baseline="-25000" dirty="0"/>
                </a:p>
              </p:txBody>
            </p:sp>
          </mc:Choice>
          <mc:Fallback xmlns="">
            <p:sp>
              <p:nvSpPr>
                <p:cNvPr id="85" name="TextovéPole 8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83470" y="3650998"/>
                  <a:ext cx="355878" cy="332912"/>
                </a:xfrm>
                <a:prstGeom prst="rect">
                  <a:avLst/>
                </a:prstGeom>
                <a:blipFill>
                  <a:blip r:embed="rId15"/>
                  <a:stretch>
                    <a:fillRect l="-847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5" name="Přímá spojnice 44"/>
            <p:cNvCxnSpPr/>
            <p:nvPr/>
          </p:nvCxnSpPr>
          <p:spPr>
            <a:xfrm flipV="1">
              <a:off x="1610996" y="4871034"/>
              <a:ext cx="5050179" cy="8103"/>
            </a:xfrm>
            <a:prstGeom prst="line">
              <a:avLst/>
            </a:prstGeom>
            <a:ln w="2540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1619672" y="3544441"/>
              <a:ext cx="4320480" cy="0"/>
            </a:xfrm>
            <a:prstGeom prst="line">
              <a:avLst/>
            </a:prstGeom>
            <a:ln w="12700">
              <a:prstDash val="lg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Přímá spojnice 74"/>
            <p:cNvCxnSpPr>
              <a:cxnSpLocks/>
            </p:cNvCxnSpPr>
            <p:nvPr/>
          </p:nvCxnSpPr>
          <p:spPr>
            <a:xfrm>
              <a:off x="1610053" y="4393679"/>
              <a:ext cx="4313898" cy="0"/>
            </a:xfrm>
            <a:prstGeom prst="line">
              <a:avLst/>
            </a:prstGeom>
            <a:ln w="12700">
              <a:prstDash val="lg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Přímá spojnice 86"/>
            <p:cNvCxnSpPr/>
            <p:nvPr/>
          </p:nvCxnSpPr>
          <p:spPr>
            <a:xfrm>
              <a:off x="1620615" y="3836665"/>
              <a:ext cx="3365326" cy="0"/>
            </a:xfrm>
            <a:prstGeom prst="line">
              <a:avLst/>
            </a:prstGeom>
            <a:ln w="12700">
              <a:prstDash val="lg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>
              <a:off x="3035768" y="4393679"/>
              <a:ext cx="0" cy="479723"/>
            </a:xfrm>
            <a:prstGeom prst="line">
              <a:avLst/>
            </a:prstGeom>
            <a:ln w="12700">
              <a:prstDash val="lg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TextovéPole 89"/>
                <p:cNvSpPr txBox="1"/>
                <p:nvPr/>
              </p:nvSpPr>
              <p:spPr>
                <a:xfrm>
                  <a:off x="4896782" y="4874400"/>
                  <a:ext cx="280800" cy="33291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600" b="1" i="1" smtClean="0">
                            <a:latin typeface="Cambria Math"/>
                          </a:rPr>
                          <m:t>𝑻</m:t>
                        </m:r>
                        <m:r>
                          <a:rPr lang="cs-CZ" sz="1600" b="1" i="1" baseline="-25000" smtClean="0">
                            <a:latin typeface="Cambria Math"/>
                          </a:rPr>
                          <m:t>𝒙</m:t>
                        </m:r>
                      </m:oMath>
                    </m:oMathPara>
                  </a14:m>
                  <a:endParaRPr lang="cs-CZ" sz="1600" b="1" i="1" baseline="-25000" dirty="0"/>
                </a:p>
              </p:txBody>
            </p:sp>
          </mc:Choice>
          <mc:Fallback xmlns="">
            <p:sp>
              <p:nvSpPr>
                <p:cNvPr id="90" name="TextovéPole 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96782" y="4874400"/>
                  <a:ext cx="280800" cy="332912"/>
                </a:xfrm>
                <a:prstGeom prst="rect">
                  <a:avLst/>
                </a:prstGeom>
                <a:blipFill>
                  <a:blip r:embed="rId16"/>
                  <a:stretch>
                    <a:fillRect l="-1956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431508103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Money market instruments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28800" cy="360000"/>
          </a:xfrm>
        </p:spPr>
        <p:txBody>
          <a:bodyPr/>
          <a:lstStyle/>
          <a:p>
            <a:pPr algn="r"/>
            <a:r>
              <a:rPr lang="cs-CZ" dirty="0"/>
              <a:t>7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4428000" cy="648072"/>
          </a:xfrm>
        </p:spPr>
        <p:txBody>
          <a:bodyPr/>
          <a:lstStyle/>
          <a:p>
            <a:r>
              <a:rPr lang="en-GB" dirty="0"/>
              <a:t>Certificate of depos</a:t>
            </a:r>
            <a:r>
              <a:rPr lang="cs-CZ" dirty="0"/>
              <a:t>i</a:t>
            </a:r>
            <a:r>
              <a:rPr lang="en-GB" dirty="0"/>
              <a:t>t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1188000" y="1850157"/>
            <a:ext cx="7728176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CDs with longer maturities paying more than one coupon in periodic intervals are also possible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  <a:sym typeface="Wingdings"/>
              </a:rPr>
              <a:t> exposure to reinvestment risk (similar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to coupon bonds)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864000" y="942861"/>
            <a:ext cx="298792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Properties</a:t>
            </a:r>
          </a:p>
        </p:txBody>
      </p:sp>
      <p:sp>
        <p:nvSpPr>
          <p:cNvPr id="73" name="TextovéPole 72"/>
          <p:cNvSpPr txBox="1"/>
          <p:nvPr/>
        </p:nvSpPr>
        <p:spPr>
          <a:xfrm>
            <a:off x="1188000" y="1567458"/>
            <a:ext cx="77281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CD typically pays one coupon at maturity usually no longer than one year 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1188000" y="1285592"/>
            <a:ext cx="77281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Negotiable security issued by a bank to raise liquidity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1188000" y="5323974"/>
            <a:ext cx="6264319" cy="3753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Property of HPY (consequence of simple interest)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864001" y="2713121"/>
            <a:ext cx="377417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Holding period yield</a:t>
            </a:r>
          </a:p>
        </p:txBody>
      </p:sp>
      <p:graphicFrame>
        <p:nvGraphicFramePr>
          <p:cNvPr id="59" name="Tabulka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269527"/>
              </p:ext>
            </p:extLst>
          </p:nvPr>
        </p:nvGraphicFramePr>
        <p:xfrm>
          <a:off x="1572344" y="3355213"/>
          <a:ext cx="609600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6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Holding period</a:t>
                      </a:r>
                    </a:p>
                  </a:txBody>
                  <a:tcPr marL="0" marR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ovéPole 59"/>
              <p:cNvSpPr txBox="1"/>
              <p:nvPr/>
            </p:nvSpPr>
            <p:spPr>
              <a:xfrm>
                <a:off x="1134666" y="3105732"/>
                <a:ext cx="9349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200" b="1" i="0" smtClean="0">
                          <a:latin typeface="Cambria Math"/>
                        </a:rPr>
                        <m:t>𝐈𝐬𝐬𝐮𝐚𝐧𝐜𝐞</m:t>
                      </m:r>
                      <m:r>
                        <a:rPr lang="cs-CZ" sz="1200" b="1" i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cs-CZ" sz="1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𝐈</m:t>
                      </m:r>
                      <m:r>
                        <a:rPr lang="cs-CZ" sz="1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1200" b="1" dirty="0"/>
              </a:p>
            </p:txBody>
          </p:sp>
        </mc:Choice>
        <mc:Fallback xmlns="">
          <p:sp>
            <p:nvSpPr>
              <p:cNvPr id="60" name="TextovéPol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666" y="3105732"/>
                <a:ext cx="934963" cy="276999"/>
              </a:xfrm>
              <a:prstGeom prst="rect">
                <a:avLst/>
              </a:prstGeom>
              <a:blipFill>
                <a:blip r:embed="rId13"/>
                <a:stretch>
                  <a:fillRect l="-3247" r="-649" b="-86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ovéPole 60"/>
              <p:cNvSpPr txBox="1"/>
              <p:nvPr/>
            </p:nvSpPr>
            <p:spPr>
              <a:xfrm>
                <a:off x="6156176" y="3096902"/>
                <a:ext cx="85965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200" b="1" i="0" smtClean="0">
                          <a:latin typeface="Cambria Math"/>
                        </a:rPr>
                        <m:t>𝐒𝐚𝐥𝐞</m:t>
                      </m:r>
                      <m:r>
                        <a:rPr lang="cs-CZ" sz="1200" b="1" i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cs-CZ" sz="1200" b="1" i="0" smtClean="0">
                          <a:latin typeface="Cambria Math" panose="02040503050406030204" pitchFamily="18" charset="0"/>
                        </a:rPr>
                        <m:t>𝐒</m:t>
                      </m:r>
                      <m:r>
                        <a:rPr lang="cs-CZ" sz="1200" b="1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1200" b="1" dirty="0"/>
              </a:p>
            </p:txBody>
          </p:sp>
        </mc:Choice>
        <mc:Fallback xmlns=""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3096902"/>
                <a:ext cx="859657" cy="276999"/>
              </a:xfrm>
              <a:prstGeom prst="rect">
                <a:avLst/>
              </a:prstGeom>
              <a:blipFill>
                <a:blip r:embed="rId14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ovéPole 63"/>
              <p:cNvSpPr txBox="1"/>
              <p:nvPr/>
            </p:nvSpPr>
            <p:spPr>
              <a:xfrm>
                <a:off x="7114520" y="3102602"/>
                <a:ext cx="114793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200" b="1" i="0" smtClean="0">
                          <a:latin typeface="Cambria Math"/>
                        </a:rPr>
                        <m:t>𝐌𝐚𝐭𝐮𝐫𝐢𝐭𝐲</m:t>
                      </m:r>
                      <m:r>
                        <a:rPr lang="cs-CZ" sz="1200" b="1" i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cs-CZ" sz="1200" b="1" i="0" smtClean="0">
                          <a:latin typeface="Cambria Math" panose="02040503050406030204" pitchFamily="18" charset="0"/>
                        </a:rPr>
                        <m:t>𝐌</m:t>
                      </m:r>
                      <m:r>
                        <a:rPr lang="cs-CZ" sz="1200" b="1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1200" b="1" dirty="0"/>
              </a:p>
            </p:txBody>
          </p:sp>
        </mc:Choice>
        <mc:Fallback xmlns="">
          <p:sp>
            <p:nvSpPr>
              <p:cNvPr id="64" name="TextovéPol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4520" y="3102602"/>
                <a:ext cx="1147936" cy="276999"/>
              </a:xfrm>
              <a:prstGeom prst="rect">
                <a:avLst/>
              </a:prstGeom>
              <a:blipFill>
                <a:blip r:embed="rId1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ovéPole 66"/>
              <p:cNvSpPr txBox="1"/>
              <p:nvPr/>
            </p:nvSpPr>
            <p:spPr>
              <a:xfrm>
                <a:off x="2358802" y="3098410"/>
                <a:ext cx="116698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cs-CZ" sz="1200" b="1" smtClean="0">
                        <a:latin typeface="Cambria Math"/>
                      </a:rPr>
                      <m:t>𝐏𝐮𝐫𝐜𝐡𝐚𝐬𝐞</m:t>
                    </m:r>
                  </m:oMath>
                </a14:m>
                <a:r>
                  <a:rPr lang="cs-CZ" sz="1200" b="1" dirty="0">
                    <a:latin typeface="Cambria Math"/>
                  </a:rPr>
                  <a:t> (P)</a:t>
                </a:r>
              </a:p>
            </p:txBody>
          </p:sp>
        </mc:Choice>
        <mc:Fallback xmlns="">
          <p:sp>
            <p:nvSpPr>
              <p:cNvPr id="67" name="TextovéPole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8802" y="3098410"/>
                <a:ext cx="1166986" cy="276999"/>
              </a:xfrm>
              <a:prstGeom prst="rect">
                <a:avLst/>
              </a:prstGeom>
              <a:blipFill>
                <a:blip r:embed="rId16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ovéPole 67"/>
              <p:cNvSpPr txBox="1"/>
              <p:nvPr/>
            </p:nvSpPr>
            <p:spPr>
              <a:xfrm>
                <a:off x="2535586" y="3564000"/>
                <a:ext cx="504055" cy="3028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b="1" i="1" smtClean="0">
                          <a:latin typeface="Cambria Math"/>
                        </a:rPr>
                        <m:t>𝒓</m:t>
                      </m:r>
                      <m:r>
                        <a:rPr lang="cs-CZ" sz="1400" b="1" i="1" baseline="-25000" smtClean="0">
                          <a:latin typeface="Cambria Math"/>
                        </a:rPr>
                        <m:t>𝑷</m:t>
                      </m:r>
                      <m:r>
                        <a:rPr lang="cs-CZ" sz="1400" b="1" i="1" baseline="-25000" smtClean="0">
                          <a:latin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cs-CZ" sz="1400" b="1" i="1" baseline="-25000" dirty="0"/>
              </a:p>
            </p:txBody>
          </p:sp>
        </mc:Choice>
        <mc:Fallback xmlns="">
          <p:sp>
            <p:nvSpPr>
              <p:cNvPr id="68" name="TextovéPole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5586" y="3564000"/>
                <a:ext cx="504055" cy="30284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ovéPole 68"/>
              <p:cNvSpPr txBox="1"/>
              <p:nvPr/>
            </p:nvSpPr>
            <p:spPr>
              <a:xfrm>
                <a:off x="6338292" y="3563863"/>
                <a:ext cx="504055" cy="3028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b="1" i="1" smtClean="0">
                          <a:latin typeface="Cambria Math"/>
                        </a:rPr>
                        <m:t>𝒓</m:t>
                      </m:r>
                      <m:r>
                        <a:rPr lang="cs-CZ" sz="1400" b="1" i="1" baseline="-25000" smtClean="0">
                          <a:latin typeface="Cambria Math"/>
                        </a:rPr>
                        <m:t>𝑺</m:t>
                      </m:r>
                      <m:r>
                        <a:rPr lang="cs-CZ" sz="1400" b="1" i="1" baseline="-25000" smtClean="0">
                          <a:latin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cs-CZ" sz="1400" b="1" i="1" baseline="-25000" dirty="0"/>
              </a:p>
            </p:txBody>
          </p:sp>
        </mc:Choice>
        <mc:Fallback xmlns="">
          <p:sp>
            <p:nvSpPr>
              <p:cNvPr id="69" name="TextovéPole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8292" y="3563863"/>
                <a:ext cx="504055" cy="30284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ovéPole 69"/>
              <p:cNvSpPr txBox="1"/>
              <p:nvPr/>
            </p:nvSpPr>
            <p:spPr>
              <a:xfrm>
                <a:off x="989509" y="3744974"/>
                <a:ext cx="4102983" cy="9176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purchasing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price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d>
                            <m:d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1+</m:t>
                              </m:r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f>
                                <m:f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sz="16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b="0" i="1" smtClean="0">
                                          <a:latin typeface="Cambria Math"/>
                                          <a:ea typeface="Cambria Math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cs-CZ" sz="1600" b="0" i="1" smtClean="0">
                                          <a:latin typeface="Cambria Math"/>
                                          <a:ea typeface="Cambria Math"/>
                                        </a:rPr>
                                        <m:t>𝐼𝑀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cs-CZ" sz="1600" b="0" i="1" smtClean="0">
                                      <a:latin typeface="Cambria Math"/>
                                      <a:ea typeface="Cambria Math"/>
                                    </a:rPr>
                                    <m:t>365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f>
                            <m:f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b="0" i="1" smtClean="0">
                                      <a:latin typeface="Cambria Math"/>
                                      <a:ea typeface="Cambria Math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cs-CZ" sz="1600" b="0" i="1" smtClean="0">
                                      <a:latin typeface="Cambria Math"/>
                                      <a:ea typeface="Cambria Math"/>
                                    </a:rPr>
                                    <m:t>𝑃𝑀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365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0" name="TextovéPole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509" y="3744974"/>
                <a:ext cx="4102983" cy="91768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ovéPole 74"/>
              <p:cNvSpPr txBox="1"/>
              <p:nvPr/>
            </p:nvSpPr>
            <p:spPr>
              <a:xfrm>
                <a:off x="5123681" y="3731890"/>
                <a:ext cx="3678186" cy="919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selling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price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d>
                            <m:d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1+</m:t>
                              </m:r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f>
                                <m:f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sz="16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b="0" i="1" smtClean="0">
                                          <a:latin typeface="Cambria Math"/>
                                          <a:ea typeface="Cambria Math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cs-CZ" sz="1600" b="0" i="1" smtClean="0">
                                          <a:latin typeface="Cambria Math"/>
                                          <a:ea typeface="Cambria Math"/>
                                        </a:rPr>
                                        <m:t>𝐼𝑀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cs-CZ" sz="1600" b="0" i="1" smtClean="0">
                                      <a:latin typeface="Cambria Math"/>
                                      <a:ea typeface="Cambria Math"/>
                                    </a:rPr>
                                    <m:t>365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f>
                            <m:f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b="0" i="1" smtClean="0">
                                      <a:latin typeface="Cambria Math"/>
                                      <a:ea typeface="Cambria Math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cs-CZ" sz="1600" b="0" i="1" smtClean="0">
                                      <a:latin typeface="Cambria Math"/>
                                      <a:ea typeface="Cambria Math"/>
                                    </a:rPr>
                                    <m:t>𝑆𝑀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365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5" name="TextovéPole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3681" y="3731890"/>
                <a:ext cx="3678186" cy="919291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1549644" y="4472161"/>
                <a:ext cx="6618546" cy="9166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HPY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 (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simple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return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)=</m:t>
                      </m:r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cs-CZ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cs-CZ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</m:sSub>
                            </m:den>
                          </m:f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365</m:t>
                          </m:r>
                        </m:num>
                        <m:den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𝑃𝑆</m:t>
                              </m:r>
                            </m:sub>
                          </m:sSub>
                        </m:den>
                      </m:f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cs-CZ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  <m: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𝑀</m:t>
                                  </m:r>
                                </m:sub>
                              </m:sSub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f>
                                <m:f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sz="16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i="1">
                                          <a:latin typeface="Cambria Math"/>
                                          <a:ea typeface="Cambria Math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cs-CZ" sz="1600" i="1">
                                          <a:latin typeface="Cambria Math"/>
                                          <a:ea typeface="Cambria Math"/>
                                        </a:rPr>
                                        <m:t>𝑃𝑀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cs-CZ" sz="1600" i="1">
                                      <a:latin typeface="Cambria Math"/>
                                      <a:ea typeface="Cambria Math"/>
                                    </a:rPr>
                                    <m:t>365</m:t>
                                  </m:r>
                                </m:den>
                              </m:f>
                            </m:num>
                            <m:den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cs-CZ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  <m: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𝑀</m:t>
                                  </m:r>
                                </m:sub>
                              </m:sSub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f>
                                <m:f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sz="16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i="1">
                                          <a:latin typeface="Cambria Math"/>
                                          <a:ea typeface="Cambria Math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cs-CZ" sz="1600" i="1">
                                          <a:latin typeface="Cambria Math"/>
                                          <a:ea typeface="Cambria Math"/>
                                        </a:rPr>
                                        <m:t>𝑆𝑀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cs-CZ" sz="1600" i="1">
                                      <a:latin typeface="Cambria Math"/>
                                      <a:ea typeface="Cambria Math"/>
                                    </a:rPr>
                                    <m:t>365</m:t>
                                  </m:r>
                                </m:den>
                              </m:f>
                            </m:den>
                          </m:f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e>
                      </m:d>
                      <m:r>
                        <a:rPr lang="cs-CZ" sz="1600" i="1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365</m:t>
                          </m:r>
                        </m:num>
                        <m:den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𝑃𝑆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9644" y="4472161"/>
                <a:ext cx="6618546" cy="916661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1988130" y="5636865"/>
                <a:ext cx="5464189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52425" lvl="2">
                  <a:buClr>
                    <a:srgbClr val="7030A0"/>
                  </a:buClr>
                  <a:buSzPct val="80000"/>
                </a:pP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flat yield curve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GB" i="1">
                            <a:latin typeface="Cambria Math"/>
                            <a:ea typeface="Cambria Math" panose="02040503050406030204" pitchFamily="18" charset="0"/>
                          </a:rPr>
                          <m:t>𝑃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</m:sub>
                    </m:sSub>
                    <m:r>
                      <a:rPr lang="en-GB" i="1"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GB" i="1">
                            <a:latin typeface="Cambria Math"/>
                            <a:ea typeface="Cambria Math" panose="02040503050406030204" pitchFamily="18" charset="0"/>
                          </a:rPr>
                          <m:t>𝑆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</m:sub>
                    </m:sSub>
                    <m:r>
                      <a:rPr lang="en-GB" i="1">
                        <a:latin typeface="Cambria Math"/>
                        <a:ea typeface="Cambria Math" panose="02040503050406030204" pitchFamily="18" charset="0"/>
                      </a:rPr>
                      <m:t>) </m:t>
                    </m:r>
                    <m:r>
                      <a:rPr lang="en-GB" i="1" smtClean="0">
                        <a:latin typeface="Cambria Math"/>
                        <a:ea typeface="Cambria Math" panose="02040503050406030204" pitchFamily="18" charset="0"/>
                        <a:sym typeface="Wingdings"/>
                      </a:rPr>
                      <m:t></m:t>
                    </m:r>
                    <m:r>
                      <a:rPr lang="en-GB" b="0" i="1" smtClean="0">
                        <a:latin typeface="Cambria Math"/>
                        <a:ea typeface="Cambria Math" panose="02040503050406030204" pitchFamily="18" charset="0"/>
                        <a:sym typeface="Wingdings"/>
                      </a:rPr>
                      <m:t> </m:t>
                    </m:r>
                  </m:oMath>
                </a14:m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HPY &lt;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GB" i="1">
                            <a:latin typeface="Cambria Math"/>
                            <a:ea typeface="Cambria Math" panose="02040503050406030204" pitchFamily="18" charset="0"/>
                          </a:rPr>
                          <m:t>𝑃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</m:sub>
                    </m:sSub>
                    <m:r>
                      <a:rPr lang="en-GB" i="1"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GB" i="1">
                            <a:latin typeface="Cambria Math"/>
                            <a:ea typeface="Cambria Math" panose="02040503050406030204" pitchFamily="18" charset="0"/>
                          </a:rPr>
                          <m:t>𝑆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endParaRPr lang="en-GB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8130" y="5636865"/>
                <a:ext cx="5464189" cy="369332"/>
              </a:xfrm>
              <a:prstGeom prst="rect">
                <a:avLst/>
              </a:prstGeom>
              <a:blipFill>
                <a:blip r:embed="rId23"/>
                <a:stretch>
                  <a:fillRect t="-11667" b="-25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9952263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Money market instruments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28800" cy="360000"/>
          </a:xfrm>
        </p:spPr>
        <p:txBody>
          <a:bodyPr/>
          <a:lstStyle/>
          <a:p>
            <a:pPr algn="r"/>
            <a:r>
              <a:rPr lang="cs-CZ" dirty="0"/>
              <a:t>8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3999" y="144000"/>
            <a:ext cx="4428001" cy="648072"/>
          </a:xfrm>
        </p:spPr>
        <p:txBody>
          <a:bodyPr/>
          <a:lstStyle/>
          <a:p>
            <a:r>
              <a:rPr lang="en-GB" dirty="0"/>
              <a:t>Treasury bill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64000" y="3392041"/>
            <a:ext cx="372003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Bond-equivalent yield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188001" y="1297915"/>
            <a:ext cx="76792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T-bills are issued by ministries of finance to raise short-term finance 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864000" y="946820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Properties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1187999" y="1571228"/>
            <a:ext cx="767926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Quotation on discount basis – security pays no explicit interest, remuneration is in the form of a discount to its par value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/>
              <p:cNvSpPr txBox="1"/>
              <p:nvPr/>
            </p:nvSpPr>
            <p:spPr>
              <a:xfrm>
                <a:off x="5724128" y="2185814"/>
                <a:ext cx="269999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amount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received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 (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AR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2185814"/>
                <a:ext cx="2699993" cy="338554"/>
              </a:xfrm>
              <a:prstGeom prst="rect">
                <a:avLst/>
              </a:prstGeom>
              <a:blipFill rotWithShape="1">
                <a:blip r:embed="rId18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ovéPole 48"/>
              <p:cNvSpPr txBox="1"/>
              <p:nvPr/>
            </p:nvSpPr>
            <p:spPr>
              <a:xfrm>
                <a:off x="1691680" y="2162572"/>
                <a:ext cx="3924128" cy="391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amount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invested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 (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AI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box>
                            <m:box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cs-CZ" sz="1600" b="0" i="0" smtClean="0">
                                      <a:latin typeface="Cambria Math"/>
                                      <a:ea typeface="Cambria Math"/>
                                    </a:rPr>
                                    <m:t>ACT</m:t>
                                  </m:r>
                                </m:num>
                                <m:den>
                                  <m:r>
                                    <a:rPr lang="cs-CZ" sz="1600" b="0" i="1" smtClean="0">
                                      <a:latin typeface="Cambria Math"/>
                                      <a:ea typeface="Cambria Math"/>
                                    </a:rPr>
                                    <m:t>365</m:t>
                                  </m:r>
                                </m:den>
                              </m:f>
                            </m:e>
                          </m:box>
                        </m:e>
                      </m:d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9" name="TextovéPole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2162572"/>
                <a:ext cx="3924128" cy="391261"/>
              </a:xfrm>
              <a:prstGeom prst="rect">
                <a:avLst/>
              </a:prstGeom>
              <a:blipFill>
                <a:blip r:embed="rId19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ovéPole 49"/>
              <p:cNvSpPr txBox="1"/>
              <p:nvPr/>
            </p:nvSpPr>
            <p:spPr>
              <a:xfrm>
                <a:off x="1619672" y="2506931"/>
                <a:ext cx="3672408" cy="6606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SR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1600" b="0" i="0" smtClean="0">
                              <a:latin typeface="Cambria Math"/>
                              <a:ea typeface="Cambria Math"/>
                            </a:rPr>
                            <m:t>AR</m:t>
                          </m:r>
                          <m:r>
                            <a:rPr lang="cs-CZ" sz="1600" b="0" i="0" smtClean="0">
                              <a:latin typeface="Cambria Math"/>
                              <a:ea typeface="Cambria Math"/>
                            </a:rPr>
                            <m:t> −</m:t>
                          </m:r>
                          <m:r>
                            <m:rPr>
                              <m:sty m:val="p"/>
                            </m:rPr>
                            <a:rPr lang="cs-CZ" sz="1600" b="0" i="0" smtClean="0">
                              <a:latin typeface="Cambria Math"/>
                              <a:ea typeface="Cambria Math"/>
                            </a:rPr>
                            <m:t>AI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cs-CZ" sz="1600" b="0" i="0" smtClean="0">
                              <a:latin typeface="Cambria Math"/>
                              <a:ea typeface="Cambria Math"/>
                            </a:rPr>
                            <m:t>AI</m:t>
                          </m:r>
                        </m:den>
                      </m:f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365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cs-CZ" sz="1600" b="0" i="0" smtClean="0">
                              <a:latin typeface="Cambria Math"/>
                              <a:ea typeface="Cambria Math"/>
                            </a:rPr>
                            <m:t>ACT</m:t>
                          </m:r>
                        </m:den>
                      </m:f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num>
                        <m:den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box>
                            <m:box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cs-CZ" sz="1600" b="0" i="0" smtClean="0">
                                      <a:latin typeface="Cambria Math"/>
                                      <a:ea typeface="Cambria Math"/>
                                    </a:rPr>
                                    <m:t>ACT</m:t>
                                  </m:r>
                                </m:num>
                                <m:den>
                                  <m:r>
                                    <a:rPr lang="cs-CZ" sz="1600" b="0" i="1" smtClean="0">
                                      <a:latin typeface="Cambria Math"/>
                                      <a:ea typeface="Cambria Math"/>
                                    </a:rPr>
                                    <m:t>365</m:t>
                                  </m:r>
                                </m:den>
                              </m:f>
                            </m:e>
                          </m:box>
                        </m:den>
                      </m:f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0" name="TextovéPol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2506931"/>
                <a:ext cx="3672408" cy="660694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ovéPole 50"/>
              <p:cNvSpPr txBox="1"/>
              <p:nvPr/>
            </p:nvSpPr>
            <p:spPr>
              <a:xfrm>
                <a:off x="5201022" y="2508895"/>
                <a:ext cx="2160240" cy="655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𝑑</m:t>
                      </m:r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cs-CZ" sz="1600" b="0" i="0" smtClean="0">
                              <a:latin typeface="Cambria Math"/>
                              <a:ea typeface="Cambria Math"/>
                            </a:rPr>
                            <m:t>SR</m:t>
                          </m:r>
                        </m:num>
                        <m:den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1+</m:t>
                          </m:r>
                          <m:r>
                            <m:rPr>
                              <m:nor/>
                            </m:rPr>
                            <a:rPr lang="cs-CZ" sz="1600" b="0" i="0" smtClean="0">
                              <a:latin typeface="Cambria Math"/>
                              <a:ea typeface="Cambria Math"/>
                            </a:rPr>
                            <m:t>SR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box>
                            <m:box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cs-CZ" sz="1600" b="0" i="0" smtClean="0">
                                      <a:latin typeface="Cambria Math"/>
                                      <a:ea typeface="Cambria Math"/>
                                    </a:rPr>
                                    <m:t>ACT</m:t>
                                  </m:r>
                                </m:num>
                                <m:den>
                                  <m:r>
                                    <a:rPr lang="cs-CZ" sz="1600" b="0" i="1" smtClean="0">
                                      <a:latin typeface="Cambria Math"/>
                                      <a:ea typeface="Cambria Math"/>
                                    </a:rPr>
                                    <m:t>365</m:t>
                                  </m:r>
                                </m:den>
                              </m:f>
                            </m:e>
                          </m:box>
                        </m:den>
                      </m:f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1" name="TextovéPol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1022" y="2508895"/>
                <a:ext cx="2160240" cy="655692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ovéPole 51"/>
              <p:cNvSpPr txBox="1"/>
              <p:nvPr/>
            </p:nvSpPr>
            <p:spPr>
              <a:xfrm>
                <a:off x="7092280" y="2564904"/>
                <a:ext cx="1890881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𝑑</m:t>
                    </m:r>
                    <m:r>
                      <a:rPr lang="en-GB" sz="1400" b="0" i="1" smtClean="0">
                        <a:latin typeface="Cambria Math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  discount rate</a:t>
                </a:r>
              </a:p>
              <a:p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SR ..   simple return </a:t>
                </a:r>
              </a:p>
            </p:txBody>
          </p:sp>
        </mc:Choice>
        <mc:Fallback xmlns="">
          <p:sp>
            <p:nvSpPr>
              <p:cNvPr id="52" name="TextovéPole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2564904"/>
                <a:ext cx="1890881" cy="523220"/>
              </a:xfrm>
              <a:prstGeom prst="rect">
                <a:avLst/>
              </a:prstGeom>
              <a:blipFill rotWithShape="1">
                <a:blip r:embed="rId22"/>
                <a:stretch>
                  <a:fillRect l="-643" t="-2326" b="-930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ovéPole 52"/>
          <p:cNvSpPr txBox="1"/>
          <p:nvPr/>
        </p:nvSpPr>
        <p:spPr>
          <a:xfrm>
            <a:off x="1188001" y="3109575"/>
            <a:ext cx="770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Discount rate is always lower than the corresponding simple return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1188000" y="3717032"/>
            <a:ext cx="7704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BEY is the yield of a notional par bond issued with the same maturity as the T-bill and with the face value equal to the current price of the T-bill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2345889" y="4835136"/>
                <a:ext cx="2232248" cy="3879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cs-CZ" sz="1600" i="1">
                          <a:latin typeface="Cambria Math"/>
                          <a:ea typeface="Cambria Math"/>
                        </a:rPr>
                        <m:t>×</m:t>
                      </m:r>
                      <m:box>
                        <m:box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cs-CZ" sz="1600">
                                  <a:latin typeface="Cambria Math"/>
                                  <a:ea typeface="Cambria Math"/>
                                </a:rPr>
                                <m:t>ACT</m:t>
                              </m:r>
                            </m:num>
                            <m:den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365</m:t>
                              </m:r>
                            </m:den>
                          </m:f>
                        </m:e>
                      </m:box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   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5889" y="4835136"/>
                <a:ext cx="2232248" cy="38792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ovéPole 56"/>
          <p:cNvSpPr txBox="1"/>
          <p:nvPr/>
        </p:nvSpPr>
        <p:spPr>
          <a:xfrm>
            <a:off x="1188000" y="4254996"/>
            <a:ext cx="7704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 T-bill with less than six months to maturity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  <a:sym typeface="Wingdings"/>
              </a:rPr>
              <a:t> equivalent bond pays only last coupon at maturity</a:t>
            </a:r>
            <a:endParaRPr lang="en-GB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1188000" y="5185767"/>
            <a:ext cx="792050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 T-bill with more than six months to maturity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  <a:sym typeface="Wingdings"/>
              </a:rPr>
              <a:t> equivalent bond pays also accrued penultimate coupon that can be reinvested for six months at rate </a:t>
            </a:r>
            <a:r>
              <a:rPr lang="en-GB" i="1" dirty="0">
                <a:latin typeface="Cambria Math" panose="02040503050406030204" pitchFamily="18" charset="0"/>
                <a:ea typeface="Cambria Math" panose="02040503050406030204" pitchFamily="18" charset="0"/>
                <a:sym typeface="Wingdings"/>
              </a:rPr>
              <a:t>c</a:t>
            </a:r>
            <a:endParaRPr lang="en-GB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58"/>
              <p:cNvSpPr txBox="1"/>
              <p:nvPr/>
            </p:nvSpPr>
            <p:spPr>
              <a:xfrm>
                <a:off x="2339751" y="5754304"/>
                <a:ext cx="5112569" cy="3924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M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P</m:t>
                          </m:r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×</m:t>
                          </m:r>
                          <m:box>
                            <m:box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cs-CZ" sz="1600" b="0" i="0" smtClean="0">
                                      <a:latin typeface="Cambria Math"/>
                                      <a:ea typeface="Cambria Math"/>
                                    </a:rPr>
                                    <m:t>ACT</m:t>
                                  </m:r>
                                  <m:r>
                                    <a:rPr lang="cs-CZ" sz="1600" b="0" i="0" smtClean="0">
                                      <a:latin typeface="Cambria Math"/>
                                      <a:ea typeface="Cambria Math"/>
                                    </a:rPr>
                                    <m:t>−365/2</m:t>
                                  </m:r>
                                </m:num>
                                <m:den>
                                  <m:r>
                                    <a:rPr lang="cs-CZ" sz="1600" b="0" i="1" smtClean="0">
                                      <a:latin typeface="Cambria Math"/>
                                      <a:ea typeface="Cambria Math"/>
                                    </a:rPr>
                                    <m:t>365</m:t>
                                  </m:r>
                                </m:den>
                              </m:f>
                            </m:e>
                          </m:box>
                        </m:e>
                      </m:d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1+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×</m:t>
                          </m:r>
                          <m:box>
                            <m:box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sz="160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cs-CZ" sz="16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e>
                      </m:d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/>
                        </a:rPr>
                        <m:t>+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/>
                        </a:rPr>
                        <m:t>𝑃</m:t>
                      </m:r>
                      <m:r>
                        <m:rPr>
                          <m:nor/>
                        </m:rPr>
                        <a:rPr lang="cs-CZ" sz="1600">
                          <a:latin typeface="Cambria Math"/>
                          <a:ea typeface="Cambria Math" panose="02040503050406030204" pitchFamily="18" charset="0"/>
                        </a:rPr>
                        <m:t> +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cs-CZ" sz="1600" i="1">
                          <a:latin typeface="Cambria Math"/>
                          <a:ea typeface="Cambria Math"/>
                        </a:rPr>
                        <m:t>×</m:t>
                      </m:r>
                      <m:box>
                        <m:box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sz="160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9" name="TextovéPole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1" y="5754304"/>
                <a:ext cx="5112569" cy="39241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6300192" y="4653136"/>
                <a:ext cx="244440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</a:t>
                </a:r>
                <a14:m>
                  <m:oMath xmlns:m="http://schemas.openxmlformats.org/officeDocument/2006/math">
                    <m:r>
                      <a:rPr lang="en-GB" sz="1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…  current price of T-bill</a:t>
                </a:r>
              </a:p>
              <a:p>
                <a:r>
                  <a:rPr lang="en-GB" sz="1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</a:t>
                </a:r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…  face value of T-bill</a:t>
                </a: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4653136"/>
                <a:ext cx="2444407" cy="523220"/>
              </a:xfrm>
              <a:prstGeom prst="rect">
                <a:avLst/>
              </a:prstGeom>
              <a:blipFill>
                <a:blip r:embed="rId25"/>
                <a:stretch>
                  <a:fillRect l="-748" t="-2326" b="-1046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4479711" y="4848748"/>
                <a:ext cx="119079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  <a:ea typeface="Cambria Math"/>
                          <a:sym typeface="Wingdings"/>
                        </a:rPr>
                        <m:t>   </m:t>
                      </m:r>
                      <m:r>
                        <a:rPr lang="cs-CZ" sz="1600" b="0" i="1" smtClean="0">
                          <a:latin typeface="Cambria Math"/>
                          <a:ea typeface="Cambria Math"/>
                          <a:sym typeface="Wingdings"/>
                        </a:rPr>
                        <m:t>𝑐</m:t>
                      </m:r>
                      <m:r>
                        <a:rPr lang="cs-CZ" sz="1600" b="0" i="1" smtClean="0">
                          <a:latin typeface="Cambria Math"/>
                          <a:ea typeface="Cambria Math"/>
                          <a:sym typeface="Wingdings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/>
                          <a:ea typeface="Cambria Math"/>
                          <a:sym typeface="Wingdings"/>
                        </a:rPr>
                        <m:t>SR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711" y="4848748"/>
                <a:ext cx="1190796" cy="33855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5443433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Money market instruments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9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5851037" cy="648072"/>
          </a:xfrm>
        </p:spPr>
        <p:txBody>
          <a:bodyPr/>
          <a:lstStyle/>
          <a:p>
            <a:r>
              <a:rPr lang="en-GB" dirty="0"/>
              <a:t>Sale and repurchase agreement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64000" y="948021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Definition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1188000" y="1264057"/>
            <a:ext cx="7704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In repo one party sells a security to another party and simultaneously aggress to repurchase the same security at a later date at an agreed price</a:t>
            </a:r>
          </a:p>
        </p:txBody>
      </p:sp>
      <p:grpSp>
        <p:nvGrpSpPr>
          <p:cNvPr id="13" name="Skupina 12"/>
          <p:cNvGrpSpPr/>
          <p:nvPr/>
        </p:nvGrpSpPr>
        <p:grpSpPr>
          <a:xfrm>
            <a:off x="2297640" y="1878732"/>
            <a:ext cx="5226688" cy="1241678"/>
            <a:chOff x="2297640" y="2230755"/>
            <a:chExt cx="5226688" cy="1241678"/>
          </a:xfrm>
        </p:grpSpPr>
        <p:grpSp>
          <p:nvGrpSpPr>
            <p:cNvPr id="22" name="Skupina 21"/>
            <p:cNvGrpSpPr/>
            <p:nvPr/>
          </p:nvGrpSpPr>
          <p:grpSpPr>
            <a:xfrm>
              <a:off x="2297640" y="2292464"/>
              <a:ext cx="4591108" cy="1091193"/>
              <a:chOff x="2297640" y="2225422"/>
              <a:chExt cx="4591108" cy="1091193"/>
            </a:xfrm>
          </p:grpSpPr>
          <p:grpSp>
            <p:nvGrpSpPr>
              <p:cNvPr id="8" name="Skupina 7"/>
              <p:cNvGrpSpPr/>
              <p:nvPr/>
            </p:nvGrpSpPr>
            <p:grpSpPr>
              <a:xfrm>
                <a:off x="2297640" y="2594620"/>
                <a:ext cx="1228148" cy="360000"/>
                <a:chOff x="1586545" y="2378596"/>
                <a:chExt cx="1228148" cy="360000"/>
              </a:xfrm>
            </p:grpSpPr>
            <p:sp>
              <p:nvSpPr>
                <p:cNvPr id="6" name="Obdélník 5"/>
                <p:cNvSpPr/>
                <p:nvPr/>
              </p:nvSpPr>
              <p:spPr>
                <a:xfrm>
                  <a:off x="1586545" y="2378596"/>
                  <a:ext cx="1228148" cy="360000"/>
                </a:xfrm>
                <a:prstGeom prst="rect">
                  <a:avLst/>
                </a:prstGeom>
                <a:solidFill>
                  <a:srgbClr val="7030A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sp>
              <p:nvSpPr>
                <p:cNvPr id="7" name="TextovéPole 6"/>
                <p:cNvSpPr txBox="1"/>
                <p:nvPr/>
              </p:nvSpPr>
              <p:spPr>
                <a:xfrm>
                  <a:off x="1658449" y="2402284"/>
                  <a:ext cx="107148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dirty="0">
                      <a:solidFill>
                        <a:schemeClr val="bg1"/>
                      </a:solidFill>
                      <a:latin typeface="Cambria Math"/>
                      <a:ea typeface="Cambria Math" panose="02040503050406030204" pitchFamily="18" charset="0"/>
                    </a:rPr>
                    <a:t>Repo seller</a:t>
                  </a:r>
                </a:p>
              </p:txBody>
            </p:sp>
          </p:grpSp>
          <p:grpSp>
            <p:nvGrpSpPr>
              <p:cNvPr id="10" name="Skupina 9"/>
              <p:cNvGrpSpPr/>
              <p:nvPr/>
            </p:nvGrpSpPr>
            <p:grpSpPr>
              <a:xfrm>
                <a:off x="5669264" y="2594620"/>
                <a:ext cx="1219484" cy="360000"/>
                <a:chOff x="5894273" y="2378596"/>
                <a:chExt cx="1219484" cy="360000"/>
              </a:xfrm>
            </p:grpSpPr>
            <p:sp>
              <p:nvSpPr>
                <p:cNvPr id="42" name="Obdélník 41"/>
                <p:cNvSpPr/>
                <p:nvPr/>
              </p:nvSpPr>
              <p:spPr>
                <a:xfrm>
                  <a:off x="5894273" y="2378596"/>
                  <a:ext cx="1219484" cy="360000"/>
                </a:xfrm>
                <a:prstGeom prst="rect">
                  <a:avLst/>
                </a:prstGeom>
                <a:solidFill>
                  <a:srgbClr val="7030A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sp>
              <p:nvSpPr>
                <p:cNvPr id="43" name="TextovéPole 42"/>
                <p:cNvSpPr txBox="1"/>
                <p:nvPr/>
              </p:nvSpPr>
              <p:spPr>
                <a:xfrm>
                  <a:off x="5968569" y="2402301"/>
                  <a:ext cx="10548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b="1" dirty="0">
                      <a:solidFill>
                        <a:schemeClr val="bg1"/>
                      </a:solidFill>
                      <a:latin typeface="Cambria Math"/>
                      <a:ea typeface="Cambria Math" panose="02040503050406030204" pitchFamily="18" charset="0"/>
                    </a:rPr>
                    <a:t>Repo buyer</a:t>
                  </a:r>
                </a:p>
              </p:txBody>
            </p:sp>
          </p:grpSp>
          <p:sp>
            <p:nvSpPr>
              <p:cNvPr id="17" name="Volný tvar 16"/>
              <p:cNvSpPr/>
              <p:nvPr/>
            </p:nvSpPr>
            <p:spPr>
              <a:xfrm>
                <a:off x="2502818" y="2262236"/>
                <a:ext cx="4088072" cy="324000"/>
              </a:xfrm>
              <a:custGeom>
                <a:avLst/>
                <a:gdLst>
                  <a:gd name="connsiteX0" fmla="*/ 0 w 2162175"/>
                  <a:gd name="connsiteY0" fmla="*/ 733425 h 742950"/>
                  <a:gd name="connsiteX1" fmla="*/ 0 w 2162175"/>
                  <a:gd name="connsiteY1" fmla="*/ 0 h 742950"/>
                  <a:gd name="connsiteX2" fmla="*/ 2162175 w 2162175"/>
                  <a:gd name="connsiteY2" fmla="*/ 0 h 742950"/>
                  <a:gd name="connsiteX3" fmla="*/ 2162175 w 2162175"/>
                  <a:gd name="connsiteY3" fmla="*/ 742950 h 74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62175" h="742950">
                    <a:moveTo>
                      <a:pt x="0" y="733425"/>
                    </a:moveTo>
                    <a:lnTo>
                      <a:pt x="0" y="0"/>
                    </a:lnTo>
                    <a:lnTo>
                      <a:pt x="2162175" y="0"/>
                    </a:lnTo>
                    <a:lnTo>
                      <a:pt x="2162175" y="742950"/>
                    </a:lnTo>
                  </a:path>
                </a:pathLst>
              </a:custGeom>
              <a:noFill/>
              <a:ln w="25400">
                <a:solidFill>
                  <a:schemeClr val="accent1"/>
                </a:solidFill>
                <a:tailEnd type="triangle" w="lg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  <p:sp>
            <p:nvSpPr>
              <p:cNvPr id="49" name="Volný tvar 48"/>
              <p:cNvSpPr/>
              <p:nvPr/>
            </p:nvSpPr>
            <p:spPr>
              <a:xfrm>
                <a:off x="3217867" y="2369071"/>
                <a:ext cx="2710094" cy="216023"/>
              </a:xfrm>
              <a:custGeom>
                <a:avLst/>
                <a:gdLst>
                  <a:gd name="connsiteX0" fmla="*/ 0 w 2162175"/>
                  <a:gd name="connsiteY0" fmla="*/ 733425 h 742950"/>
                  <a:gd name="connsiteX1" fmla="*/ 0 w 2162175"/>
                  <a:gd name="connsiteY1" fmla="*/ 0 h 742950"/>
                  <a:gd name="connsiteX2" fmla="*/ 2162175 w 2162175"/>
                  <a:gd name="connsiteY2" fmla="*/ 0 h 742950"/>
                  <a:gd name="connsiteX3" fmla="*/ 2162175 w 2162175"/>
                  <a:gd name="connsiteY3" fmla="*/ 742950 h 74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62175" h="742950">
                    <a:moveTo>
                      <a:pt x="0" y="733425"/>
                    </a:moveTo>
                    <a:lnTo>
                      <a:pt x="0" y="0"/>
                    </a:lnTo>
                    <a:lnTo>
                      <a:pt x="2162175" y="0"/>
                    </a:lnTo>
                    <a:lnTo>
                      <a:pt x="2162175" y="742950"/>
                    </a:lnTo>
                  </a:path>
                </a:pathLst>
              </a:custGeom>
              <a:noFill/>
              <a:ln w="25400">
                <a:solidFill>
                  <a:schemeClr val="accent1"/>
                </a:solidFill>
                <a:headEnd type="triangle" w="lg" len="med"/>
                <a:tailEnd type="none" w="lg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  <p:sp>
            <p:nvSpPr>
              <p:cNvPr id="51" name="Volný tvar 50"/>
              <p:cNvSpPr/>
              <p:nvPr/>
            </p:nvSpPr>
            <p:spPr>
              <a:xfrm>
                <a:off x="2430810" y="2885925"/>
                <a:ext cx="4088072" cy="324000"/>
              </a:xfrm>
              <a:custGeom>
                <a:avLst/>
                <a:gdLst>
                  <a:gd name="connsiteX0" fmla="*/ 0 w 2162175"/>
                  <a:gd name="connsiteY0" fmla="*/ 733425 h 742950"/>
                  <a:gd name="connsiteX1" fmla="*/ 0 w 2162175"/>
                  <a:gd name="connsiteY1" fmla="*/ 0 h 742950"/>
                  <a:gd name="connsiteX2" fmla="*/ 2162175 w 2162175"/>
                  <a:gd name="connsiteY2" fmla="*/ 0 h 742950"/>
                  <a:gd name="connsiteX3" fmla="*/ 2162175 w 2162175"/>
                  <a:gd name="connsiteY3" fmla="*/ 742950 h 74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62175" h="742950">
                    <a:moveTo>
                      <a:pt x="0" y="733425"/>
                    </a:moveTo>
                    <a:lnTo>
                      <a:pt x="0" y="0"/>
                    </a:lnTo>
                    <a:lnTo>
                      <a:pt x="2162175" y="0"/>
                    </a:lnTo>
                    <a:lnTo>
                      <a:pt x="2162175" y="742950"/>
                    </a:lnTo>
                  </a:path>
                </a:pathLst>
              </a:custGeom>
              <a:noFill/>
              <a:ln w="25400">
                <a:solidFill>
                  <a:schemeClr val="accent1"/>
                </a:solidFill>
                <a:tailEnd type="triangle" w="lg" len="med"/>
              </a:ln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  <p:sp>
            <p:nvSpPr>
              <p:cNvPr id="52" name="Volný tvar 51"/>
              <p:cNvSpPr/>
              <p:nvPr/>
            </p:nvSpPr>
            <p:spPr>
              <a:xfrm>
                <a:off x="3307399" y="2893319"/>
                <a:ext cx="2710094" cy="216023"/>
              </a:xfrm>
              <a:custGeom>
                <a:avLst/>
                <a:gdLst>
                  <a:gd name="connsiteX0" fmla="*/ 0 w 2162175"/>
                  <a:gd name="connsiteY0" fmla="*/ 733425 h 742950"/>
                  <a:gd name="connsiteX1" fmla="*/ 0 w 2162175"/>
                  <a:gd name="connsiteY1" fmla="*/ 0 h 742950"/>
                  <a:gd name="connsiteX2" fmla="*/ 2162175 w 2162175"/>
                  <a:gd name="connsiteY2" fmla="*/ 0 h 742950"/>
                  <a:gd name="connsiteX3" fmla="*/ 2162175 w 2162175"/>
                  <a:gd name="connsiteY3" fmla="*/ 742950 h 74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62175" h="742950">
                    <a:moveTo>
                      <a:pt x="0" y="733425"/>
                    </a:moveTo>
                    <a:lnTo>
                      <a:pt x="0" y="0"/>
                    </a:lnTo>
                    <a:lnTo>
                      <a:pt x="2162175" y="0"/>
                    </a:lnTo>
                    <a:lnTo>
                      <a:pt x="2162175" y="742950"/>
                    </a:lnTo>
                  </a:path>
                </a:pathLst>
              </a:custGeom>
              <a:noFill/>
              <a:ln w="25400">
                <a:solidFill>
                  <a:schemeClr val="accent1"/>
                </a:solidFill>
                <a:headEnd type="triangle" w="lg" len="med"/>
                <a:tailEnd type="none" w="lg" len="med"/>
              </a:ln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  <p:sp>
            <p:nvSpPr>
              <p:cNvPr id="20" name="TextovéPole 19"/>
              <p:cNvSpPr txBox="1"/>
              <p:nvPr/>
            </p:nvSpPr>
            <p:spPr>
              <a:xfrm>
                <a:off x="5991082" y="2225422"/>
                <a:ext cx="61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b="1" dirty="0">
                    <a:latin typeface="Cambria Math"/>
                    <a:ea typeface="Cambria Math" panose="02040503050406030204" pitchFamily="18" charset="0"/>
                  </a:rPr>
                  <a:t>Bond</a:t>
                </a:r>
              </a:p>
            </p:txBody>
          </p:sp>
          <p:sp>
            <p:nvSpPr>
              <p:cNvPr id="55" name="TextovéPole 54"/>
              <p:cNvSpPr txBox="1"/>
              <p:nvPr/>
            </p:nvSpPr>
            <p:spPr>
              <a:xfrm>
                <a:off x="3227726" y="2332479"/>
                <a:ext cx="61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200" b="1" dirty="0">
                    <a:latin typeface="Cambria Math"/>
                    <a:ea typeface="Cambria Math" panose="02040503050406030204" pitchFamily="18" charset="0"/>
                  </a:rPr>
                  <a:t>Cash</a:t>
                </a:r>
                <a:endParaRPr lang="en-GB" sz="1200" b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  <p:sp>
            <p:nvSpPr>
              <p:cNvPr id="56" name="TextovéPole 55"/>
              <p:cNvSpPr txBox="1"/>
              <p:nvPr/>
            </p:nvSpPr>
            <p:spPr>
              <a:xfrm>
                <a:off x="2520866" y="3039616"/>
                <a:ext cx="61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b="1" dirty="0">
                    <a:latin typeface="Cambria Math"/>
                    <a:ea typeface="Cambria Math" panose="02040503050406030204" pitchFamily="18" charset="0"/>
                  </a:rPr>
                  <a:t>Bond</a:t>
                </a:r>
              </a:p>
            </p:txBody>
          </p:sp>
          <p:sp>
            <p:nvSpPr>
              <p:cNvPr id="57" name="TextovéPole 56"/>
              <p:cNvSpPr txBox="1"/>
              <p:nvPr/>
            </p:nvSpPr>
            <p:spPr>
              <a:xfrm>
                <a:off x="5345038" y="2957309"/>
                <a:ext cx="61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b="1" dirty="0">
                    <a:latin typeface="Cambria Math"/>
                    <a:ea typeface="Cambria Math" panose="02040503050406030204" pitchFamily="18" charset="0"/>
                  </a:rPr>
                  <a:t>Cash </a:t>
                </a:r>
              </a:p>
            </p:txBody>
          </p:sp>
        </p:grpSp>
        <p:sp>
          <p:nvSpPr>
            <p:cNvPr id="5" name="Šipka dolů 4"/>
            <p:cNvSpPr/>
            <p:nvPr/>
          </p:nvSpPr>
          <p:spPr>
            <a:xfrm>
              <a:off x="7416248" y="2343914"/>
              <a:ext cx="108080" cy="105879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58" name="TextovéPole 57"/>
            <p:cNvSpPr txBox="1"/>
            <p:nvPr/>
          </p:nvSpPr>
          <p:spPr>
            <a:xfrm>
              <a:off x="6804248" y="2230755"/>
              <a:ext cx="61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latin typeface="Cambria Math"/>
                  <a:ea typeface="Cambria Math" panose="02040503050406030204" pitchFamily="18" charset="0"/>
                </a:rPr>
                <a:t>today</a:t>
              </a:r>
            </a:p>
          </p:txBody>
        </p:sp>
        <p:sp>
          <p:nvSpPr>
            <p:cNvPr id="61" name="TextovéPole 60"/>
            <p:cNvSpPr txBox="1"/>
            <p:nvPr/>
          </p:nvSpPr>
          <p:spPr>
            <a:xfrm>
              <a:off x="6804248" y="3195434"/>
              <a:ext cx="61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latin typeface="Cambria Math"/>
                  <a:ea typeface="Cambria Math" panose="02040503050406030204" pitchFamily="18" charset="0"/>
                </a:rPr>
                <a:t>later</a:t>
              </a:r>
            </a:p>
          </p:txBody>
        </p:sp>
      </p:grpSp>
      <p:sp>
        <p:nvSpPr>
          <p:cNvPr id="67" name="TextovéPole 66"/>
          <p:cNvSpPr txBox="1"/>
          <p:nvPr/>
        </p:nvSpPr>
        <p:spPr>
          <a:xfrm>
            <a:off x="1188000" y="3000473"/>
            <a:ext cx="784849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seller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of the repo is the party who sells bonds and repurchases them later whereas the 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buyer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is the party who buys bonds and resells them later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1188000" y="4068943"/>
            <a:ext cx="7704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Reverse repo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is the same arrangement viewed from the other party’s side (initial purchase of security followed by subsequent sale)</a:t>
            </a:r>
          </a:p>
        </p:txBody>
      </p:sp>
      <p:sp>
        <p:nvSpPr>
          <p:cNvPr id="82" name="TextovéPole 81"/>
          <p:cNvSpPr txBox="1"/>
          <p:nvPr/>
        </p:nvSpPr>
        <p:spPr>
          <a:xfrm>
            <a:off x="1188001" y="3532097"/>
            <a:ext cx="784849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seller is also called the lender and the buyer is also called the borrower (terminology used in reference to the bond market, not the cash market)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1188000" y="4951899"/>
            <a:ext cx="756046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Money market: dealers are bidding for deposits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  <a:sym typeface="Wingdings"/>
              </a:rPr>
              <a:t>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bid rate is borrowing rate and ask rate is lending rate (i.e. 4.5 – 4.7)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864000" y="4620806"/>
            <a:ext cx="5135893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Bid-ask spread in the repo market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1188000" y="5481365"/>
            <a:ext cx="756046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Repo market: dealers are bidding for bonds against providing cash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  <a:sym typeface="Wingdings"/>
              </a:rPr>
              <a:t>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bid rate is lending rate and ask rate is borrowing rate (i.e. 4.7 – 4.5)</a:t>
            </a:r>
          </a:p>
        </p:txBody>
      </p:sp>
    </p:spTree>
    <p:extLst>
      <p:ext uri="{BB962C8B-B14F-4D97-AF65-F5344CB8AC3E}">
        <p14:creationId xmlns:p14="http://schemas.microsoft.com/office/powerpoint/2010/main" val="247986566"/>
      </p:ext>
    </p:extLst>
  </p:cSld>
  <p:clrMapOvr>
    <a:masterClrMapping/>
  </p:clrMapOvr>
  <p:transition spd="slow">
    <p:push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PERSISTENCEDATA" val="MMPROD_UIPERSISTENCEDATA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     Money market instruments&amp;quot;&quot;/&gt;&lt;property id=&quot;20307&quot; value=&quot;256&quot;/&gt;&lt;/object&gt;&lt;object type=&quot;3&quot; unique_id=&quot;10007&quot;&gt;&lt;property id=&quot;20148&quot; value=&quot;5&quot;/&gt;&lt;property id=&quot;20300&quot; value=&quot;Slide 3 - &amp;quot;Day-year conventions&amp;quot;&quot;/&gt;&lt;property id=&quot;20307&quot; value=&quot;270&quot;/&gt;&lt;/object&gt;&lt;object type=&quot;3&quot; unique_id=&quot;10015&quot;&gt;&lt;property id=&quot;20148&quot; value=&quot;5&quot;/&gt;&lt;property id=&quot;20300&quot; value=&quot;Slide 15 - &amp;quot;See you  in the next lecture&amp;quot;&quot;/&gt;&lt;property id=&quot;20307&quot; value=&quot;272&quot;/&gt;&lt;/object&gt;&lt;object type=&quot;3&quot; unique_id=&quot;11627&quot;&gt;&lt;property id=&quot;20148&quot; value=&quot;5&quot;/&gt;&lt;property id=&quot;20300&quot; value=&quot;Slide 2 - &amp;quot;Overview&amp;quot;&quot;/&gt;&lt;property id=&quot;20307&quot; value=&quot;275&quot;/&gt;&lt;/object&gt;&lt;object type=&quot;3&quot; unique_id=&quot;11628&quot;&gt;&lt;property id=&quot;20148&quot; value=&quot;5&quot;/&gt;&lt;property id=&quot;20300&quot; value=&quot;Slide 14 - &amp;quot;Graduated-payment mortgage&amp;quot;&quot;/&gt;&lt;property id=&quot;20307&quot; value=&quot;276&quot;/&gt;&lt;/object&gt;&lt;object type=&quot;3&quot; unique_id=&quot;11629&quot;&gt;&lt;property id=&quot;20148&quot; value=&quot;5&quot;/&gt;&lt;property id=&quot;20300&quot; value=&quot;Slide 11 - &amp;quot;Repo – funding a purchase of bonds&amp;quot;&quot;/&gt;&lt;property id=&quot;20307&quot; value=&quot;277&quot;/&gt;&lt;/object&gt;&lt;object type=&quot;3&quot; unique_id=&quot;11630&quot;&gt;&lt;property id=&quot;20148&quot; value=&quot;5&quot;/&gt;&lt;property id=&quot;20300&quot; value=&quot;Slide 13 - &amp;quot;Other examples of using repo&amp;quot;&quot;/&gt;&lt;property id=&quot;20307&quot; value=&quot;278&quot;/&gt;&lt;/object&gt;&lt;object type=&quot;3&quot; unique_id=&quot;11760&quot;&gt;&lt;property id=&quot;20148&quot; value=&quot;5&quot;/&gt;&lt;property id=&quot;20300&quot; value=&quot;Slide 9 - &amp;quot;Sale and repurchase agreement (repo)&amp;quot;&quot;/&gt;&lt;property id=&quot;20307&quot; value=&quot;285&quot;/&gt;&lt;/object&gt;&lt;object type=&quot;3&quot; unique_id=&quot;11988&quot;&gt;&lt;property id=&quot;20148&quot; value=&quot;5&quot;/&gt;&lt;property id=&quot;20300&quot; value=&quot;Slide 4 - &amp;quot;Time deposit&amp;quot;&quot;/&gt;&lt;property id=&quot;20307&quot; value=&quot;287&quot;/&gt;&lt;/object&gt;&lt;object type=&quot;3&quot; unique_id=&quot;12142&quot;&gt;&lt;property id=&quot;20148&quot; value=&quot;5&quot;/&gt;&lt;property id=&quot;20300&quot; value=&quot;Slide 6 - &amp;quot;Interpolation and extrapolation&amp;quot;&quot;/&gt;&lt;property id=&quot;20307&quot; value=&quot;288&quot;/&gt;&lt;/object&gt;&lt;object type=&quot;3&quot; unique_id=&quot;12244&quot;&gt;&lt;property id=&quot;20148&quot; value=&quot;5&quot;/&gt;&lt;property id=&quot;20300&quot; value=&quot;Slide 5 - &amp;quot;Short-term yield curve &amp;quot;&quot;/&gt;&lt;property id=&quot;20307&quot; value=&quot;290&quot;/&gt;&lt;/object&gt;&lt;object type=&quot;3&quot; unique_id=&quot;12245&quot;&gt;&lt;property id=&quot;20148&quot; value=&quot;5&quot;/&gt;&lt;property id=&quot;20300&quot; value=&quot;Slide 7 - &amp;quot;Certificate of deposit&amp;quot;&quot;/&gt;&lt;property id=&quot;20307&quot; value=&quot;291&quot;/&gt;&lt;/object&gt;&lt;object type=&quot;3&quot; unique_id=&quot;12246&quot;&gt;&lt;property id=&quot;20148&quot; value=&quot;5&quot;/&gt;&lt;property id=&quot;20300&quot; value=&quot;Slide 8 - &amp;quot;Treasury bill&amp;quot;&quot;/&gt;&lt;property id=&quot;20307&quot; value=&quot;289&quot;/&gt;&lt;/object&gt;&lt;object type=&quot;3&quot; unique_id=&quot;12314&quot;&gt;&lt;property id=&quot;20148&quot; value=&quot;5&quot;/&gt;&lt;property id=&quot;20300&quot; value=&quot;Slide 16 - &amp;quot;Overview of instruments (1)&amp;quot;&quot;/&gt;&lt;property id=&quot;20307&quot; value=&quot;292&quot;/&gt;&lt;/object&gt;&lt;object type=&quot;3&quot; unique_id=&quot;12453&quot;&gt;&lt;property id=&quot;20148&quot; value=&quot;5&quot;/&gt;&lt;property id=&quot;20300&quot; value=&quot;Slide 17 - &amp;quot;Overview of instruments (2)&amp;quot;&quot;/&gt;&lt;property id=&quot;20307&quot; value=&quot;293&quot;/&gt;&lt;/object&gt;&lt;object type=&quot;3&quot; unique_id=&quot;12520&quot;&gt;&lt;property id=&quot;20148&quot; value=&quot;5&quot;/&gt;&lt;property id=&quot;20300&quot; value=&quot;Slide 10 - &amp;quot;Repo – further notions&amp;quot;&quot;/&gt;&lt;property id=&quot;20307&quot; value=&quot;294&quot;/&gt;&lt;/object&gt;&lt;object type=&quot;3&quot; unique_id=&quot;12582&quot;&gt;&lt;property id=&quot;20148&quot; value=&quot;5&quot;/&gt;&lt;property id=&quot;20300&quot; value=&quot;Slide 12 - &amp;quot;Repo – leveraging of bond portfolio&amp;quot;&quot;/&gt;&lt;property id=&quot;20307&quot; value=&quot;295&quot;/&gt;&lt;/object&gt;&lt;/object&gt;&lt;object type=&quot;8&quot; unique_id=&quot;1003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FMI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>
    <a:lnDef>
      <a:spPr>
        <a:ln w="25400">
          <a:headEnd type="none" w="lg" len="med"/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sz="1600" i="1" smtClean="0">
            <a:latin typeface="Cambria Math"/>
            <a:ea typeface="Cambria Math" panose="020405030504060302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7025</TotalTime>
  <Words>1990</Words>
  <Application>Microsoft Office PowerPoint</Application>
  <PresentationFormat>Předvádění na obrazovce (4:3)</PresentationFormat>
  <Paragraphs>238</Paragraphs>
  <Slides>14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Algerian</vt:lpstr>
      <vt:lpstr>Calibri</vt:lpstr>
      <vt:lpstr>Cambria Math</vt:lpstr>
      <vt:lpstr>Georgia</vt:lpstr>
      <vt:lpstr>Trebuchet MS</vt:lpstr>
      <vt:lpstr>Wingdings</vt:lpstr>
      <vt:lpstr>FMI</vt:lpstr>
      <vt:lpstr>     Money market instruments</vt:lpstr>
      <vt:lpstr>Overview</vt:lpstr>
      <vt:lpstr>Day/year conventions</vt:lpstr>
      <vt:lpstr>Time deposit</vt:lpstr>
      <vt:lpstr>Short-term yield curve </vt:lpstr>
      <vt:lpstr>Interpolation and extrapolation</vt:lpstr>
      <vt:lpstr>Certificate of deposit</vt:lpstr>
      <vt:lpstr>Treasury bill</vt:lpstr>
      <vt:lpstr>Sale and repurchase agreement</vt:lpstr>
      <vt:lpstr>Repo – further notions</vt:lpstr>
      <vt:lpstr>Repo – funding a purchase of bonds</vt:lpstr>
      <vt:lpstr>Repo – leveraging bond portfolio</vt:lpstr>
      <vt:lpstr>Other examples of using repo</vt:lpstr>
      <vt:lpstr>See you  in the next lecture</vt:lpstr>
    </vt:vector>
  </TitlesOfParts>
  <Company>Institute of Economic Studies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Money market instruments</dc:title>
  <dc:subject>FI - TALKING SLIDES</dc:subject>
  <dc:creator>Oldřich DĚDEK</dc:creator>
  <cp:keywords>pptxFI_L05</cp:keywords>
  <dc:description>Financial markets instruments</dc:description>
  <cp:lastModifiedBy>Oldrich DEDEK</cp:lastModifiedBy>
  <cp:revision>2787</cp:revision>
  <dcterms:created xsi:type="dcterms:W3CDTF">2014-05-11T12:40:16Z</dcterms:created>
  <dcterms:modified xsi:type="dcterms:W3CDTF">2020-10-04T18:19:24Z</dcterms:modified>
  <cp:category>O.D. Lecturing Legacy</cp:category>
  <cp:contentStatus>OD Web</cp:contentStatus>
</cp:coreProperties>
</file>