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9" r:id="rId3"/>
    <p:sldId id="274" r:id="rId4"/>
    <p:sldId id="299" r:id="rId5"/>
    <p:sldId id="275" r:id="rId6"/>
    <p:sldId id="286" r:id="rId7"/>
    <p:sldId id="276" r:id="rId8"/>
    <p:sldId id="283" r:id="rId9"/>
    <p:sldId id="277" r:id="rId10"/>
    <p:sldId id="284" r:id="rId11"/>
    <p:sldId id="298" r:id="rId12"/>
    <p:sldId id="303" r:id="rId13"/>
    <p:sldId id="262" r:id="rId14"/>
    <p:sldId id="319" r:id="rId15"/>
    <p:sldId id="302" r:id="rId16"/>
    <p:sldId id="300" r:id="rId17"/>
    <p:sldId id="307" r:id="rId18"/>
    <p:sldId id="32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>
      <p:cViewPr varScale="1">
        <p:scale>
          <a:sx n="103" d="100"/>
          <a:sy n="103" d="100"/>
        </p:scale>
        <p:origin x="10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9661F-3D1B-42D4-B686-C0B8F403DE18}" type="datetimeFigureOut">
              <a:rPr lang="cs-CZ" smtClean="0"/>
              <a:pPr/>
              <a:t>09.05.2021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6F82A-EA89-4D0B-9F8F-4157953F91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Německá literatura 20. stol.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11. Současná německy psaná literatura  - 90. léta20. stol. a 21. století – tzv. migrační literatura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Autoři s tureckým migračním zázemím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sz="4500" b="1" i="1" dirty="0" err="1"/>
              <a:t>Feridun</a:t>
            </a:r>
            <a:r>
              <a:rPr lang="cs-CZ" sz="4500" b="1" i="1" dirty="0"/>
              <a:t> </a:t>
            </a:r>
            <a:r>
              <a:rPr lang="cs-CZ" sz="4500" b="1" i="1" dirty="0" err="1"/>
              <a:t>Zaimoglu</a:t>
            </a:r>
            <a:endParaRPr lang="cs-CZ" sz="4500" b="1" i="1" dirty="0"/>
          </a:p>
          <a:p>
            <a:r>
              <a:rPr lang="cs-CZ" sz="4500" dirty="0"/>
              <a:t>nar. 1964 v Bolu</a:t>
            </a:r>
          </a:p>
          <a:p>
            <a:r>
              <a:rPr lang="cs-CZ" sz="4500" dirty="0"/>
              <a:t>od 1965 v Německu (do 1985 v Berlíně a Mnichově, poté v Kielu)</a:t>
            </a:r>
          </a:p>
          <a:p>
            <a:r>
              <a:rPr lang="cs-CZ" sz="4500" dirty="0"/>
              <a:t>začal studovat medicínu a umění , posléze však spisovatelem ve svobodném povolání</a:t>
            </a:r>
          </a:p>
          <a:p>
            <a:r>
              <a:rPr lang="cs-CZ" sz="4500" dirty="0"/>
              <a:t>2000 knižní předloha pro film </a:t>
            </a:r>
            <a:r>
              <a:rPr lang="cs-CZ" sz="4500" dirty="0" err="1"/>
              <a:t>Kanak</a:t>
            </a:r>
            <a:r>
              <a:rPr lang="cs-CZ" sz="4500" dirty="0"/>
              <a:t> </a:t>
            </a:r>
            <a:r>
              <a:rPr lang="cs-CZ" sz="4500" dirty="0" err="1"/>
              <a:t>Attack</a:t>
            </a:r>
            <a:r>
              <a:rPr lang="cs-CZ" sz="4500" dirty="0"/>
              <a:t> (Lars </a:t>
            </a:r>
            <a:r>
              <a:rPr lang="cs-CZ" sz="4500" dirty="0" err="1"/>
              <a:t>Becker</a:t>
            </a:r>
            <a:r>
              <a:rPr lang="cs-CZ" sz="4500" dirty="0"/>
              <a:t>) – román </a:t>
            </a:r>
            <a:r>
              <a:rPr lang="cs-CZ" sz="4500" dirty="0" err="1"/>
              <a:t>Abschaum</a:t>
            </a:r>
            <a:r>
              <a:rPr lang="cs-CZ" sz="4500" dirty="0"/>
              <a:t> – Die </a:t>
            </a:r>
            <a:r>
              <a:rPr lang="cs-CZ" sz="4500" dirty="0" err="1"/>
              <a:t>wahre</a:t>
            </a:r>
            <a:r>
              <a:rPr lang="cs-CZ" sz="4500" dirty="0"/>
              <a:t> </a:t>
            </a:r>
            <a:r>
              <a:rPr lang="cs-CZ" sz="4500" dirty="0" err="1"/>
              <a:t>Geschichte</a:t>
            </a:r>
            <a:r>
              <a:rPr lang="cs-CZ" sz="4500" dirty="0"/>
              <a:t> von </a:t>
            </a:r>
            <a:r>
              <a:rPr lang="cs-CZ" sz="4500" dirty="0" err="1"/>
              <a:t>Ertan</a:t>
            </a:r>
            <a:r>
              <a:rPr lang="cs-CZ" sz="4500" dirty="0"/>
              <a:t> </a:t>
            </a:r>
            <a:r>
              <a:rPr lang="cs-CZ" sz="4500" dirty="0" err="1"/>
              <a:t>Ongun</a:t>
            </a:r>
            <a:r>
              <a:rPr lang="cs-CZ" sz="4500" dirty="0"/>
              <a:t> (1997)</a:t>
            </a:r>
          </a:p>
          <a:p>
            <a:r>
              <a:rPr lang="cs-CZ" sz="4500" dirty="0"/>
              <a:t>2007 docentura poetiky v </a:t>
            </a:r>
            <a:r>
              <a:rPr lang="cs-CZ" sz="4500" dirty="0" err="1"/>
              <a:t>Tübingen</a:t>
            </a:r>
            <a:endParaRPr lang="cs-CZ" sz="4500" dirty="0"/>
          </a:p>
          <a:p>
            <a:r>
              <a:rPr lang="cs-CZ" sz="4500" dirty="0"/>
              <a:t>1995 </a:t>
            </a:r>
            <a:r>
              <a:rPr lang="cs-CZ" sz="4500" dirty="0" err="1"/>
              <a:t>Kanak</a:t>
            </a:r>
            <a:r>
              <a:rPr lang="cs-CZ" sz="4500" dirty="0"/>
              <a:t> </a:t>
            </a:r>
            <a:r>
              <a:rPr lang="cs-CZ" sz="4500" dirty="0" err="1"/>
              <a:t>Sprak</a:t>
            </a:r>
            <a:r>
              <a:rPr lang="cs-CZ" sz="4500" dirty="0"/>
              <a:t> – mladí Turci v Německu  jejich specifická řeč</a:t>
            </a:r>
          </a:p>
          <a:p>
            <a:r>
              <a:rPr lang="cs-CZ" sz="4500" dirty="0"/>
              <a:t>1999 </a:t>
            </a:r>
            <a:r>
              <a:rPr lang="cs-CZ" sz="4500" dirty="0" err="1"/>
              <a:t>Koppstoff</a:t>
            </a:r>
            <a:r>
              <a:rPr lang="cs-CZ" sz="4500" dirty="0"/>
              <a:t> – mladé ženy tureckého původu v Německu</a:t>
            </a:r>
          </a:p>
          <a:p>
            <a:r>
              <a:rPr lang="cs-CZ" sz="4500" dirty="0"/>
              <a:t>2002 </a:t>
            </a:r>
            <a:r>
              <a:rPr lang="cs-CZ" sz="4500" dirty="0" err="1"/>
              <a:t>German</a:t>
            </a:r>
            <a:r>
              <a:rPr lang="cs-CZ" sz="4500" dirty="0"/>
              <a:t> Amok</a:t>
            </a:r>
          </a:p>
          <a:p>
            <a:r>
              <a:rPr lang="cs-CZ" sz="4500" dirty="0"/>
              <a:t>2006 </a:t>
            </a:r>
            <a:r>
              <a:rPr lang="cs-CZ" sz="4500" dirty="0" err="1"/>
              <a:t>Leyla</a:t>
            </a:r>
            <a:r>
              <a:rPr lang="cs-CZ" sz="4500" dirty="0"/>
              <a:t> – příběh dívky od narození v patriarchální anatolské rodině po emancipaci a odchod do Německa</a:t>
            </a:r>
          </a:p>
          <a:p>
            <a:r>
              <a:rPr lang="cs-CZ" sz="4500" dirty="0"/>
              <a:t>2008 </a:t>
            </a:r>
            <a:r>
              <a:rPr lang="cs-CZ" sz="4500" dirty="0" err="1"/>
              <a:t>Liebesbrand</a:t>
            </a:r>
            <a:r>
              <a:rPr lang="cs-CZ" sz="4500" dirty="0"/>
              <a:t> – autobiografické rysy – láska zrozená při autonehodě v Turecku, rozvíjená v Praze</a:t>
            </a:r>
          </a:p>
          <a:p>
            <a:r>
              <a:rPr lang="cs-CZ" sz="4500" dirty="0"/>
              <a:t>2009 </a:t>
            </a:r>
            <a:r>
              <a:rPr lang="cs-CZ" sz="4500" dirty="0" err="1"/>
              <a:t>Hinterland</a:t>
            </a:r>
            <a:endParaRPr lang="cs-CZ" sz="4500" dirty="0"/>
          </a:p>
          <a:p>
            <a:r>
              <a:rPr lang="cs-CZ" sz="4500" dirty="0"/>
              <a:t>2011 </a:t>
            </a:r>
            <a:r>
              <a:rPr lang="cs-CZ" sz="4500" dirty="0" err="1"/>
              <a:t>Ruß</a:t>
            </a:r>
            <a:endParaRPr lang="cs-CZ" sz="4500" dirty="0"/>
          </a:p>
          <a:p>
            <a:r>
              <a:rPr lang="cs-CZ" sz="4500" dirty="0"/>
              <a:t>2014 Isabel</a:t>
            </a:r>
          </a:p>
          <a:p>
            <a:pPr>
              <a:buNone/>
            </a:pPr>
            <a:r>
              <a:rPr lang="cs-CZ" dirty="0"/>
              <a:t>(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Migrační literatura s českými kořeny a návraty k německým menšinám v ČSR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Libuše Moníková (1945 – 1998): Die </a:t>
            </a:r>
            <a:r>
              <a:rPr lang="cs-CZ" dirty="0" err="1"/>
              <a:t>Fassade</a:t>
            </a:r>
            <a:r>
              <a:rPr lang="cs-CZ" dirty="0"/>
              <a:t> (1987), </a:t>
            </a:r>
            <a:r>
              <a:rPr lang="cs-CZ" dirty="0" err="1"/>
              <a:t>Treibeis</a:t>
            </a:r>
            <a:r>
              <a:rPr lang="cs-CZ" dirty="0"/>
              <a:t> (1992)</a:t>
            </a:r>
          </a:p>
          <a:p>
            <a:r>
              <a:rPr lang="cs-CZ" dirty="0"/>
              <a:t>Jiří </a:t>
            </a:r>
            <a:r>
              <a:rPr lang="cs-CZ" dirty="0" err="1"/>
              <a:t>Gruša</a:t>
            </a:r>
            <a:r>
              <a:rPr lang="cs-CZ" dirty="0"/>
              <a:t> (1938 – 2011): </a:t>
            </a:r>
            <a:r>
              <a:rPr lang="cs-CZ" i="1" dirty="0" err="1"/>
              <a:t>Stunde</a:t>
            </a:r>
            <a:r>
              <a:rPr lang="cs-CZ" i="1" dirty="0"/>
              <a:t> </a:t>
            </a:r>
            <a:r>
              <a:rPr lang="cs-CZ" i="1" dirty="0" err="1"/>
              <a:t>namens</a:t>
            </a:r>
            <a:r>
              <a:rPr lang="cs-CZ" i="1" dirty="0"/>
              <a:t> </a:t>
            </a:r>
            <a:r>
              <a:rPr lang="cs-CZ" i="1" dirty="0" err="1"/>
              <a:t>Hoffnung</a:t>
            </a:r>
            <a:r>
              <a:rPr lang="cs-CZ" i="1" dirty="0"/>
              <a:t> (</a:t>
            </a:r>
            <a:r>
              <a:rPr lang="cs-CZ" dirty="0"/>
              <a:t>1978),  </a:t>
            </a:r>
            <a:r>
              <a:rPr lang="cs-CZ" i="1" dirty="0" err="1"/>
              <a:t>Franz</a:t>
            </a:r>
            <a:r>
              <a:rPr lang="cs-CZ" i="1" dirty="0"/>
              <a:t> Kafka </a:t>
            </a:r>
            <a:r>
              <a:rPr lang="cs-CZ" i="1" dirty="0" err="1"/>
              <a:t>aus</a:t>
            </a:r>
            <a:r>
              <a:rPr lang="cs-CZ" i="1" dirty="0"/>
              <a:t> </a:t>
            </a:r>
            <a:r>
              <a:rPr lang="cs-CZ" i="1" dirty="0" err="1"/>
              <a:t>Prag</a:t>
            </a:r>
            <a:r>
              <a:rPr lang="cs-CZ" i="1" dirty="0"/>
              <a:t> </a:t>
            </a:r>
            <a:r>
              <a:rPr lang="cs-CZ" dirty="0"/>
              <a:t>(1983)</a:t>
            </a:r>
          </a:p>
          <a:p>
            <a:r>
              <a:rPr lang="cs-CZ" dirty="0"/>
              <a:t>Ota Filip (nar. 1930). Café </a:t>
            </a:r>
            <a:r>
              <a:rPr lang="cs-CZ" dirty="0" err="1"/>
              <a:t>Slavia</a:t>
            </a:r>
            <a:r>
              <a:rPr lang="cs-CZ" dirty="0"/>
              <a:t> (1984)</a:t>
            </a:r>
          </a:p>
          <a:p>
            <a:r>
              <a:rPr lang="cs-CZ" dirty="0"/>
              <a:t>Jan Faktor (nar. 1951): </a:t>
            </a:r>
            <a:r>
              <a:rPr lang="de-DE" i="1" dirty="0"/>
              <a:t>Georgs Sorgen um die Vergangenheit oder Im Reich des heiligen Hodensack-Bimbams von Prag</a:t>
            </a:r>
            <a:r>
              <a:rPr lang="cs-CZ" i="1" dirty="0"/>
              <a:t> (2010) „Jiříkovy starosti o minulost“</a:t>
            </a:r>
            <a:endParaRPr lang="cs-CZ" dirty="0"/>
          </a:p>
          <a:p>
            <a:endParaRPr lang="cs-CZ" dirty="0"/>
          </a:p>
          <a:p>
            <a:r>
              <a:rPr lang="cs-CZ" dirty="0"/>
              <a:t>S Čechami svázaní autoři nečeského původu:</a:t>
            </a:r>
          </a:p>
          <a:p>
            <a:r>
              <a:rPr lang="cs-CZ" dirty="0" err="1"/>
              <a:t>Reinhard</a:t>
            </a:r>
            <a:r>
              <a:rPr lang="cs-CZ" dirty="0"/>
              <a:t> </a:t>
            </a:r>
            <a:r>
              <a:rPr lang="cs-CZ" dirty="0" err="1"/>
              <a:t>Jirgl</a:t>
            </a:r>
            <a:r>
              <a:rPr lang="cs-CZ" dirty="0"/>
              <a:t>: Die </a:t>
            </a:r>
            <a:r>
              <a:rPr lang="cs-CZ" dirty="0" err="1"/>
              <a:t>Unvollendeten</a:t>
            </a:r>
            <a:r>
              <a:rPr lang="cs-CZ" dirty="0"/>
              <a:t> (2003)</a:t>
            </a:r>
          </a:p>
          <a:p>
            <a:r>
              <a:rPr lang="cs-CZ" dirty="0"/>
              <a:t>Maxim </a:t>
            </a:r>
            <a:r>
              <a:rPr lang="cs-CZ" dirty="0" err="1"/>
              <a:t>Biller</a:t>
            </a:r>
            <a:r>
              <a:rPr lang="cs-CZ" dirty="0"/>
              <a:t>: </a:t>
            </a:r>
            <a:r>
              <a:rPr lang="de-DE" i="1" dirty="0"/>
              <a:t>Land der Väter und Verräter</a:t>
            </a:r>
            <a:r>
              <a:rPr lang="de-DE" dirty="0"/>
              <a:t> (Erzählungen</a:t>
            </a:r>
            <a:r>
              <a:rPr lang="cs-CZ" dirty="0"/>
              <a:t>), </a:t>
            </a:r>
            <a:r>
              <a:rPr lang="cs-CZ" dirty="0" err="1"/>
              <a:t>Esra</a:t>
            </a:r>
            <a:r>
              <a:rPr lang="cs-CZ" dirty="0"/>
              <a:t> (2003)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ACB42-238B-4560-B8AC-8084125BB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Mazury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73C557-AB7E-4554-B6CE-08626B7E8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552" y="1417638"/>
            <a:ext cx="3708443" cy="460365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500" b="1" dirty="0"/>
              <a:t>Siegfried </a:t>
            </a:r>
            <a:r>
              <a:rPr lang="cs-CZ" sz="1500" b="1" dirty="0" err="1"/>
              <a:t>Lenz</a:t>
            </a:r>
            <a:r>
              <a:rPr lang="cs-CZ" sz="1500" b="1" dirty="0"/>
              <a:t> </a:t>
            </a:r>
            <a:r>
              <a:rPr lang="cs-CZ" sz="1500" dirty="0"/>
              <a:t>(nar. 1926 v </a:t>
            </a:r>
            <a:r>
              <a:rPr lang="cs-CZ" sz="1500" dirty="0" err="1"/>
              <a:t>Lycku</a:t>
            </a:r>
            <a:r>
              <a:rPr lang="cs-CZ" sz="1500" dirty="0"/>
              <a:t>, Prusko - 2014)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 dezertoval během 2.sv.v. v Dánsku, překládal pro britskou správu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člen </a:t>
            </a:r>
            <a:r>
              <a:rPr lang="cs-CZ" sz="1500" dirty="0" err="1"/>
              <a:t>Gruppe</a:t>
            </a:r>
            <a:r>
              <a:rPr lang="cs-CZ" sz="1500" dirty="0"/>
              <a:t> 47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1968 </a:t>
            </a:r>
            <a:r>
              <a:rPr lang="cs-CZ" sz="1500" b="1" i="1" dirty="0" err="1"/>
              <a:t>Deutschstunde</a:t>
            </a:r>
            <a:endParaRPr lang="cs-CZ" sz="1500" b="1" i="1" dirty="0"/>
          </a:p>
          <a:p>
            <a:pPr>
              <a:lnSpc>
                <a:spcPct val="90000"/>
              </a:lnSpc>
            </a:pPr>
            <a:r>
              <a:rPr lang="cs-CZ" sz="1500" dirty="0"/>
              <a:t>1978 </a:t>
            </a:r>
            <a:r>
              <a:rPr lang="cs-CZ" sz="1500" b="1" i="1" dirty="0" err="1"/>
              <a:t>Heimatmuseum</a:t>
            </a:r>
            <a:endParaRPr lang="cs-CZ" sz="1500" b="1" i="1" dirty="0"/>
          </a:p>
          <a:p>
            <a:pPr>
              <a:lnSpc>
                <a:spcPct val="90000"/>
              </a:lnSpc>
            </a:pPr>
            <a:r>
              <a:rPr lang="cs-CZ" sz="1500" dirty="0"/>
              <a:t>Pozdní dílo: převážně povídky a novely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1500" dirty="0"/>
              <a:t> </a:t>
            </a:r>
          </a:p>
          <a:p>
            <a:pPr>
              <a:lnSpc>
                <a:spcPct val="90000"/>
              </a:lnSpc>
            </a:pPr>
            <a:r>
              <a:rPr lang="cs-CZ" sz="1500" b="1" dirty="0"/>
              <a:t>Artur </a:t>
            </a:r>
            <a:r>
              <a:rPr lang="cs-CZ" sz="1500" b="1" dirty="0" err="1"/>
              <a:t>Becker</a:t>
            </a:r>
            <a:r>
              <a:rPr lang="cs-CZ" sz="1500" b="1" dirty="0"/>
              <a:t> </a:t>
            </a:r>
            <a:r>
              <a:rPr lang="cs-CZ" sz="1500" dirty="0"/>
              <a:t>(nar. 1968 v </a:t>
            </a:r>
            <a:r>
              <a:rPr lang="cs-CZ" sz="1500" dirty="0" err="1"/>
              <a:t>Bartoszycích</a:t>
            </a:r>
            <a:r>
              <a:rPr lang="cs-CZ" sz="1500" dirty="0"/>
              <a:t> / </a:t>
            </a:r>
            <a:r>
              <a:rPr lang="cs-CZ" sz="1500" dirty="0" err="1"/>
              <a:t>Bartenstein</a:t>
            </a:r>
            <a:r>
              <a:rPr lang="cs-CZ" sz="1500" dirty="0"/>
              <a:t> ve </a:t>
            </a:r>
            <a:r>
              <a:rPr lang="cs-CZ" sz="1500" dirty="0" err="1"/>
              <a:t>Warmii</a:t>
            </a:r>
            <a:r>
              <a:rPr lang="cs-CZ" sz="1500" dirty="0"/>
              <a:t>)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- rodiče – německo-polské manželství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- debutoval polsky, od 1989 německy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1997 </a:t>
            </a:r>
            <a:r>
              <a:rPr lang="cs-CZ" sz="1500" b="1" i="1" dirty="0"/>
              <a:t>Der </a:t>
            </a:r>
            <a:r>
              <a:rPr lang="cs-CZ" sz="1500" b="1" i="1" dirty="0" err="1"/>
              <a:t>Dadajsee</a:t>
            </a:r>
            <a:endParaRPr lang="cs-CZ" sz="1500" b="1" i="1" dirty="0"/>
          </a:p>
          <a:p>
            <a:pPr>
              <a:lnSpc>
                <a:spcPct val="90000"/>
              </a:lnSpc>
            </a:pPr>
            <a:r>
              <a:rPr lang="cs-CZ" sz="1500" dirty="0"/>
              <a:t>2003 Kino </a:t>
            </a:r>
            <a:r>
              <a:rPr lang="cs-CZ" sz="1500" dirty="0" err="1"/>
              <a:t>Muza</a:t>
            </a:r>
            <a:endParaRPr lang="cs-CZ" sz="1500" dirty="0"/>
          </a:p>
          <a:p>
            <a:pPr>
              <a:lnSpc>
                <a:spcPct val="90000"/>
              </a:lnSpc>
            </a:pPr>
            <a:r>
              <a:rPr lang="cs-CZ" sz="1500" dirty="0"/>
              <a:t>2008 </a:t>
            </a:r>
            <a:r>
              <a:rPr lang="cs-CZ" sz="1500" b="1" i="1" dirty="0" err="1"/>
              <a:t>Wodka</a:t>
            </a:r>
            <a:r>
              <a:rPr lang="cs-CZ" sz="1500" b="1" i="1" dirty="0"/>
              <a:t> </a:t>
            </a:r>
            <a:r>
              <a:rPr lang="cs-CZ" sz="1500" b="1" i="1" dirty="0" err="1"/>
              <a:t>und</a:t>
            </a:r>
            <a:r>
              <a:rPr lang="cs-CZ" sz="1500" b="1" i="1" dirty="0"/>
              <a:t> </a:t>
            </a:r>
            <a:r>
              <a:rPr lang="cs-CZ" sz="1500" b="1" i="1" dirty="0" err="1"/>
              <a:t>Messer</a:t>
            </a:r>
            <a:endParaRPr lang="cs-CZ" sz="1500" b="1" i="1" dirty="0"/>
          </a:p>
          <a:p>
            <a:pPr>
              <a:lnSpc>
                <a:spcPct val="90000"/>
              </a:lnSpc>
            </a:pPr>
            <a:r>
              <a:rPr lang="cs-CZ" sz="1500" dirty="0"/>
              <a:t> </a:t>
            </a:r>
          </a:p>
          <a:p>
            <a:pPr>
              <a:lnSpc>
                <a:spcPct val="90000"/>
              </a:lnSpc>
            </a:pPr>
            <a:endParaRPr lang="cs-CZ" sz="1500" dirty="0"/>
          </a:p>
        </p:txBody>
      </p:sp>
      <p:pic>
        <p:nvPicPr>
          <p:cNvPr id="4" name="obrázek 4" descr="http://www.historische-masurische-vereinigung.de/images/bauernteppichexiii.jpg">
            <a:extLst>
              <a:ext uri="{FF2B5EF4-FFF2-40B4-BE49-F238E27FC236}">
                <a16:creationId xmlns:a16="http://schemas.microsoft.com/office/drawing/2014/main" id="{778E1728-30CA-4F1A-918F-DB09C3E9D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6007" y="3124737"/>
            <a:ext cx="3145605" cy="3977384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" name="obrázek 1" descr="http://upload.wikimedia.org/wikipedia/commons/thumb/c/c4/Altpreu%C3%9Fische_Landschaften_im_13._Jahrhundert.png/350px-Altpreu%C3%9Fische_Landschaften_im_13._Jahrhundert.png">
            <a:extLst>
              <a:ext uri="{FF2B5EF4-FFF2-40B4-BE49-F238E27FC236}">
                <a16:creationId xmlns:a16="http://schemas.microsoft.com/office/drawing/2014/main" id="{28BAF749-0579-41B9-9F90-E9DBA751F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551" y="274638"/>
            <a:ext cx="4265672" cy="301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258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Migrační literatura v Rakousku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Vladimir</a:t>
            </a:r>
            <a:r>
              <a:rPr lang="cs-CZ" dirty="0"/>
              <a:t> </a:t>
            </a:r>
            <a:r>
              <a:rPr lang="cs-CZ" dirty="0" err="1"/>
              <a:t>Vertlib</a:t>
            </a:r>
            <a:r>
              <a:rPr lang="cs-CZ" dirty="0"/>
              <a:t> (nar. 1966): </a:t>
            </a:r>
            <a:r>
              <a:rPr lang="cs-CZ" i="1" dirty="0" err="1"/>
              <a:t>Schimons</a:t>
            </a:r>
            <a:r>
              <a:rPr lang="cs-CZ" i="1" dirty="0"/>
              <a:t> </a:t>
            </a:r>
            <a:r>
              <a:rPr lang="cs-CZ" i="1" dirty="0" err="1"/>
              <a:t>Schweigen</a:t>
            </a:r>
            <a:r>
              <a:rPr lang="cs-CZ" i="1" dirty="0"/>
              <a:t>  </a:t>
            </a:r>
            <a:r>
              <a:rPr lang="cs-CZ" dirty="0"/>
              <a:t>(2012, č. 2013 </a:t>
            </a:r>
            <a:r>
              <a:rPr lang="cs-CZ" i="1" dirty="0"/>
              <a:t>Šimonovo mlčení</a:t>
            </a:r>
            <a:r>
              <a:rPr lang="cs-CZ" dirty="0"/>
              <a:t>, přel. H. Linhartová</a:t>
            </a:r>
            <a:r>
              <a:rPr lang="cs-CZ" i="1" dirty="0"/>
              <a:t>), </a:t>
            </a:r>
            <a:r>
              <a:rPr lang="cs-CZ" i="1" dirty="0" err="1"/>
              <a:t>Abschiebung</a:t>
            </a:r>
            <a:r>
              <a:rPr lang="cs-CZ" dirty="0"/>
              <a:t> (1995, č. 2007 </a:t>
            </a:r>
            <a:r>
              <a:rPr lang="cs-CZ" i="1" dirty="0"/>
              <a:t>Vyhoštění</a:t>
            </a:r>
            <a:r>
              <a:rPr lang="cs-CZ" dirty="0"/>
              <a:t>,),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besondere</a:t>
            </a:r>
            <a:r>
              <a:rPr lang="cs-CZ" i="1" dirty="0"/>
              <a:t> </a:t>
            </a:r>
            <a:r>
              <a:rPr lang="cs-CZ" i="1" dirty="0" err="1"/>
              <a:t>Gedächtnis</a:t>
            </a:r>
            <a:r>
              <a:rPr lang="cs-CZ" i="1" dirty="0"/>
              <a:t> der Rosa </a:t>
            </a:r>
            <a:r>
              <a:rPr lang="cs-CZ" i="1" dirty="0" err="1"/>
              <a:t>Masur</a:t>
            </a:r>
            <a:r>
              <a:rPr lang="cs-CZ" i="1" dirty="0"/>
              <a:t> </a:t>
            </a:r>
            <a:r>
              <a:rPr lang="cs-CZ" dirty="0"/>
              <a:t>(2001, Podivuhodné paměti Rózy Mazurové).  </a:t>
            </a:r>
          </a:p>
          <a:p>
            <a:r>
              <a:rPr lang="cs-CZ" dirty="0"/>
              <a:t>Radek Knapp (nar. 1964): </a:t>
            </a:r>
            <a:r>
              <a:rPr lang="cs-CZ" sz="2800" dirty="0" err="1"/>
              <a:t>Herrn</a:t>
            </a:r>
            <a:r>
              <a:rPr lang="cs-CZ" sz="2800" dirty="0"/>
              <a:t> </a:t>
            </a:r>
            <a:r>
              <a:rPr lang="cs-CZ" sz="2800" dirty="0" err="1"/>
              <a:t>Kukas</a:t>
            </a:r>
            <a:r>
              <a:rPr lang="cs-CZ" sz="2800" dirty="0"/>
              <a:t> </a:t>
            </a:r>
            <a:r>
              <a:rPr lang="cs-CZ" sz="2800" dirty="0" err="1"/>
              <a:t>Empfehlungen</a:t>
            </a:r>
            <a:r>
              <a:rPr lang="cs-CZ" dirty="0"/>
              <a:t> , 1999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5003FE-EE99-435A-BE37-40A28D8CB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Švýcarsko: </a:t>
            </a:r>
            <a:r>
              <a:rPr lang="cs-CZ" dirty="0" err="1"/>
              <a:t>Catalin</a:t>
            </a:r>
            <a:r>
              <a:rPr lang="cs-CZ" dirty="0"/>
              <a:t> Dorian </a:t>
            </a:r>
            <a:r>
              <a:rPr lang="cs-CZ" dirty="0" err="1"/>
              <a:t>Florescu</a:t>
            </a:r>
            <a:r>
              <a:rPr lang="cs-CZ" dirty="0"/>
              <a:t> (nar. 1967 v Temešváru)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1EA448-50F1-4A15-8BBF-D3F508934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Der </a:t>
            </a:r>
            <a:r>
              <a:rPr lang="cs-CZ" dirty="0" err="1"/>
              <a:t>blinde</a:t>
            </a:r>
            <a:r>
              <a:rPr lang="cs-CZ" dirty="0"/>
              <a:t> </a:t>
            </a:r>
            <a:r>
              <a:rPr lang="cs-CZ" dirty="0" err="1"/>
              <a:t>Masseur</a:t>
            </a:r>
            <a:r>
              <a:rPr lang="cs-CZ" dirty="0"/>
              <a:t> (2006, Slepý masér )</a:t>
            </a:r>
          </a:p>
          <a:p>
            <a:r>
              <a:rPr lang="cs-CZ" dirty="0"/>
              <a:t>Zaira (2008)</a:t>
            </a:r>
          </a:p>
          <a:p>
            <a:r>
              <a:rPr lang="cs-CZ" dirty="0"/>
              <a:t>Jacob </a:t>
            </a:r>
            <a:r>
              <a:rPr lang="cs-CZ" dirty="0" err="1"/>
              <a:t>beschliesst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lieben</a:t>
            </a:r>
            <a:r>
              <a:rPr lang="cs-CZ" dirty="0"/>
              <a:t> (2011, Jacob se rozhodl milovat) – švýcarská knižní cena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663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C5FE1-2985-4803-975C-28C1BB09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Ilija </a:t>
            </a:r>
            <a:r>
              <a:rPr lang="cs-CZ" dirty="0" err="1"/>
              <a:t>Trojanow</a:t>
            </a:r>
            <a:r>
              <a:rPr lang="cs-CZ" dirty="0"/>
              <a:t> (1965)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0A3020-3AF5-4F82-8DE7-1AF125A34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/>
              <a:t>Život Iliji </a:t>
            </a:r>
            <a:r>
              <a:rPr lang="cs-CZ" dirty="0" err="1"/>
              <a:t>Trojanowa</a:t>
            </a:r>
            <a:r>
              <a:rPr lang="cs-CZ" dirty="0"/>
              <a:t> (1965) by sám vydal na román. Když mu bylo šest let, utekli s ním rodiče z rodného Bulharska přes Jugoslávii a Itálii do Německa, kde získali politický azyl. V </a:t>
            </a:r>
            <a:r>
              <a:rPr lang="cs-CZ" dirty="0" err="1"/>
              <a:t>zápětí</a:t>
            </a:r>
            <a:r>
              <a:rPr lang="cs-CZ" dirty="0"/>
              <a:t> se celá rodina přesunula do Keni. Do Německa se </a:t>
            </a:r>
            <a:r>
              <a:rPr lang="cs-CZ" dirty="0" err="1"/>
              <a:t>Trojanow</a:t>
            </a:r>
            <a:r>
              <a:rPr lang="cs-CZ" dirty="0"/>
              <a:t> vrátil až po deseti letech na studia práv a etnologie do Mnichova, kde také založil nakladatelství a věnoval se například vydávání africké literatury. V rámci přípravy svého románu Sběratel světů (Der </a:t>
            </a:r>
            <a:r>
              <a:rPr lang="cs-CZ" dirty="0" err="1"/>
              <a:t>Weltensammler</a:t>
            </a:r>
            <a:r>
              <a:rPr lang="cs-CZ" dirty="0"/>
              <a:t>, 2006) žil pět let v Indii, putoval Arábií i Keňou a další tři roky strávil v Jižní Africe. O svých zážitcích vydal cestopisné knihy Na vnitřních březích Indie (</a:t>
            </a:r>
            <a:r>
              <a:rPr lang="cs-CZ" dirty="0" err="1"/>
              <a:t>Auf</a:t>
            </a:r>
            <a:r>
              <a:rPr lang="cs-CZ" dirty="0"/>
              <a:t> den </a:t>
            </a:r>
            <a:r>
              <a:rPr lang="cs-CZ" dirty="0" err="1"/>
              <a:t>inneren</a:t>
            </a:r>
            <a:r>
              <a:rPr lang="cs-CZ" dirty="0"/>
              <a:t> </a:t>
            </a:r>
            <a:r>
              <a:rPr lang="cs-CZ" dirty="0" err="1"/>
              <a:t>Ufern</a:t>
            </a:r>
            <a:r>
              <a:rPr lang="cs-CZ" dirty="0"/>
              <a:t> </a:t>
            </a:r>
            <a:r>
              <a:rPr lang="cs-CZ" dirty="0" err="1"/>
              <a:t>Indiens</a:t>
            </a:r>
            <a:r>
              <a:rPr lang="cs-CZ" dirty="0"/>
              <a:t>, 2003) a Ke svatým pramenům islámu (</a:t>
            </a:r>
            <a:r>
              <a:rPr lang="cs-CZ" dirty="0" err="1"/>
              <a:t>Zu</a:t>
            </a:r>
            <a:r>
              <a:rPr lang="cs-CZ" dirty="0"/>
              <a:t> den </a:t>
            </a:r>
            <a:r>
              <a:rPr lang="cs-CZ" dirty="0" err="1"/>
              <a:t>heiligen</a:t>
            </a:r>
            <a:r>
              <a:rPr lang="cs-CZ" dirty="0"/>
              <a:t> </a:t>
            </a:r>
            <a:r>
              <a:rPr lang="cs-CZ" dirty="0" err="1"/>
              <a:t>Quellen</a:t>
            </a:r>
            <a:r>
              <a:rPr lang="cs-CZ" dirty="0"/>
              <a:t> des </a:t>
            </a:r>
            <a:r>
              <a:rPr lang="cs-CZ" dirty="0" err="1"/>
              <a:t>Islam</a:t>
            </a:r>
            <a:r>
              <a:rPr lang="cs-CZ" dirty="0"/>
              <a:t>, 2004), v níž popsal svou pouť do Mekky. Česky vyšla kniha Moje Afrika a v těchto dnech též jeho stěžejní román Sběratel světů. Sběratel světů vypráví příběh Richarda Francise Burtona (1821-1890), britského důstojníka viktoriánské éry, který díky svému mimořádnému jazykovému nadání i extrémní schopnosti splynout s cizím prostředím pracoval jako britský zvěd v Indii, zúčastnil se pouti do Mekky a vydal se hledat prameny Nilu. Za svůj román, jenž představil i na pražském Světu knih, získal Ilija </a:t>
            </a:r>
            <a:r>
              <a:rPr lang="cs-CZ" dirty="0" err="1"/>
              <a:t>Trojanow</a:t>
            </a:r>
            <a:r>
              <a:rPr lang="cs-CZ" dirty="0"/>
              <a:t> hlavní cenu Lipského knižního veletrhu.</a:t>
            </a:r>
          </a:p>
          <a:p>
            <a:r>
              <a:rPr lang="cs-CZ" dirty="0"/>
              <a:t>Adalbert von </a:t>
            </a:r>
            <a:r>
              <a:rPr lang="cs-CZ" dirty="0" err="1"/>
              <a:t>Chamisso-Preis</a:t>
            </a:r>
            <a:r>
              <a:rPr lang="cs-CZ" dirty="0"/>
              <a:t> 2000</a:t>
            </a:r>
          </a:p>
          <a:p>
            <a:r>
              <a:rPr lang="cs-CZ" dirty="0"/>
              <a:t>2007 Poetik-</a:t>
            </a:r>
            <a:r>
              <a:rPr lang="cs-CZ" dirty="0" err="1"/>
              <a:t>Dozentur</a:t>
            </a:r>
            <a:r>
              <a:rPr lang="cs-CZ" dirty="0"/>
              <a:t> in </a:t>
            </a:r>
            <a:r>
              <a:rPr lang="cs-CZ" dirty="0" err="1"/>
              <a:t>Tübingen</a:t>
            </a:r>
            <a:endParaRPr lang="cs-CZ" dirty="0"/>
          </a:p>
          <a:p>
            <a:r>
              <a:rPr lang="cs-CZ" dirty="0"/>
              <a:t>2007 film </a:t>
            </a:r>
            <a:r>
              <a:rPr lang="de-DE" i="1" dirty="0"/>
              <a:t>Vorwärts und nie vergessen – Ballade über bulgarische Helden </a:t>
            </a:r>
            <a:r>
              <a:rPr lang="de-DE" dirty="0"/>
              <a:t>über die bulgarischen kommunistischen Lager</a:t>
            </a:r>
            <a:endParaRPr lang="cs-CZ" dirty="0"/>
          </a:p>
          <a:p>
            <a:r>
              <a:rPr lang="de-DE" dirty="0"/>
              <a:t>2009 gemeinsam mit Juli Zeh </a:t>
            </a:r>
            <a:r>
              <a:rPr lang="de-DE" i="1" dirty="0"/>
              <a:t>Angriff auf die Freiheit. Sicherheitswahn, Überwachungsstaat und der Abbau bürgerlicher Rechte – </a:t>
            </a:r>
            <a:r>
              <a:rPr lang="de-DE" dirty="0"/>
              <a:t>über die Frage, ob die Maßnahmen gegen den Terrorismus nicht allzu sehr die bürgerlichen Rechte beschränken, oder ob sie  gar nicht eine Ausrede darstellen</a:t>
            </a:r>
            <a:endParaRPr lang="cs-CZ" dirty="0"/>
          </a:p>
          <a:p>
            <a:r>
              <a:rPr lang="de-DE" dirty="0"/>
              <a:t>2013 Affäre mit der Verweigerung eines USA-</a:t>
            </a:r>
            <a:r>
              <a:rPr lang="de-DE" dirty="0" err="1"/>
              <a:t>Visas</a:t>
            </a:r>
            <a:r>
              <a:rPr lang="de-DE" dirty="0"/>
              <a:t> als Antwort an seine Kritik der Praktiken der amerikanischen Geheimdienste</a:t>
            </a:r>
            <a:endParaRPr lang="cs-CZ" dirty="0"/>
          </a:p>
          <a:p>
            <a:pPr lvl="0"/>
            <a:r>
              <a:rPr lang="de-DE" i="1" dirty="0"/>
              <a:t>Nomade auf vier Kontinenten</a:t>
            </a:r>
            <a:r>
              <a:rPr lang="de-DE" dirty="0"/>
              <a:t>, Frankfurt am Main 2007</a:t>
            </a:r>
            <a:endParaRPr lang="cs-CZ" dirty="0"/>
          </a:p>
          <a:p>
            <a:pPr lvl="0"/>
            <a:r>
              <a:rPr lang="de-DE" i="1" dirty="0" err="1"/>
              <a:t>EisTau</a:t>
            </a:r>
            <a:r>
              <a:rPr lang="de-DE" dirty="0"/>
              <a:t>. Roman. Carl Hanser Verlag, München 2011</a:t>
            </a:r>
            <a:endParaRPr lang="cs-CZ" dirty="0"/>
          </a:p>
          <a:p>
            <a:pPr lvl="0"/>
            <a:r>
              <a:rPr lang="de-DE" i="1" dirty="0"/>
              <a:t>Die Versuchungen der Fremde: Unterwegs in Arabien, Indien und Afrika</a:t>
            </a:r>
            <a:r>
              <a:rPr lang="de-DE" dirty="0"/>
              <a:t>. Malik Verlag, München 2011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9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Německé knižní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Deutsches</a:t>
            </a:r>
            <a:r>
              <a:rPr lang="cs-CZ" dirty="0"/>
              <a:t> </a:t>
            </a:r>
            <a:r>
              <a:rPr lang="cs-CZ" dirty="0" err="1"/>
              <a:t>Buchpreis</a:t>
            </a:r>
            <a:r>
              <a:rPr lang="cs-CZ" dirty="0"/>
              <a:t> uděluje se od roku 2005 v rámci Frankfurtského knižního veletrhu</a:t>
            </a:r>
          </a:p>
          <a:p>
            <a:r>
              <a:rPr lang="cs-CZ" dirty="0"/>
              <a:t>Další cenou udělovanou v rámci Frankfurtského knižního veletrhu je Mírová cena německých knihkupců – od 1950</a:t>
            </a:r>
          </a:p>
          <a:p>
            <a:r>
              <a:rPr lang="cs-CZ" dirty="0"/>
              <a:t>pro autory s migračním zázemím Adalbert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Chamisso</a:t>
            </a:r>
            <a:r>
              <a:rPr lang="cs-CZ" dirty="0"/>
              <a:t>-</a:t>
            </a:r>
            <a:r>
              <a:rPr lang="cs-CZ" dirty="0" err="1"/>
              <a:t>Preis</a:t>
            </a:r>
            <a:r>
              <a:rPr lang="cs-CZ" dirty="0"/>
              <a:t> od 1985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AEB49-BFA5-45C5-AC44-CE673C0C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30789-E32F-418A-A4AE-F6CFAB5DC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se </a:t>
            </a:r>
            <a:r>
              <a:rPr lang="cs-CZ" dirty="0" err="1"/>
              <a:t>Özdamar</a:t>
            </a:r>
            <a:r>
              <a:rPr lang="cs-CZ" dirty="0"/>
              <a:t> vyrovnává s otázkou mateřského jazyka? Můžete porovnat její esej a </a:t>
            </a:r>
            <a:r>
              <a:rPr lang="cs-CZ" dirty="0" err="1"/>
              <a:t>Dürrenmattovu</a:t>
            </a:r>
            <a:r>
              <a:rPr lang="cs-CZ" dirty="0"/>
              <a:t> úvahu? </a:t>
            </a:r>
          </a:p>
          <a:p>
            <a:r>
              <a:rPr lang="cs-CZ" dirty="0"/>
              <a:t>Jak </a:t>
            </a:r>
            <a:r>
              <a:rPr lang="cs-CZ" dirty="0" err="1"/>
              <a:t>Kaminer</a:t>
            </a:r>
            <a:r>
              <a:rPr lang="cs-CZ" dirty="0"/>
              <a:t> využívá stereotypy o Rusech, nebo je naopak zpochybňuje?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680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4DE35-824E-4D13-BECA-AD32683C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Četba na příště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49733-5FF4-410A-BA64-7CC46C301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Jelinek</a:t>
            </a:r>
            <a:r>
              <a:rPr lang="cs-CZ" dirty="0"/>
              <a:t>: Pianistka: Jaký obraz ženy nabízí tento text? V čem tkví problém paměti, tabu a vzpomínání?</a:t>
            </a:r>
          </a:p>
          <a:p>
            <a:r>
              <a:rPr lang="cs-CZ" dirty="0" err="1"/>
              <a:t>Handke</a:t>
            </a:r>
            <a:r>
              <a:rPr lang="cs-CZ" dirty="0"/>
              <a:t>: Jaká estetická kvalita je spojena s textem Spílání publiku?</a:t>
            </a:r>
          </a:p>
          <a:p>
            <a:r>
              <a:rPr lang="cs-CZ" dirty="0"/>
              <a:t>Proč je </a:t>
            </a:r>
            <a:r>
              <a:rPr lang="cs-CZ" dirty="0" err="1"/>
              <a:t>Handke</a:t>
            </a:r>
            <a:r>
              <a:rPr lang="cs-CZ" dirty="0"/>
              <a:t> považován </a:t>
            </a:r>
            <a:r>
              <a:rPr lang="cs-CZ"/>
              <a:t>za kontroverzního autora?</a:t>
            </a:r>
          </a:p>
        </p:txBody>
      </p:sp>
    </p:spTree>
    <p:extLst>
      <p:ext uri="{BB962C8B-B14F-4D97-AF65-F5344CB8AC3E}">
        <p14:creationId xmlns:p14="http://schemas.microsoft.com/office/powerpoint/2010/main" val="80931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90. let </a:t>
            </a:r>
            <a:r>
              <a:rPr lang="cs-CZ"/>
              <a:t>- tendence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tzv. </a:t>
            </a:r>
            <a:r>
              <a:rPr lang="cs-CZ" dirty="0" err="1"/>
              <a:t>Wendeliteratur</a:t>
            </a:r>
            <a:endParaRPr lang="cs-CZ" dirty="0"/>
          </a:p>
          <a:p>
            <a:r>
              <a:rPr lang="cs-CZ" dirty="0"/>
              <a:t>2. tzv. Migrační literatura</a:t>
            </a:r>
          </a:p>
          <a:p>
            <a:r>
              <a:rPr lang="cs-CZ" dirty="0"/>
              <a:t>3. vzestup významu lyriky – inovace i tradiční formy</a:t>
            </a:r>
          </a:p>
          <a:p>
            <a:r>
              <a:rPr lang="cs-CZ" dirty="0"/>
              <a:t>4. nové směry  v dramatice – např. </a:t>
            </a:r>
            <a:r>
              <a:rPr lang="cs-CZ" dirty="0" err="1"/>
              <a:t>Heiner</a:t>
            </a:r>
            <a:r>
              <a:rPr lang="cs-CZ" dirty="0"/>
              <a:t> </a:t>
            </a:r>
            <a:r>
              <a:rPr lang="cs-CZ" dirty="0" err="1"/>
              <a:t>Müller</a:t>
            </a:r>
            <a:r>
              <a:rPr lang="cs-CZ" dirty="0"/>
              <a:t> či </a:t>
            </a:r>
            <a:r>
              <a:rPr lang="cs-CZ" dirty="0" err="1"/>
              <a:t>cool</a:t>
            </a:r>
            <a:r>
              <a:rPr lang="cs-CZ" dirty="0"/>
              <a:t> dramatika</a:t>
            </a:r>
          </a:p>
          <a:p>
            <a:r>
              <a:rPr lang="cs-CZ" dirty="0"/>
              <a:t>5. postmoderna či </a:t>
            </a:r>
            <a:r>
              <a:rPr lang="cs-CZ" dirty="0" err="1"/>
              <a:t>antimoderna</a:t>
            </a:r>
            <a:r>
              <a:rPr lang="cs-CZ" dirty="0"/>
              <a:t> – </a:t>
            </a:r>
            <a:r>
              <a:rPr lang="cs-CZ" dirty="0" err="1"/>
              <a:t>Süßkind</a:t>
            </a:r>
            <a:r>
              <a:rPr lang="cs-CZ" dirty="0"/>
              <a:t> a jiní</a:t>
            </a:r>
          </a:p>
          <a:p>
            <a:r>
              <a:rPr lang="cs-CZ" dirty="0"/>
              <a:t>6. sociální kritika – politické angažmá literatury – doznívání dokumentární literatury, kritika z úst Bernarda, </a:t>
            </a:r>
            <a:r>
              <a:rPr lang="cs-CZ" dirty="0" err="1"/>
              <a:t>Handkeho</a:t>
            </a:r>
            <a:r>
              <a:rPr lang="cs-CZ" dirty="0"/>
              <a:t> , </a:t>
            </a:r>
            <a:r>
              <a:rPr lang="cs-CZ" dirty="0" err="1"/>
              <a:t>Menasseho</a:t>
            </a:r>
            <a:r>
              <a:rPr lang="cs-CZ" dirty="0"/>
              <a:t>, M. </a:t>
            </a:r>
            <a:r>
              <a:rPr lang="cs-CZ" dirty="0" err="1"/>
              <a:t>Walsera</a:t>
            </a:r>
            <a:r>
              <a:rPr lang="cs-CZ" dirty="0"/>
              <a:t> či </a:t>
            </a:r>
            <a:r>
              <a:rPr lang="cs-CZ" dirty="0" err="1"/>
              <a:t>Grasse</a:t>
            </a:r>
            <a:r>
              <a:rPr lang="cs-CZ" dirty="0"/>
              <a:t> apod. </a:t>
            </a:r>
          </a:p>
          <a:p>
            <a:r>
              <a:rPr lang="cs-CZ" dirty="0"/>
              <a:t>7. návraty k </a:t>
            </a:r>
            <a:r>
              <a:rPr lang="cs-CZ" dirty="0" err="1"/>
              <a:t>šoa</a:t>
            </a:r>
            <a:r>
              <a:rPr lang="cs-CZ" dirty="0"/>
              <a:t> /</a:t>
            </a:r>
            <a:r>
              <a:rPr lang="cs-CZ" dirty="0" err="1"/>
              <a:t>holokaustu</a:t>
            </a:r>
            <a:r>
              <a:rPr lang="cs-CZ" dirty="0"/>
              <a:t> – druhá generace obětí i dětí vrahů</a:t>
            </a:r>
          </a:p>
          <a:p>
            <a:r>
              <a:rPr lang="cs-CZ" dirty="0"/>
              <a:t>8. diskuse o historické paměti – vnímání nacistického Německa – nejen vina, ale i oběti (např. bombardování Německa, odsun z východních území)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jako současný fenomén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Migrace a její proměna oproti dřívějšímu setkávání s cizím –</a:t>
            </a:r>
            <a:r>
              <a:rPr lang="cs-CZ" dirty="0" err="1"/>
              <a:t>Migrationsliteratur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Literatur von nach </a:t>
            </a:r>
            <a:r>
              <a:rPr lang="cs-CZ" dirty="0" err="1"/>
              <a:t>Simmel</a:t>
            </a:r>
            <a:r>
              <a:rPr lang="cs-CZ" dirty="0"/>
              <a:t>: „</a:t>
            </a:r>
            <a:r>
              <a:rPr lang="cs-CZ" dirty="0" err="1"/>
              <a:t>Fremden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Wandernde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heute</a:t>
            </a:r>
            <a:r>
              <a:rPr lang="cs-CZ" dirty="0"/>
              <a:t> </a:t>
            </a:r>
            <a:r>
              <a:rPr lang="cs-CZ" dirty="0" err="1"/>
              <a:t>kommen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/>
              <a:t>gehen</a:t>
            </a:r>
            <a:r>
              <a:rPr lang="cs-CZ" dirty="0"/>
              <a:t>,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seit</a:t>
            </a:r>
            <a:r>
              <a:rPr lang="cs-CZ" dirty="0"/>
              <a:t> </a:t>
            </a:r>
            <a:r>
              <a:rPr lang="cs-CZ" dirty="0" err="1"/>
              <a:t>jeher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Händler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Kaufleute</a:t>
            </a:r>
            <a:r>
              <a:rPr lang="cs-CZ" dirty="0"/>
              <a:t>, </a:t>
            </a:r>
            <a:r>
              <a:rPr lang="cs-CZ" dirty="0" err="1"/>
              <a:t>sondern</a:t>
            </a:r>
            <a:r>
              <a:rPr lang="cs-CZ" dirty="0"/>
              <a:t> von </a:t>
            </a:r>
            <a:r>
              <a:rPr lang="cs-CZ" dirty="0" err="1"/>
              <a:t>Fremden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heute</a:t>
            </a:r>
            <a:r>
              <a:rPr lang="cs-CZ" dirty="0"/>
              <a:t> </a:t>
            </a:r>
            <a:r>
              <a:rPr lang="cs-CZ" dirty="0" err="1"/>
              <a:t>kommen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/>
              <a:t>bleiben</a:t>
            </a:r>
            <a:r>
              <a:rPr lang="cs-CZ" dirty="0"/>
              <a:t>“</a:t>
            </a:r>
          </a:p>
          <a:p>
            <a:r>
              <a:rPr lang="cs-CZ" dirty="0"/>
              <a:t>Migrační literatura je literatura dle </a:t>
            </a:r>
            <a:r>
              <a:rPr lang="cs-CZ" dirty="0" err="1"/>
              <a:t>Simmela</a:t>
            </a:r>
            <a:r>
              <a:rPr lang="cs-CZ" dirty="0"/>
              <a:t>:„cizinců, kteří nejsou v situaci obchodníků a kramářů, kteří dnes přišli a zítra jdou dále, jako tomu bývalo, ale těch cizinců. Kteří dnes přicházejí a zítra zůstanou“</a:t>
            </a:r>
          </a:p>
          <a:p>
            <a:r>
              <a:rPr lang="cs-CZ" dirty="0"/>
              <a:t>v roce 2009 mělo migrační zázemí / minulost přes 16 mil. německých obyvatel, tj. cca. 20 procent, navíc u dětí do 5 let to byla dokonce více než 1/3.  Největší část byli migranti z Turecka – cca. 3 miliony, kteří tvoří též 70 procent německých muslimů. Další velkou „skupinou jsou migranti z bývalého Sovětského svazu – cca. 2,9 mil.</a:t>
            </a:r>
          </a:p>
          <a:p>
            <a:r>
              <a:rPr lang="cs-CZ" dirty="0"/>
              <a:t>Jakou roli hraje literatura, co to znamená, když migrant začne publikovat v novém jazyce?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Proč se stát spisovatelem v novém jazyce?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vyrovnat se s novou identitou</a:t>
            </a:r>
          </a:p>
          <a:p>
            <a:r>
              <a:rPr lang="cs-CZ" dirty="0"/>
              <a:t>Snaha o začlenění do nové společnosti</a:t>
            </a:r>
          </a:p>
          <a:p>
            <a:r>
              <a:rPr lang="cs-CZ" dirty="0"/>
              <a:t>Snaha o zprostředkování vlastní kultury většinovému německému publika a obhájit tak svou identitu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714202"/>
          </a:xfrm>
        </p:spPr>
        <p:txBody>
          <a:bodyPr>
            <a:normAutofit fontScale="90000"/>
          </a:bodyPr>
          <a:lstStyle/>
          <a:p>
            <a:r>
              <a:rPr lang="cs-CZ" dirty="0"/>
              <a:t>Jakou roli hraje literatura, co to znamená, když migrant začne publikovat v novém jazyce?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147248" cy="475252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Migrační literatura je tedy taková literatura, kterou napsali lidé s migračním zázemím, často se v ní tematizuje zkušenost migrace, návraty do „staré vlasti“, přijímání nového jazyka, nové kultury.</a:t>
            </a:r>
          </a:p>
          <a:p>
            <a:pPr>
              <a:buNone/>
            </a:pPr>
            <a:r>
              <a:rPr lang="cs-CZ" dirty="0"/>
              <a:t>V čem může být obohacením?</a:t>
            </a:r>
          </a:p>
          <a:p>
            <a:pPr>
              <a:buNone/>
            </a:pPr>
            <a:r>
              <a:rPr lang="cs-CZ" dirty="0"/>
              <a:t>1. jazyk – nesamozřejmost, obohacení jazyka</a:t>
            </a:r>
          </a:p>
          <a:p>
            <a:pPr>
              <a:buNone/>
            </a:pPr>
            <a:r>
              <a:rPr lang="cs-CZ" dirty="0"/>
              <a:t>2. zážitek cizosti i zprostředkování „exotiky“</a:t>
            </a:r>
          </a:p>
          <a:p>
            <a:pPr>
              <a:buNone/>
            </a:pPr>
            <a:r>
              <a:rPr lang="cs-CZ" dirty="0"/>
              <a:t>3. pohyb – co je v současném světě vlastně fixní, stabilní  a co v pohybu?</a:t>
            </a:r>
          </a:p>
          <a:p>
            <a:pPr>
              <a:buNone/>
            </a:pP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Gemeinsame</a:t>
            </a:r>
            <a:r>
              <a:rPr lang="cs-CZ" dirty="0"/>
              <a:t> der </a:t>
            </a:r>
            <a:r>
              <a:rPr lang="cs-CZ" dirty="0" err="1"/>
              <a:t>Migrationsliteratur</a:t>
            </a:r>
            <a:r>
              <a:rPr lang="cs-CZ" dirty="0"/>
              <a:t> </a:t>
            </a:r>
            <a:r>
              <a:rPr lang="cs-CZ" dirty="0" err="1"/>
              <a:t>liegt</a:t>
            </a:r>
            <a:r>
              <a:rPr lang="cs-CZ" dirty="0"/>
              <a:t> in den „</a:t>
            </a:r>
            <a:r>
              <a:rPr lang="cs-CZ" dirty="0" err="1"/>
              <a:t>gemeinsamen</a:t>
            </a:r>
            <a:r>
              <a:rPr lang="cs-CZ" dirty="0"/>
              <a:t> </a:t>
            </a:r>
            <a:r>
              <a:rPr lang="cs-CZ" dirty="0" err="1"/>
              <a:t>Erfahrungen</a:t>
            </a:r>
            <a:r>
              <a:rPr lang="cs-CZ" dirty="0"/>
              <a:t> der &gt;</a:t>
            </a:r>
            <a:r>
              <a:rPr lang="cs-CZ" dirty="0" err="1"/>
              <a:t>Wanderung</a:t>
            </a:r>
            <a:r>
              <a:rPr lang="cs-CZ" dirty="0"/>
              <a:t>&lt; </a:t>
            </a:r>
            <a:r>
              <a:rPr lang="cs-CZ" dirty="0" err="1"/>
              <a:t>selbst</a:t>
            </a:r>
            <a:r>
              <a:rPr lang="cs-CZ" dirty="0"/>
              <a:t>, des </a:t>
            </a:r>
            <a:r>
              <a:rPr lang="cs-CZ" dirty="0" err="1"/>
              <a:t>Sprachwechsels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Heimatverlustes</a:t>
            </a:r>
            <a:r>
              <a:rPr lang="cs-CZ" dirty="0"/>
              <a:t>, der </a:t>
            </a:r>
            <a:r>
              <a:rPr lang="cs-CZ" dirty="0" err="1"/>
              <a:t>Fremdheit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Begründung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Existenz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deutschsprachigen</a:t>
            </a:r>
            <a:r>
              <a:rPr lang="cs-CZ" dirty="0"/>
              <a:t> </a:t>
            </a:r>
            <a:r>
              <a:rPr lang="cs-CZ" dirty="0" err="1"/>
              <a:t>Raum</a:t>
            </a:r>
            <a:r>
              <a:rPr lang="cs-CZ" dirty="0"/>
              <a:t>. </a:t>
            </a:r>
            <a:r>
              <a:rPr lang="cs-CZ" dirty="0" err="1"/>
              <a:t>Heimatlosigkeit</a:t>
            </a:r>
            <a:r>
              <a:rPr lang="cs-CZ" dirty="0"/>
              <a:t>, </a:t>
            </a:r>
            <a:r>
              <a:rPr lang="cs-CZ" dirty="0" err="1"/>
              <a:t>Veränderbarkeit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kulturelle</a:t>
            </a:r>
            <a:r>
              <a:rPr lang="cs-CZ" dirty="0"/>
              <a:t> </a:t>
            </a:r>
            <a:r>
              <a:rPr lang="cs-CZ" dirty="0" err="1"/>
              <a:t>Vielstimmigkeit</a:t>
            </a:r>
            <a:r>
              <a:rPr lang="cs-CZ" dirty="0"/>
              <a:t> der </a:t>
            </a:r>
            <a:r>
              <a:rPr lang="cs-CZ" dirty="0" err="1"/>
              <a:t>eigenen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der </a:t>
            </a:r>
            <a:r>
              <a:rPr lang="cs-CZ" dirty="0" err="1"/>
              <a:t>fremden</a:t>
            </a:r>
            <a:r>
              <a:rPr lang="cs-CZ" dirty="0"/>
              <a:t> </a:t>
            </a:r>
            <a:r>
              <a:rPr lang="cs-CZ" dirty="0" err="1"/>
              <a:t>Identität</a:t>
            </a:r>
            <a:r>
              <a:rPr lang="cs-CZ" dirty="0"/>
              <a:t> </a:t>
            </a:r>
            <a:r>
              <a:rPr lang="cs-CZ" dirty="0" err="1"/>
              <a:t>lösen</a:t>
            </a:r>
            <a:r>
              <a:rPr lang="cs-CZ" dirty="0"/>
              <a:t> feste </a:t>
            </a:r>
            <a:r>
              <a:rPr lang="cs-CZ" dirty="0" err="1"/>
              <a:t>Konzepte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Wissensformen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.“</a:t>
            </a:r>
          </a:p>
          <a:p>
            <a:pPr>
              <a:buNone/>
            </a:pPr>
            <a:r>
              <a:rPr lang="cs-CZ" dirty="0"/>
              <a:t>„Migrační literaturu spojuje společná zkušenost „putování“ samotného, změny jazyka, ztráty vlasti, cizoty a fundování existence v německojazyčném prostoru. Bezdomovectví, proměnlivost a kulturní </a:t>
            </a:r>
            <a:r>
              <a:rPr lang="cs-CZ" dirty="0" err="1"/>
              <a:t>mnohovrstevnost</a:t>
            </a:r>
            <a:r>
              <a:rPr lang="cs-CZ" dirty="0"/>
              <a:t> (mnohohlasost) vlastní i cizí identity rozpouštějí pevné koncepty a zažité formy myšlení.“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Tzv. migrační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turecká menšina: </a:t>
            </a:r>
            <a:r>
              <a:rPr lang="cs-CZ" dirty="0" err="1"/>
              <a:t>Emine</a:t>
            </a:r>
            <a:r>
              <a:rPr lang="cs-CZ" dirty="0"/>
              <a:t> </a:t>
            </a:r>
            <a:r>
              <a:rPr lang="cs-CZ" dirty="0" err="1"/>
              <a:t>Selim</a:t>
            </a:r>
            <a:r>
              <a:rPr lang="cs-CZ" dirty="0"/>
              <a:t> </a:t>
            </a:r>
            <a:r>
              <a:rPr lang="cs-CZ" dirty="0" err="1"/>
              <a:t>Özdamar</a:t>
            </a:r>
            <a:r>
              <a:rPr lang="cs-CZ" dirty="0"/>
              <a:t> (autobiografická trilogie o cestě z Turecka až po život v Německu), </a:t>
            </a:r>
            <a:r>
              <a:rPr lang="cs-CZ" dirty="0" err="1"/>
              <a:t>Feridun</a:t>
            </a:r>
            <a:r>
              <a:rPr lang="cs-CZ" dirty="0"/>
              <a:t> </a:t>
            </a:r>
            <a:r>
              <a:rPr lang="cs-CZ" dirty="0" err="1"/>
              <a:t>Zaimoglu</a:t>
            </a:r>
            <a:r>
              <a:rPr lang="cs-CZ" dirty="0"/>
              <a:t> (</a:t>
            </a:r>
            <a:r>
              <a:rPr lang="cs-CZ" dirty="0" err="1"/>
              <a:t>Kanak</a:t>
            </a:r>
            <a:r>
              <a:rPr lang="cs-CZ" dirty="0"/>
              <a:t> </a:t>
            </a:r>
            <a:r>
              <a:rPr lang="cs-CZ" dirty="0" err="1"/>
              <a:t>Sprak</a:t>
            </a:r>
            <a:r>
              <a:rPr lang="cs-CZ" dirty="0"/>
              <a:t>, </a:t>
            </a:r>
            <a:r>
              <a:rPr lang="cs-CZ" dirty="0" err="1"/>
              <a:t>Leyla</a:t>
            </a:r>
            <a:r>
              <a:rPr lang="cs-CZ" dirty="0"/>
              <a:t>, </a:t>
            </a:r>
            <a:r>
              <a:rPr lang="cs-CZ" dirty="0" err="1"/>
              <a:t>Liebesbrand</a:t>
            </a:r>
            <a:r>
              <a:rPr lang="cs-CZ" dirty="0"/>
              <a:t>)</a:t>
            </a:r>
          </a:p>
          <a:p>
            <a:r>
              <a:rPr lang="cs-CZ" dirty="0"/>
              <a:t>čeští autoři: Jiří Gruša, Ota Filip, Libuše Moníková, Otakar Brousek</a:t>
            </a:r>
          </a:p>
          <a:p>
            <a:r>
              <a:rPr lang="cs-CZ" dirty="0"/>
              <a:t>literatura německé menšiny v Rumunsku  (v </a:t>
            </a:r>
            <a:r>
              <a:rPr lang="cs-CZ" dirty="0" err="1"/>
              <a:t>Banátu</a:t>
            </a:r>
            <a:r>
              <a:rPr lang="cs-CZ" dirty="0"/>
              <a:t>): Paul </a:t>
            </a:r>
            <a:r>
              <a:rPr lang="cs-CZ" dirty="0" err="1"/>
              <a:t>Celan</a:t>
            </a:r>
            <a:r>
              <a:rPr lang="cs-CZ" dirty="0"/>
              <a:t>, Hertha Müller</a:t>
            </a:r>
          </a:p>
          <a:p>
            <a:r>
              <a:rPr lang="cs-CZ" dirty="0"/>
              <a:t>další autoři: Ilija </a:t>
            </a:r>
            <a:r>
              <a:rPr lang="cs-CZ" dirty="0" err="1"/>
              <a:t>Trojanow</a:t>
            </a:r>
            <a:r>
              <a:rPr lang="cs-CZ" dirty="0"/>
              <a:t> (Der </a:t>
            </a:r>
            <a:r>
              <a:rPr lang="cs-CZ" dirty="0" err="1"/>
              <a:t>Weltensammler</a:t>
            </a:r>
            <a:r>
              <a:rPr lang="cs-CZ" dirty="0"/>
              <a:t>), </a:t>
            </a:r>
            <a:r>
              <a:rPr lang="cs-CZ" dirty="0" err="1"/>
              <a:t>Wladimir</a:t>
            </a:r>
            <a:r>
              <a:rPr lang="cs-CZ" dirty="0"/>
              <a:t> </a:t>
            </a:r>
            <a:r>
              <a:rPr lang="cs-CZ" dirty="0" err="1"/>
              <a:t>Kaminer</a:t>
            </a:r>
            <a:r>
              <a:rPr lang="cs-CZ" dirty="0"/>
              <a:t> (</a:t>
            </a:r>
            <a:r>
              <a:rPr lang="cs-CZ" dirty="0" err="1"/>
              <a:t>Russendisko</a:t>
            </a:r>
            <a:r>
              <a:rPr lang="cs-CZ" dirty="0"/>
              <a:t>), Saša </a:t>
            </a:r>
            <a:r>
              <a:rPr lang="cs-CZ" dirty="0" err="1"/>
              <a:t>Stanišič</a:t>
            </a:r>
            <a:r>
              <a:rPr lang="cs-CZ" dirty="0"/>
              <a:t> (</a:t>
            </a:r>
            <a:r>
              <a:rPr lang="cs-CZ" dirty="0" err="1"/>
              <a:t>Wie</a:t>
            </a:r>
            <a:r>
              <a:rPr lang="cs-CZ" dirty="0"/>
              <a:t> der </a:t>
            </a:r>
            <a:r>
              <a:rPr lang="cs-CZ" dirty="0" err="1"/>
              <a:t>Soldat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Grammophon</a:t>
            </a:r>
            <a:r>
              <a:rPr lang="cs-CZ" dirty="0"/>
              <a:t> </a:t>
            </a:r>
            <a:r>
              <a:rPr lang="cs-CZ" dirty="0" err="1"/>
              <a:t>repariert</a:t>
            </a:r>
            <a:r>
              <a:rPr lang="cs-CZ" dirty="0"/>
              <a:t>, </a:t>
            </a:r>
            <a:r>
              <a:rPr lang="cs-CZ" dirty="0" err="1"/>
              <a:t>Herkunft</a:t>
            </a:r>
            <a:r>
              <a:rPr lang="cs-CZ" dirty="0"/>
              <a:t> – Německá knižní cena 2019) , </a:t>
            </a:r>
            <a:r>
              <a:rPr lang="cs-CZ" dirty="0" err="1"/>
              <a:t>Yoko</a:t>
            </a:r>
            <a:r>
              <a:rPr lang="cs-CZ" dirty="0"/>
              <a:t> </a:t>
            </a:r>
            <a:r>
              <a:rPr lang="cs-CZ" dirty="0" err="1"/>
              <a:t>Tawada</a:t>
            </a:r>
            <a:r>
              <a:rPr lang="cs-CZ" dirty="0"/>
              <a:t> (poezie a próza, např. </a:t>
            </a:r>
            <a:r>
              <a:rPr lang="cs-CZ" i="1" dirty="0" err="1"/>
              <a:t>Sprachpolizei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Spielpolyglotte</a:t>
            </a:r>
            <a:r>
              <a:rPr lang="cs-CZ" i="1" dirty="0"/>
              <a:t>, 2007</a:t>
            </a:r>
            <a:r>
              <a:rPr lang="cs-CZ" dirty="0"/>
              <a:t>), </a:t>
            </a:r>
            <a:r>
              <a:rPr lang="cs-CZ" dirty="0" err="1"/>
              <a:t>Ilma</a:t>
            </a:r>
            <a:r>
              <a:rPr lang="cs-CZ" dirty="0"/>
              <a:t> Rakusa, Irena </a:t>
            </a:r>
            <a:r>
              <a:rPr lang="cs-CZ" dirty="0" err="1"/>
              <a:t>Brežná</a:t>
            </a:r>
            <a:r>
              <a:rPr lang="cs-CZ" dirty="0"/>
              <a:t>: </a:t>
            </a:r>
            <a:r>
              <a:rPr lang="de-DE" i="1" dirty="0"/>
              <a:t>Slowakische Fragmente: So kam ich unter die Schweizer: Geschichte einer Emigration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Počátek migrantů v Německu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ve 2. sv. válce zahynulo asi 5 mil. Němců</a:t>
            </a:r>
          </a:p>
          <a:p>
            <a:r>
              <a:rPr lang="cs-CZ" dirty="0"/>
              <a:t>- mezi lety 1949 až 1956  rostl v SRN HDP v průměru o 9 procent, později do 1966 o  6,6 procenta</a:t>
            </a:r>
          </a:p>
          <a:p>
            <a:r>
              <a:rPr lang="cs-CZ" dirty="0"/>
              <a:t>- týdenní pracovní doba se zkrátila ze  46,1 hod (1957) na 41,6 hod (1967)</a:t>
            </a:r>
          </a:p>
          <a:p>
            <a:r>
              <a:rPr lang="cs-CZ" dirty="0"/>
              <a:t>- Roku 1955  byl obnoven  Bundeswehr</a:t>
            </a:r>
          </a:p>
          <a:p>
            <a:r>
              <a:rPr lang="cs-CZ" dirty="0"/>
              <a:t>- po 2. </a:t>
            </a:r>
            <a:r>
              <a:rPr lang="cs-CZ" dirty="0" err="1"/>
              <a:t>sv</a:t>
            </a:r>
            <a:r>
              <a:rPr lang="cs-CZ" dirty="0"/>
              <a:t>, v. přišlo z NDR  asi 14 </a:t>
            </a:r>
            <a:r>
              <a:rPr lang="cs-CZ" dirty="0" err="1"/>
              <a:t>mI</a:t>
            </a:r>
            <a:r>
              <a:rPr lang="cs-CZ" dirty="0"/>
              <a:t>. lidí – 1961 však byla postavena Berlínská zeď</a:t>
            </a:r>
          </a:p>
          <a:p>
            <a:r>
              <a:rPr lang="cs-CZ" dirty="0"/>
              <a:t>- dohody pro nábor italských pracovních sil: </a:t>
            </a:r>
          </a:p>
          <a:p>
            <a:r>
              <a:rPr lang="cs-CZ" dirty="0"/>
              <a:t>1960 se Španělskem a Řeckem</a:t>
            </a:r>
          </a:p>
          <a:p>
            <a:r>
              <a:rPr lang="cs-CZ" dirty="0"/>
              <a:t>1961 s Tureckem</a:t>
            </a:r>
          </a:p>
          <a:p>
            <a:r>
              <a:rPr lang="cs-CZ" dirty="0"/>
              <a:t>1963 Maroko</a:t>
            </a:r>
          </a:p>
          <a:p>
            <a:r>
              <a:rPr lang="cs-CZ" dirty="0"/>
              <a:t>1965 Tunisko</a:t>
            </a:r>
          </a:p>
          <a:p>
            <a:r>
              <a:rPr lang="cs-CZ" dirty="0"/>
              <a:t>1968 Jugoslávie</a:t>
            </a:r>
          </a:p>
          <a:p>
            <a:r>
              <a:rPr lang="cs-CZ" dirty="0"/>
              <a:t>Pozastavení přijímání gastarbeiterů - recese 1966/7</a:t>
            </a:r>
          </a:p>
          <a:p>
            <a:r>
              <a:rPr lang="cs-CZ" dirty="0"/>
              <a:t>1973 2,6 mil. zaměstnanců  + 1,8 mil. rodinných příslušníků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Turečtí migranti v Německu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malá skupina přichází již roku 1957 z iniciativy spolkového prezidenta Theodora </a:t>
            </a:r>
            <a:r>
              <a:rPr lang="cs-CZ" dirty="0" err="1"/>
              <a:t>Heusse</a:t>
            </a:r>
            <a:endParaRPr lang="cs-CZ" dirty="0"/>
          </a:p>
          <a:p>
            <a:r>
              <a:rPr lang="cs-CZ" dirty="0"/>
              <a:t>Dohoda z roku 1961 – platná do 1964  zavádí tzv. rotační princip – max.  2 roky</a:t>
            </a:r>
          </a:p>
          <a:p>
            <a:r>
              <a:rPr lang="cs-CZ" dirty="0"/>
              <a:t>- nejprve jen mladí muži po  r. 1974 </a:t>
            </a:r>
            <a:r>
              <a:rPr lang="cs-CZ" dirty="0" err="1"/>
              <a:t>zcelování</a:t>
            </a:r>
            <a:r>
              <a:rPr lang="cs-CZ" dirty="0"/>
              <a:t> rodin</a:t>
            </a:r>
          </a:p>
          <a:p>
            <a:r>
              <a:rPr lang="cs-CZ" dirty="0"/>
              <a:t>- typicky šlo o migranty z východních území (Anatolie), nejprve se přesunuli do velkých tureckých měst: Ankara, </a:t>
            </a:r>
            <a:r>
              <a:rPr lang="cs-CZ" dirty="0" err="1"/>
              <a:t>Izmir</a:t>
            </a:r>
            <a:r>
              <a:rPr lang="cs-CZ" dirty="0"/>
              <a:t>, </a:t>
            </a:r>
            <a:r>
              <a:rPr lang="cs-CZ" dirty="0" err="1"/>
              <a:t>Adana</a:t>
            </a:r>
            <a:r>
              <a:rPr lang="cs-CZ" dirty="0"/>
              <a:t>, byli spíše méně vzdělaní ve věku mezi 20 a 40 lety</a:t>
            </a:r>
          </a:p>
          <a:p>
            <a:r>
              <a:rPr lang="cs-CZ" dirty="0"/>
              <a:t>- počet muslimů v Německu  cca.  4 mil. – z toho 70  procent tvoří Turci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Autoři s tureckým migračním zázemím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i="1" dirty="0" err="1"/>
              <a:t>Emine</a:t>
            </a:r>
            <a:r>
              <a:rPr lang="cs-CZ" b="1" i="1" dirty="0"/>
              <a:t> </a:t>
            </a:r>
            <a:r>
              <a:rPr lang="cs-CZ" b="1" i="1" dirty="0" err="1"/>
              <a:t>Selim</a:t>
            </a:r>
            <a:r>
              <a:rPr lang="cs-CZ" b="1" i="1" dirty="0"/>
              <a:t> </a:t>
            </a:r>
            <a:r>
              <a:rPr lang="cs-CZ" b="1" i="1" dirty="0" err="1"/>
              <a:t>Özdamar</a:t>
            </a:r>
            <a:endParaRPr lang="cs-CZ" b="1" i="1" dirty="0"/>
          </a:p>
          <a:p>
            <a:r>
              <a:rPr lang="cs-CZ" dirty="0"/>
              <a:t>nar. 1946 v </a:t>
            </a:r>
            <a:r>
              <a:rPr lang="cs-CZ" dirty="0" err="1"/>
              <a:t>Malatyi</a:t>
            </a:r>
            <a:endParaRPr lang="cs-CZ" dirty="0"/>
          </a:p>
          <a:p>
            <a:r>
              <a:rPr lang="cs-CZ" dirty="0"/>
              <a:t>1965 poprvé v Německu– 2 roky v továrně v Západním Berlíně</a:t>
            </a:r>
          </a:p>
          <a:p>
            <a:r>
              <a:rPr lang="cs-CZ" dirty="0"/>
              <a:t>členka turecké Strany práce</a:t>
            </a:r>
          </a:p>
          <a:p>
            <a:r>
              <a:rPr lang="cs-CZ" dirty="0"/>
              <a:t>od 1976 ve východním Berlíně jako asistentka režie u Benna </a:t>
            </a:r>
            <a:r>
              <a:rPr lang="cs-CZ" dirty="0" err="1"/>
              <a:t>Bessona</a:t>
            </a:r>
            <a:r>
              <a:rPr lang="cs-CZ" dirty="0"/>
              <a:t> ve </a:t>
            </a:r>
            <a:r>
              <a:rPr lang="cs-CZ" dirty="0" err="1"/>
              <a:t>Volksbühne</a:t>
            </a:r>
            <a:endParaRPr lang="cs-CZ" dirty="0"/>
          </a:p>
          <a:p>
            <a:r>
              <a:rPr lang="cs-CZ" dirty="0"/>
              <a:t>1979-1985 jako herečka v </a:t>
            </a:r>
            <a:r>
              <a:rPr lang="cs-CZ" dirty="0" err="1"/>
              <a:t>Bochumi</a:t>
            </a:r>
            <a:r>
              <a:rPr lang="cs-CZ" dirty="0"/>
              <a:t> (režie Klaus </a:t>
            </a:r>
            <a:r>
              <a:rPr lang="cs-CZ" dirty="0" err="1"/>
              <a:t>Peymann</a:t>
            </a:r>
            <a:r>
              <a:rPr lang="cs-CZ" dirty="0"/>
              <a:t>), </a:t>
            </a:r>
          </a:p>
          <a:p>
            <a:r>
              <a:rPr lang="cs-CZ" dirty="0"/>
              <a:t>1982 první divadelní hra </a:t>
            </a:r>
            <a:r>
              <a:rPr lang="cs-CZ" dirty="0" err="1"/>
              <a:t>Karagöz</a:t>
            </a:r>
            <a:r>
              <a:rPr lang="cs-CZ" dirty="0"/>
              <a:t> in </a:t>
            </a:r>
            <a:r>
              <a:rPr lang="cs-CZ" dirty="0" err="1"/>
              <a:t>Alamania</a:t>
            </a:r>
            <a:r>
              <a:rPr lang="cs-CZ" dirty="0"/>
              <a:t> (</a:t>
            </a:r>
            <a:r>
              <a:rPr lang="cs-CZ" dirty="0" err="1"/>
              <a:t>Schwarzauge</a:t>
            </a:r>
            <a:r>
              <a:rPr lang="cs-CZ" dirty="0"/>
              <a:t> in </a:t>
            </a:r>
            <a:r>
              <a:rPr lang="cs-CZ" dirty="0" err="1"/>
              <a:t>Deutschland</a:t>
            </a:r>
            <a:r>
              <a:rPr lang="cs-CZ" dirty="0"/>
              <a:t> – 1986 premiéra</a:t>
            </a:r>
          </a:p>
          <a:p>
            <a:r>
              <a:rPr lang="cs-CZ" dirty="0"/>
              <a:t>od 1986 spisovatelka ve svobodném povolání</a:t>
            </a:r>
          </a:p>
          <a:p>
            <a:r>
              <a:rPr lang="cs-CZ" dirty="0"/>
              <a:t>1990 </a:t>
            </a:r>
            <a:r>
              <a:rPr lang="cs-CZ" dirty="0" err="1"/>
              <a:t>Mutterzunge</a:t>
            </a:r>
            <a:endParaRPr lang="cs-CZ" dirty="0"/>
          </a:p>
          <a:p>
            <a:r>
              <a:rPr lang="cs-CZ" dirty="0"/>
              <a:t>1992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Leben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Karawanserei</a:t>
            </a:r>
            <a:r>
              <a:rPr lang="cs-CZ" dirty="0"/>
              <a:t>,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Türen</a:t>
            </a:r>
            <a:r>
              <a:rPr lang="cs-CZ" dirty="0"/>
              <a:t>,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kam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rein</a:t>
            </a:r>
            <a:r>
              <a:rPr lang="cs-CZ" dirty="0"/>
              <a:t>, </a:t>
            </a:r>
            <a:r>
              <a:rPr lang="cs-CZ" dirty="0" err="1"/>
              <a:t>aus</a:t>
            </a:r>
            <a:r>
              <a:rPr lang="cs-CZ" dirty="0"/>
              <a:t> der </a:t>
            </a:r>
            <a:r>
              <a:rPr lang="cs-CZ" dirty="0" err="1"/>
              <a:t>anderen</a:t>
            </a:r>
            <a:r>
              <a:rPr lang="cs-CZ" dirty="0"/>
              <a:t> </a:t>
            </a:r>
            <a:r>
              <a:rPr lang="cs-CZ" dirty="0" err="1"/>
              <a:t>ging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raus</a:t>
            </a:r>
            <a:endParaRPr lang="cs-CZ" dirty="0"/>
          </a:p>
          <a:p>
            <a:r>
              <a:rPr lang="cs-CZ" dirty="0"/>
              <a:t>1998 Die </a:t>
            </a:r>
            <a:r>
              <a:rPr lang="cs-CZ" dirty="0" err="1"/>
              <a:t>Brücke</a:t>
            </a:r>
            <a:r>
              <a:rPr lang="cs-CZ" dirty="0"/>
              <a:t>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Goldenen</a:t>
            </a:r>
            <a:r>
              <a:rPr lang="cs-CZ" dirty="0"/>
              <a:t> </a:t>
            </a:r>
            <a:r>
              <a:rPr lang="cs-CZ" dirty="0" err="1"/>
              <a:t>Horn</a:t>
            </a:r>
            <a:endParaRPr lang="cs-CZ" dirty="0"/>
          </a:p>
          <a:p>
            <a:r>
              <a:rPr lang="cs-CZ" dirty="0"/>
              <a:t>2003 </a:t>
            </a:r>
            <a:r>
              <a:rPr lang="cs-CZ" dirty="0" err="1"/>
              <a:t>Seltsame</a:t>
            </a:r>
            <a:r>
              <a:rPr lang="cs-CZ" dirty="0"/>
              <a:t> </a:t>
            </a:r>
            <a:r>
              <a:rPr lang="cs-CZ" dirty="0" err="1"/>
              <a:t>Sterne</a:t>
            </a:r>
            <a:r>
              <a:rPr lang="cs-CZ" dirty="0"/>
              <a:t> </a:t>
            </a:r>
            <a:r>
              <a:rPr lang="cs-CZ" dirty="0" err="1"/>
              <a:t>starren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Erde</a:t>
            </a:r>
            <a:r>
              <a:rPr lang="cs-CZ" dirty="0"/>
              <a:t>. </a:t>
            </a:r>
            <a:r>
              <a:rPr lang="cs-CZ" dirty="0" err="1"/>
              <a:t>Wedding</a:t>
            </a:r>
            <a:r>
              <a:rPr lang="cs-CZ" dirty="0"/>
              <a:t> – </a:t>
            </a:r>
            <a:r>
              <a:rPr lang="cs-CZ" dirty="0" err="1"/>
              <a:t>Pankow</a:t>
            </a:r>
            <a:r>
              <a:rPr lang="cs-CZ" dirty="0"/>
              <a:t> 1976/7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1934</Words>
  <Application>Microsoft Office PowerPoint</Application>
  <PresentationFormat>Předvádění na obrazovce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Německá literatura 20. stol.</vt:lpstr>
      <vt:lpstr>Literatura 90. let - tendence</vt:lpstr>
      <vt:lpstr>Migrace jako současný fenomén</vt:lpstr>
      <vt:lpstr>Proč se stát spisovatelem v novém jazyce?</vt:lpstr>
      <vt:lpstr>Jakou roli hraje literatura, co to znamená, když migrant začne publikovat v novém jazyce? </vt:lpstr>
      <vt:lpstr>Tzv. migrační literatura</vt:lpstr>
      <vt:lpstr>Počátek migrantů v Německu</vt:lpstr>
      <vt:lpstr>Turečtí migranti v Německu</vt:lpstr>
      <vt:lpstr>Autoři s tureckým migračním zázemím</vt:lpstr>
      <vt:lpstr>Autoři s tureckým migračním zázemím</vt:lpstr>
      <vt:lpstr>Migrační literatura s českými kořeny a návraty k německým menšinám v ČSR</vt:lpstr>
      <vt:lpstr>Mazury</vt:lpstr>
      <vt:lpstr>Migrační literatura v Rakousku</vt:lpstr>
      <vt:lpstr>Švýcarsko: Catalin Dorian Florescu (nar. 1967 v Temešváru)</vt:lpstr>
      <vt:lpstr>Ilija Trojanow (1965)</vt:lpstr>
      <vt:lpstr>Německé knižní ceny</vt:lpstr>
      <vt:lpstr>Seminář</vt:lpstr>
      <vt:lpstr>Četba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Německá literatura 20. stol.</dc:title>
  <dc:creator>Alena Zelená</dc:creator>
  <cp:lastModifiedBy>Alena Zelená</cp:lastModifiedBy>
  <cp:revision>11</cp:revision>
  <dcterms:created xsi:type="dcterms:W3CDTF">2020-05-12T16:44:20Z</dcterms:created>
  <dcterms:modified xsi:type="dcterms:W3CDTF">2021-05-09T20:38:27Z</dcterms:modified>
</cp:coreProperties>
</file>