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412" r:id="rId3"/>
    <p:sldId id="260" r:id="rId4"/>
    <p:sldId id="261" r:id="rId5"/>
    <p:sldId id="262" r:id="rId6"/>
    <p:sldId id="351" r:id="rId7"/>
    <p:sldId id="259" r:id="rId8"/>
    <p:sldId id="416" r:id="rId9"/>
    <p:sldId id="352" r:id="rId10"/>
    <p:sldId id="361" r:id="rId11"/>
    <p:sldId id="370" r:id="rId12"/>
    <p:sldId id="364" r:id="rId13"/>
    <p:sldId id="410" r:id="rId14"/>
    <p:sldId id="371" r:id="rId15"/>
    <p:sldId id="403" r:id="rId16"/>
    <p:sldId id="411" r:id="rId17"/>
    <p:sldId id="417" r:id="rId18"/>
    <p:sldId id="320" r:id="rId19"/>
    <p:sldId id="277" r:id="rId20"/>
    <p:sldId id="280" r:id="rId21"/>
    <p:sldId id="418" r:id="rId22"/>
    <p:sldId id="420" r:id="rId23"/>
    <p:sldId id="419" r:id="rId24"/>
    <p:sldId id="409" r:id="rId25"/>
    <p:sldId id="408" r:id="rId26"/>
    <p:sldId id="421" r:id="rId27"/>
    <p:sldId id="406" r:id="rId28"/>
    <p:sldId id="405" r:id="rId29"/>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70081" autoAdjust="0"/>
  </p:normalViewPr>
  <p:slideViewPr>
    <p:cSldViewPr snapToGrid="0">
      <p:cViewPr varScale="1">
        <p:scale>
          <a:sx n="60" d="100"/>
          <a:sy n="60" d="100"/>
        </p:scale>
        <p:origin x="172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D24ECB3-C4F4-46CC-A216-EF9C3D8A1B27}" type="datetimeFigureOut">
              <a:rPr lang="cs-CZ" smtClean="0"/>
              <a:t>17.05.2022</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55725F3-6816-4710-A4D0-2CA2CEC8D94A}" type="slidenum">
              <a:rPr lang="cs-CZ" smtClean="0"/>
              <a:t>‹#›</a:t>
            </a:fld>
            <a:endParaRPr lang="cs-CZ"/>
          </a:p>
        </p:txBody>
      </p:sp>
    </p:spTree>
    <p:extLst>
      <p:ext uri="{BB962C8B-B14F-4D97-AF65-F5344CB8AC3E}">
        <p14:creationId xmlns:p14="http://schemas.microsoft.com/office/powerpoint/2010/main" val="1886715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224FC8D-4389-4FE9-83A6-7784044213D4}" type="datetimeFigureOut">
              <a:rPr lang="cs-CZ" smtClean="0"/>
              <a:t>17.05.2022</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0F21CA-7A22-4C42-B10E-548E7946571D}" type="slidenum">
              <a:rPr lang="cs-CZ" smtClean="0"/>
              <a:t>‹#›</a:t>
            </a:fld>
            <a:endParaRPr lang="cs-CZ"/>
          </a:p>
        </p:txBody>
      </p:sp>
    </p:spTree>
    <p:extLst>
      <p:ext uri="{BB962C8B-B14F-4D97-AF65-F5344CB8AC3E}">
        <p14:creationId xmlns:p14="http://schemas.microsoft.com/office/powerpoint/2010/main" val="3910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a:extLst>
              <a:ext uri="{FF2B5EF4-FFF2-40B4-BE49-F238E27FC236}">
                <a16:creationId xmlns:a16="http://schemas.microsoft.com/office/drawing/2014/main" id="{A8FA8745-BA00-4A8A-BAFF-05C2114A78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Zástupný symbol pro poznámky 2">
            <a:extLst>
              <a:ext uri="{FF2B5EF4-FFF2-40B4-BE49-F238E27FC236}">
                <a16:creationId xmlns:a16="http://schemas.microsoft.com/office/drawing/2014/main" id="{9D70E55E-1D45-4358-8C7A-2E64AAABF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a:p>
        </p:txBody>
      </p:sp>
      <p:sp>
        <p:nvSpPr>
          <p:cNvPr id="73732" name="Zástupný symbol pro číslo snímku 3">
            <a:extLst>
              <a:ext uri="{FF2B5EF4-FFF2-40B4-BE49-F238E27FC236}">
                <a16:creationId xmlns:a16="http://schemas.microsoft.com/office/drawing/2014/main" id="{BD462757-481E-4AD3-B9DE-B226EAE54F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9662825F-0404-4AF2-8541-D2472E63F0A0}" type="slidenum">
              <a:rPr lang="cs-CZ" altLang="cs-CZ" sz="1200"/>
              <a:pPr eaLnBrk="1" hangingPunct="1"/>
              <a:t>6</a:t>
            </a:fld>
            <a:endParaRPr lang="cs-CZ" altLang="cs-CZ" sz="1200"/>
          </a:p>
        </p:txBody>
      </p:sp>
    </p:spTree>
    <p:extLst>
      <p:ext uri="{BB962C8B-B14F-4D97-AF65-F5344CB8AC3E}">
        <p14:creationId xmlns:p14="http://schemas.microsoft.com/office/powerpoint/2010/main" val="277273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a:extLst>
              <a:ext uri="{FF2B5EF4-FFF2-40B4-BE49-F238E27FC236}">
                <a16:creationId xmlns:a16="http://schemas.microsoft.com/office/drawing/2014/main" id="{13DCAF7F-06B5-417F-9C65-2D51897AE9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Zástupný symbol pro poznámky 2">
            <a:extLst>
              <a:ext uri="{FF2B5EF4-FFF2-40B4-BE49-F238E27FC236}">
                <a16:creationId xmlns:a16="http://schemas.microsoft.com/office/drawing/2014/main" id="{91C94FAE-36CC-439A-BEFD-988A2C9AB7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77828" name="Zástupný symbol pro číslo snímku 3">
            <a:extLst>
              <a:ext uri="{FF2B5EF4-FFF2-40B4-BE49-F238E27FC236}">
                <a16:creationId xmlns:a16="http://schemas.microsoft.com/office/drawing/2014/main" id="{72788946-CAAB-4620-B9CC-730D34896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C2FD4313-024D-4B9B-A135-34F4472DCD5B}" type="slidenum">
              <a:rPr lang="cs-CZ" altLang="cs-CZ" sz="1200"/>
              <a:pPr eaLnBrk="1" hangingPunct="1"/>
              <a:t>9</a:t>
            </a:fld>
            <a:endParaRPr lang="cs-CZ" altLang="cs-CZ" sz="1200"/>
          </a:p>
        </p:txBody>
      </p:sp>
    </p:spTree>
    <p:extLst>
      <p:ext uri="{BB962C8B-B14F-4D97-AF65-F5344CB8AC3E}">
        <p14:creationId xmlns:p14="http://schemas.microsoft.com/office/powerpoint/2010/main" val="128969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a:extLst>
              <a:ext uri="{FF2B5EF4-FFF2-40B4-BE49-F238E27FC236}">
                <a16:creationId xmlns:a16="http://schemas.microsoft.com/office/drawing/2014/main" id="{167AE651-D561-481A-AC5C-5BD1A3E7FA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a:extLst>
              <a:ext uri="{FF2B5EF4-FFF2-40B4-BE49-F238E27FC236}">
                <a16:creationId xmlns:a16="http://schemas.microsoft.com/office/drawing/2014/main" id="{FEA426FF-9F3F-4920-B838-365FD4F0E2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78852" name="Zástupný symbol pro číslo snímku 3">
            <a:extLst>
              <a:ext uri="{FF2B5EF4-FFF2-40B4-BE49-F238E27FC236}">
                <a16:creationId xmlns:a16="http://schemas.microsoft.com/office/drawing/2014/main" id="{FB6E27B9-1E75-47BE-87CE-7D4E70FFD5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FD69F474-2ED0-42A8-8A43-2DA89069E8F5}" type="slidenum">
              <a:rPr lang="cs-CZ" altLang="cs-CZ" sz="1200"/>
              <a:pPr eaLnBrk="1" hangingPunct="1"/>
              <a:t>10</a:t>
            </a:fld>
            <a:endParaRPr lang="cs-CZ" altLang="cs-CZ" sz="1200"/>
          </a:p>
        </p:txBody>
      </p:sp>
    </p:spTree>
    <p:extLst>
      <p:ext uri="{BB962C8B-B14F-4D97-AF65-F5344CB8AC3E}">
        <p14:creationId xmlns:p14="http://schemas.microsoft.com/office/powerpoint/2010/main" val="328557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a:extLst>
              <a:ext uri="{FF2B5EF4-FFF2-40B4-BE49-F238E27FC236}">
                <a16:creationId xmlns:a16="http://schemas.microsoft.com/office/drawing/2014/main" id="{C9E71159-D878-4F59-BCFE-0C75212BB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Zástupný symbol pro poznámky 2">
            <a:extLst>
              <a:ext uri="{FF2B5EF4-FFF2-40B4-BE49-F238E27FC236}">
                <a16:creationId xmlns:a16="http://schemas.microsoft.com/office/drawing/2014/main" id="{D05CC4C1-BA32-41F5-9956-1557C4239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79876" name="Zástupný symbol pro číslo snímku 3">
            <a:extLst>
              <a:ext uri="{FF2B5EF4-FFF2-40B4-BE49-F238E27FC236}">
                <a16:creationId xmlns:a16="http://schemas.microsoft.com/office/drawing/2014/main" id="{E3955469-163E-4319-8F5D-319E5AA5B3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B08D6B29-CC03-478B-8DC8-0EB2A2CA27F7}" type="slidenum">
              <a:rPr lang="cs-CZ" altLang="cs-CZ" sz="1200"/>
              <a:pPr eaLnBrk="1" hangingPunct="1"/>
              <a:t>11</a:t>
            </a:fld>
            <a:endParaRPr lang="cs-CZ" altLang="cs-CZ" sz="1200"/>
          </a:p>
        </p:txBody>
      </p:sp>
    </p:spTree>
    <p:extLst>
      <p:ext uri="{BB962C8B-B14F-4D97-AF65-F5344CB8AC3E}">
        <p14:creationId xmlns:p14="http://schemas.microsoft.com/office/powerpoint/2010/main" val="136440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obrázek snímku 1">
            <a:extLst>
              <a:ext uri="{FF2B5EF4-FFF2-40B4-BE49-F238E27FC236}">
                <a16:creationId xmlns:a16="http://schemas.microsoft.com/office/drawing/2014/main" id="{D76518AF-A25C-4A8A-85B1-92CE808670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Zástupný symbol pro poznámky 2">
            <a:extLst>
              <a:ext uri="{FF2B5EF4-FFF2-40B4-BE49-F238E27FC236}">
                <a16:creationId xmlns:a16="http://schemas.microsoft.com/office/drawing/2014/main" id="{4D4B8ADC-9687-4BEE-BE97-C00F3BD533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a:p>
        </p:txBody>
      </p:sp>
      <p:sp>
        <p:nvSpPr>
          <p:cNvPr id="80900" name="Zástupný symbol pro číslo snímku 3">
            <a:extLst>
              <a:ext uri="{FF2B5EF4-FFF2-40B4-BE49-F238E27FC236}">
                <a16:creationId xmlns:a16="http://schemas.microsoft.com/office/drawing/2014/main" id="{B4C79A28-D475-4D13-BA60-FE4497FC2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63D45966-6C3B-4689-BFED-6E1FCE8C698D}" type="slidenum">
              <a:rPr lang="cs-CZ" altLang="cs-CZ" sz="1200"/>
              <a:pPr eaLnBrk="1" hangingPunct="1"/>
              <a:t>12</a:t>
            </a:fld>
            <a:endParaRPr lang="cs-CZ" altLang="cs-CZ" sz="1200"/>
          </a:p>
        </p:txBody>
      </p:sp>
    </p:spTree>
    <p:extLst>
      <p:ext uri="{BB962C8B-B14F-4D97-AF65-F5344CB8AC3E}">
        <p14:creationId xmlns:p14="http://schemas.microsoft.com/office/powerpoint/2010/main" val="295081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a:extLst>
              <a:ext uri="{FF2B5EF4-FFF2-40B4-BE49-F238E27FC236}">
                <a16:creationId xmlns:a16="http://schemas.microsoft.com/office/drawing/2014/main" id="{B196D5F9-29CC-43C0-B7CD-8858390D0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Zástupný symbol pro poznámky 2">
            <a:extLst>
              <a:ext uri="{FF2B5EF4-FFF2-40B4-BE49-F238E27FC236}">
                <a16:creationId xmlns:a16="http://schemas.microsoft.com/office/drawing/2014/main" id="{03891299-ED1D-48A0-999D-FF5206F876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83972" name="Zástupný symbol pro číslo snímku 3">
            <a:extLst>
              <a:ext uri="{FF2B5EF4-FFF2-40B4-BE49-F238E27FC236}">
                <a16:creationId xmlns:a16="http://schemas.microsoft.com/office/drawing/2014/main" id="{CF0D94C1-0D6A-4F17-99BF-F298BD837C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2612217C-68D2-4781-8B1C-72D7DAE7B599}" type="slidenum">
              <a:rPr lang="cs-CZ" altLang="cs-CZ" sz="1200"/>
              <a:pPr eaLnBrk="1" hangingPunct="1"/>
              <a:t>14</a:t>
            </a:fld>
            <a:endParaRPr lang="cs-CZ" altLang="cs-CZ" sz="1200"/>
          </a:p>
        </p:txBody>
      </p:sp>
    </p:spTree>
    <p:extLst>
      <p:ext uri="{BB962C8B-B14F-4D97-AF65-F5344CB8AC3E}">
        <p14:creationId xmlns:p14="http://schemas.microsoft.com/office/powerpoint/2010/main" val="225142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obrázek snímku 1">
            <a:extLst>
              <a:ext uri="{FF2B5EF4-FFF2-40B4-BE49-F238E27FC236}">
                <a16:creationId xmlns:a16="http://schemas.microsoft.com/office/drawing/2014/main" id="{1AB1750C-C00B-4F93-BF2A-264FF62DB3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Zástupný symbol pro poznámky 2">
            <a:extLst>
              <a:ext uri="{FF2B5EF4-FFF2-40B4-BE49-F238E27FC236}">
                <a16:creationId xmlns:a16="http://schemas.microsoft.com/office/drawing/2014/main" id="{EBD1E4C2-FBC6-409C-AF5A-FF28C5FFE7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95236" name="Zástupný symbol pro číslo snímku 3">
            <a:extLst>
              <a:ext uri="{FF2B5EF4-FFF2-40B4-BE49-F238E27FC236}">
                <a16:creationId xmlns:a16="http://schemas.microsoft.com/office/drawing/2014/main" id="{87134F4B-EAC9-4AFB-AB64-3014D6D83E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4A9FFAF4-93A4-4597-9877-3483F9C94377}" type="slidenum">
              <a:rPr lang="cs-CZ" altLang="cs-CZ" sz="1200"/>
              <a:pPr eaLnBrk="1" hangingPunct="1"/>
              <a:t>18</a:t>
            </a:fld>
            <a:endParaRPr lang="cs-CZ" altLang="cs-CZ" sz="1200"/>
          </a:p>
        </p:txBody>
      </p:sp>
    </p:spTree>
    <p:extLst>
      <p:ext uri="{BB962C8B-B14F-4D97-AF65-F5344CB8AC3E}">
        <p14:creationId xmlns:p14="http://schemas.microsoft.com/office/powerpoint/2010/main" val="60213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AFC125-8113-43AE-A2F6-5742C02AC02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6EE4749-E6E0-4DFB-B464-4E5A19262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3F28D61-DCB1-4598-8D61-E2B391FFD77C}"/>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5" name="Zástupný symbol pro zápatí 4">
            <a:extLst>
              <a:ext uri="{FF2B5EF4-FFF2-40B4-BE49-F238E27FC236}">
                <a16:creationId xmlns:a16="http://schemas.microsoft.com/office/drawing/2014/main" id="{310AC40F-3C7B-45CA-8051-9BDEF67FA4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31FC4A8-9DB3-4D8E-87EC-737EC7A85CAE}"/>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368600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57302-3149-4748-B36B-A78B0255BD5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10D2447-DFF1-452C-8F0B-9DEAEA803F5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210D59-52A7-4B7E-86A6-BD4A592E5973}"/>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5" name="Zástupný symbol pro zápatí 4">
            <a:extLst>
              <a:ext uri="{FF2B5EF4-FFF2-40B4-BE49-F238E27FC236}">
                <a16:creationId xmlns:a16="http://schemas.microsoft.com/office/drawing/2014/main" id="{49AEEE2A-E018-4E34-A29A-6B7DB136F15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76F4B7-D992-43C7-8FF3-001E20FE6534}"/>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322142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FF8C99E-D1BE-4102-AA95-4D25F71CA17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62B31B1-56E8-4EB4-867C-9EB4736360D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07574D-C889-42E3-B913-F729C11BE0B7}"/>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5" name="Zástupný symbol pro zápatí 4">
            <a:extLst>
              <a:ext uri="{FF2B5EF4-FFF2-40B4-BE49-F238E27FC236}">
                <a16:creationId xmlns:a16="http://schemas.microsoft.com/office/drawing/2014/main" id="{F2671CE8-63E1-4689-91A2-3133C09B766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C3F779-9228-456A-8355-F5CA7AD8AE0D}"/>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240075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C9C50-4CA2-4070-A048-325BED0E06B8}"/>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C9D806A-61BE-4D10-862B-2546A6AC059B}"/>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2D4C361-C7B2-4632-AC37-1C1E8EE12E8B}"/>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5" name="Zástupný symbol pro zápatí 4">
            <a:extLst>
              <a:ext uri="{FF2B5EF4-FFF2-40B4-BE49-F238E27FC236}">
                <a16:creationId xmlns:a16="http://schemas.microsoft.com/office/drawing/2014/main" id="{AF2E0030-2610-46FB-A6C2-708D4569DF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E64ABDC-0FE1-43BF-97CD-EB5F423C1864}"/>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38334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450B54-4FC2-433B-A7E8-E48F0E5CC8D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54C9348-9C28-43A7-848A-19BF4F43C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B26E7037-550A-4723-A298-41AFC0058A85}"/>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5" name="Zástupný symbol pro zápatí 4">
            <a:extLst>
              <a:ext uri="{FF2B5EF4-FFF2-40B4-BE49-F238E27FC236}">
                <a16:creationId xmlns:a16="http://schemas.microsoft.com/office/drawing/2014/main" id="{2F11ECE8-E456-4580-956E-ABD4CB778B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BB98023-ABF0-46AD-9501-AC579BBF0576}"/>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70479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4904B-ECE8-4AFE-BF05-C0436C0CFA8C}"/>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0E68C5C2-0D0C-4780-9F2A-4F068F7B16E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DCCF8AF4-66B9-4D5E-995B-F1167E0AC9D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4C05EC8-C931-4943-8AF7-AC14BAEA8B95}"/>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6" name="Zástupný symbol pro zápatí 5">
            <a:extLst>
              <a:ext uri="{FF2B5EF4-FFF2-40B4-BE49-F238E27FC236}">
                <a16:creationId xmlns:a16="http://schemas.microsoft.com/office/drawing/2014/main" id="{E8F5EAE6-C15E-44BE-B7B7-29CA465472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F23FF8-39BA-4E4C-9076-DEDBE0C2D821}"/>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158423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49BB95-F08E-499E-8BD3-A446395C251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7CFCE8D-C209-4AED-9182-1F60DC1AE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71AE2741-E8A4-4E22-BB86-51F23416073A}"/>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B41900E-58FE-44CF-97D5-C3334EF00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8AC8EA9A-C774-42F7-9674-B58A8B07608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BBA6B7C-CCFD-4776-8506-B1E159E4EE91}"/>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8" name="Zástupný symbol pro zápatí 7">
            <a:extLst>
              <a:ext uri="{FF2B5EF4-FFF2-40B4-BE49-F238E27FC236}">
                <a16:creationId xmlns:a16="http://schemas.microsoft.com/office/drawing/2014/main" id="{E44D52C5-03CF-4CB9-9035-305E52AF4CE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4EBC385-40F9-40B4-BCC5-E0E3971D27DC}"/>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202106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84F1A-DB8F-4C1D-855F-CD809348068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5EED8C5-2EA3-4C67-90C9-85991B50791C}"/>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4" name="Zástupný symbol pro zápatí 3">
            <a:extLst>
              <a:ext uri="{FF2B5EF4-FFF2-40B4-BE49-F238E27FC236}">
                <a16:creationId xmlns:a16="http://schemas.microsoft.com/office/drawing/2014/main" id="{BEF1D9E7-AF9C-4622-B0C3-81ACD22ED34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FD833E7-D8BC-4847-B223-25C6DA2D018D}"/>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119390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5445BB6-696D-41CE-A220-DA1183699A3D}"/>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3" name="Zástupný symbol pro zápatí 2">
            <a:extLst>
              <a:ext uri="{FF2B5EF4-FFF2-40B4-BE49-F238E27FC236}">
                <a16:creationId xmlns:a16="http://schemas.microsoft.com/office/drawing/2014/main" id="{25C8B52A-1874-483A-A4A6-2E140F516D6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9406307-782D-44BA-AB1D-06889086534E}"/>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32735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4DD447-BEE0-4EE2-AE73-13930D08FE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B6DCB37C-823E-430A-B9E9-C297955D4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B6218D0E-2AEA-4E89-B0DC-526C6A13E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7C9F836B-A1CB-4EE0-8893-AC9445F039E0}"/>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6" name="Zástupný symbol pro zápatí 5">
            <a:extLst>
              <a:ext uri="{FF2B5EF4-FFF2-40B4-BE49-F238E27FC236}">
                <a16:creationId xmlns:a16="http://schemas.microsoft.com/office/drawing/2014/main" id="{667E3E91-9D2D-4D8E-B6AD-3874450BA10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6B158C6-4F16-45C7-B1A3-672189A51ECA}"/>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306562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5819DC-D949-43F6-8BFF-FE2A541EB07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5D67EBF-A7CD-40C8-A7EF-2CEDD2655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4CE721B8-CB76-4257-B8B0-9F417AD28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5AFB183-9D35-4FF5-90E5-F33BFF01C807}"/>
              </a:ext>
            </a:extLst>
          </p:cNvPr>
          <p:cNvSpPr>
            <a:spLocks noGrp="1"/>
          </p:cNvSpPr>
          <p:nvPr>
            <p:ph type="dt" sz="half" idx="10"/>
          </p:nvPr>
        </p:nvSpPr>
        <p:spPr/>
        <p:txBody>
          <a:bodyPr/>
          <a:lstStyle/>
          <a:p>
            <a:fld id="{59C89ED1-F528-476F-94BB-3F246A454ECA}" type="datetimeFigureOut">
              <a:rPr lang="cs-CZ" smtClean="0"/>
              <a:t>17.05.2022</a:t>
            </a:fld>
            <a:endParaRPr lang="cs-CZ"/>
          </a:p>
        </p:txBody>
      </p:sp>
      <p:sp>
        <p:nvSpPr>
          <p:cNvPr id="6" name="Zástupný symbol pro zápatí 5">
            <a:extLst>
              <a:ext uri="{FF2B5EF4-FFF2-40B4-BE49-F238E27FC236}">
                <a16:creationId xmlns:a16="http://schemas.microsoft.com/office/drawing/2014/main" id="{46EAD9D3-786F-455A-A7A2-91F1985E29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542EE65-43F0-42FA-9044-554E02FBCBB2}"/>
              </a:ext>
            </a:extLst>
          </p:cNvPr>
          <p:cNvSpPr>
            <a:spLocks noGrp="1"/>
          </p:cNvSpPr>
          <p:nvPr>
            <p:ph type="sldNum" sz="quarter" idx="12"/>
          </p:nvPr>
        </p:nvSpPr>
        <p:spPr/>
        <p:txBody>
          <a:bodyPr/>
          <a:lstStyle/>
          <a:p>
            <a:fld id="{BC8E160B-C8D1-40DA-AB17-E48DE89D097C}" type="slidenum">
              <a:rPr lang="cs-CZ" smtClean="0"/>
              <a:t>‹#›</a:t>
            </a:fld>
            <a:endParaRPr lang="cs-CZ"/>
          </a:p>
        </p:txBody>
      </p:sp>
    </p:spTree>
    <p:extLst>
      <p:ext uri="{BB962C8B-B14F-4D97-AF65-F5344CB8AC3E}">
        <p14:creationId xmlns:p14="http://schemas.microsoft.com/office/powerpoint/2010/main" val="89867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86B9CB4-E6BB-4A8C-86B7-1C5B604DB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ACC71248-DF55-4476-A53C-C7A419710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8E788C8-BCFC-4A2A-8A10-EE294445F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89ED1-F528-476F-94BB-3F246A454ECA}" type="datetimeFigureOut">
              <a:rPr lang="cs-CZ" smtClean="0"/>
              <a:t>17.05.2022</a:t>
            </a:fld>
            <a:endParaRPr lang="cs-CZ"/>
          </a:p>
        </p:txBody>
      </p:sp>
      <p:sp>
        <p:nvSpPr>
          <p:cNvPr id="5" name="Zástupný symbol pro zápatí 4">
            <a:extLst>
              <a:ext uri="{FF2B5EF4-FFF2-40B4-BE49-F238E27FC236}">
                <a16:creationId xmlns:a16="http://schemas.microsoft.com/office/drawing/2014/main" id="{24F4D804-994D-42F0-BF3D-73A050D0E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39F8795-A117-4236-88DD-D318070E1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E160B-C8D1-40DA-AB17-E48DE89D097C}" type="slidenum">
              <a:rPr lang="cs-CZ" smtClean="0"/>
              <a:t>‹#›</a:t>
            </a:fld>
            <a:endParaRPr lang="cs-CZ"/>
          </a:p>
        </p:txBody>
      </p:sp>
    </p:spTree>
    <p:extLst>
      <p:ext uri="{BB962C8B-B14F-4D97-AF65-F5344CB8AC3E}">
        <p14:creationId xmlns:p14="http://schemas.microsoft.com/office/powerpoint/2010/main" val="647527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B169AC-595A-4608-B9E7-9D7D600AF2E9}"/>
              </a:ext>
            </a:extLst>
          </p:cNvPr>
          <p:cNvSpPr>
            <a:spLocks noGrp="1"/>
          </p:cNvSpPr>
          <p:nvPr>
            <p:ph type="ctrTitle"/>
          </p:nvPr>
        </p:nvSpPr>
        <p:spPr/>
        <p:txBody>
          <a:bodyPr>
            <a:normAutofit/>
          </a:bodyPr>
          <a:lstStyle/>
          <a:p>
            <a:r>
              <a:rPr lang="cs-CZ" sz="4800" dirty="0" err="1"/>
              <a:t>Vertreibung</a:t>
            </a:r>
            <a:r>
              <a:rPr lang="cs-CZ" sz="4800" dirty="0"/>
              <a:t>/Transfer/</a:t>
            </a:r>
            <a:r>
              <a:rPr lang="cs-CZ" sz="4800" dirty="0" err="1"/>
              <a:t>Abschiebung</a:t>
            </a:r>
            <a:r>
              <a:rPr lang="cs-CZ" sz="4800" dirty="0"/>
              <a:t> der </a:t>
            </a:r>
            <a:r>
              <a:rPr lang="cs-CZ" sz="4800" dirty="0" err="1"/>
              <a:t>Deutschen</a:t>
            </a:r>
            <a:r>
              <a:rPr lang="cs-CZ" sz="4800" dirty="0"/>
              <a:t> </a:t>
            </a:r>
            <a:r>
              <a:rPr lang="cs-CZ" sz="4800" dirty="0" err="1"/>
              <a:t>aus</a:t>
            </a:r>
            <a:r>
              <a:rPr lang="cs-CZ" sz="4800" dirty="0"/>
              <a:t> </a:t>
            </a:r>
            <a:r>
              <a:rPr lang="cs-CZ" sz="4800" dirty="0" err="1"/>
              <a:t>Mittelosteuropa</a:t>
            </a:r>
            <a:r>
              <a:rPr lang="cs-CZ" sz="4800" dirty="0"/>
              <a:t> </a:t>
            </a:r>
            <a:r>
              <a:rPr lang="cs-CZ" sz="4800" dirty="0" err="1"/>
              <a:t>und</a:t>
            </a:r>
            <a:r>
              <a:rPr lang="cs-CZ" sz="4800" dirty="0"/>
              <a:t> der </a:t>
            </a:r>
            <a:r>
              <a:rPr lang="cs-CZ" sz="4800" dirty="0" err="1"/>
              <a:t>Tschechoslowakei</a:t>
            </a:r>
            <a:endParaRPr lang="cs-CZ" sz="4800" dirty="0"/>
          </a:p>
        </p:txBody>
      </p:sp>
      <p:sp>
        <p:nvSpPr>
          <p:cNvPr id="3" name="Podnadpis 2">
            <a:extLst>
              <a:ext uri="{FF2B5EF4-FFF2-40B4-BE49-F238E27FC236}">
                <a16:creationId xmlns:a16="http://schemas.microsoft.com/office/drawing/2014/main" id="{FDD0E89B-A30B-44F0-AF35-D49E71D87792}"/>
              </a:ext>
            </a:extLst>
          </p:cNvPr>
          <p:cNvSpPr>
            <a:spLocks noGrp="1"/>
          </p:cNvSpPr>
          <p:nvPr>
            <p:ph type="subTitle" idx="1"/>
          </p:nvPr>
        </p:nvSpPr>
        <p:spPr/>
        <p:txBody>
          <a:bodyPr/>
          <a:lstStyle/>
          <a:p>
            <a:r>
              <a:rPr lang="cs-CZ" dirty="0"/>
              <a:t>Václav Smyčka</a:t>
            </a:r>
          </a:p>
        </p:txBody>
      </p:sp>
    </p:spTree>
    <p:extLst>
      <p:ext uri="{BB962C8B-B14F-4D97-AF65-F5344CB8AC3E}">
        <p14:creationId xmlns:p14="http://schemas.microsoft.com/office/powerpoint/2010/main" val="161032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8663A5-0020-4852-B04F-9076CF0B05B7}"/>
              </a:ext>
            </a:extLst>
          </p:cNvPr>
          <p:cNvSpPr>
            <a:spLocks noGrp="1" noChangeArrowheads="1"/>
          </p:cNvSpPr>
          <p:nvPr>
            <p:ph type="title"/>
          </p:nvPr>
        </p:nvSpPr>
        <p:spPr>
          <a:xfrm>
            <a:off x="1981200" y="152400"/>
            <a:ext cx="8229600" cy="1143000"/>
          </a:xfrm>
        </p:spPr>
        <p:txBody>
          <a:bodyPr/>
          <a:lstStyle/>
          <a:p>
            <a:r>
              <a:rPr lang="de-DE" altLang="cs-CZ" sz="3600" b="1">
                <a:latin typeface="Calibri  "/>
              </a:rPr>
              <a:t>Die sog. </a:t>
            </a:r>
            <a:r>
              <a:rPr lang="cs-CZ" altLang="cs-CZ" sz="3600" b="1">
                <a:latin typeface="Calibri  "/>
              </a:rPr>
              <a:t>„Beneš</a:t>
            </a:r>
            <a:r>
              <a:rPr lang="de-DE" altLang="cs-CZ" sz="3600" b="1">
                <a:latin typeface="Calibri  "/>
              </a:rPr>
              <a:t>-Dekrete</a:t>
            </a:r>
            <a:r>
              <a:rPr lang="cs-CZ" altLang="cs-CZ" sz="3600" b="1">
                <a:latin typeface="Calibri  "/>
              </a:rPr>
              <a:t>“</a:t>
            </a:r>
            <a:r>
              <a:rPr lang="cs-CZ" altLang="cs-CZ" b="1">
                <a:latin typeface="Calibri  "/>
              </a:rPr>
              <a:t> </a:t>
            </a:r>
            <a:endParaRPr lang="cs-CZ" altLang="cs-CZ" sz="3600">
              <a:latin typeface="Arial Black" panose="020B0A04020102020204" pitchFamily="34" charset="0"/>
            </a:endParaRPr>
          </a:p>
        </p:txBody>
      </p:sp>
      <p:sp>
        <p:nvSpPr>
          <p:cNvPr id="28675" name="Rectangle 3">
            <a:extLst>
              <a:ext uri="{FF2B5EF4-FFF2-40B4-BE49-F238E27FC236}">
                <a16:creationId xmlns:a16="http://schemas.microsoft.com/office/drawing/2014/main" id="{A2ED99D4-C2B8-4F83-8DAD-9B25BAD19651}"/>
              </a:ext>
            </a:extLst>
          </p:cNvPr>
          <p:cNvSpPr>
            <a:spLocks noGrp="1" noChangeArrowheads="1"/>
          </p:cNvSpPr>
          <p:nvPr>
            <p:ph type="body" idx="1"/>
          </p:nvPr>
        </p:nvSpPr>
        <p:spPr>
          <a:xfrm>
            <a:off x="1981200" y="1371600"/>
            <a:ext cx="8382000" cy="5334000"/>
          </a:xfrm>
        </p:spPr>
        <p:txBody>
          <a:bodyPr>
            <a:normAutofit/>
          </a:bodyPr>
          <a:lstStyle/>
          <a:p>
            <a:r>
              <a:rPr lang="de-DE" altLang="cs-CZ" sz="2400" dirty="0"/>
              <a:t>Prinzip der </a:t>
            </a:r>
            <a:r>
              <a:rPr lang="de-DE" altLang="cs-CZ" sz="2400" b="1" dirty="0"/>
              <a:t>Kollektivschuld</a:t>
            </a:r>
            <a:r>
              <a:rPr lang="de-DE" altLang="cs-CZ" sz="2400" dirty="0"/>
              <a:t>: jeder Deutsche ist schuld, soweit er seine Unschuld nicht beweist</a:t>
            </a:r>
            <a:endParaRPr lang="cs-CZ" altLang="cs-CZ" sz="2400" dirty="0"/>
          </a:p>
          <a:p>
            <a:r>
              <a:rPr lang="de-DE" altLang="cs-CZ" sz="2400" dirty="0"/>
              <a:t>z.B. bei der </a:t>
            </a:r>
            <a:r>
              <a:rPr lang="de-DE" altLang="cs-CZ" sz="2400" dirty="0" err="1"/>
              <a:t>SdP</a:t>
            </a:r>
            <a:r>
              <a:rPr lang="de-DE" altLang="cs-CZ" sz="2400" dirty="0"/>
              <a:t>-Mitgliedschaft des Vaters wurde die ganze Familie deportiert </a:t>
            </a:r>
            <a:r>
              <a:rPr lang="cs-CZ" altLang="cs-CZ" sz="2400" dirty="0"/>
              <a:t> </a:t>
            </a:r>
          </a:p>
          <a:p>
            <a:pPr eaLnBrk="1" hangingPunct="1">
              <a:lnSpc>
                <a:spcPct val="90000"/>
              </a:lnSpc>
            </a:pPr>
            <a:r>
              <a:rPr lang="de-DE" altLang="cs-CZ" sz="2400" b="1" dirty="0"/>
              <a:t>Ausnahmen</a:t>
            </a:r>
            <a:r>
              <a:rPr lang="de-DE" altLang="cs-CZ" sz="2400" dirty="0"/>
              <a:t>: Antifaschisten und Opfer der NS-Herrschaft (nur teilw. berücksichtigt, Problem der Nachweisbarkeit)</a:t>
            </a:r>
            <a:endParaRPr lang="cs-CZ" altLang="cs-CZ" sz="2400" dirty="0"/>
          </a:p>
          <a:p>
            <a:pPr eaLnBrk="1" hangingPunct="1">
              <a:lnSpc>
                <a:spcPct val="90000"/>
              </a:lnSpc>
            </a:pPr>
            <a:r>
              <a:rPr lang="de-DE" altLang="cs-CZ" sz="2400" dirty="0"/>
              <a:t>Misstrauen gegen den deutschsprachigen </a:t>
            </a:r>
            <a:r>
              <a:rPr lang="de-DE" altLang="cs-CZ" sz="2400" b="1" dirty="0"/>
              <a:t>Juden</a:t>
            </a:r>
            <a:endParaRPr lang="cs-CZ" altLang="cs-CZ" sz="2400" b="1" dirty="0"/>
          </a:p>
          <a:p>
            <a:pPr eaLnBrk="1" hangingPunct="1">
              <a:lnSpc>
                <a:spcPct val="90000"/>
              </a:lnSpc>
            </a:pPr>
            <a:endParaRPr lang="cs-CZ" altLang="cs-CZ" sz="2400" dirty="0"/>
          </a:p>
          <a:p>
            <a:pPr eaLnBrk="1" hangingPunct="1">
              <a:lnSpc>
                <a:spcPct val="90000"/>
              </a:lnSpc>
              <a:buFontTx/>
              <a:buNone/>
            </a:pPr>
            <a:endParaRPr lang="cs-CZ" altLang="cs-CZ" sz="2400" b="1" dirty="0"/>
          </a:p>
          <a:p>
            <a:pPr eaLnBrk="1" hangingPunct="1">
              <a:lnSpc>
                <a:spcPct val="90000"/>
              </a:lnSpc>
            </a:pPr>
            <a:endParaRPr lang="cs-CZ" altLang="cs-CZ" sz="2400" dirty="0"/>
          </a:p>
        </p:txBody>
      </p:sp>
    </p:spTree>
    <p:extLst>
      <p:ext uri="{BB962C8B-B14F-4D97-AF65-F5344CB8AC3E}">
        <p14:creationId xmlns:p14="http://schemas.microsoft.com/office/powerpoint/2010/main" val="23999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E73F14C9-D74D-4097-B14A-9EBCA3D5716D}"/>
              </a:ext>
            </a:extLst>
          </p:cNvPr>
          <p:cNvSpPr>
            <a:spLocks noGrp="1" noChangeArrowheads="1"/>
          </p:cNvSpPr>
          <p:nvPr>
            <p:ph type="body" idx="1"/>
          </p:nvPr>
        </p:nvSpPr>
        <p:spPr>
          <a:xfrm>
            <a:off x="475988" y="1315233"/>
            <a:ext cx="11298477" cy="5923767"/>
          </a:xfrm>
        </p:spPr>
        <p:txBody>
          <a:bodyPr>
            <a:normAutofit/>
          </a:bodyPr>
          <a:lstStyle/>
          <a:p>
            <a:pPr eaLnBrk="1" hangingPunct="1">
              <a:lnSpc>
                <a:spcPct val="80000"/>
              </a:lnSpc>
              <a:buFontTx/>
              <a:buNone/>
            </a:pPr>
            <a:r>
              <a:rPr lang="cs-CZ" altLang="cs-CZ" sz="2000" b="1" dirty="0"/>
              <a:t>Prokop Drtina</a:t>
            </a:r>
            <a:r>
              <a:rPr lang="cs-CZ" altLang="cs-CZ" sz="2000" dirty="0"/>
              <a:t>, </a:t>
            </a:r>
            <a:r>
              <a:rPr lang="de-DE" altLang="cs-CZ" sz="2000" dirty="0"/>
              <a:t>Nationaler Sozialist: „</a:t>
            </a:r>
            <a:r>
              <a:rPr lang="cs-CZ" altLang="cs-CZ" sz="2000" i="1" dirty="0"/>
              <a:t>prvním úkolem při zakládání nového života: vyčistit republiku celou a úplně od Němců…</a:t>
            </a:r>
            <a:r>
              <a:rPr lang="en-US" altLang="cs-CZ" sz="2000" i="1" dirty="0"/>
              <a:t> </a:t>
            </a:r>
            <a:r>
              <a:rPr lang="cs-CZ" altLang="cs-CZ" sz="2000" i="1" dirty="0"/>
              <a:t>Abychom toho cíle dosáhli, musíme začít s vyháněním Němců z našich zemí ihned, okamžitě , všemi způsoby, před ničím se nesmíme zarazit a zaváhat. Každý z nás musí pomoci v čištění vlasti…“</a:t>
            </a:r>
          </a:p>
          <a:p>
            <a:pPr eaLnBrk="1" hangingPunct="1">
              <a:lnSpc>
                <a:spcPct val="80000"/>
              </a:lnSpc>
              <a:buFontTx/>
              <a:buNone/>
            </a:pPr>
            <a:r>
              <a:rPr lang="de-DE" altLang="cs-CZ" sz="2000" i="1" dirty="0"/>
              <a:t>	„Die erste Aufgabe beim Begründen des neuen Lebens ist: </a:t>
            </a:r>
            <a:r>
              <a:rPr lang="de-DE" altLang="cs-CZ" sz="2000" b="1" i="1" dirty="0"/>
              <a:t>die ganze Republik von den Deutschen vollständig zu säubern</a:t>
            </a:r>
            <a:r>
              <a:rPr lang="de-DE" altLang="cs-CZ" sz="2000" i="1" dirty="0"/>
              <a:t>… Um dies zu erreichen, müssen wir mit der Vertreibung der Deutschen aus unseren Ländern sofort anfangen, mit allen Mitteln, nichts darf uns daran hindern und zögerlich machen. Jeder muss mit der Säuberung des Vaterlands helfen…“</a:t>
            </a:r>
          </a:p>
          <a:p>
            <a:pPr eaLnBrk="1" hangingPunct="1">
              <a:lnSpc>
                <a:spcPct val="80000"/>
              </a:lnSpc>
              <a:buFontTx/>
              <a:buNone/>
            </a:pPr>
            <a:endParaRPr lang="de-DE" altLang="cs-CZ" sz="1100" b="1" i="1" dirty="0"/>
          </a:p>
          <a:p>
            <a:pPr eaLnBrk="1" hangingPunct="1">
              <a:lnSpc>
                <a:spcPct val="80000"/>
              </a:lnSpc>
              <a:buFontTx/>
              <a:buNone/>
            </a:pPr>
            <a:r>
              <a:rPr lang="de-DE" altLang="cs-CZ" sz="2000" b="1" dirty="0"/>
              <a:t>Z</a:t>
            </a:r>
            <a:r>
              <a:rPr lang="cs-CZ" altLang="cs-CZ" sz="2000" b="1" dirty="0" err="1"/>
              <a:t>deněk</a:t>
            </a:r>
            <a:r>
              <a:rPr lang="cs-CZ" altLang="cs-CZ" sz="2000" b="1" dirty="0"/>
              <a:t> Nejedlý</a:t>
            </a:r>
            <a:r>
              <a:rPr lang="cs-CZ" altLang="cs-CZ" sz="2000" dirty="0"/>
              <a:t>, </a:t>
            </a:r>
            <a:r>
              <a:rPr lang="de-DE" altLang="cs-CZ" sz="2000" dirty="0"/>
              <a:t>Kommunist: </a:t>
            </a:r>
            <a:r>
              <a:rPr lang="de-DE" altLang="cs-CZ" sz="2000" i="1" dirty="0"/>
              <a:t>„</a:t>
            </a:r>
            <a:r>
              <a:rPr lang="cs-CZ" altLang="cs-CZ" sz="2000" i="1" dirty="0"/>
              <a:t>nutno nekompromisně postupovat proti Němcům…“ – „</a:t>
            </a:r>
            <a:r>
              <a:rPr lang="cs-CZ" altLang="cs-CZ" sz="2000" i="1" dirty="0" err="1"/>
              <a:t>ein</a:t>
            </a:r>
            <a:r>
              <a:rPr lang="cs-CZ" altLang="cs-CZ" sz="2000" i="1" dirty="0"/>
              <a:t> </a:t>
            </a:r>
            <a:r>
              <a:rPr lang="cs-CZ" altLang="cs-CZ" sz="2000" i="1" dirty="0" err="1"/>
              <a:t>kompromissloses</a:t>
            </a:r>
            <a:r>
              <a:rPr lang="cs-CZ" altLang="cs-CZ" sz="2000" i="1" dirty="0"/>
              <a:t> </a:t>
            </a:r>
            <a:r>
              <a:rPr lang="cs-CZ" altLang="cs-CZ" sz="2000" i="1" dirty="0" err="1"/>
              <a:t>Vorgehen</a:t>
            </a:r>
            <a:r>
              <a:rPr lang="cs-CZ" altLang="cs-CZ" sz="2000" i="1" dirty="0"/>
              <a:t> </a:t>
            </a:r>
            <a:r>
              <a:rPr lang="cs-CZ" altLang="cs-CZ" sz="2000" i="1" dirty="0" err="1"/>
              <a:t>gegen</a:t>
            </a:r>
            <a:r>
              <a:rPr lang="cs-CZ" altLang="cs-CZ" sz="2000" i="1" dirty="0"/>
              <a:t> </a:t>
            </a:r>
            <a:r>
              <a:rPr lang="cs-CZ" altLang="cs-CZ" sz="2000" i="1" dirty="0" err="1"/>
              <a:t>die</a:t>
            </a:r>
            <a:r>
              <a:rPr lang="cs-CZ" altLang="cs-CZ" sz="2000" i="1" dirty="0"/>
              <a:t> </a:t>
            </a:r>
            <a:r>
              <a:rPr lang="cs-CZ" altLang="cs-CZ" sz="2000" i="1" dirty="0" err="1"/>
              <a:t>Deutschen</a:t>
            </a:r>
            <a:r>
              <a:rPr lang="cs-CZ" altLang="cs-CZ" sz="2000" i="1" dirty="0"/>
              <a:t> </a:t>
            </a:r>
            <a:r>
              <a:rPr lang="cs-CZ" altLang="cs-CZ" sz="2000" i="1" dirty="0" err="1"/>
              <a:t>ist</a:t>
            </a:r>
            <a:r>
              <a:rPr lang="cs-CZ" altLang="cs-CZ" sz="2000" i="1" dirty="0"/>
              <a:t> </a:t>
            </a:r>
            <a:r>
              <a:rPr lang="cs-CZ" altLang="cs-CZ" sz="2000" i="1" dirty="0" err="1"/>
              <a:t>notwendig</a:t>
            </a:r>
            <a:r>
              <a:rPr lang="cs-CZ" altLang="cs-CZ" sz="2000" i="1" dirty="0"/>
              <a:t>“</a:t>
            </a:r>
          </a:p>
          <a:p>
            <a:pPr>
              <a:lnSpc>
                <a:spcPct val="80000"/>
              </a:lnSpc>
              <a:buNone/>
            </a:pPr>
            <a:endParaRPr lang="de-DE" altLang="cs-CZ" sz="1100" b="1" dirty="0"/>
          </a:p>
          <a:p>
            <a:pPr>
              <a:lnSpc>
                <a:spcPct val="80000"/>
              </a:lnSpc>
              <a:buNone/>
            </a:pPr>
            <a:r>
              <a:rPr lang="cs-CZ" altLang="cs-CZ" sz="2000" b="1" dirty="0"/>
              <a:t>Ferdinand Peroutka</a:t>
            </a:r>
            <a:r>
              <a:rPr lang="cs-CZ" altLang="cs-CZ" sz="2000" dirty="0"/>
              <a:t>, </a:t>
            </a:r>
            <a:r>
              <a:rPr lang="de-DE" altLang="cs-CZ" sz="2000" dirty="0"/>
              <a:t>Masaryk-Anhänger</a:t>
            </a:r>
            <a:r>
              <a:rPr lang="cs-CZ" altLang="cs-CZ" sz="2000" dirty="0"/>
              <a:t>: </a:t>
            </a:r>
            <a:r>
              <a:rPr lang="cs-CZ" altLang="cs-CZ" sz="2000" i="1" dirty="0"/>
              <a:t>„Kdybychom nedovedli využít této příležitosti, vyskytnuvší se jednou za tisíciletí,</a:t>
            </a:r>
            <a:r>
              <a:rPr lang="en-US" altLang="cs-CZ" sz="2000" i="1" dirty="0"/>
              <a:t> </a:t>
            </a:r>
            <a:r>
              <a:rPr lang="cs-CZ" altLang="cs-CZ" sz="2000" i="1" dirty="0"/>
              <a:t>nezasluhovali bychom později ani soustrasti.“ – „</a:t>
            </a:r>
            <a:r>
              <a:rPr lang="cs-CZ" altLang="cs-CZ" sz="2000" i="1" dirty="0" err="1"/>
              <a:t>Wenn</a:t>
            </a:r>
            <a:r>
              <a:rPr lang="cs-CZ" altLang="cs-CZ" sz="2000" i="1" dirty="0"/>
              <a:t> </a:t>
            </a:r>
            <a:r>
              <a:rPr lang="cs-CZ" altLang="cs-CZ" sz="2000" i="1" dirty="0" err="1"/>
              <a:t>wir</a:t>
            </a:r>
            <a:r>
              <a:rPr lang="cs-CZ" altLang="cs-CZ" sz="2000" i="1" dirty="0"/>
              <a:t> </a:t>
            </a:r>
            <a:r>
              <a:rPr lang="cs-CZ" altLang="cs-CZ" sz="2000" i="1" dirty="0" err="1"/>
              <a:t>diese</a:t>
            </a:r>
            <a:r>
              <a:rPr lang="cs-CZ" altLang="cs-CZ" sz="2000" i="1" dirty="0"/>
              <a:t> </a:t>
            </a:r>
            <a:r>
              <a:rPr lang="cs-CZ" altLang="cs-CZ" sz="2000" i="1" dirty="0" err="1"/>
              <a:t>einmal</a:t>
            </a:r>
            <a:r>
              <a:rPr lang="cs-CZ" altLang="cs-CZ" sz="2000" i="1" dirty="0"/>
              <a:t> in </a:t>
            </a:r>
            <a:r>
              <a:rPr lang="cs-CZ" altLang="cs-CZ" sz="2000" i="1" dirty="0" err="1"/>
              <a:t>tausend</a:t>
            </a:r>
            <a:r>
              <a:rPr lang="cs-CZ" altLang="cs-CZ" sz="2000" i="1" dirty="0"/>
              <a:t> </a:t>
            </a:r>
            <a:r>
              <a:rPr lang="cs-CZ" altLang="cs-CZ" sz="2000" i="1" dirty="0" err="1"/>
              <a:t>Jahren</a:t>
            </a:r>
            <a:r>
              <a:rPr lang="cs-CZ" altLang="cs-CZ" sz="2000" i="1" dirty="0"/>
              <a:t> </a:t>
            </a:r>
            <a:r>
              <a:rPr lang="cs-CZ" altLang="cs-CZ" sz="2000" i="1" dirty="0" err="1"/>
              <a:t>vorkommende</a:t>
            </a:r>
            <a:r>
              <a:rPr lang="cs-CZ" altLang="cs-CZ" sz="2000" i="1" dirty="0"/>
              <a:t> </a:t>
            </a:r>
            <a:r>
              <a:rPr lang="cs-CZ" altLang="cs-CZ" sz="2000" i="1" dirty="0" err="1"/>
              <a:t>Gelegenheit</a:t>
            </a:r>
            <a:r>
              <a:rPr lang="cs-CZ" altLang="cs-CZ" sz="2000" i="1" dirty="0"/>
              <a:t> </a:t>
            </a:r>
            <a:r>
              <a:rPr lang="cs-CZ" altLang="cs-CZ" sz="2000" i="1" dirty="0" err="1"/>
              <a:t>nicht</a:t>
            </a:r>
            <a:r>
              <a:rPr lang="cs-CZ" altLang="cs-CZ" sz="2000" i="1" dirty="0"/>
              <a:t> </a:t>
            </a:r>
            <a:r>
              <a:rPr lang="cs-CZ" altLang="cs-CZ" sz="2000" i="1" dirty="0" err="1"/>
              <a:t>nutzen</a:t>
            </a:r>
            <a:r>
              <a:rPr lang="cs-CZ" altLang="cs-CZ" sz="2000" i="1" dirty="0"/>
              <a:t> </a:t>
            </a:r>
            <a:r>
              <a:rPr lang="cs-CZ" altLang="cs-CZ" sz="2000" i="1" dirty="0" err="1"/>
              <a:t>wüssten</a:t>
            </a:r>
            <a:r>
              <a:rPr lang="cs-CZ" altLang="cs-CZ" sz="2000" i="1" dirty="0"/>
              <a:t>, </a:t>
            </a:r>
            <a:r>
              <a:rPr lang="cs-CZ" altLang="cs-CZ" sz="2000" i="1" dirty="0" err="1"/>
              <a:t>würden</a:t>
            </a:r>
            <a:r>
              <a:rPr lang="cs-CZ" altLang="cs-CZ" sz="2000" i="1" dirty="0"/>
              <a:t> </a:t>
            </a:r>
            <a:r>
              <a:rPr lang="cs-CZ" altLang="cs-CZ" sz="2000" i="1" dirty="0" err="1"/>
              <a:t>wir</a:t>
            </a:r>
            <a:r>
              <a:rPr lang="cs-CZ" altLang="cs-CZ" sz="2000" i="1" dirty="0"/>
              <a:t> </a:t>
            </a:r>
            <a:r>
              <a:rPr lang="cs-CZ" altLang="cs-CZ" sz="2000" i="1" dirty="0" err="1"/>
              <a:t>später</a:t>
            </a:r>
            <a:r>
              <a:rPr lang="cs-CZ" altLang="cs-CZ" sz="2000" i="1" dirty="0"/>
              <a:t> </a:t>
            </a:r>
            <a:r>
              <a:rPr lang="cs-CZ" altLang="cs-CZ" sz="2000" i="1" dirty="0" err="1"/>
              <a:t>nicht</a:t>
            </a:r>
            <a:r>
              <a:rPr lang="cs-CZ" altLang="cs-CZ" sz="2000" i="1" dirty="0"/>
              <a:t> </a:t>
            </a:r>
            <a:r>
              <a:rPr lang="cs-CZ" altLang="cs-CZ" sz="2000" i="1" dirty="0" err="1"/>
              <a:t>einmal</a:t>
            </a:r>
            <a:r>
              <a:rPr lang="cs-CZ" altLang="cs-CZ" sz="2000" i="1" dirty="0"/>
              <a:t> </a:t>
            </a:r>
            <a:r>
              <a:rPr lang="cs-CZ" altLang="cs-CZ" sz="2000" i="1" dirty="0" err="1"/>
              <a:t>das</a:t>
            </a:r>
            <a:r>
              <a:rPr lang="cs-CZ" altLang="cs-CZ" sz="2000" i="1" dirty="0"/>
              <a:t> </a:t>
            </a:r>
            <a:r>
              <a:rPr lang="cs-CZ" altLang="cs-CZ" sz="2000" i="1" dirty="0" err="1"/>
              <a:t>Beileid</a:t>
            </a:r>
            <a:r>
              <a:rPr lang="cs-CZ" altLang="cs-CZ" sz="2000" i="1" dirty="0"/>
              <a:t> </a:t>
            </a:r>
            <a:r>
              <a:rPr lang="cs-CZ" altLang="cs-CZ" sz="2000" i="1" dirty="0" err="1"/>
              <a:t>verdienen</a:t>
            </a:r>
            <a:r>
              <a:rPr lang="cs-CZ" altLang="cs-CZ" sz="2000" i="1" dirty="0"/>
              <a:t>.“</a:t>
            </a:r>
          </a:p>
          <a:p>
            <a:pPr eaLnBrk="1" hangingPunct="1">
              <a:lnSpc>
                <a:spcPct val="80000"/>
              </a:lnSpc>
              <a:buFontTx/>
              <a:buNone/>
            </a:pPr>
            <a:endParaRPr lang="de-DE" altLang="cs-CZ" sz="1100" b="1" dirty="0"/>
          </a:p>
          <a:p>
            <a:pPr eaLnBrk="1" hangingPunct="1">
              <a:lnSpc>
                <a:spcPct val="80000"/>
              </a:lnSpc>
              <a:buFontTx/>
              <a:buNone/>
            </a:pPr>
            <a:r>
              <a:rPr lang="cs-CZ" altLang="cs-CZ" sz="2000" b="1" dirty="0"/>
              <a:t>Helena Koželuhová</a:t>
            </a:r>
            <a:r>
              <a:rPr lang="cs-CZ" altLang="cs-CZ" sz="2000" dirty="0"/>
              <a:t>, </a:t>
            </a:r>
            <a:r>
              <a:rPr lang="de-DE" altLang="cs-CZ" sz="2000" dirty="0"/>
              <a:t>Agrarierin</a:t>
            </a:r>
            <a:r>
              <a:rPr lang="cs-CZ" altLang="cs-CZ" sz="2000" dirty="0"/>
              <a:t>: </a:t>
            </a:r>
            <a:r>
              <a:rPr lang="cs-CZ" altLang="cs-CZ" sz="2000" i="1" dirty="0"/>
              <a:t>„Máme oprávněný důvod nepovažovat Němce za lidi…“   - „</a:t>
            </a:r>
            <a:r>
              <a:rPr lang="cs-CZ" altLang="cs-CZ" sz="2000" i="1" dirty="0" err="1"/>
              <a:t>Wir</a:t>
            </a:r>
            <a:r>
              <a:rPr lang="cs-CZ" altLang="cs-CZ" sz="2000" i="1" dirty="0"/>
              <a:t> </a:t>
            </a:r>
            <a:r>
              <a:rPr lang="cs-CZ" altLang="cs-CZ" sz="2000" i="1" dirty="0" err="1"/>
              <a:t>haben</a:t>
            </a:r>
            <a:r>
              <a:rPr lang="cs-CZ" altLang="cs-CZ" sz="2000" i="1" dirty="0"/>
              <a:t> </a:t>
            </a:r>
            <a:r>
              <a:rPr lang="cs-CZ" altLang="cs-CZ" sz="2000" i="1" dirty="0" err="1"/>
              <a:t>einen</a:t>
            </a:r>
            <a:r>
              <a:rPr lang="cs-CZ" altLang="cs-CZ" sz="2000" i="1" dirty="0"/>
              <a:t> </a:t>
            </a:r>
            <a:r>
              <a:rPr lang="cs-CZ" altLang="cs-CZ" sz="2000" i="1" dirty="0" err="1"/>
              <a:t>legitimen</a:t>
            </a:r>
            <a:r>
              <a:rPr lang="cs-CZ" altLang="cs-CZ" sz="2000" i="1" dirty="0"/>
              <a:t> Grund </a:t>
            </a:r>
            <a:r>
              <a:rPr lang="cs-CZ" altLang="cs-CZ" sz="2000" i="1" dirty="0" err="1"/>
              <a:t>die</a:t>
            </a:r>
            <a:r>
              <a:rPr lang="cs-CZ" altLang="cs-CZ" sz="2000" i="1" dirty="0"/>
              <a:t> </a:t>
            </a:r>
            <a:r>
              <a:rPr lang="cs-CZ" altLang="cs-CZ" sz="2000" i="1" dirty="0" err="1"/>
              <a:t>Deutschen</a:t>
            </a:r>
            <a:r>
              <a:rPr lang="cs-CZ" altLang="cs-CZ" sz="2000" i="1" dirty="0"/>
              <a:t> </a:t>
            </a:r>
            <a:r>
              <a:rPr lang="cs-CZ" altLang="cs-CZ" sz="2000" i="1" dirty="0" err="1"/>
              <a:t>nicht</a:t>
            </a:r>
            <a:r>
              <a:rPr lang="cs-CZ" altLang="cs-CZ" sz="2000" i="1" dirty="0"/>
              <a:t> </a:t>
            </a:r>
            <a:r>
              <a:rPr lang="cs-CZ" altLang="cs-CZ" sz="2000" i="1" dirty="0" err="1"/>
              <a:t>für</a:t>
            </a:r>
            <a:r>
              <a:rPr lang="cs-CZ" altLang="cs-CZ" sz="2000" i="1" dirty="0"/>
              <a:t> </a:t>
            </a:r>
            <a:r>
              <a:rPr lang="cs-CZ" altLang="cs-CZ" sz="2000" i="1" dirty="0" err="1"/>
              <a:t>Menschen</a:t>
            </a:r>
            <a:r>
              <a:rPr lang="cs-CZ" altLang="cs-CZ" sz="2000" i="1" dirty="0"/>
              <a:t> </a:t>
            </a:r>
            <a:r>
              <a:rPr lang="cs-CZ" altLang="cs-CZ" sz="2000" i="1" dirty="0" err="1"/>
              <a:t>zu</a:t>
            </a:r>
            <a:r>
              <a:rPr lang="cs-CZ" altLang="cs-CZ" sz="2000" i="1" dirty="0"/>
              <a:t> </a:t>
            </a:r>
            <a:r>
              <a:rPr lang="cs-CZ" altLang="cs-CZ" sz="2000" i="1" dirty="0" err="1"/>
              <a:t>halten</a:t>
            </a:r>
            <a:r>
              <a:rPr lang="cs-CZ" altLang="cs-CZ" sz="2000" i="1" dirty="0"/>
              <a:t>….“ </a:t>
            </a:r>
          </a:p>
        </p:txBody>
      </p:sp>
      <p:sp>
        <p:nvSpPr>
          <p:cNvPr id="29699" name="Text Box 4">
            <a:extLst>
              <a:ext uri="{FF2B5EF4-FFF2-40B4-BE49-F238E27FC236}">
                <a16:creationId xmlns:a16="http://schemas.microsoft.com/office/drawing/2014/main" id="{504D2C7C-7CF4-4A50-9036-83A4F0E6E130}"/>
              </a:ext>
            </a:extLst>
          </p:cNvPr>
          <p:cNvSpPr txBox="1">
            <a:spLocks noChangeArrowheads="1"/>
          </p:cNvSpPr>
          <p:nvPr/>
        </p:nvSpPr>
        <p:spPr bwMode="auto">
          <a:xfrm>
            <a:off x="2057400" y="180975"/>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de-DE" altLang="cs-CZ" sz="3600">
                <a:latin typeface="Calibri  "/>
              </a:rPr>
              <a:t>Unterstützung seitens </a:t>
            </a:r>
            <a:r>
              <a:rPr lang="cs-CZ" altLang="cs-CZ" sz="3600">
                <a:latin typeface="Calibri  "/>
              </a:rPr>
              <a:t>aller</a:t>
            </a:r>
            <a:r>
              <a:rPr lang="de-DE" altLang="cs-CZ" sz="3600">
                <a:latin typeface="Calibri  "/>
              </a:rPr>
              <a:t> tschechoslowakischen Parteien </a:t>
            </a:r>
            <a:endParaRPr lang="cs-CZ" altLang="cs-CZ" sz="3600">
              <a:latin typeface="Calibri  "/>
            </a:endParaRPr>
          </a:p>
        </p:txBody>
      </p:sp>
    </p:spTree>
    <p:extLst>
      <p:ext uri="{BB962C8B-B14F-4D97-AF65-F5344CB8AC3E}">
        <p14:creationId xmlns:p14="http://schemas.microsoft.com/office/powerpoint/2010/main" val="14273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fade">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fade">
                                      <p:cBhvr>
                                        <p:cTn id="17" dur="500"/>
                                        <p:tgtEl>
                                          <p:spTgt spid="296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5" end="5"/>
                                            </p:txEl>
                                          </p:spTgt>
                                        </p:tgtEl>
                                        <p:attrNameLst>
                                          <p:attrName>style.visibility</p:attrName>
                                        </p:attrNameLst>
                                      </p:cBhvr>
                                      <p:to>
                                        <p:strVal val="visible"/>
                                      </p:to>
                                    </p:set>
                                    <p:animEffect transition="in" filter="fade">
                                      <p:cBhvr>
                                        <p:cTn id="22" dur="500"/>
                                        <p:tgtEl>
                                          <p:spTgt spid="296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8">
                                            <p:txEl>
                                              <p:pRg st="7" end="7"/>
                                            </p:txEl>
                                          </p:spTgt>
                                        </p:tgtEl>
                                        <p:attrNameLst>
                                          <p:attrName>style.visibility</p:attrName>
                                        </p:attrNameLst>
                                      </p:cBhvr>
                                      <p:to>
                                        <p:strVal val="visible"/>
                                      </p:to>
                                    </p:set>
                                    <p:animEffect transition="in" filter="fade">
                                      <p:cBhvr>
                                        <p:cTn id="27" dur="500"/>
                                        <p:tgtEl>
                                          <p:spTgt spid="296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190B371-EF7E-4B19-B964-C7D1A9BD2202}"/>
              </a:ext>
            </a:extLst>
          </p:cNvPr>
          <p:cNvSpPr>
            <a:spLocks noGrp="1" noChangeArrowheads="1"/>
          </p:cNvSpPr>
          <p:nvPr>
            <p:ph type="body" idx="1"/>
          </p:nvPr>
        </p:nvSpPr>
        <p:spPr>
          <a:xfrm>
            <a:off x="726510" y="990601"/>
            <a:ext cx="10246290" cy="4754563"/>
          </a:xfrm>
        </p:spPr>
        <p:txBody>
          <a:bodyPr>
            <a:normAutofit/>
          </a:bodyPr>
          <a:lstStyle/>
          <a:p>
            <a:pPr eaLnBrk="1" hangingPunct="1">
              <a:buFontTx/>
              <a:buNone/>
            </a:pPr>
            <a:r>
              <a:rPr lang="de-DE" altLang="cs-CZ" sz="2400" dirty="0"/>
              <a:t>- Gewaltsame Revanche an den </a:t>
            </a:r>
            <a:r>
              <a:rPr lang="de-DE" altLang="cs-CZ" sz="2400" dirty="0" err="1"/>
              <a:t>Kollaboranten</a:t>
            </a:r>
            <a:r>
              <a:rPr lang="de-DE" altLang="cs-CZ" sz="2400" dirty="0"/>
              <a:t>, Angebern, SS- und Gestapo-</a:t>
            </a:r>
            <a:r>
              <a:rPr lang="de-DE" altLang="cs-CZ" sz="2400" dirty="0" err="1"/>
              <a:t>Mitgleidern</a:t>
            </a:r>
            <a:endParaRPr lang="cs-CZ" altLang="cs-CZ" sz="2400" dirty="0"/>
          </a:p>
          <a:p>
            <a:pPr eaLnBrk="1" hangingPunct="1">
              <a:buFontTx/>
              <a:buNone/>
            </a:pPr>
            <a:endParaRPr lang="cs-CZ" altLang="cs-CZ" sz="1400" dirty="0"/>
          </a:p>
          <a:p>
            <a:pPr eaLnBrk="1" hangingPunct="1">
              <a:buFontTx/>
              <a:buChar char="-"/>
            </a:pPr>
            <a:r>
              <a:rPr lang="de-DE" altLang="cs-CZ" sz="2400" dirty="0"/>
              <a:t>Zwangsarbeit</a:t>
            </a:r>
          </a:p>
          <a:p>
            <a:pPr eaLnBrk="1" hangingPunct="1">
              <a:buFontTx/>
              <a:buChar char="-"/>
            </a:pPr>
            <a:r>
              <a:rPr lang="de-DE" altLang="cs-CZ" sz="2400" dirty="0"/>
              <a:t>Lynchjustiz</a:t>
            </a:r>
          </a:p>
          <a:p>
            <a:pPr eaLnBrk="1" hangingPunct="1">
              <a:buFontTx/>
              <a:buChar char="-"/>
            </a:pPr>
            <a:r>
              <a:rPr lang="de-DE" altLang="cs-CZ" sz="2400" dirty="0"/>
              <a:t>zweifelhafte „Todesurteile“</a:t>
            </a:r>
            <a:endParaRPr lang="cs-CZ" altLang="cs-CZ" sz="2400" dirty="0"/>
          </a:p>
          <a:p>
            <a:pPr eaLnBrk="1" hangingPunct="1">
              <a:buFontTx/>
              <a:buChar char="-"/>
            </a:pPr>
            <a:endParaRPr lang="cs-CZ" altLang="cs-CZ" sz="2400" dirty="0"/>
          </a:p>
        </p:txBody>
      </p:sp>
      <p:pic>
        <p:nvPicPr>
          <p:cNvPr id="30723" name="Picture 4" descr="pic1b">
            <a:extLst>
              <a:ext uri="{FF2B5EF4-FFF2-40B4-BE49-F238E27FC236}">
                <a16:creationId xmlns:a16="http://schemas.microsoft.com/office/drawing/2014/main" id="{7AB9D52B-21F5-4577-A5B1-87BCF6CB6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260" y="1735597"/>
            <a:ext cx="4434938" cy="40476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4" name="Rectangle 5">
            <a:extLst>
              <a:ext uri="{FF2B5EF4-FFF2-40B4-BE49-F238E27FC236}">
                <a16:creationId xmlns:a16="http://schemas.microsoft.com/office/drawing/2014/main" id="{B15C344D-A3DB-4236-B37D-99883FA118C8}"/>
              </a:ext>
            </a:extLst>
          </p:cNvPr>
          <p:cNvSpPr>
            <a:spLocks noGrp="1" noChangeArrowheads="1"/>
          </p:cNvSpPr>
          <p:nvPr>
            <p:ph type="title"/>
          </p:nvPr>
        </p:nvSpPr>
        <p:spPr>
          <a:xfrm>
            <a:off x="407773" y="0"/>
            <a:ext cx="11442357" cy="1143000"/>
          </a:xfrm>
        </p:spPr>
        <p:txBody>
          <a:bodyPr>
            <a:normAutofit/>
          </a:bodyPr>
          <a:lstStyle/>
          <a:p>
            <a:pPr eaLnBrk="1" hangingPunct="1"/>
            <a:r>
              <a:rPr lang="de-DE" altLang="cs-CZ" sz="3200" b="1" dirty="0">
                <a:latin typeface="Calibri  "/>
              </a:rPr>
              <a:t>1. Phase – </a:t>
            </a:r>
            <a:r>
              <a:rPr lang="cs-CZ" altLang="cs-CZ" sz="3200" b="1" dirty="0">
                <a:latin typeface="Calibri  "/>
              </a:rPr>
              <a:t>Bis </a:t>
            </a:r>
            <a:r>
              <a:rPr lang="cs-CZ" altLang="cs-CZ" sz="3200" b="1" dirty="0" err="1">
                <a:latin typeface="Calibri  "/>
              </a:rPr>
              <a:t>Sebptember</a:t>
            </a:r>
            <a:r>
              <a:rPr lang="cs-CZ" altLang="cs-CZ" sz="3200" b="1" dirty="0">
                <a:latin typeface="Calibri  "/>
              </a:rPr>
              <a:t> 1945</a:t>
            </a:r>
          </a:p>
        </p:txBody>
      </p:sp>
      <p:sp>
        <p:nvSpPr>
          <p:cNvPr id="30725" name="Text Box 6">
            <a:extLst>
              <a:ext uri="{FF2B5EF4-FFF2-40B4-BE49-F238E27FC236}">
                <a16:creationId xmlns:a16="http://schemas.microsoft.com/office/drawing/2014/main" id="{5DCFD745-400A-4E98-88FF-14399FEE1F38}"/>
              </a:ext>
            </a:extLst>
          </p:cNvPr>
          <p:cNvSpPr txBox="1">
            <a:spLocks noChangeArrowheads="1"/>
          </p:cNvSpPr>
          <p:nvPr/>
        </p:nvSpPr>
        <p:spPr bwMode="auto">
          <a:xfrm>
            <a:off x="1828801" y="5943601"/>
            <a:ext cx="9040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de-DE" altLang="cs-CZ" sz="2400" dirty="0"/>
              <a:t>Umgesetzt häufig durch Personen mit krimineller Vergangenheit („Revolutionsgarden“)</a:t>
            </a:r>
            <a:endParaRPr lang="cs-CZ" altLang="cs-CZ" sz="2400" dirty="0"/>
          </a:p>
        </p:txBody>
      </p:sp>
      <p:pic>
        <p:nvPicPr>
          <p:cNvPr id="8" name="Picture 6" descr="or_odsuny">
            <a:extLst>
              <a:ext uri="{FF2B5EF4-FFF2-40B4-BE49-F238E27FC236}">
                <a16:creationId xmlns:a16="http://schemas.microsoft.com/office/drawing/2014/main" id="{A32AC682-2593-49D9-BB6F-C77771A29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766" y="3605877"/>
            <a:ext cx="2936234" cy="21796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German slave laborers in Prague.">
            <a:extLst>
              <a:ext uri="{FF2B5EF4-FFF2-40B4-BE49-F238E27FC236}">
                <a16:creationId xmlns:a16="http://schemas.microsoft.com/office/drawing/2014/main" id="{D1D2F7EA-D35B-404B-A0B2-1AAD32162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108" y="3532991"/>
            <a:ext cx="3140738" cy="226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47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2">
                                            <p:txEl>
                                              <p:pRg st="2" end="2"/>
                                            </p:txEl>
                                          </p:spTgt>
                                        </p:tgtEl>
                                        <p:attrNameLst>
                                          <p:attrName>style.visibility</p:attrName>
                                        </p:attrNameLst>
                                      </p:cBhvr>
                                      <p:to>
                                        <p:strVal val="visible"/>
                                      </p:to>
                                    </p:set>
                                    <p:animEffect transition="in" filter="fade">
                                      <p:cBhvr>
                                        <p:cTn id="12" dur="500"/>
                                        <p:tgtEl>
                                          <p:spTgt spid="307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2">
                                            <p:txEl>
                                              <p:pRg st="3" end="3"/>
                                            </p:txEl>
                                          </p:spTgt>
                                        </p:tgtEl>
                                        <p:attrNameLst>
                                          <p:attrName>style.visibility</p:attrName>
                                        </p:attrNameLst>
                                      </p:cBhvr>
                                      <p:to>
                                        <p:strVal val="visible"/>
                                      </p:to>
                                    </p:set>
                                    <p:animEffect transition="in" filter="fade">
                                      <p:cBhvr>
                                        <p:cTn id="17" dur="500"/>
                                        <p:tgtEl>
                                          <p:spTgt spid="307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2">
                                            <p:txEl>
                                              <p:pRg st="4" end="4"/>
                                            </p:txEl>
                                          </p:spTgt>
                                        </p:tgtEl>
                                        <p:attrNameLst>
                                          <p:attrName>style.visibility</p:attrName>
                                        </p:attrNameLst>
                                      </p:cBhvr>
                                      <p:to>
                                        <p:strVal val="visible"/>
                                      </p:to>
                                    </p:set>
                                    <p:animEffect transition="in" filter="fade">
                                      <p:cBhvr>
                                        <p:cTn id="22" dur="500"/>
                                        <p:tgtEl>
                                          <p:spTgt spid="307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5"/>
                                        </p:tgtEl>
                                        <p:attrNameLst>
                                          <p:attrName>style.visibility</p:attrName>
                                        </p:attrNameLst>
                                      </p:cBhvr>
                                      <p:to>
                                        <p:strVal val="visible"/>
                                      </p:to>
                                    </p:set>
                                    <p:animEffect transition="in" filter="fade">
                                      <p:cBhvr>
                                        <p:cTn id="2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P spid="307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46EB06-7A66-4B48-B18E-BDE00A6F6137}"/>
              </a:ext>
            </a:extLst>
          </p:cNvPr>
          <p:cNvSpPr>
            <a:spLocks noGrp="1"/>
          </p:cNvSpPr>
          <p:nvPr>
            <p:ph type="title"/>
          </p:nvPr>
        </p:nvSpPr>
        <p:spPr/>
        <p:txBody>
          <a:bodyPr/>
          <a:lstStyle/>
          <a:p>
            <a:r>
              <a:rPr lang="cs-CZ" dirty="0" err="1"/>
              <a:t>Prerauer</a:t>
            </a:r>
            <a:r>
              <a:rPr lang="cs-CZ" dirty="0"/>
              <a:t> </a:t>
            </a:r>
            <a:r>
              <a:rPr lang="cs-CZ" dirty="0" err="1"/>
              <a:t>Massaker</a:t>
            </a:r>
            <a:r>
              <a:rPr lang="cs-CZ" dirty="0"/>
              <a:t>, 18-19. 6. 1945 (Foto von Lukáš Houdek)</a:t>
            </a:r>
          </a:p>
        </p:txBody>
      </p:sp>
      <p:pic>
        <p:nvPicPr>
          <p:cNvPr id="4" name="Zástupný obsah 3">
            <a:extLst>
              <a:ext uri="{FF2B5EF4-FFF2-40B4-BE49-F238E27FC236}">
                <a16:creationId xmlns:a16="http://schemas.microsoft.com/office/drawing/2014/main" id="{48F11B5B-50B6-42EB-941B-3975A98FBBB5}"/>
              </a:ext>
            </a:extLst>
          </p:cNvPr>
          <p:cNvPicPr>
            <a:picLocks noGrp="1" noChangeAspect="1"/>
          </p:cNvPicPr>
          <p:nvPr>
            <p:ph idx="1"/>
          </p:nvPr>
        </p:nvPicPr>
        <p:blipFill>
          <a:blip r:embed="rId2"/>
          <a:stretch>
            <a:fillRect/>
          </a:stretch>
        </p:blipFill>
        <p:spPr>
          <a:xfrm>
            <a:off x="2824509" y="1825625"/>
            <a:ext cx="6542981" cy="4351338"/>
          </a:xfrm>
          <a:prstGeom prst="rect">
            <a:avLst/>
          </a:prstGeom>
        </p:spPr>
      </p:pic>
    </p:spTree>
    <p:extLst>
      <p:ext uri="{BB962C8B-B14F-4D97-AF65-F5344CB8AC3E}">
        <p14:creationId xmlns:p14="http://schemas.microsoft.com/office/powerpoint/2010/main" val="326183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6786172-0061-4452-8790-ADD90A9CFF06}"/>
              </a:ext>
            </a:extLst>
          </p:cNvPr>
          <p:cNvSpPr>
            <a:spLocks noGrp="1" noChangeArrowheads="1"/>
          </p:cNvSpPr>
          <p:nvPr>
            <p:ph type="title"/>
          </p:nvPr>
        </p:nvSpPr>
        <p:spPr>
          <a:xfrm>
            <a:off x="425885" y="181627"/>
            <a:ext cx="9271348" cy="1143000"/>
          </a:xfrm>
        </p:spPr>
        <p:txBody>
          <a:bodyPr>
            <a:normAutofit/>
          </a:bodyPr>
          <a:lstStyle/>
          <a:p>
            <a:r>
              <a:rPr lang="de-DE" altLang="cs-CZ" sz="3200" b="1">
                <a:latin typeface="Calibri  "/>
              </a:rPr>
              <a:t>1. Phase – Tage und Wochen nach Kriegsende</a:t>
            </a:r>
            <a:endParaRPr lang="cs-CZ" altLang="cs-CZ" sz="2000">
              <a:latin typeface="Arial Black" panose="020B0A04020102020204" pitchFamily="34" charset="0"/>
            </a:endParaRPr>
          </a:p>
        </p:txBody>
      </p:sp>
      <p:sp>
        <p:nvSpPr>
          <p:cNvPr id="33795" name="Rectangle 3">
            <a:extLst>
              <a:ext uri="{FF2B5EF4-FFF2-40B4-BE49-F238E27FC236}">
                <a16:creationId xmlns:a16="http://schemas.microsoft.com/office/drawing/2014/main" id="{7FC2C198-E613-4BCE-8993-4AEBED403E37}"/>
              </a:ext>
            </a:extLst>
          </p:cNvPr>
          <p:cNvSpPr>
            <a:spLocks noGrp="1" noChangeArrowheads="1"/>
          </p:cNvSpPr>
          <p:nvPr>
            <p:ph type="body" idx="1"/>
          </p:nvPr>
        </p:nvSpPr>
        <p:spPr>
          <a:xfrm>
            <a:off x="275574" y="1415441"/>
            <a:ext cx="7916448" cy="5213959"/>
          </a:xfrm>
        </p:spPr>
        <p:txBody>
          <a:bodyPr>
            <a:noAutofit/>
          </a:bodyPr>
          <a:lstStyle/>
          <a:p>
            <a:pPr eaLnBrk="1" hangingPunct="1">
              <a:lnSpc>
                <a:spcPct val="80000"/>
              </a:lnSpc>
            </a:pPr>
            <a:r>
              <a:rPr lang="de-DE" altLang="cs-CZ" sz="2200" b="1" dirty="0"/>
              <a:t>„spontane“ Vertreibung über die Grenzen </a:t>
            </a:r>
            <a:endParaRPr lang="cs-CZ" altLang="cs-CZ" sz="2200" b="1" dirty="0"/>
          </a:p>
          <a:p>
            <a:pPr eaLnBrk="1" hangingPunct="1">
              <a:lnSpc>
                <a:spcPct val="80000"/>
              </a:lnSpc>
            </a:pPr>
            <a:r>
              <a:rPr lang="de-DE" altLang="cs-CZ" sz="2200" dirty="0"/>
              <a:t>tätig: Tschechoslowakische Armee</a:t>
            </a:r>
            <a:r>
              <a:rPr lang="cs-CZ" altLang="cs-CZ" sz="2200" dirty="0"/>
              <a:t>,</a:t>
            </a:r>
            <a:r>
              <a:rPr lang="de-DE" altLang="cs-CZ" sz="2200" dirty="0"/>
              <a:t> Innenministerium, Partisaneneinheiten, Revolutionsgarden</a:t>
            </a:r>
          </a:p>
          <a:p>
            <a:pPr eaLnBrk="1" hangingPunct="1">
              <a:lnSpc>
                <a:spcPct val="80000"/>
              </a:lnSpc>
            </a:pPr>
            <a:r>
              <a:rPr lang="de-DE" altLang="cs-CZ" sz="2200" dirty="0"/>
              <a:t>Aufgabe: „Säuberung des Landes von den Feinden“</a:t>
            </a:r>
            <a:r>
              <a:rPr lang="cs-CZ" altLang="cs-CZ" sz="2200" dirty="0"/>
              <a:t> vor der </a:t>
            </a:r>
            <a:r>
              <a:rPr lang="cs-CZ" altLang="cs-CZ" sz="2200" dirty="0" err="1"/>
              <a:t>Potsdamer</a:t>
            </a:r>
            <a:r>
              <a:rPr lang="cs-CZ" altLang="cs-CZ" sz="2200" dirty="0"/>
              <a:t> </a:t>
            </a:r>
            <a:r>
              <a:rPr lang="cs-CZ" altLang="cs-CZ" sz="2200" dirty="0" err="1"/>
              <a:t>Konferenz</a:t>
            </a:r>
            <a:r>
              <a:rPr lang="cs-CZ" altLang="cs-CZ" sz="2200" dirty="0"/>
              <a:t>.</a:t>
            </a:r>
          </a:p>
        </p:txBody>
      </p:sp>
      <p:pic>
        <p:nvPicPr>
          <p:cNvPr id="33796" name="Picture 4" descr="img_51_1">
            <a:extLst>
              <a:ext uri="{FF2B5EF4-FFF2-40B4-BE49-F238E27FC236}">
                <a16:creationId xmlns:a16="http://schemas.microsoft.com/office/drawing/2014/main" id="{23A2C292-4CC8-4800-996C-B8C31A405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393" y="0"/>
            <a:ext cx="3678607" cy="23518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oderpicone-660x240">
            <a:extLst>
              <a:ext uri="{FF2B5EF4-FFF2-40B4-BE49-F238E27FC236}">
                <a16:creationId xmlns:a16="http://schemas.microsoft.com/office/drawing/2014/main" id="{E77EFB60-88DF-4400-BA6E-D481D2068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6010" y="2692588"/>
            <a:ext cx="4415990" cy="22489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94D2F-7182-493E-BA1E-55065A8C7E1D}"/>
              </a:ext>
            </a:extLst>
          </p:cNvPr>
          <p:cNvSpPr>
            <a:spLocks noGrp="1"/>
          </p:cNvSpPr>
          <p:nvPr>
            <p:ph type="title"/>
          </p:nvPr>
        </p:nvSpPr>
        <p:spPr/>
        <p:txBody>
          <a:bodyPr/>
          <a:lstStyle/>
          <a:p>
            <a:r>
              <a:rPr lang="de-DE" dirty="0"/>
              <a:t>Inte</a:t>
            </a:r>
            <a:r>
              <a:rPr lang="cs-CZ" dirty="0" err="1"/>
              <a:t>gr</a:t>
            </a:r>
            <a:r>
              <a:rPr lang="de-DE" dirty="0" err="1"/>
              <a:t>ationslager</a:t>
            </a:r>
            <a:r>
              <a:rPr lang="de-DE" dirty="0"/>
              <a:t>, Gefangenenlager und Gefängnisse </a:t>
            </a:r>
            <a:r>
              <a:rPr lang="cs-CZ" dirty="0"/>
              <a:t>(</a:t>
            </a:r>
            <a:r>
              <a:rPr lang="cs-CZ" dirty="0" err="1"/>
              <a:t>über</a:t>
            </a:r>
            <a:r>
              <a:rPr lang="cs-CZ" dirty="0"/>
              <a:t> 350 000 </a:t>
            </a:r>
            <a:r>
              <a:rPr lang="cs-CZ" dirty="0" err="1"/>
              <a:t>Leute</a:t>
            </a:r>
            <a:r>
              <a:rPr lang="cs-CZ" dirty="0"/>
              <a:t>)</a:t>
            </a:r>
            <a:endParaRPr lang="de-DE" dirty="0"/>
          </a:p>
        </p:txBody>
      </p:sp>
      <p:pic>
        <p:nvPicPr>
          <p:cNvPr id="16" name="Content Placeholder 3" descr="http://wiki-commons.genealogy.net/images/d/d7/Karte_Boehmen_Vertreibung_Lager.jpg">
            <a:extLst>
              <a:ext uri="{FF2B5EF4-FFF2-40B4-BE49-F238E27FC236}">
                <a16:creationId xmlns:a16="http://schemas.microsoft.com/office/drawing/2014/main" id="{1F9A921B-8291-4B18-BD90-DBBE249E9D7B}"/>
              </a:ext>
            </a:extLst>
          </p:cNvPr>
          <p:cNvPicPr>
            <a:picLocks noGrp="1" noChangeAspect="1" noChangeArrowheads="1"/>
          </p:cNvPicPr>
          <p:nvPr>
            <p:ph idx="1"/>
          </p:nvPr>
        </p:nvPicPr>
        <p:blipFill>
          <a:blip r:embed="rId2" cstate="print"/>
          <a:stretch>
            <a:fillRect/>
          </a:stretch>
        </p:blipFill>
        <p:spPr bwMode="auto">
          <a:xfrm>
            <a:off x="3026591" y="1825625"/>
            <a:ext cx="6138817" cy="4351338"/>
          </a:xfrm>
          <a:prstGeom prst="rect">
            <a:avLst/>
          </a:prstGeom>
        </p:spPr>
      </p:pic>
    </p:spTree>
    <p:extLst>
      <p:ext uri="{BB962C8B-B14F-4D97-AF65-F5344CB8AC3E}">
        <p14:creationId xmlns:p14="http://schemas.microsoft.com/office/powerpoint/2010/main" val="94122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405F9-2C8E-499E-96B2-C520B36AE561}"/>
              </a:ext>
            </a:extLst>
          </p:cNvPr>
          <p:cNvSpPr>
            <a:spLocks noGrp="1"/>
          </p:cNvSpPr>
          <p:nvPr>
            <p:ph type="title"/>
          </p:nvPr>
        </p:nvSpPr>
        <p:spPr/>
        <p:txBody>
          <a:bodyPr/>
          <a:lstStyle/>
          <a:p>
            <a:r>
              <a:rPr lang="cs-CZ" dirty="0" err="1"/>
              <a:t>Postelberg</a:t>
            </a:r>
            <a:r>
              <a:rPr lang="cs-CZ" dirty="0"/>
              <a:t>, Juni 1945 (Foto von Lukáš Houdek)</a:t>
            </a:r>
          </a:p>
        </p:txBody>
      </p:sp>
      <p:pic>
        <p:nvPicPr>
          <p:cNvPr id="5" name="Zástupný obsah 4">
            <a:extLst>
              <a:ext uri="{FF2B5EF4-FFF2-40B4-BE49-F238E27FC236}">
                <a16:creationId xmlns:a16="http://schemas.microsoft.com/office/drawing/2014/main" id="{2557F218-D984-4897-90B9-A32A42DD08F7}"/>
              </a:ext>
            </a:extLst>
          </p:cNvPr>
          <p:cNvPicPr>
            <a:picLocks noGrp="1" noChangeAspect="1"/>
          </p:cNvPicPr>
          <p:nvPr>
            <p:ph idx="1"/>
          </p:nvPr>
        </p:nvPicPr>
        <p:blipFill>
          <a:blip r:embed="rId2"/>
          <a:stretch>
            <a:fillRect/>
          </a:stretch>
        </p:blipFill>
        <p:spPr>
          <a:xfrm>
            <a:off x="2139949" y="1690688"/>
            <a:ext cx="7575551" cy="4940576"/>
          </a:xfrm>
          <a:prstGeom prst="rect">
            <a:avLst/>
          </a:prstGeom>
        </p:spPr>
      </p:pic>
    </p:spTree>
    <p:extLst>
      <p:ext uri="{BB962C8B-B14F-4D97-AF65-F5344CB8AC3E}">
        <p14:creationId xmlns:p14="http://schemas.microsoft.com/office/powerpoint/2010/main" val="134192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3A9C8F-52EC-4DCA-9E60-6296E99443AD}"/>
              </a:ext>
            </a:extLst>
          </p:cNvPr>
          <p:cNvSpPr>
            <a:spLocks noGrp="1"/>
          </p:cNvSpPr>
          <p:nvPr>
            <p:ph type="title"/>
          </p:nvPr>
        </p:nvSpPr>
        <p:spPr/>
        <p:txBody>
          <a:bodyPr/>
          <a:lstStyle/>
          <a:p>
            <a:r>
              <a:rPr lang="cs-CZ" dirty="0" err="1"/>
              <a:t>Transportzüge</a:t>
            </a:r>
            <a:r>
              <a:rPr lang="cs-CZ" dirty="0"/>
              <a:t> </a:t>
            </a:r>
            <a:r>
              <a:rPr lang="cs-CZ" dirty="0" err="1"/>
              <a:t>und</a:t>
            </a:r>
            <a:r>
              <a:rPr lang="cs-CZ" dirty="0"/>
              <a:t> (</a:t>
            </a:r>
            <a:r>
              <a:rPr lang="cs-CZ" dirty="0" err="1"/>
              <a:t>Todes</a:t>
            </a:r>
            <a:r>
              <a:rPr lang="cs-CZ" dirty="0"/>
              <a:t>)</a:t>
            </a:r>
            <a:r>
              <a:rPr lang="cs-CZ" dirty="0" err="1"/>
              <a:t>Märsche</a:t>
            </a:r>
            <a:endParaRPr lang="de-DE" dirty="0"/>
          </a:p>
        </p:txBody>
      </p:sp>
      <p:sp>
        <p:nvSpPr>
          <p:cNvPr id="3" name="Zástupný obsah 2">
            <a:extLst>
              <a:ext uri="{FF2B5EF4-FFF2-40B4-BE49-F238E27FC236}">
                <a16:creationId xmlns:a16="http://schemas.microsoft.com/office/drawing/2014/main" id="{EBA3476F-9F6A-4E1A-9977-06BD6D636EE3}"/>
              </a:ext>
            </a:extLst>
          </p:cNvPr>
          <p:cNvSpPr>
            <a:spLocks noGrp="1"/>
          </p:cNvSpPr>
          <p:nvPr>
            <p:ph idx="1"/>
          </p:nvPr>
        </p:nvSpPr>
        <p:spPr/>
        <p:txBody>
          <a:bodyPr>
            <a:normAutofit lnSpcReduction="10000"/>
          </a:bodyPr>
          <a:lstStyle/>
          <a:p>
            <a:r>
              <a:rPr lang="de-DE" dirty="0"/>
              <a:t>Deutsche wurden isoliert und in Internationslager, Gefangenenlager und Gefängnisse gebracht </a:t>
            </a:r>
          </a:p>
          <a:p>
            <a:r>
              <a:rPr lang="de-DE" dirty="0"/>
              <a:t>ca. 1 215 derartige Einrichtungen, 350 000 Menschen</a:t>
            </a:r>
          </a:p>
          <a:p>
            <a:r>
              <a:rPr lang="de-DE" dirty="0"/>
              <a:t>täglich bis 25000 Menschen über die Grenzen deportiert</a:t>
            </a:r>
          </a:p>
          <a:p>
            <a:r>
              <a:rPr lang="de-DE" dirty="0"/>
              <a:t>häufig kein Gepäck erlaubt resp. maximal 30-60 Kg</a:t>
            </a:r>
          </a:p>
          <a:p>
            <a:r>
              <a:rPr lang="de-DE" dirty="0"/>
              <a:t>Transportzüge mit Viehwagen oder offenen Güterwagen Richtung sowj. Zonen</a:t>
            </a:r>
          </a:p>
          <a:p>
            <a:r>
              <a:rPr lang="de-DE" dirty="0"/>
              <a:t>oder „Todesmärsche“ (Brünn 30.-31. Mai 1945)</a:t>
            </a:r>
          </a:p>
          <a:p>
            <a:r>
              <a:rPr lang="de-DE" dirty="0"/>
              <a:t>„wilde Deportationen“, Todesmarsch Brünn-Wien Mai 1945; Massaker (Aussig 31. Juli 1945, </a:t>
            </a:r>
            <a:r>
              <a:rPr lang="de-DE" dirty="0" err="1"/>
              <a:t>Postelberg</a:t>
            </a:r>
            <a:r>
              <a:rPr lang="de-DE" dirty="0"/>
              <a:t>/</a:t>
            </a:r>
            <a:r>
              <a:rPr lang="de-DE" dirty="0" err="1"/>
              <a:t>Postoloprty</a:t>
            </a:r>
            <a:r>
              <a:rPr lang="de-DE" dirty="0"/>
              <a:t> Juni 1945)</a:t>
            </a:r>
          </a:p>
          <a:p>
            <a:endParaRPr lang="de-DE" dirty="0"/>
          </a:p>
        </p:txBody>
      </p:sp>
    </p:spTree>
    <p:extLst>
      <p:ext uri="{BB962C8B-B14F-4D97-AF65-F5344CB8AC3E}">
        <p14:creationId xmlns:p14="http://schemas.microsoft.com/office/powerpoint/2010/main" val="73862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C2AADC8-7BBC-4CE4-9489-A88A350B6C76}"/>
              </a:ext>
            </a:extLst>
          </p:cNvPr>
          <p:cNvSpPr>
            <a:spLocks noGrp="1" noChangeArrowheads="1"/>
          </p:cNvSpPr>
          <p:nvPr>
            <p:ph type="title"/>
          </p:nvPr>
        </p:nvSpPr>
        <p:spPr/>
        <p:txBody>
          <a:bodyPr/>
          <a:lstStyle/>
          <a:p>
            <a:pPr eaLnBrk="1" hangingPunct="1"/>
            <a:r>
              <a:rPr lang="cs-CZ" altLang="cs-CZ" sz="3600" b="1">
                <a:latin typeface="Calibri  "/>
              </a:rPr>
              <a:t>E</a:t>
            </a:r>
            <a:r>
              <a:rPr lang="de-DE" altLang="cs-CZ" sz="3600" b="1">
                <a:latin typeface="Calibri  "/>
              </a:rPr>
              <a:t>.</a:t>
            </a:r>
            <a:r>
              <a:rPr lang="cs-CZ" altLang="cs-CZ" sz="3600" b="1">
                <a:latin typeface="Calibri  "/>
              </a:rPr>
              <a:t> Beneš </a:t>
            </a:r>
            <a:r>
              <a:rPr lang="de-DE" altLang="cs-CZ" sz="3600" b="1">
                <a:latin typeface="Calibri  "/>
              </a:rPr>
              <a:t>in Brünn 1</a:t>
            </a:r>
            <a:r>
              <a:rPr lang="cs-CZ" altLang="cs-CZ" sz="3600" b="1">
                <a:latin typeface="Calibri  "/>
              </a:rPr>
              <a:t>2. </a:t>
            </a:r>
            <a:r>
              <a:rPr lang="de-DE" altLang="cs-CZ" sz="3600" b="1">
                <a:latin typeface="Calibri  "/>
              </a:rPr>
              <a:t>Mai</a:t>
            </a:r>
            <a:r>
              <a:rPr lang="cs-CZ" altLang="cs-CZ" sz="3600" b="1">
                <a:latin typeface="Calibri  "/>
              </a:rPr>
              <a:t> 1945</a:t>
            </a:r>
          </a:p>
        </p:txBody>
      </p:sp>
      <p:sp>
        <p:nvSpPr>
          <p:cNvPr id="45059" name="Rectangle 3">
            <a:extLst>
              <a:ext uri="{FF2B5EF4-FFF2-40B4-BE49-F238E27FC236}">
                <a16:creationId xmlns:a16="http://schemas.microsoft.com/office/drawing/2014/main" id="{0C402E89-F249-4536-AEF3-EBA57F996337}"/>
              </a:ext>
            </a:extLst>
          </p:cNvPr>
          <p:cNvSpPr>
            <a:spLocks noGrp="1" noChangeArrowheads="1"/>
          </p:cNvSpPr>
          <p:nvPr>
            <p:ph type="body" idx="1"/>
          </p:nvPr>
        </p:nvSpPr>
        <p:spPr>
          <a:xfrm>
            <a:off x="475989" y="1447800"/>
            <a:ext cx="7525011" cy="5029200"/>
          </a:xfrm>
        </p:spPr>
        <p:txBody>
          <a:bodyPr>
            <a:normAutofit/>
          </a:bodyPr>
          <a:lstStyle/>
          <a:p>
            <a:pPr eaLnBrk="1" hangingPunct="1">
              <a:lnSpc>
                <a:spcPct val="80000"/>
              </a:lnSpc>
            </a:pPr>
            <a:r>
              <a:rPr lang="de-DE" altLang="cs-CZ" sz="2400" dirty="0"/>
              <a:t>Rede am Brünner Rathaus</a:t>
            </a:r>
            <a:endParaRPr lang="cs-CZ" altLang="cs-CZ" sz="2400" i="1" dirty="0"/>
          </a:p>
          <a:p>
            <a:pPr eaLnBrk="1" hangingPunct="1">
              <a:lnSpc>
                <a:spcPct val="80000"/>
              </a:lnSpc>
              <a:buFontTx/>
              <a:buNone/>
            </a:pPr>
            <a:r>
              <a:rPr lang="cs-CZ" altLang="cs-CZ" sz="2400" dirty="0"/>
              <a:t>   </a:t>
            </a:r>
          </a:p>
          <a:p>
            <a:pPr eaLnBrk="1" hangingPunct="1">
              <a:lnSpc>
                <a:spcPct val="80000"/>
              </a:lnSpc>
              <a:buFontTx/>
              <a:buNone/>
            </a:pPr>
            <a:r>
              <a:rPr lang="cs-CZ" altLang="cs-CZ" sz="2400" dirty="0"/>
              <a:t>    </a:t>
            </a:r>
            <a:r>
              <a:rPr lang="de-DE" altLang="cs-CZ" sz="2400" dirty="0"/>
              <a:t>„</a:t>
            </a:r>
            <a:r>
              <a:rPr lang="cs-CZ" altLang="cs-CZ" sz="2400" i="1" dirty="0"/>
              <a:t>Tento národ přestal být v této válce už vůbec lidským, přestal být lidsky snesitelným a jeví se nám už jen jako jedna jediná veliká lidská nestvůra. Tento národ musí stihnout za to všecko veliký a přísný trest…</a:t>
            </a:r>
            <a:r>
              <a:rPr lang="en-US" altLang="cs-CZ" sz="2400" i="1" dirty="0"/>
              <a:t> </a:t>
            </a:r>
            <a:r>
              <a:rPr lang="cs-CZ" altLang="cs-CZ" sz="2400" i="1" dirty="0"/>
              <a:t>Řekli jsme si, že německý problém musíme definitivně vylikvidovat.“</a:t>
            </a:r>
            <a:r>
              <a:rPr lang="cs-CZ" altLang="cs-CZ" sz="2400" dirty="0"/>
              <a:t> </a:t>
            </a:r>
            <a:endParaRPr lang="de-DE" altLang="cs-CZ" sz="2400" dirty="0"/>
          </a:p>
          <a:p>
            <a:pPr eaLnBrk="1" hangingPunct="1">
              <a:lnSpc>
                <a:spcPct val="80000"/>
              </a:lnSpc>
              <a:buFontTx/>
              <a:buNone/>
            </a:pPr>
            <a:endParaRPr lang="de-DE" altLang="cs-CZ" sz="2400" dirty="0"/>
          </a:p>
          <a:p>
            <a:pPr eaLnBrk="1" hangingPunct="1">
              <a:lnSpc>
                <a:spcPct val="80000"/>
              </a:lnSpc>
              <a:buFontTx/>
              <a:buNone/>
            </a:pPr>
            <a:r>
              <a:rPr lang="de-DE" altLang="cs-CZ" sz="2400" dirty="0"/>
              <a:t>	</a:t>
            </a:r>
            <a:r>
              <a:rPr lang="de-DE" altLang="cs-CZ" sz="2400" i="1" dirty="0"/>
              <a:t>„Diese Nation hörte im Krieg auf, menschlich zu sein, hörte auf menschlich erträglich zu sein und scheint uns nur noch als ein einziges </a:t>
            </a:r>
            <a:r>
              <a:rPr lang="de-DE" altLang="cs-CZ" sz="2400" i="1" dirty="0" err="1"/>
              <a:t>ungeheueres</a:t>
            </a:r>
            <a:r>
              <a:rPr lang="de-DE" altLang="cs-CZ" sz="2400" i="1" dirty="0"/>
              <a:t> menschliches Monstrum. Diese Nation muss für das alles eine große und strenge Strafe verbüßen… Wir haben uns gesagt, dass das deutsche Problem definitiv ausliquidiert werden muss.“</a:t>
            </a:r>
            <a:endParaRPr lang="cs-CZ" altLang="cs-CZ" sz="2400" i="1" dirty="0"/>
          </a:p>
          <a:p>
            <a:pPr eaLnBrk="1" hangingPunct="1">
              <a:lnSpc>
                <a:spcPct val="80000"/>
              </a:lnSpc>
              <a:buFontTx/>
              <a:buNone/>
            </a:pPr>
            <a:endParaRPr lang="cs-CZ" altLang="cs-CZ" sz="2400" b="1" dirty="0"/>
          </a:p>
          <a:p>
            <a:pPr eaLnBrk="1" hangingPunct="1">
              <a:lnSpc>
                <a:spcPct val="80000"/>
              </a:lnSpc>
              <a:buFontTx/>
              <a:buNone/>
            </a:pPr>
            <a:endParaRPr lang="cs-CZ" altLang="cs-CZ" sz="2400" b="1" dirty="0"/>
          </a:p>
          <a:p>
            <a:pPr eaLnBrk="1" hangingPunct="1">
              <a:lnSpc>
                <a:spcPct val="80000"/>
              </a:lnSpc>
            </a:pPr>
            <a:endParaRPr lang="cs-CZ" altLang="cs-CZ" sz="2400" dirty="0"/>
          </a:p>
        </p:txBody>
      </p:sp>
      <p:pic>
        <p:nvPicPr>
          <p:cNvPr id="45060" name="Picture 5" descr="60140--Obrazek--1-150x200p0">
            <a:extLst>
              <a:ext uri="{FF2B5EF4-FFF2-40B4-BE49-F238E27FC236}">
                <a16:creationId xmlns:a16="http://schemas.microsoft.com/office/drawing/2014/main" id="{86D5FC73-8FA9-4FF7-B2E4-5D300C19D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2065751"/>
            <a:ext cx="26289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0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fade">
                                      <p:cBhvr>
                                        <p:cTn id="22"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30447" y="118374"/>
            <a:ext cx="777110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it-IT" sz="3600" b="1">
                <a:ea typeface="Calibri" pitchFamily="34" charset="0"/>
                <a:cs typeface="Arial" pitchFamily="34" charset="0"/>
              </a:rPr>
              <a:t>2. Phase – </a:t>
            </a:r>
            <a:r>
              <a:rPr lang="cs-CZ" sz="3600" b="1">
                <a:ea typeface="Calibri" pitchFamily="34" charset="0"/>
                <a:cs typeface="Arial" pitchFamily="34" charset="0"/>
              </a:rPr>
              <a:t>„</a:t>
            </a:r>
            <a:r>
              <a:rPr lang="it-IT" sz="3600" b="1">
                <a:ea typeface="Calibri" pitchFamily="34" charset="0"/>
                <a:cs typeface="Arial" pitchFamily="34" charset="0"/>
              </a:rPr>
              <a:t>organisierter</a:t>
            </a:r>
            <a:r>
              <a:rPr lang="cs-CZ" sz="3600" b="1">
                <a:ea typeface="Calibri" pitchFamily="34" charset="0"/>
                <a:cs typeface="Arial" pitchFamily="34" charset="0"/>
              </a:rPr>
              <a:t>“</a:t>
            </a:r>
            <a:r>
              <a:rPr lang="it-IT" sz="3600" b="1">
                <a:ea typeface="Calibri" pitchFamily="34" charset="0"/>
                <a:cs typeface="Arial" pitchFamily="34" charset="0"/>
              </a:rPr>
              <a:t> Transfer 1946</a:t>
            </a:r>
            <a:endParaRPr lang="it-IT" sz="3600" b="1" dirty="0">
              <a:ea typeface="Calibri" pitchFamily="34" charset="0"/>
              <a:cs typeface="Arial" pitchFamily="34" charset="0"/>
            </a:endParaRPr>
          </a:p>
        </p:txBody>
      </p:sp>
      <p:sp>
        <p:nvSpPr>
          <p:cNvPr id="3" name="Obdélník 2"/>
          <p:cNvSpPr/>
          <p:nvPr/>
        </p:nvSpPr>
        <p:spPr>
          <a:xfrm>
            <a:off x="1775520" y="1124744"/>
            <a:ext cx="8712968" cy="2862322"/>
          </a:xfrm>
          <a:prstGeom prst="rect">
            <a:avLst/>
          </a:prstGeom>
        </p:spPr>
        <p:txBody>
          <a:bodyPr wrap="square">
            <a:spAutoFit/>
          </a:bodyPr>
          <a:lstStyle/>
          <a:p>
            <a:pPr>
              <a:buFont typeface="Wingdings" pitchFamily="2" charset="2"/>
              <a:buChar char="Ø"/>
            </a:pPr>
            <a:r>
              <a:rPr lang="cs-CZ" sz="2000" dirty="0"/>
              <a:t> </a:t>
            </a:r>
            <a:r>
              <a:rPr lang="de-DE" sz="2000" b="1" dirty="0" err="1"/>
              <a:t>Potsdammer</a:t>
            </a:r>
            <a:r>
              <a:rPr lang="de-DE" sz="2000" b="1" dirty="0"/>
              <a:t> Konferenz </a:t>
            </a:r>
            <a:r>
              <a:rPr lang="cs-CZ" sz="2000" b="1" dirty="0"/>
              <a:t>– </a:t>
            </a:r>
            <a:r>
              <a:rPr lang="de-DE" sz="2000" b="1" dirty="0"/>
              <a:t>Einverständnis der </a:t>
            </a:r>
            <a:r>
              <a:rPr lang="de-DE" sz="2000" b="1" dirty="0" err="1"/>
              <a:t>Allierten</a:t>
            </a:r>
            <a:r>
              <a:rPr lang="cs-CZ" sz="2000" dirty="0"/>
              <a:t>, </a:t>
            </a:r>
            <a:r>
              <a:rPr lang="de-DE" sz="2000" dirty="0"/>
              <a:t>Pause bis Januar 1946 – nicht eingehalten</a:t>
            </a:r>
            <a:endParaRPr lang="cs-CZ" sz="2000" dirty="0"/>
          </a:p>
          <a:p>
            <a:pPr>
              <a:buFont typeface="Wingdings" pitchFamily="2" charset="2"/>
              <a:buChar char="Ø"/>
            </a:pPr>
            <a:endParaRPr lang="cs-CZ" sz="2000" dirty="0"/>
          </a:p>
          <a:p>
            <a:pPr>
              <a:buFont typeface="Wingdings" pitchFamily="2" charset="2"/>
              <a:buChar char="Ø"/>
            </a:pPr>
            <a:r>
              <a:rPr lang="cs-CZ" sz="2000" dirty="0"/>
              <a:t> </a:t>
            </a:r>
            <a:r>
              <a:rPr lang="de-DE" sz="2000" b="1" dirty="0"/>
              <a:t>Januar bis Sommer</a:t>
            </a:r>
            <a:r>
              <a:rPr lang="cs-CZ" sz="2000" b="1" dirty="0"/>
              <a:t> 1946 </a:t>
            </a:r>
            <a:r>
              <a:rPr lang="de-DE" sz="2000" b="1" dirty="0"/>
              <a:t>– </a:t>
            </a:r>
            <a:r>
              <a:rPr lang="de-DE" sz="2000" b="1" dirty="0" err="1"/>
              <a:t>kvantitativ</a:t>
            </a:r>
            <a:r>
              <a:rPr lang="de-DE" sz="2000" b="1" dirty="0"/>
              <a:t> die wesentliche Phase der Deportationen</a:t>
            </a:r>
          </a:p>
          <a:p>
            <a:pPr>
              <a:buFont typeface="Wingdings" pitchFamily="2" charset="2"/>
              <a:buChar char="Ø"/>
            </a:pPr>
            <a:endParaRPr lang="cs-CZ" sz="2000" dirty="0"/>
          </a:p>
          <a:p>
            <a:pPr>
              <a:buFont typeface="Wingdings" pitchFamily="2" charset="2"/>
              <a:buChar char="Ø"/>
            </a:pPr>
            <a:r>
              <a:rPr lang="cs-CZ" sz="2000" dirty="0"/>
              <a:t> </a:t>
            </a:r>
            <a:r>
              <a:rPr lang="de-DE" sz="2000" b="1" dirty="0"/>
              <a:t>„organisiert“ </a:t>
            </a:r>
            <a:r>
              <a:rPr lang="cs-CZ" sz="2000" dirty="0"/>
              <a:t>– </a:t>
            </a:r>
            <a:r>
              <a:rPr lang="de-DE" sz="2000" dirty="0"/>
              <a:t>Termin mehrere Tage voraus angekündigt, </a:t>
            </a:r>
            <a:r>
              <a:rPr lang="cs-CZ" sz="2000" dirty="0"/>
              <a:t>30-50 kg </a:t>
            </a:r>
            <a:r>
              <a:rPr lang="de-DE" sz="2000" dirty="0"/>
              <a:t>Gepäck pro Person, Familien zusammen deportiert, planmäßige Verteilung in Deutschland </a:t>
            </a:r>
            <a:br>
              <a:rPr lang="cs-CZ" sz="2000" dirty="0"/>
            </a:br>
            <a:r>
              <a:rPr lang="cs-CZ" sz="2000" dirty="0"/>
              <a:t>    </a:t>
            </a:r>
          </a:p>
        </p:txBody>
      </p:sp>
      <p:pic>
        <p:nvPicPr>
          <p:cNvPr id="29698" name="Picture 2" descr="http://www.pribyslav.cz/VismoOnline_ActionScripts/Image.ashx?id_org=13569&amp;id_obrazky=5524&amp;datum=8.6.2007+9%3A01%3A03"/>
          <p:cNvPicPr>
            <a:picLocks noChangeAspect="1" noChangeArrowheads="1"/>
          </p:cNvPicPr>
          <p:nvPr/>
        </p:nvPicPr>
        <p:blipFill>
          <a:blip r:embed="rId2" cstate="print"/>
          <a:srcRect/>
          <a:stretch>
            <a:fillRect/>
          </a:stretch>
        </p:blipFill>
        <p:spPr bwMode="auto">
          <a:xfrm>
            <a:off x="2135560" y="4221088"/>
            <a:ext cx="3384376" cy="2346682"/>
          </a:xfrm>
          <a:prstGeom prst="rect">
            <a:avLst/>
          </a:prstGeom>
          <a:ln>
            <a:noFill/>
          </a:ln>
          <a:effectLst>
            <a:outerShdw blurRad="190500" algn="tl" rotWithShape="0">
              <a:srgbClr val="000000">
                <a:alpha val="70000"/>
              </a:srgbClr>
            </a:outerShdw>
          </a:effectLst>
        </p:spPr>
      </p:pic>
      <p:pic>
        <p:nvPicPr>
          <p:cNvPr id="29700" name="Picture 4" descr="http://www.kcprymarov.estranky.cz/img/picture/1501/3.jpg"/>
          <p:cNvPicPr>
            <a:picLocks noChangeAspect="1" noChangeArrowheads="1"/>
          </p:cNvPicPr>
          <p:nvPr/>
        </p:nvPicPr>
        <p:blipFill>
          <a:blip r:embed="rId3" cstate="print"/>
          <a:srcRect b="13889"/>
          <a:stretch>
            <a:fillRect/>
          </a:stretch>
        </p:blipFill>
        <p:spPr bwMode="auto">
          <a:xfrm>
            <a:off x="6023992" y="3933056"/>
            <a:ext cx="4176464" cy="2697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447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77006-C171-4D95-82DA-583DA2B4EA6C}"/>
              </a:ext>
            </a:extLst>
          </p:cNvPr>
          <p:cNvSpPr>
            <a:spLocks noGrp="1"/>
          </p:cNvSpPr>
          <p:nvPr>
            <p:ph type="title"/>
          </p:nvPr>
        </p:nvSpPr>
        <p:spPr/>
        <p:txBody>
          <a:bodyPr/>
          <a:lstStyle/>
          <a:p>
            <a:endParaRPr lang="de-DE"/>
          </a:p>
        </p:txBody>
      </p:sp>
      <p:pic>
        <p:nvPicPr>
          <p:cNvPr id="5" name="Zástupný obsah 4">
            <a:extLst>
              <a:ext uri="{FF2B5EF4-FFF2-40B4-BE49-F238E27FC236}">
                <a16:creationId xmlns:a16="http://schemas.microsoft.com/office/drawing/2014/main" id="{222447E2-9002-4F37-8798-FFC132F73F18}"/>
              </a:ext>
            </a:extLst>
          </p:cNvPr>
          <p:cNvPicPr>
            <a:picLocks noGrp="1" noChangeAspect="1"/>
          </p:cNvPicPr>
          <p:nvPr>
            <p:ph idx="1"/>
          </p:nvPr>
        </p:nvPicPr>
        <p:blipFill>
          <a:blip r:embed="rId2"/>
          <a:stretch>
            <a:fillRect/>
          </a:stretch>
        </p:blipFill>
        <p:spPr>
          <a:xfrm>
            <a:off x="3687900" y="380985"/>
            <a:ext cx="5543094" cy="6141749"/>
          </a:xfrm>
          <a:prstGeom prst="rect">
            <a:avLst/>
          </a:prstGeom>
        </p:spPr>
      </p:pic>
    </p:spTree>
    <p:extLst>
      <p:ext uri="{BB962C8B-B14F-4D97-AF65-F5344CB8AC3E}">
        <p14:creationId xmlns:p14="http://schemas.microsoft.com/office/powerpoint/2010/main" val="398640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30447" y="118374"/>
            <a:ext cx="566580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cs-CZ" sz="3600" b="1" dirty="0">
                <a:solidFill>
                  <a:schemeClr val="bg1"/>
                </a:solidFill>
                <a:ea typeface="Calibri" pitchFamily="34" charset="0"/>
                <a:cs typeface="Arial" pitchFamily="34" charset="0"/>
              </a:rPr>
              <a:t>Kolik Němců bylo vysídleno?</a:t>
            </a:r>
          </a:p>
        </p:txBody>
      </p:sp>
      <p:sp>
        <p:nvSpPr>
          <p:cNvPr id="4" name="TextovéPole 3"/>
          <p:cNvSpPr txBox="1"/>
          <p:nvPr/>
        </p:nvSpPr>
        <p:spPr>
          <a:xfrm>
            <a:off x="1703514" y="1052736"/>
            <a:ext cx="4969135" cy="1015663"/>
          </a:xfrm>
          <a:prstGeom prst="rect">
            <a:avLst/>
          </a:prstGeom>
          <a:noFill/>
        </p:spPr>
        <p:txBody>
          <a:bodyPr wrap="square" rtlCol="0">
            <a:spAutoFit/>
          </a:bodyPr>
          <a:lstStyle/>
          <a:p>
            <a:pPr>
              <a:buFont typeface="Wingdings" pitchFamily="2" charset="2"/>
              <a:buChar char="Ø"/>
            </a:pPr>
            <a:r>
              <a:rPr lang="cs-CZ" sz="2000"/>
              <a:t> </a:t>
            </a:r>
            <a:r>
              <a:rPr lang="de-DE" sz="2000" b="1"/>
              <a:t>bis Ende </a:t>
            </a:r>
            <a:r>
              <a:rPr lang="cs-CZ" sz="2000" b="1"/>
              <a:t>194</a:t>
            </a:r>
            <a:r>
              <a:rPr lang="de-DE" sz="2000" b="1"/>
              <a:t>6</a:t>
            </a:r>
            <a:r>
              <a:rPr lang="cs-CZ" sz="2000" b="1"/>
              <a:t> </a:t>
            </a:r>
            <a:r>
              <a:rPr lang="de-DE" sz="2000" b="1"/>
              <a:t>ca </a:t>
            </a:r>
            <a:r>
              <a:rPr lang="cs-CZ" sz="2000" b="1"/>
              <a:t>2</a:t>
            </a:r>
            <a:r>
              <a:rPr lang="cs-CZ" sz="2000" b="1" dirty="0"/>
              <a:t> 256 </a:t>
            </a:r>
            <a:r>
              <a:rPr lang="cs-CZ" sz="2000" b="1"/>
              <a:t>000 </a:t>
            </a:r>
            <a:r>
              <a:rPr lang="de-DE" sz="2000" b="1"/>
              <a:t>Deutsche ausgesiedelt</a:t>
            </a:r>
            <a:endParaRPr lang="cs-CZ" sz="2000" b="1" dirty="0"/>
          </a:p>
          <a:p>
            <a:pPr>
              <a:buFont typeface="Wingdings" pitchFamily="2" charset="2"/>
              <a:buChar char="Ø"/>
            </a:pPr>
            <a:endParaRPr lang="cs-CZ" sz="2000" dirty="0"/>
          </a:p>
        </p:txBody>
      </p:sp>
      <p:sp>
        <p:nvSpPr>
          <p:cNvPr id="6" name="Obdélník 5"/>
          <p:cNvSpPr/>
          <p:nvPr/>
        </p:nvSpPr>
        <p:spPr>
          <a:xfrm>
            <a:off x="1703512" y="2132856"/>
            <a:ext cx="4032448" cy="1631216"/>
          </a:xfrm>
          <a:prstGeom prst="rect">
            <a:avLst/>
          </a:prstGeom>
        </p:spPr>
        <p:txBody>
          <a:bodyPr wrap="square">
            <a:spAutoFit/>
          </a:bodyPr>
          <a:lstStyle/>
          <a:p>
            <a:pPr>
              <a:buFont typeface="Wingdings" pitchFamily="2" charset="2"/>
              <a:buChar char="Ø"/>
            </a:pPr>
            <a:r>
              <a:rPr lang="cs-CZ" sz="2000" dirty="0"/>
              <a:t>20 – 30 000 </a:t>
            </a:r>
            <a:r>
              <a:rPr lang="cs-CZ" sz="2000" dirty="0" err="1"/>
              <a:t>Opfer</a:t>
            </a:r>
            <a:r>
              <a:rPr lang="cs-CZ" sz="2000" dirty="0"/>
              <a:t> (</a:t>
            </a:r>
            <a:r>
              <a:rPr lang="cs-CZ" sz="2000" dirty="0" err="1"/>
              <a:t>Schätzung</a:t>
            </a:r>
            <a:r>
              <a:rPr lang="cs-CZ" sz="2000" dirty="0"/>
              <a:t> der </a:t>
            </a:r>
            <a:r>
              <a:rPr lang="cs-CZ" sz="2000" dirty="0" err="1"/>
              <a:t>Deutsch-tschechischen</a:t>
            </a:r>
            <a:r>
              <a:rPr lang="cs-CZ" sz="2000" dirty="0"/>
              <a:t> </a:t>
            </a:r>
            <a:r>
              <a:rPr lang="cs-CZ" sz="2000" dirty="0" err="1"/>
              <a:t>Historikerkomission</a:t>
            </a:r>
            <a:r>
              <a:rPr lang="cs-CZ" sz="2000" dirty="0"/>
              <a:t>) oder </a:t>
            </a:r>
            <a:r>
              <a:rPr lang="cs-CZ" sz="2000" dirty="0" err="1"/>
              <a:t>sogar</a:t>
            </a:r>
            <a:r>
              <a:rPr lang="cs-CZ" sz="2000" dirty="0"/>
              <a:t> 200 000-300 000 (</a:t>
            </a:r>
            <a:r>
              <a:rPr lang="cs-CZ" sz="2000" dirty="0" err="1"/>
              <a:t>veraltete</a:t>
            </a:r>
            <a:r>
              <a:rPr lang="cs-CZ" sz="2000" dirty="0"/>
              <a:t> </a:t>
            </a:r>
            <a:r>
              <a:rPr lang="cs-CZ" sz="2000" dirty="0" err="1"/>
              <a:t>Schätzungen</a:t>
            </a:r>
            <a:r>
              <a:rPr lang="cs-CZ" sz="2000" dirty="0"/>
              <a:t> der </a:t>
            </a:r>
            <a:r>
              <a:rPr lang="cs-CZ" sz="2000" dirty="0" err="1"/>
              <a:t>sudetendeutschen</a:t>
            </a:r>
            <a:r>
              <a:rPr lang="cs-CZ" sz="2000" dirty="0"/>
              <a:t> </a:t>
            </a:r>
            <a:r>
              <a:rPr lang="cs-CZ" sz="2000" dirty="0" err="1"/>
              <a:t>Historiker</a:t>
            </a:r>
            <a:r>
              <a:rPr lang="cs-CZ" sz="2000" dirty="0"/>
              <a:t>)</a:t>
            </a:r>
          </a:p>
        </p:txBody>
      </p:sp>
      <p:pic>
        <p:nvPicPr>
          <p:cNvPr id="39941" name="Picture 5" descr="http://www.faz.net/polopoly_fs/1.522309%21/image/1222507814.jpg_gen/derivatives/gallery_full/1222507814.jpg"/>
          <p:cNvPicPr>
            <a:picLocks noChangeAspect="1" noChangeArrowheads="1"/>
          </p:cNvPicPr>
          <p:nvPr/>
        </p:nvPicPr>
        <p:blipFill>
          <a:blip r:embed="rId2" cstate="print"/>
          <a:srcRect/>
          <a:stretch>
            <a:fillRect/>
          </a:stretch>
        </p:blipFill>
        <p:spPr bwMode="auto">
          <a:xfrm>
            <a:off x="2135560" y="4149079"/>
            <a:ext cx="3168352" cy="2422564"/>
          </a:xfrm>
          <a:prstGeom prst="rect">
            <a:avLst/>
          </a:prstGeom>
          <a:ln>
            <a:noFill/>
          </a:ln>
          <a:effectLst>
            <a:outerShdw blurRad="190500" algn="tl" rotWithShape="0">
              <a:srgbClr val="000000">
                <a:alpha val="70000"/>
              </a:srgbClr>
            </a:outerShdw>
          </a:effectLst>
        </p:spPr>
      </p:pic>
      <p:pic>
        <p:nvPicPr>
          <p:cNvPr id="39943" name="Picture 7" descr="http://lernportal.the-unwanted.com/lernstation/files/4/1141207693.jpg"/>
          <p:cNvPicPr>
            <a:picLocks noChangeAspect="1" noChangeArrowheads="1"/>
          </p:cNvPicPr>
          <p:nvPr/>
        </p:nvPicPr>
        <p:blipFill>
          <a:blip r:embed="rId3" cstate="print"/>
          <a:srcRect/>
          <a:stretch>
            <a:fillRect/>
          </a:stretch>
        </p:blipFill>
        <p:spPr bwMode="auto">
          <a:xfrm>
            <a:off x="6501787" y="763622"/>
            <a:ext cx="5690213" cy="60943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67795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E826084-0E90-43EC-9CB3-296BFB0694B6}"/>
              </a:ext>
            </a:extLst>
          </p:cNvPr>
          <p:cNvPicPr>
            <a:picLocks noChangeAspect="1"/>
          </p:cNvPicPr>
          <p:nvPr/>
        </p:nvPicPr>
        <p:blipFill>
          <a:blip r:embed="rId2"/>
          <a:stretch>
            <a:fillRect/>
          </a:stretch>
        </p:blipFill>
        <p:spPr>
          <a:xfrm>
            <a:off x="1752600" y="0"/>
            <a:ext cx="8686800" cy="6858000"/>
          </a:xfrm>
          <a:prstGeom prst="rect">
            <a:avLst/>
          </a:prstGeom>
        </p:spPr>
      </p:pic>
    </p:spTree>
    <p:extLst>
      <p:ext uri="{BB962C8B-B14F-4D97-AF65-F5344CB8AC3E}">
        <p14:creationId xmlns:p14="http://schemas.microsoft.com/office/powerpoint/2010/main" val="24891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EA3FC45-CA03-4B72-B971-48689DF99ABD}"/>
              </a:ext>
            </a:extLst>
          </p:cNvPr>
          <p:cNvSpPr>
            <a:spLocks noGrp="1"/>
          </p:cNvSpPr>
          <p:nvPr>
            <p:ph type="title"/>
          </p:nvPr>
        </p:nvSpPr>
        <p:spPr/>
        <p:txBody>
          <a:bodyPr>
            <a:normAutofit fontScale="90000"/>
          </a:bodyPr>
          <a:lstStyle/>
          <a:p>
            <a:r>
              <a:rPr lang="cs-CZ" dirty="0"/>
              <a:t>Die </a:t>
            </a:r>
            <a:r>
              <a:rPr lang="cs-CZ" dirty="0" err="1"/>
              <a:t>Lage</a:t>
            </a:r>
            <a:r>
              <a:rPr lang="cs-CZ" dirty="0"/>
              <a:t> der </a:t>
            </a:r>
            <a:r>
              <a:rPr lang="cs-CZ" dirty="0" err="1"/>
              <a:t>Vertriebenen</a:t>
            </a:r>
            <a:r>
              <a:rPr lang="cs-CZ" dirty="0"/>
              <a:t> in </a:t>
            </a:r>
            <a:r>
              <a:rPr lang="cs-CZ" dirty="0" err="1"/>
              <a:t>Deutschland</a:t>
            </a:r>
            <a:r>
              <a:rPr lang="cs-CZ" dirty="0"/>
              <a:t>: </a:t>
            </a:r>
            <a:r>
              <a:rPr lang="cs-CZ" dirty="0" err="1"/>
              <a:t>Leben</a:t>
            </a:r>
            <a:r>
              <a:rPr lang="cs-CZ" dirty="0"/>
              <a:t> in </a:t>
            </a:r>
            <a:r>
              <a:rPr lang="cs-CZ" dirty="0" err="1"/>
              <a:t>Baracken</a:t>
            </a:r>
            <a:r>
              <a:rPr lang="cs-CZ" dirty="0"/>
              <a:t>, </a:t>
            </a:r>
            <a:r>
              <a:rPr lang="cs-CZ" dirty="0" err="1"/>
              <a:t>Trümmern</a:t>
            </a:r>
            <a:r>
              <a:rPr lang="cs-CZ" dirty="0"/>
              <a:t>, </a:t>
            </a:r>
            <a:r>
              <a:rPr lang="cs-CZ" dirty="0" err="1"/>
              <a:t>Hunger</a:t>
            </a:r>
            <a:r>
              <a:rPr lang="cs-CZ" dirty="0"/>
              <a:t> </a:t>
            </a:r>
            <a:r>
              <a:rPr lang="cs-CZ" dirty="0" err="1"/>
              <a:t>und</a:t>
            </a:r>
            <a:r>
              <a:rPr lang="cs-CZ" dirty="0"/>
              <a:t> </a:t>
            </a:r>
            <a:r>
              <a:rPr lang="cs-CZ" dirty="0" err="1"/>
              <a:t>Hass</a:t>
            </a:r>
            <a:r>
              <a:rPr lang="cs-CZ" dirty="0"/>
              <a:t> </a:t>
            </a:r>
            <a:r>
              <a:rPr lang="cs-CZ" dirty="0" err="1"/>
              <a:t>gegen</a:t>
            </a:r>
            <a:r>
              <a:rPr lang="cs-CZ" dirty="0"/>
              <a:t> </a:t>
            </a:r>
            <a:r>
              <a:rPr lang="cs-CZ" dirty="0" err="1"/>
              <a:t>die</a:t>
            </a:r>
            <a:r>
              <a:rPr lang="cs-CZ" dirty="0"/>
              <a:t> „</a:t>
            </a:r>
            <a:r>
              <a:rPr lang="cs-CZ" dirty="0" err="1"/>
              <a:t>Polacken</a:t>
            </a:r>
            <a:r>
              <a:rPr lang="cs-CZ" dirty="0"/>
              <a:t>“…</a:t>
            </a:r>
            <a:endParaRPr lang="de-DE" dirty="0"/>
          </a:p>
        </p:txBody>
      </p:sp>
      <p:pic>
        <p:nvPicPr>
          <p:cNvPr id="5" name="Zástupný obsah 4">
            <a:extLst>
              <a:ext uri="{FF2B5EF4-FFF2-40B4-BE49-F238E27FC236}">
                <a16:creationId xmlns:a16="http://schemas.microsoft.com/office/drawing/2014/main" id="{F136F694-425D-46DE-BC6C-048148674FCD}"/>
              </a:ext>
            </a:extLst>
          </p:cNvPr>
          <p:cNvPicPr>
            <a:picLocks noGrp="1" noChangeAspect="1"/>
          </p:cNvPicPr>
          <p:nvPr>
            <p:ph idx="1"/>
          </p:nvPr>
        </p:nvPicPr>
        <p:blipFill>
          <a:blip r:embed="rId2"/>
          <a:stretch>
            <a:fillRect/>
          </a:stretch>
        </p:blipFill>
        <p:spPr>
          <a:xfrm>
            <a:off x="2474662" y="2193673"/>
            <a:ext cx="7242676" cy="3615241"/>
          </a:xfrm>
          <a:prstGeom prst="rect">
            <a:avLst/>
          </a:prstGeom>
        </p:spPr>
      </p:pic>
    </p:spTree>
    <p:extLst>
      <p:ext uri="{BB962C8B-B14F-4D97-AF65-F5344CB8AC3E}">
        <p14:creationId xmlns:p14="http://schemas.microsoft.com/office/powerpoint/2010/main" val="123460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15E1C47F-284B-433A-8C6F-6E3B224368AC}"/>
              </a:ext>
            </a:extLst>
          </p:cNvPr>
          <p:cNvSpPr>
            <a:spLocks noGrp="1"/>
          </p:cNvSpPr>
          <p:nvPr>
            <p:ph type="title"/>
          </p:nvPr>
        </p:nvSpPr>
        <p:spPr/>
        <p:txBody>
          <a:bodyPr/>
          <a:lstStyle/>
          <a:p>
            <a:r>
              <a:rPr lang="cs-CZ" dirty="0" err="1"/>
              <a:t>Neue</a:t>
            </a:r>
            <a:r>
              <a:rPr lang="cs-CZ" dirty="0"/>
              <a:t> </a:t>
            </a:r>
            <a:r>
              <a:rPr lang="cs-CZ" dirty="0" err="1"/>
              <a:t>Städte</a:t>
            </a:r>
            <a:r>
              <a:rPr lang="cs-CZ" dirty="0"/>
              <a:t> der </a:t>
            </a:r>
            <a:r>
              <a:rPr lang="cs-CZ" dirty="0" err="1"/>
              <a:t>Vertriebenen</a:t>
            </a:r>
            <a:endParaRPr lang="de-DE" dirty="0"/>
          </a:p>
        </p:txBody>
      </p:sp>
      <p:sp>
        <p:nvSpPr>
          <p:cNvPr id="7" name="Zástupný text 6">
            <a:extLst>
              <a:ext uri="{FF2B5EF4-FFF2-40B4-BE49-F238E27FC236}">
                <a16:creationId xmlns:a16="http://schemas.microsoft.com/office/drawing/2014/main" id="{B8019EF0-9CAA-49C0-96D0-E81BB6F054AA}"/>
              </a:ext>
            </a:extLst>
          </p:cNvPr>
          <p:cNvSpPr>
            <a:spLocks noGrp="1"/>
          </p:cNvSpPr>
          <p:nvPr>
            <p:ph type="body" idx="1"/>
          </p:nvPr>
        </p:nvSpPr>
        <p:spPr/>
        <p:txBody>
          <a:bodyPr>
            <a:normAutofit fontScale="92500" lnSpcReduction="20000"/>
          </a:bodyPr>
          <a:lstStyle/>
          <a:p>
            <a:r>
              <a:rPr lang="cs-CZ" dirty="0" err="1"/>
              <a:t>Neugablonz</a:t>
            </a:r>
            <a:r>
              <a:rPr lang="cs-CZ" dirty="0"/>
              <a:t> – Nový Jablonec </a:t>
            </a:r>
            <a:br>
              <a:rPr lang="cs-CZ" dirty="0"/>
            </a:br>
            <a:r>
              <a:rPr lang="cs-CZ" dirty="0"/>
              <a:t>(</a:t>
            </a:r>
            <a:r>
              <a:rPr lang="cs-CZ" dirty="0" err="1"/>
              <a:t>Allgäu</a:t>
            </a:r>
            <a:r>
              <a:rPr lang="cs-CZ" dirty="0"/>
              <a:t>), </a:t>
            </a:r>
            <a:r>
              <a:rPr lang="cs-CZ" dirty="0" err="1"/>
              <a:t>Tradition</a:t>
            </a:r>
            <a:r>
              <a:rPr lang="cs-CZ" dirty="0"/>
              <a:t> der </a:t>
            </a:r>
            <a:r>
              <a:rPr lang="cs-CZ" dirty="0" err="1"/>
              <a:t>Glashütten</a:t>
            </a:r>
            <a:r>
              <a:rPr lang="cs-CZ" dirty="0"/>
              <a:t> </a:t>
            </a:r>
            <a:r>
              <a:rPr lang="cs-CZ" dirty="0" err="1"/>
              <a:t>und</a:t>
            </a:r>
            <a:r>
              <a:rPr lang="cs-CZ" dirty="0"/>
              <a:t> der </a:t>
            </a:r>
            <a:r>
              <a:rPr lang="cs-CZ" dirty="0" err="1"/>
              <a:t>Glasschleifer</a:t>
            </a:r>
            <a:endParaRPr lang="cs-CZ" dirty="0"/>
          </a:p>
        </p:txBody>
      </p:sp>
      <p:pic>
        <p:nvPicPr>
          <p:cNvPr id="5" name="Zástupný obsah 4">
            <a:extLst>
              <a:ext uri="{FF2B5EF4-FFF2-40B4-BE49-F238E27FC236}">
                <a16:creationId xmlns:a16="http://schemas.microsoft.com/office/drawing/2014/main" id="{89E69DA1-48DC-4AE4-9AFA-BBA803F8CD25}"/>
              </a:ext>
            </a:extLst>
          </p:cNvPr>
          <p:cNvPicPr>
            <a:picLocks noGrp="1" noChangeAspect="1"/>
          </p:cNvPicPr>
          <p:nvPr>
            <p:ph sz="half" idx="2"/>
          </p:nvPr>
        </p:nvPicPr>
        <p:blipFill>
          <a:blip r:embed="rId2"/>
          <a:stretch>
            <a:fillRect/>
          </a:stretch>
        </p:blipFill>
        <p:spPr>
          <a:xfrm>
            <a:off x="1272703" y="2795802"/>
            <a:ext cx="4291956" cy="3103133"/>
          </a:xfrm>
          <a:prstGeom prst="rect">
            <a:avLst/>
          </a:prstGeom>
        </p:spPr>
      </p:pic>
      <p:sp>
        <p:nvSpPr>
          <p:cNvPr id="8" name="Zástupný text 7">
            <a:extLst>
              <a:ext uri="{FF2B5EF4-FFF2-40B4-BE49-F238E27FC236}">
                <a16:creationId xmlns:a16="http://schemas.microsoft.com/office/drawing/2014/main" id="{70B3864B-4E9B-4BA2-88BF-8391A4C76E7B}"/>
              </a:ext>
            </a:extLst>
          </p:cNvPr>
          <p:cNvSpPr>
            <a:spLocks noGrp="1"/>
          </p:cNvSpPr>
          <p:nvPr>
            <p:ph type="body" sz="quarter" idx="3"/>
          </p:nvPr>
        </p:nvSpPr>
        <p:spPr/>
        <p:txBody>
          <a:bodyPr>
            <a:normAutofit fontScale="92500" lnSpcReduction="20000"/>
          </a:bodyPr>
          <a:lstStyle/>
          <a:p>
            <a:r>
              <a:rPr lang="cs-CZ" dirty="0" err="1"/>
              <a:t>Waldkreiburg</a:t>
            </a:r>
            <a:r>
              <a:rPr lang="cs-CZ" dirty="0"/>
              <a:t> (</a:t>
            </a:r>
            <a:r>
              <a:rPr lang="cs-CZ" dirty="0" err="1"/>
              <a:t>Bayern</a:t>
            </a:r>
            <a:r>
              <a:rPr lang="cs-CZ" dirty="0"/>
              <a:t>)</a:t>
            </a:r>
            <a:endParaRPr lang="de-DE" dirty="0"/>
          </a:p>
        </p:txBody>
      </p:sp>
      <p:pic>
        <p:nvPicPr>
          <p:cNvPr id="10" name="Zástupný obsah 9">
            <a:extLst>
              <a:ext uri="{FF2B5EF4-FFF2-40B4-BE49-F238E27FC236}">
                <a16:creationId xmlns:a16="http://schemas.microsoft.com/office/drawing/2014/main" id="{4F62E2AA-9ECB-44B6-AA42-87EE5D62DFB3}"/>
              </a:ext>
            </a:extLst>
          </p:cNvPr>
          <p:cNvPicPr>
            <a:picLocks noGrp="1" noChangeAspect="1"/>
          </p:cNvPicPr>
          <p:nvPr>
            <p:ph sz="quarter" idx="4"/>
          </p:nvPr>
        </p:nvPicPr>
        <p:blipFill>
          <a:blip r:embed="rId3"/>
          <a:stretch>
            <a:fillRect/>
          </a:stretch>
        </p:blipFill>
        <p:spPr>
          <a:xfrm>
            <a:off x="6172200" y="3146302"/>
            <a:ext cx="5183188" cy="2402134"/>
          </a:xfrm>
          <a:prstGeom prst="rect">
            <a:avLst/>
          </a:prstGeom>
        </p:spPr>
      </p:pic>
    </p:spTree>
    <p:extLst>
      <p:ext uri="{BB962C8B-B14F-4D97-AF65-F5344CB8AC3E}">
        <p14:creationId xmlns:p14="http://schemas.microsoft.com/office/powerpoint/2010/main" val="322566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065D5BAC-A6D1-4724-9F30-48B4EAD860C9}"/>
              </a:ext>
            </a:extLst>
          </p:cNvPr>
          <p:cNvPicPr>
            <a:picLocks noGrp="1" noChangeAspect="1"/>
          </p:cNvPicPr>
          <p:nvPr>
            <p:ph idx="1"/>
          </p:nvPr>
        </p:nvPicPr>
        <p:blipFill>
          <a:blip r:embed="rId2"/>
          <a:stretch>
            <a:fillRect/>
          </a:stretch>
        </p:blipFill>
        <p:spPr>
          <a:xfrm>
            <a:off x="1374757" y="643466"/>
            <a:ext cx="9442485" cy="5571067"/>
          </a:xfrm>
          <a:prstGeom prst="rect">
            <a:avLst/>
          </a:prstGeom>
        </p:spPr>
      </p:pic>
    </p:spTree>
    <p:extLst>
      <p:ext uri="{BB962C8B-B14F-4D97-AF65-F5344CB8AC3E}">
        <p14:creationId xmlns:p14="http://schemas.microsoft.com/office/powerpoint/2010/main" val="74080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F0C494-4F5D-4149-9C49-6F6BC4B71C90}"/>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50148EAD-B84A-43C5-A9C8-579A0A30E384}"/>
              </a:ext>
            </a:extLst>
          </p:cNvPr>
          <p:cNvPicPr>
            <a:picLocks noGrp="1" noChangeAspect="1"/>
          </p:cNvPicPr>
          <p:nvPr>
            <p:ph idx="1"/>
          </p:nvPr>
        </p:nvPicPr>
        <p:blipFill>
          <a:blip r:embed="rId2"/>
          <a:stretch>
            <a:fillRect/>
          </a:stretch>
        </p:blipFill>
        <p:spPr>
          <a:xfrm>
            <a:off x="234112" y="943371"/>
            <a:ext cx="5317904" cy="4702479"/>
          </a:xfrm>
          <a:prstGeom prst="rect">
            <a:avLst/>
          </a:prstGeom>
        </p:spPr>
      </p:pic>
      <p:pic>
        <p:nvPicPr>
          <p:cNvPr id="5" name="Obrázek 4">
            <a:extLst>
              <a:ext uri="{FF2B5EF4-FFF2-40B4-BE49-F238E27FC236}">
                <a16:creationId xmlns:a16="http://schemas.microsoft.com/office/drawing/2014/main" id="{DBEE5260-3D80-4A11-8E9B-FE1016198C99}"/>
              </a:ext>
            </a:extLst>
          </p:cNvPr>
          <p:cNvPicPr>
            <a:picLocks noChangeAspect="1"/>
          </p:cNvPicPr>
          <p:nvPr/>
        </p:nvPicPr>
        <p:blipFill>
          <a:blip r:embed="rId3"/>
          <a:stretch>
            <a:fillRect/>
          </a:stretch>
        </p:blipFill>
        <p:spPr>
          <a:xfrm>
            <a:off x="5687917" y="943371"/>
            <a:ext cx="6269972" cy="4702479"/>
          </a:xfrm>
          <a:prstGeom prst="rect">
            <a:avLst/>
          </a:prstGeom>
        </p:spPr>
      </p:pic>
    </p:spTree>
    <p:extLst>
      <p:ext uri="{BB962C8B-B14F-4D97-AF65-F5344CB8AC3E}">
        <p14:creationId xmlns:p14="http://schemas.microsoft.com/office/powerpoint/2010/main" val="296953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B757A9-C79D-4382-8DEE-EDED11418828}"/>
              </a:ext>
            </a:extLst>
          </p:cNvPr>
          <p:cNvSpPr>
            <a:spLocks noGrp="1"/>
          </p:cNvSpPr>
          <p:nvPr>
            <p:ph type="title"/>
          </p:nvPr>
        </p:nvSpPr>
        <p:spPr/>
        <p:txBody>
          <a:bodyPr/>
          <a:lstStyle/>
          <a:p>
            <a:r>
              <a:rPr lang="cs-CZ" dirty="0" err="1"/>
              <a:t>Bezeichnung</a:t>
            </a:r>
            <a:r>
              <a:rPr lang="cs-CZ" dirty="0"/>
              <a:t>: </a:t>
            </a:r>
            <a:r>
              <a:rPr lang="cs-CZ" dirty="0" err="1"/>
              <a:t>unterschiedliche</a:t>
            </a:r>
            <a:r>
              <a:rPr lang="cs-CZ" dirty="0"/>
              <a:t> </a:t>
            </a:r>
            <a:r>
              <a:rPr lang="cs-CZ" dirty="0" err="1"/>
              <a:t>Narrative</a:t>
            </a:r>
            <a:endParaRPr lang="de-DE" dirty="0"/>
          </a:p>
        </p:txBody>
      </p:sp>
      <p:sp>
        <p:nvSpPr>
          <p:cNvPr id="4" name="Zástupný obsah 3">
            <a:extLst>
              <a:ext uri="{FF2B5EF4-FFF2-40B4-BE49-F238E27FC236}">
                <a16:creationId xmlns:a16="http://schemas.microsoft.com/office/drawing/2014/main" id="{3FD25D2E-E70E-494A-A687-B8528757C09A}"/>
              </a:ext>
            </a:extLst>
          </p:cNvPr>
          <p:cNvSpPr>
            <a:spLocks noGrp="1"/>
          </p:cNvSpPr>
          <p:nvPr>
            <p:ph sz="half" idx="1"/>
          </p:nvPr>
        </p:nvSpPr>
        <p:spPr/>
        <p:txBody>
          <a:bodyPr/>
          <a:lstStyle/>
          <a:p>
            <a:r>
              <a:rPr lang="cs-CZ" dirty="0"/>
              <a:t>Odsun: </a:t>
            </a:r>
            <a:r>
              <a:rPr lang="cs-CZ" dirty="0" err="1"/>
              <a:t>friedlich</a:t>
            </a:r>
            <a:r>
              <a:rPr lang="cs-CZ" dirty="0"/>
              <a:t>, </a:t>
            </a:r>
            <a:r>
              <a:rPr lang="cs-CZ" dirty="0" err="1"/>
              <a:t>gerecht</a:t>
            </a:r>
            <a:endParaRPr lang="de-DE" dirty="0"/>
          </a:p>
        </p:txBody>
      </p:sp>
      <p:sp>
        <p:nvSpPr>
          <p:cNvPr id="5" name="Zástupný obsah 4">
            <a:extLst>
              <a:ext uri="{FF2B5EF4-FFF2-40B4-BE49-F238E27FC236}">
                <a16:creationId xmlns:a16="http://schemas.microsoft.com/office/drawing/2014/main" id="{BC50C05B-621B-4D88-BA7C-6A0C4D36D95B}"/>
              </a:ext>
            </a:extLst>
          </p:cNvPr>
          <p:cNvSpPr>
            <a:spLocks noGrp="1"/>
          </p:cNvSpPr>
          <p:nvPr>
            <p:ph sz="half" idx="2"/>
          </p:nvPr>
        </p:nvSpPr>
        <p:spPr/>
        <p:txBody>
          <a:bodyPr/>
          <a:lstStyle/>
          <a:p>
            <a:r>
              <a:rPr lang="cs-CZ" dirty="0"/>
              <a:t>Vyhnání: </a:t>
            </a:r>
            <a:r>
              <a:rPr lang="cs-CZ" dirty="0" err="1"/>
              <a:t>gewaltig</a:t>
            </a:r>
            <a:r>
              <a:rPr lang="cs-CZ" dirty="0"/>
              <a:t>, </a:t>
            </a:r>
            <a:r>
              <a:rPr lang="cs-CZ" dirty="0" err="1"/>
              <a:t>moralisch</a:t>
            </a:r>
            <a:r>
              <a:rPr lang="cs-CZ" dirty="0"/>
              <a:t> </a:t>
            </a:r>
            <a:r>
              <a:rPr lang="cs-CZ" dirty="0" err="1"/>
              <a:t>problematisch</a:t>
            </a:r>
            <a:endParaRPr lang="de-DE" dirty="0"/>
          </a:p>
        </p:txBody>
      </p:sp>
    </p:spTree>
    <p:extLst>
      <p:ext uri="{BB962C8B-B14F-4D97-AF65-F5344CB8AC3E}">
        <p14:creationId xmlns:p14="http://schemas.microsoft.com/office/powerpoint/2010/main" val="21950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294EE6-263F-4BFC-99D0-041A92267584}"/>
              </a:ext>
            </a:extLst>
          </p:cNvPr>
          <p:cNvSpPr>
            <a:spLocks noGrp="1"/>
          </p:cNvSpPr>
          <p:nvPr>
            <p:ph type="title"/>
          </p:nvPr>
        </p:nvSpPr>
        <p:spPr/>
        <p:txBody>
          <a:bodyPr/>
          <a:lstStyle/>
          <a:p>
            <a:r>
              <a:rPr lang="cs-CZ" dirty="0" err="1"/>
              <a:t>Weiterführende</a:t>
            </a:r>
            <a:r>
              <a:rPr lang="cs-CZ" dirty="0"/>
              <a:t> Literatur</a:t>
            </a:r>
          </a:p>
        </p:txBody>
      </p:sp>
      <p:sp>
        <p:nvSpPr>
          <p:cNvPr id="3" name="Zástupný obsah 2">
            <a:extLst>
              <a:ext uri="{FF2B5EF4-FFF2-40B4-BE49-F238E27FC236}">
                <a16:creationId xmlns:a16="http://schemas.microsoft.com/office/drawing/2014/main" id="{ACA2159D-414F-4536-B9EA-6654C5C91FBF}"/>
              </a:ext>
            </a:extLst>
          </p:cNvPr>
          <p:cNvSpPr>
            <a:spLocks noGrp="1"/>
          </p:cNvSpPr>
          <p:nvPr>
            <p:ph idx="1"/>
          </p:nvPr>
        </p:nvSpPr>
        <p:spPr/>
        <p:txBody>
          <a:bodyPr>
            <a:normAutofit fontScale="62500" lnSpcReduction="20000"/>
          </a:bodyPr>
          <a:lstStyle/>
          <a:p>
            <a:r>
              <a:rPr lang="cs-CZ"/>
              <a:t>ARBURG, Adrian von; STANĚK, Tomáš. Organizované divoké odsuny? Úloha ústředních státních orgánů při provádění "evakuace" německého obyvatelstva (květen až září 1945). In: </a:t>
            </a:r>
            <a:r>
              <a:rPr lang="cs-CZ" i="1"/>
              <a:t>Soudobé dějiny</a:t>
            </a:r>
            <a:r>
              <a:rPr lang="cs-CZ"/>
              <a:t>. 2006, roč. 13, čís. 3-4, s. 321-376. ISSN 1210-7050.</a:t>
            </a:r>
          </a:p>
          <a:p>
            <a:r>
              <a:rPr lang="cs-CZ"/>
              <a:t>ARBURG von Adrian: Zwischen Vertreibung und Integration Tschechische Deutschenpolitik 1947 – 1953, Phil. diss. Fakulta sociálních věd Univerzity Karlovy v Praze 2004, 2 sv., 750 s.</a:t>
            </a:r>
          </a:p>
          <a:p>
            <a:r>
              <a:rPr lang="cs-CZ"/>
              <a:t>BRANDES, </a:t>
            </a:r>
            <a:r>
              <a:rPr lang="de-DE"/>
              <a:t>Detlef: </a:t>
            </a:r>
            <a:r>
              <a:rPr lang="de-DE" i="1"/>
              <a:t>Der Weg zur Vertreibung 1938–1945. Pläne und Entscheidungen zum „Transfer“ der Deutschen aus der Tschechoslowakei und aus Polen.</a:t>
            </a:r>
            <a:r>
              <a:rPr lang="de-DE"/>
              <a:t> 2. überarbeitete und erweiterte Auflage, Oldenbourg, München 2005.</a:t>
            </a:r>
          </a:p>
          <a:p>
            <a:r>
              <a:rPr lang="de-DE"/>
              <a:t>Gemeinsame deutsch-tschechische Historikerkommission (Hrsg.): </a:t>
            </a:r>
            <a:r>
              <a:rPr lang="de-DE" i="1"/>
              <a:t>Konfliktgemeinschaft, Katastrophe, Entspannung. Skizze einer Darstellung der deutsch-tschechischen Geschichte seit dem 19. Jahrhundert.</a:t>
            </a:r>
            <a:r>
              <a:rPr lang="de-DE"/>
              <a:t> Oldenbourg, München 1996.</a:t>
            </a:r>
            <a:endParaRPr lang="cs-CZ"/>
          </a:p>
          <a:p>
            <a:r>
              <a:rPr lang="cs-CZ"/>
              <a:t>GLOTZ, </a:t>
            </a:r>
            <a:r>
              <a:rPr lang="de-DE"/>
              <a:t>Peter: </a:t>
            </a:r>
            <a:r>
              <a:rPr lang="de-DE" i="1"/>
              <a:t>Die Vertreibung – Böhmen als Lehrstück.</a:t>
            </a:r>
            <a:r>
              <a:rPr lang="de-DE"/>
              <a:t> Ullstein</a:t>
            </a:r>
            <a:r>
              <a:rPr lang="cs-CZ"/>
              <a:t>:</a:t>
            </a:r>
            <a:r>
              <a:rPr lang="de-DE"/>
              <a:t> München 2003</a:t>
            </a:r>
            <a:r>
              <a:rPr lang="cs-CZ"/>
              <a:t>.</a:t>
            </a:r>
          </a:p>
          <a:p>
            <a:r>
              <a:rPr lang="cs-CZ"/>
              <a:t>STANĚK, Tomáš : </a:t>
            </a:r>
            <a:r>
              <a:rPr lang="cs-CZ" i="1"/>
              <a:t>Internierung und Zwangsarbeit: das Lagersystem in den böhmischen Ländern 1945–1948</a:t>
            </a:r>
            <a:r>
              <a:rPr lang="cs-CZ"/>
              <a:t>. Oldenbourg / Collegium Carolinum: München 2007.</a:t>
            </a:r>
          </a:p>
          <a:p>
            <a:r>
              <a:rPr lang="cs-CZ"/>
              <a:t>ŠÍCHA, </a:t>
            </a:r>
            <a:r>
              <a:rPr lang="de-DE"/>
              <a:t>Jan</a:t>
            </a:r>
            <a:r>
              <a:rPr lang="cs-CZ"/>
              <a:t>; HABEL,</a:t>
            </a:r>
            <a:r>
              <a:rPr lang="de-DE"/>
              <a:t> Eva</a:t>
            </a:r>
            <a:r>
              <a:rPr lang="cs-CZ"/>
              <a:t>;</a:t>
            </a:r>
            <a:r>
              <a:rPr lang="de-DE"/>
              <a:t> </a:t>
            </a:r>
            <a:r>
              <a:rPr lang="cs-CZ"/>
              <a:t>LIEBALD, </a:t>
            </a:r>
            <a:r>
              <a:rPr lang="de-DE"/>
              <a:t>Peter</a:t>
            </a:r>
            <a:r>
              <a:rPr lang="cs-CZ"/>
              <a:t>:</a:t>
            </a:r>
            <a:r>
              <a:rPr lang="de-DE"/>
              <a:t> </a:t>
            </a:r>
            <a:r>
              <a:rPr lang="de-DE" i="1"/>
              <a:t>Odsun. Die Vertreibung der Sudetendeutschen. Dokumentation zu Ursachen, Planung und Realisierung einer „ethnischen Säuberung“ in der Mitte Europas 1945/46.</a:t>
            </a:r>
            <a:r>
              <a:rPr lang="de-DE"/>
              <a:t> Sudetendeutsches Archiv, München 1995</a:t>
            </a:r>
            <a:r>
              <a:rPr lang="cs-CZ"/>
              <a:t>.</a:t>
            </a:r>
          </a:p>
        </p:txBody>
      </p:sp>
    </p:spTree>
    <p:extLst>
      <p:ext uri="{BB962C8B-B14F-4D97-AF65-F5344CB8AC3E}">
        <p14:creationId xmlns:p14="http://schemas.microsoft.com/office/powerpoint/2010/main" val="1903382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A54767-A3BF-4EB2-9951-72EAEBF24966}"/>
              </a:ext>
            </a:extLst>
          </p:cNvPr>
          <p:cNvSpPr>
            <a:spLocks noGrp="1"/>
          </p:cNvSpPr>
          <p:nvPr>
            <p:ph type="title"/>
          </p:nvPr>
        </p:nvSpPr>
        <p:spPr/>
        <p:txBody>
          <a:bodyPr/>
          <a:lstStyle/>
          <a:p>
            <a:r>
              <a:rPr lang="cs-CZ" dirty="0" err="1"/>
              <a:t>Zusammenfassung</a:t>
            </a:r>
            <a:r>
              <a:rPr lang="cs-CZ" dirty="0"/>
              <a:t> der </a:t>
            </a:r>
            <a:r>
              <a:rPr lang="cs-CZ" dirty="0" err="1"/>
              <a:t>wichtigsten</a:t>
            </a:r>
            <a:r>
              <a:rPr lang="cs-CZ" dirty="0"/>
              <a:t> </a:t>
            </a:r>
            <a:r>
              <a:rPr lang="cs-CZ" dirty="0" err="1"/>
              <a:t>Daten</a:t>
            </a:r>
            <a:r>
              <a:rPr lang="cs-CZ" dirty="0"/>
              <a:t> der </a:t>
            </a:r>
            <a:r>
              <a:rPr lang="cs-CZ" dirty="0" err="1"/>
              <a:t>Vorlesung</a:t>
            </a:r>
            <a:endParaRPr lang="cs-CZ" dirty="0"/>
          </a:p>
        </p:txBody>
      </p:sp>
      <p:sp>
        <p:nvSpPr>
          <p:cNvPr id="3" name="Zástupný symbol pro obsah 2">
            <a:extLst>
              <a:ext uri="{FF2B5EF4-FFF2-40B4-BE49-F238E27FC236}">
                <a16:creationId xmlns:a16="http://schemas.microsoft.com/office/drawing/2014/main" id="{A6B52257-81A9-4709-A2D7-DA661C0931A6}"/>
              </a:ext>
            </a:extLst>
          </p:cNvPr>
          <p:cNvSpPr>
            <a:spLocks noGrp="1"/>
          </p:cNvSpPr>
          <p:nvPr>
            <p:ph idx="1"/>
          </p:nvPr>
        </p:nvSpPr>
        <p:spPr/>
        <p:txBody>
          <a:bodyPr>
            <a:normAutofit fontScale="70000" lnSpcReduction="20000"/>
          </a:bodyPr>
          <a:lstStyle/>
          <a:p>
            <a:pPr marL="514350" indent="-514350">
              <a:buAutoNum type="arabicPeriod"/>
            </a:pPr>
            <a:r>
              <a:rPr lang="cs-CZ" dirty="0"/>
              <a:t>Die </a:t>
            </a:r>
            <a:r>
              <a:rPr lang="cs-CZ" dirty="0" err="1"/>
              <a:t>deutschsprachigen</a:t>
            </a:r>
            <a:r>
              <a:rPr lang="cs-CZ" dirty="0"/>
              <a:t> </a:t>
            </a:r>
            <a:r>
              <a:rPr lang="cs-CZ" dirty="0" err="1"/>
              <a:t>Siedlungen</a:t>
            </a:r>
            <a:r>
              <a:rPr lang="cs-CZ" dirty="0"/>
              <a:t> in </a:t>
            </a:r>
            <a:r>
              <a:rPr lang="cs-CZ" dirty="0" err="1"/>
              <a:t>Mittelost</a:t>
            </a:r>
            <a:r>
              <a:rPr lang="cs-CZ" dirty="0"/>
              <a:t>- </a:t>
            </a:r>
            <a:r>
              <a:rPr lang="cs-CZ" dirty="0" err="1"/>
              <a:t>und</a:t>
            </a:r>
            <a:r>
              <a:rPr lang="cs-CZ" dirty="0"/>
              <a:t> </a:t>
            </a:r>
            <a:r>
              <a:rPr lang="cs-CZ" dirty="0" err="1"/>
              <a:t>Osteuropa</a:t>
            </a:r>
            <a:r>
              <a:rPr lang="cs-CZ" dirty="0"/>
              <a:t>: </a:t>
            </a:r>
            <a:r>
              <a:rPr lang="cs-CZ" dirty="0" err="1"/>
              <a:t>Schlesien</a:t>
            </a:r>
            <a:r>
              <a:rPr lang="cs-CZ" dirty="0"/>
              <a:t>, </a:t>
            </a:r>
            <a:r>
              <a:rPr lang="cs-CZ" dirty="0" err="1"/>
              <a:t>Ostpommern</a:t>
            </a:r>
            <a:r>
              <a:rPr lang="cs-CZ" dirty="0"/>
              <a:t>, </a:t>
            </a:r>
            <a:r>
              <a:rPr lang="cs-CZ" dirty="0" err="1"/>
              <a:t>Ostpreußen</a:t>
            </a:r>
            <a:r>
              <a:rPr lang="cs-CZ" dirty="0"/>
              <a:t>, </a:t>
            </a:r>
            <a:r>
              <a:rPr lang="cs-CZ" dirty="0" err="1"/>
              <a:t>Sudetenland</a:t>
            </a:r>
            <a:r>
              <a:rPr lang="cs-CZ" dirty="0"/>
              <a:t> + </a:t>
            </a:r>
            <a:r>
              <a:rPr lang="cs-CZ" dirty="0" err="1"/>
              <a:t>Sprachinsel</a:t>
            </a:r>
            <a:r>
              <a:rPr lang="cs-CZ" dirty="0"/>
              <a:t>: </a:t>
            </a:r>
            <a:r>
              <a:rPr lang="cs-CZ" dirty="0" err="1"/>
              <a:t>Siebenbürgen</a:t>
            </a:r>
            <a:r>
              <a:rPr lang="cs-CZ" dirty="0"/>
              <a:t>, </a:t>
            </a:r>
            <a:r>
              <a:rPr lang="cs-CZ" dirty="0" err="1"/>
              <a:t>Donauschwaben</a:t>
            </a:r>
            <a:r>
              <a:rPr lang="cs-CZ" dirty="0"/>
              <a:t>, </a:t>
            </a:r>
            <a:r>
              <a:rPr lang="cs-CZ" dirty="0" err="1"/>
              <a:t>Wolhyniendeutsche</a:t>
            </a:r>
            <a:r>
              <a:rPr lang="cs-CZ" dirty="0"/>
              <a:t>, </a:t>
            </a:r>
            <a:r>
              <a:rPr lang="cs-CZ" dirty="0" err="1"/>
              <a:t>Galiziendeutsche</a:t>
            </a:r>
            <a:r>
              <a:rPr lang="cs-CZ" dirty="0"/>
              <a:t>, </a:t>
            </a:r>
            <a:r>
              <a:rPr lang="cs-CZ" dirty="0" err="1"/>
              <a:t>Wolgadeutsche</a:t>
            </a:r>
            <a:r>
              <a:rPr lang="cs-CZ" dirty="0"/>
              <a:t>...</a:t>
            </a:r>
          </a:p>
          <a:p>
            <a:pPr marL="514350" indent="-514350">
              <a:buAutoNum type="arabicPeriod"/>
            </a:pPr>
            <a:r>
              <a:rPr lang="cs-CZ" dirty="0" err="1"/>
              <a:t>Pläne</a:t>
            </a:r>
            <a:r>
              <a:rPr lang="cs-CZ" dirty="0"/>
              <a:t> der </a:t>
            </a:r>
            <a:r>
              <a:rPr lang="cs-CZ" dirty="0" err="1"/>
              <a:t>Vertreibung</a:t>
            </a:r>
            <a:r>
              <a:rPr lang="cs-CZ" dirty="0"/>
              <a:t> vor Mai 1945: </a:t>
            </a:r>
            <a:r>
              <a:rPr lang="cs-CZ" dirty="0" err="1"/>
              <a:t>erste</a:t>
            </a:r>
            <a:r>
              <a:rPr lang="cs-CZ" dirty="0"/>
              <a:t> </a:t>
            </a:r>
            <a:r>
              <a:rPr lang="cs-CZ" dirty="0" err="1"/>
              <a:t>Pläne</a:t>
            </a:r>
            <a:r>
              <a:rPr lang="cs-CZ" dirty="0"/>
              <a:t> um Transfer </a:t>
            </a:r>
            <a:r>
              <a:rPr lang="cs-CZ" dirty="0" err="1"/>
              <a:t>seit</a:t>
            </a:r>
            <a:r>
              <a:rPr lang="cs-CZ" dirty="0"/>
              <a:t> 1938, </a:t>
            </a:r>
            <a:r>
              <a:rPr lang="cs-CZ" dirty="0" err="1"/>
              <a:t>Entscheidung</a:t>
            </a:r>
            <a:r>
              <a:rPr lang="cs-CZ" dirty="0"/>
              <a:t> in </a:t>
            </a:r>
            <a:r>
              <a:rPr lang="cs-CZ" dirty="0" err="1"/>
              <a:t>Teheran</a:t>
            </a:r>
            <a:r>
              <a:rPr lang="cs-CZ" dirty="0"/>
              <a:t> 1943, </a:t>
            </a:r>
            <a:r>
              <a:rPr lang="cs-CZ" dirty="0" err="1"/>
              <a:t>Zustimmung</a:t>
            </a:r>
            <a:r>
              <a:rPr lang="cs-CZ" dirty="0"/>
              <a:t> </a:t>
            </a:r>
            <a:r>
              <a:rPr lang="cs-CZ" dirty="0" err="1"/>
              <a:t>Stalins</a:t>
            </a:r>
            <a:r>
              <a:rPr lang="cs-CZ" dirty="0"/>
              <a:t>, </a:t>
            </a:r>
            <a:r>
              <a:rPr lang="cs-CZ" dirty="0" err="1"/>
              <a:t>Roosevelts</a:t>
            </a:r>
            <a:r>
              <a:rPr lang="cs-CZ" dirty="0"/>
              <a:t>, </a:t>
            </a:r>
            <a:r>
              <a:rPr lang="cs-CZ" dirty="0" err="1"/>
              <a:t>Churchils</a:t>
            </a:r>
            <a:r>
              <a:rPr lang="cs-CZ" dirty="0"/>
              <a:t> (</a:t>
            </a:r>
            <a:r>
              <a:rPr lang="cs-CZ" dirty="0" err="1"/>
              <a:t>jedoch</a:t>
            </a:r>
            <a:r>
              <a:rPr lang="cs-CZ" dirty="0"/>
              <a:t>: „</a:t>
            </a:r>
            <a:r>
              <a:rPr lang="cs-CZ" dirty="0" err="1"/>
              <a:t>human</a:t>
            </a:r>
            <a:r>
              <a:rPr lang="cs-CZ" dirty="0"/>
              <a:t>!“)</a:t>
            </a:r>
          </a:p>
          <a:p>
            <a:pPr marL="514350" indent="-514350">
              <a:buAutoNum type="arabicPeriod"/>
            </a:pPr>
            <a:r>
              <a:rPr lang="cs-CZ" dirty="0"/>
              <a:t>Die </a:t>
            </a:r>
            <a:r>
              <a:rPr lang="cs-CZ" dirty="0" err="1"/>
              <a:t>sog</a:t>
            </a:r>
            <a:r>
              <a:rPr lang="cs-CZ" dirty="0"/>
              <a:t>. Beneš-Dekrete: </a:t>
            </a:r>
            <a:r>
              <a:rPr lang="cs-CZ" dirty="0" err="1"/>
              <a:t>Enteignung</a:t>
            </a:r>
            <a:r>
              <a:rPr lang="cs-CZ" dirty="0"/>
              <a:t> </a:t>
            </a:r>
            <a:r>
              <a:rPr lang="cs-CZ" dirty="0" err="1"/>
              <a:t>und</a:t>
            </a:r>
            <a:r>
              <a:rPr lang="cs-CZ" dirty="0"/>
              <a:t> </a:t>
            </a:r>
            <a:r>
              <a:rPr lang="cs-CZ" dirty="0" err="1"/>
              <a:t>Ausbürgerung</a:t>
            </a:r>
            <a:endParaRPr lang="de-DE" dirty="0"/>
          </a:p>
          <a:p>
            <a:pPr marL="514350" indent="-514350">
              <a:buFont typeface="Arial" panose="020B0604020202020204" pitchFamily="34" charset="0"/>
              <a:buAutoNum type="arabicPeriod"/>
            </a:pPr>
            <a:r>
              <a:rPr lang="de-DE" altLang="cs-CZ" dirty="0">
                <a:latin typeface="Calibri  "/>
              </a:rPr>
              <a:t>Unterstützung seitens </a:t>
            </a:r>
            <a:r>
              <a:rPr lang="cs-CZ" altLang="cs-CZ" dirty="0" err="1">
                <a:latin typeface="Calibri  "/>
              </a:rPr>
              <a:t>aller</a:t>
            </a:r>
            <a:r>
              <a:rPr lang="cs-CZ" altLang="cs-CZ" dirty="0">
                <a:latin typeface="Calibri  "/>
              </a:rPr>
              <a:t> </a:t>
            </a:r>
            <a:r>
              <a:rPr lang="de-DE" altLang="cs-CZ" dirty="0">
                <a:latin typeface="Calibri  "/>
              </a:rPr>
              <a:t>tschechoslowakische</a:t>
            </a:r>
            <a:r>
              <a:rPr lang="cs-CZ" altLang="cs-CZ" dirty="0">
                <a:latin typeface="Calibri  "/>
              </a:rPr>
              <a:t>n</a:t>
            </a:r>
            <a:r>
              <a:rPr lang="de-DE" altLang="cs-CZ" dirty="0">
                <a:latin typeface="Calibri  "/>
              </a:rPr>
              <a:t> Parteien </a:t>
            </a:r>
            <a:endParaRPr lang="cs-CZ" altLang="cs-CZ" dirty="0">
              <a:latin typeface="Calibri  "/>
            </a:endParaRPr>
          </a:p>
          <a:p>
            <a:pPr marL="514350" indent="-514350">
              <a:buFont typeface="Arial" panose="020B0604020202020204" pitchFamily="34" charset="0"/>
              <a:buAutoNum type="arabicPeriod"/>
            </a:pPr>
            <a:r>
              <a:rPr lang="de-DE" altLang="cs-CZ" dirty="0">
                <a:latin typeface="Calibri  "/>
              </a:rPr>
              <a:t>1. Phase – </a:t>
            </a:r>
            <a:r>
              <a:rPr lang="cs-CZ" altLang="cs-CZ" dirty="0">
                <a:latin typeface="Calibri  "/>
              </a:rPr>
              <a:t>„Wilde </a:t>
            </a:r>
            <a:r>
              <a:rPr lang="cs-CZ" altLang="cs-CZ" dirty="0" err="1">
                <a:latin typeface="Calibri  "/>
              </a:rPr>
              <a:t>Vertreibung</a:t>
            </a:r>
            <a:r>
              <a:rPr lang="cs-CZ" altLang="cs-CZ" dirty="0">
                <a:latin typeface="Calibri  "/>
              </a:rPr>
              <a:t>“ (</a:t>
            </a:r>
            <a:r>
              <a:rPr lang="de-DE" altLang="cs-CZ" dirty="0">
                <a:latin typeface="Calibri  "/>
              </a:rPr>
              <a:t>Tage und Wochen nach Kriegsende</a:t>
            </a:r>
            <a:r>
              <a:rPr lang="cs-CZ" altLang="cs-CZ" dirty="0">
                <a:latin typeface="Calibri  "/>
              </a:rPr>
              <a:t>, </a:t>
            </a:r>
            <a:r>
              <a:rPr lang="cs-CZ" altLang="cs-CZ" dirty="0" err="1">
                <a:latin typeface="Calibri  "/>
              </a:rPr>
              <a:t>inhumane</a:t>
            </a:r>
            <a:r>
              <a:rPr lang="cs-CZ" altLang="cs-CZ" dirty="0">
                <a:latin typeface="Calibri  "/>
              </a:rPr>
              <a:t> </a:t>
            </a:r>
            <a:r>
              <a:rPr lang="cs-CZ" altLang="cs-CZ" dirty="0" err="1">
                <a:latin typeface="Calibri  "/>
              </a:rPr>
              <a:t>Massaker</a:t>
            </a:r>
            <a:r>
              <a:rPr lang="cs-CZ" altLang="cs-CZ" dirty="0">
                <a:latin typeface="Calibri  "/>
              </a:rPr>
              <a:t>)</a:t>
            </a:r>
          </a:p>
          <a:p>
            <a:pPr marL="514350" indent="-514350">
              <a:buFont typeface="Arial" panose="020B0604020202020204" pitchFamily="34" charset="0"/>
              <a:buAutoNum type="arabicPeriod"/>
            </a:pPr>
            <a:r>
              <a:rPr lang="it-IT" dirty="0">
                <a:ea typeface="Calibri" pitchFamily="34" charset="0"/>
                <a:cs typeface="Arial" pitchFamily="34" charset="0"/>
              </a:rPr>
              <a:t>2. Phase – </a:t>
            </a:r>
            <a:r>
              <a:rPr lang="cs-CZ" dirty="0" err="1">
                <a:ea typeface="Calibri" pitchFamily="34" charset="0"/>
                <a:cs typeface="Arial" pitchFamily="34" charset="0"/>
              </a:rPr>
              <a:t>organisierter</a:t>
            </a:r>
            <a:r>
              <a:rPr lang="cs-CZ" dirty="0">
                <a:ea typeface="Calibri" pitchFamily="34" charset="0"/>
                <a:cs typeface="Arial" pitchFamily="34" charset="0"/>
              </a:rPr>
              <a:t> Transfer von </a:t>
            </a:r>
            <a:r>
              <a:rPr lang="cs-CZ" dirty="0" err="1">
                <a:ea typeface="Calibri" pitchFamily="34" charset="0"/>
                <a:cs typeface="Arial" pitchFamily="34" charset="0"/>
              </a:rPr>
              <a:t>Herbst</a:t>
            </a:r>
            <a:r>
              <a:rPr lang="cs-CZ" dirty="0">
                <a:ea typeface="Calibri" pitchFamily="34" charset="0"/>
                <a:cs typeface="Arial" pitchFamily="34" charset="0"/>
              </a:rPr>
              <a:t> 1945 bis </a:t>
            </a:r>
            <a:r>
              <a:rPr lang="cs-CZ" dirty="0" err="1">
                <a:ea typeface="Calibri" pitchFamily="34" charset="0"/>
                <a:cs typeface="Arial" pitchFamily="34" charset="0"/>
              </a:rPr>
              <a:t>Anfang</a:t>
            </a:r>
            <a:r>
              <a:rPr lang="cs-CZ" dirty="0">
                <a:ea typeface="Calibri" pitchFamily="34" charset="0"/>
                <a:cs typeface="Arial" pitchFamily="34" charset="0"/>
              </a:rPr>
              <a:t> 1947</a:t>
            </a:r>
          </a:p>
          <a:p>
            <a:pPr marL="514350" indent="-514350">
              <a:buFont typeface="Arial" panose="020B0604020202020204" pitchFamily="34" charset="0"/>
              <a:buAutoNum type="arabicPeriod"/>
            </a:pPr>
            <a:r>
              <a:rPr lang="cs-CZ" dirty="0" err="1">
                <a:ea typeface="Calibri" pitchFamily="34" charset="0"/>
                <a:cs typeface="Arial" pitchFamily="34" charset="0"/>
              </a:rPr>
              <a:t>Das</a:t>
            </a:r>
            <a:r>
              <a:rPr lang="cs-CZ" dirty="0">
                <a:ea typeface="Calibri" pitchFamily="34" charset="0"/>
                <a:cs typeface="Arial" pitchFamily="34" charset="0"/>
              </a:rPr>
              <a:t> </a:t>
            </a:r>
            <a:r>
              <a:rPr lang="cs-CZ" dirty="0" err="1">
                <a:ea typeface="Calibri" pitchFamily="34" charset="0"/>
                <a:cs typeface="Arial" pitchFamily="34" charset="0"/>
              </a:rPr>
              <a:t>Leben</a:t>
            </a:r>
            <a:r>
              <a:rPr lang="cs-CZ" dirty="0">
                <a:ea typeface="Calibri" pitchFamily="34" charset="0"/>
                <a:cs typeface="Arial" pitchFamily="34" charset="0"/>
              </a:rPr>
              <a:t> der </a:t>
            </a:r>
            <a:r>
              <a:rPr lang="cs-CZ" dirty="0" err="1">
                <a:ea typeface="Calibri" pitchFamily="34" charset="0"/>
                <a:cs typeface="Arial" pitchFamily="34" charset="0"/>
              </a:rPr>
              <a:t>Vertriebenen</a:t>
            </a:r>
            <a:r>
              <a:rPr lang="cs-CZ" dirty="0">
                <a:ea typeface="Calibri" pitchFamily="34" charset="0"/>
                <a:cs typeface="Arial" pitchFamily="34" charset="0"/>
              </a:rPr>
              <a:t> in der </a:t>
            </a:r>
            <a:r>
              <a:rPr lang="cs-CZ" dirty="0" err="1">
                <a:ea typeface="Calibri" pitchFamily="34" charset="0"/>
                <a:cs typeface="Arial" pitchFamily="34" charset="0"/>
              </a:rPr>
              <a:t>Nachkriegszeit</a:t>
            </a:r>
            <a:endParaRPr lang="cs-CZ" dirty="0">
              <a:ea typeface="Calibri" pitchFamily="34" charset="0"/>
              <a:cs typeface="Arial" pitchFamily="34" charset="0"/>
            </a:endParaRPr>
          </a:p>
          <a:p>
            <a:pPr marL="514350" indent="-514350">
              <a:buFont typeface="Arial" panose="020B0604020202020204" pitchFamily="34" charset="0"/>
              <a:buAutoNum type="arabicPeriod"/>
            </a:pPr>
            <a:r>
              <a:rPr lang="cs-CZ" dirty="0" err="1">
                <a:ea typeface="Calibri" pitchFamily="34" charset="0"/>
                <a:cs typeface="Arial" pitchFamily="34" charset="0"/>
              </a:rPr>
              <a:t>Opferzahlen</a:t>
            </a:r>
            <a:r>
              <a:rPr lang="cs-CZ" dirty="0">
                <a:ea typeface="Calibri" pitchFamily="34" charset="0"/>
                <a:cs typeface="Arial" pitchFamily="34" charset="0"/>
              </a:rPr>
              <a:t> (20 bis 30 000)</a:t>
            </a:r>
          </a:p>
          <a:p>
            <a:pPr marL="514350" indent="-514350">
              <a:buFont typeface="Arial" panose="020B0604020202020204" pitchFamily="34" charset="0"/>
              <a:buAutoNum type="arabicPeriod"/>
            </a:pPr>
            <a:r>
              <a:rPr lang="cs-CZ" dirty="0" err="1">
                <a:ea typeface="Calibri" pitchFamily="34" charset="0"/>
                <a:cs typeface="Arial" pitchFamily="34" charset="0"/>
              </a:rPr>
              <a:t>Integration</a:t>
            </a:r>
            <a:r>
              <a:rPr lang="cs-CZ" dirty="0">
                <a:ea typeface="Calibri" pitchFamily="34" charset="0"/>
                <a:cs typeface="Arial" pitchFamily="34" charset="0"/>
              </a:rPr>
              <a:t> in den </a:t>
            </a:r>
            <a:r>
              <a:rPr lang="cs-CZ" dirty="0" err="1">
                <a:ea typeface="Calibri" pitchFamily="34" charset="0"/>
                <a:cs typeface="Arial" pitchFamily="34" charset="0"/>
              </a:rPr>
              <a:t>verschiedenen</a:t>
            </a:r>
            <a:r>
              <a:rPr lang="cs-CZ" dirty="0">
                <a:ea typeface="Calibri" pitchFamily="34" charset="0"/>
                <a:cs typeface="Arial" pitchFamily="34" charset="0"/>
              </a:rPr>
              <a:t> </a:t>
            </a:r>
            <a:r>
              <a:rPr lang="cs-CZ" dirty="0" err="1">
                <a:ea typeface="Calibri" pitchFamily="34" charset="0"/>
                <a:cs typeface="Arial" pitchFamily="34" charset="0"/>
              </a:rPr>
              <a:t>Zonen</a:t>
            </a:r>
            <a:r>
              <a:rPr lang="cs-CZ" dirty="0">
                <a:ea typeface="Calibri" pitchFamily="34" charset="0"/>
                <a:cs typeface="Arial" pitchFamily="34" charset="0"/>
              </a:rPr>
              <a:t>, </a:t>
            </a:r>
            <a:r>
              <a:rPr lang="cs-CZ" dirty="0" err="1">
                <a:ea typeface="Calibri" pitchFamily="34" charset="0"/>
                <a:cs typeface="Arial" pitchFamily="34" charset="0"/>
              </a:rPr>
              <a:t>politische</a:t>
            </a:r>
            <a:r>
              <a:rPr lang="cs-CZ" dirty="0">
                <a:ea typeface="Calibri" pitchFamily="34" charset="0"/>
                <a:cs typeface="Arial" pitchFamily="34" charset="0"/>
              </a:rPr>
              <a:t> </a:t>
            </a:r>
            <a:r>
              <a:rPr lang="cs-CZ" dirty="0" err="1">
                <a:ea typeface="Calibri" pitchFamily="34" charset="0"/>
                <a:cs typeface="Arial" pitchFamily="34" charset="0"/>
              </a:rPr>
              <a:t>Organisationen</a:t>
            </a:r>
            <a:endParaRPr lang="cs-CZ" dirty="0">
              <a:ea typeface="Calibri" pitchFamily="34" charset="0"/>
              <a:cs typeface="Arial" pitchFamily="34" charset="0"/>
            </a:endParaRPr>
          </a:p>
          <a:p>
            <a:pPr marL="514350" indent="-514350">
              <a:buFont typeface="Arial" panose="020B0604020202020204" pitchFamily="34" charset="0"/>
              <a:buAutoNum type="arabicPeriod"/>
            </a:pPr>
            <a:r>
              <a:rPr lang="cs-CZ" dirty="0" err="1">
                <a:ea typeface="Calibri" pitchFamily="34" charset="0"/>
                <a:cs typeface="Arial" pitchFamily="34" charset="0"/>
              </a:rPr>
              <a:t>Probleme</a:t>
            </a:r>
            <a:r>
              <a:rPr lang="cs-CZ" dirty="0">
                <a:ea typeface="Calibri" pitchFamily="34" charset="0"/>
                <a:cs typeface="Arial" pitchFamily="34" charset="0"/>
              </a:rPr>
              <a:t> </a:t>
            </a:r>
            <a:r>
              <a:rPr lang="cs-CZ" dirty="0" err="1">
                <a:ea typeface="Calibri" pitchFamily="34" charset="0"/>
                <a:cs typeface="Arial" pitchFamily="34" charset="0"/>
              </a:rPr>
              <a:t>mit</a:t>
            </a:r>
            <a:r>
              <a:rPr lang="cs-CZ" dirty="0">
                <a:ea typeface="Calibri" pitchFamily="34" charset="0"/>
                <a:cs typeface="Arial" pitchFamily="34" charset="0"/>
              </a:rPr>
              <a:t> </a:t>
            </a:r>
            <a:r>
              <a:rPr lang="cs-CZ" dirty="0" err="1">
                <a:ea typeface="Calibri" pitchFamily="34" charset="0"/>
                <a:cs typeface="Arial" pitchFamily="34" charset="0"/>
              </a:rPr>
              <a:t>Bezeichnung</a:t>
            </a:r>
            <a:r>
              <a:rPr lang="cs-CZ" dirty="0">
                <a:ea typeface="Calibri" pitchFamily="34" charset="0"/>
                <a:cs typeface="Arial" pitchFamily="34" charset="0"/>
              </a:rPr>
              <a:t> (odsun/ vyhnání/transfer).</a:t>
            </a:r>
            <a:endParaRPr lang="it-IT" dirty="0">
              <a:ea typeface="Calibri" pitchFamily="34" charset="0"/>
              <a:cs typeface="Arial" pitchFamily="34" charset="0"/>
            </a:endParaRPr>
          </a:p>
          <a:p>
            <a:pPr marL="514350" indent="-514350">
              <a:buFont typeface="Arial" panose="020B0604020202020204" pitchFamily="34" charset="0"/>
              <a:buAutoNum type="arabicPeriod"/>
            </a:pPr>
            <a:endParaRPr lang="cs-CZ" altLang="cs-CZ" dirty="0">
              <a:latin typeface="Calibri  "/>
            </a:endParaRPr>
          </a:p>
          <a:p>
            <a:pPr marL="514350" indent="-514350">
              <a:buAutoNum type="arabicPeriod"/>
            </a:pPr>
            <a:endParaRPr lang="cs-CZ" dirty="0"/>
          </a:p>
          <a:p>
            <a:pPr marL="514350" indent="-514350">
              <a:buAutoNum type="arabicPeriod"/>
            </a:pPr>
            <a:endParaRPr lang="cs-CZ" dirty="0"/>
          </a:p>
        </p:txBody>
      </p:sp>
    </p:spTree>
    <p:extLst>
      <p:ext uri="{BB962C8B-B14F-4D97-AF65-F5344CB8AC3E}">
        <p14:creationId xmlns:p14="http://schemas.microsoft.com/office/powerpoint/2010/main" val="74201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6047F-F25F-49FA-ACC4-07388D852AA7}"/>
              </a:ext>
            </a:extLst>
          </p:cNvPr>
          <p:cNvSpPr>
            <a:spLocks noGrp="1"/>
          </p:cNvSpPr>
          <p:nvPr>
            <p:ph type="title"/>
          </p:nvPr>
        </p:nvSpPr>
        <p:spPr/>
        <p:txBody>
          <a:bodyPr/>
          <a:lstStyle/>
          <a:p>
            <a:r>
              <a:rPr lang="cs-CZ" b="1"/>
              <a:t>Pläne vor Mai 1945</a:t>
            </a:r>
          </a:p>
        </p:txBody>
      </p:sp>
      <p:sp>
        <p:nvSpPr>
          <p:cNvPr id="3" name="Zástupný symbol pro obsah 2">
            <a:extLst>
              <a:ext uri="{FF2B5EF4-FFF2-40B4-BE49-F238E27FC236}">
                <a16:creationId xmlns:a16="http://schemas.microsoft.com/office/drawing/2014/main" id="{71DDCB01-27D2-4115-A9F5-B1268E739C5D}"/>
              </a:ext>
            </a:extLst>
          </p:cNvPr>
          <p:cNvSpPr>
            <a:spLocks noGrp="1"/>
          </p:cNvSpPr>
          <p:nvPr>
            <p:ph idx="1"/>
          </p:nvPr>
        </p:nvSpPr>
        <p:spPr/>
        <p:txBody>
          <a:bodyPr>
            <a:normAutofit fontScale="85000" lnSpcReduction="20000"/>
          </a:bodyPr>
          <a:lstStyle/>
          <a:p>
            <a:r>
              <a:rPr lang="de-DE" altLang="cs-CZ" dirty="0"/>
              <a:t>erste konkrete Vorschläge </a:t>
            </a:r>
            <a:r>
              <a:rPr lang="cs-CZ" altLang="cs-CZ" dirty="0" err="1"/>
              <a:t>belegt</a:t>
            </a:r>
            <a:r>
              <a:rPr lang="cs-CZ" altLang="cs-CZ" dirty="0"/>
              <a:t> </a:t>
            </a:r>
            <a:r>
              <a:rPr lang="cs-CZ" altLang="cs-CZ" dirty="0" err="1"/>
              <a:t>bei</a:t>
            </a:r>
            <a:r>
              <a:rPr lang="de-DE" altLang="cs-CZ" dirty="0"/>
              <a:t> den</a:t>
            </a:r>
            <a:r>
              <a:rPr lang="de-DE" altLang="cs-CZ" b="1" dirty="0"/>
              <a:t> Widerstandskämpfern </a:t>
            </a:r>
            <a:r>
              <a:rPr lang="de-DE" altLang="cs-CZ" dirty="0"/>
              <a:t>in der </a:t>
            </a:r>
            <a:r>
              <a:rPr lang="cs-CZ" altLang="cs-CZ" dirty="0"/>
              <a:t>Č</a:t>
            </a:r>
            <a:r>
              <a:rPr lang="de-DE" altLang="cs-CZ" dirty="0"/>
              <a:t>SR nach 15. März 1939</a:t>
            </a:r>
          </a:p>
          <a:p>
            <a:r>
              <a:rPr lang="de-DE" altLang="cs-CZ" dirty="0"/>
              <a:t>Depeche der Widerstandsorganisation </a:t>
            </a:r>
            <a:r>
              <a:rPr lang="cs-CZ" altLang="cs-CZ" b="1" dirty="0"/>
              <a:t>Politické ústředí</a:t>
            </a:r>
            <a:r>
              <a:rPr lang="cs-CZ" altLang="cs-CZ" dirty="0"/>
              <a:t> </a:t>
            </a:r>
            <a:r>
              <a:rPr lang="de-DE" altLang="cs-CZ" dirty="0"/>
              <a:t>(Politisches Zentrum) nach London, Sommer 1939</a:t>
            </a:r>
            <a:r>
              <a:rPr lang="cs-CZ" altLang="cs-CZ" dirty="0"/>
              <a:t>: „</a:t>
            </a:r>
            <a:r>
              <a:rPr lang="de-DE" altLang="cs-CZ" i="1" dirty="0"/>
              <a:t>Die Nation lebt heute mit der Hoffnung auf Revanche und die lässt sie sich nicht nehmen, ihre alten Rechnungen wird sie begleichen müssen und jegliches Mentorieren in dieser Angelegenheit wird nur mehr Öl ins Feuer gießen.“ </a:t>
            </a:r>
            <a:endParaRPr lang="cs-CZ" altLang="cs-CZ" i="1" dirty="0"/>
          </a:p>
          <a:p>
            <a:r>
              <a:rPr lang="de-DE" altLang="cs-CZ" dirty="0"/>
              <a:t>Ähnliche </a:t>
            </a:r>
            <a:r>
              <a:rPr lang="de-DE" altLang="cs-CZ" dirty="0" err="1"/>
              <a:t>Depechen</a:t>
            </a:r>
            <a:r>
              <a:rPr lang="de-DE" altLang="cs-CZ" dirty="0"/>
              <a:t> von de</a:t>
            </a:r>
            <a:r>
              <a:rPr lang="cs-CZ" altLang="cs-CZ" dirty="0"/>
              <a:t>r </a:t>
            </a:r>
            <a:r>
              <a:rPr lang="de-DE" altLang="cs-CZ" dirty="0"/>
              <a:t>Sozialdemokratie</a:t>
            </a:r>
            <a:r>
              <a:rPr lang="cs-CZ" altLang="cs-CZ" dirty="0"/>
              <a:t> </a:t>
            </a:r>
            <a:r>
              <a:rPr lang="cs-CZ" altLang="cs-CZ" dirty="0" err="1"/>
              <a:t>und</a:t>
            </a:r>
            <a:r>
              <a:rPr lang="de-DE" altLang="cs-CZ" dirty="0"/>
              <a:t> </a:t>
            </a:r>
            <a:r>
              <a:rPr lang="cs-CZ" altLang="cs-CZ" b="1" dirty="0"/>
              <a:t>Obran</a:t>
            </a:r>
            <a:r>
              <a:rPr lang="de-DE" altLang="cs-CZ" b="1" dirty="0"/>
              <a:t>a</a:t>
            </a:r>
            <a:r>
              <a:rPr lang="cs-CZ" altLang="cs-CZ" b="1" dirty="0"/>
              <a:t> národa</a:t>
            </a:r>
            <a:r>
              <a:rPr lang="de-DE" altLang="cs-CZ" b="1" dirty="0"/>
              <a:t> </a:t>
            </a:r>
            <a:r>
              <a:rPr lang="de-DE" altLang="cs-CZ" dirty="0"/>
              <a:t>(Nationalabwehr)</a:t>
            </a:r>
            <a:r>
              <a:rPr lang="cs-CZ" altLang="cs-CZ" dirty="0"/>
              <a:t> </a:t>
            </a:r>
          </a:p>
          <a:p>
            <a:r>
              <a:rPr lang="de-DE" altLang="cs-CZ" dirty="0"/>
              <a:t>Tschechoslowakische Soldaten im inneren Widerstand und im Exil am radikalsten </a:t>
            </a:r>
          </a:p>
          <a:p>
            <a:r>
              <a:rPr lang="de-DE" altLang="cs-CZ" dirty="0"/>
              <a:t>Eduard </a:t>
            </a:r>
            <a:r>
              <a:rPr lang="cs-CZ" altLang="cs-CZ" b="1" dirty="0"/>
              <a:t>Beneš</a:t>
            </a:r>
            <a:r>
              <a:rPr lang="cs-CZ" altLang="cs-CZ" dirty="0"/>
              <a:t> </a:t>
            </a:r>
            <a:r>
              <a:rPr lang="de-DE" altLang="cs-CZ" dirty="0"/>
              <a:t>anfangs reserviert – zunächst akzeptiert er die Idee eines teilweisen Transfers in einige Enklaven </a:t>
            </a:r>
            <a:r>
              <a:rPr lang="de-DE" altLang="cs-CZ" b="1" dirty="0"/>
              <a:t>im </a:t>
            </a:r>
            <a:r>
              <a:rPr lang="de-DE" altLang="cs-CZ" b="1" dirty="0" err="1"/>
              <a:t>tschs</a:t>
            </a:r>
            <a:r>
              <a:rPr lang="cs-CZ" altLang="cs-CZ" b="1" dirty="0"/>
              <a:t>l</a:t>
            </a:r>
            <a:r>
              <a:rPr lang="de-DE" altLang="cs-CZ" b="1" dirty="0"/>
              <a:t>w. Grenzgebiet </a:t>
            </a:r>
            <a:r>
              <a:rPr lang="cs-CZ" altLang="cs-CZ" dirty="0"/>
              <a:t>(</a:t>
            </a:r>
            <a:r>
              <a:rPr lang="de-DE" altLang="cs-CZ" dirty="0"/>
              <a:t>um Jägerndorf, Reichenberg, Karlsbad) </a:t>
            </a:r>
            <a:endParaRPr lang="cs-CZ" altLang="cs-CZ" dirty="0"/>
          </a:p>
          <a:p>
            <a:endParaRPr lang="cs-CZ" altLang="cs-CZ" sz="3600" b="1" dirty="0"/>
          </a:p>
        </p:txBody>
      </p:sp>
    </p:spTree>
    <p:extLst>
      <p:ext uri="{BB962C8B-B14F-4D97-AF65-F5344CB8AC3E}">
        <p14:creationId xmlns:p14="http://schemas.microsoft.com/office/powerpoint/2010/main" val="35644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4" descr="Dobový snímek ze zahrady Horákova statku.">
            <a:extLst>
              <a:ext uri="{FF2B5EF4-FFF2-40B4-BE49-F238E27FC236}">
                <a16:creationId xmlns:a16="http://schemas.microsoft.com/office/drawing/2014/main" id="{3A8B3586-3A98-4DF8-9350-B9BBA4FABD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57" r="13578"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1B00F103-EBB0-43AA-8B07-2FCFBEF7EB6F}"/>
              </a:ext>
            </a:extLst>
          </p:cNvPr>
          <p:cNvSpPr>
            <a:spLocks noGrp="1"/>
          </p:cNvSpPr>
          <p:nvPr>
            <p:ph type="title"/>
          </p:nvPr>
        </p:nvSpPr>
        <p:spPr>
          <a:xfrm>
            <a:off x="655320" y="365125"/>
            <a:ext cx="5120114" cy="1692794"/>
          </a:xfrm>
        </p:spPr>
        <p:txBody>
          <a:bodyPr>
            <a:normAutofit/>
          </a:bodyPr>
          <a:lstStyle/>
          <a:p>
            <a:r>
              <a:rPr lang="cs-CZ" b="1"/>
              <a:t>Pläne vor Mai 1945</a:t>
            </a:r>
          </a:p>
        </p:txBody>
      </p:sp>
      <p:sp>
        <p:nvSpPr>
          <p:cNvPr id="3" name="Zástupný symbol pro obsah 2">
            <a:extLst>
              <a:ext uri="{FF2B5EF4-FFF2-40B4-BE49-F238E27FC236}">
                <a16:creationId xmlns:a16="http://schemas.microsoft.com/office/drawing/2014/main" id="{A96960B9-0D65-4A74-905D-D72BCBC7C9D6}"/>
              </a:ext>
            </a:extLst>
          </p:cNvPr>
          <p:cNvSpPr>
            <a:spLocks noGrp="1"/>
          </p:cNvSpPr>
          <p:nvPr>
            <p:ph idx="1"/>
          </p:nvPr>
        </p:nvSpPr>
        <p:spPr>
          <a:xfrm>
            <a:off x="655321" y="2575034"/>
            <a:ext cx="5120113" cy="3462228"/>
          </a:xfrm>
        </p:spPr>
        <p:txBody>
          <a:bodyPr>
            <a:normAutofit/>
          </a:bodyPr>
          <a:lstStyle/>
          <a:p>
            <a:pPr>
              <a:buNone/>
            </a:pPr>
            <a:r>
              <a:rPr lang="de-DE" altLang="cs-CZ" sz="2400" b="1" dirty="0"/>
              <a:t>Bruch: Sommer 1942</a:t>
            </a:r>
            <a:r>
              <a:rPr lang="de-DE" altLang="cs-CZ" sz="2400" dirty="0"/>
              <a:t>, nach dem Attentat auf Reinhard Heydrich und den Verfolgungen der sog. „</a:t>
            </a:r>
            <a:r>
              <a:rPr lang="de-DE" altLang="cs-CZ" sz="2400" b="1" dirty="0" err="1"/>
              <a:t>Heydrichiade</a:t>
            </a:r>
            <a:r>
              <a:rPr lang="de-DE" altLang="cs-CZ" sz="2400" dirty="0"/>
              <a:t>“, Zerstörung von </a:t>
            </a:r>
            <a:r>
              <a:rPr lang="de-DE" altLang="cs-CZ" sz="2400" b="1" dirty="0" err="1"/>
              <a:t>Lidice</a:t>
            </a:r>
            <a:endParaRPr lang="cs-CZ" altLang="cs-CZ" sz="2400" b="1" dirty="0"/>
          </a:p>
          <a:p>
            <a:endParaRPr lang="cs-CZ" altLang="cs-CZ" sz="2400" b="1" dirty="0"/>
          </a:p>
          <a:p>
            <a:endParaRPr lang="cs-CZ" sz="2400" dirty="0"/>
          </a:p>
        </p:txBody>
      </p:sp>
    </p:spTree>
    <p:extLst>
      <p:ext uri="{BB962C8B-B14F-4D97-AF65-F5344CB8AC3E}">
        <p14:creationId xmlns:p14="http://schemas.microsoft.com/office/powerpoint/2010/main" val="96117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talin,Benes,Molotov">
            <a:extLst>
              <a:ext uri="{FF2B5EF4-FFF2-40B4-BE49-F238E27FC236}">
                <a16:creationId xmlns:a16="http://schemas.microsoft.com/office/drawing/2014/main" id="{77BA9A01-BE67-49E6-85EB-E04F111AC3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24" b="-2"/>
          <a:stretch/>
        </p:blipFill>
        <p:spPr bwMode="auto">
          <a:xfrm>
            <a:off x="8316356" y="465773"/>
            <a:ext cx="3374810" cy="427268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09F69F15-D6F3-48CE-8C8F-F7708D309379}"/>
              </a:ext>
            </a:extLst>
          </p:cNvPr>
          <p:cNvSpPr>
            <a:spLocks noGrp="1"/>
          </p:cNvSpPr>
          <p:nvPr>
            <p:ph type="title"/>
          </p:nvPr>
        </p:nvSpPr>
        <p:spPr>
          <a:xfrm>
            <a:off x="838200" y="365125"/>
            <a:ext cx="10515600" cy="1325563"/>
          </a:xfrm>
        </p:spPr>
        <p:txBody>
          <a:bodyPr>
            <a:normAutofit/>
          </a:bodyPr>
          <a:lstStyle/>
          <a:p>
            <a:r>
              <a:rPr lang="cs-CZ" b="1"/>
              <a:t>Pläne vor Mai 1945</a:t>
            </a:r>
          </a:p>
        </p:txBody>
      </p:sp>
      <p:sp>
        <p:nvSpPr>
          <p:cNvPr id="3" name="Zástupný symbol pro obsah 2">
            <a:extLst>
              <a:ext uri="{FF2B5EF4-FFF2-40B4-BE49-F238E27FC236}">
                <a16:creationId xmlns:a16="http://schemas.microsoft.com/office/drawing/2014/main" id="{256340C2-7CC2-4C49-8734-6E5AEFBBFA92}"/>
              </a:ext>
            </a:extLst>
          </p:cNvPr>
          <p:cNvSpPr>
            <a:spLocks noGrp="1"/>
          </p:cNvSpPr>
          <p:nvPr>
            <p:ph idx="1"/>
          </p:nvPr>
        </p:nvSpPr>
        <p:spPr>
          <a:xfrm>
            <a:off x="463463" y="1415442"/>
            <a:ext cx="7766137" cy="5549030"/>
          </a:xfrm>
        </p:spPr>
        <p:txBody>
          <a:bodyPr>
            <a:normAutofit/>
          </a:bodyPr>
          <a:lstStyle/>
          <a:p>
            <a:r>
              <a:rPr lang="cs-CZ" altLang="cs-CZ" sz="2400" b="1" dirty="0"/>
              <a:t>Stalin</a:t>
            </a:r>
            <a:r>
              <a:rPr lang="cs-CZ" altLang="cs-CZ" sz="2400" dirty="0"/>
              <a:t> </a:t>
            </a:r>
            <a:r>
              <a:rPr lang="de-DE" altLang="cs-CZ" sz="2400" dirty="0"/>
              <a:t>äußert sich </a:t>
            </a:r>
            <a:r>
              <a:rPr lang="de-DE" altLang="cs-CZ" sz="2400" b="1" dirty="0"/>
              <a:t>1943</a:t>
            </a:r>
            <a:r>
              <a:rPr lang="de-DE" altLang="cs-CZ" sz="2400" dirty="0"/>
              <a:t> </a:t>
            </a:r>
            <a:r>
              <a:rPr lang="cs-CZ" altLang="cs-CZ" sz="2400" dirty="0"/>
              <a:t>(vor der </a:t>
            </a:r>
            <a:r>
              <a:rPr lang="cs-CZ" altLang="cs-CZ" sz="2400" dirty="0" err="1"/>
              <a:t>Teheran-Konferenz</a:t>
            </a:r>
            <a:r>
              <a:rPr lang="cs-CZ" altLang="cs-CZ" sz="2400" dirty="0"/>
              <a:t>) </a:t>
            </a:r>
            <a:r>
              <a:rPr lang="de-DE" altLang="cs-CZ" sz="2400" dirty="0"/>
              <a:t>für den Transfer der Deutschen aus der befreiten Tschechoslowakei während der Verhandlungen über den tschechoslowakisch-sowjetischen Staatsvertrag</a:t>
            </a:r>
          </a:p>
        </p:txBody>
      </p:sp>
    </p:spTree>
    <p:extLst>
      <p:ext uri="{BB962C8B-B14F-4D97-AF65-F5344CB8AC3E}">
        <p14:creationId xmlns:p14="http://schemas.microsoft.com/office/powerpoint/2010/main" val="5046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89B2FE3-E50C-4E9C-992E-D6E738220AA2}"/>
              </a:ext>
            </a:extLst>
          </p:cNvPr>
          <p:cNvSpPr>
            <a:spLocks noGrp="1" noChangeArrowheads="1"/>
          </p:cNvSpPr>
          <p:nvPr>
            <p:ph type="title"/>
          </p:nvPr>
        </p:nvSpPr>
        <p:spPr/>
        <p:txBody>
          <a:bodyPr>
            <a:normAutofit/>
          </a:bodyPr>
          <a:lstStyle/>
          <a:p>
            <a:r>
              <a:rPr lang="cs-CZ" b="1" dirty="0" err="1"/>
              <a:t>Pläne</a:t>
            </a:r>
            <a:r>
              <a:rPr lang="cs-CZ" b="1" dirty="0"/>
              <a:t> vor Mai 1945</a:t>
            </a:r>
            <a:endParaRPr lang="cs-CZ" altLang="cs-CZ" sz="4000" b="1" dirty="0">
              <a:latin typeface="Arial Black" panose="020B0A04020102020204" pitchFamily="34" charset="0"/>
            </a:endParaRPr>
          </a:p>
        </p:txBody>
      </p:sp>
      <p:pic>
        <p:nvPicPr>
          <p:cNvPr id="23556" name="Picture 5" descr="winston_churchill">
            <a:extLst>
              <a:ext uri="{FF2B5EF4-FFF2-40B4-BE49-F238E27FC236}">
                <a16:creationId xmlns:a16="http://schemas.microsoft.com/office/drawing/2014/main" id="{B8994EC2-FDC1-43AA-AE6B-853B6A3F5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368800"/>
            <a:ext cx="1098822" cy="14903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7" descr="fdr">
            <a:extLst>
              <a:ext uri="{FF2B5EF4-FFF2-40B4-BE49-F238E27FC236}">
                <a16:creationId xmlns:a16="http://schemas.microsoft.com/office/drawing/2014/main" id="{5CD63C0A-2B27-4656-8C68-2E9AE8D85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109" y="3695699"/>
            <a:ext cx="1696328" cy="19158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 Box 8">
            <a:extLst>
              <a:ext uri="{FF2B5EF4-FFF2-40B4-BE49-F238E27FC236}">
                <a16:creationId xmlns:a16="http://schemas.microsoft.com/office/drawing/2014/main" id="{D714C379-7B69-443D-9DEB-9011888B52DB}"/>
              </a:ext>
            </a:extLst>
          </p:cNvPr>
          <p:cNvSpPr txBox="1">
            <a:spLocks noChangeArrowheads="1"/>
          </p:cNvSpPr>
          <p:nvPr/>
        </p:nvSpPr>
        <p:spPr bwMode="auto">
          <a:xfrm>
            <a:off x="666106" y="3905244"/>
            <a:ext cx="170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cs-CZ" altLang="cs-CZ" sz="1400" b="1" dirty="0"/>
              <a:t>Winston Churchill</a:t>
            </a:r>
          </a:p>
        </p:txBody>
      </p:sp>
      <p:sp>
        <p:nvSpPr>
          <p:cNvPr id="23560" name="Text Box 10">
            <a:extLst>
              <a:ext uri="{FF2B5EF4-FFF2-40B4-BE49-F238E27FC236}">
                <a16:creationId xmlns:a16="http://schemas.microsoft.com/office/drawing/2014/main" id="{728BBD9D-CCDC-45C4-A1C6-C6DDED43BC8D}"/>
              </a:ext>
            </a:extLst>
          </p:cNvPr>
          <p:cNvSpPr txBox="1">
            <a:spLocks noChangeArrowheads="1"/>
          </p:cNvSpPr>
          <p:nvPr/>
        </p:nvSpPr>
        <p:spPr bwMode="auto">
          <a:xfrm>
            <a:off x="2366320" y="2868353"/>
            <a:ext cx="39545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cs-CZ" altLang="cs-CZ" dirty="0">
                <a:latin typeface="Calibri  "/>
              </a:rPr>
              <a:t>„</a:t>
            </a:r>
            <a:r>
              <a:rPr lang="de-DE" altLang="cs-CZ" b="1" dirty="0">
                <a:latin typeface="Calibri  "/>
              </a:rPr>
              <a:t>Der Transfer ist notwendig</a:t>
            </a:r>
            <a:r>
              <a:rPr lang="de-DE" altLang="cs-CZ" dirty="0">
                <a:latin typeface="Calibri  "/>
              </a:rPr>
              <a:t>. Wer die Baltenländer verlassen will, soll gehen. Das gilt auch für Ostpreußen, wenn es an Polen fällt, und auch für die Bevölkerung der Sudetenländer. Sie werden eine kurze Frist bekommen, das nötigste zu packen und zu gehen.“</a:t>
            </a:r>
            <a:r>
              <a:rPr lang="cs-CZ" altLang="cs-CZ" dirty="0">
                <a:latin typeface="Calibri  "/>
              </a:rPr>
              <a:t>  </a:t>
            </a:r>
            <a:endParaRPr lang="en-US" altLang="cs-CZ" dirty="0">
              <a:latin typeface="Calibri  "/>
            </a:endParaRPr>
          </a:p>
          <a:p>
            <a:pPr eaLnBrk="1" hangingPunct="1"/>
            <a:r>
              <a:rPr lang="en-US" altLang="cs-CZ" b="1" i="1" dirty="0">
                <a:latin typeface="Calibri  "/>
              </a:rPr>
              <a:t>        </a:t>
            </a:r>
            <a:r>
              <a:rPr lang="cs-CZ" altLang="cs-CZ" b="1" dirty="0">
                <a:latin typeface="Calibri  "/>
              </a:rPr>
              <a:t>W. Churchill, Mai 1943</a:t>
            </a:r>
          </a:p>
        </p:txBody>
      </p:sp>
      <p:sp>
        <p:nvSpPr>
          <p:cNvPr id="2" name="Obdélník 1">
            <a:extLst>
              <a:ext uri="{FF2B5EF4-FFF2-40B4-BE49-F238E27FC236}">
                <a16:creationId xmlns:a16="http://schemas.microsoft.com/office/drawing/2014/main" id="{350C2BEE-C830-45EE-A353-4F3DF5EBC998}"/>
              </a:ext>
            </a:extLst>
          </p:cNvPr>
          <p:cNvSpPr/>
          <p:nvPr/>
        </p:nvSpPr>
        <p:spPr>
          <a:xfrm>
            <a:off x="7012488" y="460855"/>
            <a:ext cx="5025024" cy="2246769"/>
          </a:xfrm>
          <a:prstGeom prst="rect">
            <a:avLst/>
          </a:prstGeom>
        </p:spPr>
        <p:txBody>
          <a:bodyPr wrap="square">
            <a:spAutoFit/>
          </a:bodyPr>
          <a:lstStyle/>
          <a:p>
            <a:r>
              <a:rPr lang="de-DE" sz="2000" dirty="0">
                <a:solidFill>
                  <a:srgbClr val="363636"/>
                </a:solidFill>
                <a:latin typeface="Calibri  "/>
              </a:rPr>
              <a:t>„Die Vertreibung ist – soweit wir es zu überschauen vermögen – das befriedigendste und dauerhafteste Mittel. Es wird keine Mischung der Bevölkerung geben, wodurch endlose Unannehmlichkeiten entstehen wie im Fall von </a:t>
            </a:r>
            <a:r>
              <a:rPr lang="de-DE" sz="2000" dirty="0" err="1">
                <a:solidFill>
                  <a:srgbClr val="363636"/>
                </a:solidFill>
                <a:latin typeface="Calibri  "/>
              </a:rPr>
              <a:t>Elsaß-Lothringen</a:t>
            </a:r>
            <a:r>
              <a:rPr lang="de-DE" sz="2000" dirty="0">
                <a:solidFill>
                  <a:srgbClr val="363636"/>
                </a:solidFill>
                <a:latin typeface="Calibri  "/>
              </a:rPr>
              <a:t>. </a:t>
            </a:r>
            <a:r>
              <a:rPr lang="de-DE" sz="2000" b="1" dirty="0">
                <a:solidFill>
                  <a:srgbClr val="363636"/>
                </a:solidFill>
                <a:latin typeface="Calibri  "/>
              </a:rPr>
              <a:t>Es wird gründlich aufgeräumt</a:t>
            </a:r>
            <a:r>
              <a:rPr lang="de-DE" sz="2000" dirty="0">
                <a:solidFill>
                  <a:srgbClr val="363636"/>
                </a:solidFill>
                <a:latin typeface="Calibri  "/>
              </a:rPr>
              <a:t>.“</a:t>
            </a:r>
            <a:r>
              <a:rPr lang="cs-CZ" sz="2000" dirty="0">
                <a:solidFill>
                  <a:srgbClr val="363636"/>
                </a:solidFill>
                <a:latin typeface="Calibri  "/>
              </a:rPr>
              <a:t> </a:t>
            </a:r>
            <a:r>
              <a:rPr lang="cs-CZ" sz="2000" b="1" dirty="0">
                <a:solidFill>
                  <a:srgbClr val="363636"/>
                </a:solidFill>
                <a:latin typeface="Calibri  "/>
              </a:rPr>
              <a:t>W. </a:t>
            </a:r>
            <a:r>
              <a:rPr lang="cs-CZ" sz="2000" b="1" dirty="0" err="1">
                <a:solidFill>
                  <a:srgbClr val="363636"/>
                </a:solidFill>
                <a:latin typeface="Calibri  "/>
              </a:rPr>
              <a:t>Churchil</a:t>
            </a:r>
            <a:r>
              <a:rPr lang="de-DE" sz="2000" b="1" dirty="0">
                <a:solidFill>
                  <a:srgbClr val="363636"/>
                </a:solidFill>
                <a:latin typeface="Calibri  "/>
              </a:rPr>
              <a:t>l, 15. 12 .1944</a:t>
            </a:r>
            <a:endParaRPr lang="cs-CZ" sz="2000" b="1" dirty="0">
              <a:latin typeface="Calibri  "/>
            </a:endParaRPr>
          </a:p>
        </p:txBody>
      </p:sp>
      <p:sp>
        <p:nvSpPr>
          <p:cNvPr id="3" name="Obdélník 2">
            <a:extLst>
              <a:ext uri="{FF2B5EF4-FFF2-40B4-BE49-F238E27FC236}">
                <a16:creationId xmlns:a16="http://schemas.microsoft.com/office/drawing/2014/main" id="{625F5ED1-E360-4527-9D30-93238E5CDC58}"/>
              </a:ext>
            </a:extLst>
          </p:cNvPr>
          <p:cNvSpPr/>
          <p:nvPr/>
        </p:nvSpPr>
        <p:spPr>
          <a:xfrm>
            <a:off x="6522472" y="2868353"/>
            <a:ext cx="2931090" cy="3477875"/>
          </a:xfrm>
          <a:prstGeom prst="rect">
            <a:avLst/>
          </a:prstGeom>
        </p:spPr>
        <p:txBody>
          <a:bodyPr wrap="square">
            <a:spAutoFit/>
          </a:bodyPr>
          <a:lstStyle/>
          <a:p>
            <a:r>
              <a:rPr lang="de-DE" sz="2000" dirty="0">
                <a:latin typeface="Calibri  "/>
              </a:rPr>
              <a:t>„Wir wollen Vorkehrungen </a:t>
            </a:r>
          </a:p>
          <a:p>
            <a:r>
              <a:rPr lang="de-DE" sz="2000" dirty="0">
                <a:latin typeface="Calibri  "/>
              </a:rPr>
              <a:t>treffen, um die Preußen aus Ostpreußen auf die gleiche Weise zu entfernen, wie die Griechen nach dem letzten Krieg aus der Türkei entfernt wurden.“</a:t>
            </a:r>
          </a:p>
          <a:p>
            <a:r>
              <a:rPr lang="cs-CZ" altLang="cs-CZ" sz="2000" b="1" dirty="0">
                <a:latin typeface="Calibri  "/>
              </a:rPr>
              <a:t>Franklin D. Roosevelt</a:t>
            </a:r>
            <a:r>
              <a:rPr lang="de-DE" altLang="cs-CZ" sz="2000" b="1" dirty="0">
                <a:latin typeface="Calibri  "/>
              </a:rPr>
              <a:t>, </a:t>
            </a:r>
            <a:endParaRPr lang="cs-CZ" altLang="cs-CZ" sz="2000" b="1" dirty="0">
              <a:latin typeface="Calibri  "/>
            </a:endParaRPr>
          </a:p>
          <a:p>
            <a:r>
              <a:rPr lang="cs-CZ" altLang="cs-CZ" sz="2000" b="1" dirty="0">
                <a:latin typeface="Calibri  "/>
              </a:rPr>
              <a:t>Juni</a:t>
            </a:r>
            <a:r>
              <a:rPr lang="de-DE" altLang="cs-CZ" sz="2000" b="1" dirty="0">
                <a:latin typeface="Calibri  "/>
              </a:rPr>
              <a:t> 1943</a:t>
            </a:r>
            <a:endParaRPr lang="cs-CZ" altLang="cs-CZ" sz="2000" b="1" dirty="0">
              <a:latin typeface="Calibri  "/>
            </a:endParaRPr>
          </a:p>
          <a:p>
            <a:endParaRPr lang="de-DE" sz="2000" b="0" i="0" dirty="0">
              <a:effectLst/>
              <a:latin typeface="Times New Roman" panose="02020603050405020304" pitchFamily="18" charset="0"/>
            </a:endParaRPr>
          </a:p>
        </p:txBody>
      </p:sp>
      <p:sp>
        <p:nvSpPr>
          <p:cNvPr id="11" name="TextovéPole 10">
            <a:extLst>
              <a:ext uri="{FF2B5EF4-FFF2-40B4-BE49-F238E27FC236}">
                <a16:creationId xmlns:a16="http://schemas.microsoft.com/office/drawing/2014/main" id="{68DC7629-C397-4CEC-A60C-90812CBD366E}"/>
              </a:ext>
            </a:extLst>
          </p:cNvPr>
          <p:cNvSpPr txBox="1"/>
          <p:nvPr/>
        </p:nvSpPr>
        <p:spPr>
          <a:xfrm>
            <a:off x="753419" y="1312206"/>
            <a:ext cx="6096000" cy="120032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altLang="cs-CZ" sz="2000" b="1" i="0" u="none" strike="noStrike" kern="1200" cap="none" spc="0" normalizeH="0" baseline="0" noProof="0" dirty="0">
                <a:ln>
                  <a:noFill/>
                </a:ln>
                <a:solidFill>
                  <a:prstClr val="black"/>
                </a:solidFill>
                <a:effectLst/>
                <a:uLnTx/>
                <a:uFillTx/>
                <a:latin typeface="Calibri" panose="020F0502020204030204"/>
                <a:ea typeface="+mn-ea"/>
                <a:cs typeface="+mn-cs"/>
              </a:rPr>
              <a:t>Stalin</a:t>
            </a:r>
            <a:r>
              <a:rPr kumimoji="0" lang="cs-CZ" alt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cs-CZ" sz="2000" b="0" i="0" u="none" strike="noStrike" kern="1200" cap="none" spc="0" normalizeH="0" baseline="0" noProof="0" dirty="0">
                <a:ln>
                  <a:noFill/>
                </a:ln>
                <a:solidFill>
                  <a:prstClr val="black"/>
                </a:solidFill>
                <a:effectLst/>
                <a:uLnTx/>
                <a:uFillTx/>
                <a:latin typeface="Calibri" panose="020F0502020204030204"/>
                <a:ea typeface="+mn-ea"/>
                <a:cs typeface="+mn-cs"/>
              </a:rPr>
              <a:t>äußert sich </a:t>
            </a:r>
            <a:r>
              <a:rPr kumimoji="0" lang="de-DE" altLang="cs-CZ" sz="2000" b="1" i="0" u="none" strike="noStrike" kern="1200" cap="none" spc="0" normalizeH="0" baseline="0" noProof="0" dirty="0">
                <a:ln>
                  <a:noFill/>
                </a:ln>
                <a:solidFill>
                  <a:prstClr val="black"/>
                </a:solidFill>
                <a:effectLst/>
                <a:uLnTx/>
                <a:uFillTx/>
                <a:latin typeface="Calibri" panose="020F0502020204030204"/>
                <a:ea typeface="+mn-ea"/>
                <a:cs typeface="+mn-cs"/>
              </a:rPr>
              <a:t>1943</a:t>
            </a:r>
            <a:r>
              <a:rPr kumimoji="0" lang="de-DE" alt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altLang="cs-CZ" sz="2000" b="0" i="0" u="none" strike="noStrike" kern="1200" cap="none" spc="0" normalizeH="0" baseline="0" noProof="0" dirty="0">
                <a:ln>
                  <a:noFill/>
                </a:ln>
                <a:solidFill>
                  <a:prstClr val="black"/>
                </a:solidFill>
                <a:effectLst/>
                <a:uLnTx/>
                <a:uFillTx/>
                <a:latin typeface="Calibri" panose="020F0502020204030204"/>
                <a:ea typeface="+mn-ea"/>
                <a:cs typeface="+mn-cs"/>
              </a:rPr>
              <a:t>(vor der </a:t>
            </a:r>
            <a:r>
              <a:rPr kumimoji="0" lang="cs-CZ" altLang="cs-CZ" sz="2000" b="0" i="0" u="none" strike="noStrike" kern="1200" cap="none" spc="0" normalizeH="0" baseline="0" noProof="0" dirty="0" err="1">
                <a:ln>
                  <a:noFill/>
                </a:ln>
                <a:solidFill>
                  <a:prstClr val="black"/>
                </a:solidFill>
                <a:effectLst/>
                <a:uLnTx/>
                <a:uFillTx/>
                <a:latin typeface="Calibri" panose="020F0502020204030204"/>
                <a:ea typeface="+mn-ea"/>
                <a:cs typeface="+mn-cs"/>
              </a:rPr>
              <a:t>Teheran-Konferenz</a:t>
            </a:r>
            <a:r>
              <a:rPr kumimoji="0" lang="cs-CZ" alt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cs-CZ" sz="2000" b="0" i="0" u="none" strike="noStrike" kern="1200" cap="none" spc="0" normalizeH="0" baseline="0" noProof="0" dirty="0">
                <a:ln>
                  <a:noFill/>
                </a:ln>
                <a:solidFill>
                  <a:prstClr val="black"/>
                </a:solidFill>
                <a:effectLst/>
                <a:uLnTx/>
                <a:uFillTx/>
                <a:latin typeface="Calibri" panose="020F0502020204030204"/>
                <a:ea typeface="+mn-ea"/>
                <a:cs typeface="+mn-cs"/>
              </a:rPr>
              <a:t>für den Transfer der Deutschen aus der befreiten Tschechoslowakei während der Verhandlungen über den tschechoslowakisch-sowjetischen Staatsvertrag</a:t>
            </a:r>
            <a:r>
              <a:rPr kumimoji="0" lang="cs-CZ" altLang="cs-CZ"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e-DE" alt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89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500"/>
                                        <p:tgtEl>
                                          <p:spTgt spid="23560"/>
                                        </p:tgtEl>
                                      </p:cBhvr>
                                    </p:animEffect>
                                  </p:childTnLst>
                                </p:cTn>
                              </p:par>
                              <p:par>
                                <p:cTn id="8" presetID="10"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8"/>
                                        </p:tgtEl>
                                        <p:attrNameLst>
                                          <p:attrName>style.visibility</p:attrName>
                                        </p:attrNameLst>
                                      </p:cBhvr>
                                      <p:to>
                                        <p:strVal val="visible"/>
                                      </p:to>
                                    </p:set>
                                    <p:animEffect transition="in" filter="fade">
                                      <p:cBhvr>
                                        <p:cTn id="13" dur="500"/>
                                        <p:tgtEl>
                                          <p:spTgt spid="235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3557"/>
                                        </p:tgtEl>
                                        <p:attrNameLst>
                                          <p:attrName>style.visibility</p:attrName>
                                        </p:attrNameLst>
                                      </p:cBhvr>
                                      <p:to>
                                        <p:strVal val="visible"/>
                                      </p:to>
                                    </p:set>
                                    <p:animEffect transition="in" filter="fade">
                                      <p:cBhvr>
                                        <p:cTn id="21" dur="500"/>
                                        <p:tgtEl>
                                          <p:spTgt spid="235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60"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02CE4F-D46B-466A-90C0-02D5E6A41397}"/>
              </a:ext>
            </a:extLst>
          </p:cNvPr>
          <p:cNvSpPr>
            <a:spLocks noGrp="1"/>
          </p:cNvSpPr>
          <p:nvPr>
            <p:ph type="title"/>
          </p:nvPr>
        </p:nvSpPr>
        <p:spPr/>
        <p:txBody>
          <a:bodyPr/>
          <a:lstStyle/>
          <a:p>
            <a:r>
              <a:rPr lang="cs-CZ"/>
              <a:t>Kollektivschuld (Kontext der Nachkriegszeit)</a:t>
            </a:r>
          </a:p>
        </p:txBody>
      </p:sp>
      <p:sp>
        <p:nvSpPr>
          <p:cNvPr id="3" name="Zástupný symbol pro obsah 2">
            <a:extLst>
              <a:ext uri="{FF2B5EF4-FFF2-40B4-BE49-F238E27FC236}">
                <a16:creationId xmlns:a16="http://schemas.microsoft.com/office/drawing/2014/main" id="{505F9C91-57FF-45C3-8B7D-5D25BE4DEA1E}"/>
              </a:ext>
            </a:extLst>
          </p:cNvPr>
          <p:cNvSpPr>
            <a:spLocks noGrp="1"/>
          </p:cNvSpPr>
          <p:nvPr>
            <p:ph idx="1"/>
          </p:nvPr>
        </p:nvSpPr>
        <p:spPr/>
        <p:txBody>
          <a:bodyPr>
            <a:normAutofit/>
          </a:bodyPr>
          <a:lstStyle/>
          <a:p>
            <a:pPr>
              <a:lnSpc>
                <a:spcPct val="80000"/>
              </a:lnSpc>
              <a:buNone/>
            </a:pPr>
            <a:r>
              <a:rPr lang="cs-CZ" altLang="cs-CZ" sz="2400" dirty="0"/>
              <a:t> </a:t>
            </a:r>
            <a:r>
              <a:rPr lang="cs-CZ" altLang="cs-CZ" sz="2400" b="1" dirty="0"/>
              <a:t>Thomas Mann in BBC 30. </a:t>
            </a:r>
            <a:r>
              <a:rPr lang="cs-CZ" altLang="cs-CZ" sz="2400" b="1" dirty="0" err="1"/>
              <a:t>Dezember</a:t>
            </a:r>
            <a:r>
              <a:rPr lang="cs-CZ" altLang="cs-CZ" sz="2400" b="1" dirty="0"/>
              <a:t> 1945:</a:t>
            </a:r>
          </a:p>
          <a:p>
            <a:pPr>
              <a:lnSpc>
                <a:spcPct val="80000"/>
              </a:lnSpc>
              <a:buNone/>
            </a:pPr>
            <a:endParaRPr lang="cs-CZ" altLang="cs-CZ" sz="2400" b="1" dirty="0"/>
          </a:p>
          <a:p>
            <a:pPr>
              <a:lnSpc>
                <a:spcPct val="80000"/>
              </a:lnSpc>
              <a:buNone/>
            </a:pPr>
            <a:r>
              <a:rPr lang="cs-CZ" altLang="cs-CZ" sz="2000" i="1" dirty="0"/>
              <a:t> </a:t>
            </a:r>
            <a:r>
              <a:rPr lang="cs-CZ" altLang="cs-CZ" sz="2400" i="1" dirty="0"/>
              <a:t>„</a:t>
            </a:r>
            <a:r>
              <a:rPr lang="de-DE" sz="2400" dirty="0"/>
              <a:t>Wem es längst vor den Bergen von Hass gegraut hat, die rings um Deutschland sich auftürmten, wer längst in schlaflosen Nächten sich ausgemalt hat, wie furchtbar das entmenschte Tun der Nazis auf Deutschland werde zurückschlagen müssen, der kann jetzt mit Erbarmen in dem, </a:t>
            </a:r>
            <a:r>
              <a:rPr lang="de-DE" sz="2400" b="1" dirty="0"/>
              <a:t>was Deutschen von Russen, Polen und Tschechen geschieht</a:t>
            </a:r>
            <a:r>
              <a:rPr lang="de-DE" sz="2400" dirty="0"/>
              <a:t>, nichts anderes sehen als die </a:t>
            </a:r>
            <a:r>
              <a:rPr lang="de-DE" sz="2400" b="1" dirty="0"/>
              <a:t>mechanische und unvermeidliche Reaktion</a:t>
            </a:r>
            <a:r>
              <a:rPr lang="de-DE" sz="2400" dirty="0"/>
              <a:t> auf Untaten, die ein Volk als Ganzes übt, bei der es leider nicht nach individueller Gerechtigkeit, nicht nach Schuld und Unschuld des Einzelnen geht.“</a:t>
            </a:r>
            <a:r>
              <a:rPr lang="cs-CZ" altLang="cs-CZ" sz="2400" i="1" dirty="0"/>
              <a:t>   </a:t>
            </a:r>
          </a:p>
          <a:p>
            <a:endParaRPr lang="cs-CZ" sz="2400" dirty="0"/>
          </a:p>
        </p:txBody>
      </p:sp>
    </p:spTree>
    <p:extLst>
      <p:ext uri="{BB962C8B-B14F-4D97-AF65-F5344CB8AC3E}">
        <p14:creationId xmlns:p14="http://schemas.microsoft.com/office/powerpoint/2010/main" val="251246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029031-378F-48D0-9890-EF6C615A67B8}"/>
              </a:ext>
            </a:extLst>
          </p:cNvPr>
          <p:cNvSpPr>
            <a:spLocks noGrp="1"/>
          </p:cNvSpPr>
          <p:nvPr>
            <p:ph type="title"/>
          </p:nvPr>
        </p:nvSpPr>
        <p:spPr/>
        <p:txBody>
          <a:bodyPr/>
          <a:lstStyle/>
          <a:p>
            <a:r>
              <a:rPr lang="cs-CZ" dirty="0" err="1"/>
              <a:t>Verschiebung</a:t>
            </a:r>
            <a:r>
              <a:rPr lang="cs-CZ" dirty="0"/>
              <a:t> </a:t>
            </a:r>
            <a:r>
              <a:rPr lang="cs-CZ" dirty="0" err="1"/>
              <a:t>Polens</a:t>
            </a:r>
            <a:r>
              <a:rPr lang="cs-CZ" dirty="0"/>
              <a:t> (</a:t>
            </a:r>
            <a:r>
              <a:rPr lang="cs-CZ" dirty="0" err="1"/>
              <a:t>und</a:t>
            </a:r>
            <a:r>
              <a:rPr lang="cs-CZ" dirty="0"/>
              <a:t> </a:t>
            </a:r>
            <a:r>
              <a:rPr lang="cs-CZ" dirty="0" err="1"/>
              <a:t>Russlands</a:t>
            </a:r>
            <a:r>
              <a:rPr lang="cs-CZ" dirty="0"/>
              <a:t>) nach </a:t>
            </a:r>
            <a:r>
              <a:rPr lang="cs-CZ" dirty="0" err="1"/>
              <a:t>Westen</a:t>
            </a:r>
            <a:endParaRPr lang="de-DE" dirty="0"/>
          </a:p>
        </p:txBody>
      </p:sp>
      <p:pic>
        <p:nvPicPr>
          <p:cNvPr id="2050" name="Picture 2" descr="Karte der Polnischen Westverschiebung">
            <a:extLst>
              <a:ext uri="{FF2B5EF4-FFF2-40B4-BE49-F238E27FC236}">
                <a16:creationId xmlns:a16="http://schemas.microsoft.com/office/drawing/2014/main" id="{E0F0C8C4-8F77-4050-8CA6-50E1E580E0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115344"/>
            <a:ext cx="67056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9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98BDC7B-92E0-462A-AA22-1913031DC452}"/>
              </a:ext>
            </a:extLst>
          </p:cNvPr>
          <p:cNvSpPr>
            <a:spLocks noGrp="1" noChangeArrowheads="1"/>
          </p:cNvSpPr>
          <p:nvPr>
            <p:ph type="title"/>
          </p:nvPr>
        </p:nvSpPr>
        <p:spPr>
          <a:xfrm>
            <a:off x="1333500" y="228600"/>
            <a:ext cx="8877300" cy="1143000"/>
          </a:xfrm>
        </p:spPr>
        <p:txBody>
          <a:bodyPr>
            <a:normAutofit/>
          </a:bodyPr>
          <a:lstStyle/>
          <a:p>
            <a:pPr eaLnBrk="1" hangingPunct="1"/>
            <a:r>
              <a:rPr lang="de-DE" altLang="cs-CZ" sz="4000" b="1">
                <a:latin typeface="Calibri  "/>
              </a:rPr>
              <a:t>Die sog. </a:t>
            </a:r>
            <a:r>
              <a:rPr lang="cs-CZ" altLang="cs-CZ" sz="4000" b="1">
                <a:latin typeface="Calibri  "/>
              </a:rPr>
              <a:t>„Beneš</a:t>
            </a:r>
            <a:r>
              <a:rPr lang="de-DE" altLang="cs-CZ" sz="4000" b="1">
                <a:latin typeface="Calibri  "/>
              </a:rPr>
              <a:t>-Dekrete</a:t>
            </a:r>
            <a:r>
              <a:rPr lang="cs-CZ" altLang="cs-CZ" sz="4000" b="1">
                <a:latin typeface="Calibri  "/>
              </a:rPr>
              <a:t>“</a:t>
            </a:r>
            <a:r>
              <a:rPr lang="cs-CZ" altLang="cs-CZ" sz="4800" b="1">
                <a:latin typeface="Calibri  "/>
              </a:rPr>
              <a:t> </a:t>
            </a:r>
          </a:p>
        </p:txBody>
      </p:sp>
      <p:sp>
        <p:nvSpPr>
          <p:cNvPr id="27651" name="Rectangle 3">
            <a:extLst>
              <a:ext uri="{FF2B5EF4-FFF2-40B4-BE49-F238E27FC236}">
                <a16:creationId xmlns:a16="http://schemas.microsoft.com/office/drawing/2014/main" id="{9EC0055F-C31B-46D1-BDF0-35AD3B2B283D}"/>
              </a:ext>
            </a:extLst>
          </p:cNvPr>
          <p:cNvSpPr>
            <a:spLocks noGrp="1" noChangeArrowheads="1"/>
          </p:cNvSpPr>
          <p:nvPr>
            <p:ph type="body" idx="1"/>
          </p:nvPr>
        </p:nvSpPr>
        <p:spPr>
          <a:xfrm>
            <a:off x="275573" y="2867315"/>
            <a:ext cx="6739002" cy="3762085"/>
          </a:xfrm>
        </p:spPr>
        <p:txBody>
          <a:bodyPr>
            <a:noAutofit/>
          </a:bodyPr>
          <a:lstStyle/>
          <a:p>
            <a:pPr eaLnBrk="1" hangingPunct="1">
              <a:buFontTx/>
              <a:buNone/>
            </a:pPr>
            <a:r>
              <a:rPr lang="cs-CZ" altLang="cs-CZ" sz="2400" dirty="0"/>
              <a:t>     </a:t>
            </a:r>
            <a:r>
              <a:rPr lang="de-DE" altLang="cs-CZ" sz="2400" b="1" dirty="0"/>
              <a:t>Angeordnet</a:t>
            </a:r>
            <a:r>
              <a:rPr lang="de-DE" altLang="cs-CZ" sz="2400" dirty="0"/>
              <a:t>: </a:t>
            </a:r>
            <a:endParaRPr lang="cs-CZ" altLang="cs-CZ" sz="2400" dirty="0"/>
          </a:p>
          <a:p>
            <a:r>
              <a:rPr lang="cs-CZ" altLang="cs-CZ" sz="2400" dirty="0"/>
              <a:t> </a:t>
            </a:r>
            <a:r>
              <a:rPr lang="de-DE" altLang="cs-CZ" sz="2400" dirty="0"/>
              <a:t>Besitzkonfiskation</a:t>
            </a:r>
            <a:endParaRPr lang="cs-CZ" altLang="cs-CZ" sz="2400" dirty="0"/>
          </a:p>
          <a:p>
            <a:r>
              <a:rPr lang="de-DE" altLang="cs-CZ" sz="2400" dirty="0"/>
              <a:t>Bürgerschaftsentzug</a:t>
            </a:r>
            <a:endParaRPr lang="cs-CZ" altLang="cs-CZ" sz="2400" dirty="0"/>
          </a:p>
          <a:p>
            <a:r>
              <a:rPr lang="de-DE" altLang="cs-CZ" sz="2400" dirty="0"/>
              <a:t>Auflösung der deutschen Institutionen samt Bildungseinrichtungen aller Stufen</a:t>
            </a:r>
            <a:endParaRPr lang="cs-CZ" altLang="cs-CZ" sz="2400" dirty="0"/>
          </a:p>
          <a:p>
            <a:r>
              <a:rPr lang="de-DE" altLang="cs-CZ" sz="2400" dirty="0"/>
              <a:t>Zwangsarbeiten</a:t>
            </a:r>
            <a:endParaRPr lang="cs-CZ" altLang="cs-CZ" sz="2400" dirty="0"/>
          </a:p>
          <a:p>
            <a:r>
              <a:rPr lang="de-DE" altLang="cs-CZ" sz="2400" dirty="0"/>
              <a:t>Errichtung der Arbeits- und Internierungslager</a:t>
            </a:r>
            <a:endParaRPr lang="cs-CZ" altLang="cs-CZ" sz="2400" dirty="0"/>
          </a:p>
          <a:p>
            <a:pPr marL="538163" indent="-538163"/>
            <a:endParaRPr lang="cs-CZ" altLang="cs-CZ" sz="2400" dirty="0"/>
          </a:p>
        </p:txBody>
      </p:sp>
      <p:pic>
        <p:nvPicPr>
          <p:cNvPr id="27652" name="Picture 5" descr="174095">
            <a:extLst>
              <a:ext uri="{FF2B5EF4-FFF2-40B4-BE49-F238E27FC236}">
                <a16:creationId xmlns:a16="http://schemas.microsoft.com/office/drawing/2014/main" id="{834ACD66-6446-4445-A753-87D9C0731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812" y="3006247"/>
            <a:ext cx="4795103" cy="32893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3" name="Rectangle 6">
            <a:extLst>
              <a:ext uri="{FF2B5EF4-FFF2-40B4-BE49-F238E27FC236}">
                <a16:creationId xmlns:a16="http://schemas.microsoft.com/office/drawing/2014/main" id="{F3571A61-B1B1-42DB-98BB-C65067A4CB40}"/>
              </a:ext>
            </a:extLst>
          </p:cNvPr>
          <p:cNvSpPr>
            <a:spLocks noChangeArrowheads="1"/>
          </p:cNvSpPr>
          <p:nvPr/>
        </p:nvSpPr>
        <p:spPr bwMode="auto">
          <a:xfrm>
            <a:off x="1880991" y="1208546"/>
            <a:ext cx="101439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cs-CZ" altLang="cs-CZ" sz="2400" b="1" dirty="0" err="1">
                <a:latin typeface="+mn-lt"/>
              </a:rPr>
              <a:t>Allgemein</a:t>
            </a:r>
            <a:r>
              <a:rPr lang="cs-CZ" altLang="cs-CZ" sz="2400" b="1" dirty="0">
                <a:latin typeface="+mn-lt"/>
              </a:rPr>
              <a:t>: </a:t>
            </a:r>
            <a:r>
              <a:rPr lang="de-DE" altLang="cs-CZ" sz="2400" dirty="0">
                <a:latin typeface="+mn-lt"/>
              </a:rPr>
              <a:t>Normen</a:t>
            </a:r>
            <a:r>
              <a:rPr lang="de-DE" altLang="cs-CZ" sz="2400" b="1" dirty="0">
                <a:latin typeface="+mn-lt"/>
              </a:rPr>
              <a:t> </a:t>
            </a:r>
            <a:r>
              <a:rPr lang="de-DE" altLang="cs-CZ" sz="2400" dirty="0">
                <a:latin typeface="+mn-lt"/>
              </a:rPr>
              <a:t>zur Regelung der Tätigkeit der Exilorgane und des erneuerten tschechoslowakischen Staats unmittelbar nach dem Kriegsende.</a:t>
            </a:r>
            <a:r>
              <a:rPr lang="cs-CZ" altLang="cs-CZ" sz="2400" dirty="0">
                <a:latin typeface="+mn-lt"/>
              </a:rPr>
              <a:t> </a:t>
            </a:r>
            <a:r>
              <a:rPr lang="de-DE" altLang="cs-CZ" sz="2400" dirty="0">
                <a:latin typeface="+mn-lt"/>
              </a:rPr>
              <a:t>Nur teilw. bezogen auf die Deutschen und Ungarn aus der </a:t>
            </a:r>
            <a:r>
              <a:rPr lang="cs-CZ" altLang="cs-CZ" sz="2400" dirty="0">
                <a:latin typeface="+mn-lt"/>
              </a:rPr>
              <a:t>Č</a:t>
            </a:r>
            <a:r>
              <a:rPr lang="de-DE" altLang="cs-CZ" sz="2400" dirty="0">
                <a:latin typeface="+mn-lt"/>
              </a:rPr>
              <a:t>SR</a:t>
            </a:r>
            <a:r>
              <a:rPr lang="cs-CZ" altLang="cs-CZ" sz="2400" dirty="0">
                <a:latin typeface="+mn-lt"/>
              </a:rPr>
              <a:t> (</a:t>
            </a:r>
            <a:r>
              <a:rPr lang="cs-CZ" altLang="cs-CZ" sz="2400" dirty="0" err="1">
                <a:latin typeface="+mn-lt"/>
              </a:rPr>
              <a:t>acht</a:t>
            </a:r>
            <a:r>
              <a:rPr lang="cs-CZ" altLang="cs-CZ" sz="2400" dirty="0">
                <a:latin typeface="+mn-lt"/>
              </a:rPr>
              <a:t> Dekrete von </a:t>
            </a:r>
            <a:r>
              <a:rPr lang="cs-CZ" altLang="cs-CZ" sz="2400" dirty="0" err="1">
                <a:latin typeface="+mn-lt"/>
              </a:rPr>
              <a:t>zirka</a:t>
            </a:r>
            <a:r>
              <a:rPr lang="cs-CZ" altLang="cs-CZ" sz="2400" dirty="0">
                <a:latin typeface="+mn-lt"/>
              </a:rPr>
              <a:t> </a:t>
            </a:r>
            <a:r>
              <a:rPr lang="cs-CZ" altLang="cs-CZ" sz="2400" dirty="0" err="1">
                <a:latin typeface="+mn-lt"/>
              </a:rPr>
              <a:t>ein</a:t>
            </a:r>
            <a:r>
              <a:rPr lang="cs-CZ" altLang="cs-CZ" sz="2400" dirty="0">
                <a:latin typeface="+mn-lt"/>
              </a:rPr>
              <a:t> </a:t>
            </a:r>
            <a:r>
              <a:rPr lang="cs-CZ" altLang="cs-CZ" sz="2400" dirty="0" err="1">
                <a:latin typeface="+mn-lt"/>
              </a:rPr>
              <a:t>Hundert</a:t>
            </a:r>
            <a:r>
              <a:rPr lang="cs-CZ" altLang="cs-CZ" sz="2400" dirty="0">
                <a:latin typeface="+mn-lt"/>
              </a:rPr>
              <a:t>).</a:t>
            </a:r>
          </a:p>
        </p:txBody>
      </p:sp>
    </p:spTree>
    <p:extLst>
      <p:ext uri="{BB962C8B-B14F-4D97-AF65-F5344CB8AC3E}">
        <p14:creationId xmlns:p14="http://schemas.microsoft.com/office/powerpoint/2010/main" val="2637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5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500"/>
                                        <p:tgtEl>
                                          <p:spTgt spid="276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500"/>
                                        <p:tgtEl>
                                          <p:spTgt spid="276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1">
                                            <p:txEl>
                                              <p:pRg st="4" end="4"/>
                                            </p:txEl>
                                          </p:spTgt>
                                        </p:tgtEl>
                                        <p:attrNameLst>
                                          <p:attrName>style.visibility</p:attrName>
                                        </p:attrNameLst>
                                      </p:cBhvr>
                                      <p:to>
                                        <p:strVal val="visible"/>
                                      </p:to>
                                    </p:set>
                                    <p:animEffect transition="in" filter="fade">
                                      <p:cBhvr>
                                        <p:cTn id="32" dur="500"/>
                                        <p:tgtEl>
                                          <p:spTgt spid="276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Effect transition="in" filter="fade">
                                      <p:cBhvr>
                                        <p:cTn id="37"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3"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1722</Words>
  <Application>Microsoft Office PowerPoint</Application>
  <PresentationFormat>Širokoúhlá obrazovka</PresentationFormat>
  <Paragraphs>122</Paragraphs>
  <Slides>28</Slides>
  <Notes>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28</vt:i4>
      </vt:variant>
    </vt:vector>
  </HeadingPairs>
  <TitlesOfParts>
    <vt:vector size="36" baseType="lpstr">
      <vt:lpstr>Arial</vt:lpstr>
      <vt:lpstr>Arial Black</vt:lpstr>
      <vt:lpstr>Calibri</vt:lpstr>
      <vt:lpstr>Calibri  </vt:lpstr>
      <vt:lpstr>Calibri Light</vt:lpstr>
      <vt:lpstr>Times New Roman</vt:lpstr>
      <vt:lpstr>Wingdings</vt:lpstr>
      <vt:lpstr>Motiv Office</vt:lpstr>
      <vt:lpstr>Vertreibung/Transfer/Abschiebung der Deutschen aus Mittelosteuropa und der Tschechoslowakei</vt:lpstr>
      <vt:lpstr>Prezentace aplikace PowerPoint</vt:lpstr>
      <vt:lpstr>Pläne vor Mai 1945</vt:lpstr>
      <vt:lpstr>Pläne vor Mai 1945</vt:lpstr>
      <vt:lpstr>Pläne vor Mai 1945</vt:lpstr>
      <vt:lpstr>Pläne vor Mai 1945</vt:lpstr>
      <vt:lpstr>Kollektivschuld (Kontext der Nachkriegszeit)</vt:lpstr>
      <vt:lpstr>Verschiebung Polens (und Russlands) nach Westen</vt:lpstr>
      <vt:lpstr>Die sog. „Beneš-Dekrete“ </vt:lpstr>
      <vt:lpstr>Die sog. „Beneš-Dekrete“ </vt:lpstr>
      <vt:lpstr>Prezentace aplikace PowerPoint</vt:lpstr>
      <vt:lpstr>1. Phase – Bis Sebptember 1945</vt:lpstr>
      <vt:lpstr>Prerauer Massaker, 18-19. 6. 1945 (Foto von Lukáš Houdek)</vt:lpstr>
      <vt:lpstr>1. Phase – Tage und Wochen nach Kriegsende</vt:lpstr>
      <vt:lpstr>Integrationslager, Gefangenenlager und Gefängnisse (über 350 000 Leute)</vt:lpstr>
      <vt:lpstr>Postelberg, Juni 1945 (Foto von Lukáš Houdek)</vt:lpstr>
      <vt:lpstr>Transportzüge und (Todes)Märsche</vt:lpstr>
      <vt:lpstr>E. Beneš in Brünn 12. Mai 1945</vt:lpstr>
      <vt:lpstr>Prezentace aplikace PowerPoint</vt:lpstr>
      <vt:lpstr>Prezentace aplikace PowerPoint</vt:lpstr>
      <vt:lpstr>Prezentace aplikace PowerPoint</vt:lpstr>
      <vt:lpstr>Die Lage der Vertriebenen in Deutschland: Leben in Baracken, Trümmern, Hunger und Hass gegen die „Polacken“…</vt:lpstr>
      <vt:lpstr>Neue Städte der Vertriebenen</vt:lpstr>
      <vt:lpstr>Prezentace aplikace PowerPoint</vt:lpstr>
      <vt:lpstr>Prezentace aplikace PowerPoint</vt:lpstr>
      <vt:lpstr>Bezeichnung: unterschiedliche Narrative</vt:lpstr>
      <vt:lpstr>Weiterführende Literatur</vt:lpstr>
      <vt:lpstr>Zusammenfassung der wichtigsten Daten der Vorlesung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Vertreibung/Transfer/Abschiebung der Deutschen aus der Tschechoslowakei</dc:title>
  <dc:creator>Štěpán Zbytovský</dc:creator>
  <cp:lastModifiedBy>Václav Smyčka</cp:lastModifiedBy>
  <cp:revision>47</cp:revision>
  <cp:lastPrinted>2018-05-14T12:00:14Z</cp:lastPrinted>
  <dcterms:created xsi:type="dcterms:W3CDTF">2018-05-14T06:48:02Z</dcterms:created>
  <dcterms:modified xsi:type="dcterms:W3CDTF">2022-05-17T20:04:33Z</dcterms:modified>
</cp:coreProperties>
</file>