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313" r:id="rId4"/>
    <p:sldId id="258" r:id="rId5"/>
    <p:sldId id="260" r:id="rId6"/>
    <p:sldId id="265" r:id="rId7"/>
    <p:sldId id="266" r:id="rId8"/>
    <p:sldId id="261" r:id="rId9"/>
    <p:sldId id="263" r:id="rId10"/>
    <p:sldId id="309" r:id="rId11"/>
    <p:sldId id="259" r:id="rId12"/>
    <p:sldId id="262" r:id="rId13"/>
    <p:sldId id="310" r:id="rId14"/>
    <p:sldId id="311" r:id="rId15"/>
    <p:sldId id="312" r:id="rId16"/>
    <p:sldId id="314" r:id="rId17"/>
    <p:sldId id="308" r:id="rId18"/>
    <p:sldId id="273" r:id="rId19"/>
    <p:sldId id="280" r:id="rId20"/>
    <p:sldId id="31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47B70-4014-42CC-846E-371E418B7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1A0339-CD3B-403B-AD45-05916EC4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967811-7638-4912-8F23-039FE654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BD7-8724-4D7C-8ACD-2547B066659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395F64-CE31-4385-B08A-DD608D3C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D7EC23-694F-48A9-9867-39C15A68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13B2-8D4A-45CF-B35F-284A558B9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68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F9EAF-56A1-4937-A5A8-A5C8AE76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88607A-8BDB-4D80-87B8-2287FEF61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4C8201-4560-4633-8CE7-F5AA782D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BD7-8724-4D7C-8ACD-2547B066659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CE7AE3-06AE-4433-8FB8-DA3DBE8A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28F726-2BD3-4297-B030-EE0C11B2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13B2-8D4A-45CF-B35F-284A558B9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31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BE4C8D-D322-43FC-AF1C-63EC348D8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9F89E5-63AC-443A-AD07-4A9F6CA14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4A2A03-F175-443A-97E7-F4825A2F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BD7-8724-4D7C-8ACD-2547B066659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1859F6-CE04-4F4F-A5D8-DBFB6F59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BB46D6-9128-4D9D-AFA5-D5FC40F8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13B2-8D4A-45CF-B35F-284A558B9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94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DD672-83E2-402C-B89F-FD4F392B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8E7751-0BE6-4BF7-A936-87A06BBE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358E53-83AD-49E2-90A9-87AA4148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BD7-8724-4D7C-8ACD-2547B066659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AB21CD-951E-47DB-BEDC-CF89104B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77575-7314-4964-B9B6-79BC64CD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13B2-8D4A-45CF-B35F-284A558B9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52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D36CC-1027-41EE-B317-BDF11D65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9FB94B-45E3-44EA-99B0-93CDF4E1F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9E6315-A04B-4DEE-B679-9E42C83C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BD7-8724-4D7C-8ACD-2547B066659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21B7C3-E84D-4166-B007-BB9DC01B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143EDD-2B02-4D4E-B4AA-A4F3B6D4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13B2-8D4A-45CF-B35F-284A558B9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3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F5638-C1CE-47A6-B4CB-47A871CA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D02537-8357-4BC9-A700-ABA4068B4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81853F-6467-4BDF-93A4-28BD7731A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EA676A-BCA7-4906-9B10-C7B599C5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BD7-8724-4D7C-8ACD-2547B066659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FE1982-C59D-49C1-88E0-39430651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F783C8-BD33-49AC-8270-3A40CC70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13B2-8D4A-45CF-B35F-284A558B9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13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CB98C-753C-4170-99A5-1D1A8B88B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784590-FD3C-4B3C-AAF9-53494FBE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1039FA-EF23-48E0-8F7F-9039CB1B6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27BD4AD-3352-4DAC-857A-129DD0B9D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AF5D93-83E7-498A-A7BB-910C86EFA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2CE9857-4C22-4C5F-9CE9-1C398B35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BD7-8724-4D7C-8ACD-2547B066659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055638-BC20-4EF8-8403-A465544A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9B4C54-9E15-41CD-838A-1CF39F03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13B2-8D4A-45CF-B35F-284A558B9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97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7C792-0A82-4DE9-A4CF-CD76B91E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9BD7576-75DC-479D-8E9C-8B4225BB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BD7-8724-4D7C-8ACD-2547B066659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9BC378-2487-40AC-B5DD-617A64FE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224C80-25A5-42C5-8862-C19354F8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13B2-8D4A-45CF-B35F-284A558B9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0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672DAA1-D2A7-4E77-9D10-221CAC0A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BD7-8724-4D7C-8ACD-2547B066659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F484252-7D0B-4D33-9370-FBF32FD3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081315-DCED-4BEF-93EA-2B753BE6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13B2-8D4A-45CF-B35F-284A558B9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09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F026C-6F85-4438-A5D8-79AB40AE5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9D154-F258-435E-BEB6-06618C376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61A647-D523-4222-B2AD-9CD6450E6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4E2581-9465-417A-A90D-A6B64826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BD7-8724-4D7C-8ACD-2547B066659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EC5495-B1B7-415B-A693-85D62C5B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972E10-DC0F-44E7-A2C7-383AD2C9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13B2-8D4A-45CF-B35F-284A558B9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26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514F-0888-4B43-B168-0549FB83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E81EB1C-D52C-4792-92FE-D44EBC36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BB712C-F1FD-4EDD-9745-5A1A6F48B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C0EA25-CD8A-4ABA-BB41-84F44977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6BD7-8724-4D7C-8ACD-2547B066659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CBE6E2-26E2-4900-9995-FFA03456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38A86E-79A8-401E-ABE2-83ED4AEA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13B2-8D4A-45CF-B35F-284A558B9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82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9F383E0-3EF5-4EE9-B93D-ABD850F3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C1539E-3934-4922-B3E3-9C5230948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E73D76-4171-471E-A1D8-A1D2B2A0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6BD7-8724-4D7C-8ACD-2547B066659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9C7D96-C0BA-40A6-BDCC-50D5E386C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D139F9-57C3-4665-9A85-9716775C9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A13B2-8D4A-45CF-B35F-284A558B9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34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6M-VpDvAvZ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Německá literatura 20. stol.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X. Literatura v 60. a 70. letech – dokumentární literatura a politické angažmá literatury v SRN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F4905-67CF-43D1-B5ED-09D9567E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Peter Weis: témata  a formy dokumentárního divadla (1968)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02F19-A28B-40B7-8259-A4ECC7F4B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Při líčení loupežných tažení a genocid je technika malování na </a:t>
            </a:r>
            <a:r>
              <a:rPr lang="cs-CZ" dirty="0" err="1"/>
              <a:t>černobílo</a:t>
            </a:r>
            <a:r>
              <a:rPr lang="cs-CZ" dirty="0"/>
              <a:t> oprávněná, bez jakýchkoli smířlivých rysů pro stranu násilníků, s  co největší možnou solidaritou pro stranu vykořisťovaných. Dokumentární divadlo může přijmout formu tribunálu. Ani tady si nečiní nárok na to, že by se přiblížilo autenticitě norimberského tribunálu, frankfurtských  auschwitzských procesů, výslechu v americkém Senátu nebo zasedání </a:t>
            </a:r>
            <a:r>
              <a:rPr lang="cs-CZ" dirty="0" err="1"/>
              <a:t>Russelova</a:t>
            </a:r>
            <a:r>
              <a:rPr lang="cs-CZ" dirty="0"/>
              <a:t> tribunálu. Přesto  může dát otázkám a konfliktním bodům vyřčeným ve skutečných jednacích místnostech novém výpovědní hodnoty. Díky odstupu, který získává, může sledovat spory z úhlů pohledu, které se ve skutečných případech nenaskýtaly. Jednající postavy jsou uváděny do historického kontextu. Zároveň s představením jejich jednání se ukazuje vývoj, jehož jsou důsledkem a upozorňuje se na přetrvávající další následky. Na podkladě jejich činnosti  se demonstruje mechanismus, který dále zasahuje do skutečnosti. Všechno nepodstatné, všechny odchylky mohou být  opominuty ve prospěch vlastní zkoumané problematiky.</a:t>
            </a:r>
            <a:endParaRPr lang="de-D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87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47248" cy="922114"/>
          </a:xfrm>
        </p:spPr>
        <p:txBody>
          <a:bodyPr>
            <a:normAutofit/>
          </a:bodyPr>
          <a:lstStyle/>
          <a:p>
            <a:r>
              <a:rPr lang="cs-CZ" sz="2800" dirty="0"/>
              <a:t>Peter Weiss o dokumentárním divadlu (1968)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484785"/>
            <a:ext cx="8424936" cy="4032448"/>
          </a:xfrm>
        </p:spPr>
        <p:txBody>
          <a:bodyPr>
            <a:normAutofit fontScale="55000" lnSpcReduction="20000"/>
          </a:bodyPr>
          <a:lstStyle/>
          <a:p>
            <a:r>
              <a:rPr lang="cs-CZ" sz="4900" dirty="0"/>
              <a:t>Síla dokumentárního divadla spočívá v tom, že dokáže sestavit z fragmentů skutečnosti aplikovatelný vzor, model aktuálních procesů. Nenalézá se v centru události, ale zaujímá pozici pozorovatele a analytika. Se svou střihovou technikou vyzvedá jednotlivosti z chaotického materiálu vnější reality</a:t>
            </a:r>
            <a:r>
              <a:rPr lang="de-DE" sz="4900" dirty="0"/>
              <a:t>. </a:t>
            </a:r>
            <a:r>
              <a:rPr lang="cs-CZ" sz="4900" dirty="0"/>
              <a:t>Konfrontací protichůdných detailů upozorňuje na existující konflikt</a:t>
            </a:r>
            <a:r>
              <a:rPr lang="de-DE" sz="4900" dirty="0"/>
              <a:t>. [ ....] </a:t>
            </a:r>
            <a:endParaRPr lang="cs-CZ" sz="4900" dirty="0"/>
          </a:p>
          <a:p>
            <a:r>
              <a:rPr lang="cs-CZ" sz="4900" dirty="0"/>
              <a:t>Dokumentární divadlo je stranické. Mnohá jeho témata nemohou vést k ničemu jinému než k odsudku, Pro takové divadlo je objektivita eventuálně pojmem, který slouží určité mocenské skupině k ospravedlnění jejích činů. </a:t>
            </a:r>
            <a:r>
              <a:rPr lang="de-DE" sz="4900" dirty="0"/>
              <a:t>[ ...]</a:t>
            </a:r>
            <a:endParaRPr lang="cs-CZ" sz="49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důležitá díla dokumentárního divadla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1963 </a:t>
            </a:r>
            <a:r>
              <a:rPr lang="cs-CZ" dirty="0" err="1"/>
              <a:t>Rolf</a:t>
            </a:r>
            <a:r>
              <a:rPr lang="cs-CZ" dirty="0"/>
              <a:t> </a:t>
            </a:r>
            <a:r>
              <a:rPr lang="cs-CZ" dirty="0" err="1"/>
              <a:t>Hochhuth</a:t>
            </a:r>
            <a:r>
              <a:rPr lang="cs-CZ" dirty="0"/>
              <a:t>: </a:t>
            </a:r>
            <a:r>
              <a:rPr lang="cs-CZ" i="1" dirty="0"/>
              <a:t>Der </a:t>
            </a:r>
            <a:r>
              <a:rPr lang="cs-CZ" i="1" dirty="0" err="1"/>
              <a:t>Stellvertreter</a:t>
            </a:r>
            <a:endParaRPr lang="cs-CZ" i="1" dirty="0"/>
          </a:p>
          <a:p>
            <a:r>
              <a:rPr lang="cs-CZ" dirty="0"/>
              <a:t>1964 </a:t>
            </a:r>
            <a:r>
              <a:rPr lang="cs-CZ" dirty="0" err="1"/>
              <a:t>Heinar</a:t>
            </a:r>
            <a:r>
              <a:rPr lang="cs-CZ" dirty="0"/>
              <a:t> </a:t>
            </a:r>
            <a:r>
              <a:rPr lang="cs-CZ" dirty="0" err="1"/>
              <a:t>Kipphart</a:t>
            </a:r>
            <a:r>
              <a:rPr lang="cs-CZ" i="1" dirty="0"/>
              <a:t>: In der </a:t>
            </a:r>
            <a:r>
              <a:rPr lang="cs-CZ" i="1" dirty="0" err="1"/>
              <a:t>Sache</a:t>
            </a:r>
            <a:r>
              <a:rPr lang="cs-CZ" i="1" dirty="0"/>
              <a:t> J. Robert Oppenheimer</a:t>
            </a:r>
          </a:p>
          <a:p>
            <a:endParaRPr lang="cs-CZ" dirty="0"/>
          </a:p>
        </p:txBody>
      </p:sp>
      <p:pic>
        <p:nvPicPr>
          <p:cNvPr id="4" name="708011">
            <a:hlinkClick r:id="" action="ppaction://media"/>
            <a:extLst>
              <a:ext uri="{FF2B5EF4-FFF2-40B4-BE49-F238E27FC236}">
                <a16:creationId xmlns:a16="http://schemas.microsoft.com/office/drawing/2014/main" id="{96569C9C-A2F7-4E24-B5B7-6AE21ACC6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Obrázek 5" descr="Obsah obrázku muž, osoba, vázanka, oblek&#10;&#10;Popis byl vytvořen automaticky">
            <a:extLst>
              <a:ext uri="{FF2B5EF4-FFF2-40B4-BE49-F238E27FC236}">
                <a16:creationId xmlns:a16="http://schemas.microsoft.com/office/drawing/2014/main" id="{17AA800B-9C51-4DE4-9C3E-EBDAAC3C9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2" y="2923829"/>
            <a:ext cx="5178514" cy="3569046"/>
          </a:xfrm>
          <a:prstGeom prst="rect">
            <a:avLst/>
          </a:prstGeom>
        </p:spPr>
      </p:pic>
      <p:pic>
        <p:nvPicPr>
          <p:cNvPr id="8" name="Obrázek 7" descr="Obsah obrázku osoba, muž, interiér, držení&#10;&#10;Popis byl vytvořen automaticky">
            <a:extLst>
              <a:ext uri="{FF2B5EF4-FFF2-40B4-BE49-F238E27FC236}">
                <a16:creationId xmlns:a16="http://schemas.microsoft.com/office/drawing/2014/main" id="{5E2C8EC6-34ED-4CD7-B0AE-DC10121A8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927" y="2948775"/>
            <a:ext cx="5434601" cy="360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1C0EF-794C-4C75-867A-F8DDEB52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Heinar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Kipphardt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(1922 ve slezském Heidersdorfu-1982 v Mnichově)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FEDD6-4322-4620-B310-7BF3DAFE5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Otec jako sociální demokrat  1933 zatčen a do 1937 držen v KZ poté v Porýní a od 1944 na frontě</a:t>
            </a:r>
          </a:p>
          <a:p>
            <a:r>
              <a:rPr lang="cs-CZ" dirty="0"/>
              <a:t>Studuje medicínu, 1942 poslán na východní frontu, v lednu 1945 dezertoval</a:t>
            </a:r>
          </a:p>
          <a:p>
            <a:r>
              <a:rPr lang="cs-CZ" u="sng" dirty="0"/>
              <a:t>Povídky z války</a:t>
            </a:r>
            <a:r>
              <a:rPr lang="cs-CZ" dirty="0"/>
              <a:t>: </a:t>
            </a:r>
            <a:r>
              <a:rPr lang="cs-CZ" b="1" i="1" dirty="0"/>
              <a:t>1956 Der </a:t>
            </a:r>
            <a:r>
              <a:rPr lang="cs-CZ" b="1" i="1" dirty="0" err="1"/>
              <a:t>Hund</a:t>
            </a:r>
            <a:r>
              <a:rPr lang="cs-CZ" b="1" i="1" dirty="0"/>
              <a:t> des </a:t>
            </a:r>
            <a:r>
              <a:rPr lang="cs-CZ" b="1" i="1" dirty="0" err="1"/>
              <a:t>Generals</a:t>
            </a:r>
            <a:r>
              <a:rPr lang="cs-CZ" dirty="0"/>
              <a:t> (1962 jako drama) ,</a:t>
            </a:r>
            <a:r>
              <a:rPr lang="cs-CZ" i="1" dirty="0"/>
              <a:t>1960 Der Mann des </a:t>
            </a:r>
            <a:r>
              <a:rPr lang="cs-CZ" i="1" dirty="0" err="1"/>
              <a:t>Tages</a:t>
            </a:r>
            <a:r>
              <a:rPr lang="cs-CZ" i="1" dirty="0"/>
              <a:t> a </a:t>
            </a:r>
            <a:r>
              <a:rPr lang="cs-CZ" dirty="0"/>
              <a:t> (1977 </a:t>
            </a:r>
            <a:r>
              <a:rPr lang="cs-CZ" i="1" dirty="0"/>
              <a:t>Der </a:t>
            </a:r>
            <a:r>
              <a:rPr lang="cs-CZ" i="1" dirty="0" err="1"/>
              <a:t>Desserteur</a:t>
            </a:r>
            <a:r>
              <a:rPr lang="cs-CZ" dirty="0"/>
              <a:t> </a:t>
            </a:r>
          </a:p>
          <a:p>
            <a:pPr hangingPunct="0"/>
            <a:r>
              <a:rPr lang="cs-CZ" u="sng" dirty="0"/>
              <a:t>Dokumentární dramata: </a:t>
            </a:r>
            <a:r>
              <a:rPr lang="cs-CZ" b="1" i="1" dirty="0"/>
              <a:t>1965 Joel Brand. Die </a:t>
            </a:r>
            <a:r>
              <a:rPr lang="cs-CZ" b="1" i="1" dirty="0" err="1"/>
              <a:t>Geschichte</a:t>
            </a:r>
            <a:r>
              <a:rPr lang="cs-CZ" b="1" i="1" dirty="0"/>
              <a:t> </a:t>
            </a:r>
            <a:r>
              <a:rPr lang="cs-CZ" b="1" i="1" dirty="0" err="1"/>
              <a:t>eines</a:t>
            </a:r>
            <a:r>
              <a:rPr lang="cs-CZ" b="1" i="1" dirty="0"/>
              <a:t> </a:t>
            </a:r>
            <a:r>
              <a:rPr lang="cs-CZ" b="1" i="1" dirty="0" err="1"/>
              <a:t>Geschäfts</a:t>
            </a:r>
            <a:r>
              <a:rPr lang="cs-CZ" b="1" i="1" dirty="0"/>
              <a:t>, </a:t>
            </a:r>
            <a:r>
              <a:rPr lang="cs-CZ" dirty="0"/>
              <a:t>1983 </a:t>
            </a:r>
            <a:r>
              <a:rPr lang="cs-CZ" b="1" dirty="0" err="1"/>
              <a:t>Bruder</a:t>
            </a:r>
            <a:r>
              <a:rPr lang="cs-CZ" b="1" dirty="0"/>
              <a:t> </a:t>
            </a:r>
            <a:r>
              <a:rPr lang="cs-CZ" b="1" dirty="0" err="1"/>
              <a:t>Eichmann</a:t>
            </a:r>
            <a:r>
              <a:rPr lang="cs-CZ" b="1" dirty="0"/>
              <a:t> </a:t>
            </a:r>
            <a:r>
              <a:rPr lang="cs-CZ" dirty="0"/>
              <a:t> a 1964 </a:t>
            </a:r>
            <a:r>
              <a:rPr lang="cs-CZ" b="1" i="1" dirty="0"/>
              <a:t>In der </a:t>
            </a:r>
            <a:r>
              <a:rPr lang="cs-CZ" b="1" i="1" dirty="0" err="1"/>
              <a:t>Sache</a:t>
            </a:r>
            <a:r>
              <a:rPr lang="cs-CZ" b="1" i="1" dirty="0"/>
              <a:t> J. Robert Oppenheimer</a:t>
            </a:r>
            <a:r>
              <a:rPr lang="cs-CZ" dirty="0"/>
              <a:t> </a:t>
            </a:r>
            <a:endParaRPr lang="cs-CZ" b="1" dirty="0"/>
          </a:p>
          <a:p>
            <a:pPr hangingPunct="0"/>
            <a:r>
              <a:rPr lang="cs-CZ" dirty="0"/>
              <a:t> od února 2.1946 jako asistent v nemocnici  v </a:t>
            </a:r>
            <a:r>
              <a:rPr lang="cs-CZ" dirty="0" err="1"/>
              <a:t>Krenfeldu</a:t>
            </a:r>
            <a:r>
              <a:rPr lang="cs-CZ" dirty="0"/>
              <a:t>, 1949 přesídlí do NDR a 1950 dokončí ve </a:t>
            </a:r>
            <a:r>
              <a:rPr lang="cs-CZ" dirty="0" err="1"/>
              <a:t>vých</a:t>
            </a:r>
            <a:r>
              <a:rPr lang="cs-CZ" dirty="0"/>
              <a:t>. Berlíně studium v oboru psychiatrie</a:t>
            </a:r>
          </a:p>
          <a:p>
            <a:pPr hangingPunct="0"/>
            <a:r>
              <a:rPr lang="cs-CZ" dirty="0"/>
              <a:t>1950 </a:t>
            </a:r>
            <a:r>
              <a:rPr lang="cs-CZ" dirty="0" err="1"/>
              <a:t>beendete</a:t>
            </a:r>
            <a:r>
              <a:rPr lang="cs-CZ" dirty="0"/>
              <a:t> K. </a:t>
            </a:r>
            <a:r>
              <a:rPr lang="cs-CZ" dirty="0" err="1"/>
              <a:t>das</a:t>
            </a:r>
            <a:r>
              <a:rPr lang="cs-CZ" dirty="0"/>
              <a:t> Studium in </a:t>
            </a:r>
            <a:r>
              <a:rPr lang="cs-CZ" dirty="0" err="1"/>
              <a:t>Ost-Berlin</a:t>
            </a:r>
            <a:r>
              <a:rPr lang="cs-CZ" dirty="0"/>
              <a:t>, Fach: Psychiatrie</a:t>
            </a:r>
          </a:p>
          <a:p>
            <a:r>
              <a:rPr lang="cs-CZ" dirty="0"/>
              <a:t>1950-9 dramaturg v </a:t>
            </a:r>
            <a:r>
              <a:rPr lang="cs-CZ" dirty="0" err="1"/>
              <a:t>Deutsches</a:t>
            </a:r>
            <a:r>
              <a:rPr lang="cs-CZ" dirty="0"/>
              <a:t> </a:t>
            </a:r>
            <a:r>
              <a:rPr lang="cs-CZ" dirty="0" err="1"/>
              <a:t>Theater</a:t>
            </a:r>
            <a:r>
              <a:rPr lang="cs-CZ" dirty="0"/>
              <a:t> ve východní Berlíně</a:t>
            </a:r>
          </a:p>
          <a:p>
            <a:r>
              <a:rPr lang="cs-CZ" dirty="0"/>
              <a:t>Dramata: 1950 </a:t>
            </a:r>
            <a:r>
              <a:rPr lang="cs-CZ" b="1" i="1" dirty="0" err="1"/>
              <a:t>Entscheidung</a:t>
            </a:r>
            <a:r>
              <a:rPr lang="cs-CZ" dirty="0"/>
              <a:t>, 1952 </a:t>
            </a:r>
            <a:r>
              <a:rPr lang="cs-CZ" b="1" i="1" dirty="0"/>
              <a:t>Shakespeare </a:t>
            </a:r>
            <a:r>
              <a:rPr lang="cs-CZ" b="1" i="1" dirty="0" err="1"/>
              <a:t>dringend</a:t>
            </a:r>
            <a:r>
              <a:rPr lang="cs-CZ" b="1" i="1" dirty="0"/>
              <a:t> </a:t>
            </a:r>
            <a:r>
              <a:rPr lang="cs-CZ" b="1" i="1" dirty="0" err="1"/>
              <a:t>gesucht</a:t>
            </a:r>
            <a:endParaRPr lang="cs-CZ" b="1" i="1" dirty="0"/>
          </a:p>
          <a:p>
            <a:r>
              <a:rPr lang="cs-CZ" dirty="0"/>
              <a:t>1953 Národní cena NDR, ale  1959 odchází pracovně do Düsseldorfu a po interview v Die Welt kampaň východoněmeckých novin, takže zůstává v SRN</a:t>
            </a:r>
          </a:p>
          <a:p>
            <a:r>
              <a:rPr lang="cs-CZ" dirty="0"/>
              <a:t>1956</a:t>
            </a:r>
            <a:r>
              <a:rPr lang="cs-CZ" b="1" dirty="0"/>
              <a:t> </a:t>
            </a:r>
            <a:r>
              <a:rPr lang="cs-CZ" b="1" i="1" dirty="0"/>
              <a:t>Der </a:t>
            </a:r>
            <a:r>
              <a:rPr lang="cs-CZ" b="1" dirty="0" err="1"/>
              <a:t>Aufstieg</a:t>
            </a:r>
            <a:r>
              <a:rPr lang="cs-CZ" b="1" dirty="0"/>
              <a:t> des Alois </a:t>
            </a:r>
            <a:r>
              <a:rPr lang="cs-CZ" b="1" dirty="0" err="1"/>
              <a:t>Piontek</a:t>
            </a:r>
            <a:r>
              <a:rPr lang="cs-CZ" b="1" dirty="0"/>
              <a:t>. </a:t>
            </a:r>
            <a:r>
              <a:rPr lang="cs-CZ" b="1" dirty="0" err="1"/>
              <a:t>Eine</a:t>
            </a:r>
            <a:r>
              <a:rPr lang="cs-CZ" b="1" dirty="0"/>
              <a:t> </a:t>
            </a:r>
            <a:r>
              <a:rPr lang="cs-CZ" b="1" dirty="0" err="1"/>
              <a:t>tragikomedische</a:t>
            </a:r>
            <a:r>
              <a:rPr lang="cs-CZ" b="1" dirty="0"/>
              <a:t> Farce </a:t>
            </a:r>
            <a:r>
              <a:rPr lang="cs-CZ" dirty="0"/>
              <a:t>–satira na německý hospodářský zázrak  a kritika „průměrného občana(„</a:t>
            </a:r>
            <a:r>
              <a:rPr lang="cs-CZ" dirty="0" err="1"/>
              <a:t>Eichmann</a:t>
            </a:r>
            <a:r>
              <a:rPr lang="cs-CZ" dirty="0"/>
              <a:t> - </a:t>
            </a:r>
            <a:r>
              <a:rPr lang="cs-CZ" dirty="0" err="1"/>
              <a:t>Haltung</a:t>
            </a:r>
            <a:r>
              <a:rPr lang="cs-CZ" dirty="0"/>
              <a:t>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34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A85FC-F11E-46C4-AFA5-EF52E9BC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Heinar</a:t>
            </a:r>
            <a:r>
              <a:rPr lang="cs-CZ" dirty="0"/>
              <a:t> </a:t>
            </a:r>
            <a:r>
              <a:rPr lang="cs-CZ" dirty="0" err="1"/>
              <a:t>Kipphardt:</a:t>
            </a:r>
            <a:r>
              <a:rPr lang="cs-CZ" b="1" i="1" dirty="0" err="1"/>
              <a:t>In</a:t>
            </a:r>
            <a:r>
              <a:rPr lang="cs-CZ" b="1" i="1" dirty="0"/>
              <a:t> der </a:t>
            </a:r>
            <a:r>
              <a:rPr lang="cs-CZ" b="1" i="1" dirty="0" err="1"/>
              <a:t>Sache</a:t>
            </a:r>
            <a:r>
              <a:rPr lang="cs-CZ" b="1" i="1" dirty="0"/>
              <a:t> J. Robert Oppenheimer (1964)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A7AFA-9B27-4AEB-93C6-EC660384F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hangingPunct="0"/>
            <a:r>
              <a:rPr lang="cs-CZ" dirty="0"/>
              <a:t>v češtině již roku 1965; Oppenheimer, hlavní tvůrce americké atomové bomby, stojí roku 1954 před komisí, která má zjistit, zda je dostatečně loajální k americké vládě, aby mohl i nadále pracovat na americkém atomovém programu. Oppenheimer je nařčen především z pozdržování výroby vodíkové bomby po druhé světové válce. Důvodem jeho postoje mají být jeho sympatie ke komunismu, množství přátel mezi komunisty (včetně O. bratra) a jeho vlastní členství v organizacích blízkých komunistické straně ve třicátých letech. Hlavní otázkou je, jak daleko vlastně může jít fyzika, potažmo jakýkoli vědní obor, kde jsou etické hranice poznání, zda je rozhodnější loajalita k vlastní vládě či k celému lidstvu. Pro Oppenheimera i další postavy vědců v této hře je důležitým přelomem v jejich bádání svržení atomové bomby na Hirošimu, které je nutí zabývat se pro příště otázkou použití jejich vlastních objevů pro ničení a zabíjení a tedy otázkami svědomí při vědecké práci. (Podobně: </a:t>
            </a:r>
            <a:r>
              <a:rPr lang="de-DE" dirty="0"/>
              <a:t>Dürrenmatt  Die Physiker 1962</a:t>
            </a:r>
            <a:r>
              <a:rPr lang="cs-CZ" dirty="0"/>
              <a:t>!</a:t>
            </a:r>
            <a:r>
              <a:rPr lang="de-DE" dirty="0"/>
              <a:t>)</a:t>
            </a:r>
            <a:endParaRPr lang="cs-CZ" dirty="0"/>
          </a:p>
          <a:p>
            <a:r>
              <a:rPr lang="de-DE" dirty="0"/>
              <a:t>Drama je </a:t>
            </a:r>
            <a:r>
              <a:rPr lang="de-DE" dirty="0" err="1"/>
              <a:t>rozd</a:t>
            </a:r>
            <a:r>
              <a:rPr lang="cs-CZ" dirty="0"/>
              <a:t>ě</a:t>
            </a:r>
            <a:r>
              <a:rPr lang="de-DE" dirty="0" err="1"/>
              <a:t>leno</a:t>
            </a:r>
            <a:r>
              <a:rPr lang="de-DE" dirty="0"/>
              <a:t> do </a:t>
            </a:r>
            <a:r>
              <a:rPr lang="de-DE" dirty="0" err="1"/>
              <a:t>dvou</a:t>
            </a:r>
            <a:r>
              <a:rPr lang="de-DE" dirty="0"/>
              <a:t> </a:t>
            </a:r>
            <a:r>
              <a:rPr lang="de-DE" dirty="0" err="1"/>
              <a:t>díl</a:t>
            </a:r>
            <a:r>
              <a:rPr lang="cs-CZ" dirty="0"/>
              <a:t>ů</a:t>
            </a:r>
            <a:r>
              <a:rPr lang="de-DE" dirty="0"/>
              <a:t>, do </a:t>
            </a:r>
            <a:r>
              <a:rPr lang="de-DE" dirty="0" err="1"/>
              <a:t>devíti</a:t>
            </a:r>
            <a:r>
              <a:rPr lang="de-DE" dirty="0"/>
              <a:t> </a:t>
            </a:r>
            <a:r>
              <a:rPr lang="de-DE" dirty="0" err="1"/>
              <a:t>scén</a:t>
            </a:r>
            <a:r>
              <a:rPr lang="de-DE" dirty="0"/>
              <a:t>. </a:t>
            </a:r>
            <a:r>
              <a:rPr lang="de-DE" dirty="0" err="1"/>
              <a:t>Prvních</a:t>
            </a:r>
            <a:r>
              <a:rPr lang="de-DE" dirty="0"/>
              <a:t> </a:t>
            </a:r>
            <a:r>
              <a:rPr lang="de-DE" dirty="0" err="1"/>
              <a:t>pět</a:t>
            </a:r>
            <a:r>
              <a:rPr lang="de-DE" dirty="0"/>
              <a:t> </a:t>
            </a:r>
            <a:r>
              <a:rPr lang="de-DE" dirty="0" err="1"/>
              <a:t>scén</a:t>
            </a:r>
            <a:r>
              <a:rPr lang="de-DE" dirty="0"/>
              <a:t> </a:t>
            </a:r>
            <a:r>
              <a:rPr lang="de-DE" dirty="0" err="1"/>
              <a:t>zakončuje</a:t>
            </a:r>
            <a:r>
              <a:rPr lang="de-DE" dirty="0"/>
              <a:t> </a:t>
            </a:r>
            <a:r>
              <a:rPr lang="de-DE" dirty="0" err="1"/>
              <a:t>vždy</a:t>
            </a:r>
            <a:r>
              <a:rPr lang="de-DE" dirty="0"/>
              <a:t> </a:t>
            </a:r>
            <a:r>
              <a:rPr lang="de-DE" dirty="0" err="1"/>
              <a:t>monolog</a:t>
            </a:r>
            <a:r>
              <a:rPr lang="de-DE" dirty="0"/>
              <a:t> </a:t>
            </a:r>
            <a:r>
              <a:rPr lang="de-DE" dirty="0" err="1"/>
              <a:t>jednoho</a:t>
            </a:r>
            <a:r>
              <a:rPr lang="de-DE" dirty="0"/>
              <a:t> z </a:t>
            </a:r>
            <a:r>
              <a:rPr lang="de-DE" dirty="0" err="1"/>
              <a:t>členů</a:t>
            </a:r>
            <a:r>
              <a:rPr lang="de-DE" dirty="0"/>
              <a:t> </a:t>
            </a:r>
            <a:r>
              <a:rPr lang="de-DE" dirty="0" err="1"/>
              <a:t>komise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zástupců</a:t>
            </a:r>
            <a:r>
              <a:rPr lang="de-DE" dirty="0"/>
              <a:t> </a:t>
            </a:r>
            <a:r>
              <a:rPr lang="de-DE" dirty="0" err="1"/>
              <a:t>stran</a:t>
            </a:r>
            <a:r>
              <a:rPr lang="de-DE" dirty="0"/>
              <a:t> k </a:t>
            </a:r>
            <a:r>
              <a:rPr lang="de-DE" dirty="0" err="1"/>
              <a:t>obecenstvu</a:t>
            </a:r>
            <a:r>
              <a:rPr lang="de-DE" dirty="0"/>
              <a:t>, </a:t>
            </a:r>
            <a:r>
              <a:rPr lang="de-DE" dirty="0" err="1"/>
              <a:t>který</a:t>
            </a:r>
            <a:r>
              <a:rPr lang="de-DE" dirty="0"/>
              <a:t> je </a:t>
            </a:r>
            <a:r>
              <a:rPr lang="de-DE" dirty="0" err="1"/>
              <a:t>dle</a:t>
            </a:r>
            <a:r>
              <a:rPr lang="de-DE" dirty="0"/>
              <a:t> </a:t>
            </a:r>
            <a:r>
              <a:rPr lang="de-DE" dirty="0" err="1"/>
              <a:t>vyjádření</a:t>
            </a:r>
            <a:r>
              <a:rPr lang="de-DE" dirty="0"/>
              <a:t> </a:t>
            </a:r>
            <a:r>
              <a:rPr lang="de-DE" dirty="0" err="1"/>
              <a:t>autora</a:t>
            </a:r>
            <a:r>
              <a:rPr lang="de-DE" dirty="0"/>
              <a:t> </a:t>
            </a:r>
            <a:r>
              <a:rPr lang="de-DE" dirty="0" err="1"/>
              <a:t>čistou</a:t>
            </a:r>
            <a:r>
              <a:rPr lang="de-DE" dirty="0"/>
              <a:t> </a:t>
            </a:r>
            <a:r>
              <a:rPr lang="de-DE" dirty="0" err="1"/>
              <a:t>fabulací</a:t>
            </a:r>
            <a:r>
              <a:rPr lang="de-DE" dirty="0"/>
              <a:t>, </a:t>
            </a:r>
            <a:r>
              <a:rPr lang="de-DE" dirty="0" err="1"/>
              <a:t>vyjadřující</a:t>
            </a:r>
            <a:r>
              <a:rPr lang="de-DE" dirty="0"/>
              <a:t> </a:t>
            </a:r>
            <a:r>
              <a:rPr lang="de-DE" dirty="0" err="1"/>
              <a:t>motivy</a:t>
            </a:r>
            <a:r>
              <a:rPr lang="de-DE" dirty="0"/>
              <a:t> a </a:t>
            </a:r>
            <a:r>
              <a:rPr lang="de-DE" dirty="0" err="1"/>
              <a:t>charakterizující</a:t>
            </a:r>
            <a:r>
              <a:rPr lang="de-DE" dirty="0"/>
              <a:t> </a:t>
            </a:r>
            <a:r>
              <a:rPr lang="de-DE" dirty="0" err="1"/>
              <a:t>všeobecné</a:t>
            </a:r>
            <a:r>
              <a:rPr lang="de-DE" dirty="0"/>
              <a:t> </a:t>
            </a:r>
            <a:r>
              <a:rPr lang="de-DE" dirty="0" err="1"/>
              <a:t>postoje</a:t>
            </a:r>
            <a:r>
              <a:rPr lang="de-DE" dirty="0"/>
              <a:t> </a:t>
            </a:r>
            <a:r>
              <a:rPr lang="de-DE" dirty="0" err="1"/>
              <a:t>aktérů</a:t>
            </a:r>
            <a:r>
              <a:rPr lang="de-DE" dirty="0"/>
              <a:t> k </a:t>
            </a:r>
            <a:r>
              <a:rPr lang="de-DE" dirty="0" err="1"/>
              <a:t>projednávanému</a:t>
            </a:r>
            <a:r>
              <a:rPr lang="de-DE" dirty="0"/>
              <a:t> </a:t>
            </a:r>
            <a:r>
              <a:rPr lang="de-DE" dirty="0" err="1"/>
              <a:t>případu</a:t>
            </a:r>
            <a:r>
              <a:rPr lang="de-DE" dirty="0"/>
              <a:t>. </a:t>
            </a:r>
            <a:r>
              <a:rPr lang="de-DE" dirty="0" err="1"/>
              <a:t>Většina</a:t>
            </a:r>
            <a:r>
              <a:rPr lang="de-DE" dirty="0"/>
              <a:t> </a:t>
            </a:r>
            <a:r>
              <a:rPr lang="de-DE" dirty="0" err="1"/>
              <a:t>dialogů</a:t>
            </a:r>
            <a:r>
              <a:rPr lang="de-DE" dirty="0"/>
              <a:t> </a:t>
            </a:r>
            <a:r>
              <a:rPr lang="de-DE" dirty="0" err="1"/>
              <a:t>jsou</a:t>
            </a:r>
            <a:r>
              <a:rPr lang="de-DE" dirty="0"/>
              <a:t> </a:t>
            </a:r>
            <a:r>
              <a:rPr lang="de-DE" dirty="0" err="1"/>
              <a:t>výslechy</a:t>
            </a:r>
            <a:r>
              <a:rPr lang="de-DE" dirty="0"/>
              <a:t> </a:t>
            </a:r>
            <a:r>
              <a:rPr lang="de-DE" dirty="0" err="1"/>
              <a:t>Oppenheimera</a:t>
            </a:r>
            <a:r>
              <a:rPr lang="de-DE" dirty="0"/>
              <a:t> a </a:t>
            </a:r>
            <a:r>
              <a:rPr lang="de-DE" dirty="0" err="1"/>
              <a:t>svědků</a:t>
            </a:r>
            <a:r>
              <a:rPr lang="de-DE" dirty="0"/>
              <a:t>. </a:t>
            </a:r>
            <a:r>
              <a:rPr lang="de-DE" dirty="0" err="1"/>
              <a:t>Závěrečná</a:t>
            </a:r>
            <a:r>
              <a:rPr lang="de-DE" dirty="0"/>
              <a:t> </a:t>
            </a:r>
            <a:r>
              <a:rPr lang="de-DE" dirty="0" err="1"/>
              <a:t>scéna</a:t>
            </a:r>
            <a:r>
              <a:rPr lang="de-DE" dirty="0"/>
              <a:t> je </a:t>
            </a:r>
            <a:r>
              <a:rPr lang="de-DE" dirty="0" err="1"/>
              <a:t>předčítáním</a:t>
            </a:r>
            <a:r>
              <a:rPr lang="de-DE" dirty="0"/>
              <a:t> </a:t>
            </a:r>
            <a:r>
              <a:rPr lang="de-DE" dirty="0" err="1"/>
              <a:t>rozsudku</a:t>
            </a:r>
            <a:r>
              <a:rPr lang="de-DE" dirty="0"/>
              <a:t>, </a:t>
            </a:r>
            <a:r>
              <a:rPr lang="de-DE" dirty="0" err="1"/>
              <a:t>tj</a:t>
            </a:r>
            <a:r>
              <a:rPr lang="de-DE" dirty="0"/>
              <a:t>. </a:t>
            </a:r>
            <a:r>
              <a:rPr lang="de-DE" dirty="0" err="1"/>
              <a:t>většinového</a:t>
            </a:r>
            <a:r>
              <a:rPr lang="de-DE" dirty="0"/>
              <a:t> </a:t>
            </a:r>
            <a:r>
              <a:rPr lang="de-DE" dirty="0" err="1"/>
              <a:t>názoru</a:t>
            </a:r>
            <a:r>
              <a:rPr lang="de-DE" dirty="0"/>
              <a:t> </a:t>
            </a:r>
            <a:r>
              <a:rPr lang="de-DE" dirty="0" err="1"/>
              <a:t>komise</a:t>
            </a:r>
            <a:r>
              <a:rPr lang="de-DE" dirty="0"/>
              <a:t> </a:t>
            </a:r>
            <a:r>
              <a:rPr lang="de-DE" dirty="0" err="1"/>
              <a:t>vyslovujícího</a:t>
            </a:r>
            <a:r>
              <a:rPr lang="de-DE" dirty="0"/>
              <a:t> </a:t>
            </a:r>
            <a:r>
              <a:rPr lang="de-DE" dirty="0" err="1"/>
              <a:t>Oppenheimerovu</a:t>
            </a:r>
            <a:r>
              <a:rPr lang="de-DE" dirty="0"/>
              <a:t> </a:t>
            </a:r>
            <a:r>
              <a:rPr lang="de-DE" dirty="0" err="1"/>
              <a:t>nedostatečnou</a:t>
            </a:r>
            <a:r>
              <a:rPr lang="de-DE" dirty="0"/>
              <a:t> </a:t>
            </a:r>
            <a:r>
              <a:rPr lang="de-DE" dirty="0" err="1"/>
              <a:t>loajalitu</a:t>
            </a:r>
            <a:r>
              <a:rPr lang="de-DE" dirty="0"/>
              <a:t>, </a:t>
            </a:r>
            <a:r>
              <a:rPr lang="de-DE" dirty="0" err="1"/>
              <a:t>menšinového</a:t>
            </a:r>
            <a:r>
              <a:rPr lang="de-DE" dirty="0"/>
              <a:t> </a:t>
            </a:r>
            <a:r>
              <a:rPr lang="de-DE" dirty="0" err="1"/>
              <a:t>názoru</a:t>
            </a:r>
            <a:r>
              <a:rPr lang="de-DE" dirty="0"/>
              <a:t> </a:t>
            </a:r>
            <a:r>
              <a:rPr lang="de-DE" dirty="0" err="1"/>
              <a:t>poukazujícího</a:t>
            </a:r>
            <a:r>
              <a:rPr lang="de-DE" dirty="0"/>
              <a:t> na </a:t>
            </a:r>
            <a:r>
              <a:rPr lang="de-DE" dirty="0" err="1"/>
              <a:t>neexistenci</a:t>
            </a:r>
            <a:r>
              <a:rPr lang="de-DE" dirty="0"/>
              <a:t> </a:t>
            </a:r>
            <a:r>
              <a:rPr lang="de-DE" dirty="0" err="1"/>
              <a:t>dokladů</a:t>
            </a:r>
            <a:r>
              <a:rPr lang="de-DE" dirty="0"/>
              <a:t> o </a:t>
            </a:r>
            <a:r>
              <a:rPr lang="de-DE" dirty="0" err="1"/>
              <a:t>jakémkoli</a:t>
            </a:r>
            <a:r>
              <a:rPr lang="de-DE" dirty="0"/>
              <a:t> </a:t>
            </a:r>
            <a:r>
              <a:rPr lang="de-DE" dirty="0" err="1"/>
              <a:t>Oppenheimerovu</a:t>
            </a:r>
            <a:r>
              <a:rPr lang="de-DE" dirty="0"/>
              <a:t> </a:t>
            </a:r>
            <a:r>
              <a:rPr lang="de-DE" dirty="0" err="1"/>
              <a:t>neloajálnímu</a:t>
            </a:r>
            <a:r>
              <a:rPr lang="de-DE" dirty="0"/>
              <a:t> </a:t>
            </a:r>
            <a:r>
              <a:rPr lang="de-DE" dirty="0" err="1"/>
              <a:t>činu</a:t>
            </a:r>
            <a:r>
              <a:rPr lang="de-DE" dirty="0"/>
              <a:t>. </a:t>
            </a:r>
            <a:r>
              <a:rPr lang="de-DE" dirty="0" err="1"/>
              <a:t>Dílo</a:t>
            </a:r>
            <a:r>
              <a:rPr lang="de-DE" dirty="0"/>
              <a:t> </a:t>
            </a:r>
            <a:r>
              <a:rPr lang="de-DE" dirty="0" err="1"/>
              <a:t>uzavírá</a:t>
            </a:r>
            <a:r>
              <a:rPr lang="de-DE" dirty="0"/>
              <a:t> </a:t>
            </a:r>
            <a:r>
              <a:rPr lang="de-DE" dirty="0" err="1"/>
              <a:t>fiktivní</a:t>
            </a:r>
            <a:r>
              <a:rPr lang="de-DE" dirty="0"/>
              <a:t> </a:t>
            </a:r>
            <a:r>
              <a:rPr lang="de-DE" dirty="0" err="1"/>
              <a:t>Oppenheimerova</a:t>
            </a:r>
            <a:r>
              <a:rPr lang="de-DE" dirty="0"/>
              <a:t> </a:t>
            </a:r>
            <a:r>
              <a:rPr lang="de-DE" dirty="0" err="1"/>
              <a:t>závěrečná</a:t>
            </a:r>
            <a:r>
              <a:rPr lang="de-DE" dirty="0"/>
              <a:t> </a:t>
            </a:r>
            <a:r>
              <a:rPr lang="de-DE" dirty="0" err="1"/>
              <a:t>řeč</a:t>
            </a:r>
            <a:r>
              <a:rPr lang="de-DE" dirty="0"/>
              <a:t> - </a:t>
            </a:r>
            <a:r>
              <a:rPr lang="de-DE" dirty="0" err="1"/>
              <a:t>označuje</a:t>
            </a:r>
            <a:r>
              <a:rPr lang="de-DE" dirty="0"/>
              <a:t> </a:t>
            </a:r>
            <a:r>
              <a:rPr lang="de-DE" dirty="0" err="1"/>
              <a:t>své</a:t>
            </a:r>
            <a:r>
              <a:rPr lang="de-DE" dirty="0"/>
              <a:t> </a:t>
            </a:r>
            <a:r>
              <a:rPr lang="de-DE" dirty="0" err="1"/>
              <a:t>jednání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snad</a:t>
            </a:r>
            <a:r>
              <a:rPr lang="de-DE" dirty="0"/>
              <a:t> </a:t>
            </a:r>
            <a:r>
              <a:rPr lang="de-DE" dirty="0" err="1"/>
              <a:t>skutečně</a:t>
            </a:r>
            <a:r>
              <a:rPr lang="de-DE" dirty="0"/>
              <a:t> „</a:t>
            </a:r>
            <a:r>
              <a:rPr lang="de-DE" dirty="0" err="1"/>
              <a:t>myšlenkovou</a:t>
            </a:r>
            <a:r>
              <a:rPr lang="de-DE" dirty="0"/>
              <a:t> </a:t>
            </a:r>
            <a:r>
              <a:rPr lang="de-DE" dirty="0" err="1"/>
              <a:t>zradu</a:t>
            </a:r>
            <a:r>
              <a:rPr lang="de-DE" dirty="0"/>
              <a:t>“ (</a:t>
            </a:r>
            <a:r>
              <a:rPr lang="de-DE" dirty="0" err="1"/>
              <a:t>termín</a:t>
            </a:r>
            <a:r>
              <a:rPr lang="de-DE" dirty="0"/>
              <a:t> </a:t>
            </a:r>
            <a:r>
              <a:rPr lang="de-DE" dirty="0" err="1"/>
              <a:t>žaloby</a:t>
            </a:r>
            <a:r>
              <a:rPr lang="de-DE" dirty="0"/>
              <a:t>), </a:t>
            </a:r>
            <a:r>
              <a:rPr lang="de-DE" dirty="0" err="1"/>
              <a:t>ovšem</a:t>
            </a:r>
            <a:r>
              <a:rPr lang="de-DE" dirty="0"/>
              <a:t> </a:t>
            </a:r>
            <a:r>
              <a:rPr lang="de-DE" dirty="0" err="1"/>
              <a:t>vidí</a:t>
            </a:r>
            <a:r>
              <a:rPr lang="de-DE" dirty="0"/>
              <a:t> </a:t>
            </a:r>
            <a:r>
              <a:rPr lang="de-DE" dirty="0" err="1"/>
              <a:t>ji</a:t>
            </a:r>
            <a:r>
              <a:rPr lang="de-DE" dirty="0"/>
              <a:t> v </a:t>
            </a:r>
            <a:r>
              <a:rPr lang="de-DE" dirty="0" err="1"/>
              <a:t>podřízení</a:t>
            </a:r>
            <a:r>
              <a:rPr lang="de-DE" dirty="0"/>
              <a:t> </a:t>
            </a:r>
            <a:r>
              <a:rPr lang="de-DE" dirty="0" err="1"/>
              <a:t>vědy</a:t>
            </a:r>
            <a:r>
              <a:rPr lang="de-DE" dirty="0"/>
              <a:t> </a:t>
            </a:r>
            <a:r>
              <a:rPr lang="de-DE" dirty="0" err="1"/>
              <a:t>vojenským</a:t>
            </a:r>
            <a:r>
              <a:rPr lang="de-DE" dirty="0"/>
              <a:t> </a:t>
            </a:r>
            <a:r>
              <a:rPr lang="de-DE" dirty="0" err="1"/>
              <a:t>cílům</a:t>
            </a:r>
            <a:r>
              <a:rPr lang="de-DE" dirty="0"/>
              <a:t> - </a:t>
            </a:r>
            <a:r>
              <a:rPr lang="de-DE" dirty="0" err="1"/>
              <a:t>jde</a:t>
            </a:r>
            <a:r>
              <a:rPr lang="de-DE" dirty="0"/>
              <a:t> o </a:t>
            </a:r>
            <a:r>
              <a:rPr lang="de-DE" dirty="0" err="1"/>
              <a:t>zradu</a:t>
            </a:r>
            <a:r>
              <a:rPr lang="de-DE" dirty="0"/>
              <a:t> na </a:t>
            </a:r>
            <a:r>
              <a:rPr lang="de-DE" dirty="0" err="1"/>
              <a:t>vědě</a:t>
            </a:r>
            <a:r>
              <a:rPr lang="de-DE" dirty="0"/>
              <a:t>. Velká </a:t>
            </a:r>
            <a:r>
              <a:rPr lang="de-DE" dirty="0" err="1"/>
              <a:t>část</a:t>
            </a:r>
            <a:r>
              <a:rPr lang="de-DE" dirty="0"/>
              <a:t> z </a:t>
            </a:r>
            <a:r>
              <a:rPr lang="de-DE" dirty="0" err="1"/>
              <a:t>výpovědí</a:t>
            </a:r>
            <a:r>
              <a:rPr lang="de-DE" dirty="0"/>
              <a:t> </a:t>
            </a:r>
            <a:r>
              <a:rPr lang="de-DE" dirty="0" err="1"/>
              <a:t>svědků</a:t>
            </a:r>
            <a:r>
              <a:rPr lang="de-DE" dirty="0"/>
              <a:t> je </a:t>
            </a:r>
            <a:r>
              <a:rPr lang="de-DE" dirty="0" err="1"/>
              <a:t>pozměněně</a:t>
            </a:r>
            <a:r>
              <a:rPr lang="de-DE" dirty="0"/>
              <a:t> </a:t>
            </a:r>
            <a:r>
              <a:rPr lang="de-DE" dirty="0" err="1"/>
              <a:t>převzata</a:t>
            </a:r>
            <a:r>
              <a:rPr lang="de-DE" dirty="0"/>
              <a:t> z </a:t>
            </a:r>
            <a:r>
              <a:rPr lang="de-DE" dirty="0" err="1"/>
              <a:t>dokumentace</a:t>
            </a:r>
            <a:r>
              <a:rPr lang="de-DE" dirty="0"/>
              <a:t> </a:t>
            </a:r>
            <a:r>
              <a:rPr lang="de-DE" dirty="0" err="1"/>
              <a:t>komise</a:t>
            </a:r>
            <a:r>
              <a:rPr lang="de-DE" dirty="0"/>
              <a:t>, </a:t>
            </a:r>
            <a:r>
              <a:rPr lang="de-DE" dirty="0" err="1"/>
              <a:t>drama</a:t>
            </a:r>
            <a:r>
              <a:rPr lang="de-DE" dirty="0"/>
              <a:t> </a:t>
            </a:r>
            <a:r>
              <a:rPr lang="de-DE" dirty="0" err="1"/>
              <a:t>prokládáno</a:t>
            </a:r>
            <a:r>
              <a:rPr lang="de-DE" dirty="0"/>
              <a:t> </a:t>
            </a:r>
            <a:r>
              <a:rPr lang="de-DE" dirty="0" err="1"/>
              <a:t>projekcí</a:t>
            </a:r>
            <a:r>
              <a:rPr lang="de-DE" dirty="0"/>
              <a:t> </a:t>
            </a:r>
            <a:r>
              <a:rPr lang="de-DE" dirty="0" err="1"/>
              <a:t>autentických</a:t>
            </a:r>
            <a:r>
              <a:rPr lang="de-DE" dirty="0"/>
              <a:t> </a:t>
            </a:r>
            <a:r>
              <a:rPr lang="de-DE" dirty="0" err="1"/>
              <a:t>materiálů</a:t>
            </a:r>
            <a:r>
              <a:rPr lang="de-DE" dirty="0"/>
              <a:t> - </a:t>
            </a:r>
            <a:r>
              <a:rPr lang="de-DE" dirty="0" err="1"/>
              <a:t>písemností</a:t>
            </a:r>
            <a:r>
              <a:rPr lang="de-DE" dirty="0"/>
              <a:t> a </a:t>
            </a:r>
            <a:r>
              <a:rPr lang="de-DE" dirty="0" err="1"/>
              <a:t>fotografií</a:t>
            </a:r>
            <a:r>
              <a:rPr lang="de-DE" dirty="0"/>
              <a:t> i </a:t>
            </a:r>
            <a:r>
              <a:rPr lang="de-DE" dirty="0" err="1"/>
              <a:t>novinových</a:t>
            </a:r>
            <a:r>
              <a:rPr lang="de-DE" dirty="0"/>
              <a:t> </a:t>
            </a:r>
            <a:r>
              <a:rPr lang="de-DE" dirty="0" err="1"/>
              <a:t>článků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6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CA6B3-4831-4DEB-9EE7-14E37014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Rolf </a:t>
            </a:r>
            <a:r>
              <a:rPr lang="cs-CZ" dirty="0" err="1"/>
              <a:t>Hochhuth</a:t>
            </a:r>
            <a:r>
              <a:rPr lang="cs-CZ" dirty="0"/>
              <a:t> (1931-)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34C766-25DC-4605-A669-33215CA4B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364342"/>
            <a:ext cx="10657114" cy="5326743"/>
          </a:xfrm>
        </p:spPr>
        <p:txBody>
          <a:bodyPr>
            <a:noAutofit/>
          </a:bodyPr>
          <a:lstStyle/>
          <a:p>
            <a:pPr hangingPunct="0"/>
            <a:r>
              <a:rPr lang="cs-CZ" sz="1600" dirty="0"/>
              <a:t>1963 </a:t>
            </a:r>
            <a:r>
              <a:rPr lang="cs-CZ" sz="1600" b="1" i="1" dirty="0"/>
              <a:t>Der </a:t>
            </a:r>
            <a:r>
              <a:rPr lang="cs-CZ" sz="1600" b="1" dirty="0" err="1"/>
              <a:t>Stellvertreter</a:t>
            </a:r>
            <a:r>
              <a:rPr lang="cs-CZ" sz="1600" b="1" dirty="0"/>
              <a:t> </a:t>
            </a:r>
            <a:r>
              <a:rPr lang="cs-CZ" sz="1600" dirty="0"/>
              <a:t>– otázka odpovědnosti katolické církve za nečinnost proti holocaustu – film </a:t>
            </a:r>
            <a:r>
              <a:rPr lang="cs-CZ" sz="1600" dirty="0" err="1"/>
              <a:t>Costy</a:t>
            </a:r>
            <a:r>
              <a:rPr lang="cs-CZ" sz="1600" dirty="0"/>
              <a:t> </a:t>
            </a:r>
            <a:r>
              <a:rPr lang="cs-CZ" sz="1600" dirty="0" err="1"/>
              <a:t>Gavrase</a:t>
            </a:r>
            <a:r>
              <a:rPr lang="cs-CZ" sz="1600" dirty="0"/>
              <a:t> Amen z roku 2002</a:t>
            </a:r>
          </a:p>
          <a:p>
            <a:pPr hangingPunct="0"/>
            <a:r>
              <a:rPr lang="cs-CZ" sz="1600" dirty="0"/>
              <a:t>1970 </a:t>
            </a:r>
            <a:r>
              <a:rPr lang="cs-CZ" sz="1600" b="1" i="1" dirty="0" err="1"/>
              <a:t>Guerillas</a:t>
            </a:r>
            <a:r>
              <a:rPr lang="cs-CZ" sz="1600" b="1" dirty="0"/>
              <a:t>. </a:t>
            </a:r>
            <a:r>
              <a:rPr lang="cs-CZ" sz="1600" dirty="0"/>
              <a:t>Tragédie v pěti jednáních : Líčení myšlenky  dějinných zkušeností  z konce 60. let z okruhu studentského hnutí: proti perverzní podobě americké demokracie, totiž  „plutokratické oligarchie“ Systém dvou stran, které se postupně staly státními stranami, válka ve Vietnamu, </a:t>
            </a:r>
            <a:r>
              <a:rPr lang="cs-CZ" sz="1600" dirty="0" err="1"/>
              <a:t>McCarthy</a:t>
            </a:r>
            <a:r>
              <a:rPr lang="cs-CZ" sz="1600" dirty="0"/>
              <a:t>, země, která nechala M. L Kinga odkráglovat složkami policie, zbrojní mašinérie a chudoba v USA, zato pozitivně viděné: Che Guevara a jako řešení problému: revoluce v USA (revoluce shora)</a:t>
            </a:r>
          </a:p>
          <a:p>
            <a:pPr hangingPunct="0"/>
            <a:r>
              <a:rPr lang="cs-CZ" sz="1600" dirty="0"/>
              <a:t>1979 </a:t>
            </a:r>
            <a:r>
              <a:rPr lang="cs-CZ" sz="1600" b="1" dirty="0"/>
              <a:t>Die </a:t>
            </a:r>
            <a:r>
              <a:rPr lang="cs-CZ" sz="1600" b="1" dirty="0" err="1"/>
              <a:t>Juristen</a:t>
            </a:r>
            <a:r>
              <a:rPr lang="cs-CZ" sz="1600" b="1" dirty="0"/>
              <a:t>  </a:t>
            </a:r>
            <a:r>
              <a:rPr lang="cs-CZ" sz="1600" dirty="0"/>
              <a:t>- </a:t>
            </a:r>
            <a:r>
              <a:rPr lang="cs-CZ" sz="1600" dirty="0" err="1"/>
              <a:t>Filbinger</a:t>
            </a:r>
            <a:r>
              <a:rPr lang="cs-CZ" sz="1600" dirty="0"/>
              <a:t> – aféra</a:t>
            </a:r>
          </a:p>
          <a:p>
            <a:pPr hangingPunct="0"/>
            <a:r>
              <a:rPr lang="cs-CZ" sz="1600" dirty="0"/>
              <a:t>1980 </a:t>
            </a:r>
            <a:r>
              <a:rPr lang="cs-CZ" sz="1600" b="1" dirty="0" err="1"/>
              <a:t>Ärztinnen</a:t>
            </a:r>
            <a:r>
              <a:rPr lang="cs-CZ" sz="1600" b="1" dirty="0"/>
              <a:t> </a:t>
            </a:r>
            <a:r>
              <a:rPr lang="cs-CZ" sz="1600" dirty="0"/>
              <a:t>– pokusy organizované farmaceutickými firmami</a:t>
            </a:r>
          </a:p>
          <a:p>
            <a:pPr hangingPunct="0"/>
            <a:r>
              <a:rPr lang="cs-CZ" sz="1600" dirty="0"/>
              <a:t>1993 </a:t>
            </a:r>
            <a:r>
              <a:rPr lang="cs-CZ" sz="1600" b="1" dirty="0" err="1"/>
              <a:t>Wessis</a:t>
            </a:r>
            <a:r>
              <a:rPr lang="cs-CZ" sz="1600" b="1" dirty="0"/>
              <a:t> in </a:t>
            </a:r>
            <a:r>
              <a:rPr lang="cs-CZ" sz="1600" b="1" dirty="0" err="1"/>
              <a:t>Weimar</a:t>
            </a:r>
            <a:r>
              <a:rPr lang="cs-CZ" sz="1600" b="1" dirty="0"/>
              <a:t> </a:t>
            </a:r>
            <a:r>
              <a:rPr lang="cs-CZ" sz="1600" dirty="0"/>
              <a:t>– sjednocení Německa využité pro rozkradení NDR západoněmeckými politiky a kapitalisty</a:t>
            </a:r>
          </a:p>
          <a:p>
            <a:pPr hangingPunct="0"/>
            <a:r>
              <a:rPr lang="cs-CZ" sz="1600" u="sng" dirty="0"/>
              <a:t>Program politického divadla</a:t>
            </a:r>
            <a:r>
              <a:rPr lang="cs-CZ" sz="1600" dirty="0"/>
              <a:t>: Tento pokus, (tj. toto dílo) spočívá na zákoně podle nějž je skutečnost sama o sobě vždycky nudná, je tedy pouhou látkou a teprve její překonání fantazií, to znamená  její využití pro nějakou myšlenku jí dává názornost a zápal. A tak toto drama používá nějakou stavbu, která měla být stržena, aby jí vdechla revolučního ducha a ukázala, co je za její fasádou. Nejde tedy o to „reprodukovat“ skutečnost, protože ta zůstává pouhou chimérou, nýbrž </a:t>
            </a:r>
            <a:r>
              <a:rPr lang="cs-CZ" sz="1600" dirty="0" err="1"/>
              <a:t>dotvořitprojekcí</a:t>
            </a:r>
            <a:r>
              <a:rPr lang="cs-CZ" sz="1600" dirty="0"/>
              <a:t> nové skutečnosti. (: „</a:t>
            </a:r>
            <a:r>
              <a:rPr lang="cs-CZ" sz="1600" dirty="0" err="1"/>
              <a:t>Diesem</a:t>
            </a:r>
            <a:r>
              <a:rPr lang="cs-CZ" sz="1600" dirty="0"/>
              <a:t> </a:t>
            </a:r>
            <a:r>
              <a:rPr lang="cs-CZ" sz="1600" dirty="0" err="1"/>
              <a:t>Versuch</a:t>
            </a:r>
            <a:r>
              <a:rPr lang="cs-CZ" sz="1600" dirty="0"/>
              <a:t> (</a:t>
            </a:r>
            <a:r>
              <a:rPr lang="cs-CZ" sz="1600" dirty="0" err="1"/>
              <a:t>d.h</a:t>
            </a:r>
            <a:r>
              <a:rPr lang="cs-CZ" sz="1600" dirty="0"/>
              <a:t>. </a:t>
            </a:r>
            <a:r>
              <a:rPr lang="cs-CZ" sz="1600" dirty="0" err="1"/>
              <a:t>diesem</a:t>
            </a:r>
            <a:r>
              <a:rPr lang="cs-CZ" sz="1600" dirty="0"/>
              <a:t> </a:t>
            </a:r>
            <a:r>
              <a:rPr lang="cs-CZ" sz="1600" dirty="0" err="1"/>
              <a:t>Stück</a:t>
            </a:r>
            <a:r>
              <a:rPr lang="cs-CZ" sz="1600" dirty="0"/>
              <a:t>) </a:t>
            </a:r>
            <a:r>
              <a:rPr lang="cs-CZ" sz="1600" dirty="0" err="1"/>
              <a:t>liegt</a:t>
            </a:r>
            <a:r>
              <a:rPr lang="cs-CZ" sz="1600" dirty="0"/>
              <a:t> </a:t>
            </a:r>
            <a:r>
              <a:rPr lang="cs-CZ" sz="1600" dirty="0" err="1"/>
              <a:t>das</a:t>
            </a:r>
            <a:r>
              <a:rPr lang="cs-CZ" sz="1600" dirty="0"/>
              <a:t> </a:t>
            </a:r>
            <a:r>
              <a:rPr lang="cs-CZ" sz="1600" dirty="0" err="1"/>
              <a:t>Gesetz</a:t>
            </a:r>
            <a:r>
              <a:rPr lang="cs-CZ" sz="1600" dirty="0"/>
              <a:t> </a:t>
            </a:r>
            <a:r>
              <a:rPr lang="cs-CZ" sz="1600" dirty="0" err="1"/>
              <a:t>zugrunde</a:t>
            </a:r>
            <a:r>
              <a:rPr lang="cs-CZ" sz="1600" dirty="0"/>
              <a:t>, </a:t>
            </a:r>
            <a:r>
              <a:rPr lang="cs-CZ" sz="1600" dirty="0" err="1"/>
              <a:t>daß</a:t>
            </a:r>
            <a:r>
              <a:rPr lang="cs-CZ" sz="1600" dirty="0"/>
              <a:t> </a:t>
            </a:r>
            <a:r>
              <a:rPr lang="cs-CZ" sz="1600" dirty="0" err="1"/>
              <a:t>Wirklichkeit</a:t>
            </a:r>
            <a:r>
              <a:rPr lang="cs-CZ" sz="1600" dirty="0"/>
              <a:t> in </a:t>
            </a:r>
            <a:r>
              <a:rPr lang="cs-CZ" sz="1600" dirty="0" err="1"/>
              <a:t>sich</a:t>
            </a:r>
            <a:r>
              <a:rPr lang="cs-CZ" sz="1600" dirty="0"/>
              <a:t> </a:t>
            </a:r>
            <a:r>
              <a:rPr lang="cs-CZ" sz="1600" dirty="0" err="1"/>
              <a:t>selber</a:t>
            </a:r>
            <a:r>
              <a:rPr lang="cs-CZ" sz="1600" dirty="0"/>
              <a:t> </a:t>
            </a:r>
            <a:r>
              <a:rPr lang="cs-CZ" sz="1600" dirty="0" err="1"/>
              <a:t>immer</a:t>
            </a:r>
            <a:r>
              <a:rPr lang="cs-CZ" sz="1600" dirty="0"/>
              <a:t> </a:t>
            </a:r>
            <a:r>
              <a:rPr lang="cs-CZ" sz="1600" dirty="0" err="1"/>
              <a:t>langweilig</a:t>
            </a:r>
            <a:r>
              <a:rPr lang="cs-CZ" sz="1600" dirty="0"/>
              <a:t> </a:t>
            </a:r>
            <a:r>
              <a:rPr lang="cs-CZ" sz="1600" dirty="0" err="1"/>
              <a:t>ist</a:t>
            </a:r>
            <a:r>
              <a:rPr lang="cs-CZ" sz="1600" dirty="0"/>
              <a:t>, </a:t>
            </a:r>
            <a:r>
              <a:rPr lang="cs-CZ" sz="1600" dirty="0" err="1"/>
              <a:t>nämlich</a:t>
            </a:r>
            <a:r>
              <a:rPr lang="cs-CZ" sz="1600" dirty="0"/>
              <a:t> </a:t>
            </a:r>
            <a:r>
              <a:rPr lang="cs-CZ" sz="1600" dirty="0" err="1"/>
              <a:t>nur</a:t>
            </a:r>
            <a:r>
              <a:rPr lang="cs-CZ" sz="1600" dirty="0"/>
              <a:t> </a:t>
            </a:r>
            <a:r>
              <a:rPr lang="cs-CZ" sz="1600" dirty="0" err="1"/>
              <a:t>Stoff</a:t>
            </a:r>
            <a:r>
              <a:rPr lang="cs-CZ" sz="1600" dirty="0"/>
              <a:t> - </a:t>
            </a:r>
            <a:r>
              <a:rPr lang="cs-CZ" sz="1600" dirty="0" err="1"/>
              <a:t>erst</a:t>
            </a:r>
            <a:r>
              <a:rPr lang="cs-CZ" sz="1600" dirty="0"/>
              <a:t> </a:t>
            </a:r>
            <a:r>
              <a:rPr lang="cs-CZ" sz="1600" dirty="0" err="1"/>
              <a:t>ihre</a:t>
            </a:r>
            <a:r>
              <a:rPr lang="cs-CZ" sz="1600" dirty="0"/>
              <a:t> </a:t>
            </a:r>
            <a:r>
              <a:rPr lang="cs-CZ" sz="1600" dirty="0" err="1"/>
              <a:t>Überwindung</a:t>
            </a:r>
            <a:r>
              <a:rPr lang="cs-CZ" sz="1600" dirty="0"/>
              <a:t> durch </a:t>
            </a:r>
            <a:r>
              <a:rPr lang="cs-CZ" sz="1600" dirty="0" err="1"/>
              <a:t>Phantasie</a:t>
            </a:r>
            <a:r>
              <a:rPr lang="cs-CZ" sz="1600" dirty="0"/>
              <a:t>, </a:t>
            </a:r>
            <a:r>
              <a:rPr lang="cs-CZ" sz="1600" dirty="0" err="1"/>
              <a:t>das</a:t>
            </a:r>
            <a:r>
              <a:rPr lang="cs-CZ" sz="1600" dirty="0"/>
              <a:t> </a:t>
            </a:r>
            <a:r>
              <a:rPr lang="cs-CZ" sz="1600" dirty="0" err="1"/>
              <a:t>heißt</a:t>
            </a:r>
            <a:r>
              <a:rPr lang="cs-CZ" sz="1600" dirty="0"/>
              <a:t>: </a:t>
            </a:r>
            <a:r>
              <a:rPr lang="cs-CZ" sz="1600" dirty="0" err="1"/>
              <a:t>ihre</a:t>
            </a:r>
            <a:r>
              <a:rPr lang="cs-CZ" sz="1600" dirty="0"/>
              <a:t> </a:t>
            </a:r>
            <a:r>
              <a:rPr lang="cs-CZ" sz="1600" dirty="0" err="1"/>
              <a:t>Benutzung</a:t>
            </a:r>
            <a:r>
              <a:rPr lang="cs-CZ" sz="1600" dirty="0"/>
              <a:t> durch </a:t>
            </a:r>
            <a:r>
              <a:rPr lang="cs-CZ" sz="1600" dirty="0" err="1"/>
              <a:t>eine</a:t>
            </a:r>
            <a:r>
              <a:rPr lang="cs-CZ" sz="1600" dirty="0"/>
              <a:t> </a:t>
            </a:r>
            <a:r>
              <a:rPr lang="cs-CZ" sz="1600" dirty="0" err="1"/>
              <a:t>Idee</a:t>
            </a:r>
            <a:r>
              <a:rPr lang="cs-CZ" sz="1600" dirty="0"/>
              <a:t>, </a:t>
            </a:r>
            <a:r>
              <a:rPr lang="cs-CZ" sz="1600" dirty="0" err="1"/>
              <a:t>gibt</a:t>
            </a:r>
            <a:r>
              <a:rPr lang="cs-CZ" sz="1600" dirty="0"/>
              <a:t> </a:t>
            </a:r>
            <a:r>
              <a:rPr lang="cs-CZ" sz="1600" dirty="0" err="1"/>
              <a:t>ihr</a:t>
            </a:r>
            <a:r>
              <a:rPr lang="cs-CZ" sz="1600" dirty="0"/>
              <a:t> </a:t>
            </a:r>
            <a:r>
              <a:rPr lang="cs-CZ" sz="1600" dirty="0" err="1"/>
              <a:t>Transparenz</a:t>
            </a:r>
            <a:r>
              <a:rPr lang="cs-CZ" sz="1600" dirty="0"/>
              <a:t> </a:t>
            </a:r>
            <a:r>
              <a:rPr lang="cs-CZ" sz="1600" dirty="0" err="1"/>
              <a:t>und</a:t>
            </a:r>
            <a:r>
              <a:rPr lang="cs-CZ" sz="1600" dirty="0"/>
              <a:t> </a:t>
            </a:r>
            <a:r>
              <a:rPr lang="cs-CZ" sz="1600" dirty="0" err="1"/>
              <a:t>Feuer</a:t>
            </a:r>
            <a:r>
              <a:rPr lang="cs-CZ" sz="1600" dirty="0"/>
              <a:t>. So </a:t>
            </a:r>
            <a:r>
              <a:rPr lang="cs-CZ" sz="1600" dirty="0" err="1"/>
              <a:t>benutzt</a:t>
            </a:r>
            <a:r>
              <a:rPr lang="cs-CZ" sz="1600" dirty="0"/>
              <a:t> </a:t>
            </a:r>
            <a:r>
              <a:rPr lang="cs-CZ" sz="1600" dirty="0" err="1"/>
              <a:t>dieses</a:t>
            </a:r>
            <a:r>
              <a:rPr lang="cs-CZ" sz="1600" dirty="0"/>
              <a:t> Drama </a:t>
            </a:r>
            <a:r>
              <a:rPr lang="cs-CZ" sz="1600" dirty="0" err="1"/>
              <a:t>ein</a:t>
            </a:r>
            <a:r>
              <a:rPr lang="cs-CZ" sz="1600" dirty="0"/>
              <a:t> </a:t>
            </a:r>
            <a:r>
              <a:rPr lang="cs-CZ" sz="1600" dirty="0" err="1"/>
              <a:t>Gehäuse</a:t>
            </a:r>
            <a:r>
              <a:rPr lang="cs-CZ" sz="1600" dirty="0"/>
              <a:t>, </a:t>
            </a:r>
            <a:r>
              <a:rPr lang="cs-CZ" sz="1600" dirty="0" err="1"/>
              <a:t>das</a:t>
            </a:r>
            <a:r>
              <a:rPr lang="cs-CZ" sz="1600" dirty="0"/>
              <a:t> </a:t>
            </a:r>
            <a:r>
              <a:rPr lang="cs-CZ" sz="1600" dirty="0" err="1"/>
              <a:t>auf</a:t>
            </a:r>
            <a:r>
              <a:rPr lang="cs-CZ" sz="1600" dirty="0"/>
              <a:t> </a:t>
            </a:r>
            <a:r>
              <a:rPr lang="cs-CZ" sz="1600" dirty="0" err="1"/>
              <a:t>Abbruch</a:t>
            </a:r>
            <a:r>
              <a:rPr lang="cs-CZ" sz="1600" dirty="0"/>
              <a:t> </a:t>
            </a:r>
            <a:r>
              <a:rPr lang="cs-CZ" sz="1600" dirty="0" err="1"/>
              <a:t>übernommen</a:t>
            </a:r>
            <a:r>
              <a:rPr lang="cs-CZ" sz="1600" dirty="0"/>
              <a:t> </a:t>
            </a:r>
            <a:r>
              <a:rPr lang="cs-CZ" sz="1600" dirty="0" err="1"/>
              <a:t>wurde</a:t>
            </a:r>
            <a:r>
              <a:rPr lang="cs-CZ" sz="1600" dirty="0"/>
              <a:t>, um </a:t>
            </a:r>
            <a:r>
              <a:rPr lang="cs-CZ" sz="1600" dirty="0" err="1"/>
              <a:t>ihm</a:t>
            </a:r>
            <a:r>
              <a:rPr lang="cs-CZ" sz="1600" dirty="0"/>
              <a:t> </a:t>
            </a:r>
            <a:r>
              <a:rPr lang="cs-CZ" sz="1600" dirty="0" err="1"/>
              <a:t>revolutionären</a:t>
            </a:r>
            <a:r>
              <a:rPr lang="cs-CZ" sz="1600" dirty="0"/>
              <a:t> </a:t>
            </a:r>
            <a:r>
              <a:rPr lang="cs-CZ" sz="1600" dirty="0" err="1"/>
              <a:t>Geist</a:t>
            </a:r>
            <a:r>
              <a:rPr lang="cs-CZ" sz="1600" dirty="0"/>
              <a:t> </a:t>
            </a:r>
            <a:r>
              <a:rPr lang="cs-CZ" sz="1600" dirty="0" err="1"/>
              <a:t>einzublasen</a:t>
            </a:r>
            <a:r>
              <a:rPr lang="cs-CZ" sz="1600" dirty="0"/>
              <a:t> </a:t>
            </a:r>
            <a:r>
              <a:rPr lang="cs-CZ" sz="1600" dirty="0" err="1"/>
              <a:t>und</a:t>
            </a:r>
            <a:r>
              <a:rPr lang="cs-CZ" sz="1600" dirty="0"/>
              <a:t> </a:t>
            </a:r>
            <a:r>
              <a:rPr lang="cs-CZ" sz="1600" dirty="0" err="1"/>
              <a:t>seine</a:t>
            </a:r>
            <a:r>
              <a:rPr lang="cs-CZ" sz="1600" dirty="0"/>
              <a:t> </a:t>
            </a:r>
            <a:r>
              <a:rPr lang="cs-CZ" sz="1600" dirty="0" err="1"/>
              <a:t>Fassaden</a:t>
            </a:r>
            <a:r>
              <a:rPr lang="cs-CZ" sz="1600" dirty="0"/>
              <a:t> </a:t>
            </a:r>
            <a:r>
              <a:rPr lang="cs-CZ" sz="1600" dirty="0" err="1"/>
              <a:t>durchsichtig</a:t>
            </a:r>
            <a:r>
              <a:rPr lang="cs-CZ" sz="1600" dirty="0"/>
              <a:t> </a:t>
            </a:r>
            <a:r>
              <a:rPr lang="cs-CZ" sz="1600" dirty="0" err="1"/>
              <a:t>zu</a:t>
            </a:r>
            <a:r>
              <a:rPr lang="cs-CZ" sz="1600" dirty="0"/>
              <a:t> machen.“ - </a:t>
            </a:r>
            <a:r>
              <a:rPr lang="cs-CZ" sz="1600" dirty="0" err="1"/>
              <a:t>die</a:t>
            </a:r>
            <a:r>
              <a:rPr lang="cs-CZ" sz="1600" dirty="0"/>
              <a:t> </a:t>
            </a:r>
            <a:r>
              <a:rPr lang="cs-CZ" sz="1600" dirty="0" err="1"/>
              <a:t>Wirklichkeit</a:t>
            </a:r>
            <a:r>
              <a:rPr lang="cs-CZ" sz="1600" dirty="0"/>
              <a:t> </a:t>
            </a:r>
            <a:r>
              <a:rPr lang="cs-CZ" sz="1600" dirty="0" err="1"/>
              <a:t>nicht</a:t>
            </a:r>
            <a:r>
              <a:rPr lang="cs-CZ" sz="1600" dirty="0"/>
              <a:t> „</a:t>
            </a:r>
            <a:r>
              <a:rPr lang="cs-CZ" sz="1600" dirty="0" err="1"/>
              <a:t>reproduzieren</a:t>
            </a:r>
            <a:r>
              <a:rPr lang="cs-CZ" sz="1600" dirty="0"/>
              <a:t>“ (</a:t>
            </a:r>
            <a:r>
              <a:rPr lang="cs-CZ" sz="1600" dirty="0" err="1"/>
              <a:t>denn</a:t>
            </a:r>
            <a:r>
              <a:rPr lang="cs-CZ" sz="1600" dirty="0"/>
              <a:t> </a:t>
            </a:r>
            <a:r>
              <a:rPr lang="cs-CZ" sz="1600" dirty="0" err="1"/>
              <a:t>sie</a:t>
            </a:r>
            <a:r>
              <a:rPr lang="cs-CZ" sz="1600" dirty="0"/>
              <a:t> </a:t>
            </a:r>
            <a:r>
              <a:rPr lang="cs-CZ" sz="1600" dirty="0" err="1"/>
              <a:t>bleibt</a:t>
            </a:r>
            <a:r>
              <a:rPr lang="cs-CZ" sz="1600" dirty="0"/>
              <a:t> „</a:t>
            </a:r>
            <a:r>
              <a:rPr lang="cs-CZ" sz="1600" dirty="0" err="1"/>
              <a:t>chimärisch</a:t>
            </a:r>
            <a:r>
              <a:rPr lang="cs-CZ" sz="1600" dirty="0"/>
              <a:t>“), </a:t>
            </a:r>
            <a:r>
              <a:rPr lang="cs-CZ" sz="1600" dirty="0" err="1"/>
              <a:t>sondern</a:t>
            </a:r>
            <a:r>
              <a:rPr lang="cs-CZ" sz="1600" dirty="0"/>
              <a:t> „</a:t>
            </a:r>
            <a:r>
              <a:rPr lang="cs-CZ" sz="1600" dirty="0" err="1"/>
              <a:t>ihr</a:t>
            </a:r>
            <a:r>
              <a:rPr lang="cs-CZ" sz="1600" dirty="0"/>
              <a:t> </a:t>
            </a:r>
            <a:r>
              <a:rPr lang="cs-CZ" sz="1600" dirty="0" err="1"/>
              <a:t>entgegenzutreten</a:t>
            </a:r>
            <a:r>
              <a:rPr lang="cs-CZ" sz="1600" dirty="0"/>
              <a:t> durch </a:t>
            </a:r>
            <a:r>
              <a:rPr lang="cs-CZ" sz="1600" dirty="0" err="1"/>
              <a:t>Projektion</a:t>
            </a:r>
            <a:r>
              <a:rPr lang="cs-CZ" sz="1600" dirty="0"/>
              <a:t> </a:t>
            </a:r>
            <a:r>
              <a:rPr lang="cs-CZ" sz="1600" dirty="0" err="1"/>
              <a:t>einer</a:t>
            </a:r>
            <a:r>
              <a:rPr lang="cs-CZ" sz="1600" dirty="0"/>
              <a:t> </a:t>
            </a:r>
            <a:r>
              <a:rPr lang="cs-CZ" sz="1600" dirty="0" err="1"/>
              <a:t>neuen</a:t>
            </a:r>
            <a:r>
              <a:rPr lang="cs-CZ" sz="1600" dirty="0"/>
              <a:t>“</a:t>
            </a:r>
            <a:r>
              <a:rPr lang="cs-CZ" sz="2000" dirty="0"/>
              <a:t> </a:t>
            </a:r>
            <a:r>
              <a:rPr lang="cs-CZ" sz="2000" dirty="0" err="1"/>
              <a:t>Wirklichkeit</a:t>
            </a:r>
            <a:r>
              <a:rPr lang="cs-CZ" sz="2000" dirty="0"/>
              <a:t>.)</a:t>
            </a:r>
          </a:p>
          <a:p>
            <a:pPr marL="0" indent="0">
              <a:buNone/>
            </a:pP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3BC79-C4EE-46AC-95C2-5E56B779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Erich Fried (1921-1988)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A8870-D527-48EA-81E1-BB98F55A3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Židovského původu – během války v emigraci ve Velké Británii, pracuje pro BBC až do 60. let</a:t>
            </a:r>
          </a:p>
          <a:p>
            <a:r>
              <a:rPr lang="cs-CZ" dirty="0"/>
              <a:t>‚Během války po určitou dobu členem ještě b Kulturního svazu a Svazu komunistické mládeže, nicméně na protest proti stalinistickým tendencím z nich roku 1943 vystoupil</a:t>
            </a:r>
          </a:p>
          <a:p>
            <a:r>
              <a:rPr lang="cs-CZ" dirty="0"/>
              <a:t>Překladatel </a:t>
            </a:r>
            <a:r>
              <a:rPr lang="cs-CZ" dirty="0" err="1"/>
              <a:t>Shakespearea</a:t>
            </a:r>
            <a:r>
              <a:rPr lang="cs-CZ" dirty="0"/>
              <a:t>, básník: milostná poezie i politicky angažované básně, např.  Sbírka </a:t>
            </a:r>
            <a:r>
              <a:rPr lang="cs-CZ" dirty="0" err="1"/>
              <a:t>Deutschland</a:t>
            </a:r>
            <a:r>
              <a:rPr lang="cs-CZ" dirty="0"/>
              <a:t> (1944 v Londýně)</a:t>
            </a:r>
          </a:p>
          <a:p>
            <a:r>
              <a:rPr lang="cs-CZ" dirty="0"/>
              <a:t>V 60. letech činný v APO (</a:t>
            </a:r>
            <a:r>
              <a:rPr lang="cs-CZ" dirty="0" err="1"/>
              <a:t>Außerparlamentarische</a:t>
            </a:r>
            <a:r>
              <a:rPr lang="cs-CZ" dirty="0"/>
              <a:t> </a:t>
            </a:r>
            <a:r>
              <a:rPr lang="cs-CZ" dirty="0" err="1"/>
              <a:t>Opposition</a:t>
            </a:r>
            <a:r>
              <a:rPr lang="cs-CZ" dirty="0"/>
              <a:t>) a v hnutích 68. roku, vstoupil např. do sporu se západoberlínskou policií kvůli zastřelení Georga von </a:t>
            </a:r>
            <a:r>
              <a:rPr lang="cs-CZ" dirty="0" err="1"/>
              <a:t>Raucha</a:t>
            </a:r>
            <a:r>
              <a:rPr lang="cs-CZ" dirty="0"/>
              <a:t> jedním policistou Na </a:t>
            </a:r>
            <a:r>
              <a:rPr lang="cs-CZ" dirty="0" err="1"/>
              <a:t>Friedovu</a:t>
            </a:r>
            <a:r>
              <a:rPr lang="cs-CZ" dirty="0"/>
              <a:t> stranu se postavil např. H. </a:t>
            </a:r>
            <a:r>
              <a:rPr lang="cs-CZ" dirty="0" err="1"/>
              <a:t>Böll</a:t>
            </a:r>
            <a:endParaRPr lang="cs-CZ" dirty="0"/>
          </a:p>
          <a:p>
            <a:r>
              <a:rPr lang="cs-CZ" dirty="0"/>
              <a:t>1982 znovu získal rakouské občanství, ale ponechal si i to britské</a:t>
            </a:r>
          </a:p>
        </p:txBody>
      </p:sp>
    </p:spTree>
    <p:extLst>
      <p:ext uri="{BB962C8B-B14F-4D97-AF65-F5344CB8AC3E}">
        <p14:creationId xmlns:p14="http://schemas.microsoft.com/office/powerpoint/2010/main" val="155597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60./70. léta politické angažmá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- Heinrich </a:t>
            </a:r>
            <a:r>
              <a:rPr lang="cs-CZ" dirty="0" err="1"/>
              <a:t>Böll</a:t>
            </a:r>
            <a:r>
              <a:rPr lang="cs-CZ" dirty="0"/>
              <a:t> (1917-1985):</a:t>
            </a:r>
          </a:p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verlorene</a:t>
            </a:r>
            <a:r>
              <a:rPr lang="cs-CZ" dirty="0"/>
              <a:t> </a:t>
            </a:r>
            <a:r>
              <a:rPr lang="cs-CZ" dirty="0" err="1"/>
              <a:t>Ehre</a:t>
            </a:r>
            <a:r>
              <a:rPr lang="cs-CZ" dirty="0"/>
              <a:t> der </a:t>
            </a:r>
            <a:r>
              <a:rPr lang="cs-CZ" dirty="0" err="1"/>
              <a:t>Katharina</a:t>
            </a:r>
            <a:r>
              <a:rPr lang="cs-CZ" dirty="0"/>
              <a:t> Blum </a:t>
            </a:r>
            <a:r>
              <a:rPr lang="de-DE" i="1" dirty="0"/>
              <a:t>oder Wie Gewalt entstehen und wohin sie führen kann</a:t>
            </a:r>
            <a:r>
              <a:rPr lang="cs-CZ" i="1" dirty="0"/>
              <a:t> </a:t>
            </a:r>
            <a:r>
              <a:rPr lang="cs-CZ" dirty="0"/>
              <a:t>(1974)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60./70. léta – dokumentární literatura: G. Wallraff (1942-)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16777"/>
            <a:ext cx="5015484" cy="3660185"/>
          </a:xfrm>
        </p:spPr>
        <p:txBody>
          <a:bodyPr>
            <a:normAutofit/>
          </a:bodyPr>
          <a:lstStyle/>
          <a:p>
            <a:r>
              <a:rPr lang="cs-CZ" sz="2200" dirty="0"/>
              <a:t>Reportáže – investigativní žurnalistika</a:t>
            </a:r>
          </a:p>
          <a:p>
            <a:pPr>
              <a:buNone/>
            </a:pPr>
            <a:r>
              <a:rPr lang="cs-CZ" sz="2200" dirty="0"/>
              <a:t> Der </a:t>
            </a:r>
            <a:r>
              <a:rPr lang="cs-CZ" sz="2200" dirty="0" err="1"/>
              <a:t>Aufmacher</a:t>
            </a:r>
            <a:r>
              <a:rPr lang="cs-CZ" sz="2200" dirty="0"/>
              <a:t>: Der Mann, der </a:t>
            </a:r>
            <a:r>
              <a:rPr lang="cs-CZ" sz="2200" dirty="0" err="1"/>
              <a:t>bei</a:t>
            </a:r>
            <a:r>
              <a:rPr lang="cs-CZ" sz="2200" dirty="0"/>
              <a:t> BILD Hans </a:t>
            </a:r>
            <a:r>
              <a:rPr lang="cs-CZ" sz="2200" dirty="0" err="1"/>
              <a:t>Esser</a:t>
            </a:r>
            <a:r>
              <a:rPr lang="cs-CZ" sz="2200" dirty="0"/>
              <a:t> </a:t>
            </a:r>
            <a:r>
              <a:rPr lang="cs-CZ" sz="2200" dirty="0" err="1"/>
              <a:t>war</a:t>
            </a:r>
            <a:r>
              <a:rPr lang="cs-CZ" sz="2200" dirty="0"/>
              <a:t>, 1977</a:t>
            </a:r>
          </a:p>
          <a:p>
            <a:pPr>
              <a:buNone/>
            </a:pPr>
            <a:r>
              <a:rPr lang="cs-CZ" sz="2200" dirty="0"/>
              <a:t>o Turcích a jiných ilegálních imigrantech: </a:t>
            </a:r>
            <a:r>
              <a:rPr lang="cs-CZ" sz="2200" dirty="0" err="1"/>
              <a:t>Ganz</a:t>
            </a:r>
            <a:r>
              <a:rPr lang="cs-CZ" sz="2200" dirty="0"/>
              <a:t> </a:t>
            </a:r>
            <a:r>
              <a:rPr lang="cs-CZ" sz="2200" dirty="0" err="1"/>
              <a:t>unten</a:t>
            </a:r>
            <a:r>
              <a:rPr lang="cs-CZ" sz="2200" dirty="0"/>
              <a:t>, 1985</a:t>
            </a:r>
          </a:p>
          <a:p>
            <a:pPr>
              <a:buNone/>
            </a:pPr>
            <a:endParaRPr lang="cs-CZ" sz="2200" dirty="0"/>
          </a:p>
          <a:p>
            <a:pPr>
              <a:buNone/>
            </a:pPr>
            <a:endParaRPr lang="cs-CZ" sz="2200" dirty="0"/>
          </a:p>
        </p:txBody>
      </p:sp>
      <p:pic>
        <p:nvPicPr>
          <p:cNvPr id="5" name="Obrázek 4" descr="Obsah obrázku muž, vpředu, fotka, vsedě&#10;&#10;Popis byl vytvořen automaticky">
            <a:extLst>
              <a:ext uri="{FF2B5EF4-FFF2-40B4-BE49-F238E27FC236}">
                <a16:creationId xmlns:a16="http://schemas.microsoft.com/office/drawing/2014/main" id="{246C51AC-1DA4-4C6F-BD7F-9AF5BF927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2" b="595"/>
          <a:stretch/>
        </p:blipFill>
        <p:spPr>
          <a:xfrm>
            <a:off x="6338316" y="2516777"/>
            <a:ext cx="5015484" cy="36601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8FCAA7E-090A-449D-BA46-525C2110E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69" y="4464502"/>
            <a:ext cx="3227086" cy="18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56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B26C6-2457-4E98-97E4-D9B60D07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Günther </a:t>
            </a:r>
            <a:r>
              <a:rPr lang="cs-CZ" dirty="0" err="1"/>
              <a:t>Wallraff</a:t>
            </a:r>
            <a:r>
              <a:rPr lang="cs-CZ" dirty="0"/>
              <a:t>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8D1DD-B463-45CA-98C0-DECE74932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jeho dílo spíše literaturou nebo žurnalistikou?</a:t>
            </a:r>
          </a:p>
          <a:p>
            <a:r>
              <a:rPr lang="cs-CZ" dirty="0"/>
              <a:t>Kde končí veřejný zájem a začíná nedotknutelné soukromí a jaké prostředky jsou ještě akceptovatelné?</a:t>
            </a:r>
          </a:p>
          <a:p>
            <a:r>
              <a:rPr lang="cs-CZ" dirty="0"/>
              <a:t>Jaký vliv má (mít) umění na společnost a jak vnímáte „investigativní žurnalistiku“?</a:t>
            </a:r>
          </a:p>
        </p:txBody>
      </p:sp>
    </p:spTree>
    <p:extLst>
      <p:ext uri="{BB962C8B-B14F-4D97-AF65-F5344CB8AC3E}">
        <p14:creationId xmlns:p14="http://schemas.microsoft.com/office/powerpoint/2010/main" val="387502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Kritika a konec Skupiny 47 – nová diskusní fóra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Skupina 47 kritizována z pravice za přílišnou levicovost i za ideologizaci literatury a z levice za nedostatečnou sociální kritiku a strach ze spojení s každou ideologií</a:t>
            </a:r>
          </a:p>
          <a:p>
            <a:r>
              <a:rPr lang="cs-CZ" dirty="0"/>
              <a:t>1961 vznik Dortmundské skupiny -  pracovního kruhu pro uměleckou reflexi  průmyslového pracovního světa – hlavní témata:</a:t>
            </a:r>
          </a:p>
          <a:p>
            <a:pPr>
              <a:buNone/>
            </a:pPr>
            <a:r>
              <a:rPr lang="cs-CZ" dirty="0"/>
              <a:t>a) literárně-umělecká reflexe průmyslového pracovního světa a jeho sociálních problémů</a:t>
            </a:r>
          </a:p>
          <a:p>
            <a:pPr>
              <a:buNone/>
            </a:pPr>
            <a:r>
              <a:rPr lang="cs-CZ" dirty="0"/>
              <a:t>b) duchovní reflexe techniky  a jejího vlivu na svět</a:t>
            </a:r>
          </a:p>
          <a:p>
            <a:pPr>
              <a:buNone/>
            </a:pPr>
            <a:r>
              <a:rPr lang="cs-CZ" dirty="0"/>
              <a:t>c) spojení se sociálně laděnou literaturou jiných národů</a:t>
            </a:r>
          </a:p>
          <a:p>
            <a:pPr>
              <a:buNone/>
            </a:pPr>
            <a:r>
              <a:rPr lang="cs-CZ" dirty="0"/>
              <a:t>d) kritická reflexe dřívější literatury dělníků a její historie</a:t>
            </a:r>
          </a:p>
          <a:p>
            <a:r>
              <a:rPr lang="cs-CZ" dirty="0"/>
              <a:t>skupina se však ještě v 60. letech rozštěpila</a:t>
            </a:r>
          </a:p>
          <a:p>
            <a:r>
              <a:rPr lang="cs-CZ" dirty="0"/>
              <a:t>V roce 1967 rozpustil Hans Werner Richter oficiálně Skupinu 47 – impulzem byla kritika ze strany revoltujících studentů, kteří také protestovali  proti přílišné politické zdrženlivosti skupiny</a:t>
            </a:r>
          </a:p>
          <a:p>
            <a:r>
              <a:rPr lang="cs-CZ" dirty="0"/>
              <a:t>Hlavním důvodem rozpuštění Skupiny 47 byl ale asi neudržitelný rozpor, který stál již u jejího založení, totiž snaha nalézt pro všechny přijatelný kompromis  mezi zálibou v experimentování, modernismem, jistým elitářstvím i antifašistickým a antitotalitním přesvědčením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02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90DF7-3AED-4F36-B99C-05FB5A01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Četba na příště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276FA3-73D3-4216-9B11-FA06CD808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Özdamar</a:t>
            </a:r>
            <a:r>
              <a:rPr lang="cs-CZ" dirty="0"/>
              <a:t>, </a:t>
            </a:r>
            <a:r>
              <a:rPr lang="cs-CZ" dirty="0" err="1"/>
              <a:t>Kaminer</a:t>
            </a:r>
            <a:r>
              <a:rPr lang="cs-CZ" dirty="0"/>
              <a:t>:</a:t>
            </a:r>
          </a:p>
          <a:p>
            <a:r>
              <a:rPr lang="cs-CZ" dirty="0"/>
              <a:t>Jak se ve vybraných dílech pracuje s motivem emigrace?</a:t>
            </a:r>
          </a:p>
          <a:p>
            <a:r>
              <a:rPr lang="cs-CZ" dirty="0"/>
              <a:t>Jaké stereotypy o migrantech a jakým způsobem zobrazené nalezneme u obou autorů?</a:t>
            </a:r>
          </a:p>
          <a:p>
            <a:r>
              <a:rPr lang="cs-CZ" dirty="0"/>
              <a:t>Jak diskutují o problému jazyka a kultury obecně?</a:t>
            </a:r>
          </a:p>
        </p:txBody>
      </p:sp>
    </p:spTree>
    <p:extLst>
      <p:ext uri="{BB962C8B-B14F-4D97-AF65-F5344CB8AC3E}">
        <p14:creationId xmlns:p14="http://schemas.microsoft.com/office/powerpoint/2010/main" val="146703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92058-D4F0-4842-856F-DF28F07F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Dortmundská skupina a pracovní skupina pro  literaturu „světa práce“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15929D-78C2-459A-AF6D-2EB715C0F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1961 zakládá ředitel knihovny, spisovatel Max von der </a:t>
            </a:r>
            <a:r>
              <a:rPr lang="cs-CZ" dirty="0" err="1"/>
              <a:t>Grün</a:t>
            </a:r>
            <a:r>
              <a:rPr lang="cs-CZ" dirty="0"/>
              <a:t>  a odborář Walter </a:t>
            </a:r>
            <a:r>
              <a:rPr lang="cs-CZ" dirty="0" err="1"/>
              <a:t>Köpping</a:t>
            </a:r>
            <a:r>
              <a:rPr lang="cs-CZ" dirty="0"/>
              <a:t> aj. spolek pro </a:t>
            </a:r>
            <a:r>
              <a:rPr lang="cs-CZ" dirty="0" err="1"/>
              <a:t>všchny</a:t>
            </a:r>
            <a:r>
              <a:rPr lang="cs-CZ" dirty="0"/>
              <a:t> zájemce o literární reflexi pracovního světa průmyslové společnosti. Cílem skupiny, k níž patřili také G. </a:t>
            </a:r>
            <a:r>
              <a:rPr lang="cs-CZ" dirty="0" err="1"/>
              <a:t>Wallraff</a:t>
            </a:r>
            <a:r>
              <a:rPr lang="cs-CZ" dirty="0"/>
              <a:t>, Erika </a:t>
            </a:r>
            <a:r>
              <a:rPr lang="cs-CZ" dirty="0" err="1"/>
              <a:t>Runge</a:t>
            </a:r>
            <a:r>
              <a:rPr lang="cs-CZ" dirty="0"/>
              <a:t>, Friedrich Christian </a:t>
            </a:r>
            <a:r>
              <a:rPr lang="cs-CZ" dirty="0" err="1"/>
              <a:t>Delius</a:t>
            </a:r>
            <a:r>
              <a:rPr lang="cs-CZ" dirty="0"/>
              <a:t> nebo Peter </a:t>
            </a:r>
            <a:r>
              <a:rPr lang="cs-CZ" dirty="0" err="1"/>
              <a:t>Schütt</a:t>
            </a:r>
            <a:r>
              <a:rPr lang="cs-CZ" dirty="0"/>
              <a:t> je také literárně vzdělávat dělníky tak, aby z jejich středu mohli vycházet autentičtí spisovatelé </a:t>
            </a:r>
          </a:p>
          <a:p>
            <a:r>
              <a:rPr lang="cs-CZ" dirty="0"/>
              <a:t>Roku 1970 vznikají </a:t>
            </a:r>
            <a:r>
              <a:rPr lang="de-DE" dirty="0"/>
              <a:t> </a:t>
            </a:r>
            <a:r>
              <a:rPr lang="cs-CZ" dirty="0"/>
              <a:t>konkurenční skupiny, např.  v Essenu</a:t>
            </a:r>
          </a:p>
        </p:txBody>
      </p:sp>
    </p:spTree>
    <p:extLst>
      <p:ext uri="{BB962C8B-B14F-4D97-AF65-F5344CB8AC3E}">
        <p14:creationId xmlns:p14="http://schemas.microsoft.com/office/powerpoint/2010/main" val="337379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cs-CZ" sz="4100" dirty="0"/>
              <a:t>Peter Weiss (1916 </a:t>
            </a:r>
            <a:r>
              <a:rPr lang="cs-CZ" sz="4100" dirty="0" err="1"/>
              <a:t>Nowawes</a:t>
            </a:r>
            <a:r>
              <a:rPr lang="cs-CZ" sz="4100" dirty="0"/>
              <a:t> </a:t>
            </a:r>
            <a:r>
              <a:rPr lang="cs-CZ" sz="4100" dirty="0" err="1"/>
              <a:t>bei</a:t>
            </a:r>
            <a:r>
              <a:rPr lang="cs-CZ" sz="4100" dirty="0"/>
              <a:t> Potsdam – 1982 Stockholm)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Matka: herečka</a:t>
            </a:r>
          </a:p>
          <a:p>
            <a:r>
              <a:rPr lang="cs-CZ" sz="2400" dirty="0"/>
              <a:t>Otec: židovského původu (o čemž ovšem jeho syn dlouho nevěděl), maďarský důstojník rakousko-uherské armády v </a:t>
            </a:r>
            <a:r>
              <a:rPr lang="cs-CZ" sz="2400" dirty="0" err="1"/>
              <a:t>Przemyślu</a:t>
            </a:r>
            <a:r>
              <a:rPr lang="cs-CZ" sz="2400" dirty="0"/>
              <a:t>, po 1918 textilní továrník v Brémách</a:t>
            </a:r>
          </a:p>
          <a:p>
            <a:r>
              <a:rPr lang="cs-CZ" sz="2400" dirty="0"/>
              <a:t>1935 emigrace do Londýna</a:t>
            </a:r>
          </a:p>
          <a:p>
            <a:r>
              <a:rPr lang="cs-CZ" sz="2400" dirty="0"/>
              <a:t>Literární vzor: Hesse → Studium na Umělecké akademii v Praze, když rodina sídlila ve Varnsdorfu (1936-8). Měli československé občanství</a:t>
            </a:r>
          </a:p>
          <a:p>
            <a:r>
              <a:rPr lang="cs-CZ" sz="2400" dirty="0"/>
              <a:t>Od roku  1938 rodina ve Švédsku 1940 ve Stockholmu, 1941 první výstava, od 1944 švédské občanství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5" name="Obrázek 4" descr="Obsah obrázku budova, fotka, vsedě, vpředu&#10;&#10;Popis byl vytvořen automaticky">
            <a:extLst>
              <a:ext uri="{FF2B5EF4-FFF2-40B4-BE49-F238E27FC236}">
                <a16:creationId xmlns:a16="http://schemas.microsoft.com/office/drawing/2014/main" id="{6D295466-0D16-4A4A-B0D0-6AFD60435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cs-CZ" dirty="0"/>
              <a:t>Peter Weiss - dílo</a:t>
            </a:r>
          </a:p>
        </p:txBody>
      </p:sp>
      <p:pic>
        <p:nvPicPr>
          <p:cNvPr id="5" name="Obrázek 4" descr="Obsah obrázku exteriér, budova, scéna, chodník&#10;&#10;Popis byl vytvořen automaticky">
            <a:extLst>
              <a:ext uri="{FF2B5EF4-FFF2-40B4-BE49-F238E27FC236}">
                <a16:creationId xmlns:a16="http://schemas.microsoft.com/office/drawing/2014/main" id="{B8761FD9-2E1A-4CA5-A6C9-088F04E59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8" r="15447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 lnSpcReduction="10000"/>
          </a:bodyPr>
          <a:lstStyle/>
          <a:p>
            <a:r>
              <a:rPr lang="cs-CZ" sz="1700" dirty="0"/>
              <a:t>Nejprve tvořil </a:t>
            </a:r>
            <a:r>
              <a:rPr lang="cs-CZ" sz="1700" dirty="0" err="1"/>
              <a:t>švédsky</a:t>
            </a:r>
            <a:r>
              <a:rPr lang="cs-CZ" sz="1700" dirty="0"/>
              <a:t>: básně v próze, reportáže z Berlína, dramata  a dokumentární  a experimentální filmy: </a:t>
            </a:r>
            <a:r>
              <a:rPr lang="cs-CZ" sz="1800" i="1" dirty="0" err="1"/>
              <a:t>Hägringen</a:t>
            </a:r>
            <a:r>
              <a:rPr lang="cs-CZ" sz="1800" i="1" dirty="0"/>
              <a:t>/Fata Morgana (1959)</a:t>
            </a:r>
            <a:endParaRPr lang="cs-CZ" sz="1700" dirty="0"/>
          </a:p>
          <a:p>
            <a:r>
              <a:rPr lang="cs-CZ" sz="1700" dirty="0"/>
              <a:t>Hlavní díla:</a:t>
            </a:r>
          </a:p>
          <a:p>
            <a:r>
              <a:rPr lang="cs-CZ" sz="1700" dirty="0"/>
              <a:t>1964 Marat / Sade (Die </a:t>
            </a:r>
            <a:r>
              <a:rPr lang="cs-CZ" sz="1700" dirty="0" err="1"/>
              <a:t>Verfolgung</a:t>
            </a:r>
            <a:r>
              <a:rPr lang="cs-CZ" sz="1700" dirty="0"/>
              <a:t> </a:t>
            </a:r>
            <a:r>
              <a:rPr lang="cs-CZ" sz="1700" dirty="0" err="1"/>
              <a:t>und</a:t>
            </a:r>
            <a:r>
              <a:rPr lang="cs-CZ" sz="1700" dirty="0"/>
              <a:t> </a:t>
            </a:r>
            <a:r>
              <a:rPr lang="cs-CZ" sz="1700" dirty="0" err="1"/>
              <a:t>Ermordung</a:t>
            </a:r>
            <a:r>
              <a:rPr lang="cs-CZ" sz="1700" dirty="0"/>
              <a:t> Jean Paul </a:t>
            </a:r>
            <a:r>
              <a:rPr lang="cs-CZ" sz="1700" dirty="0" err="1"/>
              <a:t>Marats</a:t>
            </a:r>
            <a:r>
              <a:rPr lang="cs-CZ" sz="1700" dirty="0"/>
              <a:t> </a:t>
            </a:r>
            <a:r>
              <a:rPr lang="cs-CZ" sz="1700" dirty="0" err="1"/>
              <a:t>dargestellt</a:t>
            </a:r>
            <a:r>
              <a:rPr lang="cs-CZ" sz="1700" dirty="0"/>
              <a:t> durch </a:t>
            </a:r>
            <a:r>
              <a:rPr lang="cs-CZ" sz="1700" dirty="0" err="1"/>
              <a:t>die</a:t>
            </a:r>
            <a:r>
              <a:rPr lang="cs-CZ" sz="1700" dirty="0"/>
              <a:t> </a:t>
            </a:r>
            <a:r>
              <a:rPr lang="cs-CZ" sz="1700" dirty="0" err="1"/>
              <a:t>Schauspielgruppe</a:t>
            </a:r>
            <a:r>
              <a:rPr lang="cs-CZ" sz="1700" dirty="0"/>
              <a:t> des </a:t>
            </a:r>
            <a:r>
              <a:rPr lang="cs-CZ" sz="1700" dirty="0" err="1"/>
              <a:t>Hospizes</a:t>
            </a:r>
            <a:r>
              <a:rPr lang="cs-CZ" sz="1700" dirty="0"/>
              <a:t> </a:t>
            </a:r>
            <a:r>
              <a:rPr lang="cs-CZ" sz="1700" dirty="0" err="1"/>
              <a:t>zu</a:t>
            </a:r>
            <a:r>
              <a:rPr lang="cs-CZ" sz="1700" dirty="0"/>
              <a:t> </a:t>
            </a:r>
            <a:r>
              <a:rPr lang="cs-CZ" sz="1700" dirty="0" err="1"/>
              <a:t>Charenton</a:t>
            </a:r>
            <a:r>
              <a:rPr lang="cs-CZ" sz="1700" dirty="0"/>
              <a:t> </a:t>
            </a:r>
            <a:r>
              <a:rPr lang="cs-CZ" sz="1700" dirty="0" err="1"/>
              <a:t>unter</a:t>
            </a:r>
            <a:r>
              <a:rPr lang="cs-CZ" sz="1700" dirty="0"/>
              <a:t> </a:t>
            </a:r>
            <a:r>
              <a:rPr lang="cs-CZ" sz="1700" dirty="0" err="1"/>
              <a:t>Leitung</a:t>
            </a:r>
            <a:r>
              <a:rPr lang="cs-CZ" sz="1700" dirty="0"/>
              <a:t> des </a:t>
            </a:r>
            <a:r>
              <a:rPr lang="cs-CZ" sz="1700" dirty="0" err="1"/>
              <a:t>Herrn</a:t>
            </a:r>
            <a:r>
              <a:rPr lang="cs-CZ" sz="1700" dirty="0"/>
              <a:t> de Sade)</a:t>
            </a:r>
          </a:p>
          <a:p>
            <a:r>
              <a:rPr lang="cs-CZ" sz="1700" dirty="0"/>
              <a:t>1965 Die </a:t>
            </a:r>
            <a:r>
              <a:rPr lang="cs-CZ" sz="1700" dirty="0" err="1"/>
              <a:t>Ermittlung</a:t>
            </a:r>
            <a:endParaRPr lang="cs-CZ" sz="1700" dirty="0"/>
          </a:p>
          <a:p>
            <a:r>
              <a:rPr lang="cs-CZ" sz="1700" dirty="0"/>
              <a:t>1966-8 Viet </a:t>
            </a:r>
            <a:r>
              <a:rPr lang="cs-CZ" sz="1700" dirty="0" err="1"/>
              <a:t>NamDiskurs</a:t>
            </a:r>
            <a:r>
              <a:rPr lang="cs-CZ" sz="1700" dirty="0"/>
              <a:t> (</a:t>
            </a:r>
            <a:r>
              <a:rPr lang="de-DE" sz="1700" i="1" dirty="0"/>
              <a:t>Diskurs über die Vorgeschichte und den Verlauf des lang andauernden Befreiungskrieges in </a:t>
            </a:r>
            <a:r>
              <a:rPr lang="de-DE" sz="1700" i="1" dirty="0" err="1"/>
              <a:t>Viet</a:t>
            </a:r>
            <a:r>
              <a:rPr lang="de-DE" sz="1700" i="1" dirty="0"/>
              <a:t> Nam als Beispiel für die Notwendigkeit des bewaffneten Kampfes der Unterdrückten gegen ihre Unterdrücker sowie über die Versuche der Vereinigten Staaten von Amerika die Grundlagen der Revolution zu vernichten</a:t>
            </a:r>
            <a:r>
              <a:rPr lang="de-DE" sz="1700" dirty="0"/>
              <a:t>.</a:t>
            </a:r>
            <a:endParaRPr lang="cs-CZ" sz="17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/>
              <a:t>K dílu Marat / Sade</a:t>
            </a:r>
            <a:endParaRPr lang="cs-CZ" dirty="0"/>
          </a:p>
        </p:txBody>
      </p:sp>
      <p:cxnSp>
        <p:nvCxnSpPr>
          <p:cNvPr id="16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cs-CZ" sz="1800"/>
              <a:t>Weiss: „Na konfrontaci Sadea a Marata nás zajímá konflikt mezi individualismem vyhroceným až na samou mez a myšlenkami o politické a společenské revoluci.“</a:t>
            </a:r>
          </a:p>
          <a:p>
            <a:r>
              <a:rPr lang="cs-CZ" sz="1800"/>
              <a:t>„was uns in der Konfrontation von Sade und Marat interessiert , ist der Konflikt zwischen dem bis zum Äußersten geführten Individualismus und dem Gedanken an eine politische und soziale Umwälzung.“</a:t>
            </a:r>
          </a:p>
        </p:txBody>
      </p:sp>
      <p:pic>
        <p:nvPicPr>
          <p:cNvPr id="5" name="Obrázek 4" descr="Obsah obrázku osoba, exteriér, muž, stojící&#10;&#10;Popis byl vytvořen automaticky">
            <a:extLst>
              <a:ext uri="{FF2B5EF4-FFF2-40B4-BE49-F238E27FC236}">
                <a16:creationId xmlns:a16="http://schemas.microsoft.com/office/drawing/2014/main" id="{69E27F81-EE18-4B5F-9A58-934E68380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8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Die </a:t>
            </a:r>
            <a:r>
              <a:rPr lang="cs-CZ" dirty="0" err="1">
                <a:solidFill>
                  <a:schemeClr val="bg1"/>
                </a:solidFill>
              </a:rPr>
              <a:t>Ermittlung</a:t>
            </a:r>
            <a:r>
              <a:rPr lang="cs-CZ" dirty="0">
                <a:solidFill>
                  <a:schemeClr val="bg1"/>
                </a:solidFill>
              </a:rPr>
              <a:t> (1965)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cs-CZ" sz="1700" dirty="0"/>
              <a:t>Část nového konceptu divadla světa po vzoru Dantovy Božské komedie</a:t>
            </a:r>
          </a:p>
          <a:p>
            <a:r>
              <a:rPr lang="cs-CZ" sz="1700" dirty="0"/>
              <a:t>Oratorium složené z 11 zpěvů</a:t>
            </a:r>
          </a:p>
          <a:p>
            <a:r>
              <a:rPr lang="cs-CZ" sz="1700" dirty="0"/>
              <a:t>Premiéra: zároveň na 15 německých scénách a v </a:t>
            </a:r>
            <a:r>
              <a:rPr lang="cs-CZ" sz="1700" dirty="0" err="1"/>
              <a:t>Royal</a:t>
            </a:r>
            <a:r>
              <a:rPr lang="cs-CZ" sz="1700" dirty="0"/>
              <a:t> Shakespeare </a:t>
            </a:r>
            <a:r>
              <a:rPr lang="cs-CZ" sz="1700" dirty="0" err="1"/>
              <a:t>Company</a:t>
            </a:r>
            <a:r>
              <a:rPr lang="cs-CZ" sz="1700" dirty="0"/>
              <a:t> v Londýně</a:t>
            </a:r>
          </a:p>
          <a:p>
            <a:r>
              <a:rPr lang="cs-CZ" sz="1700" dirty="0"/>
              <a:t>Základem byly procesní protokoly z frankfurtského procesu s viníky z </a:t>
            </a:r>
            <a:r>
              <a:rPr lang="cs-CZ" sz="1700" dirty="0" err="1"/>
              <a:t>Auschwitz</a:t>
            </a:r>
            <a:r>
              <a:rPr lang="cs-CZ" sz="1700" dirty="0"/>
              <a:t> </a:t>
            </a:r>
            <a:r>
              <a:rPr lang="de-DE" sz="1700" dirty="0"/>
              <a:t>(1963-1965)</a:t>
            </a:r>
            <a:r>
              <a:rPr lang="cs-CZ" sz="1700" dirty="0"/>
              <a:t> dle zpracování </a:t>
            </a:r>
            <a:r>
              <a:rPr lang="cs-CZ" sz="1700" dirty="0" err="1"/>
              <a:t>Bernda</a:t>
            </a:r>
            <a:r>
              <a:rPr lang="cs-CZ" sz="1700" dirty="0"/>
              <a:t> </a:t>
            </a:r>
            <a:r>
              <a:rPr lang="cs-CZ" sz="1700" dirty="0" err="1"/>
              <a:t>Naumanna</a:t>
            </a:r>
            <a:endParaRPr lang="cs-CZ" sz="1700" dirty="0"/>
          </a:p>
          <a:p>
            <a:r>
              <a:rPr lang="cs-CZ" sz="1700" dirty="0"/>
              <a:t>1994 Inscenace v Kongu –lidé, kteří přežili rwandskou genocidu (skupina </a:t>
            </a:r>
            <a:r>
              <a:rPr lang="cs-CZ" sz="1700" dirty="0" err="1"/>
              <a:t>Urwintore</a:t>
            </a:r>
            <a:r>
              <a:rPr lang="cs-CZ" sz="1700" dirty="0"/>
              <a:t> – posléze i v Londýně</a:t>
            </a:r>
          </a:p>
          <a:p>
            <a:endParaRPr lang="cs-CZ" sz="1700" dirty="0"/>
          </a:p>
          <a:p>
            <a:r>
              <a:rPr lang="cs-CZ" sz="1700" dirty="0">
                <a:hlinkClick r:id="rId2"/>
              </a:rPr>
              <a:t>https://www.youtube.com/watch?v=6M-VpDvAvZI</a:t>
            </a:r>
            <a:endParaRPr lang="cs-CZ" sz="1700" dirty="0"/>
          </a:p>
          <a:p>
            <a:endParaRPr lang="cs-CZ" sz="1700" dirty="0"/>
          </a:p>
          <a:p>
            <a:endParaRPr lang="cs-CZ" sz="1700" dirty="0"/>
          </a:p>
        </p:txBody>
      </p:sp>
      <p:pic>
        <p:nvPicPr>
          <p:cNvPr id="5" name="Obrázek 4" descr="Obsah obrázku osoba, interiér, muž, fotka&#10;&#10;Popis byl vytvořen automaticky">
            <a:extLst>
              <a:ext uri="{FF2B5EF4-FFF2-40B4-BE49-F238E27FC236}">
                <a16:creationId xmlns:a16="http://schemas.microsoft.com/office/drawing/2014/main" id="{7D9D2EC8-CDE9-4FD0-8A84-BD3201BC3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r="9569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Peter Weiss – další díla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cs-CZ" sz="2200" dirty="0"/>
              <a:t>1961 </a:t>
            </a:r>
            <a:r>
              <a:rPr lang="cs-CZ" sz="2200" dirty="0" err="1"/>
              <a:t>Abschied</a:t>
            </a:r>
            <a:r>
              <a:rPr lang="cs-CZ" sz="2200" dirty="0"/>
              <a:t> von den </a:t>
            </a:r>
            <a:r>
              <a:rPr lang="cs-CZ" sz="2200" dirty="0" err="1"/>
              <a:t>Eltern</a:t>
            </a:r>
            <a:endParaRPr lang="cs-CZ" sz="2200" dirty="0"/>
          </a:p>
          <a:p>
            <a:r>
              <a:rPr lang="cs-CZ" sz="2200" dirty="0"/>
              <a:t>1962 </a:t>
            </a:r>
            <a:r>
              <a:rPr lang="cs-CZ" sz="2200" dirty="0" err="1"/>
              <a:t>Fluchtpunkt</a:t>
            </a:r>
            <a:endParaRPr lang="cs-CZ" sz="2200" dirty="0"/>
          </a:p>
          <a:p>
            <a:r>
              <a:rPr lang="cs-CZ" sz="2200" dirty="0"/>
              <a:t>1968-9 </a:t>
            </a:r>
            <a:r>
              <a:rPr lang="cs-CZ" sz="2200" dirty="0" err="1"/>
              <a:t>Trotzki</a:t>
            </a:r>
            <a:r>
              <a:rPr lang="cs-CZ" sz="2200" dirty="0"/>
              <a:t> </a:t>
            </a:r>
            <a:r>
              <a:rPr lang="cs-CZ" sz="2200" dirty="0" err="1"/>
              <a:t>im</a:t>
            </a:r>
            <a:r>
              <a:rPr lang="cs-CZ" sz="2200" dirty="0"/>
              <a:t> Exil</a:t>
            </a:r>
          </a:p>
          <a:p>
            <a:r>
              <a:rPr lang="cs-CZ" sz="2200" dirty="0"/>
              <a:t>1970-2 </a:t>
            </a:r>
            <a:r>
              <a:rPr lang="cs-CZ" sz="2200" dirty="0" err="1"/>
              <a:t>Hölderlin</a:t>
            </a:r>
            <a:endParaRPr lang="cs-CZ" sz="2200" dirty="0"/>
          </a:p>
          <a:p>
            <a:r>
              <a:rPr lang="cs-CZ" sz="2200" dirty="0"/>
              <a:t>1975-81 Die </a:t>
            </a:r>
            <a:r>
              <a:rPr lang="cs-CZ" sz="2200" dirty="0" err="1"/>
              <a:t>Ästhetik</a:t>
            </a:r>
            <a:r>
              <a:rPr lang="cs-CZ" sz="2200" dirty="0"/>
              <a:t> des </a:t>
            </a:r>
            <a:r>
              <a:rPr lang="cs-CZ" sz="2200" dirty="0" err="1"/>
              <a:t>Widerstandes</a:t>
            </a:r>
            <a:endParaRPr lang="cs-CZ" sz="2200" dirty="0"/>
          </a:p>
          <a:p>
            <a:r>
              <a:rPr lang="cs-CZ" sz="2200" dirty="0"/>
              <a:t>1982 Der </a:t>
            </a:r>
            <a:r>
              <a:rPr lang="cs-CZ" sz="2200" dirty="0" err="1"/>
              <a:t>neue</a:t>
            </a:r>
            <a:r>
              <a:rPr lang="cs-CZ" sz="2200" dirty="0"/>
              <a:t> </a:t>
            </a:r>
            <a:r>
              <a:rPr lang="cs-CZ" sz="2200" dirty="0" err="1"/>
              <a:t>Prozess</a:t>
            </a:r>
            <a:r>
              <a:rPr lang="cs-CZ" sz="2200" dirty="0"/>
              <a:t> (podle Kafky)</a:t>
            </a:r>
          </a:p>
        </p:txBody>
      </p:sp>
      <p:pic>
        <p:nvPicPr>
          <p:cNvPr id="5" name="Obrázek 4" descr="Obsah obrázku exteriér, fotka, staré, strom&#10;&#10;Popis byl vytvořen automaticky">
            <a:extLst>
              <a:ext uri="{FF2B5EF4-FFF2-40B4-BE49-F238E27FC236}">
                <a16:creationId xmlns:a16="http://schemas.microsoft.com/office/drawing/2014/main" id="{9A006F00-2074-4361-933F-C38E62D60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r="1" b="1"/>
          <a:stretch/>
        </p:blipFill>
        <p:spPr>
          <a:xfrm>
            <a:off x="5929828" y="2276856"/>
            <a:ext cx="5420926" cy="42153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Umění jako politický nástroj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600" dirty="0"/>
              <a:t>P. Weiss  píše Hansi </a:t>
            </a:r>
            <a:r>
              <a:rPr lang="cs-CZ" sz="3600" dirty="0" err="1"/>
              <a:t>Magnusi</a:t>
            </a:r>
            <a:r>
              <a:rPr lang="cs-CZ" sz="3600" dirty="0"/>
              <a:t> </a:t>
            </a:r>
            <a:r>
              <a:rPr lang="cs-CZ" sz="3600" dirty="0" err="1"/>
              <a:t>Enzensbergerovi</a:t>
            </a:r>
            <a:r>
              <a:rPr lang="cs-CZ" sz="3600" dirty="0"/>
              <a:t>:</a:t>
            </a:r>
          </a:p>
          <a:p>
            <a:r>
              <a:rPr lang="cs-CZ" sz="3600" dirty="0"/>
              <a:t>„Na jakou stranu se postavíme? Jsme s to vzdát se svých pochyb a své obezřetnosti a ohrozit se tím, že se jednoznačně vyslovíme: jsme solidární s utiskovanými a budeme jako autoři a lidé hledat všechny prostředky, abychom je podpořili v jejich (a také našem) boji?“</a:t>
            </a:r>
            <a:br>
              <a:rPr lang="cs-CZ" sz="3600" dirty="0"/>
            </a:br>
            <a:r>
              <a:rPr lang="cs-CZ" sz="3600" dirty="0"/>
              <a:t>„An </a:t>
            </a:r>
            <a:r>
              <a:rPr lang="cs-CZ" sz="3600" dirty="0" err="1"/>
              <a:t>welche</a:t>
            </a:r>
            <a:r>
              <a:rPr lang="cs-CZ" sz="3600" dirty="0"/>
              <a:t> </a:t>
            </a:r>
            <a:r>
              <a:rPr lang="cs-CZ" sz="3600" dirty="0" err="1"/>
              <a:t>Seite</a:t>
            </a:r>
            <a:r>
              <a:rPr lang="cs-CZ" sz="3600" dirty="0"/>
              <a:t> </a:t>
            </a:r>
            <a:r>
              <a:rPr lang="cs-CZ" sz="3600" dirty="0" err="1"/>
              <a:t>stellen</a:t>
            </a:r>
            <a:r>
              <a:rPr lang="cs-CZ" sz="3600" dirty="0"/>
              <a:t> </a:t>
            </a:r>
            <a:r>
              <a:rPr lang="cs-CZ" sz="3600" dirty="0" err="1"/>
              <a:t>wir</a:t>
            </a:r>
            <a:r>
              <a:rPr lang="cs-CZ" sz="3600" dirty="0"/>
              <a:t> </a:t>
            </a:r>
            <a:r>
              <a:rPr lang="cs-CZ" sz="3600" dirty="0" err="1"/>
              <a:t>uns</a:t>
            </a:r>
            <a:r>
              <a:rPr lang="cs-CZ" sz="3600" dirty="0"/>
              <a:t>? </a:t>
            </a:r>
            <a:r>
              <a:rPr lang="cs-CZ" sz="3600" dirty="0" err="1"/>
              <a:t>Sind</a:t>
            </a:r>
            <a:r>
              <a:rPr lang="cs-CZ" sz="3600" dirty="0"/>
              <a:t> </a:t>
            </a:r>
            <a:r>
              <a:rPr lang="cs-CZ" sz="3600" dirty="0" err="1"/>
              <a:t>wir</a:t>
            </a:r>
            <a:r>
              <a:rPr lang="cs-CZ" sz="3600" dirty="0"/>
              <a:t> </a:t>
            </a:r>
            <a:r>
              <a:rPr lang="cs-CZ" sz="3600" dirty="0" err="1"/>
              <a:t>fähig</a:t>
            </a:r>
            <a:r>
              <a:rPr lang="cs-CZ" sz="3600" dirty="0"/>
              <a:t>, </a:t>
            </a:r>
            <a:r>
              <a:rPr lang="cs-CZ" sz="3600" dirty="0" err="1"/>
              <a:t>unsere</a:t>
            </a:r>
            <a:r>
              <a:rPr lang="cs-CZ" sz="3600" dirty="0"/>
              <a:t> </a:t>
            </a:r>
            <a:r>
              <a:rPr lang="cs-CZ" sz="3600" dirty="0" err="1"/>
              <a:t>Zweifel</a:t>
            </a:r>
            <a:r>
              <a:rPr lang="cs-CZ" sz="3600" dirty="0"/>
              <a:t> </a:t>
            </a:r>
            <a:r>
              <a:rPr lang="cs-CZ" sz="3600" dirty="0" err="1"/>
              <a:t>und</a:t>
            </a:r>
            <a:r>
              <a:rPr lang="cs-CZ" sz="3600" dirty="0"/>
              <a:t> </a:t>
            </a:r>
            <a:r>
              <a:rPr lang="cs-CZ" sz="3600" dirty="0" err="1"/>
              <a:t>unsere</a:t>
            </a:r>
            <a:r>
              <a:rPr lang="cs-CZ" sz="3600" dirty="0"/>
              <a:t> </a:t>
            </a:r>
            <a:r>
              <a:rPr lang="cs-CZ" sz="3600" dirty="0" err="1"/>
              <a:t>Vorsicht</a:t>
            </a:r>
            <a:r>
              <a:rPr lang="cs-CZ" sz="3600" dirty="0"/>
              <a:t> </a:t>
            </a:r>
            <a:r>
              <a:rPr lang="cs-CZ" sz="3600" dirty="0" err="1"/>
              <a:t>aufzugeben</a:t>
            </a:r>
            <a:r>
              <a:rPr lang="cs-CZ" sz="3600" dirty="0"/>
              <a:t> </a:t>
            </a:r>
            <a:r>
              <a:rPr lang="cs-CZ" sz="3600" dirty="0" err="1"/>
              <a:t>und</a:t>
            </a:r>
            <a:r>
              <a:rPr lang="cs-CZ" sz="3600" dirty="0"/>
              <a:t> </a:t>
            </a:r>
            <a:r>
              <a:rPr lang="cs-CZ" sz="3600" dirty="0" err="1"/>
              <a:t>uns</a:t>
            </a:r>
            <a:r>
              <a:rPr lang="cs-CZ" sz="3600" dirty="0"/>
              <a:t> </a:t>
            </a:r>
            <a:r>
              <a:rPr lang="cs-CZ" sz="3600" dirty="0" err="1"/>
              <a:t>zu</a:t>
            </a:r>
            <a:r>
              <a:rPr lang="cs-CZ" sz="3600" dirty="0"/>
              <a:t> </a:t>
            </a:r>
            <a:r>
              <a:rPr lang="cs-CZ" sz="3600" dirty="0" err="1"/>
              <a:t>gefährden</a:t>
            </a:r>
            <a:r>
              <a:rPr lang="cs-CZ" sz="3600" dirty="0"/>
              <a:t>, </a:t>
            </a:r>
            <a:r>
              <a:rPr lang="cs-CZ" sz="3600" dirty="0" err="1"/>
              <a:t>indem</a:t>
            </a:r>
            <a:r>
              <a:rPr lang="cs-CZ" sz="3600" dirty="0"/>
              <a:t> </a:t>
            </a:r>
            <a:r>
              <a:rPr lang="cs-CZ" sz="3600" dirty="0" err="1"/>
              <a:t>wir</a:t>
            </a:r>
            <a:r>
              <a:rPr lang="cs-CZ" sz="3600" dirty="0"/>
              <a:t> </a:t>
            </a:r>
            <a:r>
              <a:rPr lang="cs-CZ" sz="3600" dirty="0" err="1"/>
              <a:t>eindeutig</a:t>
            </a:r>
            <a:r>
              <a:rPr lang="cs-CZ" sz="3600" dirty="0"/>
              <a:t> </a:t>
            </a:r>
            <a:r>
              <a:rPr lang="cs-CZ" sz="3600" dirty="0" err="1"/>
              <a:t>aussprechen</a:t>
            </a:r>
            <a:r>
              <a:rPr lang="cs-CZ" sz="3600" dirty="0"/>
              <a:t>,: </a:t>
            </a:r>
            <a:r>
              <a:rPr lang="cs-CZ" sz="3600" dirty="0" err="1"/>
              <a:t>wir</a:t>
            </a:r>
            <a:r>
              <a:rPr lang="cs-CZ" sz="3600" dirty="0"/>
              <a:t> </a:t>
            </a:r>
            <a:r>
              <a:rPr lang="cs-CZ" sz="3600" dirty="0" err="1"/>
              <a:t>sind</a:t>
            </a:r>
            <a:r>
              <a:rPr lang="cs-CZ" sz="3600" dirty="0"/>
              <a:t> </a:t>
            </a:r>
            <a:r>
              <a:rPr lang="cs-CZ" sz="3600" dirty="0" err="1"/>
              <a:t>solidarisch</a:t>
            </a:r>
            <a:r>
              <a:rPr lang="cs-CZ" sz="3600" dirty="0"/>
              <a:t> </a:t>
            </a:r>
            <a:r>
              <a:rPr lang="cs-CZ" sz="3600" dirty="0" err="1"/>
              <a:t>mit</a:t>
            </a:r>
            <a:r>
              <a:rPr lang="cs-CZ" sz="3600" dirty="0"/>
              <a:t> den </a:t>
            </a:r>
            <a:r>
              <a:rPr lang="cs-CZ" sz="3600" dirty="0" err="1"/>
              <a:t>Unterdrückten</a:t>
            </a:r>
            <a:r>
              <a:rPr lang="cs-CZ" sz="3600" dirty="0"/>
              <a:t> </a:t>
            </a:r>
            <a:r>
              <a:rPr lang="cs-CZ" sz="3600" dirty="0" err="1"/>
              <a:t>und</a:t>
            </a:r>
            <a:r>
              <a:rPr lang="cs-CZ" sz="3600" dirty="0"/>
              <a:t> </a:t>
            </a:r>
            <a:r>
              <a:rPr lang="cs-CZ" sz="3600" dirty="0" err="1"/>
              <a:t>wir</a:t>
            </a:r>
            <a:r>
              <a:rPr lang="cs-CZ" sz="3600" dirty="0"/>
              <a:t> </a:t>
            </a:r>
            <a:r>
              <a:rPr lang="cs-CZ" sz="3600" dirty="0" err="1"/>
              <a:t>werden</a:t>
            </a:r>
            <a:r>
              <a:rPr lang="cs-CZ" sz="3600" dirty="0"/>
              <a:t> </a:t>
            </a:r>
            <a:r>
              <a:rPr lang="cs-CZ" sz="3600" dirty="0" err="1"/>
              <a:t>als</a:t>
            </a:r>
            <a:r>
              <a:rPr lang="cs-CZ" sz="3600" dirty="0"/>
              <a:t> </a:t>
            </a:r>
            <a:r>
              <a:rPr lang="cs-CZ" sz="3600" dirty="0" err="1"/>
              <a:t>Autoren</a:t>
            </a:r>
            <a:r>
              <a:rPr lang="cs-CZ" sz="3600" dirty="0"/>
              <a:t> </a:t>
            </a:r>
            <a:r>
              <a:rPr lang="cs-CZ" sz="3600" dirty="0" err="1"/>
              <a:t>und</a:t>
            </a:r>
            <a:r>
              <a:rPr lang="cs-CZ" sz="3600" dirty="0"/>
              <a:t> </a:t>
            </a:r>
            <a:r>
              <a:rPr lang="cs-CZ" sz="3600" dirty="0" err="1"/>
              <a:t>Menschen</a:t>
            </a:r>
            <a:r>
              <a:rPr lang="cs-CZ" sz="3600" dirty="0"/>
              <a:t>  nach allen </a:t>
            </a:r>
            <a:r>
              <a:rPr lang="cs-CZ" sz="3600" dirty="0" err="1"/>
              <a:t>Mitteln</a:t>
            </a:r>
            <a:r>
              <a:rPr lang="cs-CZ" sz="3600" dirty="0"/>
              <a:t> </a:t>
            </a:r>
            <a:r>
              <a:rPr lang="cs-CZ" sz="3600" dirty="0" err="1"/>
              <a:t>suchen</a:t>
            </a:r>
            <a:r>
              <a:rPr lang="cs-CZ" sz="3600" dirty="0"/>
              <a:t>, </a:t>
            </a:r>
            <a:r>
              <a:rPr lang="cs-CZ" sz="3600" dirty="0" err="1"/>
              <a:t>sie</a:t>
            </a:r>
            <a:r>
              <a:rPr lang="cs-CZ" sz="3600" dirty="0"/>
              <a:t> in </a:t>
            </a:r>
            <a:r>
              <a:rPr lang="cs-CZ" sz="3600" dirty="0" err="1"/>
              <a:t>ihrem</a:t>
            </a:r>
            <a:r>
              <a:rPr lang="cs-CZ" sz="3600" dirty="0"/>
              <a:t> Kampf (der </a:t>
            </a:r>
            <a:r>
              <a:rPr lang="cs-CZ" sz="3600" dirty="0" err="1"/>
              <a:t>auch</a:t>
            </a:r>
            <a:r>
              <a:rPr lang="cs-CZ" sz="3600" dirty="0"/>
              <a:t> </a:t>
            </a:r>
            <a:r>
              <a:rPr lang="cs-CZ" sz="3600" dirty="0" err="1"/>
              <a:t>unser</a:t>
            </a:r>
            <a:r>
              <a:rPr lang="cs-CZ" sz="3600" dirty="0"/>
              <a:t> </a:t>
            </a:r>
            <a:r>
              <a:rPr lang="cs-CZ" sz="3600" dirty="0" err="1"/>
              <a:t>ist</a:t>
            </a:r>
            <a:r>
              <a:rPr lang="cs-CZ" sz="3600" dirty="0"/>
              <a:t>) </a:t>
            </a:r>
            <a:r>
              <a:rPr lang="cs-CZ" sz="3600" dirty="0" err="1"/>
              <a:t>zu</a:t>
            </a:r>
            <a:r>
              <a:rPr lang="cs-CZ" sz="3600" dirty="0"/>
              <a:t> </a:t>
            </a:r>
            <a:r>
              <a:rPr lang="cs-CZ" sz="3600" dirty="0" err="1"/>
              <a:t>unterstützen</a:t>
            </a:r>
            <a:r>
              <a:rPr lang="cs-CZ" sz="3600" dirty="0"/>
              <a:t>?“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2223</Words>
  <Application>Microsoft Office PowerPoint</Application>
  <PresentationFormat>Širokoúhlá obrazovka</PresentationFormat>
  <Paragraphs>100</Paragraphs>
  <Slides>20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Motiv Office</vt:lpstr>
      <vt:lpstr>Německá literatura 20. stol.</vt:lpstr>
      <vt:lpstr>Kritika a konec Skupiny 47 – nová diskusní fóra</vt:lpstr>
      <vt:lpstr>Dortmundská skupina a pracovní skupina pro  literaturu „světa práce“</vt:lpstr>
      <vt:lpstr>Peter Weiss (1916 Nowawes bei Potsdam – 1982 Stockholm)</vt:lpstr>
      <vt:lpstr>Peter Weiss - dílo</vt:lpstr>
      <vt:lpstr>K dílu Marat / Sade</vt:lpstr>
      <vt:lpstr>Die Ermittlung (1965)</vt:lpstr>
      <vt:lpstr>Peter Weiss – další díla</vt:lpstr>
      <vt:lpstr>Umění jako politický nástroj</vt:lpstr>
      <vt:lpstr>Peter Weis: témata  a formy dokumentárního divadla (1968)</vt:lpstr>
      <vt:lpstr>Peter Weiss o dokumentárním divadlu (1968)</vt:lpstr>
      <vt:lpstr>Další důležitá díla dokumentárního divadla</vt:lpstr>
      <vt:lpstr>Heinar Kipphardt (1922 ve slezském Heidersdorfu-1982 v Mnichově) </vt:lpstr>
      <vt:lpstr>Heinar Kipphardt:In der Sache J. Robert Oppenheimer (1964)</vt:lpstr>
      <vt:lpstr>Rolf Hochhuth (1931-)</vt:lpstr>
      <vt:lpstr>Erich Fried (1921-1988)</vt:lpstr>
      <vt:lpstr>60./70. léta politické angažmá literatury</vt:lpstr>
      <vt:lpstr>60./70. léta – dokumentární literatura: G. Wallraff (1942-)</vt:lpstr>
      <vt:lpstr>Günther Wallraff: </vt:lpstr>
      <vt:lpstr>Četba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Německá literatura 20. stol.</dc:title>
  <dc:creator>Alena Zelená</dc:creator>
  <cp:lastModifiedBy>Alena Zelená</cp:lastModifiedBy>
  <cp:revision>25</cp:revision>
  <dcterms:created xsi:type="dcterms:W3CDTF">2020-04-27T12:49:59Z</dcterms:created>
  <dcterms:modified xsi:type="dcterms:W3CDTF">2021-04-26T14:23:48Z</dcterms:modified>
</cp:coreProperties>
</file>