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7" r:id="rId3"/>
    <p:sldId id="288" r:id="rId4"/>
    <p:sldId id="279" r:id="rId5"/>
    <p:sldId id="280" r:id="rId6"/>
    <p:sldId id="278" r:id="rId7"/>
    <p:sldId id="286" r:id="rId8"/>
    <p:sldId id="289" r:id="rId9"/>
    <p:sldId id="290" r:id="rId10"/>
    <p:sldId id="294" r:id="rId11"/>
    <p:sldId id="295" r:id="rId12"/>
    <p:sldId id="292" r:id="rId13"/>
    <p:sldId id="296" r:id="rId14"/>
    <p:sldId id="283" r:id="rId15"/>
    <p:sldId id="271" r:id="rId16"/>
    <p:sldId id="309" r:id="rId17"/>
    <p:sldId id="293" r:id="rId18"/>
    <p:sldId id="281" r:id="rId19"/>
    <p:sldId id="275" r:id="rId20"/>
    <p:sldId id="287" r:id="rId21"/>
    <p:sldId id="305" r:id="rId22"/>
    <p:sldId id="302" r:id="rId23"/>
    <p:sldId id="311" r:id="rId24"/>
    <p:sldId id="310" r:id="rId25"/>
    <p:sldId id="303" r:id="rId26"/>
    <p:sldId id="273" r:id="rId27"/>
    <p:sldId id="298" r:id="rId28"/>
    <p:sldId id="269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8" autoAdjust="0"/>
    <p:restoredTop sz="94660"/>
  </p:normalViewPr>
  <p:slideViewPr>
    <p:cSldViewPr>
      <p:cViewPr varScale="1">
        <p:scale>
          <a:sx n="69" d="100"/>
          <a:sy n="69" d="100"/>
        </p:scale>
        <p:origin x="4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081F-E6D2-4451-8361-E63D58EBD9F4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1764-4CDB-4749-80FF-0082BA899ED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081F-E6D2-4451-8361-E63D58EBD9F4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1764-4CDB-4749-80FF-0082BA899ED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081F-E6D2-4451-8361-E63D58EBD9F4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1764-4CDB-4749-80FF-0082BA899ED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081F-E6D2-4451-8361-E63D58EBD9F4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1764-4CDB-4749-80FF-0082BA899ED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081F-E6D2-4451-8361-E63D58EBD9F4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1764-4CDB-4749-80FF-0082BA899ED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081F-E6D2-4451-8361-E63D58EBD9F4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1764-4CDB-4749-80FF-0082BA899ED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081F-E6D2-4451-8361-E63D58EBD9F4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1764-4CDB-4749-80FF-0082BA899ED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081F-E6D2-4451-8361-E63D58EBD9F4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1764-4CDB-4749-80FF-0082BA899ED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081F-E6D2-4451-8361-E63D58EBD9F4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1764-4CDB-4749-80FF-0082BA899ED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081F-E6D2-4451-8361-E63D58EBD9F4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1764-4CDB-4749-80FF-0082BA899ED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6081F-E6D2-4451-8361-E63D58EBD9F4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1764-4CDB-4749-80FF-0082BA899ED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6081F-E6D2-4451-8361-E63D58EBD9F4}" type="datetimeFigureOut">
              <a:rPr lang="cs-CZ" smtClean="0"/>
              <a:pPr/>
              <a:t>31.03.2020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C1764-4CDB-4749-80FF-0082BA899ED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gVwLqEHDCQE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Německá literatura 20. stol.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VI. 40. a 50. léta v literatuře – poválečné Německo (</a:t>
            </a:r>
            <a:r>
              <a:rPr lang="cs-CZ" dirty="0" err="1"/>
              <a:t>Trümmerliteratur</a:t>
            </a:r>
            <a:r>
              <a:rPr lang="cs-CZ" dirty="0"/>
              <a:t>) a </a:t>
            </a:r>
            <a:r>
              <a:rPr lang="cs-CZ" dirty="0" err="1"/>
              <a:t>Adenauerova</a:t>
            </a:r>
            <a:r>
              <a:rPr lang="cs-CZ" dirty="0"/>
              <a:t> éra</a:t>
            </a:r>
          </a:p>
        </p:txBody>
      </p:sp>
      <p:pic>
        <p:nvPicPr>
          <p:cNvPr id="4" name="50let1">
            <a:hlinkClick r:id="" action="ppaction://media"/>
            <a:extLst>
              <a:ext uri="{FF2B5EF4-FFF2-40B4-BE49-F238E27FC236}">
                <a16:creationId xmlns:a16="http://schemas.microsoft.com/office/drawing/2014/main" id="{84F6C111-8CED-41C6-8B40-D594E814A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H. M. </a:t>
            </a:r>
            <a:r>
              <a:rPr lang="cs-CZ" dirty="0" err="1"/>
              <a:t>Enzensberger</a:t>
            </a:r>
            <a:r>
              <a:rPr lang="cs-CZ" dirty="0"/>
              <a:t>(nar. 1929) a expresionismus po 2. sv. v.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po 2. sv. v. – diskuse o roli expresionismu v době nacismu a pro nacistickou ideologii (hlavně šlo o G. </a:t>
            </a:r>
            <a:r>
              <a:rPr lang="cs-CZ" dirty="0" err="1"/>
              <a:t>Benna</a:t>
            </a:r>
            <a:r>
              <a:rPr lang="cs-CZ" dirty="0"/>
              <a:t>)</a:t>
            </a:r>
          </a:p>
          <a:p>
            <a:r>
              <a:rPr lang="cs-CZ" dirty="0"/>
              <a:t>E.  - básník a esejista(píše hlavně kritiku médií a úvahy o Evropě</a:t>
            </a:r>
          </a:p>
          <a:p>
            <a:r>
              <a:rPr lang="cs-CZ" dirty="0"/>
              <a:t>1957 první básnická sbírka </a:t>
            </a:r>
            <a:r>
              <a:rPr lang="cs-CZ" i="1" dirty="0" err="1"/>
              <a:t>verteidigung</a:t>
            </a:r>
            <a:r>
              <a:rPr lang="cs-CZ" i="1" dirty="0"/>
              <a:t> der </a:t>
            </a:r>
            <a:r>
              <a:rPr lang="cs-CZ" i="1" dirty="0" err="1"/>
              <a:t>wölfe</a:t>
            </a:r>
            <a:endParaRPr lang="cs-CZ" i="1" dirty="0"/>
          </a:p>
          <a:p>
            <a:r>
              <a:rPr lang="cs-CZ" i="1" dirty="0"/>
              <a:t>1960 </a:t>
            </a:r>
            <a:r>
              <a:rPr lang="cs-CZ" dirty="0"/>
              <a:t>sbírka</a:t>
            </a:r>
            <a:r>
              <a:rPr lang="cs-CZ" i="1" dirty="0"/>
              <a:t> </a:t>
            </a:r>
            <a:r>
              <a:rPr lang="cs-CZ" i="1" dirty="0" err="1"/>
              <a:t>landessprache</a:t>
            </a:r>
            <a:endParaRPr lang="cs-CZ" i="1" dirty="0"/>
          </a:p>
          <a:p>
            <a:r>
              <a:rPr lang="cs-CZ" i="1" dirty="0"/>
              <a:t>1960 </a:t>
            </a:r>
            <a:r>
              <a:rPr lang="cs-CZ" dirty="0"/>
              <a:t>antologie </a:t>
            </a:r>
            <a:r>
              <a:rPr lang="cs-CZ" i="1" dirty="0"/>
              <a:t>museum der </a:t>
            </a:r>
            <a:r>
              <a:rPr lang="cs-CZ" i="1" dirty="0" err="1"/>
              <a:t>modernen</a:t>
            </a:r>
            <a:r>
              <a:rPr lang="cs-CZ" i="1" dirty="0"/>
              <a:t> poesie</a:t>
            </a:r>
          </a:p>
          <a:p>
            <a:r>
              <a:rPr lang="cs-CZ" dirty="0"/>
              <a:t>podle  </a:t>
            </a:r>
            <a:r>
              <a:rPr lang="cs-CZ" dirty="0" err="1"/>
              <a:t>Benna</a:t>
            </a:r>
            <a:r>
              <a:rPr lang="cs-CZ" dirty="0"/>
              <a:t>: nihilistické pojetí dějin a negativní popis všednodenních pozorování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40. a 50. léta– Experimentální literatura: </a:t>
            </a:r>
            <a:r>
              <a:rPr lang="cs-CZ" dirty="0" err="1"/>
              <a:t>Arno</a:t>
            </a:r>
            <a:r>
              <a:rPr lang="cs-CZ" dirty="0"/>
              <a:t> Schmidt (1914 – 1979)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err="1"/>
              <a:t>Arno</a:t>
            </a:r>
            <a:r>
              <a:rPr lang="cs-CZ" dirty="0"/>
              <a:t> Schmidt (1914-1979)</a:t>
            </a:r>
          </a:p>
          <a:p>
            <a:pPr>
              <a:buNone/>
            </a:pPr>
            <a:r>
              <a:rPr lang="cs-CZ" dirty="0" err="1"/>
              <a:t>Leviathan</a:t>
            </a:r>
            <a:r>
              <a:rPr lang="cs-CZ" dirty="0"/>
              <a:t> (1949; psáno 1946) </a:t>
            </a:r>
          </a:p>
          <a:p>
            <a:pPr>
              <a:buNone/>
            </a:pPr>
            <a:r>
              <a:rPr lang="cs-CZ" dirty="0"/>
              <a:t>– 3 autobiografické </a:t>
            </a:r>
            <a:r>
              <a:rPr lang="cs-CZ" dirty="0" err="1"/>
              <a:t>skicy</a:t>
            </a:r>
            <a:r>
              <a:rPr lang="cs-CZ" dirty="0"/>
              <a:t> Hlavní téma: Konec světa</a:t>
            </a:r>
          </a:p>
          <a:p>
            <a:pPr hangingPunct="0"/>
            <a:r>
              <a:rPr lang="cs-CZ" dirty="0" err="1"/>
              <a:t>Berechnungen</a:t>
            </a:r>
            <a:r>
              <a:rPr lang="cs-CZ" dirty="0"/>
              <a:t> I </a:t>
            </a:r>
            <a:r>
              <a:rPr lang="de-DE" dirty="0"/>
              <a:t>(1955 / 1956): </a:t>
            </a:r>
            <a:r>
              <a:rPr lang="de-DE" dirty="0" err="1"/>
              <a:t>Teorie</a:t>
            </a:r>
            <a:r>
              <a:rPr lang="de-DE" dirty="0"/>
              <a:t> </a:t>
            </a:r>
            <a:r>
              <a:rPr lang="cs-CZ" dirty="0"/>
              <a:t>p</a:t>
            </a:r>
            <a:r>
              <a:rPr lang="de-DE" dirty="0"/>
              <a:t>r</a:t>
            </a:r>
            <a:r>
              <a:rPr lang="cs-CZ" dirty="0" err="1"/>
              <a:t>ózy</a:t>
            </a:r>
            <a:r>
              <a:rPr lang="de-DE" dirty="0"/>
              <a:t> – </a:t>
            </a:r>
            <a:r>
              <a:rPr lang="cs-CZ" dirty="0"/>
              <a:t>nové formy</a:t>
            </a:r>
            <a:r>
              <a:rPr lang="de-DE" dirty="0"/>
              <a:t>: „</a:t>
            </a:r>
            <a:r>
              <a:rPr lang="cs-CZ" dirty="0"/>
              <a:t>Nyní bylo a je obzvláště nutné</a:t>
            </a:r>
            <a:r>
              <a:rPr lang="de-DE" dirty="0"/>
              <a:t>,</a:t>
            </a:r>
            <a:r>
              <a:rPr lang="cs-CZ" dirty="0"/>
              <a:t>vyvinout konečně prozodické formy, které by odpovídaly určitým, stále se opakujícím procesům vědomí a způsobům prožívání</a:t>
            </a:r>
            <a:r>
              <a:rPr lang="de-DE" dirty="0"/>
              <a:t>. </a:t>
            </a:r>
            <a:r>
              <a:rPr lang="cs-CZ" dirty="0"/>
              <a:t>Dosud jsem dospěl ke čtyřem formám teoretického prozkoumání a praktického zachycení obsahů vědomí, totiž:</a:t>
            </a:r>
            <a:r>
              <a:rPr lang="de-DE" dirty="0"/>
              <a:t>“</a:t>
            </a:r>
            <a:endParaRPr lang="cs-CZ" dirty="0"/>
          </a:p>
          <a:p>
            <a:pPr lvl="0" hangingPunct="0">
              <a:buNone/>
            </a:pPr>
            <a:r>
              <a:rPr lang="cs-CZ" dirty="0"/>
              <a:t>1. vzpomínky spojující fotografie a text</a:t>
            </a:r>
          </a:p>
          <a:p>
            <a:pPr lvl="0" hangingPunct="0">
              <a:buNone/>
            </a:pPr>
            <a:r>
              <a:rPr lang="cs-CZ" dirty="0"/>
              <a:t>2.  den jako mozaika, která reflektuje děravou přítomnost</a:t>
            </a:r>
          </a:p>
          <a:p>
            <a:pPr lvl="0" hangingPunct="0">
              <a:buNone/>
            </a:pPr>
            <a:r>
              <a:rPr lang="cs-CZ" dirty="0"/>
              <a:t>3. sen</a:t>
            </a:r>
          </a:p>
          <a:p>
            <a:pPr lvl="0" hangingPunct="0">
              <a:buNone/>
            </a:pPr>
            <a:r>
              <a:rPr lang="cs-CZ" dirty="0"/>
              <a:t>4. delší hra myšlenek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Paul </a:t>
            </a:r>
            <a:r>
              <a:rPr lang="cs-CZ" dirty="0" err="1"/>
              <a:t>Celan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/>
              <a:t>vl</a:t>
            </a:r>
            <a:r>
              <a:rPr lang="cs-CZ" dirty="0"/>
              <a:t>. </a:t>
            </a:r>
            <a:r>
              <a:rPr lang="cs-CZ" dirty="0" err="1"/>
              <a:t>jm</a:t>
            </a:r>
            <a:r>
              <a:rPr lang="cs-CZ" dirty="0"/>
              <a:t>. Paul </a:t>
            </a:r>
            <a:r>
              <a:rPr lang="cs-CZ" dirty="0" err="1"/>
              <a:t>Antschel</a:t>
            </a:r>
            <a:endParaRPr lang="cs-CZ" dirty="0"/>
          </a:p>
          <a:p>
            <a:r>
              <a:rPr lang="cs-CZ" dirty="0"/>
              <a:t>nar. 1920 v </a:t>
            </a:r>
            <a:r>
              <a:rPr lang="cs-CZ" dirty="0" err="1"/>
              <a:t>Černovicích</a:t>
            </a:r>
            <a:r>
              <a:rPr lang="cs-CZ" dirty="0"/>
              <a:t> (Rumunsko), zemřel roku 1970 v  Paříži</a:t>
            </a:r>
          </a:p>
          <a:p>
            <a:r>
              <a:rPr lang="cs-CZ" dirty="0"/>
              <a:t>Dílo: poezie tváří tvář </a:t>
            </a:r>
            <a:r>
              <a:rPr lang="cs-CZ" dirty="0" err="1"/>
              <a:t>šoa</a:t>
            </a:r>
            <a:r>
              <a:rPr lang="cs-CZ" dirty="0"/>
              <a:t> (</a:t>
            </a:r>
            <a:r>
              <a:rPr lang="cs-CZ" dirty="0" err="1"/>
              <a:t>Nelly</a:t>
            </a:r>
            <a:r>
              <a:rPr lang="cs-CZ" dirty="0"/>
              <a:t> </a:t>
            </a:r>
            <a:r>
              <a:rPr lang="cs-CZ" dirty="0" err="1"/>
              <a:t>Sachs</a:t>
            </a:r>
            <a:r>
              <a:rPr lang="cs-CZ" dirty="0"/>
              <a:t>, Primo </a:t>
            </a:r>
            <a:r>
              <a:rPr lang="cs-CZ" dirty="0" err="1"/>
              <a:t>Levi</a:t>
            </a:r>
            <a:r>
              <a:rPr lang="cs-CZ" dirty="0"/>
              <a:t>, </a:t>
            </a:r>
            <a:r>
              <a:rPr lang="cs-CZ" dirty="0" err="1"/>
              <a:t>Imre</a:t>
            </a:r>
            <a:r>
              <a:rPr lang="cs-CZ" dirty="0"/>
              <a:t> </a:t>
            </a:r>
            <a:r>
              <a:rPr lang="cs-CZ" dirty="0" err="1"/>
              <a:t>Kertész</a:t>
            </a:r>
            <a:r>
              <a:rPr lang="cs-CZ" dirty="0"/>
              <a:t>)</a:t>
            </a:r>
          </a:p>
          <a:p>
            <a:r>
              <a:rPr lang="cs-CZ" dirty="0"/>
              <a:t>1948 </a:t>
            </a:r>
            <a:r>
              <a:rPr lang="cs-CZ" i="1" dirty="0"/>
              <a:t>Der </a:t>
            </a:r>
            <a:r>
              <a:rPr lang="cs-CZ" i="1" dirty="0" err="1"/>
              <a:t>Sand</a:t>
            </a:r>
            <a:r>
              <a:rPr lang="cs-CZ" i="1" dirty="0"/>
              <a:t> </a:t>
            </a:r>
            <a:r>
              <a:rPr lang="cs-CZ" i="1" dirty="0" err="1"/>
              <a:t>aus</a:t>
            </a:r>
            <a:r>
              <a:rPr lang="cs-CZ" i="1" dirty="0"/>
              <a:t> den </a:t>
            </a:r>
            <a:r>
              <a:rPr lang="cs-CZ" i="1" dirty="0" err="1"/>
              <a:t>Urn</a:t>
            </a:r>
            <a:r>
              <a:rPr lang="cs-CZ" dirty="0" err="1"/>
              <a:t>en</a:t>
            </a:r>
            <a:r>
              <a:rPr lang="cs-CZ" dirty="0"/>
              <a:t> (také </a:t>
            </a:r>
            <a:r>
              <a:rPr lang="cs-CZ" i="1" dirty="0" err="1"/>
              <a:t>Todesfuge</a:t>
            </a:r>
            <a:r>
              <a:rPr lang="cs-CZ" dirty="0"/>
              <a:t>)</a:t>
            </a:r>
          </a:p>
          <a:p>
            <a:r>
              <a:rPr lang="cs-CZ" dirty="0"/>
              <a:t>1952 </a:t>
            </a:r>
            <a:r>
              <a:rPr lang="cs-CZ" i="1" dirty="0" err="1"/>
              <a:t>Mohn</a:t>
            </a:r>
            <a:r>
              <a:rPr lang="cs-CZ" i="1" dirty="0"/>
              <a:t> </a:t>
            </a:r>
            <a:r>
              <a:rPr lang="cs-CZ" i="1" dirty="0" err="1"/>
              <a:t>und</a:t>
            </a:r>
            <a:r>
              <a:rPr lang="cs-CZ" i="1" dirty="0"/>
              <a:t> </a:t>
            </a:r>
            <a:r>
              <a:rPr lang="cs-CZ" i="1" dirty="0" err="1"/>
              <a:t>Gedächtnis</a:t>
            </a:r>
            <a:endParaRPr lang="cs-CZ" i="1" dirty="0"/>
          </a:p>
          <a:p>
            <a:r>
              <a:rPr lang="cs-CZ" dirty="0"/>
              <a:t>1959 </a:t>
            </a:r>
            <a:r>
              <a:rPr lang="cs-CZ" i="1" dirty="0" err="1"/>
              <a:t>Sprachgitter</a:t>
            </a:r>
            <a:endParaRPr lang="cs-CZ" i="1" dirty="0"/>
          </a:p>
          <a:p>
            <a:r>
              <a:rPr lang="cs-CZ" dirty="0"/>
              <a:t>1961 </a:t>
            </a:r>
            <a:r>
              <a:rPr lang="cs-CZ" i="1" dirty="0" err="1"/>
              <a:t>Meridian</a:t>
            </a:r>
            <a:r>
              <a:rPr lang="cs-CZ" dirty="0"/>
              <a:t> (projev)</a:t>
            </a:r>
          </a:p>
          <a:p>
            <a:r>
              <a:rPr lang="cs-CZ" dirty="0"/>
              <a:t>1967 </a:t>
            </a:r>
            <a:r>
              <a:rPr lang="cs-CZ" i="1" dirty="0" err="1"/>
              <a:t>Atemwende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50let12">
            <a:hlinkClick r:id="" action="ppaction://media"/>
            <a:extLst>
              <a:ext uri="{FF2B5EF4-FFF2-40B4-BE49-F238E27FC236}">
                <a16:creationId xmlns:a16="http://schemas.microsoft.com/office/drawing/2014/main" id="{A1DA03EE-9E7F-4613-AD32-B21D6F0BA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922114"/>
          </a:xfrm>
        </p:spPr>
        <p:txBody>
          <a:bodyPr>
            <a:normAutofit/>
          </a:bodyPr>
          <a:lstStyle/>
          <a:p>
            <a:r>
              <a:rPr lang="cs-CZ" sz="2400" dirty="0"/>
              <a:t>Krize jazyka po Osvětimi- </a:t>
            </a:r>
            <a:r>
              <a:rPr lang="cs-CZ" sz="2400" dirty="0" err="1"/>
              <a:t>Celan</a:t>
            </a:r>
            <a:r>
              <a:rPr lang="cs-CZ" sz="2400" dirty="0"/>
              <a:t>: Fuga smrti (1948, překlad J. </a:t>
            </a:r>
            <a:r>
              <a:rPr lang="cs-CZ" sz="2400" dirty="0" err="1"/>
              <a:t>Gruši</a:t>
            </a:r>
            <a:r>
              <a:rPr lang="cs-CZ" sz="2400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7544" y="980728"/>
            <a:ext cx="4248472" cy="5877272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cs-CZ" dirty="0"/>
              <a:t> </a:t>
            </a:r>
          </a:p>
          <a:p>
            <a:pPr>
              <a:buNone/>
            </a:pPr>
            <a:r>
              <a:rPr lang="cs-CZ" dirty="0"/>
              <a:t>Černé mléko jitra my zvečera </a:t>
            </a:r>
            <a:r>
              <a:rPr lang="cs-CZ" dirty="0" err="1"/>
              <a:t>pijem</a:t>
            </a:r>
            <a:endParaRPr lang="cs-CZ" dirty="0"/>
          </a:p>
          <a:p>
            <a:pPr>
              <a:buNone/>
            </a:pPr>
            <a:r>
              <a:rPr lang="cs-CZ" dirty="0" err="1"/>
              <a:t>pijem</a:t>
            </a:r>
            <a:r>
              <a:rPr lang="cs-CZ" dirty="0"/>
              <a:t> je o polednách a ráno je </a:t>
            </a:r>
            <a:r>
              <a:rPr lang="cs-CZ" dirty="0" err="1"/>
              <a:t>pijem</a:t>
            </a:r>
            <a:r>
              <a:rPr lang="cs-CZ" dirty="0"/>
              <a:t> a v noci</a:t>
            </a:r>
          </a:p>
          <a:p>
            <a:pPr>
              <a:buNone/>
            </a:pPr>
            <a:r>
              <a:rPr lang="cs-CZ" dirty="0"/>
              <a:t>my </a:t>
            </a:r>
            <a:r>
              <a:rPr lang="cs-CZ" dirty="0" err="1"/>
              <a:t>pijem</a:t>
            </a:r>
            <a:r>
              <a:rPr lang="cs-CZ" dirty="0"/>
              <a:t> a </a:t>
            </a:r>
            <a:r>
              <a:rPr lang="cs-CZ" dirty="0" err="1"/>
              <a:t>pijem</a:t>
            </a:r>
            <a:endParaRPr lang="cs-CZ" dirty="0"/>
          </a:p>
          <a:p>
            <a:pPr>
              <a:buNone/>
            </a:pPr>
            <a:r>
              <a:rPr lang="cs-CZ" dirty="0"/>
              <a:t>my ve větru hloubíme hrob ve větru kde je dost místa</a:t>
            </a:r>
          </a:p>
          <a:p>
            <a:pPr>
              <a:buNone/>
            </a:pPr>
            <a:r>
              <a:rPr lang="cs-CZ" dirty="0"/>
              <a:t>Muž v domě přebývá a hraje si s hady a píše</a:t>
            </a:r>
          </a:p>
          <a:p>
            <a:pPr>
              <a:buNone/>
            </a:pPr>
            <a:r>
              <a:rPr lang="cs-CZ" dirty="0"/>
              <a:t>Muž Německu píše když nadchází soumrak tvé zlaté vlasy Margareto</a:t>
            </a:r>
          </a:p>
          <a:p>
            <a:pPr>
              <a:buNone/>
            </a:pPr>
            <a:r>
              <a:rPr lang="cs-CZ" dirty="0"/>
              <a:t>muž který píše a vychází před dům a hvězdy tím srší muž který svolává pískotem psy</a:t>
            </a:r>
          </a:p>
          <a:p>
            <a:pPr>
              <a:buNone/>
            </a:pPr>
            <a:r>
              <a:rPr lang="cs-CZ" dirty="0"/>
              <a:t>muž který svým pískotem láká své židy a dává jim hloubit hrob v zemi</a:t>
            </a:r>
          </a:p>
          <a:p>
            <a:pPr>
              <a:buNone/>
            </a:pPr>
            <a:r>
              <a:rPr lang="cs-CZ" dirty="0"/>
              <a:t>muž který nám nyní poroučí tančit</a:t>
            </a:r>
          </a:p>
          <a:p>
            <a:endParaRPr lang="cs-CZ" dirty="0"/>
          </a:p>
          <a:p>
            <a:pPr>
              <a:buNone/>
            </a:pPr>
            <a:r>
              <a:rPr lang="cs-CZ" dirty="0"/>
              <a:t>Černé mléko jitra pijeme tě v noci</a:t>
            </a:r>
          </a:p>
          <a:p>
            <a:pPr>
              <a:buNone/>
            </a:pPr>
            <a:r>
              <a:rPr lang="cs-CZ" dirty="0"/>
              <a:t>pijeme tě zrána </a:t>
            </a:r>
            <a:r>
              <a:rPr lang="cs-CZ" dirty="0" err="1"/>
              <a:t>pijem</a:t>
            </a:r>
            <a:r>
              <a:rPr lang="cs-CZ" dirty="0"/>
              <a:t> o polednách zvečera tě </a:t>
            </a:r>
            <a:r>
              <a:rPr lang="cs-CZ" dirty="0" err="1"/>
              <a:t>pijem</a:t>
            </a:r>
            <a:endParaRPr lang="cs-CZ" dirty="0"/>
          </a:p>
          <a:p>
            <a:pPr>
              <a:buNone/>
            </a:pPr>
            <a:r>
              <a:rPr lang="cs-CZ" dirty="0"/>
              <a:t>my </a:t>
            </a:r>
            <a:r>
              <a:rPr lang="cs-CZ" dirty="0" err="1"/>
              <a:t>pijem</a:t>
            </a:r>
            <a:r>
              <a:rPr lang="cs-CZ" dirty="0"/>
              <a:t> a </a:t>
            </a:r>
            <a:r>
              <a:rPr lang="cs-CZ" dirty="0" err="1"/>
              <a:t>pijem</a:t>
            </a:r>
            <a:endParaRPr lang="cs-CZ" dirty="0"/>
          </a:p>
          <a:p>
            <a:pPr>
              <a:buNone/>
            </a:pPr>
            <a:r>
              <a:rPr lang="cs-CZ" dirty="0"/>
              <a:t>Muž v domě přebývá a hraje si s hady a píše</a:t>
            </a:r>
          </a:p>
          <a:p>
            <a:pPr>
              <a:buNone/>
            </a:pPr>
            <a:r>
              <a:rPr lang="cs-CZ" dirty="0"/>
              <a:t>muž Německu píše když nadchází soumrak a tvé vlasy zlaté Margareto</a:t>
            </a:r>
          </a:p>
          <a:p>
            <a:pPr>
              <a:buNone/>
            </a:pPr>
            <a:r>
              <a:rPr lang="cs-CZ" dirty="0"/>
              <a:t>Tvé popelavé vlasy </a:t>
            </a:r>
            <a:r>
              <a:rPr lang="cs-CZ" dirty="0" err="1"/>
              <a:t>Šulamít</a:t>
            </a:r>
            <a:r>
              <a:rPr lang="cs-CZ" dirty="0"/>
              <a:t> my ve větru hloubíme hrob ve větru kde je dost místa</a:t>
            </a:r>
          </a:p>
          <a:p>
            <a:pPr>
              <a:buNone/>
            </a:pPr>
            <a:r>
              <a:rPr lang="cs-CZ" dirty="0"/>
              <a:t>muž křičí jen hlouběji ryjte vy tam a vy </a:t>
            </a:r>
            <a:r>
              <a:rPr lang="cs-CZ" dirty="0" err="1"/>
              <a:t>vy</a:t>
            </a:r>
            <a:r>
              <a:rPr lang="cs-CZ" dirty="0"/>
              <a:t> zpívejte hrajte</a:t>
            </a:r>
          </a:p>
          <a:p>
            <a:pPr>
              <a:buNone/>
            </a:pPr>
            <a:r>
              <a:rPr lang="cs-CZ" dirty="0"/>
              <a:t>muž sahá za pás a železný obušek zdvíhá mužovy oči jsou modré</a:t>
            </a:r>
          </a:p>
          <a:p>
            <a:pPr>
              <a:buNone/>
            </a:pPr>
            <a:r>
              <a:rPr lang="cs-CZ" dirty="0"/>
              <a:t>vy tam a vy hlouběji ještě zaryjte rýče a hrajte dál </a:t>
            </a:r>
            <a:r>
              <a:rPr lang="cs-CZ" dirty="0" err="1"/>
              <a:t>dál</a:t>
            </a:r>
            <a:r>
              <a:rPr lang="cs-CZ" dirty="0"/>
              <a:t> hrajte k tanci</a:t>
            </a:r>
          </a:p>
          <a:p>
            <a:pPr>
              <a:buNone/>
            </a:pPr>
            <a:r>
              <a:rPr lang="cs-CZ" dirty="0"/>
              <a:t> </a:t>
            </a:r>
          </a:p>
          <a:p>
            <a:pPr>
              <a:buNone/>
            </a:pPr>
            <a:r>
              <a:rPr lang="cs-CZ" dirty="0"/>
              <a:t> 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4008" y="1052736"/>
            <a:ext cx="4042792" cy="5073427"/>
          </a:xfrm>
        </p:spPr>
        <p:txBody>
          <a:bodyPr>
            <a:normAutofit fontScale="47500" lnSpcReduction="20000"/>
          </a:bodyPr>
          <a:lstStyle/>
          <a:p>
            <a:endParaRPr lang="cs-CZ" dirty="0"/>
          </a:p>
          <a:p>
            <a:pPr>
              <a:buNone/>
            </a:pPr>
            <a:r>
              <a:rPr lang="cs-CZ" dirty="0"/>
              <a:t>Černé mléko jitra </a:t>
            </a:r>
            <a:r>
              <a:rPr lang="cs-CZ" dirty="0" err="1"/>
              <a:t>pijem</a:t>
            </a:r>
            <a:r>
              <a:rPr lang="cs-CZ" dirty="0"/>
              <a:t> tě v noci</a:t>
            </a:r>
          </a:p>
          <a:p>
            <a:pPr>
              <a:buNone/>
            </a:pPr>
            <a:r>
              <a:rPr lang="cs-CZ" dirty="0"/>
              <a:t>pijeme tě zrána </a:t>
            </a:r>
            <a:r>
              <a:rPr lang="cs-CZ" dirty="0" err="1"/>
              <a:t>pijem</a:t>
            </a:r>
            <a:r>
              <a:rPr lang="cs-CZ" dirty="0"/>
              <a:t> o polednách a zvečera tě </a:t>
            </a:r>
            <a:r>
              <a:rPr lang="cs-CZ" dirty="0" err="1"/>
              <a:t>pijem</a:t>
            </a:r>
            <a:endParaRPr lang="cs-CZ" dirty="0"/>
          </a:p>
          <a:p>
            <a:pPr>
              <a:buNone/>
            </a:pPr>
            <a:r>
              <a:rPr lang="cs-CZ" dirty="0"/>
              <a:t>my </a:t>
            </a:r>
            <a:r>
              <a:rPr lang="cs-CZ" dirty="0" err="1"/>
              <a:t>pijem</a:t>
            </a:r>
            <a:r>
              <a:rPr lang="cs-CZ" dirty="0"/>
              <a:t> a </a:t>
            </a:r>
            <a:r>
              <a:rPr lang="cs-CZ" dirty="0" err="1"/>
              <a:t>pijem</a:t>
            </a:r>
            <a:endParaRPr lang="cs-CZ" dirty="0"/>
          </a:p>
          <a:p>
            <a:pPr>
              <a:buNone/>
            </a:pPr>
            <a:r>
              <a:rPr lang="cs-CZ" dirty="0"/>
              <a:t>Muž v domě přebývá tvé vlasy zlaté Margareto</a:t>
            </a:r>
          </a:p>
          <a:p>
            <a:pPr>
              <a:buNone/>
            </a:pPr>
            <a:r>
              <a:rPr lang="cs-CZ" dirty="0"/>
              <a:t>tvé popelavé vlasy </a:t>
            </a:r>
            <a:r>
              <a:rPr lang="cs-CZ" dirty="0" err="1"/>
              <a:t>Šulamít</a:t>
            </a:r>
            <a:r>
              <a:rPr lang="cs-CZ" dirty="0"/>
              <a:t> hraje si s hady</a:t>
            </a:r>
          </a:p>
          <a:p>
            <a:pPr>
              <a:buNone/>
            </a:pPr>
            <a:r>
              <a:rPr lang="cs-CZ" dirty="0"/>
              <a:t>muž křičí hrajte sladčeji o smrti hrajte smrt to je z Německa mistr</a:t>
            </a:r>
          </a:p>
          <a:p>
            <a:pPr>
              <a:buNone/>
            </a:pPr>
            <a:r>
              <a:rPr lang="cs-CZ" dirty="0"/>
              <a:t>muž křičí temněji přejeďte po těch svých skřipkách a jako dým stoupejte do větru vzhůru</a:t>
            </a:r>
          </a:p>
          <a:p>
            <a:pPr>
              <a:buNone/>
            </a:pPr>
            <a:r>
              <a:rPr lang="cs-CZ" dirty="0"/>
              <a:t>váš hrob je v mracích kde místa je dost</a:t>
            </a:r>
          </a:p>
          <a:p>
            <a:pPr>
              <a:buNone/>
            </a:pPr>
            <a:r>
              <a:rPr lang="cs-CZ" dirty="0"/>
              <a:t> </a:t>
            </a:r>
          </a:p>
          <a:p>
            <a:pPr>
              <a:buNone/>
            </a:pPr>
            <a:r>
              <a:rPr lang="cs-CZ" dirty="0"/>
              <a:t>Černé mléko jitra pijeme tě v noci</a:t>
            </a:r>
          </a:p>
          <a:p>
            <a:pPr>
              <a:buNone/>
            </a:pPr>
            <a:r>
              <a:rPr lang="cs-CZ" dirty="0"/>
              <a:t>my tě o polednách </a:t>
            </a:r>
            <a:r>
              <a:rPr lang="cs-CZ" dirty="0" err="1"/>
              <a:t>pijem</a:t>
            </a:r>
            <a:r>
              <a:rPr lang="cs-CZ" dirty="0"/>
              <a:t> smrt to je německý mistr</a:t>
            </a:r>
          </a:p>
          <a:p>
            <a:pPr>
              <a:buNone/>
            </a:pPr>
            <a:r>
              <a:rPr lang="cs-CZ" dirty="0"/>
              <a:t>zvečera tě </a:t>
            </a:r>
            <a:r>
              <a:rPr lang="cs-CZ" dirty="0" err="1"/>
              <a:t>pijem</a:t>
            </a:r>
            <a:r>
              <a:rPr lang="cs-CZ" dirty="0"/>
              <a:t> pijeme tě ráno</a:t>
            </a:r>
          </a:p>
          <a:p>
            <a:pPr>
              <a:buNone/>
            </a:pPr>
            <a:r>
              <a:rPr lang="cs-CZ" dirty="0"/>
              <a:t>smrt to je z Německa mistr mistrovy oči jsou modré</a:t>
            </a:r>
          </a:p>
          <a:p>
            <a:pPr>
              <a:buNone/>
            </a:pPr>
            <a:r>
              <a:rPr lang="cs-CZ" dirty="0"/>
              <a:t>kulkou tě zasáhne kulkou z olova tě zasáhne přesně</a:t>
            </a:r>
          </a:p>
          <a:p>
            <a:pPr>
              <a:buNone/>
            </a:pPr>
            <a:r>
              <a:rPr lang="cs-CZ" dirty="0"/>
              <a:t>muž v domě přebývá tvé vlasy zlaté Margareto</a:t>
            </a:r>
          </a:p>
          <a:p>
            <a:pPr>
              <a:buNone/>
            </a:pPr>
            <a:r>
              <a:rPr lang="cs-CZ" dirty="0"/>
              <a:t>své psy na nás poštvává a darem nám přináší hrob uprostřed větru</a:t>
            </a:r>
          </a:p>
          <a:p>
            <a:pPr>
              <a:buNone/>
            </a:pPr>
            <a:r>
              <a:rPr lang="cs-CZ" dirty="0"/>
              <a:t>hraje si s hady a mívá sny smrt to je německý mistr</a:t>
            </a:r>
          </a:p>
          <a:p>
            <a:pPr>
              <a:buNone/>
            </a:pPr>
            <a:r>
              <a:rPr lang="cs-CZ" dirty="0"/>
              <a:t> </a:t>
            </a:r>
          </a:p>
          <a:p>
            <a:pPr>
              <a:buNone/>
            </a:pPr>
            <a:r>
              <a:rPr lang="cs-CZ" dirty="0"/>
              <a:t>tvé vlasy zlaté Margareto</a:t>
            </a:r>
          </a:p>
          <a:p>
            <a:pPr>
              <a:buNone/>
            </a:pPr>
            <a:r>
              <a:rPr lang="cs-CZ" dirty="0"/>
              <a:t>tvé popelavé vlasy </a:t>
            </a:r>
            <a:r>
              <a:rPr lang="cs-CZ" dirty="0" err="1"/>
              <a:t>Šulamít</a:t>
            </a:r>
            <a:endParaRPr lang="cs-CZ" dirty="0"/>
          </a:p>
        </p:txBody>
      </p:sp>
      <p:pic>
        <p:nvPicPr>
          <p:cNvPr id="5" name="50let13">
            <a:hlinkClick r:id="" action="ppaction://media"/>
            <a:extLst>
              <a:ext uri="{FF2B5EF4-FFF2-40B4-BE49-F238E27FC236}">
                <a16:creationId xmlns:a16="http://schemas.microsoft.com/office/drawing/2014/main" id="{4071727A-4A89-45DC-8A50-C98F781FD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3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40e. a 50. léta v německé literatuře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Wolfgang </a:t>
            </a:r>
            <a:r>
              <a:rPr lang="cs-CZ" dirty="0" err="1"/>
              <a:t>Borchert</a:t>
            </a:r>
            <a:r>
              <a:rPr lang="cs-CZ" dirty="0"/>
              <a:t> (1921-1947)</a:t>
            </a:r>
          </a:p>
          <a:p>
            <a:pPr marL="0" indent="0">
              <a:buNone/>
            </a:pPr>
            <a:r>
              <a:rPr lang="cs-CZ" dirty="0" err="1"/>
              <a:t>Draußen</a:t>
            </a:r>
            <a:r>
              <a:rPr lang="cs-CZ" dirty="0"/>
              <a:t> vor der </a:t>
            </a:r>
            <a:r>
              <a:rPr lang="cs-CZ" dirty="0" err="1"/>
              <a:t>Tür</a:t>
            </a:r>
            <a:r>
              <a:rPr lang="cs-CZ" dirty="0"/>
              <a:t>, 1947 (Venku přede dveřmi)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Wolgang</a:t>
            </a:r>
            <a:r>
              <a:rPr lang="cs-CZ" dirty="0"/>
              <a:t> </a:t>
            </a:r>
            <a:r>
              <a:rPr lang="cs-CZ" dirty="0" err="1"/>
              <a:t>Koeppen</a:t>
            </a:r>
            <a:r>
              <a:rPr lang="cs-CZ" dirty="0"/>
              <a:t> (1906-1996)</a:t>
            </a:r>
          </a:p>
          <a:p>
            <a:pPr marL="0" indent="0">
              <a:buNone/>
            </a:pPr>
            <a:r>
              <a:rPr lang="cs-CZ" dirty="0" err="1"/>
              <a:t>Das</a:t>
            </a:r>
            <a:r>
              <a:rPr lang="cs-CZ" dirty="0"/>
              <a:t> </a:t>
            </a:r>
            <a:r>
              <a:rPr lang="cs-CZ" dirty="0" err="1"/>
              <a:t>Treibhaus</a:t>
            </a:r>
            <a:r>
              <a:rPr lang="cs-CZ" dirty="0"/>
              <a:t>, 1953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700808"/>
            <a:ext cx="2819400" cy="17526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077072"/>
            <a:ext cx="1656184" cy="1978220"/>
          </a:xfrm>
          <a:prstGeom prst="rect">
            <a:avLst/>
          </a:prstGeom>
        </p:spPr>
      </p:pic>
      <p:pic>
        <p:nvPicPr>
          <p:cNvPr id="6" name="50let14">
            <a:hlinkClick r:id="" action="ppaction://media"/>
            <a:extLst>
              <a:ext uri="{FF2B5EF4-FFF2-40B4-BE49-F238E27FC236}">
                <a16:creationId xmlns:a16="http://schemas.microsoft.com/office/drawing/2014/main" id="{2589E8C5-5E13-4170-855C-F9721E0F2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Wolfgang </a:t>
            </a:r>
            <a:r>
              <a:rPr lang="cs-CZ" dirty="0" err="1"/>
              <a:t>Borchert</a:t>
            </a:r>
            <a:r>
              <a:rPr lang="cs-CZ" dirty="0"/>
              <a:t> (1921 – 1947)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účastnil se bojů na východní frontě</a:t>
            </a:r>
          </a:p>
          <a:p>
            <a:r>
              <a:rPr lang="cs-CZ" dirty="0"/>
              <a:t>kvůli kritice režimu a porušování bojové morálky byl mnohokráte internován</a:t>
            </a:r>
          </a:p>
          <a:p>
            <a:r>
              <a:rPr lang="cs-CZ" dirty="0"/>
              <a:t>po válce, již těžce nemocen se pokusil navázat na předválečné pokusy o hereckou kariéru, ale neúspěšně</a:t>
            </a:r>
          </a:p>
          <a:p>
            <a:r>
              <a:rPr lang="cs-CZ" dirty="0"/>
              <a:t>psal povídky, poté za osm dní napsal drama Venku přede dveřmi, s kterým slavil velký úspěch i díky jeho uvedení jako rozhlasové hry, divadelní inscenace byla uvedena jeden den po jeho smrti</a:t>
            </a:r>
          </a:p>
          <a:p>
            <a:r>
              <a:rPr lang="cs-CZ" dirty="0"/>
              <a:t>zemřel ve švýcarských lázních, kde se pokoušel vyléčit z onemocnění jater, které bylo důsledkem katastrofálních podmínek na východní frontě</a:t>
            </a:r>
          </a:p>
          <a:p>
            <a:r>
              <a:rPr lang="cs-CZ" dirty="0"/>
              <a:t>roku 1947vyšla také sbírka povídek Die </a:t>
            </a:r>
            <a:r>
              <a:rPr lang="cs-CZ" dirty="0" err="1"/>
              <a:t>Hundeblume</a:t>
            </a:r>
            <a:r>
              <a:rPr lang="cs-CZ" dirty="0"/>
              <a:t> (Pampeliška)</a:t>
            </a:r>
          </a:p>
          <a:p>
            <a:r>
              <a:rPr lang="cs-CZ" dirty="0"/>
              <a:t>v den jeho smrti byla v rádiu předčítána jeho protiválečná řeč (manifest) </a:t>
            </a:r>
            <a:r>
              <a:rPr lang="de-DE" i="1" dirty="0"/>
              <a:t>Dann gibt es nur eins!</a:t>
            </a:r>
            <a:endParaRPr lang="cs-CZ" i="1" dirty="0"/>
          </a:p>
          <a:p>
            <a:r>
              <a:rPr lang="cs-CZ" dirty="0"/>
              <a:t>citát  z řeči, který je používán i jako její titul, byl mnohokrát citován mírovým hnutím: „</a:t>
            </a:r>
            <a:r>
              <a:rPr lang="de-DE" dirty="0"/>
              <a:t>Du. Mann an der Maschine und Mann in der Werkstatt. Wenn sie dir morgen befehlen, du sollst keine Wasserrohre und keine Kochtöpfe mehr machen – sondern Stahlhelme und Maschinengewehre, dann gibt es nur eins: Sag NEIN!</a:t>
            </a:r>
            <a:r>
              <a:rPr lang="cs-CZ" dirty="0"/>
              <a:t>“</a:t>
            </a:r>
          </a:p>
        </p:txBody>
      </p:sp>
      <p:pic>
        <p:nvPicPr>
          <p:cNvPr id="4" name="50let15">
            <a:hlinkClick r:id="" action="ppaction://media"/>
            <a:extLst>
              <a:ext uri="{FF2B5EF4-FFF2-40B4-BE49-F238E27FC236}">
                <a16:creationId xmlns:a16="http://schemas.microsoft.com/office/drawing/2014/main" id="{36A35D04-B583-4CED-8D0A-CDD1393BA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50let15">
            <a:hlinkClick r:id="" action="ppaction://media"/>
            <a:extLst>
              <a:ext uri="{FF2B5EF4-FFF2-40B4-BE49-F238E27FC236}">
                <a16:creationId xmlns:a16="http://schemas.microsoft.com/office/drawing/2014/main" id="{E9ABC3A0-1E9E-4C44-BC7A-015C4A56C6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Adenauerova</a:t>
            </a:r>
            <a:r>
              <a:rPr lang="cs-CZ" dirty="0"/>
              <a:t> éra v literatuře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Roku 1948 měnová reforma</a:t>
            </a:r>
          </a:p>
          <a:p>
            <a:r>
              <a:rPr lang="cs-CZ" dirty="0"/>
              <a:t>1949 založení SRN</a:t>
            </a:r>
          </a:p>
          <a:p>
            <a:r>
              <a:rPr lang="cs-CZ" dirty="0"/>
              <a:t>199 zrušení licenční povinnosti</a:t>
            </a:r>
          </a:p>
          <a:p>
            <a:r>
              <a:rPr lang="cs-CZ" dirty="0"/>
              <a:t>hospodářský zázrak</a:t>
            </a:r>
          </a:p>
          <a:p>
            <a:r>
              <a:rPr lang="cs-CZ" dirty="0"/>
              <a:t>1948/9 se mění atmosféra – všeobecný budovatelský </a:t>
            </a:r>
            <a:r>
              <a:rPr lang="cs-CZ" dirty="0" err="1"/>
              <a:t>optimismus</a:t>
            </a:r>
            <a:r>
              <a:rPr lang="cs-CZ" dirty="0"/>
              <a:t>→</a:t>
            </a:r>
            <a:r>
              <a:rPr lang="cs-CZ" dirty="0" err="1"/>
              <a:t>Trümmerliteratur</a:t>
            </a:r>
            <a:r>
              <a:rPr lang="cs-CZ" dirty="0"/>
              <a:t> s tématy jako válka,úpadek, návrat, koncentrační a zajatecké  tábory, vězení a život mezi troskami neodpovídá této atmosféře a je považována za nežádoucí</a:t>
            </a:r>
          </a:p>
          <a:p>
            <a:r>
              <a:rPr lang="cs-CZ" dirty="0"/>
              <a:t>po zrušení licenční povinnosti se rozvíjí také (spíše optimistická) literatura pro masového čtenáře</a:t>
            </a:r>
          </a:p>
          <a:p>
            <a:r>
              <a:rPr lang="cs-CZ" dirty="0"/>
              <a:t>„vážnější“ literatura se dostává do opozice vůči vládě a státu a rozvíjí jako typickou postavu  nonkonformistu, outsidera, který se vyznačuje defenzivním opozičním postojem, politickou bezmocí a pouze nadějí na uskutečnění humanitních </a:t>
            </a:r>
            <a:r>
              <a:rPr lang="cs-CZ" dirty="0" err="1"/>
              <a:t>ideálů</a:t>
            </a:r>
            <a:r>
              <a:rPr lang="cs-CZ" dirty="0"/>
              <a:t>→opět se vrací téma konfliktu intelektuála a státu, rozporu mezi duchem a mocí, či též identity a role (funkce)</a:t>
            </a:r>
          </a:p>
        </p:txBody>
      </p:sp>
      <p:pic>
        <p:nvPicPr>
          <p:cNvPr id="4" name="50let16">
            <a:hlinkClick r:id="" action="ppaction://media"/>
            <a:extLst>
              <a:ext uri="{FF2B5EF4-FFF2-40B4-BE49-F238E27FC236}">
                <a16:creationId xmlns:a16="http://schemas.microsoft.com/office/drawing/2014/main" id="{32BFB7B5-7D8E-4065-9F01-F050962DB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3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Wolfgang </a:t>
            </a:r>
            <a:r>
              <a:rPr lang="cs-CZ" dirty="0" err="1"/>
              <a:t>Koeppen</a:t>
            </a:r>
            <a:r>
              <a:rPr lang="cs-CZ" dirty="0"/>
              <a:t>(1906-1996) a „opakování moderny“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err="1"/>
              <a:t>Koeppen</a:t>
            </a:r>
            <a:r>
              <a:rPr lang="cs-CZ" dirty="0"/>
              <a:t>  se inspiruje u </a:t>
            </a:r>
            <a:r>
              <a:rPr lang="cs-CZ" dirty="0" err="1"/>
              <a:t>Döblina</a:t>
            </a:r>
            <a:r>
              <a:rPr lang="cs-CZ" dirty="0"/>
              <a:t>, podobně jako on používá techniku montáže, viz román </a:t>
            </a:r>
            <a:r>
              <a:rPr lang="cs-CZ" dirty="0" err="1"/>
              <a:t>Tauben</a:t>
            </a:r>
            <a:r>
              <a:rPr lang="cs-CZ" dirty="0"/>
              <a:t> </a:t>
            </a:r>
            <a:r>
              <a:rPr lang="cs-CZ" dirty="0" err="1"/>
              <a:t>im</a:t>
            </a:r>
            <a:r>
              <a:rPr lang="cs-CZ" dirty="0"/>
              <a:t> </a:t>
            </a:r>
            <a:r>
              <a:rPr lang="cs-CZ" dirty="0" err="1"/>
              <a:t>Gras</a:t>
            </a:r>
            <a:r>
              <a:rPr lang="cs-CZ" dirty="0"/>
              <a:t> (1951 ). </a:t>
            </a:r>
            <a:r>
              <a:rPr lang="cs-CZ" dirty="0" err="1"/>
              <a:t>Döblin</a:t>
            </a:r>
            <a:r>
              <a:rPr lang="cs-CZ" dirty="0"/>
              <a:t> montuje městský  dokumentární materiál, </a:t>
            </a:r>
            <a:r>
              <a:rPr lang="cs-CZ" dirty="0" err="1"/>
              <a:t>Koeppen</a:t>
            </a:r>
            <a:r>
              <a:rPr lang="cs-CZ" dirty="0"/>
              <a:t> nitě vyprávění a perspektivu jednotlivých figur</a:t>
            </a:r>
          </a:p>
          <a:p>
            <a:r>
              <a:rPr lang="cs-CZ" dirty="0"/>
              <a:t>shodné pro oba  - odvrácení od psychologie románu </a:t>
            </a:r>
          </a:p>
          <a:p>
            <a:r>
              <a:rPr lang="cs-CZ" dirty="0" err="1"/>
              <a:t>Koeppenovy</a:t>
            </a:r>
            <a:r>
              <a:rPr lang="cs-CZ" dirty="0"/>
              <a:t> cestopisy napodobují  v duchu moderny postavu „</a:t>
            </a:r>
            <a:r>
              <a:rPr lang="cs-CZ" dirty="0" err="1"/>
              <a:t>flaneura</a:t>
            </a:r>
            <a:r>
              <a:rPr lang="cs-CZ" dirty="0"/>
              <a:t>“, který reflektuje spíše svůj vnitřní svět než své okolí</a:t>
            </a:r>
          </a:p>
          <a:p>
            <a:r>
              <a:rPr lang="cs-CZ" dirty="0" err="1"/>
              <a:t>Koppenovu</a:t>
            </a:r>
            <a:r>
              <a:rPr lang="cs-CZ" dirty="0"/>
              <a:t> autobiografie </a:t>
            </a:r>
            <a:r>
              <a:rPr lang="cs-CZ" dirty="0" err="1"/>
              <a:t>J</a:t>
            </a:r>
            <a:r>
              <a:rPr lang="cs-CZ" i="1" dirty="0" err="1"/>
              <a:t>ugend</a:t>
            </a:r>
            <a:r>
              <a:rPr lang="cs-CZ" dirty="0"/>
              <a:t> (1976) lze srovnávat s </a:t>
            </a:r>
            <a:r>
              <a:rPr lang="cs-CZ" dirty="0" err="1"/>
              <a:t>Döblinovou</a:t>
            </a:r>
            <a:r>
              <a:rPr lang="cs-CZ" dirty="0"/>
              <a:t> </a:t>
            </a:r>
            <a:r>
              <a:rPr lang="cs-CZ" dirty="0" err="1"/>
              <a:t>Erster</a:t>
            </a:r>
            <a:r>
              <a:rPr lang="cs-CZ" dirty="0"/>
              <a:t> </a:t>
            </a:r>
            <a:r>
              <a:rPr lang="cs-CZ" dirty="0" err="1"/>
              <a:t>Rückblick</a:t>
            </a:r>
            <a:r>
              <a:rPr lang="cs-CZ" dirty="0"/>
              <a:t>,  u obou jde o </a:t>
            </a:r>
            <a:r>
              <a:rPr lang="cs-CZ" dirty="0" err="1"/>
              <a:t>fikcionalizaci</a:t>
            </a:r>
            <a:r>
              <a:rPr lang="cs-CZ" dirty="0"/>
              <a:t>, </a:t>
            </a:r>
            <a:r>
              <a:rPr lang="cs-CZ" dirty="0" err="1"/>
              <a:t>fragmentarizaci</a:t>
            </a:r>
            <a:r>
              <a:rPr lang="cs-CZ" dirty="0"/>
              <a:t> a smíšení vypravěčských perspektiv</a:t>
            </a:r>
          </a:p>
          <a:p>
            <a:r>
              <a:rPr lang="cs-CZ" dirty="0"/>
              <a:t>K. opakuje  a přepisuje vzory z klasické moderny(vedle </a:t>
            </a:r>
            <a:r>
              <a:rPr lang="cs-CZ" dirty="0" err="1"/>
              <a:t>Döblina</a:t>
            </a:r>
            <a:r>
              <a:rPr lang="cs-CZ" dirty="0"/>
              <a:t> také </a:t>
            </a:r>
            <a:r>
              <a:rPr lang="cs-CZ" dirty="0" err="1"/>
              <a:t>bratryManny</a:t>
            </a:r>
            <a:r>
              <a:rPr lang="cs-CZ" dirty="0"/>
              <a:t> – včetně vazeb na společenskou kritiku  H. Manna nebo inspiraci románem Smrt v Benátkách, </a:t>
            </a:r>
            <a:r>
              <a:rPr lang="cs-CZ" dirty="0" err="1"/>
              <a:t>Th</a:t>
            </a:r>
            <a:r>
              <a:rPr lang="cs-CZ" dirty="0"/>
              <a:t>. </a:t>
            </a:r>
            <a:r>
              <a:rPr lang="cs-CZ"/>
              <a:t>Manna pro </a:t>
            </a:r>
            <a:r>
              <a:rPr lang="cs-CZ" dirty="0" err="1"/>
              <a:t>Koeppenův</a:t>
            </a:r>
            <a:r>
              <a:rPr lang="cs-CZ" dirty="0"/>
              <a:t> román Smrt v Římě,1956) </a:t>
            </a:r>
          </a:p>
        </p:txBody>
      </p:sp>
      <p:pic>
        <p:nvPicPr>
          <p:cNvPr id="4" name="50let17">
            <a:hlinkClick r:id="" action="ppaction://media"/>
            <a:extLst>
              <a:ext uri="{FF2B5EF4-FFF2-40B4-BE49-F238E27FC236}">
                <a16:creationId xmlns:a16="http://schemas.microsoft.com/office/drawing/2014/main" id="{66D7539F-B4A6-4BC0-97F6-6DC3BBB7F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2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Alfred </a:t>
            </a:r>
            <a:r>
              <a:rPr lang="cs-CZ" dirty="0" err="1"/>
              <a:t>Andersch</a:t>
            </a:r>
            <a:r>
              <a:rPr lang="cs-CZ" dirty="0"/>
              <a:t> (1914 v Mnichově – 1980| v </a:t>
            </a:r>
            <a:r>
              <a:rPr lang="cs-CZ" dirty="0" err="1"/>
              <a:t>Berzoně</a:t>
            </a:r>
            <a:r>
              <a:rPr lang="cs-CZ" dirty="0"/>
              <a:t> ve Švýcarsku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853136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Rodina jeho otce hugenotského původu pocházela z východního Pruska, Matka, rozená </a:t>
            </a:r>
            <a:r>
              <a:rPr lang="cs-CZ" dirty="0" err="1"/>
              <a:t>Watzek</a:t>
            </a:r>
            <a:r>
              <a:rPr lang="cs-CZ" dirty="0"/>
              <a:t> z rakouské rodiny českého původu. </a:t>
            </a:r>
            <a:r>
              <a:rPr lang="cs-CZ" dirty="0" err="1"/>
              <a:t>Andersch</a:t>
            </a:r>
            <a:r>
              <a:rPr lang="cs-CZ" dirty="0"/>
              <a:t> navštěvoval gymnázium v Mnichově, jež vedl otec H. Himmlera. K jeho postavě se vrátil v poslední dokončené  povídce </a:t>
            </a:r>
            <a:r>
              <a:rPr lang="cs-CZ" i="1" dirty="0"/>
              <a:t>Der Vater </a:t>
            </a:r>
            <a:r>
              <a:rPr lang="cs-CZ" i="1" dirty="0" err="1"/>
              <a:t>eines</a:t>
            </a:r>
            <a:r>
              <a:rPr lang="cs-CZ" i="1" dirty="0"/>
              <a:t> </a:t>
            </a:r>
            <a:r>
              <a:rPr lang="cs-CZ" i="1" dirty="0" err="1"/>
              <a:t>Mörders</a:t>
            </a:r>
            <a:r>
              <a:rPr lang="cs-CZ" dirty="0"/>
              <a:t> (1980 Otec vraha)</a:t>
            </a:r>
          </a:p>
          <a:p>
            <a:r>
              <a:rPr lang="cs-CZ" dirty="0"/>
              <a:t>Po angažmá v mládežnické komunistické organizaci, za niž byl vězněn v  </a:t>
            </a:r>
            <a:r>
              <a:rPr lang="cs-CZ" dirty="0" err="1"/>
              <a:t>Dachau</a:t>
            </a:r>
            <a:r>
              <a:rPr lang="cs-CZ" dirty="0"/>
              <a:t> a sledován gestapem, se přiklonil k myšlení tzv. vnitřní emigrace a německého existencialismu v duchu filosofie M. </a:t>
            </a:r>
            <a:r>
              <a:rPr lang="cs-CZ" dirty="0" err="1"/>
              <a:t>Heideggera</a:t>
            </a:r>
            <a:r>
              <a:rPr lang="cs-CZ" dirty="0"/>
              <a:t>. Inspiroval se raným dílem T. Manna.</a:t>
            </a:r>
          </a:p>
          <a:p>
            <a:r>
              <a:rPr lang="cs-CZ" dirty="0"/>
              <a:t>Po neoromantických raných dílech (povídky a poezie) se po válce shlédl v americké literatuře (</a:t>
            </a:r>
            <a:r>
              <a:rPr lang="cs-CZ" dirty="0" err="1"/>
              <a:t>Hemingway</a:t>
            </a:r>
            <a:r>
              <a:rPr lang="cs-CZ" dirty="0"/>
              <a:t>, </a:t>
            </a:r>
            <a:r>
              <a:rPr lang="cs-CZ" dirty="0" err="1"/>
              <a:t>Conrad</a:t>
            </a:r>
            <a:r>
              <a:rPr lang="cs-CZ" dirty="0"/>
              <a:t>). Konec války prožil v USA (nechal se zajmout roku 1944 na italské frontě). Po návratu do Německa založil roku 1944 časopis </a:t>
            </a:r>
            <a:r>
              <a:rPr lang="cs-CZ" i="1" dirty="0" err="1"/>
              <a:t>Ruf</a:t>
            </a:r>
            <a:r>
              <a:rPr lang="cs-CZ" dirty="0"/>
              <a:t>. Byl zakládajícím členem Skupiny 47, v níž rozvinul koncepci radikálně nového začátku</a:t>
            </a:r>
          </a:p>
          <a:p>
            <a:r>
              <a:rPr lang="cs-CZ" dirty="0"/>
              <a:t>Na počátku 50. let pracoval pro rozhlas, vytvořil redakci tzv. rozhlasového eseje; účastnil se expedice německé televize do Arktidy. V roce 1958 přesídlil do Švýcarska, roku 1972 získal švýcarské občanství.</a:t>
            </a:r>
          </a:p>
          <a:p>
            <a:r>
              <a:rPr lang="cs-CZ" dirty="0"/>
              <a:t>Dílo: 1952 p. </a:t>
            </a:r>
            <a:r>
              <a:rPr lang="cs-CZ" i="1" dirty="0" err="1"/>
              <a:t>Kirschen</a:t>
            </a:r>
            <a:r>
              <a:rPr lang="cs-CZ" i="1" dirty="0"/>
              <a:t> der </a:t>
            </a:r>
            <a:r>
              <a:rPr lang="cs-CZ" i="1" dirty="0" err="1"/>
              <a:t>Freiheit</a:t>
            </a:r>
            <a:r>
              <a:rPr lang="cs-CZ" dirty="0"/>
              <a:t> (Třešně svobody), r. </a:t>
            </a:r>
            <a:r>
              <a:rPr lang="cs-CZ" i="1" dirty="0" err="1"/>
              <a:t>Sansibar</a:t>
            </a:r>
            <a:r>
              <a:rPr lang="cs-CZ" i="1" dirty="0"/>
              <a:t> oder der </a:t>
            </a:r>
            <a:r>
              <a:rPr lang="cs-CZ" i="1" dirty="0" err="1"/>
              <a:t>letzte</a:t>
            </a:r>
            <a:r>
              <a:rPr lang="cs-CZ" i="1" dirty="0"/>
              <a:t> </a:t>
            </a:r>
            <a:r>
              <a:rPr lang="cs-CZ" i="1" dirty="0" err="1"/>
              <a:t>Grund</a:t>
            </a:r>
            <a:r>
              <a:rPr lang="cs-CZ" dirty="0"/>
              <a:t>, (1957, č. 1969 </a:t>
            </a:r>
            <a:r>
              <a:rPr lang="cs-CZ" i="1" dirty="0"/>
              <a:t>Zanzibar aneb Poslední důvod,</a:t>
            </a:r>
            <a:r>
              <a:rPr lang="cs-CZ" dirty="0"/>
              <a:t> </a:t>
            </a:r>
            <a:r>
              <a:rPr lang="cs-CZ" i="1" dirty="0"/>
              <a:t> Die </a:t>
            </a:r>
            <a:r>
              <a:rPr lang="cs-CZ" i="1" dirty="0" err="1"/>
              <a:t>Rote</a:t>
            </a:r>
            <a:r>
              <a:rPr lang="cs-CZ" i="1" dirty="0"/>
              <a:t> </a:t>
            </a:r>
            <a:r>
              <a:rPr lang="cs-CZ" dirty="0"/>
              <a:t>(1957, č</a:t>
            </a:r>
            <a:r>
              <a:rPr lang="cs-CZ" i="1" dirty="0"/>
              <a:t>. </a:t>
            </a:r>
            <a:r>
              <a:rPr lang="cs-CZ" dirty="0"/>
              <a:t>1970 </a:t>
            </a:r>
            <a:r>
              <a:rPr lang="cs-CZ" i="1" dirty="0"/>
              <a:t>Rudovláska,přel. ,  </a:t>
            </a:r>
            <a:r>
              <a:rPr lang="cs-CZ" dirty="0"/>
              <a:t>zfilmová</a:t>
            </a:r>
            <a:r>
              <a:rPr lang="cs-CZ" i="1" dirty="0"/>
              <a:t>n 1962), r. </a:t>
            </a:r>
            <a:r>
              <a:rPr lang="cs-CZ" i="1" dirty="0" err="1"/>
              <a:t>Winterspelt</a:t>
            </a:r>
            <a:r>
              <a:rPr lang="cs-CZ" i="1" dirty="0"/>
              <a:t> (</a:t>
            </a:r>
            <a:r>
              <a:rPr lang="cs-CZ" dirty="0"/>
              <a:t>č. 1979</a:t>
            </a:r>
            <a:r>
              <a:rPr lang="cs-CZ" i="1" dirty="0"/>
              <a:t> Bouře v Ardenách</a:t>
            </a:r>
            <a:r>
              <a:rPr lang="cs-CZ" dirty="0"/>
              <a:t>, zfilmován 1978), r. </a:t>
            </a:r>
            <a:r>
              <a:rPr lang="cs-CZ" i="1" dirty="0" err="1"/>
              <a:t>Efraim</a:t>
            </a:r>
            <a:r>
              <a:rPr lang="cs-CZ" dirty="0"/>
              <a:t> (1967 č. 1983 </a:t>
            </a:r>
            <a:r>
              <a:rPr lang="cs-CZ" i="1" dirty="0" err="1"/>
              <a:t>Efraim</a:t>
            </a:r>
            <a:r>
              <a:rPr lang="cs-CZ" dirty="0"/>
              <a:t>,), p. </a:t>
            </a:r>
            <a:r>
              <a:rPr lang="cs-CZ" i="1" dirty="0" err="1"/>
              <a:t>Ein</a:t>
            </a:r>
            <a:r>
              <a:rPr lang="cs-CZ" i="1" dirty="0"/>
              <a:t> </a:t>
            </a:r>
            <a:r>
              <a:rPr lang="cs-CZ" i="1" dirty="0" err="1"/>
              <a:t>Liebhaber</a:t>
            </a:r>
            <a:r>
              <a:rPr lang="cs-CZ" i="1" dirty="0"/>
              <a:t> des </a:t>
            </a:r>
            <a:r>
              <a:rPr lang="cs-CZ" i="1" dirty="0" err="1"/>
              <a:t>Halbschattens</a:t>
            </a:r>
            <a:r>
              <a:rPr lang="cs-CZ" dirty="0"/>
              <a:t> (1963, č. 1967 </a:t>
            </a:r>
            <a:r>
              <a:rPr lang="cs-CZ" i="1" dirty="0"/>
              <a:t>Milovník polostínu</a:t>
            </a:r>
            <a:r>
              <a:rPr lang="cs-CZ" dirty="0"/>
              <a:t>) </a:t>
            </a:r>
          </a:p>
        </p:txBody>
      </p:sp>
      <p:pic>
        <p:nvPicPr>
          <p:cNvPr id="4" name="50let18">
            <a:hlinkClick r:id="" action="ppaction://media"/>
            <a:extLst>
              <a:ext uri="{FF2B5EF4-FFF2-40B4-BE49-F238E27FC236}">
                <a16:creationId xmlns:a16="http://schemas.microsoft.com/office/drawing/2014/main" id="{C4A1CE6F-7287-4411-9D36-4471604E8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W.G. </a:t>
            </a:r>
            <a:r>
              <a:rPr lang="cs-CZ" dirty="0" err="1"/>
              <a:t>Sebald</a:t>
            </a:r>
            <a:r>
              <a:rPr lang="cs-CZ" dirty="0"/>
              <a:t> (</a:t>
            </a:r>
            <a:r>
              <a:rPr lang="cs-CZ" dirty="0" err="1"/>
              <a:t>Winfried</a:t>
            </a:r>
            <a:r>
              <a:rPr lang="cs-CZ" dirty="0"/>
              <a:t> </a:t>
            </a:r>
            <a:r>
              <a:rPr lang="cs-CZ" dirty="0" err="1"/>
              <a:t>Georg</a:t>
            </a:r>
            <a:r>
              <a:rPr lang="cs-CZ" dirty="0"/>
              <a:t> </a:t>
            </a:r>
            <a:r>
              <a:rPr lang="cs-CZ" dirty="0" err="1"/>
              <a:t>Sebald</a:t>
            </a:r>
            <a:r>
              <a:rPr lang="cs-CZ" dirty="0"/>
              <a:t>, 1944 - 2001)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od 1966 v Anglii</a:t>
            </a:r>
          </a:p>
          <a:p>
            <a:r>
              <a:rPr lang="cs-CZ" dirty="0"/>
              <a:t>vystudoval germanistiku, vyučoval na univerzitě</a:t>
            </a:r>
          </a:p>
          <a:p>
            <a:r>
              <a:rPr lang="cs-CZ" dirty="0"/>
              <a:t>po válce píše hlavně lyriku a eseje</a:t>
            </a:r>
          </a:p>
          <a:p>
            <a:r>
              <a:rPr lang="cs-CZ" dirty="0"/>
              <a:t>V eseji</a:t>
            </a:r>
            <a:r>
              <a:rPr lang="de-DE" dirty="0"/>
              <a:t> </a:t>
            </a:r>
            <a:r>
              <a:rPr lang="de-DE" i="1" dirty="0"/>
              <a:t>Luftkrieg und Literatur</a:t>
            </a:r>
            <a:r>
              <a:rPr lang="de-DE" dirty="0"/>
              <a:t> </a:t>
            </a:r>
            <a:r>
              <a:rPr lang="cs-CZ" dirty="0"/>
              <a:t>vyčítá </a:t>
            </a:r>
            <a:r>
              <a:rPr lang="cs-CZ" dirty="0" err="1"/>
              <a:t>Sebald</a:t>
            </a:r>
            <a:r>
              <a:rPr lang="cs-CZ" dirty="0"/>
              <a:t> roku 1997 poválečné literatuře, </a:t>
            </a:r>
            <a:r>
              <a:rPr lang="cs-CZ" dirty="0" err="1"/>
              <a:t>zrejm</a:t>
            </a:r>
            <a:r>
              <a:rPr lang="cs-CZ" dirty="0"/>
              <a:t>. Skupině 47, že morálně i esteticky selhala při zobrazování vzdušné války</a:t>
            </a:r>
            <a:r>
              <a:rPr lang="de-DE" dirty="0"/>
              <a:t>.</a:t>
            </a:r>
            <a:r>
              <a:rPr lang="cs-CZ" dirty="0"/>
              <a:t>Esej  se vydává spolu s esejem o </a:t>
            </a:r>
            <a:r>
              <a:rPr lang="cs-CZ" dirty="0" err="1"/>
              <a:t>Anderschovi</a:t>
            </a:r>
            <a:r>
              <a:rPr lang="cs-CZ" dirty="0"/>
              <a:t>, který obsahuje útržky </a:t>
            </a:r>
            <a:r>
              <a:rPr lang="cs-CZ" dirty="0" err="1"/>
              <a:t>Sebaldovy</a:t>
            </a:r>
            <a:r>
              <a:rPr lang="cs-CZ" dirty="0"/>
              <a:t> kritiky A. </a:t>
            </a:r>
            <a:r>
              <a:rPr lang="cs-CZ" dirty="0" err="1"/>
              <a:t>Andersche</a:t>
            </a:r>
            <a:r>
              <a:rPr lang="cs-CZ" dirty="0"/>
              <a:t> a jeho díla</a:t>
            </a:r>
          </a:p>
          <a:p>
            <a:r>
              <a:rPr lang="cs-CZ" dirty="0" err="1"/>
              <a:t>Nejznámnější</a:t>
            </a:r>
            <a:r>
              <a:rPr lang="cs-CZ" dirty="0"/>
              <a:t> dílo: </a:t>
            </a:r>
            <a:r>
              <a:rPr lang="cs-CZ" i="1" dirty="0" err="1"/>
              <a:t>Austerlitz</a:t>
            </a:r>
            <a:r>
              <a:rPr lang="cs-CZ" dirty="0"/>
              <a:t> (2001)</a:t>
            </a:r>
          </a:p>
        </p:txBody>
      </p:sp>
      <p:pic>
        <p:nvPicPr>
          <p:cNvPr id="4" name="50let19">
            <a:hlinkClick r:id="" action="ppaction://media"/>
            <a:extLst>
              <a:ext uri="{FF2B5EF4-FFF2-40B4-BE49-F238E27FC236}">
                <a16:creationId xmlns:a16="http://schemas.microsoft.com/office/drawing/2014/main" id="{568325C4-3265-4C56-95B8-67D9D7127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Poválečná literatura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1945 Postupimská konference (odsun, denacifikace – i v kultuře)</a:t>
            </a:r>
          </a:p>
          <a:p>
            <a:r>
              <a:rPr lang="cs-CZ" dirty="0"/>
              <a:t>1948 Londýnská konference (odchod SSSR z aliančních komisí → vznik SRN 1949</a:t>
            </a:r>
          </a:p>
          <a:p>
            <a:r>
              <a:rPr lang="cs-CZ" dirty="0"/>
              <a:t>SRN: znovubudování Německa, bez zásadních politických a sociálních změn</a:t>
            </a:r>
          </a:p>
          <a:p>
            <a:r>
              <a:rPr lang="cs-CZ" dirty="0"/>
              <a:t>konec 40. let nihilismus v evropské kultuře – Německo není výjimkou, ale také hlad po kultuře</a:t>
            </a:r>
          </a:p>
          <a:p>
            <a:r>
              <a:rPr lang="cs-CZ" dirty="0"/>
              <a:t>1949 Frankfurtský knižní veletrh – obnovování ediční činnosti a obchodu s knihami (po problémech s nedostatkem papíru apod.)</a:t>
            </a:r>
          </a:p>
          <a:p>
            <a:r>
              <a:rPr lang="cs-CZ" dirty="0"/>
              <a:t>1947 Skupina 47 – literární uskupení, které se ale zabývá hlavně společenskou diskusí</a:t>
            </a:r>
          </a:p>
          <a:p>
            <a:endParaRPr lang="cs-CZ" dirty="0"/>
          </a:p>
        </p:txBody>
      </p:sp>
      <p:pic>
        <p:nvPicPr>
          <p:cNvPr id="4" name="50let2">
            <a:hlinkClick r:id="" action="ppaction://media"/>
            <a:extLst>
              <a:ext uri="{FF2B5EF4-FFF2-40B4-BE49-F238E27FC236}">
                <a16:creationId xmlns:a16="http://schemas.microsoft.com/office/drawing/2014/main" id="{21BB6B56-19CC-4A1A-AC0F-D94ACD66D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Heinrich </a:t>
            </a:r>
            <a:r>
              <a:rPr lang="cs-CZ" dirty="0" err="1"/>
              <a:t>Böll</a:t>
            </a:r>
            <a:r>
              <a:rPr lang="cs-CZ" dirty="0"/>
              <a:t> (1917 – 1985)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2600" dirty="0"/>
              <a:t>za 2. sv. v.  v armádě, 1945 v americkém zajetí</a:t>
            </a:r>
          </a:p>
          <a:p>
            <a:r>
              <a:rPr lang="cs-CZ" sz="2600" dirty="0"/>
              <a:t>roku 1942 se oženil s překladatelkou </a:t>
            </a:r>
            <a:r>
              <a:rPr lang="cs-CZ" sz="2600" dirty="0" err="1"/>
              <a:t>Anemarie</a:t>
            </a:r>
            <a:r>
              <a:rPr lang="cs-CZ" sz="2600" dirty="0"/>
              <a:t> Čech z Plzně, s níž měl tři syny</a:t>
            </a:r>
          </a:p>
          <a:p>
            <a:r>
              <a:rPr lang="cs-CZ" sz="2600" dirty="0"/>
              <a:t>jeho první povídky vyšly rok 1950 ve sbírce </a:t>
            </a:r>
            <a:r>
              <a:rPr lang="cs-CZ" sz="2600" b="1" i="1" dirty="0" err="1"/>
              <a:t>Wanderer</a:t>
            </a:r>
            <a:r>
              <a:rPr lang="cs-CZ" sz="2600" b="1" i="1" dirty="0"/>
              <a:t> </a:t>
            </a:r>
            <a:r>
              <a:rPr lang="cs-CZ" sz="2600" b="1" i="1" dirty="0" err="1"/>
              <a:t>kommst</a:t>
            </a:r>
            <a:r>
              <a:rPr lang="cs-CZ" sz="2600" b="1" i="1" dirty="0"/>
              <a:t> </a:t>
            </a:r>
            <a:r>
              <a:rPr lang="cs-CZ" sz="2600" b="1" i="1" dirty="0" err="1"/>
              <a:t>du</a:t>
            </a:r>
            <a:r>
              <a:rPr lang="cs-CZ" sz="2600" b="1" i="1" dirty="0"/>
              <a:t> nach </a:t>
            </a:r>
            <a:r>
              <a:rPr lang="cs-CZ" sz="2600" b="1" i="1" dirty="0" err="1"/>
              <a:t>spa</a:t>
            </a:r>
            <a:r>
              <a:rPr lang="cs-CZ" sz="2600" b="1" i="1" dirty="0"/>
              <a:t>… </a:t>
            </a:r>
            <a:r>
              <a:rPr lang="cs-CZ" sz="2600" dirty="0"/>
              <a:t>a poté ještě roku 1983  ve sbírce </a:t>
            </a:r>
            <a:r>
              <a:rPr lang="cs-CZ" sz="2600" b="1" dirty="0"/>
              <a:t>Die </a:t>
            </a:r>
            <a:r>
              <a:rPr lang="cs-CZ" sz="2600" b="1" i="1" dirty="0" err="1"/>
              <a:t>Verwundung</a:t>
            </a:r>
            <a:r>
              <a:rPr lang="cs-CZ" sz="2600" b="1" i="1" dirty="0"/>
              <a:t> </a:t>
            </a:r>
            <a:endParaRPr lang="cs-CZ" sz="2600" dirty="0"/>
          </a:p>
          <a:p>
            <a:r>
              <a:rPr lang="cs-CZ" sz="2600" dirty="0"/>
              <a:t>Roku 1951 získal cenu Skupiny 47 za satirickou povídku Die </a:t>
            </a:r>
            <a:r>
              <a:rPr lang="cs-CZ" sz="2600" dirty="0" err="1"/>
              <a:t>schwarzen</a:t>
            </a:r>
            <a:r>
              <a:rPr lang="cs-CZ" sz="2600" dirty="0"/>
              <a:t> </a:t>
            </a:r>
            <a:r>
              <a:rPr lang="cs-CZ" sz="2600" dirty="0" err="1"/>
              <a:t>Schafe</a:t>
            </a:r>
            <a:endParaRPr lang="cs-CZ" sz="2600" dirty="0"/>
          </a:p>
          <a:p>
            <a:r>
              <a:rPr lang="cs-CZ" sz="2600" dirty="0"/>
              <a:t>další významná díla:</a:t>
            </a:r>
            <a:r>
              <a:rPr lang="cs-CZ" sz="2600" b="1" i="1" dirty="0" err="1"/>
              <a:t>Wo</a:t>
            </a:r>
            <a:r>
              <a:rPr lang="cs-CZ" sz="2600" b="1" i="1" dirty="0"/>
              <a:t> </a:t>
            </a:r>
            <a:r>
              <a:rPr lang="cs-CZ" sz="2600" b="1" i="1" dirty="0" err="1"/>
              <a:t>warst</a:t>
            </a:r>
            <a:r>
              <a:rPr lang="cs-CZ" sz="2600" b="1" i="1" dirty="0"/>
              <a:t> </a:t>
            </a:r>
            <a:r>
              <a:rPr lang="cs-CZ" sz="2600" b="1" i="1" dirty="0" err="1"/>
              <a:t>du</a:t>
            </a:r>
            <a:r>
              <a:rPr lang="cs-CZ" sz="2600" b="1" i="1" dirty="0"/>
              <a:t>, Adam </a:t>
            </a:r>
            <a:r>
              <a:rPr lang="cs-CZ" sz="2600" dirty="0"/>
              <a:t>(1951) – ohrožení společnosti válkou</a:t>
            </a:r>
          </a:p>
          <a:p>
            <a:r>
              <a:rPr lang="cs-CZ" sz="2600" b="1" i="1" dirty="0" err="1"/>
              <a:t>Billiard</a:t>
            </a:r>
            <a:r>
              <a:rPr lang="cs-CZ" sz="2600" b="1" i="1" dirty="0"/>
              <a:t> um </a:t>
            </a:r>
            <a:r>
              <a:rPr lang="cs-CZ" sz="2600" b="1" i="1" dirty="0" err="1"/>
              <a:t>halb</a:t>
            </a:r>
            <a:r>
              <a:rPr lang="cs-CZ" sz="2600" b="1" i="1" dirty="0"/>
              <a:t> </a:t>
            </a:r>
            <a:r>
              <a:rPr lang="cs-CZ" sz="2600" b="1" i="1" dirty="0" err="1"/>
              <a:t>zehn</a:t>
            </a:r>
            <a:r>
              <a:rPr lang="cs-CZ" sz="2600" b="1" i="1" dirty="0"/>
              <a:t> </a:t>
            </a:r>
            <a:r>
              <a:rPr lang="cs-CZ" sz="2600" dirty="0"/>
              <a:t>(1959) – poválečné období a nereflektování nacistické minulosti</a:t>
            </a:r>
          </a:p>
          <a:p>
            <a:r>
              <a:rPr lang="cs-CZ" sz="2600" b="1" i="1" dirty="0"/>
              <a:t>Die </a:t>
            </a:r>
            <a:r>
              <a:rPr lang="cs-CZ" sz="2600" b="1" i="1" dirty="0" err="1"/>
              <a:t>Ansichten</a:t>
            </a:r>
            <a:r>
              <a:rPr lang="cs-CZ" sz="2600" b="1" i="1" dirty="0"/>
              <a:t> </a:t>
            </a:r>
            <a:r>
              <a:rPr lang="cs-CZ" sz="2600" b="1" i="1" dirty="0" err="1"/>
              <a:t>eines</a:t>
            </a:r>
            <a:r>
              <a:rPr lang="cs-CZ" sz="2600" b="1" i="1" dirty="0"/>
              <a:t> </a:t>
            </a:r>
            <a:r>
              <a:rPr lang="cs-CZ" sz="2600" b="1" i="1" dirty="0" err="1"/>
              <a:t>Clowns</a:t>
            </a:r>
            <a:r>
              <a:rPr lang="cs-CZ" sz="2600" b="1" i="1" dirty="0"/>
              <a:t> </a:t>
            </a:r>
            <a:r>
              <a:rPr lang="cs-CZ" sz="2600" dirty="0"/>
              <a:t>(1963) – 50. léta, </a:t>
            </a:r>
            <a:r>
              <a:rPr lang="cs-CZ" sz="2600" dirty="0" err="1"/>
              <a:t>antikatolický</a:t>
            </a:r>
            <a:r>
              <a:rPr lang="cs-CZ" sz="2600" dirty="0"/>
              <a:t> román, kritika absence hodnot v čase hospodářského zázraku, potlačování nacistické minulosti</a:t>
            </a:r>
          </a:p>
          <a:p>
            <a:r>
              <a:rPr lang="cs-CZ" sz="2600" b="1" i="1" dirty="0"/>
              <a:t>Die </a:t>
            </a:r>
            <a:r>
              <a:rPr lang="cs-CZ" sz="2600" b="1" i="1" dirty="0" err="1"/>
              <a:t>verlorene</a:t>
            </a:r>
            <a:r>
              <a:rPr lang="cs-CZ" sz="2600" b="1" i="1" dirty="0"/>
              <a:t> </a:t>
            </a:r>
            <a:r>
              <a:rPr lang="cs-CZ" sz="2600" b="1" i="1" dirty="0" err="1"/>
              <a:t>Ehre</a:t>
            </a:r>
            <a:r>
              <a:rPr lang="cs-CZ" sz="2600" b="1" i="1" dirty="0"/>
              <a:t> der </a:t>
            </a:r>
            <a:r>
              <a:rPr lang="cs-CZ" sz="2600" b="1" i="1" dirty="0" err="1"/>
              <a:t>Katharina</a:t>
            </a:r>
            <a:r>
              <a:rPr lang="cs-CZ" sz="2600" b="1" i="1" dirty="0"/>
              <a:t> Blum </a:t>
            </a:r>
            <a:r>
              <a:rPr lang="cs-CZ" sz="2600" dirty="0"/>
              <a:t>(1974) – 60. léta, RAF a vliv bulvárního deníku BILD</a:t>
            </a:r>
          </a:p>
          <a:p>
            <a:endParaRPr lang="cs-CZ" sz="2600" dirty="0"/>
          </a:p>
          <a:p>
            <a:endParaRPr lang="cs-CZ" sz="2600" dirty="0"/>
          </a:p>
          <a:p>
            <a:endParaRPr lang="cs-CZ" sz="2600" dirty="0"/>
          </a:p>
          <a:p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4" name="50let20">
            <a:hlinkClick r:id="" action="ppaction://media"/>
            <a:extLst>
              <a:ext uri="{FF2B5EF4-FFF2-40B4-BE49-F238E27FC236}">
                <a16:creationId xmlns:a16="http://schemas.microsoft.com/office/drawing/2014/main" id="{B67F2FE5-2E40-4050-8033-18432AF15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50. léta jako desetiletí lyriky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na počátku ještě </a:t>
            </a:r>
            <a:r>
              <a:rPr lang="cs-CZ" dirty="0" err="1"/>
              <a:t>Trümmerlyrik</a:t>
            </a:r>
            <a:r>
              <a:rPr lang="cs-CZ" dirty="0"/>
              <a:t>, např. G. </a:t>
            </a:r>
            <a:r>
              <a:rPr lang="cs-CZ" dirty="0" err="1"/>
              <a:t>Eich</a:t>
            </a:r>
            <a:r>
              <a:rPr lang="cs-CZ" dirty="0"/>
              <a:t> inventur (1947)</a:t>
            </a:r>
          </a:p>
          <a:p>
            <a:r>
              <a:rPr lang="cs-CZ" dirty="0"/>
              <a:t>později hlavně přírodní lyrika, kde však příroda vystupuje jako symbol, jako šifra, jako magický svět a protiklad děsivé historie světa. Typický představitel: Oskar </a:t>
            </a:r>
            <a:r>
              <a:rPr lang="cs-CZ" dirty="0" err="1"/>
              <a:t>Loerke</a:t>
            </a:r>
            <a:endParaRPr lang="cs-CZ" dirty="0"/>
          </a:p>
          <a:p>
            <a:r>
              <a:rPr lang="cs-CZ" dirty="0"/>
              <a:t>G. </a:t>
            </a:r>
            <a:r>
              <a:rPr lang="cs-CZ" dirty="0" err="1"/>
              <a:t>Eich</a:t>
            </a:r>
            <a:r>
              <a:rPr lang="cs-CZ" dirty="0"/>
              <a:t> : </a:t>
            </a:r>
            <a:r>
              <a:rPr lang="cs-CZ" dirty="0" err="1"/>
              <a:t>Abgelegene</a:t>
            </a:r>
            <a:r>
              <a:rPr lang="cs-CZ" dirty="0"/>
              <a:t> </a:t>
            </a:r>
            <a:r>
              <a:rPr lang="cs-CZ" dirty="0" err="1"/>
              <a:t>Gehöfte</a:t>
            </a:r>
            <a:r>
              <a:rPr lang="cs-CZ" dirty="0"/>
              <a:t> (1948, Odlehlé dvorce)</a:t>
            </a:r>
          </a:p>
          <a:p>
            <a:pPr>
              <a:buNone/>
            </a:pPr>
            <a:r>
              <a:rPr lang="cs-CZ" dirty="0"/>
              <a:t>			</a:t>
            </a:r>
            <a:r>
              <a:rPr lang="cs-CZ" dirty="0" err="1"/>
              <a:t>Botschaften</a:t>
            </a:r>
            <a:r>
              <a:rPr lang="cs-CZ" dirty="0"/>
              <a:t> des Regens (1955,Poselství deště)</a:t>
            </a:r>
          </a:p>
        </p:txBody>
      </p:sp>
      <p:pic>
        <p:nvPicPr>
          <p:cNvPr id="4" name="50let21">
            <a:hlinkClick r:id="" action="ppaction://media"/>
            <a:extLst>
              <a:ext uri="{FF2B5EF4-FFF2-40B4-BE49-F238E27FC236}">
                <a16:creationId xmlns:a16="http://schemas.microsoft.com/office/drawing/2014/main" id="{5591C225-E182-49C5-996D-B8491103C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7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Günter</a:t>
            </a:r>
            <a:r>
              <a:rPr lang="cs-CZ" dirty="0"/>
              <a:t> </a:t>
            </a:r>
            <a:r>
              <a:rPr lang="cs-CZ" dirty="0" err="1"/>
              <a:t>Eich</a:t>
            </a:r>
            <a:r>
              <a:rPr lang="cs-CZ" dirty="0"/>
              <a:t> (1907-1972)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1" dirty="0" err="1"/>
              <a:t>Günter</a:t>
            </a:r>
            <a:r>
              <a:rPr lang="cs-CZ" b="1" dirty="0"/>
              <a:t> </a:t>
            </a:r>
            <a:r>
              <a:rPr lang="cs-CZ" b="1" dirty="0" err="1"/>
              <a:t>Eich</a:t>
            </a:r>
            <a:r>
              <a:rPr lang="cs-CZ" b="1" dirty="0"/>
              <a:t> – Protimluv</a:t>
            </a:r>
          </a:p>
          <a:p>
            <a:r>
              <a:rPr lang="cs-CZ" dirty="0"/>
              <a:t>Nebyli jsme koně,</a:t>
            </a:r>
          </a:p>
          <a:p>
            <a:pPr>
              <a:buNone/>
            </a:pPr>
            <a:r>
              <a:rPr lang="cs-CZ" dirty="0"/>
              <a:t>posly bohů jsou jiní,</a:t>
            </a:r>
          </a:p>
          <a:p>
            <a:pPr>
              <a:buNone/>
            </a:pPr>
            <a:r>
              <a:rPr lang="cs-CZ" dirty="0"/>
              <a:t>žádné ržání, žádné krkavčí skřeky,</a:t>
            </a:r>
          </a:p>
          <a:p>
            <a:pPr>
              <a:buNone/>
            </a:pPr>
            <a:r>
              <a:rPr lang="cs-CZ" dirty="0"/>
              <a:t>žádné shrbené hřbety mezi námi.</a:t>
            </a:r>
          </a:p>
          <a:p>
            <a:pPr>
              <a:buNone/>
            </a:pPr>
            <a:r>
              <a:rPr lang="cs-CZ" dirty="0" err="1"/>
              <a:t>Zůstanem</a:t>
            </a:r>
            <a:endParaRPr lang="cs-CZ" dirty="0"/>
          </a:p>
          <a:p>
            <a:pPr>
              <a:buNone/>
            </a:pPr>
            <a:r>
              <a:rPr lang="cs-CZ" dirty="0"/>
              <a:t>v naší neblahé řeči,</a:t>
            </a:r>
          </a:p>
          <a:p>
            <a:pPr>
              <a:buNone/>
            </a:pPr>
            <a:r>
              <a:rPr lang="cs-CZ" dirty="0"/>
              <a:t>odříznuti od slavnostní</a:t>
            </a:r>
          </a:p>
          <a:p>
            <a:pPr>
              <a:buNone/>
            </a:pPr>
            <a:r>
              <a:rPr lang="cs-CZ" dirty="0"/>
              <a:t>jistoty vyvolených,</a:t>
            </a:r>
          </a:p>
          <a:p>
            <a:pPr>
              <a:buNone/>
            </a:pPr>
            <a:r>
              <a:rPr lang="cs-CZ" dirty="0"/>
              <a:t>v těsném </a:t>
            </a:r>
            <a:r>
              <a:rPr lang="cs-CZ" dirty="0" err="1"/>
              <a:t>trojrozměru</a:t>
            </a:r>
            <a:r>
              <a:rPr lang="cs-CZ" dirty="0"/>
              <a:t>,</a:t>
            </a:r>
          </a:p>
          <a:p>
            <a:pPr>
              <a:buNone/>
            </a:pPr>
            <a:r>
              <a:rPr lang="cs-CZ" dirty="0"/>
              <a:t>zpěčujíce se vlídným</a:t>
            </a:r>
          </a:p>
          <a:p>
            <a:pPr>
              <a:buNone/>
            </a:pPr>
            <a:r>
              <a:rPr lang="cs-CZ" dirty="0"/>
              <a:t>radám moudrých,</a:t>
            </a:r>
          </a:p>
          <a:p>
            <a:pPr>
              <a:buNone/>
            </a:pPr>
            <a:r>
              <a:rPr lang="cs-CZ" dirty="0"/>
              <a:t>zavrženi prostorem,</a:t>
            </a:r>
          </a:p>
          <a:p>
            <a:pPr>
              <a:buNone/>
            </a:pPr>
            <a:r>
              <a:rPr lang="cs-CZ" dirty="0"/>
              <a:t>nezasvěceni do okamžiku.</a:t>
            </a:r>
          </a:p>
          <a:p>
            <a:endParaRPr lang="cs-CZ" dirty="0"/>
          </a:p>
        </p:txBody>
      </p:sp>
      <p:pic>
        <p:nvPicPr>
          <p:cNvPr id="4" name="50let22">
            <a:hlinkClick r:id="" action="ppaction://media"/>
            <a:extLst>
              <a:ext uri="{FF2B5EF4-FFF2-40B4-BE49-F238E27FC236}">
                <a16:creationId xmlns:a16="http://schemas.microsoft.com/office/drawing/2014/main" id="{E1D5B899-6F97-4254-AE20-2BAD887553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9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Enzensberger</a:t>
            </a:r>
            <a:r>
              <a:rPr lang="cs-CZ" dirty="0"/>
              <a:t>: Obhajoba vlků proti beránkům (1957)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má snad sup žrát pomněnky?</a:t>
            </a:r>
          </a:p>
          <a:p>
            <a:pPr>
              <a:buNone/>
            </a:pPr>
            <a:r>
              <a:rPr lang="cs-CZ" dirty="0"/>
              <a:t>co chcete po šakalovi,</a:t>
            </a:r>
          </a:p>
          <a:p>
            <a:pPr>
              <a:buNone/>
            </a:pPr>
            <a:r>
              <a:rPr lang="cs-CZ" dirty="0"/>
              <a:t>má svléct kůži, po vlku? má</a:t>
            </a:r>
          </a:p>
          <a:p>
            <a:pPr>
              <a:buNone/>
            </a:pPr>
            <a:r>
              <a:rPr lang="cs-CZ" dirty="0"/>
              <a:t>si snad sám vyrvat zuby?</a:t>
            </a:r>
          </a:p>
          <a:p>
            <a:pPr>
              <a:buNone/>
            </a:pPr>
            <a:r>
              <a:rPr lang="cs-CZ" dirty="0"/>
              <a:t>a co se vám nelíbí na </a:t>
            </a:r>
            <a:r>
              <a:rPr lang="cs-CZ" dirty="0" err="1"/>
              <a:t>politrucích</a:t>
            </a:r>
            <a:r>
              <a:rPr lang="cs-CZ" dirty="0"/>
              <a:t>, na papežích,</a:t>
            </a:r>
            <a:br>
              <a:rPr lang="cs-CZ" dirty="0"/>
            </a:br>
            <a:r>
              <a:rPr lang="cs-CZ" dirty="0"/>
              <a:t>co civíte z kanafasu</a:t>
            </a:r>
            <a:br>
              <a:rPr lang="cs-CZ" dirty="0"/>
            </a:br>
            <a:r>
              <a:rPr lang="cs-CZ" dirty="0"/>
              <a:t>na prolhanou obrazovku?</a:t>
            </a:r>
          </a:p>
          <a:p>
            <a:pPr>
              <a:buNone/>
            </a:pPr>
            <a:r>
              <a:rPr lang="cs-CZ" dirty="0"/>
              <a:t>kdo přišívá generálu</a:t>
            </a:r>
          </a:p>
          <a:p>
            <a:pPr>
              <a:buNone/>
            </a:pPr>
            <a:r>
              <a:rPr lang="cs-CZ" dirty="0"/>
              <a:t>krvavý pruh na kalhoty? kdo na kousky před lichvářem krájí kapouna?</a:t>
            </a:r>
            <a:br>
              <a:rPr lang="cs-CZ" dirty="0"/>
            </a:br>
            <a:r>
              <a:rPr lang="cs-CZ" dirty="0"/>
              <a:t>kdo si pyšně plechový kříž</a:t>
            </a:r>
            <a:br>
              <a:rPr lang="cs-CZ" dirty="0"/>
            </a:br>
            <a:r>
              <a:rPr lang="cs-CZ" dirty="0"/>
              <a:t>věší na kručící pupek? kdo</a:t>
            </a:r>
            <a:br>
              <a:rPr lang="cs-CZ" dirty="0"/>
            </a:br>
            <a:r>
              <a:rPr lang="cs-CZ" dirty="0"/>
              <a:t>přijímá spropitné, stříbrňák,</a:t>
            </a:r>
            <a:br>
              <a:rPr lang="cs-CZ" dirty="0"/>
            </a:br>
            <a:r>
              <a:rPr lang="cs-CZ" dirty="0"/>
              <a:t>jidášský groš za mlčení? je moc</a:t>
            </a:r>
            <a:br>
              <a:rPr lang="cs-CZ" dirty="0"/>
            </a:br>
            <a:r>
              <a:rPr lang="cs-CZ" dirty="0"/>
              <a:t>okradených, málo zlodějů; kdo</a:t>
            </a:r>
            <a:br>
              <a:rPr lang="cs-CZ" dirty="0"/>
            </a:br>
            <a:r>
              <a:rPr lang="cs-CZ" dirty="0"/>
              <a:t>jim tleská, kdopak</a:t>
            </a:r>
            <a:br>
              <a:rPr lang="cs-CZ" dirty="0"/>
            </a:br>
            <a:r>
              <a:rPr lang="cs-CZ" dirty="0"/>
              <a:t>připichuje odznaky, kdo</a:t>
            </a:r>
            <a:br>
              <a:rPr lang="cs-CZ" dirty="0"/>
            </a:br>
            <a:r>
              <a:rPr lang="cs-CZ" dirty="0"/>
              <a:t>baží po lži?</a:t>
            </a:r>
          </a:p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/>
              <a:t>koukněte se do zrcadla: zbabělci,</a:t>
            </a:r>
            <a:br>
              <a:rPr lang="cs-CZ" dirty="0"/>
            </a:br>
            <a:r>
              <a:rPr lang="cs-CZ" dirty="0"/>
              <a:t>děsíte se trampot pravdy,</a:t>
            </a:r>
            <a:br>
              <a:rPr lang="cs-CZ" dirty="0"/>
            </a:br>
            <a:r>
              <a:rPr lang="cs-CZ" dirty="0"/>
              <a:t>vzpíráte se učení, myšlení</a:t>
            </a:r>
            <a:br>
              <a:rPr lang="cs-CZ" dirty="0"/>
            </a:br>
            <a:r>
              <a:rPr lang="cs-CZ" dirty="0"/>
              <a:t>přenecháváte jen vlkům,</a:t>
            </a:r>
            <a:br>
              <a:rPr lang="cs-CZ" dirty="0"/>
            </a:br>
            <a:r>
              <a:rPr lang="cs-CZ" dirty="0"/>
              <a:t>kroužek v nose je pro vás nejdražší šperk,</a:t>
            </a:r>
            <a:br>
              <a:rPr lang="cs-CZ" dirty="0"/>
            </a:br>
            <a:r>
              <a:rPr lang="cs-CZ" dirty="0"/>
              <a:t>žádný klam není dost hloupý, žádná</a:t>
            </a:r>
            <a:br>
              <a:rPr lang="cs-CZ" dirty="0"/>
            </a:br>
            <a:r>
              <a:rPr lang="cs-CZ" dirty="0"/>
              <a:t>útěcha dost levná, každé sprosté vydírání</a:t>
            </a:r>
            <a:br>
              <a:rPr lang="cs-CZ" dirty="0"/>
            </a:br>
            <a:r>
              <a:rPr lang="cs-CZ" dirty="0"/>
              <a:t>je vám ještě příliš mírné.</a:t>
            </a:r>
          </a:p>
          <a:p>
            <a:pPr>
              <a:buNone/>
            </a:pPr>
            <a:r>
              <a:rPr lang="cs-CZ" dirty="0"/>
              <a:t>vy beránci, krkavci jsou</a:t>
            </a:r>
            <a:br>
              <a:rPr lang="cs-CZ" dirty="0"/>
            </a:br>
            <a:r>
              <a:rPr lang="cs-CZ" dirty="0"/>
              <a:t>v porovnání s vámi bratři:</a:t>
            </a:r>
            <a:br>
              <a:rPr lang="cs-CZ" dirty="0"/>
            </a:br>
            <a:r>
              <a:rPr lang="cs-CZ" dirty="0"/>
              <a:t>oslepujete druh druha.</a:t>
            </a:r>
            <a:br>
              <a:rPr lang="cs-CZ" dirty="0"/>
            </a:br>
            <a:r>
              <a:rPr lang="cs-CZ" dirty="0"/>
              <a:t>bratrství, to vládne jenom</a:t>
            </a:r>
            <a:br>
              <a:rPr lang="cs-CZ" dirty="0"/>
            </a:br>
            <a:r>
              <a:rPr lang="cs-CZ" dirty="0"/>
              <a:t>mezi vlky:</a:t>
            </a:r>
            <a:br>
              <a:rPr lang="cs-CZ" dirty="0"/>
            </a:br>
            <a:r>
              <a:rPr lang="cs-CZ" dirty="0"/>
              <a:t>táhnou v smečkách.</a:t>
            </a:r>
          </a:p>
          <a:p>
            <a:pPr>
              <a:buNone/>
            </a:pPr>
            <a:r>
              <a:rPr lang="cs-CZ" dirty="0"/>
              <a:t>pochváleni buďte dravci: vy,</a:t>
            </a:r>
            <a:br>
              <a:rPr lang="cs-CZ" dirty="0"/>
            </a:br>
            <a:r>
              <a:rPr lang="cs-CZ" dirty="0"/>
              <a:t>bažíce po znásilnění,</a:t>
            </a:r>
            <a:br>
              <a:rPr lang="cs-CZ" dirty="0"/>
            </a:br>
            <a:r>
              <a:rPr lang="cs-CZ" dirty="0"/>
              <a:t>vrháte se v ztuchlé lože</a:t>
            </a:r>
            <a:br>
              <a:rPr lang="cs-CZ" dirty="0"/>
            </a:br>
            <a:r>
              <a:rPr lang="cs-CZ" dirty="0"/>
              <a:t>poslušnosti. kňučíte a ještě</a:t>
            </a:r>
            <a:br>
              <a:rPr lang="cs-CZ" dirty="0"/>
            </a:br>
            <a:r>
              <a:rPr lang="cs-CZ" dirty="0"/>
              <a:t>lžete. toužíte</a:t>
            </a:r>
            <a:br>
              <a:rPr lang="cs-CZ" dirty="0"/>
            </a:br>
            <a:r>
              <a:rPr lang="cs-CZ" dirty="0"/>
              <a:t>být roztrháni. vy</a:t>
            </a:r>
            <a:br>
              <a:rPr lang="cs-CZ" dirty="0"/>
            </a:br>
            <a:r>
              <a:rPr lang="cs-CZ" dirty="0"/>
              <a:t>svět nezměníte.</a:t>
            </a:r>
          </a:p>
          <a:p>
            <a:endParaRPr lang="cs-CZ" dirty="0"/>
          </a:p>
        </p:txBody>
      </p:sp>
      <p:pic>
        <p:nvPicPr>
          <p:cNvPr id="2" name="50let23">
            <a:hlinkClick r:id="" action="ppaction://media"/>
            <a:extLst>
              <a:ext uri="{FF2B5EF4-FFF2-40B4-BE49-F238E27FC236}">
                <a16:creationId xmlns:a16="http://schemas.microsoft.com/office/drawing/2014/main" id="{85BB3370-515A-4AC9-AD4B-C2D5AEDBC8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0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Hans </a:t>
            </a:r>
            <a:r>
              <a:rPr lang="cs-CZ" dirty="0" err="1"/>
              <a:t>Magnus</a:t>
            </a:r>
            <a:r>
              <a:rPr lang="cs-CZ" dirty="0"/>
              <a:t> </a:t>
            </a:r>
            <a:r>
              <a:rPr lang="cs-CZ" dirty="0" err="1"/>
              <a:t>Enzensberger</a:t>
            </a:r>
            <a:r>
              <a:rPr lang="cs-CZ" dirty="0"/>
              <a:t> (nar. 1929)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cs-CZ" b="1" dirty="0"/>
              <a:t>Hříchy z nedbalosti</a:t>
            </a:r>
            <a:br>
              <a:rPr lang="cs-CZ" dirty="0"/>
            </a:br>
            <a:br>
              <a:rPr lang="cs-CZ" dirty="0"/>
            </a:br>
            <a:r>
              <a:rPr lang="cs-CZ" dirty="0"/>
              <a:t>Ano, já chyběl bez omluvy.</a:t>
            </a:r>
            <a:br>
              <a:rPr lang="cs-CZ" dirty="0"/>
            </a:br>
            <a:r>
              <a:rPr lang="cs-CZ" dirty="0"/>
              <a:t>Když nouze udeřila,</a:t>
            </a:r>
            <a:br>
              <a:rPr lang="cs-CZ" dirty="0"/>
            </a:br>
            <a:r>
              <a:rPr lang="cs-CZ" dirty="0"/>
              <a:t>tak já se nepřetrhnul.</a:t>
            </a:r>
            <a:br>
              <a:rPr lang="cs-CZ" dirty="0"/>
            </a:br>
            <a:r>
              <a:rPr lang="cs-CZ" dirty="0"/>
              <a:t>Milostné noci prospal,</a:t>
            </a:r>
            <a:br>
              <a:rPr lang="cs-CZ" dirty="0"/>
            </a:br>
            <a:r>
              <a:rPr lang="cs-CZ" dirty="0"/>
              <a:t>na plese katastrofa,</a:t>
            </a:r>
            <a:br>
              <a:rPr lang="cs-CZ" dirty="0"/>
            </a:br>
            <a:r>
              <a:rPr lang="cs-CZ" dirty="0"/>
              <a:t>plavat jsem stěží uměl.</a:t>
            </a:r>
            <a:br>
              <a:rPr lang="cs-CZ" dirty="0"/>
            </a:br>
            <a:br>
              <a:rPr lang="cs-CZ" dirty="0"/>
            </a:br>
            <a:r>
              <a:rPr lang="cs-CZ" dirty="0"/>
              <a:t>Ano, já se vyhnul schválně </a:t>
            </a:r>
            <a:br>
              <a:rPr lang="cs-CZ" dirty="0"/>
            </a:br>
            <a:r>
              <a:rPr lang="cs-CZ" dirty="0"/>
              <a:t>bojovat do posledního dechu.</a:t>
            </a:r>
            <a:br>
              <a:rPr lang="cs-CZ" dirty="0"/>
            </a:br>
            <a:r>
              <a:rPr lang="cs-CZ" dirty="0"/>
              <a:t>A taky zanedbal jsem</a:t>
            </a:r>
            <a:br>
              <a:rPr lang="cs-CZ" dirty="0"/>
            </a:br>
            <a:r>
              <a:rPr lang="cs-CZ" dirty="0"/>
              <a:t>s tulákem pobratřit se</a:t>
            </a:r>
            <a:br>
              <a:rPr lang="cs-CZ" dirty="0"/>
            </a:br>
            <a:r>
              <a:rPr lang="cs-CZ" dirty="0"/>
              <a:t>a ani jsem nezaléval</a:t>
            </a:r>
            <a:br>
              <a:rPr lang="cs-CZ" dirty="0"/>
            </a:br>
            <a:r>
              <a:rPr lang="cs-CZ" dirty="0"/>
              <a:t>sousedovy netykavky.</a:t>
            </a:r>
            <a:br>
              <a:rPr lang="cs-CZ" dirty="0"/>
            </a:br>
            <a:br>
              <a:rPr lang="cs-CZ" dirty="0"/>
            </a:br>
            <a:r>
              <a:rPr lang="cs-CZ" dirty="0"/>
              <a:t>Zapomněl zpovídat se,</a:t>
            </a:r>
            <a:br>
              <a:rPr lang="cs-CZ" dirty="0"/>
            </a:br>
            <a:r>
              <a:rPr lang="cs-CZ" dirty="0"/>
              <a:t>děsil se při myšlence,</a:t>
            </a:r>
            <a:br>
              <a:rPr lang="cs-CZ" dirty="0"/>
            </a:br>
            <a:r>
              <a:rPr lang="cs-CZ" dirty="0"/>
              <a:t>že mám svět vylepšovat,</a:t>
            </a:r>
            <a:br>
              <a:rPr lang="cs-CZ" dirty="0"/>
            </a:br>
            <a:r>
              <a:rPr lang="cs-CZ" dirty="0"/>
              <a:t>nikdy včas nebyl, kde měl,</a:t>
            </a:r>
            <a:br>
              <a:rPr lang="cs-CZ" dirty="0"/>
            </a:br>
            <a:r>
              <a:rPr lang="cs-CZ" dirty="0"/>
              <a:t>opomněl třikrát za den</a:t>
            </a:r>
            <a:br>
              <a:rPr lang="cs-CZ" dirty="0"/>
            </a:br>
            <a:r>
              <a:rPr lang="cs-CZ" dirty="0"/>
              <a:t>vzít svoji medicínu.</a:t>
            </a:r>
            <a:br>
              <a:rPr lang="cs-CZ" dirty="0"/>
            </a:br>
            <a:br>
              <a:rPr lang="cs-CZ" dirty="0"/>
            </a:br>
            <a:r>
              <a:rPr lang="cs-CZ" dirty="0"/>
              <a:t>Ano, já jsem to nechal plavat,</a:t>
            </a:r>
            <a:br>
              <a:rPr lang="cs-CZ" dirty="0"/>
            </a:br>
            <a:r>
              <a:rPr lang="cs-CZ" dirty="0"/>
              <a:t>ostatní pozabíjet. Ano,</a:t>
            </a:r>
            <a:br>
              <a:rPr lang="cs-CZ" dirty="0"/>
            </a:br>
            <a:r>
              <a:rPr lang="cs-CZ" dirty="0"/>
              <a:t>taky jsem nezavolal.</a:t>
            </a:r>
            <a:br>
              <a:rPr lang="cs-CZ" dirty="0"/>
            </a:br>
            <a:r>
              <a:rPr lang="cs-CZ" dirty="0"/>
              <a:t>Já zatím vypouštím i</a:t>
            </a:r>
            <a:br>
              <a:rPr lang="cs-CZ" dirty="0"/>
            </a:br>
            <a:r>
              <a:rPr lang="cs-CZ" dirty="0"/>
              <a:t>okamžik vlastní smrti.</a:t>
            </a:r>
            <a:br>
              <a:rPr lang="cs-CZ" dirty="0"/>
            </a:br>
            <a:r>
              <a:rPr lang="cs-CZ" dirty="0"/>
              <a:t>Chcete-li, odpusťte mi</a:t>
            </a:r>
            <a:br>
              <a:rPr lang="cs-CZ" dirty="0"/>
            </a:br>
            <a:br>
              <a:rPr lang="cs-CZ" dirty="0"/>
            </a:br>
            <a:r>
              <a:rPr lang="cs-CZ" dirty="0"/>
              <a:t>Nebo to klidně nechte.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endParaRPr lang="cs-CZ" dirty="0"/>
          </a:p>
          <a:p>
            <a:pPr>
              <a:buNone/>
            </a:pPr>
            <a:r>
              <a:rPr lang="cs-CZ" b="1" dirty="0"/>
              <a:t>Přednosti mé ženy</a:t>
            </a:r>
            <a:br>
              <a:rPr lang="cs-CZ" dirty="0"/>
            </a:br>
            <a:br>
              <a:rPr lang="cs-CZ" dirty="0"/>
            </a:br>
            <a:r>
              <a:rPr lang="cs-CZ" dirty="0"/>
              <a:t>Přednosti mé ženy jsou tak četné</a:t>
            </a:r>
            <a:br>
              <a:rPr lang="cs-CZ" dirty="0"/>
            </a:br>
            <a:r>
              <a:rPr lang="cs-CZ" dirty="0"/>
              <a:t>že nevejdou se na A čtyřku.</a:t>
            </a:r>
            <a:br>
              <a:rPr lang="cs-CZ" dirty="0"/>
            </a:br>
            <a:r>
              <a:rPr lang="cs-CZ" dirty="0"/>
              <a:t>Je mnohobuněčná, s šustivými vlasy, </a:t>
            </a:r>
            <a:br>
              <a:rPr lang="cs-CZ" dirty="0"/>
            </a:br>
            <a:r>
              <a:rPr lang="cs-CZ" dirty="0"/>
              <a:t>kterým se v noci, v spánku, báječně daří.</a:t>
            </a:r>
            <a:br>
              <a:rPr lang="cs-CZ" dirty="0"/>
            </a:br>
            <a:r>
              <a:rPr lang="cs-CZ" dirty="0"/>
              <a:t>Každý je mi milý. Do měkkých tkání</a:t>
            </a:r>
            <a:br>
              <a:rPr lang="cs-CZ" dirty="0"/>
            </a:br>
            <a:r>
              <a:rPr lang="cs-CZ" dirty="0"/>
              <a:t>dobře uložena. Když její chřípí</a:t>
            </a:r>
            <a:br>
              <a:rPr lang="cs-CZ" dirty="0"/>
            </a:br>
            <a:r>
              <a:rPr lang="cs-CZ" dirty="0"/>
              <a:t>drobně se zdvihá, hnedka vím: přemýšlí.</a:t>
            </a:r>
            <a:br>
              <a:rPr lang="cs-CZ" dirty="0"/>
            </a:br>
            <a:r>
              <a:rPr lang="cs-CZ" dirty="0"/>
              <a:t>Jak často přemýšlí a jak bezděčně žije!</a:t>
            </a:r>
            <a:br>
              <a:rPr lang="cs-CZ" dirty="0"/>
            </a:br>
            <a:r>
              <a:rPr lang="cs-CZ" dirty="0"/>
              <a:t>Vím, že stočí jazyk do ruličky,</a:t>
            </a:r>
            <a:br>
              <a:rPr lang="cs-CZ" dirty="0"/>
            </a:br>
            <a:r>
              <a:rPr lang="cs-CZ" dirty="0"/>
              <a:t>i že opadá. Když se směje nebo hněvá,</a:t>
            </a:r>
            <a:br>
              <a:rPr lang="cs-CZ" dirty="0"/>
            </a:br>
            <a:r>
              <a:rPr lang="cs-CZ" dirty="0"/>
              <a:t>hned má u úst novou vrásku,</a:t>
            </a:r>
            <a:br>
              <a:rPr lang="cs-CZ" dirty="0"/>
            </a:br>
            <a:r>
              <a:rPr lang="cs-CZ" dirty="0"/>
              <a:t>tím mě získává. Také není jenom bílá,</a:t>
            </a:r>
            <a:br>
              <a:rPr lang="cs-CZ" dirty="0"/>
            </a:br>
            <a:r>
              <a:rPr lang="cs-CZ" dirty="0"/>
              <a:t>je moc barevná. Barvité je též</a:t>
            </a:r>
            <a:br>
              <a:rPr lang="cs-CZ" dirty="0"/>
            </a:br>
            <a:r>
              <a:rPr lang="cs-CZ" dirty="0"/>
              <a:t>jak dýchá, a to radši nemluvím,</a:t>
            </a:r>
            <a:br>
              <a:rPr lang="cs-CZ" dirty="0"/>
            </a:br>
            <a:r>
              <a:rPr lang="cs-CZ" dirty="0"/>
              <a:t>jak pestrou duši moje žena v hrudi skrývá.</a:t>
            </a:r>
            <a:br>
              <a:rPr lang="cs-CZ" dirty="0"/>
            </a:br>
            <a:r>
              <a:rPr lang="cs-CZ" dirty="0"/>
              <a:t>Divím se, že všude tam,</a:t>
            </a:r>
            <a:br>
              <a:rPr lang="cs-CZ" dirty="0"/>
            </a:br>
            <a:r>
              <a:rPr lang="cs-CZ" dirty="0"/>
              <a:t>kde náhodou jsem já, většinou i ona bývá</a:t>
            </a:r>
          </a:p>
          <a:p>
            <a:endParaRPr lang="cs-CZ" dirty="0"/>
          </a:p>
        </p:txBody>
      </p:sp>
      <p:pic>
        <p:nvPicPr>
          <p:cNvPr id="3" name="50let24">
            <a:hlinkClick r:id="" action="ppaction://media"/>
            <a:extLst>
              <a:ext uri="{FF2B5EF4-FFF2-40B4-BE49-F238E27FC236}">
                <a16:creationId xmlns:a16="http://schemas.microsoft.com/office/drawing/2014/main" id="{C4483119-F4DB-447C-BB14-E9191417D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0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Konkrétní poezie – experimentální poezie</a:t>
            </a:r>
          </a:p>
        </p:txBody>
      </p:sp>
      <p:pic>
        <p:nvPicPr>
          <p:cNvPr id="4" name="Zástupný symbol pro obsah 3" descr="Apfel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364088" y="1556792"/>
            <a:ext cx="3374107" cy="3124173"/>
          </a:xfrm>
        </p:spPr>
      </p:pic>
      <p:sp>
        <p:nvSpPr>
          <p:cNvPr id="5" name="TextovéPole 4"/>
          <p:cNvSpPr txBox="1"/>
          <p:nvPr/>
        </p:nvSpPr>
        <p:spPr>
          <a:xfrm>
            <a:off x="1331640" y="2555612"/>
            <a:ext cx="3672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např. </a:t>
            </a:r>
            <a:r>
              <a:rPr lang="cs-CZ" sz="3200" dirty="0" err="1"/>
              <a:t>Reinhard</a:t>
            </a:r>
            <a:r>
              <a:rPr lang="cs-CZ" sz="3200" dirty="0"/>
              <a:t> </a:t>
            </a:r>
            <a:r>
              <a:rPr lang="cs-CZ" sz="3200" dirty="0" err="1"/>
              <a:t>Döhl</a:t>
            </a:r>
            <a:r>
              <a:rPr lang="cs-CZ" sz="3200" dirty="0"/>
              <a:t>: </a:t>
            </a:r>
            <a:r>
              <a:rPr lang="cs-CZ" sz="3200" dirty="0" err="1"/>
              <a:t>Apfelgedicht</a:t>
            </a:r>
            <a:r>
              <a:rPr lang="cs-CZ" sz="3200" dirty="0"/>
              <a:t>(1965)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C85BC9-03E6-446B-A289-E54506EA7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9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Filmy doby poválečné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Liebe</a:t>
            </a:r>
            <a:r>
              <a:rPr lang="cs-CZ" dirty="0"/>
              <a:t> 47 – zfilmování </a:t>
            </a:r>
            <a:r>
              <a:rPr lang="cs-CZ" dirty="0" err="1"/>
              <a:t>Borchertova</a:t>
            </a:r>
            <a:r>
              <a:rPr lang="cs-CZ" dirty="0"/>
              <a:t> dramatu Venku přede dveřmi</a:t>
            </a:r>
          </a:p>
          <a:p>
            <a:r>
              <a:rPr lang="cs-CZ" dirty="0"/>
              <a:t>Die </a:t>
            </a:r>
            <a:r>
              <a:rPr lang="cs-CZ" dirty="0" err="1"/>
              <a:t>Mörder</a:t>
            </a:r>
            <a:r>
              <a:rPr lang="cs-CZ" dirty="0"/>
              <a:t> </a:t>
            </a:r>
            <a:r>
              <a:rPr lang="cs-CZ" dirty="0" err="1"/>
              <a:t>sind</a:t>
            </a:r>
            <a:r>
              <a:rPr lang="cs-CZ" dirty="0"/>
              <a:t> </a:t>
            </a:r>
            <a:r>
              <a:rPr lang="cs-CZ" dirty="0" err="1"/>
              <a:t>unter</a:t>
            </a:r>
            <a:r>
              <a:rPr lang="cs-CZ" dirty="0"/>
              <a:t> </a:t>
            </a:r>
            <a:r>
              <a:rPr lang="cs-CZ" dirty="0" err="1"/>
              <a:t>uns</a:t>
            </a:r>
            <a:r>
              <a:rPr lang="cs-CZ" dirty="0"/>
              <a:t> – film Wolfganga </a:t>
            </a:r>
            <a:r>
              <a:rPr lang="cs-CZ" dirty="0" err="1"/>
              <a:t>Staudteho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E201703-83DF-4BF1-8EDA-8A65F8FC4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Kritika a konec Skupiny 47 – nová diskusní fóra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Skupina 47 kritizována z pravice za přílišnou levicovost i za ideologizaci literatury a z levice za nedostatečnou sociální kritiku a strach ze spojení s každou ideologií</a:t>
            </a:r>
          </a:p>
          <a:p>
            <a:r>
              <a:rPr lang="cs-CZ" dirty="0"/>
              <a:t>1961 vznik Dortmundské skupiny -  pracovního kruhu pro uměleckou reflexi  průmyslového pracovního světa – hlavní témata:</a:t>
            </a:r>
          </a:p>
          <a:p>
            <a:pPr>
              <a:buNone/>
            </a:pPr>
            <a:r>
              <a:rPr lang="cs-CZ" dirty="0"/>
              <a:t>a) literárně-umělecká reflexe průmyslového pracovního světa a jeho sociálních problémů</a:t>
            </a:r>
          </a:p>
          <a:p>
            <a:pPr>
              <a:buNone/>
            </a:pPr>
            <a:r>
              <a:rPr lang="cs-CZ" dirty="0"/>
              <a:t>b) duchovní reflexe techniky  a jejího vlivu na svět</a:t>
            </a:r>
          </a:p>
          <a:p>
            <a:pPr>
              <a:buNone/>
            </a:pPr>
            <a:r>
              <a:rPr lang="cs-CZ" dirty="0"/>
              <a:t>c) spojení se sociálně laděnou literaturou jiných národů</a:t>
            </a:r>
          </a:p>
          <a:p>
            <a:pPr>
              <a:buNone/>
            </a:pPr>
            <a:r>
              <a:rPr lang="cs-CZ" dirty="0"/>
              <a:t>d) kritická reflexe dřívější literatury dělníků a její historie</a:t>
            </a:r>
          </a:p>
          <a:p>
            <a:r>
              <a:rPr lang="cs-CZ" dirty="0"/>
              <a:t>skupina se však ještě v 60. letech rozštěpila</a:t>
            </a:r>
          </a:p>
          <a:p>
            <a:r>
              <a:rPr lang="cs-CZ" dirty="0"/>
              <a:t>V roce 1967rozpustil Hans Werner Richter oficiálně Skupinu 47 – impulzem byla kritika ze strany revoltujících studentů, kteří také protestovali  proti přílišnou politickou zdrženlivost skupiny</a:t>
            </a:r>
          </a:p>
          <a:p>
            <a:r>
              <a:rPr lang="cs-CZ" dirty="0"/>
              <a:t>Hlavním důvodem rozpuštění Skupiny 47 byl ale asi neudržitelný rozpor, který stál již u jejího založení, totiž snaha nalézt pro všechny přijatelný kompromis  mezi zálibou v experimentováním, modernismem, jistým elitářstvím i  antifašistickým a antitotalitním přesvědčením </a:t>
            </a:r>
          </a:p>
          <a:p>
            <a:endParaRPr lang="cs-CZ" dirty="0"/>
          </a:p>
        </p:txBody>
      </p:sp>
      <p:pic>
        <p:nvPicPr>
          <p:cNvPr id="4" name="50let27">
            <a:hlinkClick r:id="" action="ppaction://media"/>
            <a:extLst>
              <a:ext uri="{FF2B5EF4-FFF2-40B4-BE49-F238E27FC236}">
                <a16:creationId xmlns:a16="http://schemas.microsoft.com/office/drawing/2014/main" id="{5C0BB4FD-3218-4970-ADF7-446D25D22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3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Bernhard</a:t>
            </a:r>
            <a:r>
              <a:rPr lang="cs-CZ" dirty="0"/>
              <a:t>: </a:t>
            </a:r>
            <a:r>
              <a:rPr lang="cs-CZ" dirty="0" err="1"/>
              <a:t>Heldenplatz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1. Jak se v dramatu odráží hlavní </a:t>
            </a:r>
            <a:r>
              <a:rPr lang="cs-CZ" dirty="0" err="1"/>
              <a:t>Bernhardovo</a:t>
            </a:r>
            <a:r>
              <a:rPr lang="cs-CZ" dirty="0"/>
              <a:t> téma, tedy kritika rakouského podílu na nacismu a jeho zastírání, tedy vlastně problém historické paměti?</a:t>
            </a:r>
          </a:p>
          <a:p>
            <a:pPr marL="0" indent="0">
              <a:buNone/>
            </a:pPr>
            <a:r>
              <a:rPr lang="cs-CZ" dirty="0"/>
              <a:t>2. Proč toto drama asi vyvolalo skandál a odmítání ze strany konzervativních politiků a novin?</a:t>
            </a:r>
          </a:p>
          <a:p>
            <a:pPr marL="0" indent="0">
              <a:buNone/>
            </a:pPr>
            <a:r>
              <a:rPr lang="cs-CZ" dirty="0"/>
              <a:t>3. Může divadlo přispět k e společenské reflexi? A jak?</a:t>
            </a:r>
          </a:p>
          <a:p>
            <a:pPr marL="0" indent="0">
              <a:buNone/>
            </a:pPr>
            <a:r>
              <a:rPr lang="cs-CZ" dirty="0"/>
              <a:t>4. Jaké jsou hlavní postavy dramatu?</a:t>
            </a:r>
          </a:p>
          <a:p>
            <a:pPr marL="0" indent="0">
              <a:buNone/>
            </a:pPr>
            <a:r>
              <a:rPr lang="cs-CZ" dirty="0"/>
              <a:t>5. Jaký je slovník tohoto dramatu a jaká struktura, forma?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Poválečná literatura – hlavní témata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Exil a vnitřní emigrace) – Diskuse, kterou otevřel T. Mann – svým návratem i rozhlasovou promluvou „</a:t>
            </a:r>
            <a:r>
              <a:rPr lang="cs-CZ" sz="2400" i="1" dirty="0" err="1">
                <a:latin typeface="Times New Roman" pitchFamily="18" charset="0"/>
                <a:cs typeface="Times New Roman" pitchFamily="18" charset="0"/>
              </a:rPr>
              <a:t>Über</a:t>
            </a:r>
            <a:r>
              <a:rPr lang="cs-CZ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i="1" dirty="0" err="1">
                <a:latin typeface="Times New Roman" pitchFamily="18" charset="0"/>
                <a:cs typeface="Times New Roman" pitchFamily="18" charset="0"/>
              </a:rPr>
              <a:t>die</a:t>
            </a:r>
            <a:r>
              <a:rPr lang="cs-CZ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i="1" dirty="0" err="1">
                <a:latin typeface="Times New Roman" pitchFamily="18" charset="0"/>
                <a:cs typeface="Times New Roman" pitchFamily="18" charset="0"/>
              </a:rPr>
              <a:t>deutsche</a:t>
            </a:r>
            <a:r>
              <a:rPr lang="cs-CZ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i="1" dirty="0" err="1">
                <a:latin typeface="Times New Roman" pitchFamily="18" charset="0"/>
                <a:cs typeface="Times New Roman" pitchFamily="18" charset="0"/>
              </a:rPr>
              <a:t>Schuld</a:t>
            </a:r>
            <a:r>
              <a:rPr lang="cs-CZ" sz="240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z konce května 1945. Proti globálnímu odsuzování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nemigrovavších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vystoupili např.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Walther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von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Molo nebo Frank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Thiess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-  tvůrce pojmu vnitřní emigrace)</a:t>
            </a:r>
          </a:p>
          <a:p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2. Generační konflikt – související s otázkou možného poučení ze zkušenosti Výmarské republiky: 1. narození před 1900 (Mann,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Döblin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 J.R.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Becher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 E.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Wiechert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) x nar.  1900-1915 ovlivnění krizovými  20. léty (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Andersch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Eich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Kästner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Nossack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Koeppen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) x autoři, jejichž jedinou životní zkušeností byla válka– tzv.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Trümmerliteratur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Böll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Borchert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3. evropské souvislosti:recepce amerických a západoevropských autorů   –pesimistické vidění historie: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Hemingway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Faulkner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Wilder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Sartre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Camus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Anouilh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Adornova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otázka: Lze psát poezii po Osvětimi?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Celanova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odpověď</a:t>
            </a:r>
            <a:endParaRPr lang="cs-CZ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50let03">
            <a:hlinkClick r:id="" action="ppaction://media"/>
            <a:extLst>
              <a:ext uri="{FF2B5EF4-FFF2-40B4-BE49-F238E27FC236}">
                <a16:creationId xmlns:a16="http://schemas.microsoft.com/office/drawing/2014/main" id="{000BC27F-9678-432A-8FC9-21F43B0886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Tzv. </a:t>
            </a:r>
            <a:r>
              <a:rPr lang="cs-CZ" dirty="0" err="1"/>
              <a:t>Trümmerliteratur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Literatura vznikající bezprostředně po válce, literaturu, jejíž autoři se postupně vrací z armády či ze zajetí, příp. z exilu zpět do vlasti</a:t>
            </a:r>
          </a:p>
          <a:p>
            <a:r>
              <a:rPr lang="cs-CZ" dirty="0"/>
              <a:t>vzorem je evropská a americká literatura té doby: </a:t>
            </a:r>
            <a:r>
              <a:rPr lang="cs-CZ" dirty="0" err="1"/>
              <a:t>Hemingway</a:t>
            </a:r>
            <a:r>
              <a:rPr lang="cs-CZ" dirty="0"/>
              <a:t>, </a:t>
            </a:r>
            <a:r>
              <a:rPr lang="cs-CZ" dirty="0" err="1"/>
              <a:t>Arnouilh</a:t>
            </a:r>
            <a:r>
              <a:rPr lang="cs-CZ" dirty="0"/>
              <a:t>, </a:t>
            </a:r>
            <a:r>
              <a:rPr lang="cs-CZ" dirty="0" err="1"/>
              <a:t>Sartre</a:t>
            </a:r>
            <a:r>
              <a:rPr lang="cs-CZ" dirty="0"/>
              <a:t>, </a:t>
            </a:r>
            <a:r>
              <a:rPr lang="cs-CZ" dirty="0" err="1"/>
              <a:t>Camus</a:t>
            </a:r>
            <a:endParaRPr lang="cs-CZ" dirty="0"/>
          </a:p>
          <a:p>
            <a:r>
              <a:rPr lang="de-DE" dirty="0"/>
              <a:t>1945/6 </a:t>
            </a:r>
            <a:r>
              <a:rPr lang="cs-CZ" b="1" dirty="0"/>
              <a:t>časopisy</a:t>
            </a:r>
            <a:r>
              <a:rPr lang="de-DE" dirty="0"/>
              <a:t>: </a:t>
            </a:r>
            <a:r>
              <a:rPr lang="de-DE" b="1" i="1" dirty="0"/>
              <a:t>Die Wandlung</a:t>
            </a:r>
            <a:r>
              <a:rPr lang="de-DE" dirty="0"/>
              <a:t> (</a:t>
            </a:r>
            <a:r>
              <a:rPr lang="cs-CZ" dirty="0" err="1"/>
              <a:t>ed</a:t>
            </a:r>
            <a:r>
              <a:rPr lang="de-DE" dirty="0"/>
              <a:t>. Dolf Sternberger, </a:t>
            </a:r>
            <a:r>
              <a:rPr lang="cs-CZ" dirty="0"/>
              <a:t>spolupráce</a:t>
            </a:r>
            <a:r>
              <a:rPr lang="de-DE" dirty="0"/>
              <a:t>: Karl Jaspers), </a:t>
            </a:r>
            <a:r>
              <a:rPr lang="de-DE" i="1" dirty="0"/>
              <a:t>Frankfurter Hefte</a:t>
            </a:r>
            <a:r>
              <a:rPr lang="de-DE" dirty="0"/>
              <a:t> (</a:t>
            </a:r>
            <a:r>
              <a:rPr lang="cs-CZ" dirty="0" err="1"/>
              <a:t>ed</a:t>
            </a:r>
            <a:r>
              <a:rPr lang="de-DE" dirty="0"/>
              <a:t>. Walter Dirks, Eugen </a:t>
            </a:r>
            <a:r>
              <a:rPr lang="de-DE" dirty="0" err="1"/>
              <a:t>Kogen</a:t>
            </a:r>
            <a:r>
              <a:rPr lang="de-DE" dirty="0"/>
              <a:t>), </a:t>
            </a:r>
            <a:r>
              <a:rPr lang="de-DE" i="1" dirty="0"/>
              <a:t>Gegenwart</a:t>
            </a:r>
            <a:r>
              <a:rPr lang="de-DE" dirty="0"/>
              <a:t> (Benno Reifenberg); </a:t>
            </a:r>
            <a:r>
              <a:rPr lang="cs-CZ" u="sng" dirty="0"/>
              <a:t>politické promluvy</a:t>
            </a:r>
            <a:r>
              <a:rPr lang="de-DE" dirty="0"/>
              <a:t>: E. Wiechert – </a:t>
            </a:r>
            <a:r>
              <a:rPr lang="de-DE" i="1" dirty="0"/>
              <a:t>Rede an die deutsche Jugend</a:t>
            </a:r>
            <a:r>
              <a:rPr lang="de-DE" dirty="0"/>
              <a:t> (1945), Fritz von Unruh – </a:t>
            </a:r>
            <a:r>
              <a:rPr lang="de-DE" i="1" dirty="0"/>
              <a:t>Rede an die Deutschen</a:t>
            </a:r>
            <a:r>
              <a:rPr lang="de-DE" dirty="0"/>
              <a:t> (1948)</a:t>
            </a:r>
            <a:endParaRPr lang="cs-CZ" dirty="0"/>
          </a:p>
          <a:p>
            <a:r>
              <a:rPr lang="de-DE" dirty="0"/>
              <a:t>1945 Jaspers </a:t>
            </a:r>
            <a:r>
              <a:rPr lang="cs-CZ" dirty="0"/>
              <a:t>v 1. sv. časopisu</a:t>
            </a:r>
            <a:r>
              <a:rPr lang="de-DE" dirty="0"/>
              <a:t> Die Wandlung</a:t>
            </a:r>
            <a:r>
              <a:rPr lang="cs-CZ" dirty="0"/>
              <a:t> (Proměna)</a:t>
            </a:r>
            <a:r>
              <a:rPr lang="de-DE" dirty="0"/>
              <a:t>: „Wir haben fast alles verloren: Staat, Wirtschaft, die gesicherten Bedingungen unseres physischen Daseins, und schlimmer noch als das: die gültigen, uns alle verbindenden Normen, die moralische Würde, das einigende Selbstbewusstsein als Volk.“</a:t>
            </a:r>
            <a:r>
              <a:rPr lang="cs-CZ" dirty="0"/>
              <a:t> (Ztratili jsme skoro vše: stát, hospodářství, jistoty, které zabezpečují naši fyzickou existenci a co hůře i závazné normy, morální důstojnost, jednotící sebevědomí jako národ.)</a:t>
            </a:r>
          </a:p>
          <a:p>
            <a:r>
              <a:rPr lang="cs-CZ" dirty="0"/>
              <a:t>Norimberské procesy a opatření k denacifikaci usnadňovaly potlačení pocitů viny. Výjimka: </a:t>
            </a:r>
            <a:r>
              <a:rPr lang="cs-CZ" u="sng" dirty="0"/>
              <a:t>Stuttgartské doznání viny</a:t>
            </a:r>
            <a:r>
              <a:rPr lang="cs-CZ" dirty="0"/>
              <a:t> evangelické církve. Ale nezískalo velkého ohlasu. Jeho autory byli členové odbojové skupiny „</a:t>
            </a:r>
            <a:r>
              <a:rPr lang="cs-CZ" dirty="0" err="1"/>
              <a:t>Bekennende</a:t>
            </a:r>
            <a:r>
              <a:rPr lang="cs-CZ" dirty="0"/>
              <a:t> </a:t>
            </a:r>
            <a:r>
              <a:rPr lang="cs-CZ" dirty="0" err="1"/>
              <a:t>Kirche</a:t>
            </a:r>
            <a:r>
              <a:rPr lang="cs-CZ" dirty="0"/>
              <a:t>“(vyznavačská církev)</a:t>
            </a:r>
          </a:p>
          <a:p>
            <a:endParaRPr lang="cs-CZ" dirty="0"/>
          </a:p>
        </p:txBody>
      </p:sp>
      <p:pic>
        <p:nvPicPr>
          <p:cNvPr id="4" name="50let04">
            <a:hlinkClick r:id="" action="ppaction://media"/>
            <a:extLst>
              <a:ext uri="{FF2B5EF4-FFF2-40B4-BE49-F238E27FC236}">
                <a16:creationId xmlns:a16="http://schemas.microsoft.com/office/drawing/2014/main" id="{FFF07D43-093A-47A6-93C6-FBCC40B37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Díla tzv. </a:t>
            </a:r>
            <a:r>
              <a:rPr lang="cs-CZ" dirty="0" err="1"/>
              <a:t>Trümmerliteratur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de-DE" dirty="0"/>
              <a:t>Johannes R. Becher (</a:t>
            </a:r>
            <a:r>
              <a:rPr lang="de-DE" i="1" dirty="0"/>
              <a:t>Heimkehr</a:t>
            </a:r>
            <a:r>
              <a:rPr lang="de-DE" dirty="0"/>
              <a:t>)</a:t>
            </a:r>
          </a:p>
          <a:p>
            <a:r>
              <a:rPr lang="de-DE" dirty="0"/>
              <a:t>Heinrich Böll (</a:t>
            </a:r>
            <a:r>
              <a:rPr lang="de-DE" i="1" dirty="0"/>
              <a:t>Der Engel schwieg, Wo warst du, Adam?, Der Mann mit den Messern, Wanderer, kommst du nach </a:t>
            </a:r>
            <a:r>
              <a:rPr lang="de-DE" i="1" dirty="0" err="1"/>
              <a:t>Spa</a:t>
            </a:r>
            <a:r>
              <a:rPr lang="de-DE" i="1" dirty="0"/>
              <a:t> ..., Der Zug war pünktlich</a:t>
            </a:r>
            <a:r>
              <a:rPr lang="de-DE" dirty="0"/>
              <a:t>)</a:t>
            </a:r>
          </a:p>
          <a:p>
            <a:r>
              <a:rPr lang="de-DE" dirty="0"/>
              <a:t>Wolfgang Borchert (</a:t>
            </a:r>
            <a:r>
              <a:rPr lang="de-DE" i="1" dirty="0"/>
              <a:t>Draußen vor der Tür, Das Brot, Die Küchenuhr, Nachts schlafen die Ratten doch, Die Kirschen, Die drei dunklen Könige</a:t>
            </a:r>
            <a:r>
              <a:rPr lang="de-DE" dirty="0"/>
              <a:t>)</a:t>
            </a:r>
          </a:p>
          <a:p>
            <a:r>
              <a:rPr lang="de-DE" dirty="0"/>
              <a:t>Paul Celan (</a:t>
            </a:r>
            <a:r>
              <a:rPr lang="de-DE" i="1" dirty="0"/>
              <a:t>Der Sand aus den Urnen</a:t>
            </a:r>
            <a:r>
              <a:rPr lang="de-DE" dirty="0"/>
              <a:t>)</a:t>
            </a:r>
          </a:p>
          <a:p>
            <a:r>
              <a:rPr lang="de-DE" dirty="0"/>
              <a:t>Günter Eich (</a:t>
            </a:r>
            <a:r>
              <a:rPr lang="de-DE" i="1" dirty="0"/>
              <a:t>Züge im Nebel, Inventur</a:t>
            </a:r>
            <a:r>
              <a:rPr lang="de-DE" dirty="0"/>
              <a:t>, </a:t>
            </a:r>
            <a:r>
              <a:rPr lang="de-DE" i="1" dirty="0"/>
              <a:t>Latrine</a:t>
            </a:r>
            <a:r>
              <a:rPr lang="de-DE" dirty="0"/>
              <a:t>)</a:t>
            </a:r>
          </a:p>
          <a:p>
            <a:r>
              <a:rPr lang="de-DE" dirty="0"/>
              <a:t>Erich Kästner (Text</a:t>
            </a:r>
            <a:r>
              <a:rPr lang="cs-CZ" dirty="0"/>
              <a:t>y pro mnichovský k</a:t>
            </a:r>
            <a:r>
              <a:rPr lang="de-DE" dirty="0" err="1"/>
              <a:t>abaret</a:t>
            </a:r>
            <a:r>
              <a:rPr lang="de-DE" dirty="0"/>
              <a:t> „</a:t>
            </a:r>
            <a:r>
              <a:rPr lang="de-DE" i="1" dirty="0"/>
              <a:t>Die Schaubude</a:t>
            </a:r>
            <a:r>
              <a:rPr lang="de-DE" dirty="0"/>
              <a:t>“)</a:t>
            </a:r>
          </a:p>
          <a:p>
            <a:r>
              <a:rPr lang="de-DE" dirty="0"/>
              <a:t>Wolfgang Koeppen (</a:t>
            </a:r>
            <a:r>
              <a:rPr lang="de-DE" i="1" dirty="0"/>
              <a:t>Tauben im Gras</a:t>
            </a:r>
            <a:r>
              <a:rPr lang="de-DE" dirty="0"/>
              <a:t>)</a:t>
            </a:r>
          </a:p>
          <a:p>
            <a:r>
              <a:rPr lang="de-DE" dirty="0"/>
              <a:t>Walter Kolbenhoff (</a:t>
            </a:r>
            <a:r>
              <a:rPr lang="de-DE" i="1" dirty="0"/>
              <a:t>Von unserem Fleisch und Blut</a:t>
            </a:r>
            <a:r>
              <a:rPr lang="de-DE" dirty="0"/>
              <a:t> (Roman); </a:t>
            </a:r>
            <a:r>
              <a:rPr lang="de-DE" i="1" dirty="0"/>
              <a:t>Heimkehr in die Fremde</a:t>
            </a:r>
            <a:r>
              <a:rPr lang="de-DE" dirty="0"/>
              <a:t> (Roman))</a:t>
            </a:r>
          </a:p>
          <a:p>
            <a:r>
              <a:rPr lang="de-DE" dirty="0"/>
              <a:t>Hans Werner Richter (</a:t>
            </a:r>
            <a:r>
              <a:rPr lang="de-DE" i="1" dirty="0"/>
              <a:t>Deine Söhne Europa</a:t>
            </a:r>
            <a:r>
              <a:rPr lang="de-DE" dirty="0"/>
              <a:t>)</a:t>
            </a:r>
          </a:p>
          <a:p>
            <a:r>
              <a:rPr lang="de-DE" dirty="0"/>
              <a:t>Arno Schmidt (</a:t>
            </a:r>
            <a:r>
              <a:rPr lang="de-DE" i="1" dirty="0"/>
              <a:t>Leviathan</a:t>
            </a:r>
            <a:r>
              <a:rPr lang="de-DE" dirty="0"/>
              <a:t>)</a:t>
            </a:r>
          </a:p>
          <a:p>
            <a:r>
              <a:rPr lang="de-DE" dirty="0"/>
              <a:t>Wolfdietrich Schnurre (</a:t>
            </a:r>
            <a:r>
              <a:rPr lang="de-DE" i="1" dirty="0"/>
              <a:t>Ein Unglücksfall, Das Begräbnis, Auf der Flucht, Steppenkopp</a:t>
            </a:r>
            <a:r>
              <a:rPr lang="de-DE" dirty="0"/>
              <a:t>)</a:t>
            </a:r>
          </a:p>
          <a:p>
            <a:endParaRPr lang="cs-CZ" dirty="0"/>
          </a:p>
        </p:txBody>
      </p:sp>
      <p:pic>
        <p:nvPicPr>
          <p:cNvPr id="4" name="50let05">
            <a:hlinkClick r:id="" action="ppaction://media"/>
            <a:extLst>
              <a:ext uri="{FF2B5EF4-FFF2-40B4-BE49-F238E27FC236}">
                <a16:creationId xmlns:a16="http://schemas.microsoft.com/office/drawing/2014/main" id="{19793627-0138-4109-AB37-ABE1D3415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Skupina 47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cs-CZ" dirty="0"/>
              <a:t>existovala až do roku 1967: Zakladatelé: Alfred </a:t>
            </a:r>
            <a:r>
              <a:rPr lang="cs-CZ" dirty="0" err="1"/>
              <a:t>Andersch</a:t>
            </a:r>
            <a:r>
              <a:rPr lang="cs-CZ" dirty="0"/>
              <a:t>, Walter </a:t>
            </a:r>
            <a:r>
              <a:rPr lang="cs-CZ" dirty="0" err="1"/>
              <a:t>Kolbenhoff</a:t>
            </a:r>
            <a:r>
              <a:rPr lang="cs-CZ" dirty="0"/>
              <a:t> a Hans Werner Richter</a:t>
            </a:r>
          </a:p>
          <a:p>
            <a:r>
              <a:rPr lang="cs-CZ" dirty="0"/>
              <a:t>původně založili roku 1946 ještě v americkém zajateckém táboře časopis DER RUF, jehož cílem byla politická osvěta a výchova k demokracii, ten byl ale roku 1947 americkými okupačními orgány zakázán z toho důvodu, že </a:t>
            </a:r>
            <a:r>
              <a:rPr lang="cs-CZ" dirty="0" err="1"/>
              <a:t>krotizovla</a:t>
            </a:r>
            <a:r>
              <a:rPr lang="cs-CZ" dirty="0"/>
              <a:t> některé  kroky okupačních orgánů (odebrána licence)</a:t>
            </a:r>
          </a:p>
          <a:p>
            <a:r>
              <a:rPr lang="cs-CZ" dirty="0"/>
              <a:t>Následně hledají </a:t>
            </a:r>
            <a:r>
              <a:rPr lang="cs-CZ" dirty="0" err="1"/>
              <a:t>Andersch</a:t>
            </a:r>
            <a:r>
              <a:rPr lang="cs-CZ" dirty="0"/>
              <a:t>, </a:t>
            </a:r>
            <a:r>
              <a:rPr lang="cs-CZ" dirty="0" err="1"/>
              <a:t>Kolbenhoff</a:t>
            </a:r>
            <a:r>
              <a:rPr lang="cs-CZ" dirty="0"/>
              <a:t> a Richter prostor, v němž by intelektuálové mohli vést diskusi o </a:t>
            </a:r>
            <a:r>
              <a:rPr lang="cs-CZ" dirty="0" err="1"/>
              <a:t>dylším</a:t>
            </a:r>
            <a:r>
              <a:rPr lang="cs-CZ" dirty="0"/>
              <a:t> vývoji Německa a rovněž prezentovat svá nová literární díla, diskutovat o nich a též je hodnotit (od roku  1950 udělovala Skupina literární cenu spojenou s finanční podporou pro tvůrce) </a:t>
            </a:r>
          </a:p>
          <a:p>
            <a:r>
              <a:rPr lang="cs-CZ" dirty="0"/>
              <a:t>První setkání se uskutečnilo 7. 9. 1947 v Bavorsku (nedaleko </a:t>
            </a:r>
            <a:r>
              <a:rPr lang="cs-CZ" dirty="0" err="1"/>
              <a:t>Füssenu</a:t>
            </a:r>
            <a:r>
              <a:rPr lang="cs-CZ" dirty="0"/>
              <a:t>) a zúčastnilo se ho na pozvání  H. W. Richtera 16 literátů  ( ze </a:t>
            </a:r>
            <a:r>
              <a:rPr lang="cs-CZ" dirty="0" err="1"/>
              <a:t>známnějších</a:t>
            </a:r>
            <a:r>
              <a:rPr lang="cs-CZ" dirty="0"/>
              <a:t> jme např. též </a:t>
            </a:r>
            <a:r>
              <a:rPr lang="cs-CZ" dirty="0" err="1"/>
              <a:t>Günter</a:t>
            </a:r>
            <a:r>
              <a:rPr lang="cs-CZ" dirty="0"/>
              <a:t> </a:t>
            </a:r>
            <a:r>
              <a:rPr lang="cs-CZ" dirty="0" err="1"/>
              <a:t>Eich</a:t>
            </a:r>
            <a:r>
              <a:rPr lang="cs-CZ" dirty="0"/>
              <a:t>)a jako první předčítal </a:t>
            </a:r>
            <a:r>
              <a:rPr lang="cs-CZ" dirty="0" err="1"/>
              <a:t>Wolfdietrich</a:t>
            </a:r>
            <a:r>
              <a:rPr lang="cs-CZ" dirty="0"/>
              <a:t> </a:t>
            </a:r>
            <a:r>
              <a:rPr lang="cs-CZ" dirty="0" err="1"/>
              <a:t>Schcnurre</a:t>
            </a:r>
            <a:r>
              <a:rPr lang="cs-CZ" dirty="0"/>
              <a:t> svou povídku </a:t>
            </a:r>
            <a:r>
              <a:rPr lang="cs-CZ" dirty="0" err="1"/>
              <a:t>Das</a:t>
            </a:r>
            <a:r>
              <a:rPr lang="cs-CZ" dirty="0"/>
              <a:t> </a:t>
            </a:r>
            <a:r>
              <a:rPr lang="cs-CZ" dirty="0" err="1"/>
              <a:t>Begräbnis</a:t>
            </a:r>
            <a:r>
              <a:rPr lang="cs-CZ" dirty="0"/>
              <a:t> (Pohřeb) o pohřbu Boha. Tato povídka je také považována za typický text tzv. </a:t>
            </a:r>
            <a:r>
              <a:rPr lang="cs-CZ" dirty="0" err="1"/>
              <a:t>Trümmerliteratur</a:t>
            </a:r>
            <a:endParaRPr lang="cs-CZ" dirty="0"/>
          </a:p>
          <a:p>
            <a:r>
              <a:rPr lang="cs-CZ" dirty="0"/>
              <a:t>Členové: </a:t>
            </a:r>
            <a:r>
              <a:rPr lang="cs-CZ" dirty="0" err="1"/>
              <a:t>Ilse</a:t>
            </a:r>
            <a:r>
              <a:rPr lang="cs-CZ" dirty="0"/>
              <a:t> </a:t>
            </a:r>
            <a:r>
              <a:rPr lang="cs-CZ" dirty="0" err="1"/>
              <a:t>Aichinger</a:t>
            </a:r>
            <a:r>
              <a:rPr lang="cs-CZ" dirty="0"/>
              <a:t>, Alfred </a:t>
            </a:r>
            <a:r>
              <a:rPr lang="cs-CZ" dirty="0" err="1"/>
              <a:t>Andersch</a:t>
            </a:r>
            <a:r>
              <a:rPr lang="cs-CZ" dirty="0"/>
              <a:t>, </a:t>
            </a:r>
            <a:r>
              <a:rPr lang="cs-CZ" dirty="0" err="1"/>
              <a:t>Ingeborg</a:t>
            </a:r>
            <a:r>
              <a:rPr lang="cs-CZ" dirty="0"/>
              <a:t> </a:t>
            </a:r>
            <a:r>
              <a:rPr lang="cs-CZ" dirty="0" err="1"/>
              <a:t>Bachmann</a:t>
            </a:r>
            <a:r>
              <a:rPr lang="cs-CZ" dirty="0"/>
              <a:t>, </a:t>
            </a:r>
            <a:r>
              <a:rPr lang="cs-CZ" dirty="0" err="1"/>
              <a:t>Jürgen</a:t>
            </a:r>
            <a:r>
              <a:rPr lang="cs-CZ" dirty="0"/>
              <a:t> </a:t>
            </a:r>
            <a:r>
              <a:rPr lang="cs-CZ" dirty="0" err="1"/>
              <a:t>Becker</a:t>
            </a:r>
            <a:r>
              <a:rPr lang="cs-CZ" dirty="0"/>
              <a:t>, Heinrich </a:t>
            </a:r>
            <a:r>
              <a:rPr lang="cs-CZ" dirty="0" err="1"/>
              <a:t>Böll</a:t>
            </a:r>
            <a:r>
              <a:rPr lang="cs-CZ" dirty="0"/>
              <a:t>, </a:t>
            </a:r>
            <a:r>
              <a:rPr lang="cs-CZ" dirty="0" err="1"/>
              <a:t>Johannes</a:t>
            </a:r>
            <a:r>
              <a:rPr lang="cs-CZ" dirty="0"/>
              <a:t> </a:t>
            </a:r>
            <a:r>
              <a:rPr lang="cs-CZ" dirty="0" err="1"/>
              <a:t>Bobrowski</a:t>
            </a:r>
            <a:r>
              <a:rPr lang="cs-CZ" dirty="0"/>
              <a:t>, Paul </a:t>
            </a:r>
            <a:r>
              <a:rPr lang="cs-CZ" dirty="0" err="1"/>
              <a:t>Celan</a:t>
            </a:r>
            <a:r>
              <a:rPr lang="cs-CZ" dirty="0"/>
              <a:t>, </a:t>
            </a:r>
            <a:r>
              <a:rPr lang="cs-CZ" dirty="0" err="1"/>
              <a:t>Günter</a:t>
            </a:r>
            <a:r>
              <a:rPr lang="cs-CZ" dirty="0"/>
              <a:t> </a:t>
            </a:r>
            <a:r>
              <a:rPr lang="cs-CZ" dirty="0" err="1"/>
              <a:t>Eich</a:t>
            </a:r>
            <a:r>
              <a:rPr lang="cs-CZ" dirty="0"/>
              <a:t>, Hans </a:t>
            </a:r>
            <a:r>
              <a:rPr lang="cs-CZ" dirty="0" err="1"/>
              <a:t>Magnus</a:t>
            </a:r>
            <a:r>
              <a:rPr lang="cs-CZ" dirty="0"/>
              <a:t> </a:t>
            </a:r>
            <a:r>
              <a:rPr lang="cs-CZ" dirty="0" err="1"/>
              <a:t>Enzensberger</a:t>
            </a:r>
            <a:r>
              <a:rPr lang="cs-CZ" dirty="0"/>
              <a:t>, </a:t>
            </a:r>
            <a:r>
              <a:rPr lang="cs-CZ" dirty="0" err="1"/>
              <a:t>Günter</a:t>
            </a:r>
            <a:r>
              <a:rPr lang="cs-CZ" dirty="0"/>
              <a:t> </a:t>
            </a:r>
            <a:r>
              <a:rPr lang="cs-CZ" dirty="0" err="1"/>
              <a:t>Grass</a:t>
            </a:r>
            <a:r>
              <a:rPr lang="cs-CZ" dirty="0"/>
              <a:t>, Peter </a:t>
            </a:r>
            <a:r>
              <a:rPr lang="cs-CZ" dirty="0" err="1"/>
              <a:t>Handke</a:t>
            </a:r>
            <a:r>
              <a:rPr lang="cs-CZ" dirty="0"/>
              <a:t> , </a:t>
            </a:r>
            <a:r>
              <a:rPr lang="cs-CZ" dirty="0" err="1"/>
              <a:t>Helmut</a:t>
            </a:r>
            <a:r>
              <a:rPr lang="cs-CZ" dirty="0"/>
              <a:t> </a:t>
            </a:r>
            <a:r>
              <a:rPr lang="cs-CZ" dirty="0" err="1"/>
              <a:t>Heissenbüttel</a:t>
            </a:r>
            <a:r>
              <a:rPr lang="cs-CZ" dirty="0"/>
              <a:t> , Wolfgang </a:t>
            </a:r>
            <a:r>
              <a:rPr lang="cs-CZ" dirty="0" err="1"/>
              <a:t>Hildesheimer</a:t>
            </a:r>
            <a:r>
              <a:rPr lang="cs-CZ" dirty="0"/>
              <a:t>, Walter </a:t>
            </a:r>
            <a:r>
              <a:rPr lang="cs-CZ" dirty="0" err="1"/>
              <a:t>Höllerer</a:t>
            </a:r>
            <a:r>
              <a:rPr lang="cs-CZ" dirty="0"/>
              <a:t>, Walter </a:t>
            </a:r>
            <a:r>
              <a:rPr lang="cs-CZ" dirty="0" err="1"/>
              <a:t>Jens</a:t>
            </a:r>
            <a:r>
              <a:rPr lang="cs-CZ" dirty="0"/>
              <a:t>,  </a:t>
            </a:r>
            <a:r>
              <a:rPr lang="cs-CZ" dirty="0" err="1"/>
              <a:t>Uwe</a:t>
            </a:r>
            <a:r>
              <a:rPr lang="cs-CZ" dirty="0"/>
              <a:t> </a:t>
            </a:r>
            <a:r>
              <a:rPr lang="cs-CZ" dirty="0" err="1"/>
              <a:t>Johnson</a:t>
            </a:r>
            <a:r>
              <a:rPr lang="cs-CZ" dirty="0"/>
              <a:t>, </a:t>
            </a:r>
            <a:r>
              <a:rPr lang="cs-CZ" dirty="0" err="1"/>
              <a:t>Hellmuth</a:t>
            </a:r>
            <a:r>
              <a:rPr lang="cs-CZ" dirty="0"/>
              <a:t> </a:t>
            </a:r>
            <a:r>
              <a:rPr lang="cs-CZ" dirty="0" err="1"/>
              <a:t>Karasek</a:t>
            </a:r>
            <a:r>
              <a:rPr lang="cs-CZ" dirty="0"/>
              <a:t>, Wolfgang </a:t>
            </a:r>
            <a:r>
              <a:rPr lang="cs-CZ" dirty="0" err="1"/>
              <a:t>Koeppen</a:t>
            </a:r>
            <a:r>
              <a:rPr lang="cs-CZ" dirty="0"/>
              <a:t>, </a:t>
            </a:r>
            <a:r>
              <a:rPr lang="cs-CZ" dirty="0" err="1"/>
              <a:t>Siegfried</a:t>
            </a:r>
            <a:r>
              <a:rPr lang="cs-CZ" dirty="0"/>
              <a:t> </a:t>
            </a:r>
            <a:r>
              <a:rPr lang="cs-CZ" dirty="0" err="1"/>
              <a:t>Lenz</a:t>
            </a:r>
            <a:r>
              <a:rPr lang="cs-CZ" dirty="0"/>
              <a:t>, Marcel Reich-</a:t>
            </a:r>
            <a:r>
              <a:rPr lang="cs-CZ" dirty="0" err="1"/>
              <a:t>Ranicki</a:t>
            </a:r>
            <a:r>
              <a:rPr lang="cs-CZ" dirty="0"/>
              <a:t>, Hans Werner Richter, </a:t>
            </a:r>
            <a:r>
              <a:rPr lang="cs-CZ" dirty="0" err="1"/>
              <a:t>Arno</a:t>
            </a:r>
            <a:r>
              <a:rPr lang="cs-CZ" dirty="0"/>
              <a:t> Schmidt, Martin </a:t>
            </a:r>
            <a:r>
              <a:rPr lang="cs-CZ" dirty="0" err="1"/>
              <a:t>Walser</a:t>
            </a:r>
            <a:r>
              <a:rPr lang="cs-CZ" dirty="0"/>
              <a:t>, Peter Weiss a další</a:t>
            </a:r>
          </a:p>
          <a:p>
            <a:r>
              <a:rPr lang="cs-CZ" dirty="0"/>
              <a:t>Na druhém setkání zazní esej A. </a:t>
            </a:r>
            <a:r>
              <a:rPr lang="cs-CZ" dirty="0" err="1"/>
              <a:t>Andersche</a:t>
            </a:r>
            <a:r>
              <a:rPr lang="cs-CZ" dirty="0"/>
              <a:t>, který lze chápat také jako program Skupiny: </a:t>
            </a:r>
            <a:r>
              <a:rPr lang="de-DE" i="1" dirty="0"/>
              <a:t>Deutsche Literatur in der Entscheidung</a:t>
            </a:r>
            <a:endParaRPr lang="cs-CZ" i="1" dirty="0"/>
          </a:p>
          <a:p>
            <a:r>
              <a:rPr lang="cs-CZ" dirty="0"/>
              <a:t>Hlavní otázkou je, jak tvořit literaturu v jazyce zdiskreditovaném nacistickou mocí, neboli jak psát po Osvětimi v němčině?</a:t>
            </a:r>
          </a:p>
          <a:p>
            <a:r>
              <a:rPr lang="cs-CZ" dirty="0"/>
              <a:t>Je možný bod nula a zároveň navázání na literární tradice? A jaké tradice?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50let06">
            <a:hlinkClick r:id="" action="ppaction://media"/>
            <a:extLst>
              <a:ext uri="{FF2B5EF4-FFF2-40B4-BE49-F238E27FC236}">
                <a16:creationId xmlns:a16="http://schemas.microsoft.com/office/drawing/2014/main" id="{7180C69F-8B03-4C5D-A582-9BC16EA85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Cena Skupiny 47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Držitelé:</a:t>
            </a:r>
            <a:endParaRPr lang="de-DE" dirty="0"/>
          </a:p>
          <a:p>
            <a:r>
              <a:rPr lang="de-DE" dirty="0"/>
              <a:t>1950: Günter Eich, </a:t>
            </a:r>
            <a:r>
              <a:rPr lang="cs-CZ" dirty="0"/>
              <a:t>za básně, zvláště ve sbírce</a:t>
            </a:r>
            <a:r>
              <a:rPr lang="de-DE" i="1" dirty="0"/>
              <a:t>Botschaften des Regens</a:t>
            </a:r>
            <a:endParaRPr lang="de-DE" dirty="0"/>
          </a:p>
          <a:p>
            <a:r>
              <a:rPr lang="de-DE" dirty="0"/>
              <a:t>1951: Heinrich Böll, </a:t>
            </a:r>
            <a:r>
              <a:rPr lang="cs-CZ" dirty="0"/>
              <a:t>za satirickou prózu</a:t>
            </a:r>
            <a:r>
              <a:rPr lang="de-DE" i="1" dirty="0"/>
              <a:t>Die schwarzen Schafe</a:t>
            </a:r>
            <a:endParaRPr lang="de-DE" dirty="0"/>
          </a:p>
          <a:p>
            <a:r>
              <a:rPr lang="de-DE" dirty="0"/>
              <a:t>1952: Ilse Aichinger, </a:t>
            </a:r>
            <a:r>
              <a:rPr lang="cs-CZ" dirty="0"/>
              <a:t>za povídku </a:t>
            </a:r>
            <a:r>
              <a:rPr lang="de-DE" i="1" dirty="0"/>
              <a:t>Spiegelgeschichte</a:t>
            </a:r>
            <a:endParaRPr lang="de-DE" dirty="0"/>
          </a:p>
          <a:p>
            <a:r>
              <a:rPr lang="de-DE" dirty="0"/>
              <a:t>1953: Ingeborg Bachmann </a:t>
            </a:r>
            <a:r>
              <a:rPr lang="cs-CZ" dirty="0"/>
              <a:t>za básně ve sbírce</a:t>
            </a:r>
            <a:r>
              <a:rPr lang="de-DE" i="1" dirty="0"/>
              <a:t>Die gestundete Zeit</a:t>
            </a:r>
            <a:endParaRPr lang="de-DE" dirty="0"/>
          </a:p>
          <a:p>
            <a:r>
              <a:rPr lang="de-DE" dirty="0"/>
              <a:t>1954: Adriaan </a:t>
            </a:r>
            <a:r>
              <a:rPr lang="de-DE" dirty="0" err="1"/>
              <a:t>Morriën</a:t>
            </a:r>
            <a:r>
              <a:rPr lang="de-DE" dirty="0"/>
              <a:t>, </a:t>
            </a:r>
            <a:r>
              <a:rPr lang="cs-CZ" dirty="0"/>
              <a:t>za </a:t>
            </a:r>
            <a:r>
              <a:rPr lang="de-DE" i="1" dirty="0"/>
              <a:t>Zu große Gastlichkeit verjagt die Gäste</a:t>
            </a:r>
            <a:endParaRPr lang="de-DE" dirty="0"/>
          </a:p>
          <a:p>
            <a:r>
              <a:rPr lang="de-DE" dirty="0"/>
              <a:t>1955: Martin Walser, </a:t>
            </a:r>
            <a:r>
              <a:rPr lang="cs-CZ" dirty="0"/>
              <a:t>za povídku</a:t>
            </a:r>
            <a:r>
              <a:rPr lang="de-DE" dirty="0" err="1"/>
              <a:t>Templones</a:t>
            </a:r>
            <a:r>
              <a:rPr lang="de-DE" dirty="0"/>
              <a:t> Ende</a:t>
            </a:r>
          </a:p>
          <a:p>
            <a:r>
              <a:rPr lang="de-DE" dirty="0"/>
              <a:t>1958: Günter Grass, für </a:t>
            </a:r>
            <a:r>
              <a:rPr lang="cs-CZ" dirty="0"/>
              <a:t>za první kapitolu z románu</a:t>
            </a:r>
            <a:r>
              <a:rPr lang="de-DE" i="1" dirty="0"/>
              <a:t>Die Blechtrommel</a:t>
            </a:r>
            <a:endParaRPr lang="de-DE" dirty="0"/>
          </a:p>
          <a:p>
            <a:r>
              <a:rPr lang="de-DE" dirty="0"/>
              <a:t>1962: Johannes </a:t>
            </a:r>
            <a:r>
              <a:rPr lang="de-DE" dirty="0" err="1"/>
              <a:t>Bobrowski</a:t>
            </a:r>
            <a:r>
              <a:rPr lang="de-DE" dirty="0"/>
              <a:t>, </a:t>
            </a:r>
            <a:r>
              <a:rPr lang="cs-CZ" dirty="0"/>
              <a:t>za básně ze sbírky</a:t>
            </a:r>
            <a:r>
              <a:rPr lang="de-DE" i="1" dirty="0" err="1"/>
              <a:t>Sarmatische</a:t>
            </a:r>
            <a:r>
              <a:rPr lang="de-DE" i="1" dirty="0"/>
              <a:t> Zeit</a:t>
            </a:r>
            <a:endParaRPr lang="de-DE" dirty="0"/>
          </a:p>
          <a:p>
            <a:r>
              <a:rPr lang="de-DE" dirty="0"/>
              <a:t>1965: Peter Bichsel, </a:t>
            </a:r>
            <a:r>
              <a:rPr lang="cs-CZ" dirty="0"/>
              <a:t>za román</a:t>
            </a:r>
            <a:r>
              <a:rPr lang="de-DE" i="1" dirty="0"/>
              <a:t>Die Jahreszeiten</a:t>
            </a:r>
            <a:endParaRPr lang="de-DE" dirty="0"/>
          </a:p>
          <a:p>
            <a:r>
              <a:rPr lang="de-DE" dirty="0"/>
              <a:t>1967: Jürgen Becker, </a:t>
            </a:r>
            <a:r>
              <a:rPr lang="cs-CZ" dirty="0"/>
              <a:t>za román </a:t>
            </a:r>
            <a:r>
              <a:rPr lang="de-DE" i="1" dirty="0"/>
              <a:t>Ränder</a:t>
            </a:r>
            <a:endParaRPr lang="de-DE" dirty="0"/>
          </a:p>
          <a:p>
            <a:endParaRPr lang="cs-CZ" dirty="0"/>
          </a:p>
        </p:txBody>
      </p:sp>
      <p:pic>
        <p:nvPicPr>
          <p:cNvPr id="4" name="50let07">
            <a:hlinkClick r:id="" action="ppaction://media"/>
            <a:extLst>
              <a:ext uri="{FF2B5EF4-FFF2-40B4-BE49-F238E27FC236}">
                <a16:creationId xmlns:a16="http://schemas.microsoft.com/office/drawing/2014/main" id="{E61E06A8-009D-4CF4-A6DC-CF5AB28BA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Krize jazyka po Osvětimi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err="1"/>
              <a:t>Th</a:t>
            </a:r>
            <a:r>
              <a:rPr lang="cs-CZ" dirty="0"/>
              <a:t>. </a:t>
            </a:r>
            <a:r>
              <a:rPr lang="cs-CZ" dirty="0" err="1"/>
              <a:t>Adorno</a:t>
            </a:r>
            <a:r>
              <a:rPr lang="cs-CZ" dirty="0"/>
              <a:t>: </a:t>
            </a:r>
            <a:r>
              <a:rPr lang="cs-CZ" dirty="0" err="1"/>
              <a:t>Essay</a:t>
            </a:r>
            <a:r>
              <a:rPr lang="cs-CZ" dirty="0"/>
              <a:t> </a:t>
            </a:r>
            <a:r>
              <a:rPr lang="cs-CZ" dirty="0" err="1"/>
              <a:t>Kulturkritik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Gesellschaft</a:t>
            </a:r>
            <a:r>
              <a:rPr lang="cs-CZ" dirty="0"/>
              <a:t>(1949 /1951): „Nach </a:t>
            </a:r>
            <a:r>
              <a:rPr lang="cs-CZ" dirty="0" err="1"/>
              <a:t>Auschwitz</a:t>
            </a:r>
            <a:r>
              <a:rPr lang="cs-CZ" dirty="0"/>
              <a:t> </a:t>
            </a:r>
            <a:r>
              <a:rPr lang="cs-CZ" dirty="0" err="1"/>
              <a:t>ein</a:t>
            </a:r>
            <a:r>
              <a:rPr lang="cs-CZ" dirty="0"/>
              <a:t> </a:t>
            </a:r>
            <a:r>
              <a:rPr lang="cs-CZ" dirty="0" err="1"/>
              <a:t>Gedicht</a:t>
            </a:r>
            <a:r>
              <a:rPr lang="cs-CZ" dirty="0"/>
              <a:t> </a:t>
            </a:r>
            <a:r>
              <a:rPr lang="cs-CZ" dirty="0" err="1"/>
              <a:t>zu</a:t>
            </a:r>
            <a:r>
              <a:rPr lang="cs-CZ" dirty="0"/>
              <a:t> </a:t>
            </a:r>
            <a:r>
              <a:rPr lang="cs-CZ" dirty="0" err="1"/>
              <a:t>schreiben</a:t>
            </a:r>
            <a:r>
              <a:rPr lang="cs-CZ" dirty="0"/>
              <a:t> </a:t>
            </a:r>
            <a:r>
              <a:rPr lang="cs-CZ" dirty="0" err="1"/>
              <a:t>ist</a:t>
            </a:r>
            <a:r>
              <a:rPr lang="cs-CZ" dirty="0"/>
              <a:t> </a:t>
            </a:r>
            <a:r>
              <a:rPr lang="cs-CZ" dirty="0" err="1"/>
              <a:t>barbarisch</a:t>
            </a:r>
            <a:r>
              <a:rPr lang="cs-CZ" dirty="0"/>
              <a:t>.“</a:t>
            </a:r>
          </a:p>
          <a:p>
            <a:r>
              <a:rPr lang="cs-CZ" dirty="0"/>
              <a:t> </a:t>
            </a:r>
            <a:r>
              <a:rPr lang="de-DE" dirty="0"/>
              <a:t>„Den Satz, nach Auschwitz noch Lyrik zu schreiben, sei barbarisch, möchte ich nicht mildern; negativ ist darin der Impuls ausgesprochen, der die engagierte Dichtung beseelt.“</a:t>
            </a:r>
            <a:endParaRPr lang="cs-CZ" dirty="0"/>
          </a:p>
          <a:p>
            <a:r>
              <a:rPr lang="cs-CZ" dirty="0"/>
              <a:t>Odpovědi:</a:t>
            </a:r>
          </a:p>
          <a:p>
            <a:r>
              <a:rPr lang="cs-CZ" dirty="0"/>
              <a:t>W.G. </a:t>
            </a:r>
            <a:r>
              <a:rPr lang="cs-CZ" dirty="0" err="1"/>
              <a:t>Sebald</a:t>
            </a:r>
            <a:r>
              <a:rPr lang="cs-CZ" dirty="0"/>
              <a:t> – odmítá německou literaturu skupiny 47, neboť nereflektuje nacistickou minulost</a:t>
            </a:r>
          </a:p>
          <a:p>
            <a:r>
              <a:rPr lang="cs-CZ" dirty="0"/>
              <a:t>P. </a:t>
            </a:r>
            <a:r>
              <a:rPr lang="cs-CZ" dirty="0" err="1"/>
              <a:t>Celan</a:t>
            </a:r>
            <a:r>
              <a:rPr lang="cs-CZ" dirty="0"/>
              <a:t> – pokus o báseň o Osvětimi: </a:t>
            </a:r>
            <a:r>
              <a:rPr lang="cs-CZ" dirty="0">
                <a:hlinkClick r:id="rId4"/>
              </a:rPr>
              <a:t>https://www.youtube.com/watch?v=gVwLqEHDCQE</a:t>
            </a:r>
            <a:endParaRPr lang="cs-CZ" dirty="0"/>
          </a:p>
          <a:p>
            <a:endParaRPr lang="cs-CZ" dirty="0"/>
          </a:p>
        </p:txBody>
      </p:sp>
      <p:pic>
        <p:nvPicPr>
          <p:cNvPr id="4" name="50let08">
            <a:hlinkClick r:id="" action="ppaction://media"/>
            <a:extLst>
              <a:ext uri="{FF2B5EF4-FFF2-40B4-BE49-F238E27FC236}">
                <a16:creationId xmlns:a16="http://schemas.microsoft.com/office/drawing/2014/main" id="{F72375D4-6DE1-41D6-8BCC-5C68DD571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Je možno psát ještě beletrii jako fikci nebo jako nový realismus?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/>
              <a:t> </a:t>
            </a:r>
          </a:p>
          <a:p>
            <a:pPr>
              <a:buNone/>
            </a:pPr>
            <a:r>
              <a:rPr lang="cs-CZ" dirty="0"/>
              <a:t>Požadavek radikálního nového začátku– nový realismus v tzv. </a:t>
            </a:r>
            <a:r>
              <a:rPr lang="cs-CZ" dirty="0" err="1"/>
              <a:t>Trümmerliteratur</a:t>
            </a:r>
            <a:r>
              <a:rPr lang="cs-CZ" dirty="0"/>
              <a:t> – </a:t>
            </a:r>
            <a:r>
              <a:rPr lang="cs-CZ" dirty="0" err="1"/>
              <a:t>Andersch</a:t>
            </a:r>
            <a:r>
              <a:rPr lang="cs-CZ" dirty="0"/>
              <a:t> jej formuluje ve svém eseji </a:t>
            </a:r>
            <a:r>
              <a:rPr lang="cs-CZ" i="1" dirty="0"/>
              <a:t>Die </a:t>
            </a:r>
            <a:r>
              <a:rPr lang="cs-CZ" i="1" dirty="0" err="1"/>
              <a:t>deutsche</a:t>
            </a:r>
            <a:r>
              <a:rPr lang="cs-CZ" i="1" dirty="0"/>
              <a:t> Literatur in der </a:t>
            </a:r>
            <a:r>
              <a:rPr lang="cs-CZ" i="1" dirty="0" err="1"/>
              <a:t>Entscheidung</a:t>
            </a:r>
            <a:r>
              <a:rPr lang="cs-CZ" i="1" dirty="0"/>
              <a:t> </a:t>
            </a:r>
            <a:r>
              <a:rPr lang="cs-CZ" dirty="0"/>
              <a:t>(1947)</a:t>
            </a:r>
          </a:p>
          <a:p>
            <a:pPr>
              <a:buNone/>
            </a:pPr>
            <a:r>
              <a:rPr lang="cs-CZ" dirty="0"/>
              <a:t>Jiné možnosti : nová estetizace a navázání na avantgardu, expresionismus , Dadaismus a surrealismus: W. </a:t>
            </a:r>
            <a:r>
              <a:rPr lang="cs-CZ" dirty="0" err="1"/>
              <a:t>Höllerer</a:t>
            </a:r>
            <a:r>
              <a:rPr lang="cs-CZ" dirty="0"/>
              <a:t> (Předmluva k antologii lyriky Transit (1956), H. </a:t>
            </a:r>
            <a:r>
              <a:rPr lang="cs-CZ" dirty="0" err="1"/>
              <a:t>Heißenbüttel</a:t>
            </a:r>
            <a:r>
              <a:rPr lang="cs-CZ" dirty="0"/>
              <a:t> (</a:t>
            </a:r>
            <a:r>
              <a:rPr lang="cs-CZ" dirty="0" err="1"/>
              <a:t>Essay</a:t>
            </a:r>
            <a:r>
              <a:rPr lang="cs-CZ" dirty="0"/>
              <a:t> </a:t>
            </a:r>
            <a:r>
              <a:rPr lang="cs-CZ" dirty="0" err="1"/>
              <a:t>Reduzierte</a:t>
            </a:r>
            <a:r>
              <a:rPr lang="cs-CZ" dirty="0"/>
              <a:t> </a:t>
            </a:r>
            <a:r>
              <a:rPr lang="cs-CZ" dirty="0" err="1"/>
              <a:t>Sprache</a:t>
            </a:r>
            <a:r>
              <a:rPr lang="cs-CZ" dirty="0"/>
              <a:t> (1955), A. Schmidt (</a:t>
            </a:r>
            <a:r>
              <a:rPr lang="cs-CZ" dirty="0" err="1"/>
              <a:t>Berechnungen</a:t>
            </a:r>
            <a:r>
              <a:rPr lang="cs-CZ" dirty="0"/>
              <a:t> (1959)</a:t>
            </a:r>
          </a:p>
          <a:p>
            <a:pPr>
              <a:buNone/>
            </a:pPr>
            <a:r>
              <a:rPr lang="cs-CZ" dirty="0" err="1"/>
              <a:t>Hildesheimer</a:t>
            </a:r>
            <a:r>
              <a:rPr lang="cs-CZ" dirty="0"/>
              <a:t> (1975): „Časy velkých romanopisců jsou pryč. Naše přítomnost nezrodí  nebo nezachová žádného spisovatele, který by se uprostřed narůstajícího  nepřehledného chaosu zastavil, aby realizoval  nějaký nadčasový koncept</a:t>
            </a:r>
            <a:r>
              <a:rPr lang="de-DE" dirty="0"/>
              <a:t>.</a:t>
            </a:r>
            <a:r>
              <a:rPr lang="cs-CZ" dirty="0"/>
              <a:t> Pro spisovatele dnes není ani tak vědomým rozhodnutím, jako spíše výzvou to, aby zaujal nějaké stanovisko. Já </a:t>
            </a:r>
            <a:r>
              <a:rPr lang="cs-CZ"/>
              <a:t>jen zkrátka pochybuji</a:t>
            </a:r>
            <a:r>
              <a:rPr lang="cs-CZ" dirty="0"/>
              <a:t>, zda to jako člověk slova může dokázat</a:t>
            </a:r>
            <a:r>
              <a:rPr lang="de-DE" dirty="0"/>
              <a:t>.</a:t>
            </a:r>
            <a:r>
              <a:rPr lang="cs-CZ" dirty="0"/>
              <a:t> Tedy může to dokázat, když se odhodlá k akci, nebo když zachová mlčení… Cítím </a:t>
            </a:r>
            <a:r>
              <a:rPr lang="de-DE" dirty="0"/>
              <a:t> </a:t>
            </a:r>
            <a:r>
              <a:rPr lang="cs-CZ" dirty="0"/>
              <a:t>čím dál větší nechuť nebo dokonce nudu, když jsem konfrontován s vymyšlenou historkou, která předstírá, že je podobenstvím pravdy a skutečnosti. Pro mne to byly v neposlední řadě výzvy moderních přírodních věd, co mne dovedlo k pochybnostem o relevanci beletrie pro současnost.“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3476</TotalTime>
  <Words>4028</Words>
  <Application>Microsoft Office PowerPoint</Application>
  <PresentationFormat>Předvádění na obrazovce (4:3)</PresentationFormat>
  <Paragraphs>242</Paragraphs>
  <Slides>28</Slides>
  <Notes>0</Notes>
  <HiddenSlides>0</HiddenSlides>
  <MMClips>25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Motiv sady Office</vt:lpstr>
      <vt:lpstr>Německá literatura 20. stol.</vt:lpstr>
      <vt:lpstr>Poválečná literatura</vt:lpstr>
      <vt:lpstr>Poválečná literatura – hlavní témata</vt:lpstr>
      <vt:lpstr>Tzv. Trümmerliteratur</vt:lpstr>
      <vt:lpstr>Díla tzv. Trümmerliteratur</vt:lpstr>
      <vt:lpstr>Skupina 47</vt:lpstr>
      <vt:lpstr>Cena Skupiny 47</vt:lpstr>
      <vt:lpstr>Krize jazyka po Osvětimi</vt:lpstr>
      <vt:lpstr>Je možno psát ještě beletrii jako fikci nebo jako nový realismus?</vt:lpstr>
      <vt:lpstr>H. M. Enzensberger(nar. 1929) a expresionismus po 2. sv. v.</vt:lpstr>
      <vt:lpstr>40. a 50. léta– Experimentální literatura: Arno Schmidt (1914 – 1979)</vt:lpstr>
      <vt:lpstr>Paul Celan</vt:lpstr>
      <vt:lpstr>Krize jazyka po Osvětimi- Celan: Fuga smrti (1948, překlad J. Gruši)</vt:lpstr>
      <vt:lpstr>40e. a 50. léta v německé literatuře</vt:lpstr>
      <vt:lpstr>Wolfgang Borchert (1921 – 1947)</vt:lpstr>
      <vt:lpstr>Adenauerova éra v literatuře</vt:lpstr>
      <vt:lpstr>Wolfgang Koeppen(1906-1996) a „opakování moderny“</vt:lpstr>
      <vt:lpstr>Alfred Andersch (1914 v Mnichově – 1980| v Berzoně ve Švýcarsku</vt:lpstr>
      <vt:lpstr>W.G. Sebald (Winfried Georg Sebald, 1944 - 2001)</vt:lpstr>
      <vt:lpstr>Heinrich Böll (1917 – 1985)</vt:lpstr>
      <vt:lpstr>50. léta jako desetiletí lyriky</vt:lpstr>
      <vt:lpstr>Günter Eich (1907-1972)</vt:lpstr>
      <vt:lpstr>Enzensberger: Obhajoba vlků proti beránkům (1957)</vt:lpstr>
      <vt:lpstr>Hans Magnus Enzensberger (nar. 1929)</vt:lpstr>
      <vt:lpstr>Konkrétní poezie – experimentální poezie</vt:lpstr>
      <vt:lpstr>Filmy doby poválečné</vt:lpstr>
      <vt:lpstr>Kritika a konec Skupiny 47 – nová diskusní fóra</vt:lpstr>
      <vt:lpstr>Bernhard: Heldenplatz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PC</dc:creator>
  <cp:lastModifiedBy>Alena Zelená</cp:lastModifiedBy>
  <cp:revision>61</cp:revision>
  <dcterms:created xsi:type="dcterms:W3CDTF">2016-03-31T17:57:06Z</dcterms:created>
  <dcterms:modified xsi:type="dcterms:W3CDTF">2020-03-31T15:52:59Z</dcterms:modified>
</cp:coreProperties>
</file>