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77" r:id="rId4"/>
    <p:sldId id="313" r:id="rId5"/>
    <p:sldId id="314" r:id="rId6"/>
    <p:sldId id="315" r:id="rId7"/>
    <p:sldId id="316" r:id="rId8"/>
    <p:sldId id="317" r:id="rId9"/>
    <p:sldId id="258" r:id="rId10"/>
    <p:sldId id="282" r:id="rId11"/>
    <p:sldId id="283" r:id="rId12"/>
    <p:sldId id="284" r:id="rId13"/>
    <p:sldId id="346" r:id="rId14"/>
    <p:sldId id="309" r:id="rId15"/>
    <p:sldId id="320" r:id="rId16"/>
    <p:sldId id="325" r:id="rId17"/>
    <p:sldId id="321" r:id="rId18"/>
    <p:sldId id="322" r:id="rId19"/>
    <p:sldId id="323" r:id="rId20"/>
    <p:sldId id="324" r:id="rId21"/>
    <p:sldId id="259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310" r:id="rId31"/>
    <p:sldId id="311" r:id="rId32"/>
    <p:sldId id="312" r:id="rId33"/>
    <p:sldId id="276" r:id="rId34"/>
    <p:sldId id="260" r:id="rId35"/>
    <p:sldId id="326" r:id="rId36"/>
    <p:sldId id="273" r:id="rId37"/>
    <p:sldId id="328" r:id="rId38"/>
    <p:sldId id="327" r:id="rId39"/>
    <p:sldId id="330" r:id="rId40"/>
    <p:sldId id="274" r:id="rId41"/>
    <p:sldId id="329" r:id="rId42"/>
    <p:sldId id="261" r:id="rId43"/>
    <p:sldId id="338" r:id="rId44"/>
    <p:sldId id="339" r:id="rId45"/>
    <p:sldId id="340" r:id="rId46"/>
    <p:sldId id="331" r:id="rId47"/>
    <p:sldId id="332" r:id="rId48"/>
    <p:sldId id="333" r:id="rId49"/>
    <p:sldId id="334" r:id="rId50"/>
    <p:sldId id="335" r:id="rId51"/>
    <p:sldId id="341" r:id="rId52"/>
    <p:sldId id="342" r:id="rId53"/>
    <p:sldId id="343" r:id="rId54"/>
    <p:sldId id="344" r:id="rId55"/>
    <p:sldId id="345" r:id="rId5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7A8CF-507B-412F-8BB4-89E070C4D71F}" type="datetimeFigureOut">
              <a:rPr lang="cs-CZ" smtClean="0"/>
              <a:t>23.4.2020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F630F-1ACC-4510-92AE-726FF2CF40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05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>
            <a:extLst>
              <a:ext uri="{FF2B5EF4-FFF2-40B4-BE49-F238E27FC236}">
                <a16:creationId xmlns:a16="http://schemas.microsoft.com/office/drawing/2014/main" id="{7E3DF440-A465-4611-BAB3-E0C4D6BB959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FEF6FEC5-0074-4EDC-8F6A-06E10B54FEA7}" type="slidenum">
              <a:rPr lang="cs-CZ" altLang="cs-CZ">
                <a:solidFill>
                  <a:srgbClr val="000000"/>
                </a:solidFill>
              </a:rPr>
              <a:pPr eaLnBrk="1" hangingPunct="1"/>
              <a:t>4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35843" name="Rectangle 1">
            <a:extLst>
              <a:ext uri="{FF2B5EF4-FFF2-40B4-BE49-F238E27FC236}">
                <a16:creationId xmlns:a16="http://schemas.microsoft.com/office/drawing/2014/main" id="{3328EF8F-6E1A-48FB-BD6A-F2FB4CD03B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3C9FAA17-19B4-4934-B0EB-92C36CFBB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BF630F-1ACC-4510-92AE-726FF2CF402E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3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19659-18E7-482A-8DA5-02746B523329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3D16E-B7CB-49E0-B2D2-A887DF7866D0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07-54A0-4EA8-BE8F-03835DC39D6C}" type="datetimeFigureOut">
              <a:rPr lang="cs-CZ" smtClean="0"/>
              <a:t>23.4.2020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531F-BCD0-4600-A57C-0A35754E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50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07-54A0-4EA8-BE8F-03835DC39D6C}" type="datetimeFigureOut">
              <a:rPr lang="cs-CZ" smtClean="0"/>
              <a:t>23.4.2020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531F-BCD0-4600-A57C-0A35754E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10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07-54A0-4EA8-BE8F-03835DC39D6C}" type="datetimeFigureOut">
              <a:rPr lang="cs-CZ" smtClean="0"/>
              <a:t>23.4.2020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531F-BCD0-4600-A57C-0A35754E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36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07-54A0-4EA8-BE8F-03835DC39D6C}" type="datetimeFigureOut">
              <a:rPr lang="cs-CZ" smtClean="0"/>
              <a:t>23.4.2020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531F-BCD0-4600-A57C-0A35754E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05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07-54A0-4EA8-BE8F-03835DC39D6C}" type="datetimeFigureOut">
              <a:rPr lang="cs-CZ" smtClean="0"/>
              <a:t>23.4.2020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531F-BCD0-4600-A57C-0A35754E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21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07-54A0-4EA8-BE8F-03835DC39D6C}" type="datetimeFigureOut">
              <a:rPr lang="cs-CZ" smtClean="0"/>
              <a:t>23.4.2020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531F-BCD0-4600-A57C-0A35754E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75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07-54A0-4EA8-BE8F-03835DC39D6C}" type="datetimeFigureOut">
              <a:rPr lang="cs-CZ" smtClean="0"/>
              <a:t>23.4.2020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531F-BCD0-4600-A57C-0A35754E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12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07-54A0-4EA8-BE8F-03835DC39D6C}" type="datetimeFigureOut">
              <a:rPr lang="cs-CZ" smtClean="0"/>
              <a:t>23.4.2020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531F-BCD0-4600-A57C-0A35754E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757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07-54A0-4EA8-BE8F-03835DC39D6C}" type="datetimeFigureOut">
              <a:rPr lang="cs-CZ" smtClean="0"/>
              <a:t>23.4.2020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531F-BCD0-4600-A57C-0A35754E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69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07-54A0-4EA8-BE8F-03835DC39D6C}" type="datetimeFigureOut">
              <a:rPr lang="cs-CZ" smtClean="0"/>
              <a:t>23.4.2020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531F-BCD0-4600-A57C-0A35754E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27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91407-54A0-4EA8-BE8F-03835DC39D6C}" type="datetimeFigureOut">
              <a:rPr lang="cs-CZ" smtClean="0"/>
              <a:t>23.4.2020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531F-BCD0-4600-A57C-0A35754E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469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1407-54A0-4EA8-BE8F-03835DC39D6C}" type="datetimeFigureOut">
              <a:rPr lang="cs-CZ" smtClean="0"/>
              <a:t>23.4.2020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8531F-BCD0-4600-A57C-0A35754E1A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501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Sn_mek_aplikace_Microsoft_PowerPoint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4232" y="1378395"/>
            <a:ext cx="10003536" cy="2387600"/>
          </a:xfrm>
        </p:spPr>
        <p:txBody>
          <a:bodyPr>
            <a:normAutofit fontScale="90000"/>
          </a:bodyPr>
          <a:lstStyle/>
          <a:p>
            <a:r>
              <a:rPr lang="cs-CZ" b="1" dirty="0" err="1" smtClean="0"/>
              <a:t>Selected</a:t>
            </a:r>
            <a:r>
              <a:rPr lang="cs-CZ" b="1" dirty="0" smtClean="0"/>
              <a:t> </a:t>
            </a:r>
            <a:r>
              <a:rPr lang="cs-CZ" b="1" dirty="0" err="1"/>
              <a:t>chapters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 smtClean="0"/>
              <a:t>immunopathological</a:t>
            </a:r>
            <a:r>
              <a:rPr lang="cs-CZ" b="1" dirty="0" smtClean="0"/>
              <a:t> </a:t>
            </a:r>
            <a:r>
              <a:rPr lang="cs-CZ" b="1" dirty="0" err="1"/>
              <a:t>conditions</a:t>
            </a:r>
            <a:r>
              <a:rPr lang="cs-CZ" b="1" dirty="0"/>
              <a:t> </a:t>
            </a:r>
            <a:r>
              <a:rPr lang="cs-CZ" b="1" dirty="0" smtClean="0"/>
              <a:t>– part 1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62158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cs-CZ" b="1" i="1" dirty="0"/>
              <a:t>Martin </a:t>
            </a:r>
            <a:r>
              <a:rPr lang="cs-CZ" b="1" i="1" dirty="0" smtClean="0"/>
              <a:t>Liška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Department </a:t>
            </a:r>
            <a:r>
              <a:rPr lang="cs-CZ" sz="2000" b="1" dirty="0" err="1" smtClean="0"/>
              <a:t>of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Immunology</a:t>
            </a:r>
            <a:r>
              <a:rPr lang="cs-CZ" sz="2000" b="1" dirty="0" smtClean="0"/>
              <a:t> and </a:t>
            </a:r>
            <a:r>
              <a:rPr lang="cs-CZ" sz="2000" b="1" dirty="0" err="1" smtClean="0"/>
              <a:t>Allergology</a:t>
            </a:r>
            <a:endParaRPr lang="cs-CZ" sz="2000" b="1" dirty="0" smtClean="0"/>
          </a:p>
          <a:p>
            <a:r>
              <a:rPr lang="cs-CZ" sz="2000" b="1" dirty="0" smtClean="0"/>
              <a:t>University </a:t>
            </a:r>
            <a:r>
              <a:rPr lang="cs-CZ" sz="2000" b="1" dirty="0" err="1" smtClean="0"/>
              <a:t>Hospital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Pilsen</a:t>
            </a:r>
            <a:endParaRPr lang="cs-CZ" sz="2000" b="1" dirty="0" smtClean="0"/>
          </a:p>
          <a:p>
            <a:r>
              <a:rPr lang="cs-CZ" sz="2000" b="1" dirty="0" smtClean="0"/>
              <a:t>Charles University Prague</a:t>
            </a:r>
            <a:endParaRPr lang="cs-CZ" sz="2000" b="1" dirty="0"/>
          </a:p>
        </p:txBody>
      </p:sp>
      <p:pic>
        <p:nvPicPr>
          <p:cNvPr id="4" name="Picture 2" descr="F:\Prim\Praktické informace\LogoÚ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492" y="479320"/>
            <a:ext cx="1713963" cy="1285472"/>
          </a:xfrm>
          <a:prstGeom prst="rect">
            <a:avLst/>
          </a:prstGeom>
          <a:noFill/>
        </p:spPr>
      </p:pic>
      <p:pic>
        <p:nvPicPr>
          <p:cNvPr id="5" name="Picture 3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995" y="479320"/>
            <a:ext cx="1386313" cy="13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90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GB" sz="4000" b="1" dirty="0"/>
              <a:t>Severe Combined Immunodeficiency (SCID)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6464" y="1883663"/>
            <a:ext cx="9582911" cy="4640961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One of the most severe PIDs 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1.5% of PIDs in Czech Republic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Combined deficiency of cellular and humoral immune response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Without early HSCT, patients die soon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Defect of T cell function which is accompanied with B cell and NK cell disorder</a:t>
            </a:r>
          </a:p>
          <a:p>
            <a:pPr eaLnBrk="1" hangingPunct="1">
              <a:lnSpc>
                <a:spcPct val="80000"/>
              </a:lnSpc>
            </a:pPr>
            <a:endParaRPr lang="cs-CZ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GB" sz="4000" b="1" dirty="0"/>
              <a:t>Severe Combined Immunodeficiency (SCID)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793" y="1765960"/>
            <a:ext cx="8518525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u="sng" dirty="0" smtClean="0"/>
              <a:t>T-B+NK- </a:t>
            </a:r>
            <a:r>
              <a:rPr lang="en-GB" sz="3000" b="1" u="sng" dirty="0"/>
              <a:t>form</a:t>
            </a:r>
            <a:endParaRPr lang="cs-CZ" sz="3000" b="1" u="sng" dirty="0"/>
          </a:p>
          <a:p>
            <a:pPr marL="0" lvl="0" indent="0">
              <a:buNone/>
            </a:pPr>
            <a:r>
              <a:rPr lang="en-GB" sz="2000" dirty="0"/>
              <a:t> </a:t>
            </a:r>
            <a:endParaRPr lang="cs-CZ" sz="2000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sz="2400" dirty="0" smtClean="0"/>
              <a:t>The </a:t>
            </a:r>
            <a:r>
              <a:rPr lang="en-GB" sz="2400" dirty="0"/>
              <a:t>most common is </a:t>
            </a:r>
            <a:r>
              <a:rPr lang="en-GB" sz="2400" b="1" dirty="0"/>
              <a:t>X-linked form </a:t>
            </a:r>
            <a:endParaRPr lang="cs-CZ" sz="2400" dirty="0"/>
          </a:p>
          <a:p>
            <a:pPr lvl="0"/>
            <a:r>
              <a:rPr lang="en-GB" sz="2400" dirty="0"/>
              <a:t>The mutation affects  so called  common gamma chain (protein shared by receptors of various cytokines (IL-2, IL-4, IL-7, IL-9,IL-15, IL-21)) →  severe defect of lymphocyte development and </a:t>
            </a:r>
            <a:r>
              <a:rPr lang="en-GB" sz="2400" dirty="0" err="1"/>
              <a:t>dif</a:t>
            </a:r>
            <a:r>
              <a:rPr lang="cs-CZ" sz="2400" dirty="0"/>
              <a:t>f</a:t>
            </a:r>
            <a:r>
              <a:rPr lang="en-GB" sz="2400" dirty="0" err="1"/>
              <a:t>erentiation</a:t>
            </a:r>
            <a:r>
              <a:rPr lang="en-GB" sz="2400" dirty="0"/>
              <a:t> → severe decrease or absence of T cells and NK cells </a:t>
            </a:r>
            <a:endParaRPr lang="cs-CZ" sz="2400" dirty="0"/>
          </a:p>
          <a:p>
            <a:pPr lvl="0"/>
            <a:r>
              <a:rPr lang="en-GB" sz="2400" dirty="0"/>
              <a:t>Number of B cells normal X insufficient help from T cells → insufficient production of antibodies  </a:t>
            </a: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944" y="46037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GB" sz="4000" b="1" dirty="0"/>
              <a:t>Severe Combined Immunodeficiency (SCID)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944" y="1472184"/>
            <a:ext cx="10210800" cy="529776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endParaRPr lang="cs-CZ" b="1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dirty="0" smtClean="0"/>
              <a:t> </a:t>
            </a:r>
            <a:r>
              <a:rPr lang="en-GB" b="1" dirty="0"/>
              <a:t>JAK-3 deficiency</a:t>
            </a:r>
            <a:endParaRPr lang="cs-CZ" dirty="0"/>
          </a:p>
          <a:p>
            <a:pPr lvl="0"/>
            <a:r>
              <a:rPr lang="en-GB" sz="2600" dirty="0"/>
              <a:t>Similar features like X-linked form (defect of signal transmission through common gamma chain)</a:t>
            </a:r>
            <a:endParaRPr lang="cs-CZ" sz="2600" dirty="0"/>
          </a:p>
          <a:p>
            <a:pPr marL="0" lvl="0" indent="0">
              <a:buNone/>
            </a:pPr>
            <a:endParaRPr lang="cs-CZ" sz="2600" b="1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b="1" dirty="0" smtClean="0"/>
              <a:t>P</a:t>
            </a:r>
            <a:r>
              <a:rPr lang="en-GB" b="1" dirty="0" err="1" smtClean="0"/>
              <a:t>urin</a:t>
            </a:r>
            <a:r>
              <a:rPr lang="cs-CZ" b="1" dirty="0"/>
              <a:t>e</a:t>
            </a:r>
            <a:r>
              <a:rPr lang="en-GB" b="1" dirty="0"/>
              <a:t> nucleoside phosphorylase (PNP)</a:t>
            </a:r>
            <a:r>
              <a:rPr lang="en-GB" dirty="0"/>
              <a:t> </a:t>
            </a:r>
            <a:r>
              <a:rPr lang="en-GB" b="1" dirty="0"/>
              <a:t>deficiency</a:t>
            </a:r>
            <a:endParaRPr lang="cs-CZ" dirty="0"/>
          </a:p>
          <a:p>
            <a:pPr lvl="0"/>
            <a:r>
              <a:rPr lang="en-GB" sz="2600" dirty="0"/>
              <a:t>AR inheritance</a:t>
            </a:r>
            <a:endParaRPr lang="cs-CZ" sz="2600" dirty="0"/>
          </a:p>
          <a:p>
            <a:pPr lvl="0"/>
            <a:r>
              <a:rPr lang="en-GB" sz="2600" dirty="0" smtClean="0"/>
              <a:t>The defect lead</a:t>
            </a:r>
            <a:r>
              <a:rPr lang="cs-CZ" sz="2600" dirty="0" smtClean="0"/>
              <a:t>s</a:t>
            </a:r>
            <a:r>
              <a:rPr lang="en-GB" sz="2600" dirty="0" smtClean="0"/>
              <a:t> </a:t>
            </a:r>
            <a:r>
              <a:rPr lang="en-GB" sz="2600" dirty="0"/>
              <a:t>to purine metabolites </a:t>
            </a:r>
            <a:r>
              <a:rPr lang="cs-CZ" sz="2600" dirty="0" err="1" smtClean="0"/>
              <a:t>ac</a:t>
            </a:r>
            <a:r>
              <a:rPr lang="en-GB" sz="2600" dirty="0" err="1" smtClean="0"/>
              <a:t>cumulation</a:t>
            </a:r>
            <a:r>
              <a:rPr lang="en-GB" sz="2600" dirty="0" smtClean="0"/>
              <a:t> </a:t>
            </a:r>
            <a:r>
              <a:rPr lang="en-GB" sz="2600" dirty="0"/>
              <a:t>→ </a:t>
            </a:r>
            <a:r>
              <a:rPr lang="en-GB" sz="2600" dirty="0" smtClean="0"/>
              <a:t>toxic</a:t>
            </a:r>
            <a:r>
              <a:rPr lang="cs-CZ" sz="2600" dirty="0" smtClean="0"/>
              <a:t> </a:t>
            </a:r>
            <a:r>
              <a:rPr lang="cs-CZ" sz="2600" dirty="0" err="1"/>
              <a:t>effect</a:t>
            </a:r>
            <a:r>
              <a:rPr lang="en-GB" sz="2600" dirty="0"/>
              <a:t> to lymphocytes (PNP) →  absence of T </a:t>
            </a:r>
            <a:r>
              <a:rPr lang="en-GB" sz="2600" dirty="0" smtClean="0"/>
              <a:t>cells</a:t>
            </a:r>
            <a:r>
              <a:rPr lang="cs-CZ" sz="2600" dirty="0" smtClean="0"/>
              <a:t>, </a:t>
            </a:r>
            <a:r>
              <a:rPr lang="cs-CZ" sz="2600" dirty="0" smtClean="0"/>
              <a:t>B </a:t>
            </a:r>
            <a:r>
              <a:rPr lang="cs-CZ" sz="2600" dirty="0" err="1" smtClean="0"/>
              <a:t>cells</a:t>
            </a:r>
            <a:r>
              <a:rPr lang="cs-CZ" sz="2600" dirty="0" smtClean="0"/>
              <a:t> +/-</a:t>
            </a:r>
            <a:r>
              <a:rPr lang="en-GB" sz="2600" dirty="0" smtClean="0"/>
              <a:t> </a:t>
            </a:r>
            <a:endParaRPr lang="cs-CZ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944" y="46037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GB" sz="4000" b="1" dirty="0"/>
              <a:t>Severe Combined Immunodeficiency (SCID)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944" y="1472184"/>
            <a:ext cx="10210800" cy="529776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 sz="3500" b="1" u="sng" dirty="0"/>
              <a:t>T-B-NK- form</a:t>
            </a:r>
            <a:endParaRPr lang="cs-CZ" sz="3500" b="1" u="sng" dirty="0"/>
          </a:p>
          <a:p>
            <a:pPr lvl="0"/>
            <a:endParaRPr lang="cs-CZ" b="1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b="1" dirty="0" smtClean="0"/>
              <a:t>Adenosine </a:t>
            </a:r>
            <a:r>
              <a:rPr lang="en-GB" b="1" dirty="0"/>
              <a:t>deaminase (ADA)</a:t>
            </a:r>
            <a:r>
              <a:rPr lang="en-GB" dirty="0"/>
              <a:t> </a:t>
            </a:r>
            <a:r>
              <a:rPr lang="en-GB" b="1" dirty="0" smtClean="0"/>
              <a:t>deficiency</a:t>
            </a:r>
            <a:endParaRPr lang="cs-CZ" dirty="0"/>
          </a:p>
          <a:p>
            <a:pPr lvl="0"/>
            <a:r>
              <a:rPr lang="en-GB" dirty="0"/>
              <a:t>AR inheritance</a:t>
            </a:r>
            <a:endParaRPr lang="cs-CZ" dirty="0"/>
          </a:p>
          <a:p>
            <a:pPr lvl="0"/>
            <a:r>
              <a:rPr lang="en-GB" dirty="0"/>
              <a:t>These defects lead to purine metabolites </a:t>
            </a:r>
            <a:r>
              <a:rPr lang="cs-CZ" dirty="0" err="1" smtClean="0"/>
              <a:t>ac</a:t>
            </a:r>
            <a:r>
              <a:rPr lang="en-GB" dirty="0" err="1" smtClean="0"/>
              <a:t>cumulation</a:t>
            </a:r>
            <a:r>
              <a:rPr lang="en-GB" dirty="0" smtClean="0"/>
              <a:t> </a:t>
            </a:r>
            <a:r>
              <a:rPr lang="en-GB" dirty="0"/>
              <a:t>→ inhibit</a:t>
            </a:r>
            <a:r>
              <a:rPr lang="cs-CZ" dirty="0"/>
              <a:t>ion </a:t>
            </a:r>
            <a:r>
              <a:rPr lang="en-GB" dirty="0"/>
              <a:t>lymphocyte proliferation  </a:t>
            </a:r>
            <a:r>
              <a:rPr lang="en-GB" dirty="0" smtClean="0"/>
              <a:t>→  </a:t>
            </a:r>
            <a:r>
              <a:rPr lang="en-GB" dirty="0"/>
              <a:t>absence of T and B cells </a:t>
            </a:r>
            <a:endParaRPr lang="cs-CZ" dirty="0"/>
          </a:p>
          <a:p>
            <a:pPr lvl="0"/>
            <a:r>
              <a:rPr lang="en-GB" dirty="0" err="1"/>
              <a:t>Multiorgan</a:t>
            </a:r>
            <a:r>
              <a:rPr lang="en-GB" dirty="0"/>
              <a:t> affection (CNS, liver, kidney, lungs, skeleton, bone marrow</a:t>
            </a:r>
            <a:r>
              <a:rPr lang="en-GB" dirty="0" smtClean="0"/>
              <a:t>)</a:t>
            </a:r>
            <a:endParaRPr lang="cs-CZ" dirty="0" smtClean="0"/>
          </a:p>
          <a:p>
            <a:pPr lvl="0"/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b="1" dirty="0" smtClean="0"/>
              <a:t>Reticular </a:t>
            </a:r>
            <a:r>
              <a:rPr lang="en-GB" b="1" dirty="0"/>
              <a:t>dysgenesis syndrome</a:t>
            </a:r>
            <a:r>
              <a:rPr lang="en-GB" dirty="0"/>
              <a:t> </a:t>
            </a:r>
            <a:endParaRPr lang="cs-CZ" dirty="0"/>
          </a:p>
          <a:p>
            <a:pPr lvl="0"/>
            <a:r>
              <a:rPr lang="cs-CZ" dirty="0"/>
              <a:t>AR inheritance</a:t>
            </a:r>
          </a:p>
          <a:p>
            <a:pPr lvl="0"/>
            <a:r>
              <a:rPr lang="en-GB" dirty="0"/>
              <a:t>The most severe form of SCID </a:t>
            </a:r>
            <a:endParaRPr lang="cs-CZ" dirty="0"/>
          </a:p>
          <a:p>
            <a:pPr lvl="0"/>
            <a:r>
              <a:rPr lang="en-GB" dirty="0"/>
              <a:t>Mutation of adenylate kinase 2  gene (</a:t>
            </a:r>
            <a:r>
              <a:rPr lang="en-GB" i="1" dirty="0"/>
              <a:t>AK2</a:t>
            </a:r>
            <a:r>
              <a:rPr lang="en-GB" dirty="0"/>
              <a:t>) → increased apoptosis of myeloid and lymphoid precursors </a:t>
            </a:r>
            <a:endParaRPr lang="cs-CZ" dirty="0"/>
          </a:p>
          <a:p>
            <a:pPr lvl="0"/>
            <a:r>
              <a:rPr lang="en-GB" dirty="0"/>
              <a:t>Severe </a:t>
            </a:r>
            <a:r>
              <a:rPr lang="en-GB" dirty="0" smtClean="0"/>
              <a:t>lymph</a:t>
            </a:r>
            <a:r>
              <a:rPr lang="cs-CZ" dirty="0" smtClean="0"/>
              <a:t>o</a:t>
            </a:r>
            <a:r>
              <a:rPr lang="en-GB" dirty="0" err="1" smtClean="0"/>
              <a:t>penia</a:t>
            </a:r>
            <a:r>
              <a:rPr lang="en-GB" dirty="0"/>
              <a:t>, neutropenia, deafness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824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GB" sz="4000" b="1" dirty="0"/>
              <a:t>Severe Combined Immunodeficiency (SCID)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24" y="1484785"/>
            <a:ext cx="11503152" cy="5184575"/>
          </a:xfrm>
        </p:spPr>
        <p:txBody>
          <a:bodyPr>
            <a:normAutofit fontScale="62500" lnSpcReduction="20000"/>
          </a:bodyPr>
          <a:lstStyle/>
          <a:p>
            <a:r>
              <a:rPr lang="en-US" sz="4300" b="1" u="sng" dirty="0" smtClean="0"/>
              <a:t>T-/+B-NK+ form</a:t>
            </a:r>
          </a:p>
          <a:p>
            <a:pPr lvl="0"/>
            <a:endParaRPr lang="en-US" b="1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 smtClean="0"/>
              <a:t>Omenn syndrome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Severe PID belonging to SCID group </a:t>
            </a:r>
          </a:p>
          <a:p>
            <a:pPr lvl="0"/>
            <a:r>
              <a:rPr lang="en-US" dirty="0" smtClean="0"/>
              <a:t>Mutation of RAG recombinases (RAG1, RAG2) →impaired VDJ </a:t>
            </a:r>
            <a:r>
              <a:rPr lang="en-US" dirty="0" err="1" smtClean="0"/>
              <a:t>recombinations</a:t>
            </a:r>
            <a:r>
              <a:rPr lang="en-US" dirty="0" smtClean="0"/>
              <a:t> of TCR gene segments → proliferation of one or </a:t>
            </a:r>
            <a:r>
              <a:rPr lang="cs-CZ" dirty="0" err="1" smtClean="0"/>
              <a:t>several</a:t>
            </a:r>
            <a:r>
              <a:rPr lang="en-US" dirty="0" smtClean="0"/>
              <a:t> </a:t>
            </a:r>
            <a:r>
              <a:rPr lang="en-US" dirty="0" smtClean="0"/>
              <a:t>clones of autoreactive T cells → unlike in classical SCID, Omenn syndrome need not to display T </a:t>
            </a:r>
            <a:r>
              <a:rPr lang="en-US" dirty="0" err="1" smtClean="0"/>
              <a:t>lymphopenia</a:t>
            </a:r>
            <a:r>
              <a:rPr lang="en-US" dirty="0" smtClean="0"/>
              <a:t> (numbers of T cells can be increased) X number of B cells and Ig are very low </a:t>
            </a:r>
          </a:p>
          <a:p>
            <a:pPr marL="0" indent="0">
              <a:buNone/>
            </a:pPr>
            <a:r>
              <a:rPr lang="en-US" i="1" dirty="0" smtClean="0"/>
              <a:t>    </a:t>
            </a:r>
            <a:r>
              <a:rPr lang="en-US" i="1" u="sng" dirty="0" smtClean="0"/>
              <a:t>Symptoms:</a:t>
            </a:r>
            <a:r>
              <a:rPr lang="en-US" dirty="0" smtClean="0"/>
              <a:t>  lymphadenopathy, hepatomegaly, generalized erythroderma with </a:t>
            </a:r>
            <a:r>
              <a:rPr lang="en-US" dirty="0" smtClean="0"/>
              <a:t>alopecia</a:t>
            </a:r>
            <a:r>
              <a:rPr lang="en-US" dirty="0" smtClean="0"/>
              <a:t>, symptoms </a:t>
            </a:r>
          </a:p>
          <a:p>
            <a:pPr marL="0" indent="0">
              <a:buNone/>
            </a:pPr>
            <a:r>
              <a:rPr lang="en-US" dirty="0" smtClean="0"/>
              <a:t>                         typical for SCID (pneumonia, chronic diarrhea, failure to thrive)</a:t>
            </a:r>
          </a:p>
          <a:p>
            <a:pPr marL="0" indent="0">
              <a:buNone/>
            </a:pP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i="1" dirty="0" smtClean="0"/>
              <a:t>    </a:t>
            </a:r>
            <a:r>
              <a:rPr lang="en-US" i="1" u="sng" dirty="0" smtClean="0"/>
              <a:t>Dg:</a:t>
            </a:r>
            <a:r>
              <a:rPr lang="en-US" dirty="0" smtClean="0"/>
              <a:t> evidence of T cells </a:t>
            </a:r>
            <a:r>
              <a:rPr lang="en-US" dirty="0" err="1" smtClean="0"/>
              <a:t>clonality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     genetic testing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Artemis deficiency</a:t>
            </a:r>
          </a:p>
          <a:p>
            <a:pPr lvl="0"/>
            <a:r>
              <a:rPr lang="en-US" dirty="0" smtClean="0"/>
              <a:t>AR inheritance</a:t>
            </a:r>
          </a:p>
          <a:p>
            <a:pPr lvl="0"/>
            <a:r>
              <a:rPr lang="en-US" dirty="0" smtClean="0"/>
              <a:t>Defective VDJ </a:t>
            </a:r>
            <a:r>
              <a:rPr lang="en-US" dirty="0" err="1" smtClean="0"/>
              <a:t>recombinations</a:t>
            </a:r>
            <a:r>
              <a:rPr lang="en-US" dirty="0" smtClean="0"/>
              <a:t> of TCR, radiation sensitivity</a:t>
            </a:r>
          </a:p>
          <a:p>
            <a:pPr>
              <a:lnSpc>
                <a:spcPct val="80000"/>
              </a:lnSpc>
              <a:buNone/>
            </a:pPr>
            <a:endParaRPr lang="cs-CZ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29056" y="90805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GB" sz="4000" b="1" dirty="0"/>
              <a:t>Severe Combined Immunodeficiency (SCID)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752" y="1645919"/>
            <a:ext cx="9582911" cy="46409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u="sng" dirty="0"/>
              <a:t>T-B+NK+ </a:t>
            </a:r>
            <a:r>
              <a:rPr lang="cs-CZ" sz="3000" b="1" u="sng" dirty="0" err="1" smtClean="0"/>
              <a:t>form</a:t>
            </a:r>
            <a:endParaRPr lang="cs-CZ" sz="3000" b="1" u="sng" dirty="0" smtClean="0"/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/>
              <a:t>IL-7R</a:t>
            </a:r>
            <a:r>
              <a:rPr lang="cs-CZ" b="1" dirty="0" smtClean="0">
                <a:latin typeface="Symbol" panose="05050102010706020507" pitchFamily="18" charset="2"/>
              </a:rPr>
              <a:t>a</a:t>
            </a:r>
            <a:r>
              <a:rPr lang="cs-CZ" b="1" dirty="0" smtClean="0"/>
              <a:t> </a:t>
            </a:r>
            <a:r>
              <a:rPr lang="cs-CZ" b="1" dirty="0" err="1"/>
              <a:t>deficiency</a:t>
            </a:r>
            <a:r>
              <a:rPr lang="cs-CZ" b="1" dirty="0"/>
              <a:t> </a:t>
            </a:r>
          </a:p>
          <a:p>
            <a:pPr lvl="0"/>
            <a:r>
              <a:rPr lang="cs-CZ" dirty="0"/>
              <a:t>AR inheritance</a:t>
            </a:r>
          </a:p>
          <a:p>
            <a:pPr lvl="0"/>
            <a:r>
              <a:rPr lang="cs-CZ" dirty="0" err="1"/>
              <a:t>Abnormal</a:t>
            </a:r>
            <a:r>
              <a:rPr lang="cs-CZ" dirty="0"/>
              <a:t> IL-7R </a:t>
            </a:r>
            <a:r>
              <a:rPr lang="cs-CZ" dirty="0" err="1"/>
              <a:t>signalling</a:t>
            </a:r>
            <a:endParaRPr lang="cs-CZ" dirty="0"/>
          </a:p>
          <a:p>
            <a:pPr lvl="0"/>
            <a:r>
              <a:rPr lang="cs-CZ" dirty="0"/>
              <a:t>Absence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thymus</a:t>
            </a:r>
            <a:endParaRPr lang="cs-CZ" dirty="0" smtClean="0"/>
          </a:p>
          <a:p>
            <a:pPr lvl="0"/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CD45 </a:t>
            </a:r>
            <a:r>
              <a:rPr lang="cs-CZ" b="1" dirty="0" err="1"/>
              <a:t>deficiency</a:t>
            </a:r>
            <a:r>
              <a:rPr lang="cs-CZ" b="1" dirty="0"/>
              <a:t> </a:t>
            </a:r>
          </a:p>
          <a:p>
            <a:pPr lvl="0"/>
            <a:r>
              <a:rPr lang="cs-CZ" dirty="0"/>
              <a:t>AR inheritance</a:t>
            </a:r>
          </a:p>
          <a:p>
            <a:pPr eaLnBrk="1" hangingPunct="1">
              <a:lnSpc>
                <a:spcPct val="8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675109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GB" b="1" dirty="0"/>
              <a:t>Combined T cell and B cell deficiencies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>
            <p:extLst/>
          </p:nvPr>
        </p:nvGraphicFramePr>
        <p:xfrm>
          <a:off x="1991544" y="1556792"/>
          <a:ext cx="8136904" cy="5066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Slide" r:id="rId3" imgW="693446" imgH="521342" progId="PowerPoint.Slide.12">
                  <p:embed/>
                </p:oleObj>
              </mc:Choice>
              <mc:Fallback>
                <p:oleObj name="Slide" r:id="rId3" imgW="693446" imgH="521342" progId="PowerPoint.Slide.12">
                  <p:embed/>
                  <p:pic>
                    <p:nvPicPr>
                      <p:cNvPr id="204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44" y="1556792"/>
                        <a:ext cx="8136904" cy="5066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010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83336" y="0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GB" sz="4000" b="1" dirty="0"/>
              <a:t>Severe Combined Immunodeficiency (SCID)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6464" y="1325563"/>
            <a:ext cx="9582911" cy="483393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GB" sz="3200" b="1" u="sng" dirty="0"/>
              <a:t>Clinical symptoms of </a:t>
            </a:r>
            <a:r>
              <a:rPr lang="en-GB" sz="3200" b="1" u="sng" dirty="0" smtClean="0"/>
              <a:t>SCID</a:t>
            </a:r>
            <a:r>
              <a:rPr lang="cs-CZ" sz="3200" b="1" u="sng" dirty="0" smtClean="0"/>
              <a:t>:</a:t>
            </a:r>
          </a:p>
          <a:p>
            <a:pPr marL="0" lvl="0" indent="0">
              <a:buNone/>
            </a:pPr>
            <a:endParaRPr lang="cs-CZ" u="sng" dirty="0"/>
          </a:p>
          <a:p>
            <a:pPr lvl="0"/>
            <a:r>
              <a:rPr lang="en-GB" dirty="0"/>
              <a:t>Onset in infancy</a:t>
            </a:r>
            <a:endParaRPr lang="cs-CZ" dirty="0"/>
          </a:p>
          <a:p>
            <a:r>
              <a:rPr lang="en-GB" dirty="0" smtClean="0"/>
              <a:t>Commonly </a:t>
            </a:r>
            <a:r>
              <a:rPr lang="en-GB" b="1" dirty="0"/>
              <a:t>severe infection</a:t>
            </a:r>
            <a:r>
              <a:rPr lang="cs-CZ" b="1" dirty="0"/>
              <a:t>s</a:t>
            </a:r>
            <a:r>
              <a:rPr lang="en-GB" b="1" dirty="0"/>
              <a:t> </a:t>
            </a:r>
            <a:r>
              <a:rPr lang="en-GB" dirty="0"/>
              <a:t>of respiratory tract (pneumonia)</a:t>
            </a:r>
            <a:endParaRPr lang="cs-CZ" dirty="0"/>
          </a:p>
          <a:p>
            <a:pPr lvl="0"/>
            <a:r>
              <a:rPr lang="en-GB" b="1" dirty="0"/>
              <a:t>Failure to thrive</a:t>
            </a:r>
            <a:r>
              <a:rPr lang="en-GB" dirty="0"/>
              <a:t>, </a:t>
            </a:r>
            <a:r>
              <a:rPr lang="en-GB" dirty="0" err="1"/>
              <a:t>exanthem</a:t>
            </a:r>
            <a:r>
              <a:rPr lang="cs-CZ" dirty="0"/>
              <a:t>a</a:t>
            </a:r>
            <a:r>
              <a:rPr lang="en-GB" dirty="0"/>
              <a:t>s similar to eczema, </a:t>
            </a:r>
            <a:r>
              <a:rPr lang="en-GB" b="1" dirty="0"/>
              <a:t>chronic </a:t>
            </a:r>
            <a:r>
              <a:rPr lang="en-GB" b="1" dirty="0" err="1"/>
              <a:t>diarrhea</a:t>
            </a:r>
            <a:r>
              <a:rPr lang="en-GB" b="1" dirty="0"/>
              <a:t> </a:t>
            </a:r>
            <a:endParaRPr lang="cs-CZ" b="1" dirty="0"/>
          </a:p>
          <a:p>
            <a:pPr lvl="0"/>
            <a:r>
              <a:rPr lang="en-GB" dirty="0"/>
              <a:t>Absence of tonsils and adenoids </a:t>
            </a:r>
            <a:endParaRPr lang="cs-CZ" dirty="0"/>
          </a:p>
          <a:p>
            <a:pPr lvl="0"/>
            <a:r>
              <a:rPr lang="en-GB" b="1" dirty="0"/>
              <a:t>Infections</a:t>
            </a:r>
            <a:r>
              <a:rPr lang="en-GB" dirty="0"/>
              <a:t> caused by </a:t>
            </a:r>
            <a:r>
              <a:rPr lang="en-GB" dirty="0" err="1"/>
              <a:t>bacterias</a:t>
            </a:r>
            <a:r>
              <a:rPr lang="en-GB" dirty="0"/>
              <a:t> </a:t>
            </a:r>
            <a:r>
              <a:rPr lang="en-GB" dirty="0" smtClean="0"/>
              <a:t>(</a:t>
            </a:r>
            <a:r>
              <a:rPr lang="cs-CZ" i="1" dirty="0" smtClean="0"/>
              <a:t>M</a:t>
            </a:r>
            <a:r>
              <a:rPr lang="en-GB" i="1" dirty="0" err="1" smtClean="0"/>
              <a:t>ycobacteria</a:t>
            </a:r>
            <a:r>
              <a:rPr lang="en-GB" dirty="0"/>
              <a:t>), viruses (</a:t>
            </a:r>
            <a:r>
              <a:rPr lang="en-GB" i="1" dirty="0"/>
              <a:t>CMV, Parainfluenza, Rotavirus, EBV</a:t>
            </a:r>
            <a:r>
              <a:rPr lang="en-GB" dirty="0"/>
              <a:t>) or opportunistic pathogens (</a:t>
            </a:r>
            <a:r>
              <a:rPr lang="en-GB" i="1" dirty="0"/>
              <a:t>Pneumocystis </a:t>
            </a:r>
            <a:r>
              <a:rPr lang="en-GB" i="1" dirty="0" err="1" smtClean="0"/>
              <a:t>jiroveci</a:t>
            </a:r>
            <a:r>
              <a:rPr lang="cs-CZ" i="1" dirty="0" smtClean="0"/>
              <a:t>i</a:t>
            </a:r>
            <a:r>
              <a:rPr lang="en-GB" i="1" dirty="0" smtClean="0"/>
              <a:t>, </a:t>
            </a:r>
            <a:r>
              <a:rPr lang="en-GB" i="1" dirty="0"/>
              <a:t>Candida, Aspergillus</a:t>
            </a:r>
            <a:r>
              <a:rPr lang="en-GB" dirty="0"/>
              <a:t>), infections caused by </a:t>
            </a:r>
            <a:r>
              <a:rPr lang="cs-CZ" dirty="0" smtClean="0"/>
              <a:t>BCG</a:t>
            </a:r>
            <a:r>
              <a:rPr lang="en-GB" dirty="0" smtClean="0"/>
              <a:t> </a:t>
            </a:r>
            <a:r>
              <a:rPr lang="en-GB" dirty="0"/>
              <a:t>(</a:t>
            </a:r>
            <a:r>
              <a:rPr lang="en-GB" i="1" dirty="0" err="1"/>
              <a:t>BCGitis</a:t>
            </a:r>
            <a:r>
              <a:rPr lang="en-GB" dirty="0"/>
              <a:t>)</a:t>
            </a:r>
            <a:endParaRPr lang="cs-CZ" dirty="0"/>
          </a:p>
          <a:p>
            <a:pPr lvl="0"/>
            <a:r>
              <a:rPr lang="en-GB" b="1" dirty="0"/>
              <a:t>Laboratory findings</a:t>
            </a:r>
            <a:r>
              <a:rPr lang="en-GB" dirty="0"/>
              <a:t> – dependent on type of SCID, usually </a:t>
            </a:r>
            <a:r>
              <a:rPr lang="en-GB" dirty="0" err="1"/>
              <a:t>lymphopenia</a:t>
            </a:r>
            <a:endParaRPr lang="cs-CZ" dirty="0"/>
          </a:p>
          <a:p>
            <a:r>
              <a:rPr lang="en-GB" dirty="0"/>
              <a:t>TREC, KREC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75795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Algorithm to evaluate a suspected cellular immune defect</a:t>
            </a:r>
            <a:endParaRPr lang="cs-CZ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02501"/>
              </p:ext>
            </p:extLst>
          </p:nvPr>
        </p:nvGraphicFramePr>
        <p:xfrm>
          <a:off x="710184" y="1874518"/>
          <a:ext cx="10884408" cy="4626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913">
                  <a:extLst>
                    <a:ext uri="{9D8B030D-6E8A-4147-A177-3AD203B41FA5}">
                      <a16:colId xmlns:a16="http://schemas.microsoft.com/office/drawing/2014/main" val="3009360639"/>
                    </a:ext>
                  </a:extLst>
                </a:gridCol>
                <a:gridCol w="7464495">
                  <a:extLst>
                    <a:ext uri="{9D8B030D-6E8A-4147-A177-3AD203B41FA5}">
                      <a16:colId xmlns:a16="http://schemas.microsoft.com/office/drawing/2014/main" val="3508632509"/>
                    </a:ext>
                  </a:extLst>
                </a:gridCol>
              </a:tblGrid>
              <a:tr h="53992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5314265"/>
                  </a:ext>
                </a:extLst>
              </a:tr>
              <a:tr h="547425"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Screening evaluation</a:t>
                      </a:r>
                      <a:endParaRPr lang="en-US" sz="2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CBC with differential</a:t>
                      </a:r>
                      <a:endParaRPr lang="en-US" sz="20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472087"/>
                  </a:ext>
                </a:extLst>
              </a:tr>
              <a:tr h="547425">
                <a:tc>
                  <a:txBody>
                    <a:bodyPr/>
                    <a:lstStyle/>
                    <a:p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Immunophenotyping</a:t>
                      </a:r>
                      <a:r>
                        <a:rPr lang="en-US" sz="20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(T-, B-, NK-cell counts and CD45RA/RO+ status)</a:t>
                      </a:r>
                      <a:endParaRPr lang="en-US" sz="20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30872"/>
                  </a:ext>
                </a:extLst>
              </a:tr>
              <a:tr h="1349815"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Advanced testing</a:t>
                      </a:r>
                      <a:endParaRPr lang="en-US" sz="2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noProof="0" dirty="0" smtClean="0"/>
                        <a:t>Functional testing: </a:t>
                      </a:r>
                      <a:r>
                        <a:rPr lang="en-US" sz="20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DTH testing</a:t>
                      </a:r>
                    </a:p>
                    <a:p>
                      <a:r>
                        <a:rPr lang="en-US" sz="20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Mitogen stimulation</a:t>
                      </a:r>
                    </a:p>
                    <a:p>
                      <a:r>
                        <a:rPr lang="en-US" sz="20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Cytotoxicity assay</a:t>
                      </a:r>
                      <a:endParaRPr lang="en-US" sz="20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678565"/>
                  </a:ext>
                </a:extLst>
              </a:tr>
              <a:tr h="547425">
                <a:tc>
                  <a:txBody>
                    <a:bodyPr/>
                    <a:lstStyle/>
                    <a:p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TREC</a:t>
                      </a:r>
                      <a:r>
                        <a:rPr lang="cs-CZ" sz="20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KREC</a:t>
                      </a:r>
                      <a:r>
                        <a:rPr lang="en-US" sz="20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assay</a:t>
                      </a:r>
                      <a:endParaRPr lang="en-US" sz="20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575779"/>
                  </a:ext>
                </a:extLst>
              </a:tr>
              <a:tr h="547425">
                <a:tc>
                  <a:txBody>
                    <a:bodyPr/>
                    <a:lstStyle/>
                    <a:p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Genetic evaluation</a:t>
                      </a:r>
                      <a:endParaRPr lang="en-US" sz="20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338763"/>
                  </a:ext>
                </a:extLst>
              </a:tr>
              <a:tr h="547425">
                <a:tc>
                  <a:txBody>
                    <a:bodyPr/>
                    <a:lstStyle/>
                    <a:p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Advanced flow studies (Th</a:t>
                      </a:r>
                      <a:r>
                        <a:rPr lang="en-US" sz="2000" b="1" i="0" u="none" strike="noStrike" kern="1200" baseline="-25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US" sz="20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CD40L, </a:t>
                      </a:r>
                      <a:r>
                        <a:rPr lang="en-US" sz="20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WASp</a:t>
                      </a:r>
                      <a:r>
                        <a:rPr lang="en-US" sz="20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etc.)</a:t>
                      </a:r>
                      <a:endParaRPr lang="en-US" sz="20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035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4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TRECs (T cell Recombination Excision Circles)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72513"/>
            <a:ext cx="10515600" cy="4351338"/>
          </a:xfrm>
        </p:spPr>
        <p:txBody>
          <a:bodyPr/>
          <a:lstStyle/>
          <a:p>
            <a:r>
              <a:rPr lang="en-US" dirty="0" smtClean="0"/>
              <a:t>Detection of excised DNA fragments generated during normal splicing of TCR and maturation of T cell</a:t>
            </a:r>
          </a:p>
          <a:p>
            <a:r>
              <a:rPr lang="en-US" dirty="0" smtClean="0"/>
              <a:t>Maturation process is absent across all SCID variants, as evidenced by the low counts of T cells </a:t>
            </a:r>
          </a:p>
          <a:p>
            <a:r>
              <a:rPr lang="en-US" dirty="0" smtClean="0"/>
              <a:t>TRECs are performed using dried blood from a Guthrie card from which DNA is extracted</a:t>
            </a:r>
          </a:p>
          <a:p>
            <a:r>
              <a:rPr lang="en-US" dirty="0" smtClean="0"/>
              <a:t>Newborn screening in some states of the U.S.A.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Common</a:t>
            </a:r>
            <a:r>
              <a:rPr lang="cs-CZ" b="1" dirty="0"/>
              <a:t> </a:t>
            </a:r>
            <a:r>
              <a:rPr lang="cs-CZ" b="1" dirty="0" err="1"/>
              <a:t>Variable</a:t>
            </a:r>
            <a:r>
              <a:rPr lang="cs-CZ" b="1" dirty="0"/>
              <a:t> </a:t>
            </a:r>
            <a:r>
              <a:rPr lang="cs-CZ" b="1" dirty="0" err="1"/>
              <a:t>ImmunoDeficiency</a:t>
            </a:r>
            <a:r>
              <a:rPr lang="cs-CZ" b="1" dirty="0"/>
              <a:t> (CVID)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33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83336" y="0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GB" sz="4000" b="1" dirty="0"/>
              <a:t>Severe Combined Immunodeficiency (SCID)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9032" y="1563307"/>
            <a:ext cx="9582911" cy="48339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3000" b="1" u="sng" dirty="0"/>
              <a:t>Treatment of </a:t>
            </a:r>
            <a:r>
              <a:rPr lang="en-GB" sz="3000" b="1" u="sng" dirty="0" smtClean="0"/>
              <a:t>SCID</a:t>
            </a:r>
            <a:r>
              <a:rPr lang="cs-CZ" sz="3000" b="1" u="sng" dirty="0" smtClean="0"/>
              <a:t>:</a:t>
            </a:r>
            <a:endParaRPr lang="cs-CZ" sz="3000" u="sng" dirty="0"/>
          </a:p>
          <a:p>
            <a:pPr lvl="0"/>
            <a:endParaRPr lang="cs-CZ" dirty="0" smtClean="0"/>
          </a:p>
          <a:p>
            <a:pPr lvl="0"/>
            <a:r>
              <a:rPr lang="en-US" dirty="0" smtClean="0"/>
              <a:t>The only successful and ultimate treatment is HSCT performed as soon as possible </a:t>
            </a:r>
          </a:p>
          <a:p>
            <a:pPr lvl="0"/>
            <a:r>
              <a:rPr lang="en-US" dirty="0" smtClean="0"/>
              <a:t>Patients with ADA deficiency can also benefit from  enzyme replacement therapy or gene therapy</a:t>
            </a:r>
          </a:p>
          <a:p>
            <a:pPr lvl="0"/>
            <a:r>
              <a:rPr lang="en-US" dirty="0" smtClean="0"/>
              <a:t>Substitution of Ig</a:t>
            </a:r>
          </a:p>
          <a:p>
            <a:pPr lvl="0"/>
            <a:r>
              <a:rPr lang="en-US" dirty="0" smtClean="0"/>
              <a:t>Patients should not receive any live vaccines (BCG, MMR, Rotavirus)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741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Secondary Antibody Deficiencies</a:t>
            </a:r>
            <a:endParaRPr lang="en-US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8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/>
              <a:t>Hematological malignancies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484784"/>
            <a:ext cx="8887528" cy="51845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b="1" dirty="0" smtClean="0"/>
              <a:t>B  </a:t>
            </a:r>
            <a:r>
              <a:rPr lang="en-US" sz="2200" b="1" dirty="0"/>
              <a:t>cell lineage lymphoproliferative diseases </a:t>
            </a:r>
            <a:r>
              <a:rPr lang="cs-CZ" sz="2200" dirty="0"/>
              <a:t>(</a:t>
            </a:r>
            <a:r>
              <a:rPr lang="cs-CZ" sz="2200" dirty="0" err="1"/>
              <a:t>chronic</a:t>
            </a:r>
            <a:r>
              <a:rPr lang="cs-CZ" sz="2200" dirty="0"/>
              <a:t> </a:t>
            </a:r>
            <a:r>
              <a:rPr lang="cs-CZ" sz="2200" dirty="0" err="1"/>
              <a:t>lymphocytic</a:t>
            </a:r>
            <a:r>
              <a:rPr lang="cs-CZ" sz="2200" dirty="0"/>
              <a:t> </a:t>
            </a:r>
            <a:r>
              <a:rPr lang="cs-CZ" sz="2200" dirty="0" err="1"/>
              <a:t>leukaemia</a:t>
            </a:r>
            <a:r>
              <a:rPr lang="cs-CZ" sz="2200" dirty="0"/>
              <a:t>, CLL)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/>
              <a:t>Frequently significant </a:t>
            </a:r>
            <a:r>
              <a:rPr lang="en-US" sz="2200" b="1" dirty="0"/>
              <a:t>hypogammaglobulinemia</a:t>
            </a:r>
            <a:r>
              <a:rPr lang="en-US" sz="2200" dirty="0"/>
              <a:t>, </a:t>
            </a:r>
            <a:r>
              <a:rPr lang="en-US" sz="2200" b="1" dirty="0"/>
              <a:t>IgG subclass deficiency</a:t>
            </a:r>
            <a:r>
              <a:rPr lang="en-US" sz="2200" dirty="0"/>
              <a:t> , </a:t>
            </a:r>
            <a:r>
              <a:rPr lang="en-US" sz="2200" b="1" dirty="0"/>
              <a:t>poor specific antibody responses</a:t>
            </a:r>
            <a:r>
              <a:rPr lang="en-US" sz="2200" dirty="0"/>
              <a:t> (esp.to pneumococcal polysaccharide</a:t>
            </a:r>
            <a:r>
              <a:rPr lang="cs-CZ" sz="2200" dirty="0"/>
              <a:t>s</a:t>
            </a:r>
            <a:r>
              <a:rPr lang="en-US" sz="22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200" b="1" u="sng" dirty="0"/>
              <a:t>Pathogenesis of </a:t>
            </a:r>
            <a:r>
              <a:rPr lang="en-US" sz="2200" b="1" u="sng" dirty="0" err="1"/>
              <a:t>hypogammaglobulinemia</a:t>
            </a:r>
            <a:r>
              <a:rPr lang="en-US" sz="2200" b="1" u="sng" dirty="0"/>
              <a:t>: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</a:t>
            </a:r>
            <a:r>
              <a:rPr lang="cs-CZ" sz="2200" dirty="0"/>
              <a:t> </a:t>
            </a:r>
            <a:r>
              <a:rPr lang="en-US" sz="2200" dirty="0"/>
              <a:t>- replacement of normal B cells by (non-functional) CLL B cells → ↓B </a:t>
            </a:r>
            <a:r>
              <a:rPr lang="cs-CZ" sz="2200" dirty="0"/>
              <a:t>  </a:t>
            </a:r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</a:t>
            </a:r>
            <a:r>
              <a:rPr lang="en-US" sz="2200" dirty="0"/>
              <a:t>cell function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- CLL B cells → subverting of T cell help →  ↓B cell function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- CLL B cells → interaction with bone marrow plasma cells via </a:t>
            </a:r>
            <a:r>
              <a:rPr lang="en-US" sz="2200" dirty="0" err="1"/>
              <a:t>Fas</a:t>
            </a:r>
            <a:r>
              <a:rPr lang="en-US" sz="2200" dirty="0"/>
              <a:t>-</a:t>
            </a:r>
            <a:endParaRPr lang="cs-CZ" sz="2200" dirty="0"/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 </a:t>
            </a:r>
            <a:r>
              <a:rPr lang="en-US" sz="2200" dirty="0" err="1"/>
              <a:t>ligand</a:t>
            </a:r>
            <a:r>
              <a:rPr lang="en-US" sz="2200" dirty="0"/>
              <a:t>/</a:t>
            </a:r>
            <a:r>
              <a:rPr lang="en-US" sz="2200" dirty="0" err="1"/>
              <a:t>Fas</a:t>
            </a:r>
            <a:r>
              <a:rPr lang="en-US" sz="2200" dirty="0"/>
              <a:t> interactions → ↓ production of </a:t>
            </a:r>
            <a:r>
              <a:rPr lang="en-US" sz="2200" dirty="0" err="1"/>
              <a:t>Ig</a:t>
            </a:r>
            <a:r>
              <a:rPr lang="en-US" sz="2200" dirty="0"/>
              <a:t> 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- treatment related (chemotherapy, biological treatment)  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/>
              <a:t>              </a:t>
            </a:r>
          </a:p>
          <a:p>
            <a:pPr>
              <a:lnSpc>
                <a:spcPct val="80000"/>
              </a:lnSpc>
              <a:buNone/>
            </a:pPr>
            <a:endParaRPr lang="cs-CZ" sz="1800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Hematological malignancies </a:t>
            </a:r>
            <a:endParaRPr lang="en-GB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1868" y="1603656"/>
            <a:ext cx="8876612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b="1" u="sng" dirty="0" smtClean="0"/>
              <a:t>Most</a:t>
            </a:r>
            <a:r>
              <a:rPr lang="cs-CZ" sz="2200" b="1" u="sng" dirty="0" smtClean="0"/>
              <a:t> </a:t>
            </a:r>
            <a:r>
              <a:rPr lang="cs-CZ" sz="2200" b="1" u="sng" dirty="0" err="1"/>
              <a:t>frequent</a:t>
            </a:r>
            <a:r>
              <a:rPr lang="en-US" sz="2200" b="1" u="sng" dirty="0" err="1"/>
              <a:t>ly</a:t>
            </a:r>
            <a:r>
              <a:rPr lang="cs-CZ" sz="2200" b="1" u="sng" dirty="0"/>
              <a:t>:</a:t>
            </a:r>
            <a:r>
              <a:rPr lang="en-US" sz="2200" dirty="0"/>
              <a:t> </a:t>
            </a:r>
            <a:r>
              <a:rPr lang="en-US" sz="2200" b="1" dirty="0"/>
              <a:t>chronic lymphocytic </a:t>
            </a:r>
            <a:r>
              <a:rPr lang="en-US" sz="2200" b="1" dirty="0" err="1"/>
              <a:t>leukaemia</a:t>
            </a:r>
            <a:r>
              <a:rPr lang="en-US" sz="2200" b="1" dirty="0"/>
              <a:t> (CLL)</a:t>
            </a:r>
            <a:r>
              <a:rPr lang="en-US" sz="2200" dirty="0"/>
              <a:t> and </a:t>
            </a:r>
            <a:r>
              <a:rPr lang="en-US" sz="2200" b="1" dirty="0"/>
              <a:t>multiple myeloma</a:t>
            </a:r>
          </a:p>
          <a:p>
            <a:pPr>
              <a:lnSpc>
                <a:spcPct val="80000"/>
              </a:lnSpc>
            </a:pPr>
            <a:r>
              <a:rPr lang="en-US" sz="2200" b="1" u="sng" dirty="0"/>
              <a:t>Less frequently</a:t>
            </a:r>
            <a:r>
              <a:rPr lang="cs-CZ" sz="2200" b="1" u="sng" dirty="0"/>
              <a:t>:</a:t>
            </a:r>
            <a:r>
              <a:rPr lang="en-US" sz="2200" u="sng" dirty="0"/>
              <a:t> </a:t>
            </a:r>
            <a:r>
              <a:rPr lang="en-US" sz="2200" dirty="0"/>
              <a:t>Hodgkin’s and non-Hodgkin’s lymphomas,  diffuse large B cell lymphoma, follicular lymphoma, mantle cell lymphoma, marginal zone lymphoma, </a:t>
            </a:r>
            <a:r>
              <a:rPr lang="en-US" sz="2200" dirty="0" err="1"/>
              <a:t>Burkitt’s</a:t>
            </a:r>
            <a:r>
              <a:rPr lang="en-US" sz="2200" dirty="0"/>
              <a:t> lymphoma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Beside </a:t>
            </a:r>
            <a:r>
              <a:rPr lang="en-US" sz="2200" dirty="0" err="1"/>
              <a:t>humoral</a:t>
            </a:r>
            <a:r>
              <a:rPr lang="en-US" sz="2200" dirty="0"/>
              <a:t> deficiency, cellular and innate </a:t>
            </a:r>
            <a:r>
              <a:rPr lang="en-US" sz="2200" dirty="0" err="1"/>
              <a:t>immunosupression</a:t>
            </a:r>
            <a:r>
              <a:rPr lang="en-US" sz="2200" dirty="0"/>
              <a:t> (CLL) → susceptibility to viral, fungal and opportunistic infections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Infections are an important cause of morbidity</a:t>
            </a:r>
          </a:p>
          <a:p>
            <a:pPr>
              <a:lnSpc>
                <a:spcPct val="80000"/>
              </a:lnSpc>
            </a:pPr>
            <a:r>
              <a:rPr lang="en-US" sz="2200" b="1" dirty="0"/>
              <a:t>Treatment:  </a:t>
            </a:r>
            <a:r>
              <a:rPr lang="en-US" sz="2200" dirty="0"/>
              <a:t>clinically significant </a:t>
            </a:r>
            <a:r>
              <a:rPr lang="en-US" sz="2200" dirty="0" err="1"/>
              <a:t>humoral</a:t>
            </a:r>
            <a:r>
              <a:rPr lang="en-US" sz="2200" dirty="0"/>
              <a:t> defect (↓</a:t>
            </a:r>
            <a:r>
              <a:rPr lang="en-US" sz="2200" dirty="0" err="1"/>
              <a:t>Ig</a:t>
            </a:r>
            <a:r>
              <a:rPr lang="en-US" sz="2200" dirty="0"/>
              <a:t>, recurrent and/or severe bacterial infections, poor specific antibody responses) → ATB prophylaxis → in case of failure replacement immunoglobulin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 smtClean="0"/>
              <a:t>Protein-losing </a:t>
            </a:r>
            <a:r>
              <a:rPr lang="en-US" b="1" dirty="0"/>
              <a:t>states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484784"/>
            <a:ext cx="9024688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200" b="1" i="1" dirty="0" smtClean="0"/>
              <a:t>a</a:t>
            </a:r>
            <a:r>
              <a:rPr lang="en-US" sz="2200" b="1" i="1" dirty="0"/>
              <a:t>/ Protein-losing enteropathies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u="sng" dirty="0"/>
              <a:t>Primary: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-    inflammatory (</a:t>
            </a:r>
            <a:r>
              <a:rPr lang="en-US" sz="2200" dirty="0" err="1"/>
              <a:t>Crohn’s</a:t>
            </a:r>
            <a:r>
              <a:rPr lang="en-US" sz="2200" dirty="0"/>
              <a:t> disease, ulcerative colitis, </a:t>
            </a:r>
            <a:r>
              <a:rPr lang="en-US" sz="2200" dirty="0" err="1"/>
              <a:t>coeliac</a:t>
            </a:r>
            <a:r>
              <a:rPr lang="en-US" sz="2200" dirty="0"/>
              <a:t> disease)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200" dirty="0" smtClean="0"/>
              <a:t>  </a:t>
            </a:r>
            <a:r>
              <a:rPr lang="en-US" sz="2200" dirty="0" err="1" smtClean="0"/>
              <a:t>infecti</a:t>
            </a:r>
            <a:r>
              <a:rPr lang="cs-CZ" sz="2200" dirty="0" err="1" smtClean="0"/>
              <a:t>ous</a:t>
            </a:r>
            <a:r>
              <a:rPr lang="en-US" sz="2200" dirty="0" smtClean="0"/>
              <a:t> </a:t>
            </a:r>
            <a:r>
              <a:rPr lang="en-US" sz="2200" dirty="0"/>
              <a:t>(enteric infections)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/>
              <a:t>Protein loss via mucosal injury → </a:t>
            </a:r>
            <a:r>
              <a:rPr lang="en-US" sz="2200" dirty="0" err="1"/>
              <a:t>hypoalbuminemia</a:t>
            </a:r>
            <a:r>
              <a:rPr lang="en-US" sz="2200" dirty="0"/>
              <a:t>, ↓</a:t>
            </a:r>
            <a:r>
              <a:rPr lang="en-US" sz="2200" dirty="0" err="1"/>
              <a:t>IgG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b="1" i="1" dirty="0"/>
              <a:t>Treatment:</a:t>
            </a:r>
            <a:r>
              <a:rPr lang="en-US" sz="2200" i="1" dirty="0"/>
              <a:t>  </a:t>
            </a:r>
            <a:r>
              <a:rPr lang="en-US" sz="2200" dirty="0"/>
              <a:t>therapy of underlying disorder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  </a:t>
            </a:r>
            <a:r>
              <a:rPr lang="en-US" sz="2200" dirty="0" smtClean="0"/>
              <a:t>                 </a:t>
            </a:r>
            <a:r>
              <a:rPr lang="en-US" sz="2200" dirty="0"/>
              <a:t>replacement immunoglobulin only exceptionally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u="sng" dirty="0"/>
              <a:t>Secondary: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-    intestinal </a:t>
            </a:r>
            <a:r>
              <a:rPr lang="en-US" sz="2200" dirty="0" err="1"/>
              <a:t>lymphangiectasia</a:t>
            </a:r>
            <a:r>
              <a:rPr lang="en-US" sz="2200" dirty="0"/>
              <a:t>)</a:t>
            </a:r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Protein-losing states</a:t>
            </a:r>
            <a:endParaRPr lang="en-GB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484784"/>
            <a:ext cx="9144000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600" b="1" dirty="0"/>
              <a:t>Intestinal </a:t>
            </a:r>
            <a:r>
              <a:rPr lang="en-US" sz="2600" b="1" dirty="0" err="1"/>
              <a:t>lymphangiectasia</a:t>
            </a:r>
            <a:endParaRPr lang="en-US" sz="2600" b="1" dirty="0"/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dirty="0"/>
              <a:t>primary </a:t>
            </a:r>
            <a:r>
              <a:rPr lang="cs-CZ" sz="2200" dirty="0" err="1"/>
              <a:t>lymphangiectasia</a:t>
            </a:r>
            <a:r>
              <a:rPr lang="cs-CZ" sz="2200" dirty="0"/>
              <a:t> </a:t>
            </a:r>
            <a:r>
              <a:rPr lang="en-US" sz="2200" dirty="0"/>
              <a:t>is rare congenital disease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dirty="0"/>
              <a:t>dilatations in mucosal and </a:t>
            </a:r>
            <a:r>
              <a:rPr lang="en-US" sz="2200" dirty="0" err="1"/>
              <a:t>submucosal</a:t>
            </a:r>
            <a:r>
              <a:rPr lang="en-US" sz="2200" dirty="0"/>
              <a:t> </a:t>
            </a:r>
            <a:r>
              <a:rPr lang="en-US" sz="2200" dirty="0" err="1"/>
              <a:t>lymphatics</a:t>
            </a:r>
            <a:r>
              <a:rPr lang="en-US" sz="2200" dirty="0"/>
              <a:t> → leakage of lymph into bowel lumen → ↓albumin, ↓</a:t>
            </a:r>
            <a:r>
              <a:rPr lang="en-US" sz="2200" dirty="0" err="1"/>
              <a:t>Ig</a:t>
            </a:r>
            <a:r>
              <a:rPr lang="en-US" sz="2200" dirty="0"/>
              <a:t>, ↓ lymphocytes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i="1" u="sng" dirty="0"/>
              <a:t>primary</a:t>
            </a:r>
            <a:r>
              <a:rPr lang="en-US" sz="2200" dirty="0"/>
              <a:t> can be associated with the other syndromes (yellow-nail </a:t>
            </a:r>
            <a:r>
              <a:rPr lang="en-US" sz="2200" dirty="0" err="1"/>
              <a:t>sy</a:t>
            </a:r>
            <a:r>
              <a:rPr lang="en-US" sz="2200" dirty="0"/>
              <a:t>., neurofibromatosis type 1, Turner’s </a:t>
            </a:r>
            <a:r>
              <a:rPr lang="en-US" sz="2200" dirty="0" err="1"/>
              <a:t>sy</a:t>
            </a:r>
            <a:r>
              <a:rPr lang="en-US" sz="2200" dirty="0"/>
              <a:t>., Noonan’s </a:t>
            </a:r>
            <a:r>
              <a:rPr lang="en-US" sz="2200" dirty="0" err="1"/>
              <a:t>sy</a:t>
            </a:r>
            <a:r>
              <a:rPr lang="en-US" sz="2200" dirty="0"/>
              <a:t>. etc.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i="1" u="sng" dirty="0"/>
              <a:t>secondary </a:t>
            </a:r>
            <a:r>
              <a:rPr lang="en-US" sz="2200" dirty="0"/>
              <a:t>in IBD</a:t>
            </a:r>
            <a:r>
              <a:rPr lang="cs-CZ" sz="2200" dirty="0"/>
              <a:t>, </a:t>
            </a:r>
            <a:r>
              <a:rPr lang="cs-CZ" sz="2200" dirty="0" err="1"/>
              <a:t>right</a:t>
            </a:r>
            <a:r>
              <a:rPr lang="cs-CZ" sz="2200" dirty="0"/>
              <a:t>-</a:t>
            </a:r>
            <a:r>
              <a:rPr lang="cs-CZ" sz="2200" dirty="0" err="1"/>
              <a:t>sided</a:t>
            </a:r>
            <a:r>
              <a:rPr lang="cs-CZ" sz="2200" dirty="0"/>
              <a:t> </a:t>
            </a:r>
            <a:r>
              <a:rPr lang="cs-CZ" sz="2200" dirty="0" err="1"/>
              <a:t>heart</a:t>
            </a:r>
            <a:r>
              <a:rPr lang="cs-CZ" sz="2200" dirty="0"/>
              <a:t> </a:t>
            </a:r>
            <a:r>
              <a:rPr lang="cs-CZ" sz="2200" dirty="0" err="1"/>
              <a:t>failure</a:t>
            </a:r>
            <a:r>
              <a:rPr lang="cs-CZ" sz="2200" dirty="0"/>
              <a:t> (↑</a:t>
            </a:r>
            <a:r>
              <a:rPr lang="cs-CZ" sz="2200" dirty="0" err="1"/>
              <a:t>central</a:t>
            </a:r>
            <a:r>
              <a:rPr lang="cs-CZ" sz="2200" dirty="0"/>
              <a:t> </a:t>
            </a:r>
            <a:r>
              <a:rPr lang="cs-CZ" sz="2200" dirty="0" err="1"/>
              <a:t>venous</a:t>
            </a:r>
            <a:r>
              <a:rPr lang="cs-CZ" sz="2200" dirty="0"/>
              <a:t> </a:t>
            </a:r>
            <a:r>
              <a:rPr lang="cs-CZ" sz="2200" dirty="0" err="1"/>
              <a:t>pressure</a:t>
            </a:r>
            <a:r>
              <a:rPr lang="cs-CZ" sz="2200" dirty="0"/>
              <a:t>)</a:t>
            </a:r>
            <a:endParaRPr lang="en-US" sz="22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200" dirty="0"/>
              <a:t>patients can suffer from bacterial and opportunistic infections</a:t>
            </a:r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Treatment: </a:t>
            </a:r>
            <a:r>
              <a:rPr lang="en-US" sz="2200" dirty="0"/>
              <a:t>dietary exclusion of long chain fatty acids (limits losses into GIT)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               surgical treatment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               ATB prophylaxis and/or </a:t>
            </a:r>
            <a:r>
              <a:rPr lang="en-US" sz="2200" dirty="0" err="1"/>
              <a:t>Ig</a:t>
            </a:r>
            <a:r>
              <a:rPr lang="en-US" sz="2200" dirty="0"/>
              <a:t> replacement could be considered in   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               symptomatic patients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Protein-losing states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828800"/>
            <a:ext cx="8568952" cy="46245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200" b="1" i="1" dirty="0" smtClean="0"/>
              <a:t>b</a:t>
            </a:r>
            <a:r>
              <a:rPr lang="en-US" sz="2200" b="1" i="1" dirty="0"/>
              <a:t>/ Protein-losing nephropathies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 err="1"/>
              <a:t>Nephrotic</a:t>
            </a:r>
            <a:r>
              <a:rPr lang="en-US" sz="2200" dirty="0"/>
              <a:t> syndrome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Loss of albumin through </a:t>
            </a:r>
            <a:r>
              <a:rPr lang="en-US" sz="2200" dirty="0" err="1"/>
              <a:t>glomeruli</a:t>
            </a:r>
            <a:r>
              <a:rPr lang="en-US" sz="2200" dirty="0"/>
              <a:t> → edema, </a:t>
            </a:r>
            <a:r>
              <a:rPr lang="en-US" sz="2200" dirty="0" err="1"/>
              <a:t>anasarca</a:t>
            </a:r>
            <a:r>
              <a:rPr lang="en-US" sz="2200" dirty="0"/>
              <a:t>, loss of </a:t>
            </a:r>
            <a:r>
              <a:rPr lang="en-US" sz="2200" dirty="0" err="1"/>
              <a:t>IgG</a:t>
            </a:r>
            <a:r>
              <a:rPr lang="en-US" sz="2200" dirty="0"/>
              <a:t> →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</a:t>
            </a:r>
            <a:r>
              <a:rPr lang="en-US" sz="2200" dirty="0" err="1"/>
              <a:t>hypogammaglobulinemia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Treatment:</a:t>
            </a:r>
            <a:r>
              <a:rPr lang="en-US" sz="2200" dirty="0"/>
              <a:t> therapy of underlying disorder</a:t>
            </a:r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en-US" b="1" dirty="0"/>
              <a:t>Disorders associated with impaired lymphatic circulation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709928"/>
            <a:ext cx="9777984" cy="51480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2200" b="1" dirty="0" smtClean="0"/>
              <a:t>a</a:t>
            </a:r>
            <a:r>
              <a:rPr lang="en-US" sz="2200" b="1" dirty="0"/>
              <a:t>/ </a:t>
            </a:r>
            <a:r>
              <a:rPr lang="en-US" sz="2200" b="1" dirty="0" err="1"/>
              <a:t>chylothorax</a:t>
            </a:r>
            <a:r>
              <a:rPr lang="en-US" sz="2200" b="1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= presence of </a:t>
            </a:r>
            <a:r>
              <a:rPr lang="en-US" sz="2200" dirty="0" err="1"/>
              <a:t>chyle</a:t>
            </a:r>
            <a:r>
              <a:rPr lang="en-US" sz="2200" dirty="0"/>
              <a:t> in pleural cavity</a:t>
            </a:r>
          </a:p>
          <a:p>
            <a:pPr>
              <a:lnSpc>
                <a:spcPct val="80000"/>
              </a:lnSpc>
            </a:pPr>
            <a:r>
              <a:rPr lang="en-US" sz="2200" i="1" dirty="0"/>
              <a:t>Causes: </a:t>
            </a:r>
            <a:r>
              <a:rPr lang="en-US" sz="2200" dirty="0"/>
              <a:t>damage to thoracic duct (trauma, surgery) 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             malignant obstruction of thoracic duct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             </a:t>
            </a:r>
            <a:r>
              <a:rPr lang="en-US" sz="2200" dirty="0" err="1"/>
              <a:t>mediastinal</a:t>
            </a:r>
            <a:r>
              <a:rPr lang="en-US" sz="2200" dirty="0"/>
              <a:t> </a:t>
            </a:r>
            <a:r>
              <a:rPr lang="en-US" sz="2200" dirty="0" err="1"/>
              <a:t>lymphadenopathy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              thrombosis of superior vena cava</a:t>
            </a:r>
          </a:p>
          <a:p>
            <a:pPr>
              <a:lnSpc>
                <a:spcPct val="80000"/>
              </a:lnSpc>
            </a:pPr>
            <a:r>
              <a:rPr lang="en-US" sz="2200" dirty="0" err="1"/>
              <a:t>Chylothorax</a:t>
            </a:r>
            <a:r>
              <a:rPr lang="en-US" sz="2200" dirty="0"/>
              <a:t> → loss of </a:t>
            </a:r>
            <a:r>
              <a:rPr lang="en-US" sz="2200" dirty="0" err="1"/>
              <a:t>Ig</a:t>
            </a:r>
            <a:r>
              <a:rPr lang="en-US" sz="2200" dirty="0"/>
              <a:t> and T cells → risk of bacterial and opportunistic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 infections</a:t>
            </a:r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Treatment: </a:t>
            </a:r>
            <a:r>
              <a:rPr lang="en-US" sz="2200" dirty="0"/>
              <a:t>therapy of underlying condition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2200" b="1" dirty="0"/>
              <a:t>b/ Proteus syndrome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= congenital disorder that causes skin overgrowth and atypical bone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development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Sequestration of Ig and lymphocytes in area of </a:t>
            </a:r>
            <a:r>
              <a:rPr lang="en-US" sz="2200" dirty="0" err="1"/>
              <a:t>lymphoedema</a:t>
            </a:r>
            <a:r>
              <a:rPr lang="en-US" sz="2200" dirty="0"/>
              <a:t> + intestinal </a:t>
            </a:r>
            <a:endParaRPr lang="cs-CZ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 </a:t>
            </a:r>
            <a:r>
              <a:rPr lang="cs-CZ" sz="2200" dirty="0" smtClean="0"/>
              <a:t>   </a:t>
            </a:r>
            <a:r>
              <a:rPr lang="en-US" sz="2200" dirty="0" err="1" smtClean="0"/>
              <a:t>lymphangiectasia</a:t>
            </a:r>
            <a:r>
              <a:rPr lang="en-US" sz="2200" dirty="0" smtClean="0"/>
              <a:t> </a:t>
            </a:r>
            <a:r>
              <a:rPr lang="en-US" sz="2200" dirty="0"/>
              <a:t>+ </a:t>
            </a:r>
            <a:r>
              <a:rPr lang="en-US" sz="2200" dirty="0" err="1"/>
              <a:t>hypercatabolism</a:t>
            </a:r>
            <a:r>
              <a:rPr lang="en-US" sz="2200" dirty="0"/>
              <a:t> of IgG →↓</a:t>
            </a:r>
            <a:r>
              <a:rPr lang="en-US" sz="2200" dirty="0" err="1"/>
              <a:t>IgG+A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</a:t>
            </a:r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en-US" b="1" dirty="0"/>
              <a:t>Disorders associated with increased immunoglobulin catabolism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847088"/>
            <a:ext cx="8850952" cy="460624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200" b="1" dirty="0" smtClean="0"/>
              <a:t>Myotonic </a:t>
            </a:r>
            <a:r>
              <a:rPr lang="en-US" sz="2200" b="1" dirty="0"/>
              <a:t>dystrophy</a:t>
            </a:r>
          </a:p>
          <a:p>
            <a:pPr>
              <a:lnSpc>
                <a:spcPct val="80000"/>
              </a:lnSpc>
              <a:buNone/>
            </a:pPr>
            <a:endParaRPr lang="en-US" sz="2200" b="1" i="1" dirty="0"/>
          </a:p>
          <a:p>
            <a:pPr>
              <a:lnSpc>
                <a:spcPct val="80000"/>
              </a:lnSpc>
            </a:pPr>
            <a:r>
              <a:rPr lang="en-US" sz="2200" dirty="0"/>
              <a:t>Decreased levels of </a:t>
            </a:r>
            <a:r>
              <a:rPr lang="en-US" sz="2200" dirty="0" err="1"/>
              <a:t>IgG</a:t>
            </a:r>
            <a:r>
              <a:rPr lang="en-US" sz="2200" dirty="0"/>
              <a:t> attributed to </a:t>
            </a:r>
            <a:r>
              <a:rPr lang="en-US" sz="2200" dirty="0" err="1"/>
              <a:t>hypercatabolism</a:t>
            </a:r>
            <a:r>
              <a:rPr lang="en-US" sz="2200" dirty="0"/>
              <a:t> of </a:t>
            </a:r>
            <a:r>
              <a:rPr lang="en-US" sz="2200" dirty="0" err="1"/>
              <a:t>IgG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200" dirty="0"/>
              <a:t>Clinical significance of </a:t>
            </a:r>
            <a:r>
              <a:rPr lang="en-US" sz="2200" dirty="0" err="1"/>
              <a:t>hypogammaglobulinemia</a:t>
            </a:r>
            <a:r>
              <a:rPr lang="en-US" sz="2200" dirty="0"/>
              <a:t> is </a:t>
            </a:r>
            <a:r>
              <a:rPr lang="en-US" sz="2200" dirty="0" smtClean="0"/>
              <a:t>unclear</a:t>
            </a:r>
            <a:endParaRPr lang="cs-CZ" sz="22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Treatment: </a:t>
            </a:r>
            <a:r>
              <a:rPr lang="en-US" sz="2200" dirty="0"/>
              <a:t>in symptomatic patients, ATB prophylaxis, </a:t>
            </a:r>
            <a:r>
              <a:rPr lang="en-US" sz="2200" dirty="0" smtClean="0"/>
              <a:t>event.</a:t>
            </a:r>
            <a:r>
              <a:rPr lang="cs-CZ" sz="2200" dirty="0" err="1" smtClean="0"/>
              <a:t>Ig</a:t>
            </a:r>
            <a:r>
              <a:rPr lang="cs-CZ" sz="2200" dirty="0" smtClean="0"/>
              <a:t> </a:t>
            </a:r>
            <a:r>
              <a:rPr lang="en-US" sz="2200" dirty="0" smtClean="0"/>
              <a:t>replacement 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                  </a:t>
            </a: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 smtClean="0"/>
              <a:t>Iatrogenic </a:t>
            </a:r>
            <a:r>
              <a:rPr lang="en-US" b="1" dirty="0"/>
              <a:t>antibody deficiency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200" b="1" i="1" dirty="0" smtClean="0"/>
              <a:t>a/ Rituximab</a:t>
            </a:r>
          </a:p>
          <a:p>
            <a:pPr>
              <a:lnSpc>
                <a:spcPct val="80000"/>
              </a:lnSpc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= monoclonal antibody against CD20 used for treatment of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   lymphoproliferative diseases and systemic autoimmune diseases (RA,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   Wegener’s granulomatosis, </a:t>
            </a:r>
            <a:r>
              <a:rPr lang="en-US" sz="2200" dirty="0" err="1" smtClean="0"/>
              <a:t>Churg</a:t>
            </a:r>
            <a:r>
              <a:rPr lang="en-US" sz="2200" dirty="0" smtClean="0"/>
              <a:t>-Strauss </a:t>
            </a:r>
            <a:r>
              <a:rPr lang="en-US" sz="2200" dirty="0" err="1" smtClean="0"/>
              <a:t>sy</a:t>
            </a:r>
            <a:r>
              <a:rPr lang="en-US" sz="2200" dirty="0" smtClean="0"/>
              <a:t>.)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B cell depletion → ↓Ig </a:t>
            </a:r>
          </a:p>
          <a:p>
            <a:pPr>
              <a:lnSpc>
                <a:spcPct val="80000"/>
              </a:lnSpc>
            </a:pPr>
            <a:r>
              <a:rPr lang="en-US" sz="2200" dirty="0" err="1" smtClean="0"/>
              <a:t>Hypogammaglobulinemia</a:t>
            </a:r>
            <a:r>
              <a:rPr lang="en-US" sz="2200" dirty="0" smtClean="0"/>
              <a:t> observed esp.in B cell lymphoma (functional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      defect ? effect of chemotherapy ? effect of rituximab ? combination ?)</a:t>
            </a:r>
          </a:p>
          <a:p>
            <a:pPr>
              <a:lnSpc>
                <a:spcPct val="80000"/>
              </a:lnSpc>
              <a:buNone/>
            </a:pPr>
            <a:endParaRPr lang="en-US" sz="2200" dirty="0" smtClean="0"/>
          </a:p>
          <a:p>
            <a:pPr>
              <a:lnSpc>
                <a:spcPct val="80000"/>
              </a:lnSpc>
              <a:buNone/>
            </a:pPr>
            <a:r>
              <a:rPr lang="en-US" sz="2200" b="1" i="1" dirty="0" smtClean="0"/>
              <a:t>Treatment: </a:t>
            </a:r>
            <a:r>
              <a:rPr lang="en-US" sz="2200" dirty="0" smtClean="0"/>
              <a:t>minority of patients develop sustained </a:t>
            </a:r>
            <a:r>
              <a:rPr lang="en-US" sz="2200" dirty="0" err="1" smtClean="0"/>
              <a:t>hypoIg</a:t>
            </a:r>
            <a:r>
              <a:rPr lang="en-US" sz="2200" dirty="0" smtClean="0"/>
              <a:t> requiring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                     Ig replacement</a:t>
            </a:r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b="1" dirty="0"/>
              <a:t>Common Variable Immunodeficiency (CVID)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2945" y="1673424"/>
            <a:ext cx="10086109" cy="5184576"/>
          </a:xfrm>
        </p:spPr>
        <p:txBody>
          <a:bodyPr>
            <a:normAutofit/>
          </a:bodyPr>
          <a:lstStyle/>
          <a:p>
            <a:pPr lvl="0"/>
            <a:r>
              <a:rPr lang="en-US" sz="2600" dirty="0" err="1" smtClean="0"/>
              <a:t>Heterogenous</a:t>
            </a:r>
            <a:r>
              <a:rPr lang="en-US" sz="2600" dirty="0" smtClean="0"/>
              <a:t> group of PIDs with the latest onset (3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to 4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decade of life, not earlier than 2 years of age)</a:t>
            </a:r>
          </a:p>
          <a:p>
            <a:pPr lvl="0"/>
            <a:r>
              <a:rPr lang="en-US" sz="2600" dirty="0" smtClean="0"/>
              <a:t>Primary antibody immunodeficiency</a:t>
            </a:r>
          </a:p>
          <a:p>
            <a:pPr lvl="0"/>
            <a:r>
              <a:rPr lang="en-US" sz="2600" dirty="0" smtClean="0"/>
              <a:t>Prevalence 1:25 000 in </a:t>
            </a:r>
            <a:r>
              <a:rPr lang="en-US" sz="2600" dirty="0" err="1" smtClean="0"/>
              <a:t>caucasians</a:t>
            </a:r>
            <a:endParaRPr lang="en-US" sz="2600" dirty="0" smtClean="0"/>
          </a:p>
          <a:p>
            <a:pPr lvl="0"/>
            <a:r>
              <a:rPr lang="en-US" sz="2600" dirty="0" smtClean="0"/>
              <a:t>~20% of PIDs in Czech Republic (2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most frequent PID)</a:t>
            </a:r>
          </a:p>
          <a:p>
            <a:pPr lvl="0"/>
            <a:r>
              <a:rPr lang="en-US" sz="2600" dirty="0" smtClean="0"/>
              <a:t>CVID seems to be the result from a variety of mutations that all contribute to a failure in antibody production (ICOS, TACI, CD19, CD20, CD21, CD81, BAFF-R, NFKB2)</a:t>
            </a:r>
          </a:p>
          <a:p>
            <a:pPr lvl="0"/>
            <a:r>
              <a:rPr lang="en-US" sz="2600" dirty="0" smtClean="0"/>
              <a:t>B cells polyclonal, able to recognize an antigen and proliferate  X  impaired ability to become memory cells and mature plasma cells</a:t>
            </a:r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Iatrogenic antibody deficiency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b/ CD19-targeted </a:t>
            </a:r>
            <a:r>
              <a:rPr lang="en-US" sz="2200" b="1" i="1" dirty="0" err="1"/>
              <a:t>chimeric</a:t>
            </a:r>
            <a:r>
              <a:rPr lang="en-US" sz="2200" b="1" i="1" dirty="0"/>
              <a:t> antigen receptor T cells (CART)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Use of CART against B cell antigens (CD19) to treat acute lymphoblastic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</a:t>
            </a:r>
            <a:r>
              <a:rPr lang="en-US" sz="2200" dirty="0" err="1"/>
              <a:t>leukaemia</a:t>
            </a:r>
            <a:r>
              <a:rPr lang="en-US" sz="2200" dirty="0"/>
              <a:t> (ALL) was associated with B cell </a:t>
            </a:r>
            <a:r>
              <a:rPr lang="en-US" sz="2200" dirty="0" err="1"/>
              <a:t>aplasia</a:t>
            </a:r>
            <a:r>
              <a:rPr lang="en-US" sz="2200" dirty="0"/>
              <a:t> →↓</a:t>
            </a:r>
            <a:r>
              <a:rPr lang="en-US" sz="2200" dirty="0" err="1"/>
              <a:t>Ig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Treatment:</a:t>
            </a:r>
            <a:r>
              <a:rPr lang="en-US" sz="2200" dirty="0"/>
              <a:t> sometimes </a:t>
            </a:r>
            <a:r>
              <a:rPr lang="en-US" sz="2200" dirty="0" err="1"/>
              <a:t>Ig</a:t>
            </a:r>
            <a:r>
              <a:rPr lang="en-US" sz="2200" dirty="0"/>
              <a:t> replacement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c/ </a:t>
            </a:r>
            <a:r>
              <a:rPr lang="en-US" sz="2200" b="1" i="1" dirty="0" err="1"/>
              <a:t>Atacicept</a:t>
            </a:r>
            <a:endParaRPr lang="en-US" sz="2200" b="1" i="1" dirty="0"/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= humanized recombinant fusion protein against TACI → B cell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suppression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Tested in treatment of lupus nephritis → some subjects developed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</a:t>
            </a:r>
            <a:r>
              <a:rPr lang="en-US" sz="2200" dirty="0" err="1" smtClean="0"/>
              <a:t>hypogammaglobulinemia</a:t>
            </a:r>
            <a:r>
              <a:rPr lang="en-US" sz="2200" dirty="0" smtClean="0"/>
              <a:t> </a:t>
            </a:r>
            <a:r>
              <a:rPr lang="en-US" sz="2200" dirty="0"/>
              <a:t>and serious infections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Iatrogenic antibody deficiency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1234440"/>
            <a:ext cx="8784976" cy="521889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d/ </a:t>
            </a:r>
            <a:r>
              <a:rPr lang="en-US" sz="2200" b="1" i="1" dirty="0" err="1"/>
              <a:t>Imatinib</a:t>
            </a:r>
            <a:endParaRPr lang="en-US" sz="2200" b="1" i="1" dirty="0"/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= a selective tyrosine </a:t>
            </a:r>
            <a:r>
              <a:rPr lang="en-US" sz="2200" dirty="0" err="1"/>
              <a:t>kinase</a:t>
            </a:r>
            <a:r>
              <a:rPr lang="en-US" sz="2200" dirty="0"/>
              <a:t> inhibitor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Tested for treatment of chronic myeloid </a:t>
            </a:r>
            <a:r>
              <a:rPr lang="en-US" sz="2200" dirty="0" err="1"/>
              <a:t>leukaemia</a:t>
            </a:r>
            <a:r>
              <a:rPr lang="en-US" sz="2200" dirty="0"/>
              <a:t> (CML) – some patients </a:t>
            </a:r>
            <a:endParaRPr lang="cs-CZ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 </a:t>
            </a:r>
            <a:r>
              <a:rPr lang="cs-CZ" sz="2200" dirty="0" smtClean="0"/>
              <a:t>  </a:t>
            </a:r>
            <a:r>
              <a:rPr lang="en-US" sz="2200" dirty="0" smtClean="0"/>
              <a:t>developed </a:t>
            </a:r>
            <a:r>
              <a:rPr lang="en-US" sz="2200" dirty="0" err="1"/>
              <a:t>hypogammaglobulinemia</a:t>
            </a:r>
            <a:r>
              <a:rPr lang="en-US" sz="2200" dirty="0"/>
              <a:t>, maybe due to inhibition of Ig class </a:t>
            </a:r>
            <a:endParaRPr lang="cs-CZ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 </a:t>
            </a:r>
            <a:r>
              <a:rPr lang="cs-CZ" sz="2200" dirty="0" smtClean="0"/>
              <a:t>  </a:t>
            </a:r>
            <a:r>
              <a:rPr lang="en-US" sz="2200" dirty="0" smtClean="0"/>
              <a:t>switch </a:t>
            </a:r>
            <a:r>
              <a:rPr lang="en-US" sz="2200" dirty="0"/>
              <a:t>recombination  </a:t>
            </a:r>
          </a:p>
          <a:p>
            <a:pPr>
              <a:lnSpc>
                <a:spcPct val="80000"/>
              </a:lnSpc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e/ </a:t>
            </a:r>
            <a:r>
              <a:rPr lang="en-US" sz="2200" b="1" i="1" dirty="0" err="1"/>
              <a:t>Mycophenolate</a:t>
            </a:r>
            <a:r>
              <a:rPr lang="en-US" sz="2200" b="1" i="1" dirty="0"/>
              <a:t> </a:t>
            </a:r>
            <a:r>
              <a:rPr lang="en-US" sz="2200" b="1" i="1" dirty="0" err="1"/>
              <a:t>mofetil</a:t>
            </a:r>
            <a:endParaRPr lang="en-US" sz="2200" b="1" i="1" dirty="0"/>
          </a:p>
          <a:p>
            <a:pPr>
              <a:lnSpc>
                <a:spcPct val="80000"/>
              </a:lnSpc>
            </a:pPr>
            <a:r>
              <a:rPr lang="en-US" sz="2200" dirty="0"/>
              <a:t>Inhibits de-novo synthesis of </a:t>
            </a:r>
            <a:r>
              <a:rPr lang="en-US" sz="2200" dirty="0" err="1"/>
              <a:t>purines</a:t>
            </a:r>
            <a:r>
              <a:rPr lang="en-US" sz="2200" dirty="0"/>
              <a:t> in lymphocytes → wide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</a:t>
            </a:r>
            <a:r>
              <a:rPr lang="en-US" sz="2200" dirty="0" smtClean="0"/>
              <a:t>ranging </a:t>
            </a:r>
            <a:r>
              <a:rPr lang="en-US" sz="2200" dirty="0"/>
              <a:t>effects across the immune system, but preferentially on B cell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</a:t>
            </a:r>
            <a:r>
              <a:rPr lang="en-US" sz="2200" dirty="0" smtClean="0"/>
              <a:t>activation</a:t>
            </a:r>
            <a:r>
              <a:rPr lang="en-US" sz="2200" dirty="0"/>
              <a:t>, proliferation and plasma cell generation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Used for treatment of transplanted patients or patients with SLE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Some patients developed </a:t>
            </a:r>
            <a:r>
              <a:rPr lang="en-US" sz="2200" dirty="0" err="1"/>
              <a:t>hypogammaglobulinemia</a:t>
            </a:r>
            <a:r>
              <a:rPr lang="en-US" sz="2200" dirty="0"/>
              <a:t> with </a:t>
            </a:r>
            <a:r>
              <a:rPr lang="en-US" sz="2200" dirty="0" err="1"/>
              <a:t>bronchiectasis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Iatrogenic antibody deficiency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f/ </a:t>
            </a:r>
            <a:r>
              <a:rPr lang="en-US" sz="2200" b="1" i="1" dirty="0" err="1"/>
              <a:t>Cyclophosphamide</a:t>
            </a:r>
            <a:endParaRPr lang="en-US" sz="2200" b="1" i="1" dirty="0"/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= </a:t>
            </a:r>
            <a:r>
              <a:rPr lang="en-US" sz="2200" dirty="0" err="1"/>
              <a:t>alkylating</a:t>
            </a:r>
            <a:r>
              <a:rPr lang="en-US" sz="2200" dirty="0"/>
              <a:t> agent killing activated T cells and B cells →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immunosuppressive </a:t>
            </a:r>
            <a:r>
              <a:rPr lang="en-US" sz="2200" dirty="0" err="1"/>
              <a:t>efects</a:t>
            </a:r>
            <a:r>
              <a:rPr lang="en-US" sz="22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2200" dirty="0" err="1"/>
              <a:t>Hypogammaglobulinemia</a:t>
            </a:r>
            <a:r>
              <a:rPr lang="en-US" sz="2200" dirty="0"/>
              <a:t> and </a:t>
            </a:r>
            <a:r>
              <a:rPr lang="en-US" sz="2200" dirty="0" err="1"/>
              <a:t>lymphopenia</a:t>
            </a:r>
            <a:r>
              <a:rPr lang="en-US" sz="2200" dirty="0"/>
              <a:t> are well-recognized adverse effects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Used in combination with high-dose steroids and </a:t>
            </a:r>
            <a:r>
              <a:rPr lang="cs-CZ" sz="2200" dirty="0" err="1"/>
              <a:t>r</a:t>
            </a:r>
            <a:r>
              <a:rPr lang="en-US" sz="2200" dirty="0" err="1"/>
              <a:t>ituximab</a:t>
            </a:r>
            <a:r>
              <a:rPr lang="en-US" sz="2200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g/ Corticosteroids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Some patients develop moderate reduction of </a:t>
            </a:r>
            <a:r>
              <a:rPr lang="en-US" sz="2200" dirty="0" err="1"/>
              <a:t>IgG</a:t>
            </a:r>
            <a:r>
              <a:rPr lang="en-US" sz="2200" dirty="0"/>
              <a:t> by systemic oral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  steroid treatment, but without clinical symptoms</a:t>
            </a:r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Iatrogenic antibody deficiency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528" y="1484784"/>
            <a:ext cx="8568952" cy="496855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/>
              <a:t>h/ </a:t>
            </a:r>
            <a:r>
              <a:rPr lang="en-US" sz="2200" b="1" i="1" dirty="0" err="1"/>
              <a:t>Antiepileptics</a:t>
            </a:r>
            <a:endParaRPr lang="en-US" sz="2200" b="1" i="1" dirty="0"/>
          </a:p>
          <a:p>
            <a:pPr>
              <a:lnSpc>
                <a:spcPct val="80000"/>
              </a:lnSpc>
            </a:pPr>
            <a:r>
              <a:rPr lang="en-US" sz="2200" dirty="0"/>
              <a:t>Some patients treated with phenytoin, carbamazepine, sodium </a:t>
            </a:r>
            <a:endParaRPr lang="cs-CZ" sz="22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 </a:t>
            </a:r>
            <a:r>
              <a:rPr lang="cs-CZ" sz="2200" dirty="0" smtClean="0"/>
              <a:t>  </a:t>
            </a:r>
            <a:r>
              <a:rPr lang="en-US" sz="2200" dirty="0" smtClean="0"/>
              <a:t>valproate </a:t>
            </a:r>
            <a:r>
              <a:rPr lang="en-US" sz="2200" dirty="0"/>
              <a:t>and lamotrigine developed </a:t>
            </a:r>
            <a:r>
              <a:rPr lang="en-US" sz="2200" dirty="0" err="1"/>
              <a:t>hypogammaglobulinemia</a:t>
            </a:r>
            <a:r>
              <a:rPr lang="en-US" sz="2200" dirty="0"/>
              <a:t>, some </a:t>
            </a:r>
            <a:endParaRPr lang="cs-CZ" sz="2200" dirty="0"/>
          </a:p>
          <a:p>
            <a:pPr>
              <a:lnSpc>
                <a:spcPct val="80000"/>
              </a:lnSpc>
              <a:buNone/>
            </a:pPr>
            <a:r>
              <a:rPr lang="cs-CZ" sz="2200" dirty="0"/>
              <a:t>   </a:t>
            </a:r>
            <a:r>
              <a:rPr lang="cs-CZ" sz="2200" dirty="0" smtClean="0"/>
              <a:t> </a:t>
            </a:r>
            <a:r>
              <a:rPr lang="en-US" sz="2200" dirty="0"/>
              <a:t>of them required </a:t>
            </a:r>
            <a:r>
              <a:rPr lang="en-US" sz="2200" dirty="0" err="1"/>
              <a:t>Ig</a:t>
            </a:r>
            <a:r>
              <a:rPr lang="en-US" sz="2200" dirty="0"/>
              <a:t> replacement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Pathogenesis is unclear</a:t>
            </a:r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None/>
            </a:pPr>
            <a:r>
              <a:rPr lang="en-US" sz="2200" b="1" i="1" dirty="0" err="1"/>
              <a:t>i</a:t>
            </a:r>
            <a:r>
              <a:rPr lang="en-US" sz="2200" b="1" i="1" dirty="0"/>
              <a:t>/ Other drugs</a:t>
            </a:r>
          </a:p>
          <a:p>
            <a:pPr>
              <a:lnSpc>
                <a:spcPct val="80000"/>
              </a:lnSpc>
            </a:pPr>
            <a:r>
              <a:rPr lang="en-US" sz="2200" dirty="0" err="1"/>
              <a:t>Sulphasalazine</a:t>
            </a:r>
            <a:r>
              <a:rPr lang="en-US" sz="2200" dirty="0"/>
              <a:t> (RA, IBD) and chlorpromazine (psychosis) can cause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/>
              <a:t>   </a:t>
            </a:r>
            <a:r>
              <a:rPr lang="en-US" sz="2200" dirty="0" smtClean="0"/>
              <a:t> </a:t>
            </a:r>
            <a:r>
              <a:rPr lang="en-US" sz="2200" dirty="0"/>
              <a:t>secondary </a:t>
            </a:r>
            <a:r>
              <a:rPr lang="en-US" sz="2200" dirty="0" err="1"/>
              <a:t>hypogammaglobulinemia</a:t>
            </a:r>
            <a:endParaRPr lang="en-US" sz="2200" dirty="0"/>
          </a:p>
          <a:p>
            <a:pPr>
              <a:lnSpc>
                <a:spcPct val="80000"/>
              </a:lnSpc>
              <a:buNone/>
            </a:pPr>
            <a:endParaRPr lang="cs-CZ" sz="2200" dirty="0"/>
          </a:p>
          <a:p>
            <a:pPr>
              <a:lnSpc>
                <a:spcPct val="80000"/>
              </a:lnSpc>
            </a:pPr>
            <a:endParaRPr lang="en-US" sz="2200" b="1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Hereditary</a:t>
            </a:r>
            <a:r>
              <a:rPr lang="cs-CZ" b="1" dirty="0"/>
              <a:t> </a:t>
            </a:r>
            <a:r>
              <a:rPr lang="cs-CZ" b="1" dirty="0" err="1"/>
              <a:t>Angioedema</a:t>
            </a:r>
            <a:r>
              <a:rPr lang="cs-CZ" b="1" dirty="0"/>
              <a:t> (HAE)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Hereditary Angioedema (HAE</a:t>
            </a:r>
            <a:r>
              <a:rPr lang="cs-CZ" b="1" dirty="0" smtClean="0"/>
              <a:t>)</a:t>
            </a:r>
            <a:endParaRPr lang="en-GB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Disorder of complement system and bradykinin metabolism regulation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≈ 10% of PIDs in Czech Republic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Atypical symptomatology for PID (recurrent swellings)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Possible to treat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0150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Hereditary Angioedema (HAE)</a:t>
            </a:r>
            <a:endParaRPr 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Inherited absence (</a:t>
            </a:r>
            <a:r>
              <a:rPr lang="en-US" sz="2400" b="1" dirty="0" smtClean="0"/>
              <a:t>HAE I</a:t>
            </a:r>
            <a:r>
              <a:rPr lang="en-US" sz="2400" dirty="0" smtClean="0"/>
              <a:t>) or functional defect of C1 inhibitor (</a:t>
            </a:r>
            <a:r>
              <a:rPr lang="en-US" sz="2400" b="1" dirty="0" smtClean="0"/>
              <a:t>HAE II</a:t>
            </a:r>
            <a:r>
              <a:rPr lang="en-US" sz="2400" dirty="0" smtClean="0"/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HAE III</a:t>
            </a:r>
            <a:r>
              <a:rPr lang="en-US" sz="2400" dirty="0" smtClean="0"/>
              <a:t> – estrogen dependent with or without mutation of F XII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9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9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u="sng" dirty="0" smtClean="0"/>
              <a:t>C1-inhibitor</a:t>
            </a:r>
            <a:r>
              <a:rPr lang="en-US" sz="2400" dirty="0" smtClean="0"/>
              <a:t>  = regulation of complement system, </a:t>
            </a:r>
            <a:r>
              <a:rPr lang="en-US" sz="2400" dirty="0" err="1" smtClean="0"/>
              <a:t>kinin</a:t>
            </a:r>
            <a:r>
              <a:rPr lang="en-US" sz="2400" dirty="0" smtClean="0"/>
              <a:t> and </a:t>
            </a:r>
            <a:r>
              <a:rPr lang="en-US" sz="2400" dirty="0" err="1" smtClean="0"/>
              <a:t>hemocoagulation</a:t>
            </a:r>
            <a:r>
              <a:rPr lang="en-US" sz="2400" dirty="0" smtClean="0"/>
              <a:t> cascade → in case of C1-INH deficiency: dysregulation of bradykinin metabolism → swellings</a:t>
            </a:r>
          </a:p>
          <a:p>
            <a:pPr eaLnBrk="1" hangingPunct="1">
              <a:lnSpc>
                <a:spcPct val="80000"/>
              </a:lnSpc>
            </a:pPr>
            <a:endParaRPr lang="en-GB" sz="2400" dirty="0"/>
          </a:p>
          <a:p>
            <a:pPr eaLnBrk="1" hangingPunct="1">
              <a:lnSpc>
                <a:spcPct val="80000"/>
              </a:lnSpc>
            </a:pP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424114" y="260350"/>
            <a:ext cx="973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/>
              <a:t>Kininogen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2927350" y="549276"/>
            <a:ext cx="0" cy="2447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63750" y="3068639"/>
            <a:ext cx="172878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 BRADYKININ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524001" y="3789364"/>
            <a:ext cx="9188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b="1" dirty="0" err="1" smtClean="0">
                <a:solidFill>
                  <a:srgbClr val="0070C0"/>
                </a:solidFill>
              </a:rPr>
              <a:t>Icatibant</a:t>
            </a:r>
            <a:endParaRPr lang="cs-CZ" altLang="cs-CZ" sz="1400" b="1" dirty="0">
              <a:solidFill>
                <a:srgbClr val="0070C0"/>
              </a:solidFill>
            </a:endParaRPr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1847850" y="4797425"/>
            <a:ext cx="647700" cy="2873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B2R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2208214" y="3500439"/>
            <a:ext cx="720725" cy="1296987"/>
          </a:xfrm>
          <a:prstGeom prst="line">
            <a:avLst/>
          </a:prstGeom>
          <a:noFill/>
          <a:ln w="349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000375" y="3500439"/>
            <a:ext cx="5032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566988" y="3933825"/>
            <a:ext cx="1695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/>
              <a:t>BRADYKININ (1-8)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7464426" y="5373688"/>
            <a:ext cx="73025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351089" y="5734050"/>
            <a:ext cx="18002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 smtClean="0"/>
              <a:t>ANGIOEDEMA</a:t>
            </a:r>
            <a:endParaRPr lang="cs-CZ" altLang="cs-CZ" dirty="0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279651" y="5084764"/>
            <a:ext cx="720725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3575051" y="5013326"/>
            <a:ext cx="720725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4440238" y="5013326"/>
            <a:ext cx="107950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727576" y="6237288"/>
            <a:ext cx="21242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dirty="0" err="1" smtClean="0"/>
              <a:t>Induced</a:t>
            </a:r>
            <a:r>
              <a:rPr lang="cs-CZ" altLang="cs-CZ" sz="1400" dirty="0" smtClean="0"/>
              <a:t> by </a:t>
            </a:r>
            <a:r>
              <a:rPr lang="cs-CZ" altLang="cs-CZ" sz="1400" dirty="0" err="1" smtClean="0"/>
              <a:t>inflammation</a:t>
            </a:r>
            <a:endParaRPr lang="cs-CZ" altLang="cs-CZ" sz="1400" dirty="0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4623594" y="139700"/>
            <a:ext cx="1150938" cy="3603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b="1" dirty="0" err="1" smtClean="0"/>
              <a:t>Surface</a:t>
            </a:r>
            <a:endParaRPr lang="cs-CZ" altLang="cs-CZ" sz="2000" b="1" dirty="0"/>
          </a:p>
        </p:txBody>
      </p:sp>
      <p:sp>
        <p:nvSpPr>
          <p:cNvPr id="6161" name="Oval 17"/>
          <p:cNvSpPr>
            <a:spLocks noChangeArrowheads="1"/>
          </p:cNvSpPr>
          <p:nvPr/>
        </p:nvSpPr>
        <p:spPr bwMode="auto">
          <a:xfrm>
            <a:off x="4008438" y="4724401"/>
            <a:ext cx="863600" cy="3603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B1R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1919288" y="4149725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3575050" y="620713"/>
            <a:ext cx="96051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dirty="0" err="1" smtClean="0"/>
              <a:t>Factor</a:t>
            </a:r>
            <a:r>
              <a:rPr lang="cs-CZ" altLang="cs-CZ" sz="1400" dirty="0" smtClean="0"/>
              <a:t> </a:t>
            </a:r>
            <a:r>
              <a:rPr lang="cs-CZ" altLang="cs-CZ" sz="1400" dirty="0"/>
              <a:t>XII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664201" y="620713"/>
            <a:ext cx="105990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dirty="0" err="1" smtClean="0"/>
              <a:t>Factor</a:t>
            </a:r>
            <a:r>
              <a:rPr lang="cs-CZ" altLang="cs-CZ" sz="1400" dirty="0" smtClean="0"/>
              <a:t> </a:t>
            </a:r>
            <a:r>
              <a:rPr lang="cs-CZ" altLang="cs-CZ" sz="1400" dirty="0" err="1"/>
              <a:t>XIIa</a:t>
            </a:r>
            <a:endParaRPr lang="cs-CZ" altLang="cs-CZ" sz="1400" dirty="0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9048750" y="404813"/>
            <a:ext cx="9108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dirty="0" err="1" smtClean="0"/>
              <a:t>Factor</a:t>
            </a:r>
            <a:r>
              <a:rPr lang="cs-CZ" altLang="cs-CZ" sz="1400" dirty="0" smtClean="0"/>
              <a:t> </a:t>
            </a:r>
            <a:r>
              <a:rPr lang="cs-CZ" altLang="cs-CZ" sz="1400" dirty="0"/>
              <a:t>XI</a:t>
            </a:r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4583114" y="76517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7032626" y="7651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7967664" y="620713"/>
            <a:ext cx="288925" cy="215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>
            <a:off x="8256589" y="76517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9480550" y="692151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9048751" y="1125538"/>
            <a:ext cx="10102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dirty="0" err="1" smtClean="0"/>
              <a:t>Factor</a:t>
            </a:r>
            <a:r>
              <a:rPr lang="cs-CZ" altLang="cs-CZ" sz="1400" dirty="0" smtClean="0"/>
              <a:t> </a:t>
            </a:r>
            <a:r>
              <a:rPr lang="cs-CZ" altLang="cs-CZ" sz="1400" dirty="0" err="1"/>
              <a:t>XIa</a:t>
            </a:r>
            <a:endParaRPr lang="cs-CZ" altLang="cs-CZ" sz="1400" dirty="0"/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324698" y="1052295"/>
            <a:ext cx="130035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dirty="0" smtClean="0">
                <a:solidFill>
                  <a:srgbClr val="FF0000"/>
                </a:solidFill>
              </a:rPr>
              <a:t>Kinin </a:t>
            </a:r>
            <a:r>
              <a:rPr lang="cs-CZ" altLang="cs-CZ" sz="1400" dirty="0" err="1" smtClean="0">
                <a:solidFill>
                  <a:srgbClr val="FF0000"/>
                </a:solidFill>
              </a:rPr>
              <a:t>cascade</a:t>
            </a:r>
            <a:endParaRPr lang="cs-CZ" altLang="cs-CZ" sz="1400" dirty="0">
              <a:solidFill>
                <a:srgbClr val="FF0000"/>
              </a:solidFill>
            </a:endParaRPr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 flipH="1">
            <a:off x="4151313" y="1557338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74" name="AutoShape 30"/>
          <p:cNvSpPr>
            <a:spLocks noChangeArrowheads="1"/>
          </p:cNvSpPr>
          <p:nvPr/>
        </p:nvSpPr>
        <p:spPr bwMode="auto">
          <a:xfrm>
            <a:off x="3863976" y="1412875"/>
            <a:ext cx="288925" cy="215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H="1">
            <a:off x="3143251" y="1557338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4583114" y="1390650"/>
            <a:ext cx="904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/>
              <a:t>Kalikrein</a:t>
            </a: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5016500" y="12684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>
            <a:off x="4872039" y="1054100"/>
            <a:ext cx="288925" cy="215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6179" name="Line 35"/>
          <p:cNvSpPr>
            <a:spLocks noChangeShapeType="1"/>
          </p:cNvSpPr>
          <p:nvPr/>
        </p:nvSpPr>
        <p:spPr bwMode="auto">
          <a:xfrm flipV="1">
            <a:off x="5016500" y="836614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 flipH="1">
            <a:off x="6167439" y="908051"/>
            <a:ext cx="1587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81" name="AutoShape 37"/>
          <p:cNvSpPr>
            <a:spLocks noChangeArrowheads="1"/>
          </p:cNvSpPr>
          <p:nvPr/>
        </p:nvSpPr>
        <p:spPr bwMode="auto">
          <a:xfrm>
            <a:off x="6024564" y="1052513"/>
            <a:ext cx="288925" cy="215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 flipH="1">
            <a:off x="6167438" y="126841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83" name="Freeform 39"/>
          <p:cNvSpPr>
            <a:spLocks/>
          </p:cNvSpPr>
          <p:nvPr/>
        </p:nvSpPr>
        <p:spPr bwMode="auto">
          <a:xfrm>
            <a:off x="5591175" y="981075"/>
            <a:ext cx="433388" cy="287338"/>
          </a:xfrm>
          <a:custGeom>
            <a:avLst/>
            <a:gdLst>
              <a:gd name="T0" fmla="*/ 2147483647 w 137"/>
              <a:gd name="T1" fmla="*/ 0 h 152"/>
              <a:gd name="T2" fmla="*/ 2147483647 w 137"/>
              <a:gd name="T3" fmla="*/ 2147483647 h 152"/>
              <a:gd name="T4" fmla="*/ 0 w 137"/>
              <a:gd name="T5" fmla="*/ 2147483647 h 152"/>
              <a:gd name="T6" fmla="*/ 0 60000 65536"/>
              <a:gd name="T7" fmla="*/ 0 60000 65536"/>
              <a:gd name="T8" fmla="*/ 0 60000 65536"/>
              <a:gd name="T9" fmla="*/ 0 w 137"/>
              <a:gd name="T10" fmla="*/ 0 h 152"/>
              <a:gd name="T11" fmla="*/ 137 w 137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7" h="152">
                <a:moveTo>
                  <a:pt x="137" y="0"/>
                </a:moveTo>
                <a:cubicBezTo>
                  <a:pt x="103" y="61"/>
                  <a:pt x="69" y="122"/>
                  <a:pt x="46" y="137"/>
                </a:cubicBezTo>
                <a:cubicBezTo>
                  <a:pt x="23" y="152"/>
                  <a:pt x="8" y="99"/>
                  <a:pt x="0" y="91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84" name="AutoShape 40"/>
          <p:cNvSpPr>
            <a:spLocks noChangeArrowheads="1"/>
          </p:cNvSpPr>
          <p:nvPr/>
        </p:nvSpPr>
        <p:spPr bwMode="auto">
          <a:xfrm>
            <a:off x="5375276" y="981075"/>
            <a:ext cx="288925" cy="215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6185" name="Line 41"/>
          <p:cNvSpPr>
            <a:spLocks noChangeShapeType="1"/>
          </p:cNvSpPr>
          <p:nvPr/>
        </p:nvSpPr>
        <p:spPr bwMode="auto">
          <a:xfrm flipH="1" flipV="1">
            <a:off x="5303838" y="908051"/>
            <a:ext cx="144462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6383339" y="1412875"/>
            <a:ext cx="1150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400"/>
              <a:t>Prekallikrein</a:t>
            </a:r>
          </a:p>
        </p:txBody>
      </p:sp>
      <p:sp>
        <p:nvSpPr>
          <p:cNvPr id="6187" name="Line 43"/>
          <p:cNvSpPr>
            <a:spLocks noChangeShapeType="1"/>
          </p:cNvSpPr>
          <p:nvPr/>
        </p:nvSpPr>
        <p:spPr bwMode="auto">
          <a:xfrm flipH="1">
            <a:off x="5519739" y="15573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88" name="Line 44"/>
          <p:cNvSpPr>
            <a:spLocks noChangeShapeType="1"/>
          </p:cNvSpPr>
          <p:nvPr/>
        </p:nvSpPr>
        <p:spPr bwMode="auto">
          <a:xfrm>
            <a:off x="7032625" y="836613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89" name="AutoShape 45"/>
          <p:cNvSpPr>
            <a:spLocks noChangeArrowheads="1"/>
          </p:cNvSpPr>
          <p:nvPr/>
        </p:nvSpPr>
        <p:spPr bwMode="auto">
          <a:xfrm>
            <a:off x="7608889" y="1196975"/>
            <a:ext cx="288925" cy="215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6190" name="Line 46"/>
          <p:cNvSpPr>
            <a:spLocks noChangeShapeType="1"/>
          </p:cNvSpPr>
          <p:nvPr/>
        </p:nvSpPr>
        <p:spPr bwMode="auto">
          <a:xfrm>
            <a:off x="7896226" y="1412876"/>
            <a:ext cx="5762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8472489" y="1626591"/>
            <a:ext cx="22942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dirty="0" err="1" smtClean="0">
                <a:solidFill>
                  <a:srgbClr val="FF0000"/>
                </a:solidFill>
              </a:rPr>
              <a:t>Haemocoagulation</a:t>
            </a:r>
            <a:r>
              <a:rPr lang="cs-CZ" altLang="cs-CZ" sz="1400" dirty="0" smtClean="0">
                <a:solidFill>
                  <a:srgbClr val="FF0000"/>
                </a:solidFill>
              </a:rPr>
              <a:t> </a:t>
            </a:r>
            <a:r>
              <a:rPr lang="cs-CZ" altLang="cs-CZ" sz="1400" dirty="0" err="1" smtClean="0">
                <a:solidFill>
                  <a:srgbClr val="FF0000"/>
                </a:solidFill>
              </a:rPr>
              <a:t>system</a:t>
            </a:r>
            <a:endParaRPr lang="cs-CZ" altLang="cs-CZ" sz="1400" dirty="0">
              <a:solidFill>
                <a:srgbClr val="FF0000"/>
              </a:solidFill>
            </a:endParaRP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7535864" y="1916113"/>
            <a:ext cx="422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C1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8543925" y="19891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9264650" y="1916113"/>
            <a:ext cx="884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C1r, C1s</a:t>
            </a:r>
          </a:p>
        </p:txBody>
      </p:sp>
      <p:sp>
        <p:nvSpPr>
          <p:cNvPr id="6195" name="AutoShape 51"/>
          <p:cNvSpPr>
            <a:spLocks noChangeArrowheads="1"/>
          </p:cNvSpPr>
          <p:nvPr/>
        </p:nvSpPr>
        <p:spPr bwMode="auto">
          <a:xfrm>
            <a:off x="8543926" y="1916113"/>
            <a:ext cx="288925" cy="215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>
            <a:off x="7896225" y="20605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>
            <a:off x="8832850" y="20605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4438650" y="1628775"/>
            <a:ext cx="471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tPA</a:t>
            </a:r>
          </a:p>
        </p:txBody>
      </p:sp>
      <p:sp>
        <p:nvSpPr>
          <p:cNvPr id="6199" name="Text Box 55"/>
          <p:cNvSpPr txBox="1">
            <a:spLocks noChangeArrowheads="1"/>
          </p:cNvSpPr>
          <p:nvPr/>
        </p:nvSpPr>
        <p:spPr bwMode="auto">
          <a:xfrm>
            <a:off x="5159375" y="1628775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UK</a:t>
            </a:r>
          </a:p>
        </p:txBody>
      </p:sp>
      <p:sp>
        <p:nvSpPr>
          <p:cNvPr id="6200" name="Line 56"/>
          <p:cNvSpPr>
            <a:spLocks noChangeShapeType="1"/>
          </p:cNvSpPr>
          <p:nvPr/>
        </p:nvSpPr>
        <p:spPr bwMode="auto">
          <a:xfrm>
            <a:off x="5016500" y="17002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01" name="Line 57"/>
          <p:cNvSpPr>
            <a:spLocks noChangeShapeType="1"/>
          </p:cNvSpPr>
          <p:nvPr/>
        </p:nvSpPr>
        <p:spPr bwMode="auto">
          <a:xfrm>
            <a:off x="5016500" y="20605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02" name="Line 58"/>
          <p:cNvSpPr>
            <a:spLocks noChangeShapeType="1"/>
          </p:cNvSpPr>
          <p:nvPr/>
        </p:nvSpPr>
        <p:spPr bwMode="auto">
          <a:xfrm>
            <a:off x="4656138" y="19161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03" name="Line 59"/>
          <p:cNvSpPr>
            <a:spLocks noChangeShapeType="1"/>
          </p:cNvSpPr>
          <p:nvPr/>
        </p:nvSpPr>
        <p:spPr bwMode="auto">
          <a:xfrm>
            <a:off x="5375275" y="22050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3287714" y="2205038"/>
            <a:ext cx="1209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Plasminogen</a:t>
            </a:r>
          </a:p>
        </p:txBody>
      </p:sp>
      <p:sp>
        <p:nvSpPr>
          <p:cNvPr id="6205" name="Line 61"/>
          <p:cNvSpPr>
            <a:spLocks noChangeShapeType="1"/>
          </p:cNvSpPr>
          <p:nvPr/>
        </p:nvSpPr>
        <p:spPr bwMode="auto">
          <a:xfrm>
            <a:off x="4511676" y="242093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06" name="Text Box 62"/>
          <p:cNvSpPr txBox="1">
            <a:spLocks noChangeArrowheads="1"/>
          </p:cNvSpPr>
          <p:nvPr/>
        </p:nvSpPr>
        <p:spPr bwMode="auto">
          <a:xfrm>
            <a:off x="5735639" y="2205038"/>
            <a:ext cx="815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Plasmin</a:t>
            </a:r>
          </a:p>
        </p:txBody>
      </p:sp>
      <p:sp>
        <p:nvSpPr>
          <p:cNvPr id="6207" name="Line 63"/>
          <p:cNvSpPr>
            <a:spLocks noChangeShapeType="1"/>
          </p:cNvSpPr>
          <p:nvPr/>
        </p:nvSpPr>
        <p:spPr bwMode="auto">
          <a:xfrm flipV="1">
            <a:off x="6527801" y="2133600"/>
            <a:ext cx="16557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08" name="Text Box 64"/>
          <p:cNvSpPr txBox="1">
            <a:spLocks noChangeArrowheads="1"/>
          </p:cNvSpPr>
          <p:nvPr/>
        </p:nvSpPr>
        <p:spPr bwMode="auto">
          <a:xfrm>
            <a:off x="3656568" y="2420938"/>
            <a:ext cx="165782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dirty="0" err="1" smtClean="0">
                <a:solidFill>
                  <a:srgbClr val="FF0000"/>
                </a:solidFill>
              </a:rPr>
              <a:t>Fibrinolytic</a:t>
            </a:r>
            <a:r>
              <a:rPr lang="cs-CZ" altLang="cs-CZ" sz="1400" dirty="0" smtClean="0">
                <a:solidFill>
                  <a:srgbClr val="FF0000"/>
                </a:solidFill>
              </a:rPr>
              <a:t> </a:t>
            </a:r>
            <a:r>
              <a:rPr lang="cs-CZ" altLang="cs-CZ" sz="1400" dirty="0" err="1" smtClean="0">
                <a:solidFill>
                  <a:srgbClr val="FF0000"/>
                </a:solidFill>
              </a:rPr>
              <a:t>system</a:t>
            </a:r>
            <a:endParaRPr lang="cs-CZ" altLang="cs-CZ" sz="1400" dirty="0">
              <a:solidFill>
                <a:srgbClr val="FF0000"/>
              </a:solidFill>
            </a:endParaRPr>
          </a:p>
        </p:txBody>
      </p:sp>
      <p:grpSp>
        <p:nvGrpSpPr>
          <p:cNvPr id="6209" name="Group 65"/>
          <p:cNvGrpSpPr>
            <a:grpSpLocks/>
          </p:cNvGrpSpPr>
          <p:nvPr/>
        </p:nvGrpSpPr>
        <p:grpSpPr bwMode="auto">
          <a:xfrm>
            <a:off x="3143250" y="2565401"/>
            <a:ext cx="2592388" cy="142875"/>
            <a:chOff x="1020" y="1616"/>
            <a:chExt cx="1633" cy="90"/>
          </a:xfrm>
        </p:grpSpPr>
        <p:sp>
          <p:nvSpPr>
            <p:cNvPr id="6248" name="Line 66"/>
            <p:cNvSpPr>
              <a:spLocks noChangeShapeType="1"/>
            </p:cNvSpPr>
            <p:nvPr/>
          </p:nvSpPr>
          <p:spPr bwMode="auto">
            <a:xfrm>
              <a:off x="2653" y="1616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249" name="Line 67"/>
            <p:cNvSpPr>
              <a:spLocks noChangeShapeType="1"/>
            </p:cNvSpPr>
            <p:nvPr/>
          </p:nvSpPr>
          <p:spPr bwMode="auto">
            <a:xfrm flipH="1">
              <a:off x="1020" y="1706"/>
              <a:ext cx="1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6210" name="Line 68"/>
          <p:cNvSpPr>
            <a:spLocks noChangeShapeType="1"/>
          </p:cNvSpPr>
          <p:nvPr/>
        </p:nvSpPr>
        <p:spPr bwMode="auto">
          <a:xfrm>
            <a:off x="5016500" y="17002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11" name="AutoShape 69"/>
          <p:cNvSpPr>
            <a:spLocks noChangeArrowheads="1"/>
          </p:cNvSpPr>
          <p:nvPr/>
        </p:nvSpPr>
        <p:spPr bwMode="auto">
          <a:xfrm>
            <a:off x="4872039" y="1844675"/>
            <a:ext cx="288925" cy="215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6212" name="Line 70"/>
          <p:cNvSpPr>
            <a:spLocks noChangeShapeType="1"/>
          </p:cNvSpPr>
          <p:nvPr/>
        </p:nvSpPr>
        <p:spPr bwMode="auto">
          <a:xfrm>
            <a:off x="6169025" y="2492376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13" name="AutoShape 71"/>
          <p:cNvSpPr>
            <a:spLocks noChangeArrowheads="1"/>
          </p:cNvSpPr>
          <p:nvPr/>
        </p:nvSpPr>
        <p:spPr bwMode="auto">
          <a:xfrm>
            <a:off x="6024564" y="2636838"/>
            <a:ext cx="288925" cy="215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6214" name="Line 72"/>
          <p:cNvSpPr>
            <a:spLocks noChangeShapeType="1"/>
          </p:cNvSpPr>
          <p:nvPr/>
        </p:nvSpPr>
        <p:spPr bwMode="auto">
          <a:xfrm>
            <a:off x="6169025" y="28527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15" name="Text Box 73"/>
          <p:cNvSpPr txBox="1">
            <a:spLocks noChangeArrowheads="1"/>
          </p:cNvSpPr>
          <p:nvPr/>
        </p:nvSpPr>
        <p:spPr bwMode="auto">
          <a:xfrm>
            <a:off x="5217651" y="3068638"/>
            <a:ext cx="236154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dirty="0" smtClean="0"/>
              <a:t>Fibrin </a:t>
            </a:r>
            <a:r>
              <a:rPr lang="cs-CZ" altLang="cs-CZ" sz="1400" dirty="0" err="1" smtClean="0"/>
              <a:t>degradation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products</a:t>
            </a:r>
            <a:endParaRPr lang="cs-CZ" altLang="cs-CZ" sz="1400" dirty="0"/>
          </a:p>
        </p:txBody>
      </p:sp>
      <p:sp>
        <p:nvSpPr>
          <p:cNvPr id="6216" name="Line 74"/>
          <p:cNvSpPr>
            <a:spLocks noChangeShapeType="1"/>
          </p:cNvSpPr>
          <p:nvPr/>
        </p:nvSpPr>
        <p:spPr bwMode="auto">
          <a:xfrm>
            <a:off x="9551988" y="22050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217" name="Text Box 75"/>
          <p:cNvSpPr txBox="1">
            <a:spLocks noChangeArrowheads="1"/>
          </p:cNvSpPr>
          <p:nvPr/>
        </p:nvSpPr>
        <p:spPr bwMode="auto">
          <a:xfrm>
            <a:off x="8256589" y="2636838"/>
            <a:ext cx="70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C4b2a</a:t>
            </a:r>
          </a:p>
        </p:txBody>
      </p:sp>
      <p:sp>
        <p:nvSpPr>
          <p:cNvPr id="6218" name="Line 76"/>
          <p:cNvSpPr>
            <a:spLocks noChangeShapeType="1"/>
          </p:cNvSpPr>
          <p:nvPr/>
        </p:nvSpPr>
        <p:spPr bwMode="auto">
          <a:xfrm flipH="1">
            <a:off x="8975726" y="27813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19" name="Line 77"/>
          <p:cNvSpPr>
            <a:spLocks noChangeShapeType="1"/>
          </p:cNvSpPr>
          <p:nvPr/>
        </p:nvSpPr>
        <p:spPr bwMode="auto">
          <a:xfrm flipV="1">
            <a:off x="9767888" y="2636838"/>
            <a:ext cx="21590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20" name="Line 78"/>
          <p:cNvSpPr>
            <a:spLocks noChangeShapeType="1"/>
          </p:cNvSpPr>
          <p:nvPr/>
        </p:nvSpPr>
        <p:spPr bwMode="auto">
          <a:xfrm>
            <a:off x="9767888" y="2781301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21" name="Text Box 79"/>
          <p:cNvSpPr txBox="1">
            <a:spLocks noChangeArrowheads="1"/>
          </p:cNvSpPr>
          <p:nvPr/>
        </p:nvSpPr>
        <p:spPr bwMode="auto">
          <a:xfrm>
            <a:off x="9840914" y="2420938"/>
            <a:ext cx="503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C2</a:t>
            </a:r>
          </a:p>
        </p:txBody>
      </p:sp>
      <p:sp>
        <p:nvSpPr>
          <p:cNvPr id="6222" name="Text Box 80"/>
          <p:cNvSpPr txBox="1">
            <a:spLocks noChangeArrowheads="1"/>
          </p:cNvSpPr>
          <p:nvPr/>
        </p:nvSpPr>
        <p:spPr bwMode="auto">
          <a:xfrm>
            <a:off x="9912351" y="2781300"/>
            <a:ext cx="411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/>
              <a:t>C4</a:t>
            </a:r>
          </a:p>
        </p:txBody>
      </p:sp>
      <p:sp>
        <p:nvSpPr>
          <p:cNvPr id="6223" name="Text Box 81"/>
          <p:cNvSpPr txBox="1">
            <a:spLocks noChangeArrowheads="1"/>
          </p:cNvSpPr>
          <p:nvPr/>
        </p:nvSpPr>
        <p:spPr bwMode="auto">
          <a:xfrm>
            <a:off x="8441321" y="3068638"/>
            <a:ext cx="181652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dirty="0" err="1" smtClean="0">
                <a:solidFill>
                  <a:srgbClr val="FF0000"/>
                </a:solidFill>
              </a:rPr>
              <a:t>Complement</a:t>
            </a:r>
            <a:r>
              <a:rPr lang="cs-CZ" altLang="cs-CZ" sz="1400" dirty="0" smtClean="0">
                <a:solidFill>
                  <a:srgbClr val="FF0000"/>
                </a:solidFill>
              </a:rPr>
              <a:t> </a:t>
            </a:r>
            <a:r>
              <a:rPr lang="cs-CZ" altLang="cs-CZ" sz="1400" dirty="0" err="1" smtClean="0">
                <a:solidFill>
                  <a:srgbClr val="FF0000"/>
                </a:solidFill>
              </a:rPr>
              <a:t>system</a:t>
            </a:r>
            <a:endParaRPr lang="cs-CZ" altLang="cs-CZ" sz="1400" dirty="0">
              <a:solidFill>
                <a:srgbClr val="FF0000"/>
              </a:solidFill>
            </a:endParaRPr>
          </a:p>
        </p:txBody>
      </p:sp>
      <p:sp>
        <p:nvSpPr>
          <p:cNvPr id="6224" name="Text Box 82"/>
          <p:cNvSpPr txBox="1">
            <a:spLocks noChangeArrowheads="1"/>
          </p:cNvSpPr>
          <p:nvPr/>
        </p:nvSpPr>
        <p:spPr bwMode="auto">
          <a:xfrm>
            <a:off x="3467011" y="3500438"/>
            <a:ext cx="16273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dirty="0" err="1" smtClean="0"/>
              <a:t>Carboxypeptidase</a:t>
            </a:r>
            <a:endParaRPr lang="cs-CZ" altLang="cs-CZ" sz="1400" dirty="0"/>
          </a:p>
          <a:p>
            <a:pPr algn="ctr" eaLnBrk="1" hangingPunct="1"/>
            <a:r>
              <a:rPr lang="cs-CZ" altLang="cs-CZ" sz="1400" dirty="0"/>
              <a:t>(</a:t>
            </a:r>
            <a:r>
              <a:rPr lang="cs-CZ" altLang="cs-CZ" sz="1400" dirty="0" err="1" smtClean="0"/>
              <a:t>Kininase</a:t>
            </a:r>
            <a:r>
              <a:rPr lang="cs-CZ" altLang="cs-CZ" sz="1400" dirty="0" smtClean="0"/>
              <a:t> </a:t>
            </a:r>
            <a:r>
              <a:rPr lang="cs-CZ" altLang="cs-CZ" sz="1400" dirty="0"/>
              <a:t>I)</a:t>
            </a:r>
          </a:p>
        </p:txBody>
      </p:sp>
      <p:sp>
        <p:nvSpPr>
          <p:cNvPr id="6225" name="Line 83"/>
          <p:cNvSpPr>
            <a:spLocks noChangeShapeType="1"/>
          </p:cNvSpPr>
          <p:nvPr/>
        </p:nvSpPr>
        <p:spPr bwMode="auto">
          <a:xfrm>
            <a:off x="3000376" y="3500438"/>
            <a:ext cx="5746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26" name="Line 84"/>
          <p:cNvSpPr>
            <a:spLocks noChangeShapeType="1"/>
          </p:cNvSpPr>
          <p:nvPr/>
        </p:nvSpPr>
        <p:spPr bwMode="auto">
          <a:xfrm flipH="1">
            <a:off x="3575051" y="3789364"/>
            <a:ext cx="2889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27" name="Line 85"/>
          <p:cNvSpPr>
            <a:spLocks noChangeShapeType="1"/>
          </p:cNvSpPr>
          <p:nvPr/>
        </p:nvSpPr>
        <p:spPr bwMode="auto">
          <a:xfrm>
            <a:off x="4151314" y="4005263"/>
            <a:ext cx="237648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28" name="Text Box 86"/>
          <p:cNvSpPr txBox="1">
            <a:spLocks noChangeArrowheads="1"/>
          </p:cNvSpPr>
          <p:nvPr/>
        </p:nvSpPr>
        <p:spPr bwMode="auto">
          <a:xfrm>
            <a:off x="5297054" y="3357563"/>
            <a:ext cx="236148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dirty="0"/>
              <a:t>APP </a:t>
            </a:r>
            <a:r>
              <a:rPr lang="cs-CZ" altLang="cs-CZ" sz="1400" dirty="0" err="1" smtClean="0"/>
              <a:t>neutral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andopeptidase</a:t>
            </a:r>
            <a:endParaRPr lang="cs-CZ" altLang="cs-CZ" sz="1400" dirty="0"/>
          </a:p>
        </p:txBody>
      </p:sp>
      <p:sp>
        <p:nvSpPr>
          <p:cNvPr id="6229" name="Text Box 87"/>
          <p:cNvSpPr txBox="1">
            <a:spLocks noChangeArrowheads="1"/>
          </p:cNvSpPr>
          <p:nvPr/>
        </p:nvSpPr>
        <p:spPr bwMode="auto">
          <a:xfrm>
            <a:off x="4720815" y="3789363"/>
            <a:ext cx="152958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dirty="0"/>
              <a:t>ACE (</a:t>
            </a:r>
            <a:r>
              <a:rPr lang="cs-CZ" altLang="cs-CZ" sz="1400" dirty="0" err="1" smtClean="0"/>
              <a:t>kininase</a:t>
            </a:r>
            <a:r>
              <a:rPr lang="cs-CZ" altLang="cs-CZ" sz="1400" dirty="0" smtClean="0"/>
              <a:t> </a:t>
            </a:r>
            <a:r>
              <a:rPr lang="cs-CZ" altLang="cs-CZ" sz="1400" dirty="0"/>
              <a:t>II)</a:t>
            </a:r>
          </a:p>
        </p:txBody>
      </p:sp>
      <p:sp>
        <p:nvSpPr>
          <p:cNvPr id="6230" name="Text Box 88"/>
          <p:cNvSpPr txBox="1">
            <a:spLocks noChangeArrowheads="1"/>
          </p:cNvSpPr>
          <p:nvPr/>
        </p:nvSpPr>
        <p:spPr bwMode="auto">
          <a:xfrm>
            <a:off x="6456363" y="4724400"/>
            <a:ext cx="16954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/>
              <a:t>BRADYKININ (1-7)</a:t>
            </a:r>
          </a:p>
        </p:txBody>
      </p:sp>
      <p:sp>
        <p:nvSpPr>
          <p:cNvPr id="6231" name="Line 89"/>
          <p:cNvSpPr>
            <a:spLocks noChangeShapeType="1"/>
          </p:cNvSpPr>
          <p:nvPr/>
        </p:nvSpPr>
        <p:spPr bwMode="auto">
          <a:xfrm>
            <a:off x="5375275" y="4076701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32" name="Line 90"/>
          <p:cNvSpPr>
            <a:spLocks noChangeShapeType="1"/>
          </p:cNvSpPr>
          <p:nvPr/>
        </p:nvSpPr>
        <p:spPr bwMode="auto">
          <a:xfrm>
            <a:off x="6383338" y="3644901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33" name="Line 91"/>
          <p:cNvSpPr>
            <a:spLocks noChangeShapeType="1"/>
          </p:cNvSpPr>
          <p:nvPr/>
        </p:nvSpPr>
        <p:spPr bwMode="auto">
          <a:xfrm>
            <a:off x="3719513" y="4221163"/>
            <a:ext cx="1655762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34" name="Line 92"/>
          <p:cNvSpPr>
            <a:spLocks noChangeShapeType="1"/>
          </p:cNvSpPr>
          <p:nvPr/>
        </p:nvSpPr>
        <p:spPr bwMode="auto">
          <a:xfrm>
            <a:off x="3719513" y="4221163"/>
            <a:ext cx="576262" cy="576262"/>
          </a:xfrm>
          <a:prstGeom prst="line">
            <a:avLst/>
          </a:prstGeom>
          <a:noFill/>
          <a:ln w="34925" cap="rnd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35" name="Rectangle 93"/>
          <p:cNvSpPr>
            <a:spLocks noChangeArrowheads="1"/>
          </p:cNvSpPr>
          <p:nvPr/>
        </p:nvSpPr>
        <p:spPr bwMode="auto">
          <a:xfrm>
            <a:off x="5016501" y="4941888"/>
            <a:ext cx="15160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dirty="0"/>
              <a:t>ACE </a:t>
            </a:r>
            <a:r>
              <a:rPr lang="cs-CZ" altLang="cs-CZ" sz="1400" dirty="0" smtClean="0"/>
              <a:t>(</a:t>
            </a:r>
            <a:r>
              <a:rPr lang="cs-CZ" altLang="cs-CZ" sz="1400" dirty="0" err="1" smtClean="0"/>
              <a:t>kininase</a:t>
            </a:r>
            <a:r>
              <a:rPr lang="cs-CZ" altLang="cs-CZ" sz="1400" dirty="0" smtClean="0"/>
              <a:t> </a:t>
            </a:r>
            <a:r>
              <a:rPr lang="cs-CZ" altLang="cs-CZ" sz="1400" dirty="0"/>
              <a:t>II)</a:t>
            </a:r>
          </a:p>
        </p:txBody>
      </p:sp>
      <p:sp>
        <p:nvSpPr>
          <p:cNvPr id="6236" name="Line 94"/>
          <p:cNvSpPr>
            <a:spLocks noChangeShapeType="1"/>
          </p:cNvSpPr>
          <p:nvPr/>
        </p:nvSpPr>
        <p:spPr bwMode="auto">
          <a:xfrm>
            <a:off x="6456363" y="50847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37" name="Line 95"/>
          <p:cNvSpPr>
            <a:spLocks noChangeShapeType="1"/>
          </p:cNvSpPr>
          <p:nvPr/>
        </p:nvSpPr>
        <p:spPr bwMode="auto">
          <a:xfrm>
            <a:off x="7104063" y="5013326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38" name="Line 96"/>
          <p:cNvSpPr>
            <a:spLocks noChangeShapeType="1"/>
          </p:cNvSpPr>
          <p:nvPr/>
        </p:nvSpPr>
        <p:spPr bwMode="auto">
          <a:xfrm>
            <a:off x="6456363" y="50847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39" name="Line 97"/>
          <p:cNvSpPr>
            <a:spLocks noChangeShapeType="1"/>
          </p:cNvSpPr>
          <p:nvPr/>
        </p:nvSpPr>
        <p:spPr bwMode="auto">
          <a:xfrm>
            <a:off x="5735639" y="5229226"/>
            <a:ext cx="10810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40" name="Rectangle 98"/>
          <p:cNvSpPr>
            <a:spLocks noChangeArrowheads="1"/>
          </p:cNvSpPr>
          <p:nvPr/>
        </p:nvSpPr>
        <p:spPr bwMode="auto">
          <a:xfrm>
            <a:off x="5954769" y="5856288"/>
            <a:ext cx="24176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dirty="0"/>
              <a:t>BRADYKININ (1-5) </a:t>
            </a:r>
            <a:r>
              <a:rPr lang="cs-CZ" altLang="cs-CZ" sz="1400" dirty="0" err="1" smtClean="0"/>
              <a:t>inactive</a:t>
            </a:r>
            <a:endParaRPr lang="cs-CZ" altLang="cs-CZ" sz="1400" dirty="0"/>
          </a:p>
        </p:txBody>
      </p:sp>
      <p:sp>
        <p:nvSpPr>
          <p:cNvPr id="6241" name="AutoShape 99"/>
          <p:cNvSpPr>
            <a:spLocks noChangeArrowheads="1"/>
          </p:cNvSpPr>
          <p:nvPr/>
        </p:nvSpPr>
        <p:spPr bwMode="auto">
          <a:xfrm>
            <a:off x="5232401" y="1989138"/>
            <a:ext cx="288925" cy="215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6242" name="Line 100"/>
          <p:cNvSpPr>
            <a:spLocks noChangeShapeType="1"/>
          </p:cNvSpPr>
          <p:nvPr/>
        </p:nvSpPr>
        <p:spPr bwMode="auto">
          <a:xfrm flipV="1">
            <a:off x="5375275" y="1916114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243" name="TextovéPole 100"/>
          <p:cNvSpPr txBox="1">
            <a:spLocks noChangeArrowheads="1"/>
          </p:cNvSpPr>
          <p:nvPr/>
        </p:nvSpPr>
        <p:spPr bwMode="auto">
          <a:xfrm>
            <a:off x="1524001" y="1844676"/>
            <a:ext cx="13319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solidFill>
                  <a:srgbClr val="0070C0"/>
                </a:solidFill>
              </a:rPr>
              <a:t>Kallikrein</a:t>
            </a:r>
            <a:r>
              <a:rPr lang="cs-CZ" altLang="cs-CZ" sz="1400" b="1" dirty="0" smtClean="0">
                <a:solidFill>
                  <a:srgbClr val="0070C0"/>
                </a:solidFill>
              </a:rPr>
              <a:t> inhibitor</a:t>
            </a:r>
            <a:endParaRPr lang="cs-CZ" altLang="cs-CZ" sz="1400" b="1" dirty="0">
              <a:solidFill>
                <a:srgbClr val="0070C0"/>
              </a:solidFill>
            </a:endParaRPr>
          </a:p>
        </p:txBody>
      </p:sp>
      <p:cxnSp>
        <p:nvCxnSpPr>
          <p:cNvPr id="6244" name="Přímá spojovací šipka 102"/>
          <p:cNvCxnSpPr>
            <a:cxnSpLocks noChangeShapeType="1"/>
          </p:cNvCxnSpPr>
          <p:nvPr/>
        </p:nvCxnSpPr>
        <p:spPr bwMode="auto">
          <a:xfrm flipV="1">
            <a:off x="2711451" y="1700213"/>
            <a:ext cx="1655763" cy="360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5" name="TextovéPole 103"/>
          <p:cNvSpPr txBox="1">
            <a:spLocks noChangeArrowheads="1"/>
          </p:cNvSpPr>
          <p:nvPr/>
        </p:nvSpPr>
        <p:spPr bwMode="auto">
          <a:xfrm>
            <a:off x="8112125" y="4005264"/>
            <a:ext cx="21605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solidFill>
                  <a:srgbClr val="0070C0"/>
                </a:solidFill>
              </a:rPr>
              <a:t>concentrated</a:t>
            </a:r>
            <a:endParaRPr lang="cs-CZ" altLang="cs-CZ" sz="14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cs-CZ" altLang="cs-CZ" sz="1400" b="1" dirty="0">
                <a:solidFill>
                  <a:srgbClr val="0070C0"/>
                </a:solidFill>
              </a:rPr>
              <a:t>C1 inhibitor</a:t>
            </a:r>
          </a:p>
          <a:p>
            <a:pPr algn="ctr" eaLnBrk="1" hangingPunct="1"/>
            <a:r>
              <a:rPr lang="cs-CZ" altLang="cs-CZ" sz="1400" b="1" dirty="0" err="1" smtClean="0">
                <a:solidFill>
                  <a:srgbClr val="0070C0"/>
                </a:solidFill>
              </a:rPr>
              <a:t>recombinant</a:t>
            </a:r>
            <a:endParaRPr lang="cs-CZ" altLang="cs-CZ" sz="14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cs-CZ" altLang="cs-CZ" sz="1400" b="1" dirty="0">
                <a:solidFill>
                  <a:srgbClr val="0070C0"/>
                </a:solidFill>
              </a:rPr>
              <a:t>C1 inhibitor</a:t>
            </a:r>
          </a:p>
        </p:txBody>
      </p:sp>
      <p:cxnSp>
        <p:nvCxnSpPr>
          <p:cNvPr id="6246" name="Přímá spojovací šipka 105"/>
          <p:cNvCxnSpPr>
            <a:cxnSpLocks noChangeShapeType="1"/>
          </p:cNvCxnSpPr>
          <p:nvPr/>
        </p:nvCxnSpPr>
        <p:spPr bwMode="auto">
          <a:xfrm flipH="1" flipV="1">
            <a:off x="7896226" y="3068639"/>
            <a:ext cx="936625" cy="936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" name="TextovéPole 104"/>
          <p:cNvSpPr txBox="1">
            <a:spLocks noChangeArrowheads="1"/>
          </p:cNvSpPr>
          <p:nvPr/>
        </p:nvSpPr>
        <p:spPr bwMode="auto">
          <a:xfrm>
            <a:off x="9192419" y="6164065"/>
            <a:ext cx="288131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400" i="1" dirty="0" smtClean="0"/>
              <a:t>Caballero </a:t>
            </a:r>
            <a:r>
              <a:rPr lang="cs-CZ" altLang="cs-CZ" sz="1400" i="1" dirty="0"/>
              <a:t>T et al,</a:t>
            </a:r>
            <a:endParaRPr lang="cs-CZ" altLang="cs-CZ" sz="1400" dirty="0"/>
          </a:p>
        </p:txBody>
      </p:sp>
    </p:spTree>
    <p:extLst>
      <p:ext uri="{BB962C8B-B14F-4D97-AF65-F5344CB8AC3E}">
        <p14:creationId xmlns:p14="http://schemas.microsoft.com/office/powerpoint/2010/main" val="132103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Hereditary Angioedema (HAE)</a:t>
            </a:r>
            <a:endParaRPr 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9974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3000" b="1" i="1" u="sng" dirty="0" smtClean="0"/>
              <a:t>Symptoms: 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Recurrent swellings of skin, mucous membranes of larynx, gut (mimicking intestinal obstruction)</a:t>
            </a:r>
          </a:p>
          <a:p>
            <a:pPr>
              <a:lnSpc>
                <a:spcPct val="80000"/>
              </a:lnSpc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Onset mostly in adolescence</a:t>
            </a:r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 Triggering factor most frequently injury, surgery                         (</a:t>
            </a:r>
            <a:r>
              <a:rPr lang="en-US" sz="2400" dirty="0" err="1" smtClean="0"/>
              <a:t>e.g.dental</a:t>
            </a:r>
            <a:r>
              <a:rPr lang="cs-CZ" sz="2400" dirty="0" smtClean="0"/>
              <a:t> </a:t>
            </a:r>
            <a:r>
              <a:rPr lang="cs-CZ" sz="2400" dirty="0" err="1" smtClean="0"/>
              <a:t>intervention</a:t>
            </a:r>
            <a:r>
              <a:rPr lang="en-US" sz="2400" dirty="0" smtClean="0"/>
              <a:t>), </a:t>
            </a:r>
            <a:r>
              <a:rPr lang="en-US" sz="2400" dirty="0" err="1" smtClean="0"/>
              <a:t>intercurrent</a:t>
            </a:r>
            <a:r>
              <a:rPr lang="en-US" sz="2400" dirty="0" smtClean="0"/>
              <a:t> infection 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Laryngeal swelling could be life-threatening without rescue therapy</a:t>
            </a:r>
          </a:p>
          <a:p>
            <a:pPr eaLnBrk="1" hangingPunct="1">
              <a:lnSpc>
                <a:spcPct val="8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99865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Swellings in HAE</a:t>
            </a: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7608" y="1556792"/>
            <a:ext cx="6768752" cy="475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6866" name="Rectangle 2"/>
          <p:cNvSpPr>
            <a:spLocks noChangeArrowheads="1"/>
          </p:cNvSpPr>
          <p:nvPr/>
        </p:nvSpPr>
        <p:spPr bwMode="auto">
          <a:xfrm rot="16200000">
            <a:off x="3863752" y="4365104"/>
            <a:ext cx="1296144" cy="288032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1">
            <a:extLst>
              <a:ext uri="{FF2B5EF4-FFF2-40B4-BE49-F238E27FC236}">
                <a16:creationId xmlns:a16="http://schemas.microsoft.com/office/drawing/2014/main" id="{E51B90F9-7388-4562-AAA5-CCE5BE6E1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163" y="4724401"/>
            <a:ext cx="576262" cy="576263"/>
          </a:xfrm>
          <a:prstGeom prst="ellipse">
            <a:avLst/>
          </a:prstGeom>
          <a:solidFill>
            <a:srgbClr val="EF460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83" name="Oval 4">
            <a:extLst>
              <a:ext uri="{FF2B5EF4-FFF2-40B4-BE49-F238E27FC236}">
                <a16:creationId xmlns:a16="http://schemas.microsoft.com/office/drawing/2014/main" id="{B0C4AA1F-DF05-4D4B-AE2D-54CA390C8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4724401"/>
            <a:ext cx="576262" cy="576263"/>
          </a:xfrm>
          <a:prstGeom prst="ellipse">
            <a:avLst/>
          </a:prstGeom>
          <a:solidFill>
            <a:srgbClr val="EF4603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84" name="Oval 5">
            <a:extLst>
              <a:ext uri="{FF2B5EF4-FFF2-40B4-BE49-F238E27FC236}">
                <a16:creationId xmlns:a16="http://schemas.microsoft.com/office/drawing/2014/main" id="{4DF1BB58-8368-426B-9C0A-8252348B55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8" y="4437063"/>
            <a:ext cx="576262" cy="576262"/>
          </a:xfrm>
          <a:prstGeom prst="ellipse">
            <a:avLst/>
          </a:prstGeom>
          <a:solidFill>
            <a:srgbClr val="FF6699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85" name="Oval 6">
            <a:extLst>
              <a:ext uri="{FF2B5EF4-FFF2-40B4-BE49-F238E27FC236}">
                <a16:creationId xmlns:a16="http://schemas.microsoft.com/office/drawing/2014/main" id="{4116E6EF-4616-4DCA-A067-2C24DC631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8" y="4437063"/>
            <a:ext cx="576262" cy="576262"/>
          </a:xfrm>
          <a:prstGeom prst="ellipse">
            <a:avLst/>
          </a:prstGeom>
          <a:solidFill>
            <a:srgbClr val="FF99CC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86" name="Oval 10">
            <a:extLst>
              <a:ext uri="{FF2B5EF4-FFF2-40B4-BE49-F238E27FC236}">
                <a16:creationId xmlns:a16="http://schemas.microsoft.com/office/drawing/2014/main" id="{A8F4CE86-DCDE-41E3-877B-99E0804B5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480" y="4508501"/>
            <a:ext cx="576262" cy="576263"/>
          </a:xfrm>
          <a:prstGeom prst="ellipse">
            <a:avLst/>
          </a:prstGeom>
          <a:solidFill>
            <a:srgbClr val="9999FF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87" name="Oval 11">
            <a:extLst>
              <a:ext uri="{FF2B5EF4-FFF2-40B4-BE49-F238E27FC236}">
                <a16:creationId xmlns:a16="http://schemas.microsoft.com/office/drawing/2014/main" id="{07A3E2AA-9E46-429A-8625-DBE5EC62B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4652963"/>
            <a:ext cx="360362" cy="360362"/>
          </a:xfrm>
          <a:prstGeom prst="ellipse">
            <a:avLst/>
          </a:prstGeom>
          <a:solidFill>
            <a:srgbClr val="FFCCCC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88" name="Oval 12">
            <a:extLst>
              <a:ext uri="{FF2B5EF4-FFF2-40B4-BE49-F238E27FC236}">
                <a16:creationId xmlns:a16="http://schemas.microsoft.com/office/drawing/2014/main" id="{C8D8849F-0DDC-4865-9F95-D6E57C724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288" y="3429001"/>
            <a:ext cx="792162" cy="576263"/>
          </a:xfrm>
          <a:prstGeom prst="ellipse">
            <a:avLst/>
          </a:prstGeom>
          <a:solidFill>
            <a:srgbClr val="FCC09E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89" name="Oval 13">
            <a:extLst>
              <a:ext uri="{FF2B5EF4-FFF2-40B4-BE49-F238E27FC236}">
                <a16:creationId xmlns:a16="http://schemas.microsoft.com/office/drawing/2014/main" id="{5DDFF419-2AB2-437B-8ED6-AF4765646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7076" y="4437063"/>
            <a:ext cx="576263" cy="576262"/>
          </a:xfrm>
          <a:prstGeom prst="ellipse">
            <a:avLst/>
          </a:prstGeom>
          <a:solidFill>
            <a:srgbClr val="FF7C80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90" name="Oval 14">
            <a:extLst>
              <a:ext uri="{FF2B5EF4-FFF2-40B4-BE49-F238E27FC236}">
                <a16:creationId xmlns:a16="http://schemas.microsoft.com/office/drawing/2014/main" id="{FC852A76-5C8C-45EF-8231-2507B1419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3" y="3573463"/>
            <a:ext cx="576262" cy="576262"/>
          </a:xfrm>
          <a:prstGeom prst="ellipse">
            <a:avLst/>
          </a:prstGeom>
          <a:solidFill>
            <a:srgbClr val="FF6600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91" name="Oval 15">
            <a:extLst>
              <a:ext uri="{FF2B5EF4-FFF2-40B4-BE49-F238E27FC236}">
                <a16:creationId xmlns:a16="http://schemas.microsoft.com/office/drawing/2014/main" id="{885CABAB-CA9C-4B92-8AAB-23709F3E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851" y="5229226"/>
            <a:ext cx="576263" cy="576263"/>
          </a:xfrm>
          <a:prstGeom prst="ellipse">
            <a:avLst/>
          </a:prstGeom>
          <a:solidFill>
            <a:srgbClr val="FF3300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92" name="Oval 16">
            <a:extLst>
              <a:ext uri="{FF2B5EF4-FFF2-40B4-BE49-F238E27FC236}">
                <a16:creationId xmlns:a16="http://schemas.microsoft.com/office/drawing/2014/main" id="{C5AAD1F8-B7EC-47A8-AACE-A4E84A1D0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713" y="4652963"/>
            <a:ext cx="360362" cy="360362"/>
          </a:xfrm>
          <a:prstGeom prst="ellipse">
            <a:avLst/>
          </a:prstGeom>
          <a:solidFill>
            <a:srgbClr val="FFCCCC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93" name="Oval 17">
            <a:extLst>
              <a:ext uri="{FF2B5EF4-FFF2-40B4-BE49-F238E27FC236}">
                <a16:creationId xmlns:a16="http://schemas.microsoft.com/office/drawing/2014/main" id="{C3758E45-A85B-4DC5-816D-E19C1A82F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3" y="4652963"/>
            <a:ext cx="360362" cy="360362"/>
          </a:xfrm>
          <a:prstGeom prst="ellipse">
            <a:avLst/>
          </a:prstGeom>
          <a:solidFill>
            <a:srgbClr val="FFCCCC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94" name="Oval 18">
            <a:extLst>
              <a:ext uri="{FF2B5EF4-FFF2-40B4-BE49-F238E27FC236}">
                <a16:creationId xmlns:a16="http://schemas.microsoft.com/office/drawing/2014/main" id="{43A40BAA-DAFD-4F5E-A3FB-AEDDEBA30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2263" y="4437063"/>
            <a:ext cx="1871662" cy="1223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95" name="Oval 19">
            <a:extLst>
              <a:ext uri="{FF2B5EF4-FFF2-40B4-BE49-F238E27FC236}">
                <a16:creationId xmlns:a16="http://schemas.microsoft.com/office/drawing/2014/main" id="{58B3C9C0-892A-4164-AE85-A45D76869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0188" y="3644901"/>
            <a:ext cx="144462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96" name="AutoShape 20">
            <a:extLst>
              <a:ext uri="{FF2B5EF4-FFF2-40B4-BE49-F238E27FC236}">
                <a16:creationId xmlns:a16="http://schemas.microsoft.com/office/drawing/2014/main" id="{16EB1F0C-8D9E-46D0-9294-6ADB0418413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67213" y="4292600"/>
            <a:ext cx="215900" cy="215900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97" name="AutoShape 21">
            <a:extLst>
              <a:ext uri="{FF2B5EF4-FFF2-40B4-BE49-F238E27FC236}">
                <a16:creationId xmlns:a16="http://schemas.microsoft.com/office/drawing/2014/main" id="{DD1048B0-09AE-464E-A196-3F8AE90B5EC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232400" y="4292600"/>
            <a:ext cx="215900" cy="215900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98" name="AutoShape 22">
            <a:extLst>
              <a:ext uri="{FF2B5EF4-FFF2-40B4-BE49-F238E27FC236}">
                <a16:creationId xmlns:a16="http://schemas.microsoft.com/office/drawing/2014/main" id="{5E252BE6-2B8A-4A57-B128-E528F059725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988050" y="4292600"/>
            <a:ext cx="215900" cy="215900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499" name="AutoShape 23">
            <a:extLst>
              <a:ext uri="{FF2B5EF4-FFF2-40B4-BE49-F238E27FC236}">
                <a16:creationId xmlns:a16="http://schemas.microsoft.com/office/drawing/2014/main" id="{E3C0B0FF-0186-4E12-869D-58A635A9ED5A}"/>
              </a:ext>
            </a:extLst>
          </p:cNvPr>
          <p:cNvSpPr>
            <a:spLocks noChangeArrowheads="1"/>
          </p:cNvSpPr>
          <p:nvPr/>
        </p:nvSpPr>
        <p:spPr bwMode="auto">
          <a:xfrm rot="11056074">
            <a:off x="7535863" y="3429000"/>
            <a:ext cx="215900" cy="215900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00" name="AutoShape 24">
            <a:extLst>
              <a:ext uri="{FF2B5EF4-FFF2-40B4-BE49-F238E27FC236}">
                <a16:creationId xmlns:a16="http://schemas.microsoft.com/office/drawing/2014/main" id="{7F89A75C-2769-4FA7-B934-096071F8A6F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8975725" y="5084763"/>
            <a:ext cx="215900" cy="215900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01" name="Line 25">
            <a:extLst>
              <a:ext uri="{FF2B5EF4-FFF2-40B4-BE49-F238E27FC236}">
                <a16:creationId xmlns:a16="http://schemas.microsoft.com/office/drawing/2014/main" id="{F81D6A9E-1597-4984-BB61-BC796535C8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8" y="47244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2" name="Line 26">
            <a:extLst>
              <a:ext uri="{FF2B5EF4-FFF2-40B4-BE49-F238E27FC236}">
                <a16:creationId xmlns:a16="http://schemas.microsoft.com/office/drawing/2014/main" id="{E5DA9CC7-D922-4F43-8AC3-6BC7177A4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27800" y="4076701"/>
            <a:ext cx="6477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3" name="Line 27">
            <a:extLst>
              <a:ext uri="{FF2B5EF4-FFF2-40B4-BE49-F238E27FC236}">
                <a16:creationId xmlns:a16="http://schemas.microsoft.com/office/drawing/2014/main" id="{3EF6854D-7262-4815-A0D6-99D5080DAA4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6363" y="4797425"/>
            <a:ext cx="2159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4" name="Line 29">
            <a:extLst>
              <a:ext uri="{FF2B5EF4-FFF2-40B4-BE49-F238E27FC236}">
                <a16:creationId xmlns:a16="http://schemas.microsoft.com/office/drawing/2014/main" id="{CE2FD07F-CC92-4C12-9293-4B2D3ECF8A6E}"/>
              </a:ext>
            </a:extLst>
          </p:cNvPr>
          <p:cNvSpPr>
            <a:spLocks noChangeShapeType="1"/>
          </p:cNvSpPr>
          <p:nvPr/>
        </p:nvSpPr>
        <p:spPr bwMode="auto">
          <a:xfrm>
            <a:off x="7535863" y="50133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5" name="Line 30">
            <a:extLst>
              <a:ext uri="{FF2B5EF4-FFF2-40B4-BE49-F238E27FC236}">
                <a16:creationId xmlns:a16="http://schemas.microsoft.com/office/drawing/2014/main" id="{244BD470-5B79-498B-A232-4B9A50CC6472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3926" y="5229226"/>
            <a:ext cx="2889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6" name="Line 31">
            <a:extLst>
              <a:ext uri="{FF2B5EF4-FFF2-40B4-BE49-F238E27FC236}">
                <a16:creationId xmlns:a16="http://schemas.microsoft.com/office/drawing/2014/main" id="{B61CB1B5-E4FB-4B1D-88F5-875C039063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01051" y="4076701"/>
            <a:ext cx="5746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7" name="Line 32">
            <a:extLst>
              <a:ext uri="{FF2B5EF4-FFF2-40B4-BE49-F238E27FC236}">
                <a16:creationId xmlns:a16="http://schemas.microsoft.com/office/drawing/2014/main" id="{0F8B7B05-C750-43F8-BAA1-586A4D0E39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7663" y="37893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08" name="Line 33">
            <a:extLst>
              <a:ext uri="{FF2B5EF4-FFF2-40B4-BE49-F238E27FC236}">
                <a16:creationId xmlns:a16="http://schemas.microsoft.com/office/drawing/2014/main" id="{ED87D7F6-25C4-412B-B687-89C1C838CFFA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7664" y="4005264"/>
            <a:ext cx="9366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0" name="Line 35">
            <a:extLst>
              <a:ext uri="{FF2B5EF4-FFF2-40B4-BE49-F238E27FC236}">
                <a16:creationId xmlns:a16="http://schemas.microsoft.com/office/drawing/2014/main" id="{CF66AA9C-9348-4351-B373-30B79EC66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4056" y="48688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1" name="Line 36">
            <a:extLst>
              <a:ext uri="{FF2B5EF4-FFF2-40B4-BE49-F238E27FC236}">
                <a16:creationId xmlns:a16="http://schemas.microsoft.com/office/drawing/2014/main" id="{6B95ECAD-6A2C-416D-A6C7-DB88A35783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8" y="2708276"/>
            <a:ext cx="0" cy="288131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2" name="Text Box 37">
            <a:extLst>
              <a:ext uri="{FF2B5EF4-FFF2-40B4-BE49-F238E27FC236}">
                <a16:creationId xmlns:a16="http://schemas.microsoft.com/office/drawing/2014/main" id="{BC8EA0E9-82D6-418A-B3FA-13FDDF8F89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4757" y="2538413"/>
            <a:ext cx="77771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600" b="1" dirty="0"/>
              <a:t>Bone </a:t>
            </a:r>
            <a:r>
              <a:rPr lang="cs-CZ" altLang="cs-CZ" sz="1600" b="1" dirty="0" err="1"/>
              <a:t>marrow</a:t>
            </a:r>
            <a:r>
              <a:rPr lang="cs-CZ" altLang="cs-CZ" sz="1600" b="1" dirty="0"/>
              <a:t>                           </a:t>
            </a:r>
            <a:r>
              <a:rPr lang="cs-CZ" altLang="cs-CZ" sz="1600" b="1" dirty="0" err="1"/>
              <a:t>Peripheral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lymphoid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organs</a:t>
            </a:r>
            <a:r>
              <a:rPr lang="cs-CZ" altLang="cs-CZ" sz="1600" b="1" dirty="0"/>
              <a:t>                                     </a:t>
            </a:r>
            <a:r>
              <a:rPr lang="cs-CZ" altLang="cs-CZ" sz="1600" b="1" dirty="0" err="1"/>
              <a:t>Ig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production</a:t>
            </a:r>
            <a:r>
              <a:rPr lang="cs-CZ" altLang="cs-CZ" sz="1600" b="1" dirty="0"/>
              <a:t> </a:t>
            </a:r>
            <a:r>
              <a:rPr lang="cs-CZ" altLang="cs-CZ" sz="1400" b="1" dirty="0"/>
              <a:t>                                   </a:t>
            </a:r>
          </a:p>
        </p:txBody>
      </p:sp>
      <p:sp>
        <p:nvSpPr>
          <p:cNvPr id="20513" name="Text Box 38">
            <a:extLst>
              <a:ext uri="{FF2B5EF4-FFF2-40B4-BE49-F238E27FC236}">
                <a16:creationId xmlns:a16="http://schemas.microsoft.com/office/drawing/2014/main" id="{9D548C70-BEEF-4D51-9BC6-FF192FF85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8163" y="5876925"/>
            <a:ext cx="35290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 dirty="0" err="1"/>
              <a:t>Germinal</a:t>
            </a:r>
            <a:r>
              <a:rPr lang="cs-CZ" altLang="cs-CZ" sz="1200" b="1" dirty="0"/>
              <a:t> center                     </a:t>
            </a:r>
            <a:r>
              <a:rPr lang="cs-CZ" altLang="cs-CZ" sz="1200" b="1" dirty="0" err="1"/>
              <a:t>Memmory</a:t>
            </a:r>
            <a:r>
              <a:rPr lang="cs-CZ" altLang="cs-CZ" sz="1200" b="1" dirty="0"/>
              <a:t> B cell</a:t>
            </a:r>
          </a:p>
        </p:txBody>
      </p:sp>
      <p:sp>
        <p:nvSpPr>
          <p:cNvPr id="20514" name="Text Box 39">
            <a:extLst>
              <a:ext uri="{FF2B5EF4-FFF2-40B4-BE49-F238E27FC236}">
                <a16:creationId xmlns:a16="http://schemas.microsoft.com/office/drawing/2014/main" id="{D2323E98-4B2F-41FD-AD78-CEAB973DB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626" y="4149726"/>
            <a:ext cx="1152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 dirty="0"/>
              <a:t>Plasma cell</a:t>
            </a:r>
          </a:p>
        </p:txBody>
      </p:sp>
      <p:sp>
        <p:nvSpPr>
          <p:cNvPr id="20515" name="Text Box 41">
            <a:extLst>
              <a:ext uri="{FF2B5EF4-FFF2-40B4-BE49-F238E27FC236}">
                <a16:creationId xmlns:a16="http://schemas.microsoft.com/office/drawing/2014/main" id="{E7B88AD9-EB1C-4068-A41C-ABEB9DF4E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9351" y="3154363"/>
            <a:ext cx="9366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 dirty="0"/>
              <a:t>MZ B </a:t>
            </a:r>
            <a:r>
              <a:rPr lang="cs-CZ" altLang="cs-CZ" sz="1200" b="1" dirty="0" err="1"/>
              <a:t>cells</a:t>
            </a:r>
            <a:endParaRPr lang="cs-CZ" altLang="cs-CZ" sz="1200" b="1" dirty="0"/>
          </a:p>
        </p:txBody>
      </p:sp>
      <p:sp>
        <p:nvSpPr>
          <p:cNvPr id="20516" name="Line 42">
            <a:extLst>
              <a:ext uri="{FF2B5EF4-FFF2-40B4-BE49-F238E27FC236}">
                <a16:creationId xmlns:a16="http://schemas.microsoft.com/office/drawing/2014/main" id="{08C548B2-B9CF-47A9-98E9-25EF2EED8C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09113" y="2924175"/>
            <a:ext cx="1444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7" name="Line 43">
            <a:extLst>
              <a:ext uri="{FF2B5EF4-FFF2-40B4-BE49-F238E27FC236}">
                <a16:creationId xmlns:a16="http://schemas.microsoft.com/office/drawing/2014/main" id="{BF776633-9AF2-40D9-8CF0-DFFAC0D7D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43701" y="4149726"/>
            <a:ext cx="288925" cy="3587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8" name="Line 44">
            <a:extLst>
              <a:ext uri="{FF2B5EF4-FFF2-40B4-BE49-F238E27FC236}">
                <a16:creationId xmlns:a16="http://schemas.microsoft.com/office/drawing/2014/main" id="{765963CF-E8C8-4A59-9707-2747936344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6363" y="4652963"/>
            <a:ext cx="144462" cy="3603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19" name="Line 45">
            <a:extLst>
              <a:ext uri="{FF2B5EF4-FFF2-40B4-BE49-F238E27FC236}">
                <a16:creationId xmlns:a16="http://schemas.microsoft.com/office/drawing/2014/main" id="{ACB7725D-15E5-411D-A601-242FCF2255F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8888" y="4868864"/>
            <a:ext cx="0" cy="28892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0" name="Line 46">
            <a:extLst>
              <a:ext uri="{FF2B5EF4-FFF2-40B4-BE49-F238E27FC236}">
                <a16:creationId xmlns:a16="http://schemas.microsoft.com/office/drawing/2014/main" id="{F3EB52BB-B478-442D-B4AA-4DCE8DB400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16951" y="5157789"/>
            <a:ext cx="142875" cy="28733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1" name="Line 47">
            <a:extLst>
              <a:ext uri="{FF2B5EF4-FFF2-40B4-BE49-F238E27FC236}">
                <a16:creationId xmlns:a16="http://schemas.microsoft.com/office/drawing/2014/main" id="{06BC5BFE-18E3-4D84-A33F-157B89182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6950" y="3644901"/>
            <a:ext cx="0" cy="792163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22" name="Text Box 48">
            <a:extLst>
              <a:ext uri="{FF2B5EF4-FFF2-40B4-BE49-F238E27FC236}">
                <a16:creationId xmlns:a16="http://schemas.microsoft.com/office/drawing/2014/main" id="{E5C19D4E-12BD-4584-9F17-C3FAEAE5B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515213"/>
            <a:ext cx="75612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altLang="cs-CZ" sz="4000" b="1" dirty="0" err="1"/>
              <a:t>Differentiation</a:t>
            </a:r>
            <a:r>
              <a:rPr lang="cs-CZ" altLang="cs-CZ" sz="4000" b="1" dirty="0"/>
              <a:t> </a:t>
            </a:r>
            <a:r>
              <a:rPr lang="cs-CZ" altLang="cs-CZ" sz="4000" b="1" dirty="0" err="1"/>
              <a:t>of</a:t>
            </a:r>
            <a:r>
              <a:rPr lang="cs-CZ" altLang="cs-CZ" sz="4000" b="1" dirty="0"/>
              <a:t> B </a:t>
            </a:r>
            <a:r>
              <a:rPr lang="cs-CZ" altLang="cs-CZ" sz="4000" b="1" dirty="0" err="1"/>
              <a:t>cells</a:t>
            </a:r>
            <a:endParaRPr lang="cs-CZ" altLang="cs-CZ" sz="4000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3038B27-2199-4A39-AD0B-3B4E7B9823A4}"/>
              </a:ext>
            </a:extLst>
          </p:cNvPr>
          <p:cNvSpPr txBox="1"/>
          <p:nvPr/>
        </p:nvSpPr>
        <p:spPr>
          <a:xfrm>
            <a:off x="1774825" y="5435024"/>
            <a:ext cx="576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/>
              <a:t>Stem cell</a:t>
            </a:r>
            <a:endParaRPr lang="cs-CZ" sz="1400" b="1" dirty="0"/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77D896B8-9490-4E64-92B5-460EFF4901EE}"/>
              </a:ext>
            </a:extLst>
          </p:cNvPr>
          <p:cNvSpPr txBox="1"/>
          <p:nvPr/>
        </p:nvSpPr>
        <p:spPr>
          <a:xfrm>
            <a:off x="2683615" y="5232474"/>
            <a:ext cx="576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/>
              <a:t>Pro B cell</a:t>
            </a: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F1E151BF-6FD6-4981-BE25-3621761C647B}"/>
              </a:ext>
            </a:extLst>
          </p:cNvPr>
          <p:cNvSpPr txBox="1"/>
          <p:nvPr/>
        </p:nvSpPr>
        <p:spPr>
          <a:xfrm>
            <a:off x="3223364" y="5235072"/>
            <a:ext cx="576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err="1"/>
              <a:t>Pre</a:t>
            </a:r>
            <a:r>
              <a:rPr lang="cs-CZ" sz="1400" b="1" dirty="0"/>
              <a:t> B I</a:t>
            </a:r>
          </a:p>
        </p:txBody>
      </p:sp>
      <p:sp>
        <p:nvSpPr>
          <p:cNvPr id="46" name="TextovéPole 45">
            <a:extLst>
              <a:ext uri="{FF2B5EF4-FFF2-40B4-BE49-F238E27FC236}">
                <a16:creationId xmlns:a16="http://schemas.microsoft.com/office/drawing/2014/main" id="{F73CBE59-08D5-4D37-BF8F-B52C1D0B29E0}"/>
              </a:ext>
            </a:extLst>
          </p:cNvPr>
          <p:cNvSpPr txBox="1"/>
          <p:nvPr/>
        </p:nvSpPr>
        <p:spPr>
          <a:xfrm>
            <a:off x="3727395" y="5211975"/>
            <a:ext cx="576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err="1"/>
              <a:t>Pre</a:t>
            </a:r>
            <a:r>
              <a:rPr lang="cs-CZ" sz="1400" b="1" dirty="0"/>
              <a:t> B II</a:t>
            </a:r>
          </a:p>
        </p:txBody>
      </p:sp>
      <p:sp>
        <p:nvSpPr>
          <p:cNvPr id="47" name="TextovéPole 46">
            <a:extLst>
              <a:ext uri="{FF2B5EF4-FFF2-40B4-BE49-F238E27FC236}">
                <a16:creationId xmlns:a16="http://schemas.microsoft.com/office/drawing/2014/main" id="{5069C585-7877-442F-AFBF-75E3A9553B1B}"/>
              </a:ext>
            </a:extLst>
          </p:cNvPr>
          <p:cNvSpPr txBox="1"/>
          <p:nvPr/>
        </p:nvSpPr>
        <p:spPr>
          <a:xfrm>
            <a:off x="4069338" y="5630704"/>
            <a:ext cx="971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err="1"/>
              <a:t>Immature</a:t>
            </a:r>
            <a:r>
              <a:rPr lang="cs-CZ" sz="1400" b="1" dirty="0"/>
              <a:t> B cell</a:t>
            </a:r>
          </a:p>
        </p:txBody>
      </p:sp>
      <p:sp>
        <p:nvSpPr>
          <p:cNvPr id="48" name="TextovéPole 47">
            <a:extLst>
              <a:ext uri="{FF2B5EF4-FFF2-40B4-BE49-F238E27FC236}">
                <a16:creationId xmlns:a16="http://schemas.microsoft.com/office/drawing/2014/main" id="{F4940EA6-013A-4069-B3A7-7D11D66E4DA9}"/>
              </a:ext>
            </a:extLst>
          </p:cNvPr>
          <p:cNvSpPr txBox="1"/>
          <p:nvPr/>
        </p:nvSpPr>
        <p:spPr>
          <a:xfrm>
            <a:off x="4843244" y="5327979"/>
            <a:ext cx="1065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err="1"/>
              <a:t>Transitional</a:t>
            </a:r>
            <a:r>
              <a:rPr lang="cs-CZ" sz="1400" b="1" dirty="0"/>
              <a:t> B cell</a:t>
            </a:r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9A06B001-3F78-445D-9ABC-9AEBC0837260}"/>
              </a:ext>
            </a:extLst>
          </p:cNvPr>
          <p:cNvSpPr txBox="1"/>
          <p:nvPr/>
        </p:nvSpPr>
        <p:spPr>
          <a:xfrm>
            <a:off x="5748420" y="5696634"/>
            <a:ext cx="693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err="1"/>
              <a:t>Naive</a:t>
            </a:r>
            <a:r>
              <a:rPr lang="cs-CZ" sz="1400" b="1" dirty="0"/>
              <a:t> B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Hereditary Angioedema (HAE)</a:t>
            </a:r>
            <a:endParaRPr lang="en-U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47672"/>
            <a:ext cx="8229600" cy="438912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dirty="0" smtClean="0"/>
              <a:t>Diagnosis: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i="1" dirty="0" smtClean="0"/>
              <a:t>Dg:</a:t>
            </a:r>
            <a:r>
              <a:rPr lang="en-US" sz="2400" dirty="0" smtClean="0"/>
              <a:t>  C1-inhibitor concentration assessment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        C4 concentration assessment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        functional test of C1-inhibitor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        genetics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        exclusion of secondary cause (malignancy, ACE-inhibitor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        treatment)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2400" dirty="0"/>
          </a:p>
          <a:p>
            <a:pPr eaLnBrk="1" hangingPunct="1">
              <a:lnSpc>
                <a:spcPct val="80000"/>
              </a:lnSpc>
              <a:buNone/>
            </a:pPr>
            <a:endParaRPr lang="en-GB" sz="2400" dirty="0"/>
          </a:p>
          <a:p>
            <a:pPr eaLnBrk="1" hangingPunct="1">
              <a:lnSpc>
                <a:spcPct val="80000"/>
              </a:lnSpc>
            </a:pPr>
            <a:endParaRPr lang="cs-CZ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Hereditary Angioedema (HAE</a:t>
            </a:r>
            <a:r>
              <a:rPr lang="cs-CZ" b="1" dirty="0" smtClean="0"/>
              <a:t>)</a:t>
            </a:r>
            <a:endParaRPr lang="en-GB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029968"/>
            <a:ext cx="82296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3200" b="1" u="sng" dirty="0" smtClean="0"/>
              <a:t>Treatment: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b="1" dirty="0" smtClean="0"/>
              <a:t>Preventive</a:t>
            </a:r>
            <a:r>
              <a:rPr lang="en-US" sz="2400" b="1" i="1" dirty="0" smtClean="0"/>
              <a:t> </a:t>
            </a:r>
            <a:r>
              <a:rPr lang="en-US" sz="2400" dirty="0" smtClean="0"/>
              <a:t>– androgens (</a:t>
            </a:r>
            <a:r>
              <a:rPr lang="en-US" sz="2400" dirty="0" err="1" smtClean="0"/>
              <a:t>Danazol</a:t>
            </a:r>
            <a:r>
              <a:rPr lang="cs-CZ" sz="2400" dirty="0" smtClean="0"/>
              <a:t>®</a:t>
            </a:r>
            <a:r>
              <a:rPr lang="en-US" sz="2400" dirty="0" smtClean="0"/>
              <a:t>), </a:t>
            </a:r>
            <a:r>
              <a:rPr lang="en-US" sz="2400" dirty="0" err="1" smtClean="0"/>
              <a:t>antifibrinolytics</a:t>
            </a:r>
            <a:r>
              <a:rPr lang="en-US" sz="2400" dirty="0" smtClean="0"/>
              <a:t>  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tranexamic</a:t>
            </a:r>
            <a:r>
              <a:rPr lang="en-US" sz="2400" dirty="0" smtClean="0"/>
              <a:t> acid – </a:t>
            </a:r>
            <a:r>
              <a:rPr lang="en-US" sz="2400" dirty="0" err="1" smtClean="0"/>
              <a:t>Exacyl</a:t>
            </a:r>
            <a:r>
              <a:rPr lang="cs-CZ" sz="2400" dirty="0" smtClean="0"/>
              <a:t>®</a:t>
            </a:r>
            <a:r>
              <a:rPr lang="en-US" sz="2400" dirty="0" smtClean="0"/>
              <a:t>), C1-inhibitor concentrate (</a:t>
            </a:r>
            <a:r>
              <a:rPr lang="en-US" sz="2400" dirty="0" err="1" smtClean="0"/>
              <a:t>Berinert</a:t>
            </a:r>
            <a:r>
              <a:rPr lang="en-US" sz="2400" dirty="0" smtClean="0"/>
              <a:t>®)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9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b="1" dirty="0" smtClean="0"/>
              <a:t>Rescue</a:t>
            </a:r>
            <a:r>
              <a:rPr lang="en-US" sz="2400" dirty="0" smtClean="0"/>
              <a:t> – administration of </a:t>
            </a:r>
            <a:r>
              <a:rPr lang="en-US" sz="2400" i="1" dirty="0" smtClean="0"/>
              <a:t>C1 inhibitor concentrate </a:t>
            </a:r>
            <a:r>
              <a:rPr lang="en-US" sz="2400" dirty="0" err="1" smtClean="0"/>
              <a:t>i.v.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Berinert</a:t>
            </a:r>
            <a:r>
              <a:rPr lang="en-US" sz="2400" dirty="0" smtClean="0"/>
              <a:t>®), </a:t>
            </a:r>
            <a:r>
              <a:rPr lang="en-US" sz="2400" i="1" dirty="0" smtClean="0"/>
              <a:t>selective bradykinin-receptor inhibitor </a:t>
            </a:r>
            <a:r>
              <a:rPr lang="en-US" sz="2400" i="1" dirty="0" err="1" smtClean="0"/>
              <a:t>s.c.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icatibant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400" dirty="0" smtClean="0"/>
              <a:t>– </a:t>
            </a:r>
            <a:r>
              <a:rPr lang="en-US" sz="2400" dirty="0" err="1" smtClean="0"/>
              <a:t>Firazyr</a:t>
            </a:r>
            <a:r>
              <a:rPr lang="en-US" sz="2400" dirty="0" smtClean="0"/>
              <a:t>®), </a:t>
            </a:r>
            <a:r>
              <a:rPr lang="en-US" sz="2400" i="1" dirty="0" smtClean="0"/>
              <a:t>recombinant C1-inhibitor </a:t>
            </a:r>
            <a:r>
              <a:rPr lang="en-US" sz="2400" dirty="0" smtClean="0"/>
              <a:t>(</a:t>
            </a:r>
            <a:r>
              <a:rPr lang="en-US" sz="2400" dirty="0" err="1" smtClean="0"/>
              <a:t>Ruconest</a:t>
            </a:r>
            <a:r>
              <a:rPr lang="en-US" sz="2400" dirty="0" smtClean="0"/>
              <a:t>®) </a:t>
            </a:r>
            <a:r>
              <a:rPr lang="en-US" sz="2400" dirty="0" err="1" smtClean="0"/>
              <a:t>i.v.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GB" sz="2400" dirty="0"/>
          </a:p>
          <a:p>
            <a:pPr eaLnBrk="1" hangingPunct="1">
              <a:lnSpc>
                <a:spcPct val="8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0319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Therapy of immunological conditions by using biological agents</a:t>
            </a:r>
            <a:endParaRPr lang="en-US" b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91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cs-CZ" b="1" dirty="0" smtClean="0"/>
              <a:t>Monoclonal antibodies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560" y="1981200"/>
            <a:ext cx="7846640" cy="4256112"/>
          </a:xfrm>
        </p:spPr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/>
              <a:t>I</a:t>
            </a:r>
            <a:r>
              <a:rPr lang="en-US" altLang="cs-CZ" dirty="0" err="1"/>
              <a:t>mmunoglobulins</a:t>
            </a:r>
            <a:r>
              <a:rPr lang="en-US" altLang="cs-CZ" dirty="0"/>
              <a:t> </a:t>
            </a:r>
            <a:r>
              <a:rPr lang="cs-CZ" altLang="cs-CZ" dirty="0" err="1"/>
              <a:t>produced</a:t>
            </a:r>
            <a:r>
              <a:rPr lang="cs-CZ" altLang="cs-CZ" dirty="0"/>
              <a:t> by </a:t>
            </a:r>
            <a:r>
              <a:rPr lang="en-US" altLang="cs-CZ" dirty="0"/>
              <a:t>a single clone of B cells, or more precisely cells artificially created by </a:t>
            </a:r>
            <a:r>
              <a:rPr lang="en-US" altLang="cs-CZ" dirty="0" err="1"/>
              <a:t>hybridisation</a:t>
            </a:r>
            <a:r>
              <a:rPr lang="en-US" altLang="cs-CZ" dirty="0"/>
              <a:t> of B </a:t>
            </a:r>
            <a:r>
              <a:rPr lang="cs-CZ" altLang="cs-CZ" dirty="0" err="1"/>
              <a:t>cells</a:t>
            </a:r>
            <a:r>
              <a:rPr lang="en-US" altLang="cs-CZ" dirty="0"/>
              <a:t> of specific antigenic </a:t>
            </a:r>
            <a:r>
              <a:rPr lang="en-US" altLang="cs-CZ" dirty="0" err="1"/>
              <a:t>specifity</a:t>
            </a:r>
            <a:r>
              <a:rPr lang="en-US" altLang="cs-CZ" dirty="0"/>
              <a:t> (= produced Ig have the same antigenic </a:t>
            </a:r>
            <a:r>
              <a:rPr lang="en-US" altLang="cs-CZ" dirty="0" err="1"/>
              <a:t>specifity</a:t>
            </a:r>
            <a:r>
              <a:rPr lang="en-US" altLang="cs-CZ" dirty="0"/>
              <a:t>) with tumor cell (= cells are „immortal“)</a:t>
            </a:r>
          </a:p>
        </p:txBody>
      </p:sp>
    </p:spTree>
    <p:extLst>
      <p:ext uri="{BB962C8B-B14F-4D97-AF65-F5344CB8AC3E}">
        <p14:creationId xmlns:p14="http://schemas.microsoft.com/office/powerpoint/2010/main" val="32777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cs-CZ" b="1" dirty="0" smtClean="0"/>
              <a:t>Monoclonal antibodies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224" y="1690688"/>
            <a:ext cx="4014216" cy="4819840"/>
          </a:xfrm>
        </p:spPr>
      </p:pic>
    </p:spTree>
    <p:extLst>
      <p:ext uri="{BB962C8B-B14F-4D97-AF65-F5344CB8AC3E}">
        <p14:creationId xmlns:p14="http://schemas.microsoft.com/office/powerpoint/2010/main" val="424925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4477" y="666433"/>
            <a:ext cx="77724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cs-CZ" sz="4000" b="1" dirty="0">
                <a:latin typeface="+mn-lt"/>
              </a:rPr>
              <a:t>The utilization of monoclonal antibodies:</a:t>
            </a:r>
            <a:r>
              <a:rPr lang="cs-CZ" altLang="cs-CZ" sz="4000" dirty="0">
                <a:latin typeface="+mn-lt"/>
              </a:rPr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2191385"/>
            <a:ext cx="10515600" cy="4351338"/>
          </a:xfrm>
        </p:spPr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/>
            <a:r>
              <a:rPr lang="en-US" altLang="cs-CZ" dirty="0" smtClean="0"/>
              <a:t>Diagnostics (flow cytometry, ELISA, indirect immunofluorescence etc.)</a:t>
            </a:r>
          </a:p>
          <a:p>
            <a:pPr eaLnBrk="1" hangingPunct="1"/>
            <a:endParaRPr lang="en-US" altLang="cs-CZ" dirty="0" smtClean="0"/>
          </a:p>
          <a:p>
            <a:pPr eaLnBrk="1" hangingPunct="1"/>
            <a:r>
              <a:rPr lang="en-US" altLang="cs-CZ" dirty="0" smtClean="0"/>
              <a:t>Biological treatment (autoimmune diseases, malignancies, </a:t>
            </a:r>
            <a:r>
              <a:rPr lang="en-US" altLang="cs-CZ" dirty="0" err="1" smtClean="0"/>
              <a:t>immunodeficiencies</a:t>
            </a:r>
            <a:r>
              <a:rPr lang="en-US" alt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04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77875"/>
          </a:xfrm>
        </p:spPr>
        <p:txBody>
          <a:bodyPr/>
          <a:lstStyle/>
          <a:p>
            <a:pPr algn="ctr"/>
            <a:r>
              <a:rPr lang="en-US" b="1" dirty="0" smtClean="0"/>
              <a:t>Biological response modifiers</a:t>
            </a:r>
            <a:endParaRPr lang="en-US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850533"/>
              </p:ext>
            </p:extLst>
          </p:nvPr>
        </p:nvGraphicFramePr>
        <p:xfrm>
          <a:off x="484632" y="874841"/>
          <a:ext cx="11274552" cy="5707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092">
                  <a:extLst>
                    <a:ext uri="{9D8B030D-6E8A-4147-A177-3AD203B41FA5}">
                      <a16:colId xmlns:a16="http://schemas.microsoft.com/office/drawing/2014/main" val="487598746"/>
                    </a:ext>
                  </a:extLst>
                </a:gridCol>
                <a:gridCol w="1879092">
                  <a:extLst>
                    <a:ext uri="{9D8B030D-6E8A-4147-A177-3AD203B41FA5}">
                      <a16:colId xmlns:a16="http://schemas.microsoft.com/office/drawing/2014/main" val="2096036557"/>
                    </a:ext>
                  </a:extLst>
                </a:gridCol>
                <a:gridCol w="1879092">
                  <a:extLst>
                    <a:ext uri="{9D8B030D-6E8A-4147-A177-3AD203B41FA5}">
                      <a16:colId xmlns:a16="http://schemas.microsoft.com/office/drawing/2014/main" val="3146391933"/>
                    </a:ext>
                  </a:extLst>
                </a:gridCol>
                <a:gridCol w="1879092">
                  <a:extLst>
                    <a:ext uri="{9D8B030D-6E8A-4147-A177-3AD203B41FA5}">
                      <a16:colId xmlns:a16="http://schemas.microsoft.com/office/drawing/2014/main" val="2055816651"/>
                    </a:ext>
                  </a:extLst>
                </a:gridCol>
                <a:gridCol w="1879092">
                  <a:extLst>
                    <a:ext uri="{9D8B030D-6E8A-4147-A177-3AD203B41FA5}">
                      <a16:colId xmlns:a16="http://schemas.microsoft.com/office/drawing/2014/main" val="3561714933"/>
                    </a:ext>
                  </a:extLst>
                </a:gridCol>
                <a:gridCol w="1879092">
                  <a:extLst>
                    <a:ext uri="{9D8B030D-6E8A-4147-A177-3AD203B41FA5}">
                      <a16:colId xmlns:a16="http://schemas.microsoft.com/office/drawing/2014/main" val="4178458295"/>
                    </a:ext>
                  </a:extLst>
                </a:gridCol>
              </a:tblGrid>
              <a:tr h="632493"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FDA </a:t>
                      </a:r>
                      <a:r>
                        <a:rPr lang="cs-CZ" dirty="0" err="1" smtClean="0"/>
                        <a:t>indications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 </a:t>
                      </a:r>
                      <a:r>
                        <a:rPr lang="cs-CZ" dirty="0" err="1" smtClean="0"/>
                        <a:t>indications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Immune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side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effects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General </a:t>
                      </a:r>
                      <a:r>
                        <a:rPr lang="cs-CZ" dirty="0" err="1" smtClean="0"/>
                        <a:t>infectious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issues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Specific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infectious</a:t>
                      </a:r>
                      <a:r>
                        <a:rPr lang="cs-CZ" dirty="0" smtClean="0"/>
                        <a:t> risk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326067"/>
                  </a:ext>
                </a:extLst>
              </a:tr>
              <a:tr h="5067203"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TNF-</a:t>
                      </a:r>
                      <a:r>
                        <a:rPr lang="en-US" sz="1400" b="1" noProof="0" dirty="0" smtClean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1400" b="1" noProof="0" dirty="0" smtClean="0"/>
                        <a:t> antagonists (infliximab, </a:t>
                      </a:r>
                      <a:r>
                        <a:rPr lang="en-US" sz="1400" b="1" noProof="0" dirty="0" err="1" smtClean="0"/>
                        <a:t>etanercept</a:t>
                      </a:r>
                      <a:r>
                        <a:rPr lang="en-US" sz="1400" b="1" noProof="0" dirty="0" smtClean="0"/>
                        <a:t>,</a:t>
                      </a:r>
                      <a:r>
                        <a:rPr lang="en-US" sz="1400" b="1" baseline="0" noProof="0" dirty="0" smtClean="0"/>
                        <a:t> </a:t>
                      </a:r>
                      <a:r>
                        <a:rPr lang="en-US" sz="1400" b="1" baseline="0" noProof="0" dirty="0" err="1" smtClean="0"/>
                        <a:t>adallimumab</a:t>
                      </a:r>
                      <a:r>
                        <a:rPr lang="en-US" sz="1400" b="1" baseline="0" noProof="0" dirty="0" smtClean="0"/>
                        <a:t>, </a:t>
                      </a:r>
                      <a:r>
                        <a:rPr lang="en-US" sz="1400" b="1" baseline="0" noProof="0" dirty="0" err="1" smtClean="0"/>
                        <a:t>certolizumab</a:t>
                      </a:r>
                      <a:r>
                        <a:rPr lang="en-US" sz="1400" b="1" baseline="0" noProof="0" dirty="0" smtClean="0"/>
                        <a:t>, </a:t>
                      </a:r>
                      <a:r>
                        <a:rPr lang="en-US" sz="1400" b="1" baseline="0" noProof="0" dirty="0" err="1" smtClean="0"/>
                        <a:t>golimumab</a:t>
                      </a:r>
                      <a:r>
                        <a:rPr lang="en-US" sz="1400" b="1" baseline="0" noProof="0" dirty="0" smtClean="0"/>
                        <a:t>)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noProof="0" dirty="0" smtClean="0"/>
                        <a:t>Rheumatoid arthritis</a:t>
                      </a:r>
                    </a:p>
                    <a:p>
                      <a:endParaRPr lang="en-US" sz="1400" b="1" noProof="0" dirty="0" smtClean="0"/>
                    </a:p>
                    <a:p>
                      <a:r>
                        <a:rPr lang="en-US" sz="1400" b="1" noProof="0" dirty="0" smtClean="0"/>
                        <a:t>Ulcerative colitis  (adult and pediatric)</a:t>
                      </a:r>
                    </a:p>
                    <a:p>
                      <a:endParaRPr lang="en-US" sz="1400" b="1" noProof="0" dirty="0" smtClean="0"/>
                    </a:p>
                    <a:p>
                      <a:r>
                        <a:rPr lang="en-US" sz="1400" b="1" noProof="0" dirty="0" smtClean="0"/>
                        <a:t>Crohn disease (adult</a:t>
                      </a:r>
                      <a:r>
                        <a:rPr lang="en-US" sz="1400" b="1" baseline="0" noProof="0" dirty="0" smtClean="0"/>
                        <a:t> and pediatric)</a:t>
                      </a:r>
                      <a:endParaRPr lang="en-US" sz="1400" b="1" noProof="0" dirty="0" smtClean="0"/>
                    </a:p>
                    <a:p>
                      <a:endParaRPr lang="en-US" sz="1400" b="1" noProof="0" dirty="0" smtClean="0"/>
                    </a:p>
                    <a:p>
                      <a:r>
                        <a:rPr lang="en-US" sz="1400" b="1" noProof="0" dirty="0" smtClean="0"/>
                        <a:t>Psoriasis (arthritis and plaque)</a:t>
                      </a:r>
                    </a:p>
                    <a:p>
                      <a:endParaRPr lang="en-US" sz="1400" b="1" noProof="0" dirty="0" smtClean="0"/>
                    </a:p>
                    <a:p>
                      <a:r>
                        <a:rPr lang="en-US" sz="1400" b="1" noProof="0" dirty="0" smtClean="0"/>
                        <a:t>Ankylosing spondylitis</a:t>
                      </a:r>
                    </a:p>
                    <a:p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Polyarticular</a:t>
                      </a: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juvenile idiopathic arthritis</a:t>
                      </a:r>
                      <a:endParaRPr lang="en-US" sz="1400" b="1" noProof="0" dirty="0" smtClean="0"/>
                    </a:p>
                    <a:p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Hidradenitis</a:t>
                      </a:r>
                    </a:p>
                    <a:p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suppurativa</a:t>
                      </a:r>
                      <a:endParaRPr lang="en-US" sz="1400" b="1" noProof="0" dirty="0" smtClean="0"/>
                    </a:p>
                    <a:p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Uveitis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FDA but not</a:t>
                      </a:r>
                    </a:p>
                    <a:p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including hidradenitis</a:t>
                      </a:r>
                    </a:p>
                    <a:p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suppurativa</a:t>
                      </a: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uveitis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Cutaneous psoriasis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Cutaneous neoplasms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Anti-dsDNA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Cutaneous/discoid lupus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Demyelinating disease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IBD among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spondyloarthopathy</a:t>
                      </a:r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Cytopenias</a:t>
                      </a:r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Anti-phospholipid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syndrome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Sarcoidosis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Dermatomyositis</a:t>
                      </a:r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Polymyositis</a:t>
                      </a:r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Autoimmune hepatitis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Granuloma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breakdown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Mycobacteria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Fungus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Intracellular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bacteria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Parasitic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Histoplasma</a:t>
                      </a:r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Pneumocystis </a:t>
                      </a: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jirovecii</a:t>
                      </a: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pneumonia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Listeria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Legionella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Coccidioides</a:t>
                      </a:r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Candida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Aspergillus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HSV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HBV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Blastomyces</a:t>
                      </a: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species</a:t>
                      </a:r>
                      <a:endParaRPr lang="en-US" sz="14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269451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677656" y="6044184"/>
            <a:ext cx="267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i="1" dirty="0" err="1" smtClean="0"/>
              <a:t>Adopted</a:t>
            </a:r>
            <a:r>
              <a:rPr lang="cs-CZ" sz="1200" b="1" i="1" dirty="0" smtClean="0"/>
              <a:t> </a:t>
            </a:r>
            <a:r>
              <a:rPr lang="cs-CZ" sz="1200" b="1" i="1" dirty="0" err="1" smtClean="0"/>
              <a:t>from</a:t>
            </a:r>
            <a:r>
              <a:rPr lang="cs-CZ" sz="1200" b="1" i="1" dirty="0" smtClean="0"/>
              <a:t> Davis et al., 2017</a:t>
            </a:r>
            <a:endParaRPr lang="cs-CZ" sz="1200" b="1" i="1" dirty="0"/>
          </a:p>
        </p:txBody>
      </p:sp>
    </p:spTree>
    <p:extLst>
      <p:ext uri="{BB962C8B-B14F-4D97-AF65-F5344CB8AC3E}">
        <p14:creationId xmlns:p14="http://schemas.microsoft.com/office/powerpoint/2010/main" val="211023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6304"/>
            <a:ext cx="10515600" cy="77724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Biological response modifiers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761587"/>
              </p:ext>
            </p:extLst>
          </p:nvPr>
        </p:nvGraphicFramePr>
        <p:xfrm>
          <a:off x="0" y="1076069"/>
          <a:ext cx="12192000" cy="6284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9384">
                  <a:extLst>
                    <a:ext uri="{9D8B030D-6E8A-4147-A177-3AD203B41FA5}">
                      <a16:colId xmlns:a16="http://schemas.microsoft.com/office/drawing/2014/main" val="2887513123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3056414019"/>
                    </a:ext>
                  </a:extLst>
                </a:gridCol>
                <a:gridCol w="1947672">
                  <a:extLst>
                    <a:ext uri="{9D8B030D-6E8A-4147-A177-3AD203B41FA5}">
                      <a16:colId xmlns:a16="http://schemas.microsoft.com/office/drawing/2014/main" val="1334583877"/>
                    </a:ext>
                  </a:extLst>
                </a:gridCol>
                <a:gridCol w="2075688">
                  <a:extLst>
                    <a:ext uri="{9D8B030D-6E8A-4147-A177-3AD203B41FA5}">
                      <a16:colId xmlns:a16="http://schemas.microsoft.com/office/drawing/2014/main" val="501755218"/>
                    </a:ext>
                  </a:extLst>
                </a:gridCol>
                <a:gridCol w="1892808">
                  <a:extLst>
                    <a:ext uri="{9D8B030D-6E8A-4147-A177-3AD203B41FA5}">
                      <a16:colId xmlns:a16="http://schemas.microsoft.com/office/drawing/2014/main" val="1501502312"/>
                    </a:ext>
                  </a:extLst>
                </a:gridCol>
                <a:gridCol w="2334768">
                  <a:extLst>
                    <a:ext uri="{9D8B030D-6E8A-4147-A177-3AD203B41FA5}">
                      <a16:colId xmlns:a16="http://schemas.microsoft.com/office/drawing/2014/main" val="1227243088"/>
                    </a:ext>
                  </a:extLst>
                </a:gridCol>
              </a:tblGrid>
              <a:tr h="618869"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FDA </a:t>
                      </a:r>
                      <a:r>
                        <a:rPr lang="cs-CZ" dirty="0" err="1" smtClean="0"/>
                        <a:t>indications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 </a:t>
                      </a:r>
                      <a:r>
                        <a:rPr lang="cs-CZ" dirty="0" err="1" smtClean="0"/>
                        <a:t>indications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Immune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side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effects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General </a:t>
                      </a:r>
                      <a:r>
                        <a:rPr lang="cs-CZ" dirty="0" err="1" smtClean="0"/>
                        <a:t>infectious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issues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Specific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infectious</a:t>
                      </a:r>
                      <a:r>
                        <a:rPr lang="cs-CZ" dirty="0" smtClean="0"/>
                        <a:t> risk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423459"/>
                  </a:ext>
                </a:extLst>
              </a:tr>
              <a:tr h="5245648"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Anti-CD20 (rituximab,</a:t>
                      </a:r>
                    </a:p>
                    <a:p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ofatumumab</a:t>
                      </a: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Non-Hodgkin lymphoma</a:t>
                      </a:r>
                    </a:p>
                    <a:p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Chronic lymphocytic leukemia</a:t>
                      </a:r>
                    </a:p>
                    <a:p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Granulomatosis with </a:t>
                      </a: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polyangiitis</a:t>
                      </a:r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Rheumatoid arthritis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FDA but not</a:t>
                      </a:r>
                    </a:p>
                    <a:p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including GPA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Cytokine release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Hypogamma</a:t>
                      </a:r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globulinemia</a:t>
                      </a:r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Cytopenias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Bacterial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Fungal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Osteomyelitis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Conjunctivitis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Enteritis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Upper respiratory tract infections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Pneumonia/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bronchitis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Cellulitis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Progressive multifocal leukoencephalopathy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Pseudomonas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CMV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HSV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VZV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Haemophilus</a:t>
                      </a:r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influenzae</a:t>
                      </a:r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Streptococcus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pneumoniae</a:t>
                      </a:r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Klebsiella</a:t>
                      </a:r>
                      <a:endParaRPr lang="en-US" sz="14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Aspergillus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Candida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Staphylococcus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aureus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Campylobacter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West Nile virus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HBV and HCV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Parvovirus b19</a:t>
                      </a:r>
                      <a:endParaRPr lang="en-US" sz="14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188610"/>
                  </a:ext>
                </a:extLst>
              </a:tr>
              <a:tr h="39874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158739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978408" y="6446520"/>
            <a:ext cx="267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i="1" dirty="0" err="1" smtClean="0"/>
              <a:t>Adopted</a:t>
            </a:r>
            <a:r>
              <a:rPr lang="cs-CZ" sz="1200" b="1" i="1" dirty="0" smtClean="0"/>
              <a:t> </a:t>
            </a:r>
            <a:r>
              <a:rPr lang="cs-CZ" sz="1200" b="1" i="1" dirty="0" err="1" smtClean="0"/>
              <a:t>from</a:t>
            </a:r>
            <a:r>
              <a:rPr lang="cs-CZ" sz="1200" b="1" i="1" dirty="0" smtClean="0"/>
              <a:t> Davis et al., 2017</a:t>
            </a:r>
            <a:endParaRPr lang="cs-CZ" sz="1200" b="1" i="1" dirty="0"/>
          </a:p>
        </p:txBody>
      </p:sp>
    </p:spTree>
    <p:extLst>
      <p:ext uri="{BB962C8B-B14F-4D97-AF65-F5344CB8AC3E}">
        <p14:creationId xmlns:p14="http://schemas.microsoft.com/office/powerpoint/2010/main" val="35484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2601"/>
          </a:xfrm>
        </p:spPr>
        <p:txBody>
          <a:bodyPr/>
          <a:lstStyle/>
          <a:p>
            <a:pPr algn="ctr"/>
            <a:r>
              <a:rPr lang="en-US" b="1" dirty="0" smtClean="0"/>
              <a:t>Biological response modifiers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330532"/>
              </p:ext>
            </p:extLst>
          </p:nvPr>
        </p:nvGraphicFramePr>
        <p:xfrm>
          <a:off x="0" y="832104"/>
          <a:ext cx="12192000" cy="6028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296">
                  <a:extLst>
                    <a:ext uri="{9D8B030D-6E8A-4147-A177-3AD203B41FA5}">
                      <a16:colId xmlns:a16="http://schemas.microsoft.com/office/drawing/2014/main" val="1067072531"/>
                    </a:ext>
                  </a:extLst>
                </a:gridCol>
                <a:gridCol w="1754466">
                  <a:extLst>
                    <a:ext uri="{9D8B030D-6E8A-4147-A177-3AD203B41FA5}">
                      <a16:colId xmlns:a16="http://schemas.microsoft.com/office/drawing/2014/main" val="1660802786"/>
                    </a:ext>
                  </a:extLst>
                </a:gridCol>
                <a:gridCol w="1809870">
                  <a:extLst>
                    <a:ext uri="{9D8B030D-6E8A-4147-A177-3AD203B41FA5}">
                      <a16:colId xmlns:a16="http://schemas.microsoft.com/office/drawing/2014/main" val="2943668323"/>
                    </a:ext>
                  </a:extLst>
                </a:gridCol>
                <a:gridCol w="2059189">
                  <a:extLst>
                    <a:ext uri="{9D8B030D-6E8A-4147-A177-3AD203B41FA5}">
                      <a16:colId xmlns:a16="http://schemas.microsoft.com/office/drawing/2014/main" val="2975136691"/>
                    </a:ext>
                  </a:extLst>
                </a:gridCol>
                <a:gridCol w="2013019">
                  <a:extLst>
                    <a:ext uri="{9D8B030D-6E8A-4147-A177-3AD203B41FA5}">
                      <a16:colId xmlns:a16="http://schemas.microsoft.com/office/drawing/2014/main" val="1921437995"/>
                    </a:ext>
                  </a:extLst>
                </a:gridCol>
                <a:gridCol w="2847160">
                  <a:extLst>
                    <a:ext uri="{9D8B030D-6E8A-4147-A177-3AD203B41FA5}">
                      <a16:colId xmlns:a16="http://schemas.microsoft.com/office/drawing/2014/main" val="3137968961"/>
                    </a:ext>
                  </a:extLst>
                </a:gridCol>
              </a:tblGrid>
              <a:tr h="642028"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FDA </a:t>
                      </a:r>
                      <a:r>
                        <a:rPr lang="cs-CZ" dirty="0" err="1" smtClean="0"/>
                        <a:t>indications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 </a:t>
                      </a:r>
                      <a:r>
                        <a:rPr lang="cs-CZ" dirty="0" err="1" smtClean="0"/>
                        <a:t>indications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Immune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side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effects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General </a:t>
                      </a:r>
                      <a:r>
                        <a:rPr lang="cs-CZ" dirty="0" err="1" smtClean="0"/>
                        <a:t>infectious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issues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Specific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infectious</a:t>
                      </a:r>
                      <a:r>
                        <a:rPr lang="cs-CZ" dirty="0" smtClean="0"/>
                        <a:t> risk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036142"/>
                  </a:ext>
                </a:extLst>
              </a:tr>
              <a:tr h="2867171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CD80/CD86 antagonists</a:t>
                      </a: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abatacept</a:t>
                      </a: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belatacept</a:t>
                      </a: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Rheumatoid arthritis</a:t>
                      </a:r>
                    </a:p>
                    <a:p>
                      <a:endParaRPr lang="en-US" sz="12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Kidney transplant</a:t>
                      </a: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rejection in</a:t>
                      </a: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EBV seropositive</a:t>
                      </a: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</a:p>
                    <a:p>
                      <a:endParaRPr lang="en-US" sz="12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Polyarticular</a:t>
                      </a: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juvenile idiopathic arthritis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FDA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Posttransplantation</a:t>
                      </a: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lymphoproliferative disease in EBV seronegative patients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Sinusitis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Nasopharyngitis</a:t>
                      </a:r>
                      <a:endParaRPr lang="en-US" sz="12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Bronchitis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Urinary tract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infection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Gastroenteritis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Pneumonia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Cellulitis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Pyelonephritis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Diverticulitis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Sepsis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Bacterial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Fungal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Candida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HSV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Influenza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VZV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Aspergillus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Histoplasma</a:t>
                      </a:r>
                      <a:endParaRPr lang="en-US" sz="12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CMV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Progressive multifocal leukoencephalopathy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Polyomavirus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nephropathy</a:t>
                      </a:r>
                      <a:endParaRPr lang="en-US" sz="12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255130"/>
                  </a:ext>
                </a:extLst>
              </a:tr>
              <a:tr h="2519636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Anti-CD52 (</a:t>
                      </a:r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alemtuzumab</a:t>
                      </a: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Chronic B-cell</a:t>
                      </a: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lymphocytic</a:t>
                      </a: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leukemia</a:t>
                      </a:r>
                    </a:p>
                    <a:p>
                      <a:endParaRPr lang="en-US" sz="12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Multiple sclerosis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noProof="0" dirty="0" smtClean="0"/>
                        <a:t>Multiple sclerosis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ITP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Hemolytic anemia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Neutropenia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Pancytopenia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Systemic viral infections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Systemic fungal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infections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Bacterial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Protozoa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TBC reactivation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Mucor</a:t>
                      </a:r>
                      <a:endParaRPr lang="en-US" sz="12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VZV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HSV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CMV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EBV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Pneumocystis </a:t>
                      </a:r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jirovecii</a:t>
                      </a: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pneumonia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Candida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Aspergillus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Cryptococcus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species</a:t>
                      </a:r>
                      <a:endParaRPr lang="en-US" sz="12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9292937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624328" y="6510528"/>
            <a:ext cx="267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i="1" dirty="0" err="1" smtClean="0"/>
              <a:t>Adopted</a:t>
            </a:r>
            <a:r>
              <a:rPr lang="cs-CZ" sz="1200" b="1" i="1" dirty="0" smtClean="0"/>
              <a:t> </a:t>
            </a:r>
            <a:r>
              <a:rPr lang="cs-CZ" sz="1200" b="1" i="1" dirty="0" err="1" smtClean="0"/>
              <a:t>from</a:t>
            </a:r>
            <a:r>
              <a:rPr lang="cs-CZ" sz="1200" b="1" i="1" dirty="0" smtClean="0"/>
              <a:t> Davis et al., 2017</a:t>
            </a:r>
            <a:endParaRPr lang="cs-CZ" sz="1200" b="1" i="1" dirty="0"/>
          </a:p>
        </p:txBody>
      </p:sp>
    </p:spTree>
    <p:extLst>
      <p:ext uri="{BB962C8B-B14F-4D97-AF65-F5344CB8AC3E}">
        <p14:creationId xmlns:p14="http://schemas.microsoft.com/office/powerpoint/2010/main" val="40548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03720"/>
          </a:xfrm>
        </p:spPr>
        <p:txBody>
          <a:bodyPr/>
          <a:lstStyle/>
          <a:p>
            <a:pPr algn="ctr"/>
            <a:r>
              <a:rPr lang="en-US" b="1" dirty="0" smtClean="0"/>
              <a:t>Biological response modifiers</a:t>
            </a:r>
            <a:endParaRPr lang="en-US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61065"/>
              </p:ext>
            </p:extLst>
          </p:nvPr>
        </p:nvGraphicFramePr>
        <p:xfrm>
          <a:off x="0" y="887918"/>
          <a:ext cx="12192000" cy="5970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376">
                  <a:extLst>
                    <a:ext uri="{9D8B030D-6E8A-4147-A177-3AD203B41FA5}">
                      <a16:colId xmlns:a16="http://schemas.microsoft.com/office/drawing/2014/main" val="3304861407"/>
                    </a:ext>
                  </a:extLst>
                </a:gridCol>
                <a:gridCol w="1956816">
                  <a:extLst>
                    <a:ext uri="{9D8B030D-6E8A-4147-A177-3AD203B41FA5}">
                      <a16:colId xmlns:a16="http://schemas.microsoft.com/office/drawing/2014/main" val="2450757833"/>
                    </a:ext>
                  </a:extLst>
                </a:gridCol>
                <a:gridCol w="1746504">
                  <a:extLst>
                    <a:ext uri="{9D8B030D-6E8A-4147-A177-3AD203B41FA5}">
                      <a16:colId xmlns:a16="http://schemas.microsoft.com/office/drawing/2014/main" val="853738033"/>
                    </a:ext>
                  </a:extLst>
                </a:gridCol>
                <a:gridCol w="2221992">
                  <a:extLst>
                    <a:ext uri="{9D8B030D-6E8A-4147-A177-3AD203B41FA5}">
                      <a16:colId xmlns:a16="http://schemas.microsoft.com/office/drawing/2014/main" val="3973685151"/>
                    </a:ext>
                  </a:extLst>
                </a:gridCol>
                <a:gridCol w="1984248">
                  <a:extLst>
                    <a:ext uri="{9D8B030D-6E8A-4147-A177-3AD203B41FA5}">
                      <a16:colId xmlns:a16="http://schemas.microsoft.com/office/drawing/2014/main" val="4255453831"/>
                    </a:ext>
                  </a:extLst>
                </a:gridCol>
                <a:gridCol w="2417064">
                  <a:extLst>
                    <a:ext uri="{9D8B030D-6E8A-4147-A177-3AD203B41FA5}">
                      <a16:colId xmlns:a16="http://schemas.microsoft.com/office/drawing/2014/main" val="1300501760"/>
                    </a:ext>
                  </a:extLst>
                </a:gridCol>
              </a:tblGrid>
              <a:tr h="652978"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FDA </a:t>
                      </a:r>
                      <a:r>
                        <a:rPr lang="cs-CZ" dirty="0" err="1" smtClean="0"/>
                        <a:t>indications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 </a:t>
                      </a:r>
                      <a:r>
                        <a:rPr lang="cs-CZ" dirty="0" err="1" smtClean="0"/>
                        <a:t>indications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Immune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side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effects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General </a:t>
                      </a:r>
                      <a:r>
                        <a:rPr lang="cs-CZ" dirty="0" err="1" smtClean="0"/>
                        <a:t>infectious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issues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Specific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infectious</a:t>
                      </a:r>
                      <a:r>
                        <a:rPr lang="cs-CZ" dirty="0" smtClean="0"/>
                        <a:t> risk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865477"/>
                  </a:ext>
                </a:extLst>
              </a:tr>
              <a:tr h="1958933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IL-1 antagonist (</a:t>
                      </a:r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anakinra</a:t>
                      </a: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canakinumab</a:t>
                      </a: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rilonacept</a:t>
                      </a: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Rheumatoid arthritis</a:t>
                      </a:r>
                    </a:p>
                    <a:p>
                      <a:endParaRPr lang="en-US" sz="12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Periodic fever</a:t>
                      </a: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syndromes</a:t>
                      </a:r>
                    </a:p>
                    <a:p>
                      <a:endParaRPr lang="en-US" sz="12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Systemic juvenile idiopathic</a:t>
                      </a:r>
                    </a:p>
                    <a:p>
                      <a:r>
                        <a:rPr lang="cs-CZ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rthritis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FDA</a:t>
                      </a:r>
                      <a:endParaRPr lang="en-US" sz="1200" b="1" noProof="0" dirty="0" smtClean="0"/>
                    </a:p>
                    <a:p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Pneumonitis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Hepatitis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Endocrinopathies</a:t>
                      </a:r>
                      <a:endParaRPr lang="en-US" sz="12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Nephritis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Dermatitis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Encephalitis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Psoriasis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Vitiligo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Neutropenia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Common bacterial</a:t>
                      </a: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viral</a:t>
                      </a: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infections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052398"/>
                  </a:ext>
                </a:extLst>
              </a:tr>
              <a:tr h="2145498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IL-6R antagonist</a:t>
                      </a: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tocilizumab</a:t>
                      </a: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Rheumatoid arthritis</a:t>
                      </a:r>
                    </a:p>
                    <a:p>
                      <a:endParaRPr lang="en-US" sz="12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Systemic juvenile idiopathic</a:t>
                      </a: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arthritis</a:t>
                      </a:r>
                      <a:endParaRPr lang="en-US" sz="1200" b="1" noProof="0" dirty="0" smtClean="0"/>
                    </a:p>
                    <a:p>
                      <a:endParaRPr lang="en-US" sz="12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Polyarticular</a:t>
                      </a: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juvenile idiopathic arthritis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FDA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Elevation of transaminases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Lipidemia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Mycobacterial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reactivation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Pneumonia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Upper respiratory tract infections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Cellulitis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Gastroenteritis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Diverticulitis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Sepsis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Bacterial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arthritis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TBC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VZV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Cryptococcus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Aspergillus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Candida species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Pneumocystis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species</a:t>
                      </a:r>
                      <a:endParaRPr lang="en-US" sz="12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005458"/>
                  </a:ext>
                </a:extLst>
              </a:tr>
              <a:tr h="1212673"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Symbol" panose="05050102010706020507" pitchFamily="18" charset="2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4-integrin antagonist</a:t>
                      </a: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i="0" u="none" strike="noStrike" kern="1200" baseline="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natalizumab</a:t>
                      </a: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Multiple sclerosis</a:t>
                      </a:r>
                    </a:p>
                    <a:p>
                      <a:endParaRPr lang="en-US" sz="1200" b="1" i="0" u="none" strike="noStrike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Crohn disease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Multiple sclerosis</a:t>
                      </a:r>
                    </a:p>
                    <a:p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Hepatotoxicity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Upper respiratory tract infections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Gastroenteritis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Vaginitis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Tonsillitis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Tooth abscess</a:t>
                      </a:r>
                      <a:endParaRPr lang="en-US" sz="12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Progressive multifocal leukoencephalopathy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CNS VZV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CNS HSV</a:t>
                      </a:r>
                      <a:endParaRPr lang="en-US" sz="12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609810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328416" y="6581001"/>
            <a:ext cx="267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i="1" dirty="0" err="1" smtClean="0"/>
              <a:t>Adopted</a:t>
            </a:r>
            <a:r>
              <a:rPr lang="cs-CZ" sz="1200" b="1" i="1" dirty="0" smtClean="0"/>
              <a:t> </a:t>
            </a:r>
            <a:r>
              <a:rPr lang="cs-CZ" sz="1200" b="1" i="1" dirty="0" err="1" smtClean="0"/>
              <a:t>from</a:t>
            </a:r>
            <a:r>
              <a:rPr lang="cs-CZ" sz="1200" b="1" i="1" dirty="0" smtClean="0"/>
              <a:t> Davis et al., 2017</a:t>
            </a:r>
            <a:endParaRPr lang="cs-CZ" sz="1200" b="1" i="1" dirty="0"/>
          </a:p>
        </p:txBody>
      </p:sp>
    </p:spTree>
    <p:extLst>
      <p:ext uri="{BB962C8B-B14F-4D97-AF65-F5344CB8AC3E}">
        <p14:creationId xmlns:p14="http://schemas.microsoft.com/office/powerpoint/2010/main" val="24084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b="1" dirty="0"/>
              <a:t>Common Variable Immunodeficiency (CVID)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351" y="1412776"/>
            <a:ext cx="10559657" cy="518457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600" b="1" u="sng" dirty="0"/>
              <a:t>Laboratory findings:</a:t>
            </a:r>
          </a:p>
          <a:p>
            <a:pPr eaLnBrk="1" hangingPunct="1">
              <a:lnSpc>
                <a:spcPct val="80000"/>
              </a:lnSpc>
            </a:pPr>
            <a:endParaRPr lang="en-US" sz="2600" b="1" dirty="0"/>
          </a:p>
          <a:p>
            <a:pPr lvl="0"/>
            <a:r>
              <a:rPr lang="en-US" sz="2600" dirty="0"/>
              <a:t>↓</a:t>
            </a:r>
            <a:r>
              <a:rPr lang="en-US" sz="2600" dirty="0" err="1"/>
              <a:t>IgG+A</a:t>
            </a:r>
            <a:r>
              <a:rPr lang="en-US" sz="2600" dirty="0"/>
              <a:t> more than 2 SD </a:t>
            </a:r>
            <a:r>
              <a:rPr lang="cs-CZ" sz="2600" dirty="0" smtClean="0"/>
              <a:t>(</a:t>
            </a:r>
            <a:r>
              <a:rPr lang="en-US" sz="2600" dirty="0" smtClean="0"/>
              <a:t>↓</a:t>
            </a:r>
            <a:r>
              <a:rPr lang="en-US" sz="2600" dirty="0"/>
              <a:t>IgM</a:t>
            </a:r>
            <a:r>
              <a:rPr lang="en-US" sz="2600" dirty="0" smtClean="0"/>
              <a:t>)</a:t>
            </a:r>
            <a:r>
              <a:rPr lang="cs-CZ" sz="2600" dirty="0" smtClean="0"/>
              <a:t> – IgG &lt; 5 g/l</a:t>
            </a:r>
            <a:endParaRPr lang="en-US" sz="2600" dirty="0"/>
          </a:p>
          <a:p>
            <a:pPr marL="0" lvl="0" indent="0">
              <a:buNone/>
            </a:pPr>
            <a:endParaRPr lang="en-US" sz="2600" dirty="0"/>
          </a:p>
          <a:p>
            <a:pPr lvl="0"/>
            <a:r>
              <a:rPr lang="en-US" sz="2600" dirty="0"/>
              <a:t>Number </a:t>
            </a:r>
            <a:r>
              <a:rPr lang="cs-CZ" sz="2600" dirty="0" err="1" smtClean="0"/>
              <a:t>of</a:t>
            </a:r>
            <a:r>
              <a:rPr lang="cs-CZ" sz="2600" dirty="0" smtClean="0"/>
              <a:t> </a:t>
            </a:r>
            <a:r>
              <a:rPr lang="en-US" sz="2600" dirty="0" smtClean="0"/>
              <a:t>B </a:t>
            </a:r>
            <a:r>
              <a:rPr lang="en-US" sz="2600" dirty="0"/>
              <a:t>cells usually normal or slightly decreased, but pathological phenotyping (↑ </a:t>
            </a:r>
            <a:r>
              <a:rPr lang="en-US" sz="2600" dirty="0" smtClean="0"/>
              <a:t>naïve </a:t>
            </a:r>
            <a:r>
              <a:rPr lang="en-US" sz="2600" dirty="0"/>
              <a:t>B cells, ↓ </a:t>
            </a:r>
            <a:r>
              <a:rPr lang="en-US" sz="2600" dirty="0" smtClean="0"/>
              <a:t>class</a:t>
            </a:r>
            <a:r>
              <a:rPr lang="cs-CZ" sz="2600" dirty="0" smtClean="0"/>
              <a:t>-</a:t>
            </a:r>
            <a:r>
              <a:rPr lang="en-US" sz="2600" dirty="0" smtClean="0"/>
              <a:t>switched </a:t>
            </a:r>
            <a:r>
              <a:rPr lang="en-US" sz="2600" dirty="0"/>
              <a:t>m</a:t>
            </a:r>
            <a:r>
              <a:rPr lang="cs-CZ" sz="2600" dirty="0"/>
              <a:t>e</a:t>
            </a:r>
            <a:r>
              <a:rPr lang="en-US" sz="2600" dirty="0" err="1" smtClean="0"/>
              <a:t>mory</a:t>
            </a:r>
            <a:r>
              <a:rPr lang="en-US" sz="2600" dirty="0" smtClean="0"/>
              <a:t> </a:t>
            </a:r>
            <a:r>
              <a:rPr lang="en-US" sz="2600" dirty="0"/>
              <a:t>B cells, ↑ CD21</a:t>
            </a:r>
            <a:r>
              <a:rPr lang="en-US" sz="2600" baseline="-25000" dirty="0"/>
              <a:t>low</a:t>
            </a:r>
            <a:r>
              <a:rPr lang="en-US" sz="2600" dirty="0"/>
              <a:t> (↑ risk of autoimmunity))</a:t>
            </a:r>
          </a:p>
          <a:p>
            <a:pPr lvl="0"/>
            <a:endParaRPr lang="en-US" sz="2600" dirty="0"/>
          </a:p>
          <a:p>
            <a:pPr lvl="0"/>
            <a:r>
              <a:rPr lang="en-US" sz="2600" dirty="0"/>
              <a:t>Decreased response to vaccination: protein a</a:t>
            </a:r>
            <a:r>
              <a:rPr lang="cs-CZ" sz="2600" dirty="0"/>
              <a:t>n</a:t>
            </a:r>
            <a:r>
              <a:rPr lang="en-US" sz="2600" dirty="0"/>
              <a:t>t</a:t>
            </a:r>
            <a:r>
              <a:rPr lang="cs-CZ" sz="2600" dirty="0"/>
              <a:t>i</a:t>
            </a:r>
            <a:r>
              <a:rPr lang="en-US" sz="2600" dirty="0"/>
              <a:t>gens (TAT), polysaccharide antigens (PCP, Typhoid fever)</a:t>
            </a:r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79932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69848"/>
          </a:xfrm>
        </p:spPr>
        <p:txBody>
          <a:bodyPr/>
          <a:lstStyle/>
          <a:p>
            <a:pPr algn="ctr"/>
            <a:r>
              <a:rPr lang="en-US" b="1" dirty="0" smtClean="0"/>
              <a:t>Biological response modifiers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677664"/>
              </p:ext>
            </p:extLst>
          </p:nvPr>
        </p:nvGraphicFramePr>
        <p:xfrm>
          <a:off x="539496" y="1271017"/>
          <a:ext cx="11000232" cy="4730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372">
                  <a:extLst>
                    <a:ext uri="{9D8B030D-6E8A-4147-A177-3AD203B41FA5}">
                      <a16:colId xmlns:a16="http://schemas.microsoft.com/office/drawing/2014/main" val="3345034312"/>
                    </a:ext>
                  </a:extLst>
                </a:gridCol>
                <a:gridCol w="1833372">
                  <a:extLst>
                    <a:ext uri="{9D8B030D-6E8A-4147-A177-3AD203B41FA5}">
                      <a16:colId xmlns:a16="http://schemas.microsoft.com/office/drawing/2014/main" val="1663709831"/>
                    </a:ext>
                  </a:extLst>
                </a:gridCol>
                <a:gridCol w="1833372">
                  <a:extLst>
                    <a:ext uri="{9D8B030D-6E8A-4147-A177-3AD203B41FA5}">
                      <a16:colId xmlns:a16="http://schemas.microsoft.com/office/drawing/2014/main" val="234110335"/>
                    </a:ext>
                  </a:extLst>
                </a:gridCol>
                <a:gridCol w="1833372">
                  <a:extLst>
                    <a:ext uri="{9D8B030D-6E8A-4147-A177-3AD203B41FA5}">
                      <a16:colId xmlns:a16="http://schemas.microsoft.com/office/drawing/2014/main" val="3898212481"/>
                    </a:ext>
                  </a:extLst>
                </a:gridCol>
                <a:gridCol w="1833372">
                  <a:extLst>
                    <a:ext uri="{9D8B030D-6E8A-4147-A177-3AD203B41FA5}">
                      <a16:colId xmlns:a16="http://schemas.microsoft.com/office/drawing/2014/main" val="389662660"/>
                    </a:ext>
                  </a:extLst>
                </a:gridCol>
                <a:gridCol w="1833372">
                  <a:extLst>
                    <a:ext uri="{9D8B030D-6E8A-4147-A177-3AD203B41FA5}">
                      <a16:colId xmlns:a16="http://schemas.microsoft.com/office/drawing/2014/main" val="1782862545"/>
                    </a:ext>
                  </a:extLst>
                </a:gridCol>
              </a:tblGrid>
              <a:tr h="725093"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FDA </a:t>
                      </a:r>
                      <a:r>
                        <a:rPr lang="cs-CZ" dirty="0" err="1" smtClean="0"/>
                        <a:t>indications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EMA </a:t>
                      </a:r>
                      <a:r>
                        <a:rPr lang="cs-CZ" dirty="0" err="1" smtClean="0"/>
                        <a:t>indications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Immune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side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effects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General </a:t>
                      </a:r>
                      <a:r>
                        <a:rPr lang="cs-CZ" dirty="0" err="1" smtClean="0"/>
                        <a:t>infectious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issues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Specific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infectious</a:t>
                      </a:r>
                      <a:r>
                        <a:rPr lang="cs-CZ" dirty="0" smtClean="0"/>
                        <a:t> risk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403077"/>
                  </a:ext>
                </a:extLst>
              </a:tr>
              <a:tr h="1484714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Anti-</a:t>
                      </a:r>
                      <a:r>
                        <a:rPr lang="en-US" sz="1600" b="1" noProof="0" dirty="0" err="1" smtClean="0"/>
                        <a:t>IgE</a:t>
                      </a:r>
                      <a:r>
                        <a:rPr lang="en-US" sz="1600" b="1" noProof="0" dirty="0" smtClean="0"/>
                        <a:t> (</a:t>
                      </a:r>
                      <a:r>
                        <a:rPr lang="en-US" sz="1600" b="1" noProof="0" dirty="0" err="1" smtClean="0"/>
                        <a:t>omalizumab</a:t>
                      </a:r>
                      <a:r>
                        <a:rPr lang="en-US" sz="1600" b="1" noProof="0" dirty="0" smtClean="0"/>
                        <a:t>)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Severe persistent</a:t>
                      </a:r>
                      <a:r>
                        <a:rPr lang="en-US" sz="1600" b="1" baseline="0" noProof="0" dirty="0" smtClean="0"/>
                        <a:t> asthma</a:t>
                      </a:r>
                    </a:p>
                    <a:p>
                      <a:r>
                        <a:rPr lang="en-US" sz="1600" b="1" baseline="0" noProof="0" dirty="0" smtClean="0"/>
                        <a:t>Chronic spontaneous </a:t>
                      </a:r>
                      <a:r>
                        <a:rPr lang="en-US" sz="1600" b="1" baseline="0" noProof="0" dirty="0" err="1" smtClean="0"/>
                        <a:t>urticaria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FDA</a:t>
                      </a:r>
                      <a:endParaRPr lang="en-US" sz="1600" b="1" noProof="0" dirty="0" smtClean="0"/>
                    </a:p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↓ serum </a:t>
                      </a:r>
                      <a:r>
                        <a:rPr lang="en-US" sz="1600" b="1" noProof="0" dirty="0" err="1" smtClean="0"/>
                        <a:t>IgE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979366"/>
                  </a:ext>
                </a:extLst>
              </a:tr>
              <a:tr h="932262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Anti-IL-5 (</a:t>
                      </a:r>
                      <a:r>
                        <a:rPr lang="en-US" sz="1600" b="1" noProof="0" dirty="0" err="1" smtClean="0"/>
                        <a:t>mepolizumab</a:t>
                      </a:r>
                      <a:r>
                        <a:rPr lang="en-US" sz="1600" b="1" noProof="0" dirty="0" smtClean="0"/>
                        <a:t>, </a:t>
                      </a:r>
                      <a:r>
                        <a:rPr lang="en-US" sz="1600" b="1" noProof="0" dirty="0" err="1" smtClean="0"/>
                        <a:t>reslizumab</a:t>
                      </a:r>
                      <a:r>
                        <a:rPr lang="en-US" sz="1600" b="1" noProof="0" dirty="0" smtClean="0"/>
                        <a:t>)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Severe persistent asthma with eosinophilia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FDA</a:t>
                      </a:r>
                      <a:endParaRPr lang="en-US" sz="1600" b="1" noProof="0" dirty="0" smtClean="0"/>
                    </a:p>
                    <a:p>
                      <a:endParaRPr lang="en-US" sz="1600" noProof="0" dirty="0" smtClean="0"/>
                    </a:p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↓ eosinophil count</a:t>
                      </a:r>
                    </a:p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421262"/>
                  </a:ext>
                </a:extLst>
              </a:tr>
              <a:tr h="656037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IL-4R</a:t>
                      </a:r>
                      <a:r>
                        <a:rPr lang="en-US" sz="1600" b="1" noProof="0" dirty="0" smtClean="0">
                          <a:latin typeface="Symbol" panose="05050102010706020507" pitchFamily="18" charset="2"/>
                        </a:rPr>
                        <a:t>a </a:t>
                      </a:r>
                      <a:r>
                        <a:rPr lang="en-US" sz="1600" b="1" noProof="0" dirty="0" smtClean="0"/>
                        <a:t>antagonist (</a:t>
                      </a:r>
                      <a:r>
                        <a:rPr lang="en-US" sz="1600" b="1" noProof="0" dirty="0" err="1" smtClean="0"/>
                        <a:t>dupilumab</a:t>
                      </a:r>
                      <a:r>
                        <a:rPr lang="en-US" sz="1600" b="1" noProof="0" dirty="0" smtClean="0"/>
                        <a:t>)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Severe</a:t>
                      </a:r>
                      <a:r>
                        <a:rPr lang="en-US" sz="1600" b="1" baseline="0" noProof="0" dirty="0" smtClean="0"/>
                        <a:t> atopic dermatitis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Not approved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↓ serum </a:t>
                      </a:r>
                      <a:r>
                        <a:rPr lang="en-US" sz="1600" b="1" noProof="0" dirty="0" err="1" smtClean="0"/>
                        <a:t>IgE</a:t>
                      </a:r>
                      <a:endParaRPr lang="en-US" sz="1600" b="1" noProof="0" dirty="0" smtClean="0"/>
                    </a:p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334905"/>
                  </a:ext>
                </a:extLst>
              </a:tr>
              <a:tr h="932262"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IL-5R</a:t>
                      </a:r>
                      <a:r>
                        <a:rPr lang="en-US" sz="1600" b="1" noProof="0" dirty="0" smtClean="0">
                          <a:latin typeface="Symbol" panose="05050102010706020507" pitchFamily="18" charset="2"/>
                        </a:rPr>
                        <a:t>a</a:t>
                      </a:r>
                      <a:r>
                        <a:rPr lang="en-US" sz="1600" b="1" noProof="0" dirty="0" smtClean="0"/>
                        <a:t> antagonist (</a:t>
                      </a:r>
                      <a:r>
                        <a:rPr lang="en-US" sz="1600" b="1" noProof="0" dirty="0" err="1" smtClean="0"/>
                        <a:t>benralizumab</a:t>
                      </a:r>
                      <a:r>
                        <a:rPr lang="en-US" sz="1600" b="1" noProof="0" dirty="0" smtClean="0"/>
                        <a:t>)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noProof="0" dirty="0" smtClean="0"/>
                        <a:t>Severe persistent asthma with eosinophilia</a:t>
                      </a:r>
                      <a:endParaRPr lang="en-US" sz="1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Same as FDA</a:t>
                      </a:r>
                      <a:endParaRPr lang="en-US" sz="1600" b="1" noProof="0" dirty="0" smtClean="0"/>
                    </a:p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noProof="0" dirty="0" smtClean="0"/>
                        <a:t>↓ eosinophil count</a:t>
                      </a:r>
                    </a:p>
                    <a:p>
                      <a:endParaRPr lang="en-US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117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06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GB" sz="3600" b="1" dirty="0">
                <a:latin typeface="+mn-lt"/>
              </a:rPr>
              <a:t>Immunoglobulin replacement therapy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dirty="0"/>
              <a:t>Immunoglobulin concentrates are made from human plasma pooled from thousands of donors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Donors are tested for </a:t>
            </a:r>
            <a:r>
              <a:rPr lang="en-GB" sz="2000" dirty="0" err="1"/>
              <a:t>infectio</a:t>
            </a:r>
            <a:r>
              <a:rPr lang="cs-CZ" sz="2000" dirty="0" err="1"/>
              <a:t>us</a:t>
            </a:r>
            <a:r>
              <a:rPr lang="en-GB" sz="2000" dirty="0"/>
              <a:t> diseases (HIV, hepatitis), inactivating procedures to minimize the risk of transmitting infection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 err="1"/>
              <a:t>Ig</a:t>
            </a:r>
            <a:r>
              <a:rPr lang="en-GB" sz="2000" dirty="0"/>
              <a:t> concentrates contain only </a:t>
            </a:r>
            <a:r>
              <a:rPr lang="en-GB" sz="2000" dirty="0" err="1"/>
              <a:t>IgG</a:t>
            </a:r>
            <a:r>
              <a:rPr lang="en-GB" sz="2000" dirty="0"/>
              <a:t>, content of </a:t>
            </a:r>
            <a:r>
              <a:rPr lang="en-GB" sz="2000" dirty="0" err="1"/>
              <a:t>IgA</a:t>
            </a:r>
            <a:r>
              <a:rPr lang="en-GB" sz="2000" dirty="0"/>
              <a:t> is minimal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 err="1"/>
              <a:t>Preparates</a:t>
            </a:r>
            <a:r>
              <a:rPr lang="en-GB" sz="2000" dirty="0"/>
              <a:t> for </a:t>
            </a:r>
            <a:r>
              <a:rPr lang="en-GB" sz="2000" dirty="0" err="1"/>
              <a:t>i.v</a:t>
            </a:r>
            <a:r>
              <a:rPr lang="en-GB" sz="2000" dirty="0"/>
              <a:t>. (</a:t>
            </a:r>
            <a:r>
              <a:rPr lang="en-GB" sz="2000" dirty="0" err="1"/>
              <a:t>Gammagard</a:t>
            </a:r>
            <a:r>
              <a:rPr lang="en-GB" sz="2000" dirty="0"/>
              <a:t>, </a:t>
            </a:r>
            <a:r>
              <a:rPr lang="en-GB" sz="2000" dirty="0" err="1"/>
              <a:t>Octagam</a:t>
            </a:r>
            <a:r>
              <a:rPr lang="en-GB" sz="2000" dirty="0"/>
              <a:t>) or </a:t>
            </a:r>
            <a:r>
              <a:rPr lang="en-GB" sz="2000" dirty="0" err="1"/>
              <a:t>s.c</a:t>
            </a:r>
            <a:r>
              <a:rPr lang="en-GB" sz="2000" dirty="0"/>
              <a:t>. administration (</a:t>
            </a:r>
            <a:r>
              <a:rPr lang="en-GB" sz="2000" dirty="0" err="1"/>
              <a:t>Subcuvia</a:t>
            </a:r>
            <a:r>
              <a:rPr lang="en-GB" sz="2000" dirty="0"/>
              <a:t>, </a:t>
            </a:r>
            <a:r>
              <a:rPr lang="en-GB" sz="2000" dirty="0" err="1"/>
              <a:t>Gammanorm</a:t>
            </a:r>
            <a:r>
              <a:rPr lang="en-GB" sz="2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135435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GB" sz="3600" b="1" dirty="0">
                <a:latin typeface="+mn-lt"/>
              </a:rPr>
              <a:t>Indications for </a:t>
            </a:r>
            <a:r>
              <a:rPr lang="en-GB" sz="3600" b="1" dirty="0" err="1">
                <a:latin typeface="+mn-lt"/>
              </a:rPr>
              <a:t>Ig</a:t>
            </a:r>
            <a:r>
              <a:rPr lang="en-GB" sz="3600" b="1" dirty="0">
                <a:latin typeface="+mn-lt"/>
              </a:rPr>
              <a:t> replacement therapy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37689"/>
            <a:ext cx="10515600" cy="4351338"/>
          </a:xfrm>
        </p:spPr>
        <p:txBody>
          <a:bodyPr/>
          <a:lstStyle/>
          <a:p>
            <a:pPr eaLnBrk="1" hangingPunct="1"/>
            <a:r>
              <a:rPr lang="en-GB" sz="2000" dirty="0"/>
              <a:t>Primary antibody deficiencies (IVIG) – life-long in XLA or CVID, transitory in combined </a:t>
            </a:r>
            <a:r>
              <a:rPr lang="en-GB" sz="2000" dirty="0" err="1"/>
              <a:t>immunodeficiencies</a:t>
            </a:r>
            <a:r>
              <a:rPr lang="en-GB" sz="2000" dirty="0"/>
              <a:t> (SCID)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IgG subclasses or specific Ig deficiency is sometimes also indication 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Secondary antibody deficiencies – typically B cell </a:t>
            </a:r>
            <a:r>
              <a:rPr lang="en-GB" sz="2000" dirty="0" err="1"/>
              <a:t>leukemia</a:t>
            </a:r>
            <a:r>
              <a:rPr lang="en-GB" sz="2000" dirty="0"/>
              <a:t>, </a:t>
            </a:r>
            <a:r>
              <a:rPr lang="en-GB" sz="2000" dirty="0" err="1"/>
              <a:t>lym</a:t>
            </a:r>
            <a:r>
              <a:rPr lang="cs-CZ" sz="2000" dirty="0" err="1"/>
              <a:t>ph</a:t>
            </a:r>
            <a:r>
              <a:rPr lang="en-GB" sz="2000" dirty="0" smtClean="0"/>
              <a:t>om</a:t>
            </a:r>
            <a:r>
              <a:rPr lang="cs-CZ" sz="2000" dirty="0" smtClean="0"/>
              <a:t>a</a:t>
            </a:r>
            <a:r>
              <a:rPr lang="en-GB" sz="2000" dirty="0" smtClean="0"/>
              <a:t>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57679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GB" sz="3600" b="1" dirty="0">
                <a:latin typeface="+mn-lt"/>
              </a:rPr>
              <a:t>Dosage of </a:t>
            </a:r>
            <a:r>
              <a:rPr lang="en-GB" sz="3600" b="1" dirty="0" err="1">
                <a:latin typeface="+mn-lt"/>
              </a:rPr>
              <a:t>Ig</a:t>
            </a:r>
            <a:r>
              <a:rPr lang="en-GB" sz="3600" b="1" dirty="0">
                <a:latin typeface="+mn-lt"/>
              </a:rPr>
              <a:t> concentrates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784" y="2365121"/>
            <a:ext cx="10515600" cy="4351338"/>
          </a:xfrm>
        </p:spPr>
        <p:txBody>
          <a:bodyPr/>
          <a:lstStyle/>
          <a:p>
            <a:pPr eaLnBrk="1" hangingPunct="1"/>
            <a:r>
              <a:rPr lang="en-GB" sz="2000" dirty="0" err="1"/>
              <a:t>Agammaglobulinemia</a:t>
            </a:r>
            <a:r>
              <a:rPr lang="en-GB" sz="2000" dirty="0"/>
              <a:t> – </a:t>
            </a:r>
            <a:r>
              <a:rPr lang="en-GB" sz="2000" dirty="0" err="1"/>
              <a:t>i.v</a:t>
            </a:r>
            <a:r>
              <a:rPr lang="en-GB" sz="2000" dirty="0"/>
              <a:t>. </a:t>
            </a:r>
            <a:r>
              <a:rPr lang="en-GB" sz="2000" dirty="0" err="1"/>
              <a:t>imunoglobulins</a:t>
            </a:r>
            <a:r>
              <a:rPr lang="en-GB" sz="2000" dirty="0"/>
              <a:t> 400-600 mg/kg/month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 Regular administration in day-care centres every 3 or 4 weeks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Last years, „home therapy“ is frequently used - administration of </a:t>
            </a:r>
            <a:r>
              <a:rPr lang="en-GB" sz="2000" b="1" dirty="0"/>
              <a:t>subcutaneous </a:t>
            </a:r>
            <a:r>
              <a:rPr lang="en-GB" sz="2000" b="1" dirty="0" err="1"/>
              <a:t>Ig</a:t>
            </a:r>
            <a:r>
              <a:rPr lang="en-GB" sz="2000" b="1" dirty="0"/>
              <a:t> </a:t>
            </a:r>
            <a:r>
              <a:rPr lang="en-GB" sz="2000" dirty="0"/>
              <a:t>by infusion pump (</a:t>
            </a:r>
            <a:r>
              <a:rPr lang="en-GB" sz="2000" dirty="0" err="1"/>
              <a:t>cca</a:t>
            </a:r>
            <a:r>
              <a:rPr lang="en-GB" sz="2000" dirty="0"/>
              <a:t> every 5 to 7 days, more comfortable for patient, less adverse effects)</a:t>
            </a:r>
          </a:p>
        </p:txBody>
      </p:sp>
    </p:spTree>
    <p:extLst>
      <p:ext uri="{BB962C8B-B14F-4D97-AF65-F5344CB8AC3E}">
        <p14:creationId xmlns:p14="http://schemas.microsoft.com/office/powerpoint/2010/main" val="392619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latin typeface="+mn-lt"/>
              </a:rPr>
              <a:t>Administration of subcutaneous </a:t>
            </a:r>
            <a:r>
              <a:rPr lang="en-GB" sz="4000" b="1" dirty="0" err="1">
                <a:latin typeface="+mn-lt"/>
              </a:rPr>
              <a:t>Ig</a:t>
            </a:r>
            <a:r>
              <a:rPr lang="en-GB" sz="4000" b="1" dirty="0">
                <a:latin typeface="+mn-lt"/>
              </a:rPr>
              <a:t> by infusion pump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512" y="1916391"/>
            <a:ext cx="5522976" cy="4941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5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GB" sz="4000" b="1" dirty="0">
                <a:latin typeface="+mn-lt"/>
              </a:rPr>
              <a:t>Adverse effects of the treatment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649"/>
            <a:ext cx="10515600" cy="4351338"/>
          </a:xfrm>
        </p:spPr>
        <p:txBody>
          <a:bodyPr/>
          <a:lstStyle/>
          <a:p>
            <a:pPr eaLnBrk="1" hangingPunct="1"/>
            <a:endParaRPr lang="cs-CZ" sz="2000" dirty="0"/>
          </a:p>
          <a:p>
            <a:pPr eaLnBrk="1" hangingPunct="1"/>
            <a:r>
              <a:rPr lang="en-GB" sz="2400" dirty="0"/>
              <a:t>Allergic reactions, anaphylaxis  </a:t>
            </a:r>
          </a:p>
          <a:p>
            <a:pPr eaLnBrk="1" hangingPunct="1"/>
            <a:r>
              <a:rPr lang="en-GB" sz="2400" dirty="0"/>
              <a:t>In less severe reactions (shivers, headache), slowing down the infusion is usually sufficient </a:t>
            </a:r>
          </a:p>
          <a:p>
            <a:pPr eaLnBrk="1" hangingPunct="1"/>
            <a:r>
              <a:rPr lang="en-GB" sz="2400" dirty="0"/>
              <a:t>Sometimes, premedication with intravenous corticosteroids is necessary</a:t>
            </a:r>
          </a:p>
          <a:p>
            <a:pPr eaLnBrk="1" hangingPunct="1"/>
            <a:r>
              <a:rPr lang="en-GB" sz="2400" dirty="0"/>
              <a:t>Change of </a:t>
            </a:r>
            <a:r>
              <a:rPr lang="en-GB" sz="2400" dirty="0" err="1"/>
              <a:t>preparate</a:t>
            </a:r>
            <a:r>
              <a:rPr lang="en-GB" sz="2400" dirty="0"/>
              <a:t> (lower content of </a:t>
            </a:r>
            <a:r>
              <a:rPr lang="en-GB" sz="2400" dirty="0" err="1"/>
              <a:t>IgA</a:t>
            </a:r>
            <a:r>
              <a:rPr lang="en-GB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8048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b="1" dirty="0"/>
              <a:t>Common Variable Immunodeficiency (CVID)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2945" y="1673424"/>
            <a:ext cx="10086109" cy="518457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600" b="1" u="sng" dirty="0" smtClean="0"/>
              <a:t>Clinical symptoms:</a:t>
            </a:r>
          </a:p>
          <a:p>
            <a:pPr eaLnBrk="1" hangingPunct="1">
              <a:lnSpc>
                <a:spcPct val="80000"/>
              </a:lnSpc>
            </a:pPr>
            <a:endParaRPr lang="en-US" sz="2600" b="1" dirty="0" smtClean="0"/>
          </a:p>
          <a:p>
            <a:pPr lvl="0"/>
            <a:r>
              <a:rPr lang="en-US" sz="2600" dirty="0" smtClean="0"/>
              <a:t>Recurrent respiratory tract </a:t>
            </a:r>
            <a:r>
              <a:rPr lang="en-US" sz="2600" dirty="0" smtClean="0"/>
              <a:t>infection</a:t>
            </a:r>
            <a:r>
              <a:rPr lang="cs-CZ" sz="2600" dirty="0" smtClean="0"/>
              <a:t>s</a:t>
            </a:r>
            <a:r>
              <a:rPr lang="en-US" sz="2600" dirty="0" smtClean="0"/>
              <a:t> </a:t>
            </a:r>
            <a:r>
              <a:rPr lang="en-US" sz="2600" dirty="0" smtClean="0"/>
              <a:t>(pneumonia, sinusitis, bronchitis, otitis) caused by encapsulated bacteria (</a:t>
            </a:r>
            <a:r>
              <a:rPr lang="en-US" sz="2600" i="1" dirty="0" smtClean="0"/>
              <a:t>Streptococcus </a:t>
            </a:r>
            <a:r>
              <a:rPr lang="en-US" sz="2600" i="1" dirty="0" err="1" smtClean="0"/>
              <a:t>pneumoniae</a:t>
            </a:r>
            <a:r>
              <a:rPr lang="en-US" sz="2600" dirty="0" smtClean="0"/>
              <a:t>, </a:t>
            </a:r>
            <a:r>
              <a:rPr lang="en-US" sz="2600" i="1" dirty="0" err="1" smtClean="0"/>
              <a:t>Haemophilus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influenzae</a:t>
            </a:r>
            <a:r>
              <a:rPr lang="en-US" sz="2600" i="1" dirty="0" smtClean="0"/>
              <a:t>)</a:t>
            </a:r>
            <a:r>
              <a:rPr lang="en-US" sz="2600" dirty="0" smtClean="0"/>
              <a:t>, </a:t>
            </a:r>
            <a:r>
              <a:rPr lang="en-US" sz="2600" i="1" dirty="0" smtClean="0"/>
              <a:t>Staphylococcus aureus</a:t>
            </a:r>
            <a:r>
              <a:rPr lang="en-US" sz="2600" dirty="0" smtClean="0"/>
              <a:t>, </a:t>
            </a:r>
            <a:r>
              <a:rPr lang="en-US" sz="2600" i="1" dirty="0" smtClean="0"/>
              <a:t>Pseudomonas aeruginosa, Mycoplasma </a:t>
            </a:r>
            <a:r>
              <a:rPr lang="en-US" sz="2600" i="1" dirty="0" err="1" smtClean="0"/>
              <a:t>pneumoniae</a:t>
            </a:r>
            <a:endParaRPr lang="en-US" sz="2600" dirty="0" smtClean="0"/>
          </a:p>
          <a:p>
            <a:pPr lvl="0"/>
            <a:r>
              <a:rPr lang="en-US" sz="2600" dirty="0" smtClean="0"/>
              <a:t>Antibody deficiency without proofed cause (malignancy, biological therapy )</a:t>
            </a:r>
          </a:p>
          <a:p>
            <a:pPr lvl="0"/>
            <a:r>
              <a:rPr lang="en-US" sz="2600" dirty="0" smtClean="0"/>
              <a:t>Chronic diarrhea – </a:t>
            </a:r>
            <a:r>
              <a:rPr lang="en-US" sz="2600" i="1" dirty="0" smtClean="0"/>
              <a:t>Giardia </a:t>
            </a:r>
            <a:r>
              <a:rPr lang="en-US" sz="2600" i="1" dirty="0" err="1" smtClean="0"/>
              <a:t>intestinalis</a:t>
            </a:r>
            <a:r>
              <a:rPr lang="en-US" sz="2600" i="1" dirty="0" smtClean="0"/>
              <a:t> </a:t>
            </a:r>
            <a:r>
              <a:rPr lang="en-US" sz="2600" dirty="0" smtClean="0"/>
              <a:t>(</a:t>
            </a:r>
            <a:r>
              <a:rPr lang="en-US" sz="2600" dirty="0" smtClean="0">
                <a:latin typeface="Calibri" panose="020F0502020204030204" pitchFamily="34" charset="0"/>
              </a:rPr>
              <a:t>→ malabsorption syndrome resembling celiac sprue)</a:t>
            </a: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40995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b="1" dirty="0"/>
              <a:t>Common Variable Immunodeficiency (CVID)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2945" y="1673424"/>
            <a:ext cx="10086109" cy="518457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600" b="1" u="sng" dirty="0"/>
              <a:t>Complications:</a:t>
            </a:r>
          </a:p>
          <a:p>
            <a:pPr eaLnBrk="1" hangingPunct="1">
              <a:lnSpc>
                <a:spcPct val="80000"/>
              </a:lnSpc>
            </a:pPr>
            <a:endParaRPr lang="en-US" sz="2600" b="1" dirty="0"/>
          </a:p>
          <a:p>
            <a:pPr lvl="0"/>
            <a:r>
              <a:rPr lang="en-US" sz="2600" b="1" dirty="0"/>
              <a:t>Bronchiectasis</a:t>
            </a:r>
          </a:p>
          <a:p>
            <a:pPr lvl="0"/>
            <a:r>
              <a:rPr lang="en-US" sz="2600" b="1" dirty="0"/>
              <a:t>Autoimmunity:</a:t>
            </a:r>
            <a:r>
              <a:rPr lang="en-US" sz="2600" dirty="0"/>
              <a:t> pernicious anemia, autoimmune </a:t>
            </a:r>
            <a:r>
              <a:rPr lang="en-US" sz="2600" dirty="0" err="1" smtClean="0"/>
              <a:t>hemolyti</a:t>
            </a:r>
            <a:r>
              <a:rPr lang="cs-CZ" sz="2600" dirty="0" smtClean="0"/>
              <a:t>c a</a:t>
            </a:r>
            <a:r>
              <a:rPr lang="en-US" sz="2600" dirty="0" err="1" smtClean="0"/>
              <a:t>nemia</a:t>
            </a:r>
            <a:r>
              <a:rPr lang="en-US" sz="2600" dirty="0"/>
              <a:t>, </a:t>
            </a:r>
            <a:r>
              <a:rPr lang="en-US" sz="2600" dirty="0" smtClean="0"/>
              <a:t>idiopathic </a:t>
            </a:r>
            <a:r>
              <a:rPr lang="en-US" sz="2600" dirty="0"/>
              <a:t>thrombocytopenic purpura, psoriasis, vitiligo, rheumatoid arthritis, primary hypothyroidism, atrophic </a:t>
            </a:r>
            <a:r>
              <a:rPr lang="en-US" sz="2600" dirty="0" smtClean="0"/>
              <a:t>gastritis</a:t>
            </a:r>
            <a:r>
              <a:rPr lang="en-US" sz="2600" dirty="0"/>
              <a:t>, celiac </a:t>
            </a:r>
            <a:r>
              <a:rPr lang="en-US" sz="2600" dirty="0" smtClean="0"/>
              <a:t>di</a:t>
            </a:r>
            <a:r>
              <a:rPr lang="cs-CZ" sz="2600" dirty="0" smtClean="0"/>
              <a:t>s</a:t>
            </a:r>
            <a:r>
              <a:rPr lang="en-US" sz="2600" dirty="0" smtClean="0"/>
              <a:t>ease</a:t>
            </a:r>
            <a:r>
              <a:rPr lang="cs-CZ" sz="2600" dirty="0" smtClean="0"/>
              <a:t>, SLE, </a:t>
            </a:r>
            <a:r>
              <a:rPr lang="cs-CZ" sz="2600" dirty="0" err="1" smtClean="0"/>
              <a:t>Sjögren´s</a:t>
            </a:r>
            <a:r>
              <a:rPr lang="cs-CZ" sz="2600" dirty="0" smtClean="0"/>
              <a:t> syndrome</a:t>
            </a:r>
            <a:endParaRPr lang="en-US" sz="2600" dirty="0"/>
          </a:p>
          <a:p>
            <a:pPr lvl="0"/>
            <a:r>
              <a:rPr lang="en-US" sz="2600" b="1" dirty="0"/>
              <a:t>Malignancies:</a:t>
            </a:r>
            <a:r>
              <a:rPr lang="en-US" sz="2600" dirty="0"/>
              <a:t> </a:t>
            </a:r>
            <a:r>
              <a:rPr lang="cs-CZ" sz="2600" dirty="0" smtClean="0"/>
              <a:t>non-</a:t>
            </a:r>
            <a:r>
              <a:rPr lang="cs-CZ" sz="2600" dirty="0" err="1" smtClean="0"/>
              <a:t>Hodgkin´s</a:t>
            </a:r>
            <a:r>
              <a:rPr lang="cs-CZ" sz="2600" dirty="0" smtClean="0"/>
              <a:t> </a:t>
            </a:r>
            <a:r>
              <a:rPr lang="en-US" sz="2600" dirty="0" smtClean="0"/>
              <a:t>lymphoma</a:t>
            </a:r>
            <a:r>
              <a:rPr lang="cs-CZ" sz="2600" dirty="0" smtClean="0"/>
              <a:t>s</a:t>
            </a:r>
            <a:endParaRPr lang="en-US" sz="2600" dirty="0"/>
          </a:p>
          <a:p>
            <a:pPr lvl="0"/>
            <a:r>
              <a:rPr lang="en-US" sz="2600" b="1" dirty="0"/>
              <a:t>Lymphoproliferation, </a:t>
            </a:r>
            <a:r>
              <a:rPr lang="cs-CZ" sz="2600" b="1" dirty="0" err="1" smtClean="0"/>
              <a:t>granulomas</a:t>
            </a:r>
            <a:r>
              <a:rPr lang="cs-CZ" sz="2600" dirty="0" smtClean="0"/>
              <a:t> (</a:t>
            </a:r>
            <a:r>
              <a:rPr lang="cs-CZ" sz="2600" dirty="0" err="1" smtClean="0"/>
              <a:t>lung</a:t>
            </a:r>
            <a:r>
              <a:rPr lang="cs-CZ" sz="2600" dirty="0" smtClean="0"/>
              <a:t>, </a:t>
            </a:r>
            <a:r>
              <a:rPr lang="cs-CZ" sz="2600" dirty="0" err="1" smtClean="0"/>
              <a:t>lymph</a:t>
            </a:r>
            <a:r>
              <a:rPr lang="cs-CZ" sz="2600" dirty="0" smtClean="0"/>
              <a:t> </a:t>
            </a:r>
            <a:r>
              <a:rPr lang="cs-CZ" sz="2600" dirty="0" err="1" smtClean="0"/>
              <a:t>nodes</a:t>
            </a:r>
            <a:r>
              <a:rPr lang="cs-CZ" sz="2600" dirty="0" smtClean="0"/>
              <a:t>, skin, bone </a:t>
            </a:r>
            <a:r>
              <a:rPr lang="cs-CZ" sz="2600" dirty="0" err="1" smtClean="0"/>
              <a:t>marrow</a:t>
            </a:r>
            <a:r>
              <a:rPr lang="cs-CZ" sz="2600" dirty="0" smtClean="0"/>
              <a:t>, liver)</a:t>
            </a:r>
            <a:endParaRPr lang="en-US" sz="26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76350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b="1" dirty="0"/>
              <a:t>Common Variable Immunodeficiency (CVID)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2945" y="1778536"/>
            <a:ext cx="10086109" cy="486000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600" b="1" u="sng" dirty="0" smtClean="0"/>
              <a:t>Treatment: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Life-long Ig replacement – IVIG </a:t>
            </a:r>
            <a:r>
              <a:rPr lang="en-US" sz="2600" dirty="0" smtClean="0"/>
              <a:t>(</a:t>
            </a:r>
            <a:r>
              <a:rPr lang="en-US" sz="2600" dirty="0" smtClean="0"/>
              <a:t>400 mg/kg </a:t>
            </a:r>
            <a:r>
              <a:rPr lang="en-US" sz="2600" dirty="0" err="1" smtClean="0"/>
              <a:t>b.w</a:t>
            </a:r>
            <a:r>
              <a:rPr lang="en-US" sz="2600" dirty="0" smtClean="0"/>
              <a:t>./month</a:t>
            </a:r>
            <a:r>
              <a:rPr lang="en-US" sz="2600" dirty="0" smtClean="0"/>
              <a:t>)</a:t>
            </a:r>
            <a:r>
              <a:rPr lang="cs-CZ" sz="2600" dirty="0" smtClean="0"/>
              <a:t> </a:t>
            </a:r>
            <a:r>
              <a:rPr lang="en-US" sz="2600" dirty="0"/>
              <a:t>or SCIG </a:t>
            </a:r>
            <a:r>
              <a:rPr lang="en-US" sz="2600" dirty="0" smtClean="0"/>
              <a:t>(</a:t>
            </a:r>
            <a:r>
              <a:rPr lang="cs-CZ" sz="2600" dirty="0" smtClean="0"/>
              <a:t>1</a:t>
            </a:r>
            <a:r>
              <a:rPr lang="en-US" sz="2600" dirty="0" smtClean="0"/>
              <a:t>00 </a:t>
            </a:r>
            <a:r>
              <a:rPr lang="en-US" sz="2600" dirty="0"/>
              <a:t>mg/kg </a:t>
            </a:r>
            <a:r>
              <a:rPr lang="en-US" sz="2600" dirty="0" err="1" smtClean="0"/>
              <a:t>b.w</a:t>
            </a:r>
            <a:r>
              <a:rPr lang="en-US" sz="2600" dirty="0" smtClean="0"/>
              <a:t>.</a:t>
            </a:r>
            <a:r>
              <a:rPr lang="cs-CZ" sz="2600" dirty="0" smtClean="0"/>
              <a:t> </a:t>
            </a:r>
            <a:r>
              <a:rPr lang="en-US" sz="2600" dirty="0" smtClean="0"/>
              <a:t>every 5 or 6 days) </a:t>
            </a: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Long-term follow-up (pulmonary fibrosis, </a:t>
            </a:r>
            <a:r>
              <a:rPr lang="en-US" sz="2600" dirty="0" err="1" smtClean="0"/>
              <a:t>lymphoproliferation</a:t>
            </a:r>
            <a:r>
              <a:rPr lang="en-US" sz="2600" dirty="0" smtClean="0"/>
              <a:t>, </a:t>
            </a:r>
            <a:r>
              <a:rPr lang="en-US" sz="2600" dirty="0" err="1" smtClean="0"/>
              <a:t>haematological</a:t>
            </a:r>
            <a:r>
              <a:rPr lang="en-US" sz="2600" dirty="0" smtClean="0"/>
              <a:t> disorders) – blood cell count, biochemistry, spirometry, chest X-ray, abdomen ultrasonography, HRCT</a:t>
            </a:r>
          </a:p>
          <a:p>
            <a:pPr eaLnBrk="1" hangingPunct="1">
              <a:lnSpc>
                <a:spcPct val="80000"/>
              </a:lnSpc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</a:pPr>
            <a:r>
              <a:rPr lang="en-US" sz="2600" dirty="0" smtClean="0"/>
              <a:t>Regular examination of serum IgG level, assessment of complications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81813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Severe </a:t>
            </a:r>
            <a:r>
              <a:rPr lang="cs-CZ" b="1" dirty="0" err="1"/>
              <a:t>Combined</a:t>
            </a:r>
            <a:r>
              <a:rPr lang="cs-CZ" b="1" dirty="0"/>
              <a:t> </a:t>
            </a:r>
            <a:r>
              <a:rPr lang="cs-CZ" b="1" dirty="0" err="1"/>
              <a:t>ImmunoDeficiency</a:t>
            </a:r>
            <a:r>
              <a:rPr lang="cs-CZ" b="1" dirty="0"/>
              <a:t> (SCID)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6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3296</Words>
  <Application>Microsoft Office PowerPoint</Application>
  <PresentationFormat>Širokoúhlá obrazovka</PresentationFormat>
  <Paragraphs>753</Paragraphs>
  <Slides>55</Slides>
  <Notes>12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55</vt:i4>
      </vt:variant>
    </vt:vector>
  </HeadingPairs>
  <TitlesOfParts>
    <vt:vector size="62" baseType="lpstr">
      <vt:lpstr>Arial</vt:lpstr>
      <vt:lpstr>Calibri</vt:lpstr>
      <vt:lpstr>Calibri Light</vt:lpstr>
      <vt:lpstr>Symbol</vt:lpstr>
      <vt:lpstr>Wingdings</vt:lpstr>
      <vt:lpstr>Motiv Office</vt:lpstr>
      <vt:lpstr>Slide</vt:lpstr>
      <vt:lpstr>Selected chapters of immunopathological conditions – part 1</vt:lpstr>
      <vt:lpstr>Common Variable ImmunoDeficiency (CVID)</vt:lpstr>
      <vt:lpstr>Common Variable Immunodeficiency (CVID)</vt:lpstr>
      <vt:lpstr>Prezentace aplikace PowerPoint</vt:lpstr>
      <vt:lpstr>Common Variable Immunodeficiency (CVID)</vt:lpstr>
      <vt:lpstr>Common Variable Immunodeficiency (CVID)</vt:lpstr>
      <vt:lpstr>Common Variable Immunodeficiency (CVID)</vt:lpstr>
      <vt:lpstr>Common Variable Immunodeficiency (CVID)</vt:lpstr>
      <vt:lpstr>Severe Combined ImmunoDeficiency (SCID)</vt:lpstr>
      <vt:lpstr>Severe Combined Immunodeficiency (SCID)</vt:lpstr>
      <vt:lpstr>Severe Combined Immunodeficiency (SCID)</vt:lpstr>
      <vt:lpstr>Severe Combined Immunodeficiency (SCID)</vt:lpstr>
      <vt:lpstr>Severe Combined Immunodeficiency (SCID)</vt:lpstr>
      <vt:lpstr>Severe Combined Immunodeficiency (SCID)</vt:lpstr>
      <vt:lpstr>Severe Combined Immunodeficiency (SCID)</vt:lpstr>
      <vt:lpstr>Combined T cell and B cell deficiencies</vt:lpstr>
      <vt:lpstr>Severe Combined Immunodeficiency (SCID)</vt:lpstr>
      <vt:lpstr>Algorithm to evaluate a suspected cellular immune defect</vt:lpstr>
      <vt:lpstr>TRECs (T cell Recombination Excision Circles)</vt:lpstr>
      <vt:lpstr>Severe Combined Immunodeficiency (SCID)</vt:lpstr>
      <vt:lpstr>Secondary Antibody Deficiencies</vt:lpstr>
      <vt:lpstr>Hematological malignancies </vt:lpstr>
      <vt:lpstr>Hematological malignancies </vt:lpstr>
      <vt:lpstr>Protein-losing states</vt:lpstr>
      <vt:lpstr>Protein-losing states</vt:lpstr>
      <vt:lpstr>Protein-losing states</vt:lpstr>
      <vt:lpstr>Disorders associated with impaired lymphatic circulation</vt:lpstr>
      <vt:lpstr>Disorders associated with increased immunoglobulin catabolism</vt:lpstr>
      <vt:lpstr>Iatrogenic antibody deficiency</vt:lpstr>
      <vt:lpstr>Iatrogenic antibody deficiency</vt:lpstr>
      <vt:lpstr>Iatrogenic antibody deficiency</vt:lpstr>
      <vt:lpstr>Iatrogenic antibody deficiency</vt:lpstr>
      <vt:lpstr>Iatrogenic antibody deficiency</vt:lpstr>
      <vt:lpstr>Hereditary Angioedema (HAE)</vt:lpstr>
      <vt:lpstr>Hereditary Angioedema (HAE)</vt:lpstr>
      <vt:lpstr>Hereditary Angioedema (HAE)</vt:lpstr>
      <vt:lpstr>Prezentace aplikace PowerPoint</vt:lpstr>
      <vt:lpstr>Hereditary Angioedema (HAE)</vt:lpstr>
      <vt:lpstr>Swellings in HAE</vt:lpstr>
      <vt:lpstr>Hereditary Angioedema (HAE)</vt:lpstr>
      <vt:lpstr>Hereditary Angioedema (HAE)</vt:lpstr>
      <vt:lpstr>Therapy of immunological conditions by using biological agents</vt:lpstr>
      <vt:lpstr>Monoclonal antibodies</vt:lpstr>
      <vt:lpstr>Monoclonal antibodies</vt:lpstr>
      <vt:lpstr>The utilization of monoclonal antibodies: </vt:lpstr>
      <vt:lpstr>Biological response modifiers</vt:lpstr>
      <vt:lpstr>Biological response modifiers</vt:lpstr>
      <vt:lpstr>Biological response modifiers</vt:lpstr>
      <vt:lpstr>Biological response modifiers</vt:lpstr>
      <vt:lpstr>Biological response modifiers</vt:lpstr>
      <vt:lpstr>Immunoglobulin replacement therapy</vt:lpstr>
      <vt:lpstr>Indications for Ig replacement therapy</vt:lpstr>
      <vt:lpstr>Dosage of Ig concentrates</vt:lpstr>
      <vt:lpstr>Administration of subcutaneous Ig by infusion pump</vt:lpstr>
      <vt:lpstr>Adverse effects of the treatment</vt:lpstr>
    </vt:vector>
  </TitlesOfParts>
  <Company>Fakultní nemocnice Plzeň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Slected chapters of immunological conditions I.</dc:title>
  <dc:creator>Liska Martin (UIA)</dc:creator>
  <cp:lastModifiedBy>Liska Martin (UIA)</cp:lastModifiedBy>
  <cp:revision>54</cp:revision>
  <dcterms:created xsi:type="dcterms:W3CDTF">2019-03-21T08:45:32Z</dcterms:created>
  <dcterms:modified xsi:type="dcterms:W3CDTF">2020-04-23T12:55:10Z</dcterms:modified>
</cp:coreProperties>
</file>