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 Slab"/>
      <p:regular r:id="rId17"/>
      <p:bold r:id="rId18"/>
    </p:embeddedFont>
    <p:embeddedFont>
      <p:font typeface="Roboto Slab ExtraBold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Slab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SlabExtraBold-bold.fntdata"/><Relationship Id="rId6" Type="http://schemas.openxmlformats.org/officeDocument/2006/relationships/slide" Target="slides/slide1.xml"/><Relationship Id="rId18" Type="http://schemas.openxmlformats.org/officeDocument/2006/relationships/font" Target="fonts/RobotoSlab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1c5082b09a_3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1c5082b09a_3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1c5082b09a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1c5082b09a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1c5082b09a_8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1c5082b09a_8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1c5082b09a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1c5082b09a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1c5082b09a_8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1c5082b09a_8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1c5082b09a_8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1c5082b09a_8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1c5082b09a_8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1c5082b09a_8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1c5082b09a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1c5082b09a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1c5082b09a_3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1c5082b09a_3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1c5082b09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1c5082b09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1c5082b09a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1c5082b09a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Alchohol addiction</a:t>
            </a:r>
            <a:endParaRPr b="1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74475"/>
            <a:ext cx="9144000" cy="609597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5200">
                <a:solidFill>
                  <a:srgbClr val="FFFFFF"/>
                </a:solidFill>
                <a:latin typeface="Roboto Slab ExtraBold"/>
                <a:ea typeface="Roboto Slab ExtraBold"/>
                <a:cs typeface="Roboto Slab ExtraBold"/>
                <a:sym typeface="Roboto Slab ExtraBold"/>
              </a:rPr>
              <a:t>Alcohol addiction</a:t>
            </a:r>
            <a:endParaRPr sz="5200">
              <a:solidFill>
                <a:srgbClr val="FFFFFF"/>
              </a:solidFill>
              <a:latin typeface="Roboto Slab ExtraBold"/>
              <a:ea typeface="Roboto Slab ExtraBold"/>
              <a:cs typeface="Roboto Slab ExtraBold"/>
              <a:sym typeface="Roboto Slab ExtraBold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675150" y="2797175"/>
            <a:ext cx="77937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0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2800">
                <a:solidFill>
                  <a:srgbClr val="EEEEEE"/>
                </a:solidFill>
                <a:latin typeface="Roboto Slab"/>
                <a:ea typeface="Roboto Slab"/>
                <a:cs typeface="Roboto Slab"/>
                <a:sym typeface="Roboto Slab"/>
              </a:rPr>
              <a:t>Falck-Muus Henrik Chiarello, Schánělová Natálie, Korbel Jiří, Mariia Nikitina</a:t>
            </a:r>
            <a:endParaRPr sz="2800">
              <a:solidFill>
                <a:srgbClr val="EEEEE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-2231200" y="704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1509200" y="366700"/>
            <a:ext cx="692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Case studies and examples - Scandinavia</a:t>
            </a:r>
            <a:endParaRPr b="1"/>
          </a:p>
        </p:txBody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The following policy bans and restrictions have been </a:t>
            </a:r>
            <a:r>
              <a:rPr lang="cs"/>
              <a:t>successfully</a:t>
            </a:r>
            <a:r>
              <a:rPr lang="cs"/>
              <a:t> implemented in scandinavian countries: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Banning alcohol </a:t>
            </a:r>
            <a:r>
              <a:rPr lang="cs"/>
              <a:t>advertising</a:t>
            </a:r>
            <a:r>
              <a:rPr lang="cs"/>
              <a:t>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Reducing the hours of which alcohol can be sold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Reducing the size of a </a:t>
            </a:r>
            <a:r>
              <a:rPr lang="cs"/>
              <a:t>beverage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Will take a lot of political work to implement</a:t>
            </a:r>
            <a:endParaRPr/>
          </a:p>
        </p:txBody>
      </p:sp>
      <p:sp>
        <p:nvSpPr>
          <p:cNvPr id="122" name="Google Shape;122;p22"/>
          <p:cNvSpPr txBox="1"/>
          <p:nvPr/>
        </p:nvSpPr>
        <p:spPr>
          <a:xfrm flipH="1" rot="10800000">
            <a:off x="3580650" y="827400"/>
            <a:ext cx="5326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descr="Súbor:Scandinavia.jpg – Wikipédia"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0200" y="2145745"/>
            <a:ext cx="2475400" cy="262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cs"/>
              <a:t>Case studies and examples - Russia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311700" y="1152475"/>
            <a:ext cx="3227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cs" sz="1400"/>
              <a:t>Ban on drinking in public spaces.</a:t>
            </a:r>
            <a:endParaRPr b="1"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400"/>
              <a:t>Max fine ~ 50€</a:t>
            </a:r>
            <a:r>
              <a:rPr lang="cs" sz="1400"/>
              <a:t> 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1400"/>
              <a:t>How to avoid: use coffee cups/thermos</a:t>
            </a:r>
            <a:endParaRPr sz="1400"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75" y="3139736"/>
            <a:ext cx="2412099" cy="16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3"/>
          <p:cNvSpPr txBox="1"/>
          <p:nvPr>
            <p:ph idx="1" type="body"/>
          </p:nvPr>
        </p:nvSpPr>
        <p:spPr>
          <a:xfrm>
            <a:off x="3357325" y="1243150"/>
            <a:ext cx="2572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cs" sz="1400"/>
              <a:t>Ban of alcohol advertisement</a:t>
            </a:r>
            <a:r>
              <a:rPr b="1" lang="cs" sz="1400"/>
              <a:t>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1400"/>
              <a:t>How to avoid: promote 0% alcohol beers</a:t>
            </a:r>
            <a:endParaRPr sz="1400"/>
          </a:p>
        </p:txBody>
      </p:sp>
      <p:pic>
        <p:nvPicPr>
          <p:cNvPr id="132" name="Google Shape;132;p23"/>
          <p:cNvPicPr preferRelativeResize="0"/>
          <p:nvPr/>
        </p:nvPicPr>
        <p:blipFill rotWithShape="1">
          <a:blip r:embed="rId4">
            <a:alphaModFix/>
          </a:blip>
          <a:srcRect b="18413" l="0" r="0" t="0"/>
          <a:stretch/>
        </p:blipFill>
        <p:spPr>
          <a:xfrm>
            <a:off x="3407987" y="2899038"/>
            <a:ext cx="2231100" cy="182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6205100" y="1288400"/>
            <a:ext cx="2572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cs" sz="1400"/>
              <a:t>Restricted selling hours in the markets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1400"/>
              <a:t>How to avoid: open the cheap bar near the alco-market  working during the restricted hours</a:t>
            </a:r>
            <a:endParaRPr sz="1400"/>
          </a:p>
        </p:txBody>
      </p:sp>
      <p:pic>
        <p:nvPicPr>
          <p:cNvPr id="134" name="Google Shape;13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3275" y="3065074"/>
            <a:ext cx="2336150" cy="17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3"/>
          <p:cNvSpPr txBox="1"/>
          <p:nvPr/>
        </p:nvSpPr>
        <p:spPr>
          <a:xfrm>
            <a:off x="6742025" y="3780725"/>
            <a:ext cx="86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>
                <a:solidFill>
                  <a:schemeClr val="dk2"/>
                </a:solidFill>
                <a:highlight>
                  <a:schemeClr val="accent6"/>
                </a:highlight>
              </a:rPr>
              <a:t>beer</a:t>
            </a:r>
            <a:endParaRPr b="1">
              <a:solidFill>
                <a:schemeClr val="dk2"/>
              </a:solidFill>
              <a:highlight>
                <a:schemeClr val="accent6"/>
              </a:highlight>
            </a:endParaRPr>
          </a:p>
        </p:txBody>
      </p:sp>
      <p:sp>
        <p:nvSpPr>
          <p:cNvPr id="136" name="Google Shape;136;p23"/>
          <p:cNvSpPr txBox="1"/>
          <p:nvPr/>
        </p:nvSpPr>
        <p:spPr>
          <a:xfrm>
            <a:off x="6408100" y="3065075"/>
            <a:ext cx="92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cs">
                <a:solidFill>
                  <a:schemeClr val="dk2"/>
                </a:solidFill>
                <a:highlight>
                  <a:schemeClr val="accent6"/>
                </a:highlight>
              </a:rPr>
              <a:t>not </a:t>
            </a:r>
            <a:r>
              <a:rPr b="1" lang="cs">
                <a:solidFill>
                  <a:schemeClr val="dk2"/>
                </a:solidFill>
                <a:highlight>
                  <a:schemeClr val="accent6"/>
                </a:highlight>
              </a:rPr>
              <a:t>beer</a:t>
            </a:r>
            <a:endParaRPr b="1">
              <a:solidFill>
                <a:schemeClr val="dk2"/>
              </a:solidFill>
              <a:highlight>
                <a:schemeClr val="accent6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What Alcohol Addiction is</a:t>
            </a:r>
            <a:endParaRPr b="1"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Alcohol addiction, also known as alcohol use disorder (AUD), is a chronic disease characterized by an inability to control or stop drinking despite negative consequences to one's health, relationships, or responsibilities. It involves both a physical and psychological dependence on alcohol.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750"/>
              <a:t>→</a:t>
            </a:r>
            <a:r>
              <a:rPr lang="cs" sz="950"/>
              <a:t> </a:t>
            </a:r>
            <a:r>
              <a:rPr lang="cs" sz="1700"/>
              <a:t>undermines productivity, social stability, community safety → pressing issue for </a:t>
            </a:r>
            <a:r>
              <a:rPr b="1" lang="cs" sz="1700"/>
              <a:t>public policy intervention</a:t>
            </a:r>
            <a:endParaRPr b="1"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File:Common alcoholic beverages.jpg - Wikipedia"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5038" y="3384250"/>
            <a:ext cx="2273926" cy="152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Goals</a:t>
            </a:r>
            <a:endParaRPr b="1"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163800" y="1152475"/>
            <a:ext cx="8801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To reduce alcohol consumption and its consequences in the Czech Republic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differentiation of our solutions between different target groups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HD wallpaper: Goal, red and white net on white and green soccer ..."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4937" y="2431600"/>
            <a:ext cx="2914125" cy="1966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Target Groups</a:t>
            </a:r>
            <a:endParaRPr b="1"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/>
              <a:t>When discussing target groups of alcohol addiction, it is essential to consider the diverse demographic, social, and psychological factors that contribute to vulnerability.</a:t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cs" sz="1600"/>
              <a:t>Adolescents and young adults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/>
              <a:t>Teenagers and students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/>
              <a:t>Socioeconomically Disadvantaged Groups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/>
              <a:t>Professionals in High-Stress Occupations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/>
              <a:t>Genetic and Family History Groups</a:t>
            </a:r>
            <a:endParaRPr sz="1600"/>
          </a:p>
        </p:txBody>
      </p:sp>
      <p:pic>
        <p:nvPicPr>
          <p:cNvPr descr="Business target | Public domain vectors" id="80" name="Google Shape;80;p16"/>
          <p:cNvPicPr preferRelativeResize="0"/>
          <p:nvPr/>
        </p:nvPicPr>
        <p:blipFill rotWithShape="1">
          <a:blip r:embed="rId3">
            <a:alphaModFix/>
          </a:blip>
          <a:srcRect b="12625" l="0" r="0" t="0"/>
          <a:stretch/>
        </p:blipFill>
        <p:spPr>
          <a:xfrm>
            <a:off x="5098950" y="1838325"/>
            <a:ext cx="3639300" cy="317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Strategy list of behavioural solutions - Nudges</a:t>
            </a:r>
            <a:endParaRPr b="1"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152475"/>
            <a:ext cx="8520600" cy="38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Distribution of literature/flyers on the dangers of alcohol overconsumption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Inscription at the bottom of the glass with for example: Do you really need more?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Advertise for alcohol free alternatives in bars or restaurants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Advertise in public places how much one could save in a year by not buying for example a beer every other day. Make the people see the sum of money they could save.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Color labelling system for alcohol according to alcohol content</a:t>
            </a:r>
            <a:endParaRPr/>
          </a:p>
        </p:txBody>
      </p:sp>
      <p:pic>
        <p:nvPicPr>
          <p:cNvPr descr="File:Twemoji 1f449.svg - Wikimedia Commons"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5400000">
            <a:off x="7799050" y="521169"/>
            <a:ext cx="631301" cy="63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cs"/>
              <a:t>Strategy list of behavioural solutions - Policy bans and restrictions 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380600"/>
            <a:ext cx="8520600" cy="31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Creating alcohol free spaces in public places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Reduce the size of units. For example, reduce the size of bottles or glasses at bars.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Remove alcohol from easily visible places in grocery stores. Place alcohol at the back of the grocery store, and not in the most trafficked isles.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Make alcohol less accessible by reducing the hours that alcohol can be sold in grocery stores.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Ban advertisement for alcohol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Obraz nie alkohol | Wektory w domenie publicznej" id="94" name="Google Shape;94;p18"/>
          <p:cNvPicPr preferRelativeResize="0"/>
          <p:nvPr/>
        </p:nvPicPr>
        <p:blipFill rotWithShape="1">
          <a:blip r:embed="rId3">
            <a:alphaModFix/>
          </a:blip>
          <a:srcRect b="12726" l="15465" r="12803" t="10421"/>
          <a:stretch/>
        </p:blipFill>
        <p:spPr>
          <a:xfrm>
            <a:off x="7141600" y="3464225"/>
            <a:ext cx="1379975" cy="147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Strategy is list of behavioural solutions</a:t>
            </a:r>
            <a:endParaRPr b="1"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The most effective ones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b="1" lang="cs"/>
              <a:t>Reduce the size of units.</a:t>
            </a:r>
            <a:r>
              <a:rPr lang="cs"/>
              <a:t> For example, reduce the size of bottles or glasses at bars. 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cs"/>
              <a:t>Remove alcohol from easily visible places </a:t>
            </a:r>
            <a:r>
              <a:rPr lang="cs"/>
              <a:t>in grocery stores.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/>
              <a:t>Make alcohol less accessible by </a:t>
            </a:r>
            <a:r>
              <a:rPr b="1" lang="cs"/>
              <a:t>reducing the hours that alcohol can be sold</a:t>
            </a:r>
            <a:r>
              <a:rPr lang="cs"/>
              <a:t> in grocery stores.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/>
              <a:t>Creating </a:t>
            </a:r>
            <a:r>
              <a:rPr b="1" lang="cs"/>
              <a:t>alcohol free spaces</a:t>
            </a:r>
            <a:r>
              <a:rPr lang="cs"/>
              <a:t> in public places</a:t>
            </a:r>
            <a:endParaRPr/>
          </a:p>
        </p:txBody>
      </p:sp>
      <p:sp>
        <p:nvSpPr>
          <p:cNvPr id="101" name="Google Shape;101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The least effective ones</a:t>
            </a:r>
            <a:endParaRPr b="1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b="1" lang="cs"/>
              <a:t>Distribution of flyers</a:t>
            </a:r>
            <a:r>
              <a:rPr lang="cs"/>
              <a:t> on the dangers of alcohol overconsumption.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cs"/>
              <a:t>Advertise for alcohol free alternatives</a:t>
            </a:r>
            <a:r>
              <a:rPr lang="cs"/>
              <a:t> in bars or restaurants.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cs"/>
              <a:t>Advertise the amount of possible spending </a:t>
            </a:r>
            <a:r>
              <a:rPr lang="cs"/>
              <a:t>from not drinking alcoholic beverages.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/>
              <a:t>Color labelling system for alcohol according to alcohol content.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/>
              <a:t>Inscription at the bottom of the glass with for example: “Do you really need more?”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Effectiveness Evaluation Methods</a:t>
            </a:r>
            <a:endParaRPr b="1"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/>
              <a:t>At the first stage we have to do </a:t>
            </a:r>
            <a:r>
              <a:rPr lang="cs" sz="1600"/>
              <a:t>background</a:t>
            </a:r>
            <a:r>
              <a:rPr lang="cs" sz="1600"/>
              <a:t> research to define the key metrics:</a:t>
            </a:r>
            <a:endParaRPr sz="1600"/>
          </a:p>
          <a:p>
            <a:pPr indent="-314960" lvl="0" marL="457200" rtl="0" algn="l"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lang="cs" sz="1600"/>
              <a:t>Before implementing the strategy a research and needs analysis among target groups will be done</a:t>
            </a:r>
            <a:endParaRPr sz="1600"/>
          </a:p>
          <a:p>
            <a:pPr indent="-314960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cs" sz="1600"/>
              <a:t>Metrics from governmental statistics and alcohol industry sells statistics 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600"/>
              <a:t>In the middle of the process a mid-term evaluation based on the metrics needs to be done:</a:t>
            </a:r>
            <a:endParaRPr sz="1600"/>
          </a:p>
          <a:p>
            <a:pPr indent="-31496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cs" sz="1600"/>
              <a:t>comparing the changes in the data before/now</a:t>
            </a:r>
            <a:endParaRPr sz="1600"/>
          </a:p>
          <a:p>
            <a:pPr indent="-31496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" sz="1600"/>
              <a:t>observing the impact of the nudges on a different target groups and their reaction</a:t>
            </a:r>
            <a:endParaRPr sz="16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750"/>
              <a:t>→ </a:t>
            </a:r>
            <a:r>
              <a:rPr lang="cs" sz="1514"/>
              <a:t>correction of the strategy based on results of mid-term check up</a:t>
            </a:r>
            <a:endParaRPr sz="1364"/>
          </a:p>
          <a:p>
            <a:pPr indent="-314960" lvl="0" marL="457200" rtl="0" algn="l"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lang="cs" sz="1600"/>
              <a:t>The final analysis includes the study on changes in behaviour towards alcohol of the groups presented above. 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Google Shape;112;p21"/>
          <p:cNvCxnSpPr/>
          <p:nvPr/>
        </p:nvCxnSpPr>
        <p:spPr>
          <a:xfrm rot="10800000">
            <a:off x="3697300" y="2182975"/>
            <a:ext cx="1995900" cy="17847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Implementation</a:t>
            </a:r>
            <a:endParaRPr b="1"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Conduct pilot programs in specific areas to test the effectiveness of nudges and policy bans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Collaborate</a:t>
            </a:r>
            <a:r>
              <a:rPr lang="cs"/>
              <a:t> with the stakeholders which are the </a:t>
            </a:r>
            <a:r>
              <a:rPr lang="cs"/>
              <a:t>government, Health organizations and large businesses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Launch public education campaigns to build awareness and support</a:t>
            </a:r>
            <a:endParaRPr/>
          </a:p>
        </p:txBody>
      </p:sp>
      <p:pic>
        <p:nvPicPr>
          <p:cNvPr id="115" name="Google Shape;115;p21"/>
          <p:cNvPicPr preferRelativeResize="0"/>
          <p:nvPr/>
        </p:nvPicPr>
        <p:blipFill rotWithShape="1">
          <a:blip r:embed="rId3">
            <a:alphaModFix/>
          </a:blip>
          <a:srcRect b="14746" l="3205" r="30433" t="8888"/>
          <a:stretch/>
        </p:blipFill>
        <p:spPr>
          <a:xfrm>
            <a:off x="5693200" y="2889925"/>
            <a:ext cx="3330175" cy="215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