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8" r:id="rId4"/>
    <p:sldId id="260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6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6E9ED-4B50-4900-BF1E-5274346CF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E76A1E-AB82-4198-B03D-00CF0A179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770F37-CC92-463F-A851-F04602A8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3E3-33A5-4897-9191-DD479CC5925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18D5F0-FF75-45C4-9CFB-86EF63E2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A4C3C6-B215-45F2-A44B-FD0B30E7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7E49-BEAE-47EB-98B8-BE82DC9DD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8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0E4CA-ED7F-4F08-B92B-BFD96077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051799-8658-4632-B6AF-F57CA1223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751B0A-0DCE-49B9-AF03-B4127322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3E3-33A5-4897-9191-DD479CC5925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98C668-31EF-477E-910F-2EAC83CA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B994D7-6B76-4E6B-82D6-9F4FCBC1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7E49-BEAE-47EB-98B8-BE82DC9DD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20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0E703D-605C-451C-BDE7-2147CF26C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CB7502-D100-4677-BA1D-CCA1FB280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0D4D3A-24BD-4ACD-904A-9282A9C8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3E3-33A5-4897-9191-DD479CC5925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D6A458-8C2E-4D3D-A49D-CA6DAC8D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6AC9A-932A-4AA0-BB80-2633AD4C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7E49-BEAE-47EB-98B8-BE82DC9DD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3A62-DBB6-4C98-BFFC-E32FA8597A7D}" type="datetimeFigureOut">
              <a:rPr lang="cs-CZ" smtClean="0"/>
              <a:t>18.03.2018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4D8-5FB2-4478-993B-33353E749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76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3A62-DBB6-4C98-BFFC-E32FA8597A7D}" type="datetimeFigureOut">
              <a:rPr lang="cs-CZ" smtClean="0"/>
              <a:t>18.03.2018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4D8-5FB2-4478-993B-33353E749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59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3A62-DBB6-4C98-BFFC-E32FA8597A7D}" type="datetimeFigureOut">
              <a:rPr lang="cs-CZ" smtClean="0"/>
              <a:t>18.03.2018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4D8-5FB2-4478-993B-33353E749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14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3A62-DBB6-4C98-BFFC-E32FA8597A7D}" type="datetimeFigureOut">
              <a:rPr lang="cs-CZ" smtClean="0"/>
              <a:t>18.03.2018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4D8-5FB2-4478-993B-33353E749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16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3A62-DBB6-4C98-BFFC-E32FA8597A7D}" type="datetimeFigureOut">
              <a:rPr lang="cs-CZ" smtClean="0"/>
              <a:t>18.03.2018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4D8-5FB2-4478-993B-33353E749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173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3A62-DBB6-4C98-BFFC-E32FA8597A7D}" type="datetimeFigureOut">
              <a:rPr lang="cs-CZ" smtClean="0"/>
              <a:t>18.03.2018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4D8-5FB2-4478-993B-33353E749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356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3A62-DBB6-4C98-BFFC-E32FA8597A7D}" type="datetimeFigureOut">
              <a:rPr lang="cs-CZ" smtClean="0"/>
              <a:t>18.03.2018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4D8-5FB2-4478-993B-33353E749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70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3A62-DBB6-4C98-BFFC-E32FA8597A7D}" type="datetimeFigureOut">
              <a:rPr lang="cs-CZ" smtClean="0"/>
              <a:t>18.03.2018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4D8-5FB2-4478-993B-33353E749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19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5B22E-857B-4E7B-84D3-24D66ECD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4D2C03-F790-491E-B0C5-85AA0252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7388A4-86A2-4B9C-905D-96EC4F26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3E3-33A5-4897-9191-DD479CC5925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AC8CC1-81F7-4010-92FB-52CA6604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417A60-99AF-4470-B705-C13C21E0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7E49-BEAE-47EB-98B8-BE82DC9DD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02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3A62-DBB6-4C98-BFFC-E32FA8597A7D}" type="datetimeFigureOut">
              <a:rPr lang="cs-CZ" smtClean="0"/>
              <a:t>18.03.2018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4D8-5FB2-4478-993B-33353E749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461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3A62-DBB6-4C98-BFFC-E32FA8597A7D}" type="datetimeFigureOut">
              <a:rPr lang="cs-CZ" smtClean="0"/>
              <a:t>18.03.2018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4D8-5FB2-4478-993B-33353E749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22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3A62-DBB6-4C98-BFFC-E32FA8597A7D}" type="datetimeFigureOut">
              <a:rPr lang="cs-CZ" smtClean="0"/>
              <a:t>18.03.2018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54D8-5FB2-4478-993B-33353E749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66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D6D14-EB47-424D-892D-CDF8B133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B7AA53-6691-4265-9EDC-CB507FB4A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F9B148-D440-4D08-883B-29E85534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3E3-33A5-4897-9191-DD479CC5925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D9EADD-132B-48A2-831B-9BC49DBE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8187C7-BEC3-4CC1-9655-89210AED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7E49-BEAE-47EB-98B8-BE82DC9DD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8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2EFBA-98FC-4577-947A-390AB3B0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7985E5-285F-4482-907E-790A080DE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DF9BC4E-08B9-4BAD-BF29-90EE9D873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39BBAC-F3CA-401F-BED2-4104956A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3E3-33A5-4897-9191-DD479CC5925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67B40C-8B0C-422B-838D-451F3302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D3923E-3514-4451-95F9-27E3C02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7E49-BEAE-47EB-98B8-BE82DC9DD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48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BD57B-8571-41BB-95E3-33879CE4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F880B4B-5C69-4E1A-934C-6EB45B392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23B3BC0-3746-490C-B7C0-DFE4D3913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79AE277-C1C7-49E9-91E2-813493E0F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DED050D-5F8B-4520-BEDC-C056EF564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E7C4B6-90A1-4F9F-82FD-70CB03BD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3E3-33A5-4897-9191-DD479CC5925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EE3197-15B7-4586-8B3E-F13880AD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891C872-03AE-4375-9FEC-8137F83B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7E49-BEAE-47EB-98B8-BE82DC9DD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3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83ED0-DE4C-4379-A646-03AF575F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41BCCA-4385-46D0-A4E4-3A510D6F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3E3-33A5-4897-9191-DD479CC5925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DFADEA-B566-4F92-BBBC-C2FA2D1B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D7E263-2B28-4F92-A72C-11119965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7E49-BEAE-47EB-98B8-BE82DC9DD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7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F523F53-3EC0-4A74-BE33-3CC9A6F5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3E3-33A5-4897-9191-DD479CC5925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DA0F6C-8014-4876-A880-DE808A8D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C3E231-CB0F-42CE-BA0A-2A83B9C2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7E49-BEAE-47EB-98B8-BE82DC9DD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07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6E019-695E-49F2-AB84-074B6E93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D01069-C27B-4182-8EE4-D537452B2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FBC1272-491D-45B1-9F88-5305C04D8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5859E6-1833-4F47-A824-E795A70D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3E3-33A5-4897-9191-DD479CC5925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611C1F-405F-4FA0-BD28-8D5E972E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731E26-341B-4BAB-9939-75AC4067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7E49-BEAE-47EB-98B8-BE82DC9DD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8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FB858-28FB-4E8C-8950-DCD78EA8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B5E9A6E-66D3-4853-8B61-96AA52C39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834CDCC-502C-4638-A26A-2AFE5110F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4F500B-3608-462A-9698-BB117292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3E3-33A5-4897-9191-DD479CC5925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20D968-9780-45B2-A88B-35B1F75F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8DEA65-6FD5-46B9-B79A-7D38AE63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7E49-BEAE-47EB-98B8-BE82DC9DD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6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96C216-8708-4DAD-8B42-45FA272C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5B6EC7F-2751-4C1E-B4D3-22C09A074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877417-33A5-4E9B-ABB3-0091F6B2C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23E3-33A5-4897-9191-DD479CC59255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9FD826-8C56-4DB8-BC0E-6A13563AC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0A5448-62F5-4794-8C31-377B65098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E7E49-BEAE-47EB-98B8-BE82DC9DD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4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B3A62-DBB6-4C98-BFFC-E32FA8597A7D}" type="datetimeFigureOut">
              <a:rPr lang="cs-CZ" smtClean="0"/>
              <a:t>18.03.2018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54D8-5FB2-4478-993B-33353E749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40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05DBD4-5504-46F4-8E4D-2C086AA0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7" y="1690688"/>
            <a:ext cx="4316342" cy="43163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456B73-6B57-4F19-999E-10AAADAC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21920"/>
            <a:ext cx="7239000" cy="1219644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Afrique-Occidentale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française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4E40AD-2F6A-4CEC-B5AB-393DA7DEB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341564"/>
            <a:ext cx="7791266" cy="5516435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un gouvernement général regroupant au sein d'une même fédération huit colonies françaises d'Afrique de l'Ouest entre 1895 et 1958</a:t>
            </a:r>
          </a:p>
          <a:p>
            <a:r>
              <a:rPr lang="fr-FR" sz="2400" dirty="0">
                <a:solidFill>
                  <a:schemeClr val="bg1"/>
                </a:solidFill>
              </a:rPr>
              <a:t>la Mauritanie, le Sénégal, le Soudan français (le Mali), la Guinée, la Côte d'Ivoire, le Niger, la Haute-Volta (le Burkina Faso), le Togo et le Dahomey (le Bénin)</a:t>
            </a:r>
          </a:p>
          <a:p>
            <a:r>
              <a:rPr lang="fr-FR" sz="2400" dirty="0">
                <a:solidFill>
                  <a:schemeClr val="bg1"/>
                </a:solidFill>
              </a:rPr>
              <a:t>chef-lieu : Saint-Louis (Sénégal) jusqu'à 1902, puis Dakar (Sénégal)</a:t>
            </a:r>
          </a:p>
          <a:p>
            <a:r>
              <a:rPr lang="fr-FR" sz="2400" dirty="0">
                <a:solidFill>
                  <a:schemeClr val="bg1"/>
                </a:solidFill>
              </a:rPr>
              <a:t>placée sous l'autorité d'un gouverneur général (plus tard appelé haut-commissaire) dont dépendaient plusieurs lieutenants gouverneurs, formés par l’École coloniale (2 avenue de l'Observatoire à Paris), puis  École nationale de la France d'outre-mer, aujourd'hui Institut international d'administration publique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3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" b="2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"/>
            <a:ext cx="6639338" cy="12059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/>
              <a:t>Afrique-Équatoriale</a:t>
            </a:r>
            <a:r>
              <a:rPr lang="en-US" sz="4400" b="1" dirty="0"/>
              <a:t> </a:t>
            </a:r>
            <a:r>
              <a:rPr lang="en-US" sz="4400" b="1" dirty="0" err="1"/>
              <a:t>française</a:t>
            </a:r>
            <a:endParaRPr lang="en-US" sz="4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-1" y="1205950"/>
            <a:ext cx="6347791" cy="56520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gouvernement</a:t>
            </a:r>
            <a:r>
              <a:rPr lang="en-US" sz="2800" dirty="0"/>
              <a:t> </a:t>
            </a:r>
            <a:r>
              <a:rPr lang="en-US" sz="2800" dirty="0" err="1"/>
              <a:t>général</a:t>
            </a:r>
            <a:r>
              <a:rPr lang="en-US" sz="2800" dirty="0"/>
              <a:t> </a:t>
            </a:r>
            <a:r>
              <a:rPr lang="en-US" sz="2800" dirty="0" err="1"/>
              <a:t>regroupant</a:t>
            </a:r>
            <a:r>
              <a:rPr lang="en-US" sz="2800" dirty="0"/>
              <a:t> au sein </a:t>
            </a:r>
            <a:r>
              <a:rPr lang="en-US" sz="2800" dirty="0" err="1"/>
              <a:t>d'une</a:t>
            </a:r>
            <a:r>
              <a:rPr lang="en-US" sz="2800" dirty="0"/>
              <a:t> </a:t>
            </a:r>
            <a:r>
              <a:rPr lang="en-US" sz="2800" dirty="0" err="1"/>
              <a:t>même</a:t>
            </a:r>
            <a:r>
              <a:rPr lang="en-US" sz="2800" dirty="0"/>
              <a:t> </a:t>
            </a:r>
            <a:r>
              <a:rPr lang="en-US" sz="2800" dirty="0" err="1"/>
              <a:t>fédération</a:t>
            </a:r>
            <a:r>
              <a:rPr lang="en-US" sz="2800" dirty="0"/>
              <a:t> </a:t>
            </a:r>
            <a:r>
              <a:rPr lang="en-US" sz="2800" b="1" dirty="0" err="1"/>
              <a:t>quatre</a:t>
            </a:r>
            <a:r>
              <a:rPr lang="en-US" sz="2800" dirty="0"/>
              <a:t> colonies </a:t>
            </a:r>
            <a:r>
              <a:rPr lang="en-US" sz="2800" dirty="0" err="1"/>
              <a:t>françaises</a:t>
            </a:r>
            <a:r>
              <a:rPr lang="en-US" sz="2800" dirty="0"/>
              <a:t> </a:t>
            </a:r>
            <a:r>
              <a:rPr lang="en-US" sz="2800" dirty="0" err="1"/>
              <a:t>d'Afrique</a:t>
            </a:r>
            <a:r>
              <a:rPr lang="en-US" sz="2800" dirty="0"/>
              <a:t> </a:t>
            </a:r>
            <a:r>
              <a:rPr lang="en-US" sz="2800" dirty="0" err="1"/>
              <a:t>centrale</a:t>
            </a:r>
            <a:r>
              <a:rPr lang="en-US" sz="2800" dirty="0"/>
              <a:t> entre </a:t>
            </a:r>
            <a:r>
              <a:rPr lang="en-US" sz="2800" b="1" dirty="0"/>
              <a:t>1910</a:t>
            </a:r>
            <a:r>
              <a:rPr lang="en-US" sz="2800" dirty="0"/>
              <a:t> et </a:t>
            </a:r>
            <a:r>
              <a:rPr lang="en-US" sz="2800" b="1" dirty="0"/>
              <a:t>1958</a:t>
            </a:r>
          </a:p>
          <a:p>
            <a:pPr indent="-228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elle</a:t>
            </a:r>
            <a:r>
              <a:rPr lang="en-US" sz="2800" dirty="0"/>
              <a:t> </a:t>
            </a:r>
            <a:r>
              <a:rPr lang="en-US" sz="2800" dirty="0" err="1"/>
              <a:t>réunit</a:t>
            </a:r>
            <a:r>
              <a:rPr lang="en-US" sz="2800" dirty="0"/>
              <a:t> à </a:t>
            </a:r>
            <a:r>
              <a:rPr lang="en-US" sz="2800" dirty="0" err="1"/>
              <a:t>terme</a:t>
            </a:r>
            <a:r>
              <a:rPr lang="en-US" sz="2800" dirty="0"/>
              <a:t> le </a:t>
            </a:r>
            <a:r>
              <a:rPr lang="en-US" sz="2800" b="1" dirty="0"/>
              <a:t>Gabon</a:t>
            </a:r>
            <a:r>
              <a:rPr lang="en-US" sz="2800" dirty="0"/>
              <a:t>, le </a:t>
            </a:r>
            <a:r>
              <a:rPr lang="en-US" sz="2800" b="1" dirty="0" err="1"/>
              <a:t>Moyen</a:t>
            </a:r>
            <a:r>
              <a:rPr lang="en-US" sz="2800" b="1" dirty="0"/>
              <a:t>-Congo</a:t>
            </a:r>
            <a:r>
              <a:rPr lang="en-US" sz="2800" dirty="0"/>
              <a:t> (</a:t>
            </a:r>
            <a:r>
              <a:rPr lang="en-US" sz="2800" dirty="0" err="1"/>
              <a:t>dont</a:t>
            </a:r>
            <a:r>
              <a:rPr lang="en-US" sz="2800" dirty="0"/>
              <a:t> </a:t>
            </a:r>
            <a:r>
              <a:rPr lang="en-US" sz="2800" dirty="0" err="1"/>
              <a:t>une</a:t>
            </a:r>
            <a:r>
              <a:rPr lang="en-US" sz="2800" dirty="0"/>
              <a:t> </a:t>
            </a:r>
            <a:r>
              <a:rPr lang="en-US" sz="2800" dirty="0" err="1"/>
              <a:t>partie</a:t>
            </a:r>
            <a:r>
              <a:rPr lang="en-US" sz="2800" dirty="0"/>
              <a:t> correspond au Gabon, </a:t>
            </a:r>
            <a:r>
              <a:rPr lang="en-US" sz="2800" dirty="0" err="1"/>
              <a:t>une</a:t>
            </a:r>
            <a:r>
              <a:rPr lang="en-US" sz="2800" dirty="0"/>
              <a:t> </a:t>
            </a:r>
            <a:r>
              <a:rPr lang="en-US" sz="2800" dirty="0" err="1"/>
              <a:t>autre</a:t>
            </a:r>
            <a:r>
              <a:rPr lang="en-US" sz="2800" dirty="0"/>
              <a:t> à </a:t>
            </a:r>
            <a:r>
              <a:rPr lang="en-US" sz="2800" dirty="0" err="1"/>
              <a:t>l'actuelle</a:t>
            </a:r>
            <a:r>
              <a:rPr lang="en-US" sz="2800" dirty="0"/>
              <a:t> </a:t>
            </a:r>
            <a:r>
              <a:rPr lang="en-US" sz="2800" dirty="0" err="1"/>
              <a:t>République</a:t>
            </a:r>
            <a:r>
              <a:rPr lang="en-US" sz="2800" dirty="0"/>
              <a:t> du Congo), le </a:t>
            </a:r>
            <a:r>
              <a:rPr lang="en-US" sz="2800" b="1" dirty="0" err="1"/>
              <a:t>Tchad</a:t>
            </a:r>
            <a:r>
              <a:rPr lang="en-US" sz="2800" dirty="0"/>
              <a:t> et </a:t>
            </a:r>
            <a:r>
              <a:rPr lang="en-US" sz="2800" dirty="0" err="1"/>
              <a:t>l'</a:t>
            </a:r>
            <a:r>
              <a:rPr lang="en-US" sz="2800" b="1" dirty="0" err="1"/>
              <a:t>Oubangui</a:t>
            </a:r>
            <a:r>
              <a:rPr lang="en-US" sz="2800" b="1" dirty="0"/>
              <a:t>-Chari</a:t>
            </a:r>
            <a:r>
              <a:rPr lang="en-US" sz="2800" dirty="0"/>
              <a:t> (</a:t>
            </a:r>
            <a:r>
              <a:rPr lang="en-US" sz="2800" dirty="0" err="1"/>
              <a:t>devenu</a:t>
            </a:r>
            <a:r>
              <a:rPr lang="en-US" sz="2800" dirty="0"/>
              <a:t> la </a:t>
            </a:r>
            <a:r>
              <a:rPr lang="en-US" sz="2800" dirty="0" err="1"/>
              <a:t>République</a:t>
            </a:r>
            <a:r>
              <a:rPr lang="en-US" sz="2800" dirty="0"/>
              <a:t> </a:t>
            </a:r>
            <a:r>
              <a:rPr lang="en-US" sz="2800" dirty="0" err="1"/>
              <a:t>centrafricaine</a:t>
            </a:r>
            <a:r>
              <a:rPr lang="en-US" sz="2800" dirty="0"/>
              <a:t>)</a:t>
            </a:r>
          </a:p>
          <a:p>
            <a:pPr indent="-228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lors</a:t>
            </a:r>
            <a:r>
              <a:rPr lang="en-US" sz="2800" dirty="0"/>
              <a:t> d'un voyage au </a:t>
            </a:r>
            <a:r>
              <a:rPr lang="en-US" sz="2800" b="1" dirty="0"/>
              <a:t>Congo </a:t>
            </a:r>
            <a:r>
              <a:rPr lang="en-US" sz="2800" b="1" dirty="0" err="1"/>
              <a:t>français</a:t>
            </a:r>
            <a:r>
              <a:rPr lang="en-US" sz="2800" b="1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1925-1926, </a:t>
            </a:r>
            <a:r>
              <a:rPr lang="en-US" sz="2800" b="1" dirty="0"/>
              <a:t>André Gide </a:t>
            </a:r>
            <a:r>
              <a:rPr lang="en-US" sz="2800" dirty="0" err="1"/>
              <a:t>témoigne</a:t>
            </a:r>
            <a:r>
              <a:rPr lang="en-US" sz="2800" dirty="0"/>
              <a:t> du régime de </a:t>
            </a:r>
            <a:r>
              <a:rPr lang="en-US" sz="2800" dirty="0" err="1"/>
              <a:t>terreur</a:t>
            </a:r>
            <a:r>
              <a:rPr lang="en-US" sz="2800" dirty="0"/>
              <a:t> appliqué aux « </a:t>
            </a:r>
            <a:r>
              <a:rPr lang="en-US" sz="2800" dirty="0" err="1"/>
              <a:t>indigènes</a:t>
            </a:r>
            <a:r>
              <a:rPr lang="en-US" sz="2800" dirty="0"/>
              <a:t> » (</a:t>
            </a:r>
            <a:r>
              <a:rPr lang="en-US" sz="2800" dirty="0" err="1"/>
              <a:t>assassinats</a:t>
            </a:r>
            <a:r>
              <a:rPr lang="en-US" sz="2800" dirty="0"/>
              <a:t>, </a:t>
            </a:r>
            <a:r>
              <a:rPr lang="en-US" sz="2800" dirty="0" err="1"/>
              <a:t>bastonnades</a:t>
            </a:r>
            <a:r>
              <a:rPr lang="en-US" sz="2800" dirty="0"/>
              <a:t>, </a:t>
            </a:r>
            <a:r>
              <a:rPr lang="en-US" sz="2800" dirty="0" err="1"/>
              <a:t>emprisonnements</a:t>
            </a:r>
            <a:r>
              <a:rPr lang="en-US" sz="2800" dirty="0"/>
              <a:t> </a:t>
            </a:r>
            <a:r>
              <a:rPr lang="en-US" sz="2800" dirty="0" err="1"/>
              <a:t>arbitraires</a:t>
            </a:r>
            <a:r>
              <a:rPr lang="en-US" sz="2800" dirty="0"/>
              <a:t>) </a:t>
            </a:r>
            <a:r>
              <a:rPr lang="en-US" sz="2800" dirty="0" err="1"/>
              <a:t>qu'il</a:t>
            </a:r>
            <a:r>
              <a:rPr lang="en-US" sz="2800" dirty="0"/>
              <a:t> </a:t>
            </a:r>
            <a:r>
              <a:rPr lang="en-US" sz="2800" dirty="0" err="1"/>
              <a:t>consignera</a:t>
            </a:r>
            <a:r>
              <a:rPr lang="en-US" sz="2800" dirty="0"/>
              <a:t> </a:t>
            </a:r>
            <a:r>
              <a:rPr lang="en-US" sz="2800" dirty="0" err="1"/>
              <a:t>dans</a:t>
            </a:r>
            <a:r>
              <a:rPr lang="en-US" sz="2800" dirty="0"/>
              <a:t> son </a:t>
            </a:r>
            <a:r>
              <a:rPr lang="en-US" sz="2800" dirty="0" err="1"/>
              <a:t>ouvrage</a:t>
            </a:r>
            <a:r>
              <a:rPr lang="en-US" sz="2800" dirty="0"/>
              <a:t> « </a:t>
            </a:r>
            <a:r>
              <a:rPr lang="en-US" sz="2800" i="1" dirty="0"/>
              <a:t>Voyage au Congo </a:t>
            </a:r>
            <a:r>
              <a:rPr lang="en-US" sz="2800" dirty="0"/>
              <a:t>» (journal </a:t>
            </a:r>
            <a:r>
              <a:rPr lang="en-US" sz="2800" dirty="0" err="1"/>
              <a:t>publié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1927)</a:t>
            </a:r>
          </a:p>
          <a:p>
            <a:pPr indent="-2286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5139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261"/>
          <a:stretch/>
        </p:blipFill>
        <p:spPr>
          <a:xfrm>
            <a:off x="8924827" y="2514084"/>
            <a:ext cx="3267173" cy="4343916"/>
          </a:xfrm>
          <a:prstGeom prst="rect">
            <a:avLst/>
          </a:prstGeom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599"/>
          <a:stretch/>
        </p:blipFill>
        <p:spPr>
          <a:xfrm>
            <a:off x="6250893" y="23582"/>
            <a:ext cx="2508364" cy="32406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" r="-2" b="-2"/>
          <a:stretch/>
        </p:blipFill>
        <p:spPr>
          <a:xfrm>
            <a:off x="5819927" y="3264214"/>
            <a:ext cx="2794055" cy="36481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3583"/>
            <a:ext cx="4981734" cy="8113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Camara</a:t>
            </a:r>
            <a:r>
              <a:rPr lang="en-US" sz="4000" b="1" dirty="0"/>
              <a:t> </a:t>
            </a:r>
            <a:r>
              <a:rPr lang="en-US" sz="4000" b="1" dirty="0" err="1"/>
              <a:t>Laye</a:t>
            </a:r>
            <a:endParaRPr lang="en-US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1099930"/>
            <a:ext cx="5819934" cy="575806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80000"/>
              </a:lnSpc>
              <a:buClr>
                <a:srgbClr val="66594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 1er </a:t>
            </a:r>
            <a:r>
              <a:rPr lang="en-US" sz="2400" dirty="0" err="1"/>
              <a:t>janvier</a:t>
            </a:r>
            <a:r>
              <a:rPr lang="en-US" sz="2400" dirty="0"/>
              <a:t> 1928 – le 4 </a:t>
            </a:r>
            <a:r>
              <a:rPr lang="en-US" sz="2400" dirty="0" err="1"/>
              <a:t>février</a:t>
            </a:r>
            <a:r>
              <a:rPr lang="en-US" sz="2400" dirty="0"/>
              <a:t> 1980 </a:t>
            </a:r>
          </a:p>
          <a:p>
            <a:pPr indent="-228600">
              <a:lnSpc>
                <a:spcPct val="80000"/>
              </a:lnSpc>
              <a:buClr>
                <a:srgbClr val="665942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écrivain</a:t>
            </a:r>
            <a:r>
              <a:rPr lang="en-US" sz="2400" dirty="0"/>
              <a:t> </a:t>
            </a:r>
            <a:r>
              <a:rPr lang="en-US" sz="2400" dirty="0" err="1"/>
              <a:t>guinéen</a:t>
            </a:r>
            <a:r>
              <a:rPr lang="en-US" sz="2400" dirty="0"/>
              <a:t> </a:t>
            </a:r>
            <a:r>
              <a:rPr lang="en-US" sz="2400" dirty="0" err="1"/>
              <a:t>d'expression</a:t>
            </a:r>
            <a:r>
              <a:rPr lang="en-US" sz="2400" dirty="0"/>
              <a:t> </a:t>
            </a:r>
            <a:r>
              <a:rPr lang="en-US" sz="2400" dirty="0" err="1"/>
              <a:t>française</a:t>
            </a:r>
            <a:endParaRPr lang="en-US" sz="2400" dirty="0"/>
          </a:p>
          <a:p>
            <a:pPr indent="-228600">
              <a:lnSpc>
                <a:spcPct val="80000"/>
              </a:lnSpc>
              <a:buClr>
                <a:srgbClr val="66594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À </a:t>
            </a:r>
            <a:r>
              <a:rPr lang="en-US" sz="2400" dirty="0" err="1"/>
              <a:t>quinze</a:t>
            </a:r>
            <a:r>
              <a:rPr lang="en-US" sz="2400" dirty="0"/>
              <a:t> </a:t>
            </a:r>
            <a:r>
              <a:rPr lang="en-US" sz="2400" dirty="0" err="1"/>
              <a:t>ans</a:t>
            </a:r>
            <a:r>
              <a:rPr lang="en-US" sz="2400" dirty="0"/>
              <a:t>, </a:t>
            </a:r>
            <a:r>
              <a:rPr lang="en-US" sz="2400" dirty="0" err="1"/>
              <a:t>départ</a:t>
            </a:r>
            <a:r>
              <a:rPr lang="en-US" sz="2400" dirty="0"/>
              <a:t> pour Conakry – études </a:t>
            </a:r>
            <a:r>
              <a:rPr lang="en-US" sz="2400" dirty="0" err="1"/>
              <a:t>d'enseignement</a:t>
            </a:r>
            <a:r>
              <a:rPr lang="en-US" sz="2400" dirty="0"/>
              <a:t> technique (</a:t>
            </a:r>
            <a:r>
              <a:rPr lang="en-US" sz="2400" dirty="0" err="1"/>
              <a:t>école</a:t>
            </a:r>
            <a:r>
              <a:rPr lang="en-US" sz="2400" dirty="0"/>
              <a:t> de Georges </a:t>
            </a:r>
            <a:r>
              <a:rPr lang="en-US" sz="2400" dirty="0" err="1"/>
              <a:t>Poiret</a:t>
            </a:r>
            <a:r>
              <a:rPr lang="en-US" sz="2400" dirty="0"/>
              <a:t>)</a:t>
            </a:r>
          </a:p>
          <a:p>
            <a:pPr indent="-228600">
              <a:lnSpc>
                <a:spcPct val="80000"/>
              </a:lnSpc>
              <a:buClr>
                <a:srgbClr val="66594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Il a </a:t>
            </a:r>
            <a:r>
              <a:rPr lang="en-US" sz="2400" dirty="0" err="1"/>
              <a:t>obtenu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bourse </a:t>
            </a:r>
            <a:r>
              <a:rPr lang="en-US" sz="2400" dirty="0" err="1"/>
              <a:t>d'étude</a:t>
            </a:r>
            <a:r>
              <a:rPr lang="en-US" sz="2400" dirty="0"/>
              <a:t> grâce à </a:t>
            </a:r>
            <a:r>
              <a:rPr lang="en-US" sz="2400" dirty="0" err="1"/>
              <a:t>ses</a:t>
            </a:r>
            <a:r>
              <a:rPr lang="en-US" sz="2400" dirty="0"/>
              <a:t> </a:t>
            </a:r>
            <a:r>
              <a:rPr lang="en-US" sz="2400" dirty="0" err="1"/>
              <a:t>excellents</a:t>
            </a:r>
            <a:r>
              <a:rPr lang="en-US" sz="2400" dirty="0"/>
              <a:t> </a:t>
            </a:r>
            <a:r>
              <a:rPr lang="en-US" sz="2400" dirty="0" err="1"/>
              <a:t>résultats</a:t>
            </a:r>
            <a:r>
              <a:rPr lang="en-US" sz="2400" dirty="0"/>
              <a:t> – </a:t>
            </a:r>
            <a:r>
              <a:rPr lang="en-US" sz="2400" dirty="0" err="1"/>
              <a:t>départ</a:t>
            </a:r>
            <a:r>
              <a:rPr lang="en-US" sz="2400" dirty="0"/>
              <a:t> pour la France – les études à </a:t>
            </a:r>
            <a:r>
              <a:rPr lang="en-US" sz="2400" dirty="0" err="1"/>
              <a:t>l'</a:t>
            </a:r>
            <a:r>
              <a:rPr lang="en-US" sz="2400" b="1" dirty="0" err="1"/>
              <a:t>École</a:t>
            </a:r>
            <a:r>
              <a:rPr lang="en-US" sz="2400" b="1" dirty="0"/>
              <a:t> </a:t>
            </a:r>
            <a:r>
              <a:rPr lang="en-US" sz="2400" b="1" dirty="0" err="1"/>
              <a:t>centrale</a:t>
            </a:r>
            <a:r>
              <a:rPr lang="en-US" sz="2400" b="1" dirty="0"/>
              <a:t> </a:t>
            </a:r>
            <a:r>
              <a:rPr lang="en-US" sz="2400" b="1" dirty="0" err="1"/>
              <a:t>d'ingénierie</a:t>
            </a:r>
            <a:r>
              <a:rPr lang="en-US" sz="2400" b="1" dirty="0"/>
              <a:t> automobile </a:t>
            </a:r>
            <a:r>
              <a:rPr lang="en-US" sz="2400" dirty="0"/>
              <a:t>à Argenteuil, </a:t>
            </a:r>
            <a:r>
              <a:rPr lang="en-US" sz="2400" dirty="0" err="1"/>
              <a:t>puis</a:t>
            </a:r>
            <a:r>
              <a:rPr lang="en-US" sz="2400" dirty="0"/>
              <a:t> au </a:t>
            </a:r>
            <a:r>
              <a:rPr lang="en-US" sz="2400" b="1" dirty="0"/>
              <a:t>Conservatoire national des arts et métiers </a:t>
            </a:r>
            <a:r>
              <a:rPr lang="en-US" sz="2400" dirty="0"/>
              <a:t>et au </a:t>
            </a:r>
            <a:r>
              <a:rPr lang="en-US" sz="2400" b="1" dirty="0"/>
              <a:t>Collège technique de </a:t>
            </a:r>
            <a:r>
              <a:rPr lang="en-US" sz="2400" b="1" dirty="0" err="1"/>
              <a:t>l'aéronautique</a:t>
            </a:r>
            <a:r>
              <a:rPr lang="en-US" sz="2400" b="1" dirty="0"/>
              <a:t> et de construction automobile</a:t>
            </a:r>
          </a:p>
          <a:p>
            <a:pPr indent="-228600">
              <a:lnSpc>
                <a:spcPct val="80000"/>
              </a:lnSpc>
              <a:buClr>
                <a:srgbClr val="66594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Après son retour, </a:t>
            </a:r>
            <a:r>
              <a:rPr lang="en-US" sz="2400" dirty="0" err="1"/>
              <a:t>en</a:t>
            </a:r>
            <a:r>
              <a:rPr lang="en-US" sz="2400" dirty="0"/>
              <a:t> 1956,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Afrique</a:t>
            </a:r>
            <a:r>
              <a:rPr lang="en-US" sz="2400" dirty="0"/>
              <a:t>,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devient</a:t>
            </a:r>
            <a:r>
              <a:rPr lang="en-US" sz="2400" dirty="0"/>
              <a:t> un important homme </a:t>
            </a:r>
            <a:r>
              <a:rPr lang="en-US" sz="2400" dirty="0" err="1"/>
              <a:t>politique</a:t>
            </a:r>
            <a:endParaRPr lang="en-US" sz="2400" dirty="0"/>
          </a:p>
          <a:p>
            <a:pPr indent="-228600">
              <a:lnSpc>
                <a:spcPct val="80000"/>
              </a:lnSpc>
              <a:buClr>
                <a:srgbClr val="665942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Collectionneur</a:t>
            </a:r>
            <a:r>
              <a:rPr lang="en-US" sz="2400" dirty="0"/>
              <a:t> des </a:t>
            </a:r>
            <a:r>
              <a:rPr lang="en-US" sz="2400" dirty="0" err="1"/>
              <a:t>récits</a:t>
            </a:r>
            <a:r>
              <a:rPr lang="en-US" sz="2400" dirty="0"/>
              <a:t> des Griots</a:t>
            </a:r>
          </a:p>
        </p:txBody>
      </p:sp>
    </p:spTree>
    <p:extLst>
      <p:ext uri="{BB962C8B-B14F-4D97-AF65-F5344CB8AC3E}">
        <p14:creationId xmlns:p14="http://schemas.microsoft.com/office/powerpoint/2010/main" val="177811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3633" y="0"/>
            <a:ext cx="2933700" cy="410718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16" y="2392204"/>
            <a:ext cx="3352800" cy="446532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34132" cy="1191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b="1" dirty="0"/>
              <a:t>Les Griots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16412" y="1690687"/>
            <a:ext cx="5894861" cy="53009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barde</a:t>
            </a:r>
            <a:r>
              <a:rPr lang="en-US" sz="2400" dirty="0">
                <a:solidFill>
                  <a:schemeClr val="bg1"/>
                </a:solidFill>
              </a:rPr>
              <a:t> - </a:t>
            </a:r>
            <a:r>
              <a:rPr lang="en-US" sz="2400" dirty="0" err="1">
                <a:solidFill>
                  <a:schemeClr val="bg1"/>
                </a:solidFill>
              </a:rPr>
              <a:t>une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personne</a:t>
            </a:r>
            <a:r>
              <a:rPr lang="en-US" sz="2400" dirty="0">
                <a:solidFill>
                  <a:schemeClr val="bg1"/>
                </a:solidFill>
              </a:rPr>
              <a:t> qui </a:t>
            </a:r>
            <a:r>
              <a:rPr lang="en-US" sz="2400" dirty="0" err="1">
                <a:solidFill>
                  <a:schemeClr val="bg1"/>
                </a:solidFill>
              </a:rPr>
              <a:t>officie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comme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communicateur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traditionnel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Afrique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occidentale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Transmission de la </a:t>
            </a:r>
            <a:r>
              <a:rPr lang="en-US" sz="2400" dirty="0" err="1">
                <a:solidFill>
                  <a:schemeClr val="bg1"/>
                </a:solidFill>
              </a:rPr>
              <a:t>sagesse</a:t>
            </a:r>
            <a:r>
              <a:rPr lang="en-US" sz="2400" dirty="0">
                <a:solidFill>
                  <a:schemeClr val="bg1"/>
                </a:solidFill>
              </a:rPr>
              <a:t>, de la </a:t>
            </a:r>
            <a:r>
              <a:rPr lang="en-US" sz="2400" dirty="0" err="1">
                <a:solidFill>
                  <a:schemeClr val="bg1"/>
                </a:solidFill>
              </a:rPr>
              <a:t>littérature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orale</a:t>
            </a:r>
            <a:r>
              <a:rPr lang="en-US" sz="2400" dirty="0">
                <a:solidFill>
                  <a:schemeClr val="bg1"/>
                </a:solidFill>
              </a:rPr>
              <a:t>, des </a:t>
            </a:r>
            <a:r>
              <a:rPr lang="en-US" sz="2400" dirty="0" err="1">
                <a:solidFill>
                  <a:schemeClr val="bg1"/>
                </a:solidFill>
              </a:rPr>
              <a:t>légendes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ou</a:t>
            </a:r>
            <a:r>
              <a:rPr lang="en-US" sz="2400" dirty="0">
                <a:solidFill>
                  <a:schemeClr val="bg1"/>
                </a:solidFill>
              </a:rPr>
              <a:t> des </a:t>
            </a:r>
            <a:r>
              <a:rPr lang="en-US" sz="2400" dirty="0" err="1">
                <a:solidFill>
                  <a:schemeClr val="bg1"/>
                </a:solidFill>
              </a:rPr>
              <a:t>contes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Dépositaire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l’Afrique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pré-coloniale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« On ne </a:t>
            </a:r>
            <a:r>
              <a:rPr lang="en-US" sz="2400" dirty="0" err="1">
                <a:solidFill>
                  <a:schemeClr val="bg1"/>
                </a:solidFill>
              </a:rPr>
              <a:t>devient</a:t>
            </a:r>
            <a:r>
              <a:rPr lang="en-US" sz="2400" dirty="0">
                <a:solidFill>
                  <a:schemeClr val="bg1"/>
                </a:solidFill>
              </a:rPr>
              <a:t> pas griot, on </a:t>
            </a:r>
            <a:r>
              <a:rPr lang="en-US" sz="2400" dirty="0" err="1">
                <a:solidFill>
                  <a:schemeClr val="bg1"/>
                </a:solidFill>
              </a:rPr>
              <a:t>naît</a:t>
            </a:r>
            <a:r>
              <a:rPr lang="en-US" sz="2400" dirty="0">
                <a:solidFill>
                  <a:schemeClr val="bg1"/>
                </a:solidFill>
              </a:rPr>
              <a:t> griot par des liens </a:t>
            </a:r>
            <a:r>
              <a:rPr lang="en-US" sz="2400" dirty="0" err="1">
                <a:solidFill>
                  <a:schemeClr val="bg1"/>
                </a:solidFill>
              </a:rPr>
              <a:t>particuliers</a:t>
            </a:r>
            <a:r>
              <a:rPr lang="en-US" sz="2400" dirty="0">
                <a:solidFill>
                  <a:schemeClr val="bg1"/>
                </a:solidFill>
              </a:rPr>
              <a:t>. » - un griot </a:t>
            </a:r>
            <a:r>
              <a:rPr lang="en-US" sz="2400" dirty="0" err="1">
                <a:solidFill>
                  <a:schemeClr val="bg1"/>
                </a:solidFill>
              </a:rPr>
              <a:t>doit</a:t>
            </a:r>
            <a:r>
              <a:rPr lang="en-US" sz="2400" dirty="0">
                <a:solidFill>
                  <a:schemeClr val="bg1"/>
                </a:solidFill>
              </a:rPr>
              <a:t> se </a:t>
            </a:r>
            <a:r>
              <a:rPr lang="en-US" sz="2400" dirty="0" err="1">
                <a:solidFill>
                  <a:schemeClr val="bg1"/>
                </a:solidFill>
              </a:rPr>
              <a:t>marier</a:t>
            </a:r>
            <a:r>
              <a:rPr lang="en-US" sz="2400" dirty="0">
                <a:solidFill>
                  <a:schemeClr val="bg1"/>
                </a:solidFill>
              </a:rPr>
              <a:t> avec </a:t>
            </a:r>
            <a:r>
              <a:rPr lang="en-US" sz="2400" dirty="0" err="1">
                <a:solidFill>
                  <a:schemeClr val="bg1"/>
                </a:solidFill>
              </a:rPr>
              <a:t>une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griotte</a:t>
            </a:r>
            <a:r>
              <a:rPr lang="en-US" sz="2400" dirty="0">
                <a:solidFill>
                  <a:schemeClr val="bg1"/>
                </a:solidFill>
              </a:rPr>
              <a:t> pour </a:t>
            </a:r>
            <a:r>
              <a:rPr lang="en-US" sz="2400" dirty="0" err="1">
                <a:solidFill>
                  <a:schemeClr val="bg1"/>
                </a:solidFill>
              </a:rPr>
              <a:t>sauvegarder</a:t>
            </a:r>
            <a:r>
              <a:rPr lang="en-US" sz="2400" dirty="0">
                <a:solidFill>
                  <a:schemeClr val="bg1"/>
                </a:solidFill>
              </a:rPr>
              <a:t> la </a:t>
            </a:r>
            <a:r>
              <a:rPr lang="en-US" sz="2400" dirty="0" err="1">
                <a:solidFill>
                  <a:schemeClr val="bg1"/>
                </a:solidFill>
              </a:rPr>
              <a:t>ligne</a:t>
            </a:r>
            <a:r>
              <a:rPr lang="en-US" sz="2400" dirty="0">
                <a:solidFill>
                  <a:schemeClr val="bg1"/>
                </a:solidFill>
              </a:rPr>
              <a:t> du sang</a:t>
            </a:r>
          </a:p>
          <a:p>
            <a:pPr indent="-228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Caste </a:t>
            </a:r>
            <a:r>
              <a:rPr lang="en-US" sz="2400" dirty="0" err="1">
                <a:solidFill>
                  <a:schemeClr val="bg1"/>
                </a:solidFill>
              </a:rPr>
              <a:t>d'hommes</a:t>
            </a:r>
            <a:r>
              <a:rPr lang="en-US" sz="2400" dirty="0">
                <a:solidFill>
                  <a:schemeClr val="bg1"/>
                </a:solidFill>
              </a:rPr>
              <a:t> et de femmes </a:t>
            </a:r>
            <a:r>
              <a:rPr lang="en-US" sz="2400" dirty="0" err="1">
                <a:solidFill>
                  <a:schemeClr val="bg1"/>
                </a:solidFill>
              </a:rPr>
              <a:t>unis</a:t>
            </a:r>
            <a:r>
              <a:rPr lang="en-US" sz="2400" dirty="0">
                <a:solidFill>
                  <a:schemeClr val="bg1"/>
                </a:solidFill>
              </a:rPr>
              <a:t> par les liens du sang</a:t>
            </a:r>
          </a:p>
          <a:p>
            <a:pPr indent="-228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 griot </a:t>
            </a:r>
            <a:r>
              <a:rPr lang="en-US" sz="2400" dirty="0" err="1">
                <a:solidFill>
                  <a:schemeClr val="bg1"/>
                </a:solidFill>
              </a:rPr>
              <a:t>moderne</a:t>
            </a:r>
            <a:r>
              <a:rPr lang="en-US" sz="2400" dirty="0">
                <a:solidFill>
                  <a:schemeClr val="bg1"/>
                </a:solidFill>
              </a:rPr>
              <a:t> : </a:t>
            </a:r>
            <a:r>
              <a:rPr lang="en-US" sz="2400" dirty="0" err="1">
                <a:solidFill>
                  <a:schemeClr val="bg1"/>
                </a:solidFill>
              </a:rPr>
              <a:t>malien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Salif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Kéïta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sénégalais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Touré </a:t>
            </a:r>
            <a:r>
              <a:rPr lang="en-US" sz="2400" b="1" dirty="0" err="1">
                <a:solidFill>
                  <a:schemeClr val="bg1"/>
                </a:solidFill>
              </a:rPr>
              <a:t>Kunda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1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26436"/>
          </a:xfrm>
        </p:spPr>
        <p:txBody>
          <a:bodyPr/>
          <a:lstStyle/>
          <a:p>
            <a:pPr algn="ctr"/>
            <a:r>
              <a:rPr lang="fr-FR" b="1" dirty="0"/>
              <a:t>Critique de </a:t>
            </a:r>
            <a:r>
              <a:rPr lang="fr-FR" b="1" i="1" dirty="0"/>
              <a:t>L’enfant noir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078" y="1325216"/>
            <a:ext cx="11224592" cy="5115341"/>
          </a:xfrm>
        </p:spPr>
        <p:txBody>
          <a:bodyPr>
            <a:normAutofit lnSpcReduction="10000"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africain connu et très étudié dans les établissements scolaires européens – la jeunesse du héros + Camara Laye a cherché à rendre accessible la culture africaine en décrivant une Afrique paisible, sans évocation des violences du colonialisme</a:t>
            </a:r>
          </a:p>
          <a:p>
            <a:pPr marL="0" indent="0">
              <a:buNone/>
            </a:pP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d'engagement politique en période de lutte anti-coloniale et de littérature engagée lui valut de sévères critiques</a:t>
            </a:r>
          </a:p>
        </p:txBody>
      </p:sp>
    </p:spTree>
    <p:extLst>
      <p:ext uri="{BB962C8B-B14F-4D97-AF65-F5344CB8AC3E}">
        <p14:creationId xmlns:p14="http://schemas.microsoft.com/office/powerpoint/2010/main" val="3055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539" y="225286"/>
            <a:ext cx="11741426" cy="6453809"/>
          </a:xfrm>
        </p:spPr>
        <p:txBody>
          <a:bodyPr/>
          <a:lstStyle/>
          <a:p>
            <a:pPr marL="0" indent="0">
              <a:buNone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Mongo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Beti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 </a:t>
            </a:r>
            <a:r>
              <a:rPr lang="fr-F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L’enfant noir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voulait nous faire croire à une Afrique idyllique, mais qui n’était qu’invraisemblable, parce que le Blanc n’y figurait point (Présence africaine, 1955, Afrique noire littérature rose)</a:t>
            </a:r>
          </a:p>
          <a:p>
            <a:pPr marL="0" indent="0">
              <a:buNone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Léopold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Sedar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Senghor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 Lui reprocher de n’avoir pas fait le procès du colonialisme, c’est lui reprocher de n’avoir pas fait un roman à thèse, ce qui est le contraire du romanesque, c’est lui reprocher d’être resté fidèle à sa race, à sa mission d’écrivain » </a:t>
            </a:r>
          </a:p>
          <a:p>
            <a:pPr marL="0" indent="0">
              <a:buNone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Catherine Ndiaye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déclare que l'écrivain africain doit selon elle apprendre à écrire en esthète, sans en rester toujours à une approche de sociologue, d'historien ou d'économiste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55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53302"/>
            <a:ext cx="4286250" cy="56578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4039" y="365126"/>
            <a:ext cx="7164493" cy="9764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 BETI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387515" y="1341564"/>
            <a:ext cx="7607927" cy="531245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Alexandre </a:t>
            </a:r>
            <a:r>
              <a:rPr lang="en-US" sz="2400" b="1" dirty="0" err="1">
                <a:solidFill>
                  <a:schemeClr val="bg1"/>
                </a:solidFill>
              </a:rPr>
              <a:t>Biyidi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Awala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littérature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Mongo </a:t>
            </a:r>
            <a:r>
              <a:rPr lang="en-US" sz="2400" b="1" dirty="0" err="1">
                <a:solidFill>
                  <a:schemeClr val="bg1"/>
                </a:solidFill>
              </a:rPr>
              <a:t>Beti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Eza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Boto</a:t>
            </a:r>
            <a:endParaRPr lang="en-US" sz="2400" b="1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le 30 </a:t>
            </a:r>
            <a:r>
              <a:rPr lang="en-US" sz="2400" dirty="0" err="1">
                <a:solidFill>
                  <a:schemeClr val="bg1"/>
                </a:solidFill>
              </a:rPr>
              <a:t>juin</a:t>
            </a:r>
            <a:r>
              <a:rPr lang="en-US" sz="2400" dirty="0">
                <a:solidFill>
                  <a:schemeClr val="bg1"/>
                </a:solidFill>
              </a:rPr>
              <a:t> 1932 – le 7 </a:t>
            </a:r>
            <a:r>
              <a:rPr lang="en-US" sz="2400" dirty="0" err="1">
                <a:solidFill>
                  <a:schemeClr val="bg1"/>
                </a:solidFill>
              </a:rPr>
              <a:t>octobre</a:t>
            </a:r>
            <a:r>
              <a:rPr lang="en-US" sz="2400" dirty="0">
                <a:solidFill>
                  <a:schemeClr val="bg1"/>
                </a:solidFill>
              </a:rPr>
              <a:t> 2001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écrivain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camerounais</a:t>
            </a:r>
            <a:r>
              <a:rPr lang="en-US" sz="2400" dirty="0">
                <a:solidFill>
                  <a:schemeClr val="bg1"/>
                </a:solidFill>
              </a:rPr>
              <a:t> francophone, </a:t>
            </a:r>
            <a:r>
              <a:rPr lang="en-US" sz="2400" dirty="0" err="1">
                <a:solidFill>
                  <a:schemeClr val="bg1"/>
                </a:solidFill>
              </a:rPr>
              <a:t>romancier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essayiste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engagé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enseignant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libraire</a:t>
            </a:r>
            <a:r>
              <a:rPr lang="en-US" sz="2400" dirty="0">
                <a:solidFill>
                  <a:schemeClr val="bg1"/>
                </a:solidFill>
              </a:rPr>
              <a:t> et </a:t>
            </a:r>
            <a:r>
              <a:rPr lang="en-US" sz="2400" dirty="0" err="1">
                <a:solidFill>
                  <a:schemeClr val="bg1"/>
                </a:solidFill>
              </a:rPr>
              <a:t>éditeur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études </a:t>
            </a:r>
            <a:r>
              <a:rPr lang="en-US" sz="2400" dirty="0" err="1">
                <a:solidFill>
                  <a:schemeClr val="bg1"/>
                </a:solidFill>
              </a:rPr>
              <a:t>primaires</a:t>
            </a:r>
            <a:r>
              <a:rPr lang="en-US" sz="2400" dirty="0">
                <a:solidFill>
                  <a:schemeClr val="bg1"/>
                </a:solidFill>
              </a:rPr>
              <a:t> à </a:t>
            </a:r>
            <a:r>
              <a:rPr lang="en-US" sz="2400" dirty="0" err="1">
                <a:solidFill>
                  <a:schemeClr val="bg1"/>
                </a:solidFill>
              </a:rPr>
              <a:t>l’école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missionnaire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Mbalmayo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1945, au </a:t>
            </a:r>
            <a:r>
              <a:rPr lang="en-US" sz="2400" dirty="0" err="1">
                <a:solidFill>
                  <a:schemeClr val="bg1"/>
                </a:solidFill>
              </a:rPr>
              <a:t>lycée</a:t>
            </a:r>
            <a:r>
              <a:rPr lang="en-US" sz="2400" dirty="0">
                <a:solidFill>
                  <a:schemeClr val="bg1"/>
                </a:solidFill>
              </a:rPr>
              <a:t> Leclerc à Yaoundé,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1951, le </a:t>
            </a:r>
            <a:r>
              <a:rPr lang="en-US" sz="2400" dirty="0" err="1">
                <a:solidFill>
                  <a:schemeClr val="bg1"/>
                </a:solidFill>
              </a:rPr>
              <a:t>départ</a:t>
            </a:r>
            <a:r>
              <a:rPr lang="en-US" sz="2400" dirty="0">
                <a:solidFill>
                  <a:schemeClr val="bg1"/>
                </a:solidFill>
              </a:rPr>
              <a:t> pour la France – études </a:t>
            </a:r>
            <a:r>
              <a:rPr lang="en-US" sz="2400" dirty="0" err="1">
                <a:solidFill>
                  <a:schemeClr val="bg1"/>
                </a:solidFill>
              </a:rPr>
              <a:t>supérieures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Lettres</a:t>
            </a:r>
            <a:r>
              <a:rPr lang="en-US" sz="2400" dirty="0">
                <a:solidFill>
                  <a:schemeClr val="bg1"/>
                </a:solidFill>
              </a:rPr>
              <a:t> à Aix-en-Provence, </a:t>
            </a:r>
            <a:r>
              <a:rPr lang="en-US" sz="2400" dirty="0" err="1">
                <a:solidFill>
                  <a:schemeClr val="bg1"/>
                </a:solidFill>
              </a:rPr>
              <a:t>puis</a:t>
            </a:r>
            <a:r>
              <a:rPr lang="en-US" sz="2400" dirty="0">
                <a:solidFill>
                  <a:schemeClr val="bg1"/>
                </a:solidFill>
              </a:rPr>
              <a:t> à la Sorbonne à Paris.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1966, </a:t>
            </a:r>
            <a:r>
              <a:rPr lang="en-US" sz="2400" dirty="0" err="1">
                <a:solidFill>
                  <a:schemeClr val="bg1"/>
                </a:solidFill>
              </a:rPr>
              <a:t>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devient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professeur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agrégé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lettres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classiques</a:t>
            </a:r>
            <a:endParaRPr lang="en-US" sz="2400" b="1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Enseignant</a:t>
            </a:r>
            <a:r>
              <a:rPr lang="en-US" sz="2400" dirty="0">
                <a:solidFill>
                  <a:schemeClr val="bg1"/>
                </a:solidFill>
              </a:rPr>
              <a:t> au </a:t>
            </a:r>
            <a:r>
              <a:rPr lang="en-US" sz="2400" dirty="0" err="1">
                <a:solidFill>
                  <a:schemeClr val="bg1"/>
                </a:solidFill>
              </a:rPr>
              <a:t>lycée</a:t>
            </a:r>
            <a:r>
              <a:rPr lang="en-US" sz="2400" dirty="0">
                <a:solidFill>
                  <a:schemeClr val="bg1"/>
                </a:solidFill>
              </a:rPr>
              <a:t> Corneille de Rouen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1991 – retour au Cameroun</a:t>
            </a:r>
          </a:p>
        </p:txBody>
      </p:sp>
    </p:spTree>
    <p:extLst>
      <p:ext uri="{BB962C8B-B14F-4D97-AF65-F5344CB8AC3E}">
        <p14:creationId xmlns:p14="http://schemas.microsoft.com/office/powerpoint/2010/main" val="229144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Dénonciateur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son œuvre, </a:t>
            </a:r>
            <a:r>
              <a:rPr lang="fr-FR" dirty="0" err="1"/>
              <a:t>Beti</a:t>
            </a:r>
            <a:r>
              <a:rPr lang="fr-FR" dirty="0"/>
              <a:t> décrit et dénonce toutes les pratiques des colonisateurs</a:t>
            </a:r>
          </a:p>
          <a:p>
            <a:r>
              <a:rPr lang="fr-FR" dirty="0"/>
              <a:t> Il critique inlassablement les maux apportés à l’Afrique par les régimes </a:t>
            </a:r>
            <a:r>
              <a:rPr lang="fr-FR" dirty="0" err="1"/>
              <a:t>néo-coloniaux</a:t>
            </a:r>
            <a:r>
              <a:rPr lang="fr-FR" dirty="0"/>
              <a:t> (opposant à la Francophonie)</a:t>
            </a:r>
          </a:p>
          <a:p>
            <a:r>
              <a:rPr lang="fr-FR" dirty="0"/>
              <a:t>Son livre </a:t>
            </a:r>
            <a:r>
              <a:rPr lang="fr-FR" i="1" dirty="0"/>
              <a:t>Main basse sur le Cameroun, autopsie d’une décolonisation</a:t>
            </a:r>
            <a:r>
              <a:rPr lang="fr-FR" dirty="0"/>
              <a:t> (1972)</a:t>
            </a:r>
            <a:r>
              <a:rPr lang="fr-FR" i="1" dirty="0"/>
              <a:t> </a:t>
            </a:r>
            <a:r>
              <a:rPr lang="fr-FR" dirty="0"/>
              <a:t>est interdit par le ministère de l’intérieur français durant plusieurs années</a:t>
            </a:r>
          </a:p>
        </p:txBody>
      </p:sp>
    </p:spTree>
    <p:extLst>
      <p:ext uri="{BB962C8B-B14F-4D97-AF65-F5344CB8AC3E}">
        <p14:creationId xmlns:p14="http://schemas.microsoft.com/office/powerpoint/2010/main" val="285353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 Mongo Béti, n'acceptez pas qu’on dise que vous êtes francophones</a:t>
            </a:r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mme Mongo Béti, n'acceptez pas qu’on dise que vous êtes francophones.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6378" y="1690689"/>
            <a:ext cx="7621064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691</Words>
  <Application>Microsoft Office PowerPoint</Application>
  <PresentationFormat>Širokoúhlá obrazovka</PresentationFormat>
  <Paragraphs>42</Paragraphs>
  <Slides>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1_Motiv Office</vt:lpstr>
      <vt:lpstr>Afrique-Occidentale française</vt:lpstr>
      <vt:lpstr>Afrique-Équatoriale française</vt:lpstr>
      <vt:lpstr>Camara Laye</vt:lpstr>
      <vt:lpstr>Les Griots</vt:lpstr>
      <vt:lpstr>Critique de L’enfant noir</vt:lpstr>
      <vt:lpstr>Prezentace aplikace PowerPoint</vt:lpstr>
      <vt:lpstr>MONGO BETI</vt:lpstr>
      <vt:lpstr>Dénonciateur</vt:lpstr>
      <vt:lpstr>Comme Mongo Béti, n'acceptez pas qu’on dise que vous êtes francophones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Afrique-Occidentale française</dc:title>
  <dc:creator>Vojtěch Šarše</dc:creator>
  <cp:lastModifiedBy>Vojtěch Šarše</cp:lastModifiedBy>
  <cp:revision>5</cp:revision>
  <dcterms:created xsi:type="dcterms:W3CDTF">2018-03-18T09:05:57Z</dcterms:created>
  <dcterms:modified xsi:type="dcterms:W3CDTF">2018-03-18T16:37:46Z</dcterms:modified>
</cp:coreProperties>
</file>