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4" r:id="rId3"/>
    <p:sldId id="295" r:id="rId4"/>
    <p:sldId id="263" r:id="rId5"/>
    <p:sldId id="313" r:id="rId6"/>
    <p:sldId id="314" r:id="rId7"/>
    <p:sldId id="318" r:id="rId8"/>
    <p:sldId id="267" r:id="rId9"/>
    <p:sldId id="312" r:id="rId10"/>
    <p:sldId id="310" r:id="rId11"/>
    <p:sldId id="319" r:id="rId12"/>
    <p:sldId id="301" r:id="rId13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90" d="100"/>
          <a:sy n="90" d="100"/>
        </p:scale>
        <p:origin x="57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6450451-3419-425E-A3BB-E47673898B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0A384400-E606-4B31-8175-82BA3817FF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7A505C9-EA27-4FD7-9CBC-6DD795F1A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FDEA3-E9B0-4772-A5AD-EDF544554ACA}" type="datetimeFigureOut">
              <a:rPr lang="cs-CZ" smtClean="0"/>
              <a:t>18.05.2020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AF97442-7200-4459-8198-201720B1C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0E93731-B261-41C4-979D-05A7C5537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AFE44-FE52-4AD9-A28F-533B93EB791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752663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07F364B-60FB-43B1-97AB-8FD337C355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B5BA0E46-5030-4277-B6B9-697CDD7DAA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D7F8524-4561-44EC-93EA-3A48ACF0A3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FDEA3-E9B0-4772-A5AD-EDF544554ACA}" type="datetimeFigureOut">
              <a:rPr lang="cs-CZ" smtClean="0"/>
              <a:t>18.05.2020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C689098-C86A-4888-9361-87E00F7742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42F5197-0B6D-4805-88E3-455D02B3B6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AFE44-FE52-4AD9-A28F-533B93EB791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577253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8FFB59D6-95DD-408B-97AB-D36694E63F9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A86C5B91-1D12-4E4C-9604-B0B8AF8810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18406BB-18E5-4828-9888-69F059377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FDEA3-E9B0-4772-A5AD-EDF544554ACA}" type="datetimeFigureOut">
              <a:rPr lang="cs-CZ" smtClean="0"/>
              <a:t>18.05.2020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1DD3C96-FBBA-40C1-85BC-F887C7245A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0F0338B-D58E-48CF-BEF0-957F06AAC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AFE44-FE52-4AD9-A28F-533B93EB791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892338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BB57871-C7AE-49DC-810A-71CC514D90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7A418FF-5AB9-4B89-8132-7C353D226B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8EB6D09-71D4-48E9-906D-203C42738F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FDEA3-E9B0-4772-A5AD-EDF544554ACA}" type="datetimeFigureOut">
              <a:rPr lang="cs-CZ" smtClean="0"/>
              <a:t>18.05.2020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903BD4B-3839-49E3-BB04-B8053A6A75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62A579E-DDF2-4BAD-8259-9EAE8C627A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AFE44-FE52-4AD9-A28F-533B93EB791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439264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3553DA-2A3E-46DB-BC8E-5333A01891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7C282041-B648-4208-917C-3E9C763CCA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CC6C05C-4BE2-4150-83EC-89EE9AD14B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FDEA3-E9B0-4772-A5AD-EDF544554ACA}" type="datetimeFigureOut">
              <a:rPr lang="cs-CZ" smtClean="0"/>
              <a:t>18.05.2020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A571E7B-5B00-45A6-8CD6-B7A7B57E0A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B0A50FF-20A3-4E64-B6E6-242E84443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AFE44-FE52-4AD9-A28F-533B93EB791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696889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8B07947-DCFF-4821-81AF-83D8EEA127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545CC62-1634-4797-8DC1-1EC716C959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D4B865D5-554C-47B6-9C4E-446E226C28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CEA7B2B-82CA-46F5-9CA0-79412F9B7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FDEA3-E9B0-4772-A5AD-EDF544554ACA}" type="datetimeFigureOut">
              <a:rPr lang="cs-CZ" smtClean="0"/>
              <a:t>18.05.2020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6C3DA41E-F4C8-453D-8F74-3751B7AB59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2351483C-0B98-4B1F-BD75-61A93D325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AFE44-FE52-4AD9-A28F-533B93EB791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414751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FE13A7C-569A-473D-9625-36A66DC53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39028C3-5413-4ABC-9C7E-7B477526A9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4FC7E2B7-7DD5-41D3-86C4-0D80B2871F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7FA6C89E-C3A1-421B-8792-FC83A24599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DA5B6584-3C91-4D08-8036-790E907425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A23DF47F-0E82-4242-BD8C-A2F607B1F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FDEA3-E9B0-4772-A5AD-EDF544554ACA}" type="datetimeFigureOut">
              <a:rPr lang="cs-CZ" smtClean="0"/>
              <a:t>18.05.2020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4BDDF56C-73FF-475D-BB08-113E52AEE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1AB70FF3-5930-44C3-97E4-23BB7F25B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AFE44-FE52-4AD9-A28F-533B93EB791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927178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9758600-D13A-4EAD-8AE6-7E6D5B37E2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1587CA3E-1F3D-4F83-830C-A657FFB33B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FDEA3-E9B0-4772-A5AD-EDF544554ACA}" type="datetimeFigureOut">
              <a:rPr lang="cs-CZ" smtClean="0"/>
              <a:t>18.05.2020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9D81812D-7367-4F7F-8513-A89C3B997E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76EB2E1E-3662-463E-9BEB-E4AAC4C34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AFE44-FE52-4AD9-A28F-533B93EB791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052998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F500BB15-C62D-419B-83A5-5B0F61DDB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FDEA3-E9B0-4772-A5AD-EDF544554ACA}" type="datetimeFigureOut">
              <a:rPr lang="cs-CZ" smtClean="0"/>
              <a:t>18.05.2020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078597B9-CF26-4BE4-91BB-1FFBD9024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427F7D56-2731-4C00-AC56-D8DC29AAF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AFE44-FE52-4AD9-A28F-533B93EB791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38279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DE9F661-06CB-4292-A28C-D7ABA18681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0D41F5C-D6B4-4E5C-83B2-C9A81547AB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27DE5CF1-A717-413A-8DAB-CFB29D2EDC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C6CE0E8C-0ADC-43FC-BDDE-4C09B5392E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FDEA3-E9B0-4772-A5AD-EDF544554ACA}" type="datetimeFigureOut">
              <a:rPr lang="cs-CZ" smtClean="0"/>
              <a:t>18.05.2020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29976B0-1D9C-4AC3-82DF-43FDE9649E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7F51959-3B8C-4732-A084-B323F1A87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AFE44-FE52-4AD9-A28F-533B93EB791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504074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3190ABA-13AB-48AD-BD74-7B70ACA43B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C4FEF7CC-575E-42C9-AFFD-07F026B96B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59F23B3E-1EF9-4BF3-B289-D7CC728816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FAC195F9-D790-4782-BD6A-DB51496E4C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FDEA3-E9B0-4772-A5AD-EDF544554ACA}" type="datetimeFigureOut">
              <a:rPr lang="cs-CZ" smtClean="0"/>
              <a:t>18.05.2020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8797FB2-5E51-4A8D-8F09-951062911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8C0C75BC-F4AB-41B8-B2B8-6AE614DBA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AFE44-FE52-4AD9-A28F-533B93EB791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43557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AD3A1FB5-065E-4944-B389-9378EE479C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478AD8D-A93A-4A92-81A1-56AC01802B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37291CE-C88B-49C9-BC50-0736BCD6F6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CFDEA3-E9B0-4772-A5AD-EDF544554ACA}" type="datetimeFigureOut">
              <a:rPr lang="cs-CZ" smtClean="0"/>
              <a:t>18.05.2020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C981467-D7E6-4E4D-BB72-C2F281808F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092E057-36EB-4E89-B4B6-4921022565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4AFE44-FE52-4AD9-A28F-533B93EB791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42255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1.png"/><Relationship Id="rId4" Type="http://schemas.openxmlformats.org/officeDocument/2006/relationships/hyperlink" Target="https://www.irozhlas.cz/kultura/literatura/literatura-nobelova-cena-svedsko-akademie-peter-handke-srbsko-slobodan-milosevic_1910171713_gak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tyden.cz/rubriky/zahranici/odplata-za-utok-spisovatel-grass-ma-zakazany-vstup-do-izraele_230697.html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www.idnes.cz/kultura/literatura/gunter-grass-varuje-pred-izraelem.A120404_145104_literatura_ob" TargetMode="Externa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hyperlink" Target="https://www.idnes.cz/zpravy/zahranicni/gunter-grass-nesmi-do-izraele.A120408_155347_zahranicni_brm" TargetMode="External"/><Relationship Id="rId5" Type="http://schemas.openxmlformats.org/officeDocument/2006/relationships/hyperlink" Target="https://www.lidovky.cz/lide/grass-nesmi-do-izraele-v-nove-knize-ale-oslavuje-izraelskeho-spiona.A120930_115753_lide_ziz" TargetMode="External"/><Relationship Id="rId4" Type="http://schemas.openxmlformats.org/officeDocument/2006/relationships/hyperlink" Target="https://www.e15.cz/magazin/kultura/gunter-grass-kvuli-sve-basni-nesmi-do-izraele-758353" TargetMode="External"/><Relationship Id="rId9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C89E55E-A3BB-4534-8077-7258C0F42E7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Kontroverzní Nobelovy ceny za literaturu pro německy píšící autory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158DB340-D989-4DEF-990C-F7C2C810B70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13. Přednáška kurzu Německá literatura ve 20. století v LS 2019/2020</a:t>
            </a:r>
          </a:p>
        </p:txBody>
      </p:sp>
      <p:pic>
        <p:nvPicPr>
          <p:cNvPr id="4" name="nobel01">
            <a:hlinkClick r:id="" action="ppaction://media"/>
            <a:extLst>
              <a:ext uri="{FF2B5EF4-FFF2-40B4-BE49-F238E27FC236}">
                <a16:creationId xmlns:a16="http://schemas.microsoft.com/office/drawing/2014/main" id="{923DF1B1-F5AD-4BEC-8BD9-EFFDCF4EE1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219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34D0727-DA26-4A0B-8B04-8526A73677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Peter </a:t>
            </a:r>
            <a:r>
              <a:rPr lang="cs-CZ" dirty="0" err="1"/>
              <a:t>Handke</a:t>
            </a:r>
            <a:r>
              <a:rPr lang="cs-CZ" dirty="0"/>
              <a:t>: ohlasy na udělení Nobelovy ceny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0F71D77-12DB-4328-8E3B-2EEA47789F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hlinkClick r:id="rId4"/>
              </a:rPr>
              <a:t>https://www.irozhlas.cz/kultura/literatura/literatura-nobelova-cena-svedsko-akademie-peter-handke-srbsko-slobodan-milosevic_1910171713_gak</a:t>
            </a:r>
            <a:endParaRPr lang="cs-CZ" dirty="0"/>
          </a:p>
          <a:p>
            <a:endParaRPr lang="cs-CZ" dirty="0"/>
          </a:p>
          <a:p>
            <a:r>
              <a:rPr lang="cs-CZ" dirty="0"/>
              <a:t>Kontroverze kvůli jeho stanovisku k válkám v Jugoslávii, jak jej vyjádřil zejména ve spisu </a:t>
            </a:r>
            <a:r>
              <a:rPr lang="cs-CZ" i="1" dirty="0" err="1"/>
              <a:t>Gerechtigkeit</a:t>
            </a:r>
            <a:r>
              <a:rPr lang="cs-CZ" i="1" dirty="0"/>
              <a:t> </a:t>
            </a:r>
            <a:r>
              <a:rPr lang="cs-CZ" i="1" dirty="0" err="1"/>
              <a:t>für</a:t>
            </a:r>
            <a:r>
              <a:rPr lang="cs-CZ" i="1" dirty="0"/>
              <a:t> </a:t>
            </a:r>
            <a:r>
              <a:rPr lang="cs-CZ" i="1" dirty="0" err="1"/>
              <a:t>Serbien</a:t>
            </a:r>
            <a:r>
              <a:rPr lang="cs-CZ" i="1" dirty="0"/>
              <a:t>. </a:t>
            </a:r>
            <a:r>
              <a:rPr lang="de-DE" i="1" dirty="0"/>
              <a:t>Eine Winterliche Reise zu den Flüssen Donau, Save, Morawa und Drina </a:t>
            </a:r>
            <a:r>
              <a:rPr lang="cs-CZ" dirty="0"/>
              <a:t>(1996) a jeho vztah k S. Miloševičovi, kterého navštívil ve vězení v Haagu a byl také řečníkem na jeho pohřbu(2006)</a:t>
            </a:r>
          </a:p>
          <a:p>
            <a:endParaRPr lang="cs-CZ" dirty="0"/>
          </a:p>
          <a:p>
            <a:endParaRPr lang="cs-CZ" dirty="0"/>
          </a:p>
        </p:txBody>
      </p:sp>
      <p:pic>
        <p:nvPicPr>
          <p:cNvPr id="4" name="nobel10">
            <a:hlinkClick r:id="" action="ppaction://media"/>
            <a:extLst>
              <a:ext uri="{FF2B5EF4-FFF2-40B4-BE49-F238E27FC236}">
                <a16:creationId xmlns:a16="http://schemas.microsoft.com/office/drawing/2014/main" id="{115F045E-1637-42F6-8763-958C2B038C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53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DBACF27-E68E-4F38-933A-8F3E2B7685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 čem tkví hlavní body a problémy spisu </a:t>
            </a:r>
            <a:r>
              <a:rPr lang="cs-CZ" dirty="0" err="1"/>
              <a:t>Eine</a:t>
            </a:r>
            <a:r>
              <a:rPr lang="cs-CZ" dirty="0"/>
              <a:t> </a:t>
            </a:r>
            <a:r>
              <a:rPr lang="cs-CZ" dirty="0" err="1"/>
              <a:t>winterliche</a:t>
            </a:r>
            <a:r>
              <a:rPr lang="cs-CZ" dirty="0"/>
              <a:t> </a:t>
            </a:r>
            <a:r>
              <a:rPr lang="cs-CZ" dirty="0" err="1"/>
              <a:t>Reise</a:t>
            </a:r>
            <a:r>
              <a:rPr lang="cs-CZ" dirty="0"/>
              <a:t>…?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7F5C2F5-C868-41E9-878C-E7018DF4B1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/>
              <a:t>1. </a:t>
            </a:r>
            <a:r>
              <a:rPr lang="cs-CZ" dirty="0" err="1"/>
              <a:t>Handke</a:t>
            </a:r>
            <a:r>
              <a:rPr lang="cs-CZ" dirty="0"/>
              <a:t> kritizuje jednostranný protisrbský obraz, který vytvářejí média na Západě, ale je obraz, který sám podává objektivní?</a:t>
            </a:r>
          </a:p>
          <a:p>
            <a:r>
              <a:rPr lang="cs-CZ" dirty="0"/>
              <a:t>2. </a:t>
            </a:r>
            <a:r>
              <a:rPr lang="cs-CZ" dirty="0" err="1"/>
              <a:t>Handke</a:t>
            </a:r>
            <a:r>
              <a:rPr lang="cs-CZ" dirty="0"/>
              <a:t> zpochybňuje mediální obraz, ale také odmítá, resp. zpochybňuje i např. údaje o obětech ve </a:t>
            </a:r>
            <a:r>
              <a:rPr lang="cs-CZ" dirty="0" err="1"/>
              <a:t>Srebrenici</a:t>
            </a:r>
            <a:endParaRPr lang="cs-CZ" dirty="0"/>
          </a:p>
          <a:p>
            <a:r>
              <a:rPr lang="cs-CZ" dirty="0"/>
              <a:t>3. Spis kritizuje Mezinárodní soudní tribunál v Haagu a viní jej opět z jednostrannosti</a:t>
            </a:r>
          </a:p>
          <a:p>
            <a:r>
              <a:rPr lang="cs-CZ" dirty="0"/>
              <a:t>4. Problém občanské války: Lze určit viníky a oběti?</a:t>
            </a:r>
          </a:p>
          <a:p>
            <a:r>
              <a:rPr lang="cs-CZ" dirty="0"/>
              <a:t>5. Z našeho pohledu problematický pohled na srbskou menšinu v Chorvatsku: Co se stane, když líčení nešťastného národa zařazeného z původní vládnoucí role do role menšiny a odtud odvozené právo na (i ozbrojený?) odpor srovnáme si situací Němců v Československu po roce 1918?</a:t>
            </a:r>
          </a:p>
        </p:txBody>
      </p:sp>
      <p:pic>
        <p:nvPicPr>
          <p:cNvPr id="4" name="nobel11">
            <a:hlinkClick r:id="" action="ppaction://media"/>
            <a:extLst>
              <a:ext uri="{FF2B5EF4-FFF2-40B4-BE49-F238E27FC236}">
                <a16:creationId xmlns:a16="http://schemas.microsoft.com/office/drawing/2014/main" id="{620A6A27-A87A-44CD-8534-48F2CA5DDB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734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Stručný přehled německé literatury po 2. sv. v.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dirty="0"/>
              <a:t>1. </a:t>
            </a:r>
            <a:r>
              <a:rPr lang="cs-CZ" dirty="0" err="1"/>
              <a:t>Stunde</a:t>
            </a:r>
            <a:r>
              <a:rPr lang="cs-CZ" dirty="0"/>
              <a:t> </a:t>
            </a:r>
            <a:r>
              <a:rPr lang="cs-CZ" dirty="0" err="1"/>
              <a:t>Null</a:t>
            </a:r>
            <a:r>
              <a:rPr lang="cs-CZ" dirty="0"/>
              <a:t> – </a:t>
            </a:r>
            <a:r>
              <a:rPr lang="cs-CZ" dirty="0" err="1"/>
              <a:t>Borchert</a:t>
            </a:r>
            <a:r>
              <a:rPr lang="cs-CZ" dirty="0"/>
              <a:t>, A. </a:t>
            </a:r>
            <a:r>
              <a:rPr lang="cs-CZ" dirty="0" err="1"/>
              <a:t>Andersch</a:t>
            </a:r>
            <a:r>
              <a:rPr lang="cs-CZ" dirty="0"/>
              <a:t>, Skupina 47; v NDR – stalinismus: A. </a:t>
            </a:r>
            <a:r>
              <a:rPr lang="cs-CZ" dirty="0" err="1"/>
              <a:t>Seghers</a:t>
            </a:r>
            <a:r>
              <a:rPr lang="cs-CZ" dirty="0"/>
              <a:t>, </a:t>
            </a:r>
            <a:r>
              <a:rPr lang="cs-CZ" dirty="0" err="1"/>
              <a:t>Chr</a:t>
            </a:r>
            <a:r>
              <a:rPr lang="cs-CZ" dirty="0"/>
              <a:t>. Wolf, J. R. </a:t>
            </a:r>
            <a:r>
              <a:rPr lang="cs-CZ" dirty="0" err="1"/>
              <a:t>Becher</a:t>
            </a:r>
            <a:endParaRPr lang="cs-CZ" dirty="0"/>
          </a:p>
          <a:p>
            <a:r>
              <a:rPr lang="cs-CZ" dirty="0"/>
              <a:t>2. 50. léta (umělci kontra </a:t>
            </a:r>
            <a:r>
              <a:rPr lang="cs-CZ" dirty="0" err="1"/>
              <a:t>Adenauerovy</a:t>
            </a:r>
            <a:r>
              <a:rPr lang="cs-CZ" dirty="0"/>
              <a:t> vlády a absence reflexe minulosti : </a:t>
            </a:r>
            <a:r>
              <a:rPr lang="cs-CZ" dirty="0" err="1"/>
              <a:t>Koeppen</a:t>
            </a:r>
            <a:r>
              <a:rPr lang="cs-CZ" dirty="0"/>
              <a:t>, G. </a:t>
            </a:r>
            <a:r>
              <a:rPr lang="cs-CZ" dirty="0" err="1"/>
              <a:t>Grass</a:t>
            </a:r>
            <a:endParaRPr lang="cs-CZ" dirty="0"/>
          </a:p>
          <a:p>
            <a:r>
              <a:rPr lang="cs-CZ" dirty="0"/>
              <a:t>3. 60. a 70. léta – politické angažmá literatury: H. </a:t>
            </a:r>
            <a:r>
              <a:rPr lang="cs-CZ" dirty="0" err="1"/>
              <a:t>Böll</a:t>
            </a:r>
            <a:r>
              <a:rPr lang="cs-CZ" dirty="0"/>
              <a:t>, P. Weiss, R. </a:t>
            </a:r>
            <a:r>
              <a:rPr lang="cs-CZ" dirty="0" err="1"/>
              <a:t>Hochhuth</a:t>
            </a:r>
            <a:r>
              <a:rPr lang="cs-CZ" dirty="0"/>
              <a:t>, G. </a:t>
            </a:r>
            <a:r>
              <a:rPr lang="cs-CZ" dirty="0" err="1"/>
              <a:t>Wallraff</a:t>
            </a:r>
            <a:r>
              <a:rPr lang="cs-CZ" dirty="0"/>
              <a:t>, H. </a:t>
            </a:r>
            <a:r>
              <a:rPr lang="cs-CZ" dirty="0" err="1"/>
              <a:t>Kipphart</a:t>
            </a:r>
            <a:r>
              <a:rPr lang="cs-CZ" dirty="0"/>
              <a:t>, v NDR odvrat spisovatelů od veřejného dění po vyhoštění W. </a:t>
            </a:r>
            <a:r>
              <a:rPr lang="cs-CZ" dirty="0" err="1"/>
              <a:t>Biermanna</a:t>
            </a:r>
            <a:r>
              <a:rPr lang="cs-CZ" dirty="0"/>
              <a:t>: např. H. </a:t>
            </a:r>
            <a:r>
              <a:rPr lang="cs-CZ" dirty="0" err="1"/>
              <a:t>Müller</a:t>
            </a:r>
            <a:r>
              <a:rPr lang="cs-CZ" dirty="0"/>
              <a:t>, </a:t>
            </a:r>
            <a:r>
              <a:rPr lang="cs-CZ" dirty="0" err="1"/>
              <a:t>Chr</a:t>
            </a:r>
            <a:r>
              <a:rPr lang="cs-CZ" dirty="0"/>
              <a:t>. Wolf,F. </a:t>
            </a:r>
            <a:r>
              <a:rPr lang="cs-CZ" dirty="0" err="1"/>
              <a:t>Fühmann</a:t>
            </a:r>
            <a:r>
              <a:rPr lang="cs-CZ" dirty="0"/>
              <a:t>; v Rakousku kritické prózy proti pozůstatkům nacismu: T. </a:t>
            </a:r>
            <a:r>
              <a:rPr lang="cs-CZ" dirty="0" err="1"/>
              <a:t>Bernhard</a:t>
            </a:r>
            <a:r>
              <a:rPr lang="cs-CZ" dirty="0"/>
              <a:t>, E. </a:t>
            </a:r>
            <a:r>
              <a:rPr lang="cs-CZ" dirty="0" err="1"/>
              <a:t>Jellinek</a:t>
            </a:r>
            <a:r>
              <a:rPr lang="cs-CZ" dirty="0"/>
              <a:t>, později </a:t>
            </a:r>
            <a:r>
              <a:rPr lang="cs-CZ" dirty="0" err="1"/>
              <a:t>Handke</a:t>
            </a:r>
            <a:endParaRPr lang="cs-CZ" dirty="0"/>
          </a:p>
          <a:p>
            <a:r>
              <a:rPr lang="cs-CZ" dirty="0"/>
              <a:t>4. 80. léta – v NDR odumírající stát: V. Braun; v SRN a Rakousku  nástup postmoderny: P. </a:t>
            </a:r>
            <a:r>
              <a:rPr lang="cs-CZ" dirty="0" err="1"/>
              <a:t>Süßkind</a:t>
            </a:r>
            <a:r>
              <a:rPr lang="cs-CZ" dirty="0"/>
              <a:t>, P. </a:t>
            </a:r>
            <a:r>
              <a:rPr lang="cs-CZ" dirty="0" err="1"/>
              <a:t>Handke</a:t>
            </a:r>
            <a:r>
              <a:rPr lang="cs-CZ" dirty="0"/>
              <a:t>, </a:t>
            </a:r>
            <a:r>
              <a:rPr lang="cs-CZ" dirty="0" err="1"/>
              <a:t>Chr</a:t>
            </a:r>
            <a:r>
              <a:rPr lang="cs-CZ" dirty="0"/>
              <a:t>. </a:t>
            </a:r>
            <a:r>
              <a:rPr lang="cs-CZ" dirty="0" err="1"/>
              <a:t>Ransmayr</a:t>
            </a:r>
            <a:r>
              <a:rPr lang="cs-CZ" dirty="0"/>
              <a:t> aj.</a:t>
            </a:r>
          </a:p>
          <a:p>
            <a:r>
              <a:rPr lang="cs-CZ" dirty="0"/>
              <a:t>90. léta a 21. století: nová témata, nová dramatika, postmoderna, migrace, </a:t>
            </a:r>
            <a:r>
              <a:rPr lang="cs-CZ" dirty="0" err="1"/>
              <a:t>Wendeliteratura</a:t>
            </a:r>
            <a:r>
              <a:rPr lang="cs-CZ" dirty="0"/>
              <a:t>, ale též třeba témata jako nemoc, stáří, ekologie. Též však návraty k minulosti: kdo jsme a kým jsme byli? Kam jdeme?</a:t>
            </a:r>
          </a:p>
        </p:txBody>
      </p:sp>
      <p:pic>
        <p:nvPicPr>
          <p:cNvPr id="4" name="nobel12">
            <a:hlinkClick r:id="" action="ppaction://media"/>
            <a:extLst>
              <a:ext uri="{FF2B5EF4-FFF2-40B4-BE49-F238E27FC236}">
                <a16:creationId xmlns:a16="http://schemas.microsoft.com/office/drawing/2014/main" id="{FD9B4805-0B35-402F-A1E0-52F8EE09A9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258BD8E-2B51-4E05-B954-25FE5DFD3F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Německojazyční nositelé Nobelovy ceny za literaturu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5217629-9236-4520-AED6-1B5CA82C74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2">
            <a:normAutofit/>
          </a:bodyPr>
          <a:lstStyle/>
          <a:p>
            <a:r>
              <a:rPr lang="cs-CZ" dirty="0"/>
              <a:t>1902 Theodor </a:t>
            </a:r>
            <a:r>
              <a:rPr lang="cs-CZ" dirty="0" err="1"/>
              <a:t>Mommsen</a:t>
            </a:r>
            <a:endParaRPr lang="cs-CZ" dirty="0"/>
          </a:p>
          <a:p>
            <a:r>
              <a:rPr lang="cs-CZ" dirty="0"/>
              <a:t>1908 Rudolf </a:t>
            </a:r>
            <a:r>
              <a:rPr lang="cs-CZ" dirty="0" err="1"/>
              <a:t>Eucken</a:t>
            </a:r>
            <a:endParaRPr lang="cs-CZ" dirty="0"/>
          </a:p>
          <a:p>
            <a:r>
              <a:rPr lang="cs-CZ" dirty="0"/>
              <a:t>1910 Paul </a:t>
            </a:r>
            <a:r>
              <a:rPr lang="cs-CZ" dirty="0" err="1"/>
              <a:t>Heyse</a:t>
            </a:r>
            <a:endParaRPr lang="cs-CZ" dirty="0"/>
          </a:p>
          <a:p>
            <a:r>
              <a:rPr lang="cs-CZ" dirty="0"/>
              <a:t>1912 Gerhart </a:t>
            </a:r>
            <a:r>
              <a:rPr lang="cs-CZ" dirty="0" err="1"/>
              <a:t>Hauptmann</a:t>
            </a:r>
            <a:endParaRPr lang="cs-CZ" dirty="0"/>
          </a:p>
          <a:p>
            <a:r>
              <a:rPr lang="cs-CZ" dirty="0"/>
              <a:t>1919 Carl </a:t>
            </a:r>
            <a:r>
              <a:rPr lang="cs-CZ" dirty="0" err="1"/>
              <a:t>Spitteler</a:t>
            </a:r>
            <a:endParaRPr lang="cs-CZ" dirty="0"/>
          </a:p>
          <a:p>
            <a:r>
              <a:rPr lang="cs-CZ" dirty="0"/>
              <a:t>1929 Thomas Mann</a:t>
            </a:r>
          </a:p>
          <a:p>
            <a:r>
              <a:rPr lang="cs-CZ" dirty="0"/>
              <a:t>1946 Hermann Hesse</a:t>
            </a:r>
          </a:p>
          <a:p>
            <a:r>
              <a:rPr lang="cs-CZ" dirty="0"/>
              <a:t>1966 Nelly </a:t>
            </a:r>
            <a:r>
              <a:rPr lang="cs-CZ" dirty="0" err="1"/>
              <a:t>Sachs</a:t>
            </a:r>
            <a:endParaRPr lang="cs-CZ" dirty="0"/>
          </a:p>
          <a:p>
            <a:r>
              <a:rPr lang="cs-CZ" dirty="0"/>
              <a:t>1972 Heinrich </a:t>
            </a:r>
            <a:r>
              <a:rPr lang="cs-CZ" dirty="0" err="1"/>
              <a:t>Böll</a:t>
            </a:r>
            <a:endParaRPr lang="cs-CZ" dirty="0"/>
          </a:p>
          <a:p>
            <a:r>
              <a:rPr lang="cs-CZ" dirty="0"/>
              <a:t>1981 Elias </a:t>
            </a:r>
            <a:r>
              <a:rPr lang="cs-CZ" dirty="0" err="1"/>
              <a:t>Canetti</a:t>
            </a:r>
            <a:endParaRPr lang="cs-CZ" dirty="0"/>
          </a:p>
          <a:p>
            <a:r>
              <a:rPr lang="cs-CZ" dirty="0"/>
              <a:t>1999 Günter Grass</a:t>
            </a:r>
          </a:p>
          <a:p>
            <a:r>
              <a:rPr lang="cs-CZ" dirty="0"/>
              <a:t>2004 Elfriede </a:t>
            </a:r>
            <a:r>
              <a:rPr lang="cs-CZ" dirty="0" err="1"/>
              <a:t>Jelinek</a:t>
            </a:r>
            <a:endParaRPr lang="cs-CZ" dirty="0"/>
          </a:p>
          <a:p>
            <a:r>
              <a:rPr lang="cs-CZ" dirty="0"/>
              <a:t>2009 Herta Müller</a:t>
            </a:r>
          </a:p>
          <a:p>
            <a:r>
              <a:rPr lang="cs-CZ" dirty="0"/>
              <a:t>2019 Peter </a:t>
            </a:r>
            <a:r>
              <a:rPr lang="cs-CZ" dirty="0" err="1"/>
              <a:t>Handke</a:t>
            </a:r>
            <a:r>
              <a:rPr lang="cs-CZ" dirty="0"/>
              <a:t> </a:t>
            </a:r>
          </a:p>
          <a:p>
            <a:endParaRPr lang="cs-CZ" dirty="0"/>
          </a:p>
        </p:txBody>
      </p:sp>
      <p:pic>
        <p:nvPicPr>
          <p:cNvPr id="4" name="nobel02">
            <a:hlinkClick r:id="" action="ppaction://media"/>
            <a:extLst>
              <a:ext uri="{FF2B5EF4-FFF2-40B4-BE49-F238E27FC236}">
                <a16:creationId xmlns:a16="http://schemas.microsoft.com/office/drawing/2014/main" id="{CB80666E-2851-41DB-8511-3E579B0166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87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F64B6E6-6B32-4550-B5CF-BC8CD9E09E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Kontroverze spjaté s německojazyčnými spisovateli po roce 1990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FB86E39-7656-4F40-80D5-9C4B942826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cs-CZ" dirty="0"/>
              <a:t>Maxim </a:t>
            </a:r>
            <a:r>
              <a:rPr lang="cs-CZ" dirty="0" err="1"/>
              <a:t>Biller</a:t>
            </a:r>
            <a:r>
              <a:rPr lang="cs-CZ" dirty="0"/>
              <a:t> – soud kvůli jeho románu Roman </a:t>
            </a:r>
            <a:r>
              <a:rPr lang="cs-CZ" dirty="0" err="1"/>
              <a:t>Esra</a:t>
            </a:r>
            <a:r>
              <a:rPr lang="cs-CZ" dirty="0"/>
              <a:t> (2003): Otázka zní: kde je hranice tvůrčí svobody a jak ochránit osobnostní práva a neomezit právo na svobodu tvorby</a:t>
            </a:r>
          </a:p>
          <a:p>
            <a:r>
              <a:rPr lang="cs-CZ" dirty="0"/>
              <a:t>Günter </a:t>
            </a:r>
            <a:r>
              <a:rPr lang="cs-CZ" dirty="0" err="1"/>
              <a:t>Wallraff</a:t>
            </a:r>
            <a:r>
              <a:rPr lang="cs-CZ" dirty="0"/>
              <a:t> –nepříznivé přijetí jeho filmů, které natočil v přestrojení za </a:t>
            </a:r>
            <a:r>
              <a:rPr lang="cs-CZ" dirty="0" err="1"/>
              <a:t>Afroněmce</a:t>
            </a:r>
            <a:r>
              <a:rPr lang="cs-CZ" dirty="0"/>
              <a:t> a v nichž dokládal údajný rasismus v Německu (2011)</a:t>
            </a:r>
          </a:p>
          <a:p>
            <a:r>
              <a:rPr lang="cs-CZ" dirty="0"/>
              <a:t>Rolf </a:t>
            </a:r>
            <a:r>
              <a:rPr lang="cs-CZ" dirty="0" err="1"/>
              <a:t>Hochhuth</a:t>
            </a:r>
            <a:r>
              <a:rPr lang="cs-CZ" dirty="0"/>
              <a:t> – spor kvůli jeho přátelství s britským historikem Johnem Irvingem, jehož </a:t>
            </a:r>
            <a:r>
              <a:rPr lang="cs-CZ" dirty="0" err="1"/>
              <a:t>Hochhuth</a:t>
            </a:r>
            <a:r>
              <a:rPr lang="cs-CZ" dirty="0"/>
              <a:t> opakovaně bránil před nařčením spojeným s Irvingovým zpochybňováním informací o obětech holocaustu (2005) – spory s nakladatelstvím ohledně vydání </a:t>
            </a:r>
            <a:r>
              <a:rPr lang="cs-CZ" dirty="0" err="1"/>
              <a:t>Hochhuthových</a:t>
            </a:r>
            <a:r>
              <a:rPr lang="cs-CZ" dirty="0"/>
              <a:t> pamětí, ale též závěrečné </a:t>
            </a:r>
            <a:r>
              <a:rPr lang="cs-CZ" dirty="0" err="1"/>
              <a:t>Hochhuthovo</a:t>
            </a:r>
            <a:r>
              <a:rPr lang="cs-CZ" dirty="0"/>
              <a:t> vyjádření, že Irvingovy sporné texty neznal</a:t>
            </a:r>
          </a:p>
          <a:p>
            <a:r>
              <a:rPr lang="cs-CZ" dirty="0"/>
              <a:t>Martin </a:t>
            </a:r>
            <a:r>
              <a:rPr lang="cs-CZ" dirty="0" err="1"/>
              <a:t>Walser</a:t>
            </a:r>
            <a:r>
              <a:rPr lang="cs-CZ" dirty="0"/>
              <a:t> kontroverze ohledně jeho děl, v nichž opakuje některé stereotypy o Židech, které jsou známé z antisemitské literatury(2010, 2018)</a:t>
            </a:r>
          </a:p>
          <a:p>
            <a:r>
              <a:rPr lang="cs-CZ" dirty="0"/>
              <a:t>Kritika Rakouska z úst Bernharda, </a:t>
            </a:r>
            <a:r>
              <a:rPr lang="cs-CZ" dirty="0" err="1"/>
              <a:t>Menasseho</a:t>
            </a:r>
            <a:r>
              <a:rPr lang="cs-CZ" dirty="0"/>
              <a:t>, Elfriede </a:t>
            </a:r>
            <a:r>
              <a:rPr lang="cs-CZ" dirty="0" err="1"/>
              <a:t>Jelinek</a:t>
            </a:r>
            <a:r>
              <a:rPr lang="cs-CZ" dirty="0"/>
              <a:t> a P. </a:t>
            </a:r>
            <a:r>
              <a:rPr lang="cs-CZ" dirty="0" err="1"/>
              <a:t>Handkeho</a:t>
            </a:r>
            <a:r>
              <a:rPr lang="cs-CZ" dirty="0"/>
              <a:t> a jejich označení titulem „</a:t>
            </a:r>
            <a:r>
              <a:rPr lang="cs-CZ" dirty="0" err="1"/>
              <a:t>káleče</a:t>
            </a:r>
            <a:r>
              <a:rPr lang="cs-CZ" dirty="0"/>
              <a:t> do vlastního hnízda“ (</a:t>
            </a:r>
            <a:r>
              <a:rPr lang="cs-CZ" dirty="0" err="1"/>
              <a:t>Nestbeschmutzer</a:t>
            </a:r>
            <a:r>
              <a:rPr lang="cs-CZ" dirty="0"/>
              <a:t>) ze strany zejména konzervativních médií (80. a  90. léta)</a:t>
            </a:r>
          </a:p>
        </p:txBody>
      </p:sp>
      <p:pic>
        <p:nvPicPr>
          <p:cNvPr id="4" name="nobel03">
            <a:hlinkClick r:id="" action="ppaction://media"/>
            <a:extLst>
              <a:ext uri="{FF2B5EF4-FFF2-40B4-BE49-F238E27FC236}">
                <a16:creationId xmlns:a16="http://schemas.microsoft.com/office/drawing/2014/main" id="{7E485635-2D2E-4BDB-AAD4-AB6BA750CD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88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Elfriede</a:t>
            </a:r>
            <a:r>
              <a:rPr lang="cs-CZ" dirty="0"/>
              <a:t> </a:t>
            </a:r>
            <a:r>
              <a:rPr lang="cs-CZ" dirty="0" err="1"/>
              <a:t>Jelinek</a:t>
            </a:r>
            <a:r>
              <a:rPr lang="cs-CZ" dirty="0"/>
              <a:t> (nar. 1946)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endParaRPr lang="cs-CZ" dirty="0"/>
          </a:p>
          <a:p>
            <a:r>
              <a:rPr lang="cs-CZ" dirty="0"/>
              <a:t>její otec z české židovské rodiny</a:t>
            </a:r>
          </a:p>
          <a:p>
            <a:r>
              <a:rPr lang="cs-CZ" dirty="0"/>
              <a:t>hudebně talentované, ale psychicky komplikované dítě</a:t>
            </a:r>
          </a:p>
          <a:p>
            <a:r>
              <a:rPr lang="cs-CZ" dirty="0"/>
              <a:t>vystudovala konzervatoř, po maturitě se psychicky zhroutila, začala studovat divadelní a hudební vědu, ale musela se stáhnout do ústraní a začala psát, nejprve básně</a:t>
            </a:r>
          </a:p>
          <a:p>
            <a:r>
              <a:rPr lang="cs-CZ" dirty="0"/>
              <a:t>zapojila se do studentských hnutí roku 68, v 70. letech dokonce vstoupila do KPÖ</a:t>
            </a:r>
          </a:p>
          <a:p>
            <a:r>
              <a:rPr lang="cs-CZ" b="1" dirty="0"/>
              <a:t>Die </a:t>
            </a:r>
            <a:r>
              <a:rPr lang="cs-CZ" b="1" dirty="0" err="1"/>
              <a:t>Liebhaberinnen</a:t>
            </a:r>
            <a:r>
              <a:rPr lang="cs-CZ" dirty="0"/>
              <a:t>, 1975</a:t>
            </a:r>
          </a:p>
          <a:p>
            <a:r>
              <a:rPr lang="cs-CZ" b="1" dirty="0"/>
              <a:t>Die </a:t>
            </a:r>
            <a:r>
              <a:rPr lang="cs-CZ" b="1" dirty="0" err="1"/>
              <a:t>Klavierspielerin</a:t>
            </a:r>
            <a:r>
              <a:rPr lang="cs-CZ" dirty="0"/>
              <a:t>, 1983</a:t>
            </a:r>
          </a:p>
          <a:p>
            <a:r>
              <a:rPr lang="cs-CZ" dirty="0"/>
              <a:t>1985 </a:t>
            </a:r>
            <a:r>
              <a:rPr lang="cs-CZ" b="1" dirty="0" err="1"/>
              <a:t>Burgtheater</a:t>
            </a:r>
            <a:r>
              <a:rPr lang="cs-CZ" dirty="0"/>
              <a:t>  - drama o zamlčené NS-minulosti herečky Paula </a:t>
            </a:r>
            <a:r>
              <a:rPr lang="cs-CZ" dirty="0" err="1"/>
              <a:t>Wessely</a:t>
            </a:r>
            <a:r>
              <a:rPr lang="cs-CZ" dirty="0"/>
              <a:t>)– skandál, protože narážky na tehdejší mocné</a:t>
            </a:r>
          </a:p>
          <a:p>
            <a:r>
              <a:rPr lang="cs-CZ" dirty="0"/>
              <a:t>1995 </a:t>
            </a:r>
            <a:r>
              <a:rPr lang="cs-CZ" b="1" dirty="0"/>
              <a:t>Die </a:t>
            </a:r>
            <a:r>
              <a:rPr lang="cs-CZ" b="1" dirty="0" err="1"/>
              <a:t>Kinder</a:t>
            </a:r>
            <a:r>
              <a:rPr lang="cs-CZ" b="1" dirty="0"/>
              <a:t> der Toten </a:t>
            </a:r>
            <a:r>
              <a:rPr lang="cs-CZ" dirty="0"/>
              <a:t>– román o otázce viny za nacismus v Rakousku</a:t>
            </a:r>
          </a:p>
          <a:p>
            <a:r>
              <a:rPr lang="cs-CZ" dirty="0"/>
              <a:t>1995 vydala zákaz uvádění svých děl v Rakousku (do 1997)</a:t>
            </a:r>
          </a:p>
          <a:p>
            <a:r>
              <a:rPr lang="cs-CZ" dirty="0"/>
              <a:t>2004 Nobelova cena za literaturu</a:t>
            </a:r>
          </a:p>
          <a:p>
            <a:r>
              <a:rPr lang="cs-CZ" dirty="0"/>
              <a:t>2005 hra </a:t>
            </a:r>
            <a:r>
              <a:rPr lang="cs-CZ" b="1" dirty="0"/>
              <a:t>Babel </a:t>
            </a:r>
            <a:r>
              <a:rPr lang="cs-CZ" dirty="0"/>
              <a:t>o válce v Iráku i skandálech s mučením ve věznici Abú </a:t>
            </a:r>
            <a:r>
              <a:rPr lang="cs-CZ" dirty="0" err="1"/>
              <a:t>Ghraib</a:t>
            </a:r>
            <a:endParaRPr lang="cs-CZ" dirty="0"/>
          </a:p>
          <a:p>
            <a:r>
              <a:rPr lang="cs-CZ" dirty="0"/>
              <a:t>2006 drama </a:t>
            </a:r>
            <a:r>
              <a:rPr lang="cs-CZ" b="1" dirty="0"/>
              <a:t>Ulrike Maria </a:t>
            </a:r>
            <a:r>
              <a:rPr lang="cs-CZ" b="1" dirty="0" err="1"/>
              <a:t>Stuart</a:t>
            </a:r>
            <a:r>
              <a:rPr lang="cs-CZ" b="1" dirty="0"/>
              <a:t> </a:t>
            </a:r>
            <a:r>
              <a:rPr lang="cs-CZ" dirty="0"/>
              <a:t>o RAF</a:t>
            </a:r>
          </a:p>
        </p:txBody>
      </p:sp>
      <p:pic>
        <p:nvPicPr>
          <p:cNvPr id="4" name="nobel04">
            <a:hlinkClick r:id="" action="ppaction://media"/>
            <a:extLst>
              <a:ext uri="{FF2B5EF4-FFF2-40B4-BE49-F238E27FC236}">
                <a16:creationId xmlns:a16="http://schemas.microsoft.com/office/drawing/2014/main" id="{48C6574F-1DFA-45A8-B075-36FF9CFB67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7EF6699-4DCA-4F6F-85FE-920654D409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Kontroverze spojené s G. Grassem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8AAE2CF-284C-41EF-8ECD-5B3D254B92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cs-CZ" dirty="0"/>
              <a:t>kontroverze vyvolané přiznáním angažmá za 2. sv. v.  v jeho druhé </a:t>
            </a:r>
            <a:r>
              <a:rPr lang="cs-CZ" dirty="0" err="1"/>
              <a:t>autobiografiie</a:t>
            </a:r>
            <a:r>
              <a:rPr lang="cs-CZ" dirty="0"/>
              <a:t> </a:t>
            </a:r>
            <a:r>
              <a:rPr lang="cs-CZ" dirty="0" err="1"/>
              <a:t>Beim</a:t>
            </a:r>
            <a:r>
              <a:rPr lang="cs-CZ" dirty="0"/>
              <a:t> </a:t>
            </a:r>
            <a:r>
              <a:rPr lang="cs-CZ" dirty="0" err="1"/>
              <a:t>Häuten</a:t>
            </a:r>
            <a:r>
              <a:rPr lang="cs-CZ" dirty="0"/>
              <a:t> der </a:t>
            </a:r>
            <a:r>
              <a:rPr lang="cs-CZ" dirty="0" err="1"/>
              <a:t>Zwiebel</a:t>
            </a:r>
            <a:r>
              <a:rPr lang="cs-CZ" dirty="0"/>
              <a:t> (Při loupání cibule, 2006) – Grass byl členem tzv. </a:t>
            </a:r>
            <a:r>
              <a:rPr lang="cs-CZ" dirty="0" err="1"/>
              <a:t>Waffen</a:t>
            </a:r>
            <a:r>
              <a:rPr lang="cs-CZ" dirty="0"/>
              <a:t> SS, což nikdy dříve ve svých autobiografických spisech nezmiňoval – nicméně vysvětluje to leccos z jeho děl, např. to mění vnímání románu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186248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15ECA15-3E76-43FD-88C8-A4A5646F60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Kontroverze spojené s G. Grassem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C5A9EE9-74CD-4704-A8F9-1B04A8118E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dirty="0"/>
              <a:t>2. kontroverze kvůli jeho básni </a:t>
            </a:r>
            <a:r>
              <a:rPr lang="cs-CZ" dirty="0" err="1"/>
              <a:t>Was</a:t>
            </a:r>
            <a:r>
              <a:rPr lang="cs-CZ" dirty="0"/>
              <a:t> </a:t>
            </a:r>
            <a:r>
              <a:rPr lang="cs-CZ" dirty="0" err="1"/>
              <a:t>gesagt</a:t>
            </a:r>
            <a:r>
              <a:rPr lang="cs-CZ" dirty="0"/>
              <a:t> </a:t>
            </a:r>
            <a:r>
              <a:rPr lang="cs-CZ" dirty="0" err="1"/>
              <a:t>werden</a:t>
            </a:r>
            <a:r>
              <a:rPr lang="cs-CZ" dirty="0"/>
              <a:t> </a:t>
            </a:r>
            <a:r>
              <a:rPr lang="cs-CZ" dirty="0" err="1"/>
              <a:t>muss</a:t>
            </a:r>
            <a:r>
              <a:rPr lang="cs-CZ" dirty="0"/>
              <a:t> (2012) – proti izraelskému jadernému arzenálu, který Grass kritizuje i kvůli tehdejší připravenosti německé vlády dodat Izraeli zbraně spojené s atomovými bombami (ponorku) →</a:t>
            </a:r>
            <a:r>
              <a:rPr lang="cs-CZ" dirty="0" err="1"/>
              <a:t>Konlikt</a:t>
            </a:r>
            <a:r>
              <a:rPr lang="cs-CZ" dirty="0"/>
              <a:t> s Izraelem a zákaz vstupu pro Grasse</a:t>
            </a:r>
          </a:p>
          <a:p>
            <a:r>
              <a:rPr lang="cs-CZ" dirty="0">
                <a:hlinkClick r:id="rId4"/>
              </a:rPr>
              <a:t>https://www.e15.cz/magazin/kultura/gunter-grass-kvuli-sve-basni-nesmi-do-izraele-758353</a:t>
            </a:r>
            <a:endParaRPr lang="cs-CZ" dirty="0"/>
          </a:p>
          <a:p>
            <a:r>
              <a:rPr lang="cs-CZ" dirty="0">
                <a:hlinkClick r:id="rId5"/>
              </a:rPr>
              <a:t>https://www.lidovky.cz/lide/grass-nesmi-do-izraele-v-nove-knize-ale-oslavuje-izraelskeho-spiona.A120930_115753_lide_ziz</a:t>
            </a:r>
            <a:endParaRPr lang="cs-CZ" dirty="0"/>
          </a:p>
          <a:p>
            <a:r>
              <a:rPr lang="cs-CZ" dirty="0">
                <a:hlinkClick r:id="rId6"/>
              </a:rPr>
              <a:t>https://www.idnes.cz/zpravy/zahranicni/gunter-grass-nesmi-do-izraele.A120408_155347_zahranicni_brm</a:t>
            </a:r>
            <a:endParaRPr lang="cs-CZ" dirty="0"/>
          </a:p>
          <a:p>
            <a:r>
              <a:rPr lang="cs-CZ" dirty="0">
                <a:hlinkClick r:id="rId7"/>
              </a:rPr>
              <a:t>https://www.idnes.cz/kultura/literatura/gunter-grass-varuje-pred-izraelem.A120404_145104_literatura_ob</a:t>
            </a:r>
            <a:endParaRPr lang="cs-CZ" dirty="0"/>
          </a:p>
          <a:p>
            <a:r>
              <a:rPr lang="cs-CZ" dirty="0">
                <a:hlinkClick r:id="rId8"/>
              </a:rPr>
              <a:t>https://www.tyden.cz/rubriky/zahranici/odplata-za-utok-spisovatel-grass-ma-zakazany-vstup-do-izraele_230697.html</a:t>
            </a:r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4" name="nobel0607">
            <a:hlinkClick r:id="" action="ppaction://media"/>
            <a:extLst>
              <a:ext uri="{FF2B5EF4-FFF2-40B4-BE49-F238E27FC236}">
                <a16:creationId xmlns:a16="http://schemas.microsoft.com/office/drawing/2014/main" id="{CD1D8351-DC34-43C2-B1F8-824E9B938A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875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7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1C874CB-C3FE-4503-B577-0736C0E84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526" y="365126"/>
            <a:ext cx="10790273" cy="995842"/>
          </a:xfrm>
        </p:spPr>
        <p:txBody>
          <a:bodyPr>
            <a:normAutofit fontScale="90000"/>
          </a:bodyPr>
          <a:lstStyle/>
          <a:p>
            <a:pPr lvl="0" eaLnBrk="0" fontAlgn="base" hangingPunct="0">
              <a:lnSpc>
                <a:spcPct val="100000"/>
              </a:lnSpc>
              <a:spcAft>
                <a:spcPct val="0"/>
              </a:spcAft>
            </a:pPr>
            <a:r>
              <a:rPr lang="cs-CZ" altLang="cs-CZ" dirty="0">
                <a:latin typeface="Arial" panose="020B0604020202020204" pitchFamily="34" charset="0"/>
              </a:rPr>
              <a:t>Co je zapotřebí říci - báseň Güntera Grasse</a:t>
            </a:r>
            <a:br>
              <a:rPr lang="cs-CZ" altLang="cs-CZ" dirty="0">
                <a:latin typeface="Arial" panose="020B0604020202020204" pitchFamily="34" charset="0"/>
              </a:rPr>
            </a:b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A628588-6C8E-42B7-B793-F9B7619BB2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3527" y="1031358"/>
            <a:ext cx="10790274" cy="5337544"/>
          </a:xfrm>
        </p:spPr>
        <p:txBody>
          <a:bodyPr>
            <a:normAutofit fontScale="55000" lnSpcReduction="20000"/>
          </a:bodyPr>
          <a:lstStyle/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cs-CZ" altLang="cs-CZ" dirty="0">
                <a:latin typeface="Arial" panose="020B0604020202020204" pitchFamily="34" charset="0"/>
              </a:rPr>
              <a:t>Proč mlčím, zamlčuji příliš dlouho to, co je zjevné a co se nacvičuje v rámci simulačních her, 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cs-CZ" altLang="cs-CZ" dirty="0">
                <a:latin typeface="Arial" panose="020B0604020202020204" pitchFamily="34" charset="0"/>
              </a:rPr>
              <a:t>na jejichž konci jsou z nás všech poznámky pod čarou.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cs-CZ" altLang="cs-CZ" dirty="0">
                <a:latin typeface="Arial" panose="020B0604020202020204" pitchFamily="34" charset="0"/>
              </a:rPr>
              <a:t>Je to osvědčené právo na první úder, který může vyhladit žvanilem podrobený 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cs-CZ" altLang="cs-CZ" dirty="0">
                <a:latin typeface="Arial" panose="020B0604020202020204" pitchFamily="34" charset="0"/>
              </a:rPr>
              <a:t>a k organizovanému jásotu přinucený íránský lid, protože v jeho moci je údajně postavit atomovou bombu.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cs-CZ" altLang="cs-CZ" dirty="0">
                <a:latin typeface="Arial" panose="020B0604020202020204" pitchFamily="34" charset="0"/>
              </a:rPr>
              <a:t>Proč si ale zapovídám nazvat jménem onu zemi, v níž je už léta k dispozici - byť držený v tajnosti - narůstající 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cs-CZ" altLang="cs-CZ" dirty="0">
                <a:latin typeface="Arial" panose="020B0604020202020204" pitchFamily="34" charset="0"/>
              </a:rPr>
              <a:t>jaderný potenciál vymykající se kontrole, protože k němu není přístup?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cs-CZ" altLang="cs-CZ" dirty="0">
                <a:latin typeface="Arial" panose="020B0604020202020204" pitchFamily="34" charset="0"/>
              </a:rPr>
              <a:t>Toto všeobecné zatajování zjevného faktu, kterému se podřídilo i mé mlčení, pociťuji jako přitěžující lež a nátlak, 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cs-CZ" altLang="cs-CZ" dirty="0">
                <a:latin typeface="Arial" panose="020B0604020202020204" pitchFamily="34" charset="0"/>
              </a:rPr>
              <a:t>který může být potrestán, jakmile bude ignorován; obvyklý verdikt zní "antisemitismus". 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cs-CZ" altLang="cs-CZ" dirty="0">
                <a:latin typeface="Arial" panose="020B0604020202020204" pitchFamily="34" charset="0"/>
              </a:rPr>
              <a:t>Teď ale, když z mé země, zatížené vlastními zločiny nemajících obdoby, v níž je znovu a znovu opakováno 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cs-CZ" altLang="cs-CZ" dirty="0">
                <a:latin typeface="Arial" panose="020B0604020202020204" pitchFamily="34" charset="0"/>
              </a:rPr>
              <a:t>a deklarováno, že se jedná o nápravu dávných škod, byť jde pouze o obchod, má být do Izraele dodána další ponorka, 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cs-CZ" altLang="cs-CZ" dirty="0">
                <a:latin typeface="Arial" panose="020B0604020202020204" pitchFamily="34" charset="0"/>
              </a:rPr>
              <a:t>jejíž specialitou je to, že dokáže vše zničující jaderné hlavice vyslat tam, kde nebyla dokázána existence 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cs-CZ" altLang="cs-CZ" dirty="0">
                <a:latin typeface="Arial" panose="020B0604020202020204" pitchFamily="34" charset="0"/>
              </a:rPr>
              <a:t>jediné atomové zbraně, přesto z obavy před váhou důkazů říkám, co řečeno musí být.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cs-CZ" altLang="cs-CZ" dirty="0">
                <a:latin typeface="Arial" panose="020B0604020202020204" pitchFamily="34" charset="0"/>
              </a:rPr>
              <a:t>Proč jsem ale dosud mlčel? Protože jsem si myslel, že můj původ, zatížený skvrnou, kterou nikdy nelze vymazat, 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cs-CZ" altLang="cs-CZ" dirty="0">
                <a:latin typeface="Arial" panose="020B0604020202020204" pitchFamily="34" charset="0"/>
              </a:rPr>
              <a:t>zakazuje, abych tuhle věc jako vyslovenou pravdu požadoval po zemi Izrael, kterému jsem zavázán 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cs-CZ" altLang="cs-CZ" dirty="0">
                <a:latin typeface="Arial" panose="020B0604020202020204" pitchFamily="34" charset="0"/>
              </a:rPr>
              <a:t>a zavázán zůstat být chci.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cs-CZ" altLang="cs-CZ" dirty="0">
                <a:latin typeface="Arial" panose="020B0604020202020204" pitchFamily="34" charset="0"/>
              </a:rPr>
              <a:t>Proč říkám až teď, stár a s posledním inkoustem: Atomová velmoc Izrael ohrožuje už beztak křehký světový mír? 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cs-CZ" altLang="cs-CZ" dirty="0">
                <a:latin typeface="Arial" panose="020B0604020202020204" pitchFamily="34" charset="0"/>
              </a:rPr>
              <a:t>Protože musí být řečeno, na co by už zítra mohlo být možná pozdě: 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cs-CZ" altLang="cs-CZ" dirty="0">
                <a:latin typeface="Arial" panose="020B0604020202020204" pitchFamily="34" charset="0"/>
              </a:rPr>
              <a:t>také protože bychom se my - jako Němci beztak dost zatíženi - mohli stát dodavateli zločinu, který je předvídatelný, 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cs-CZ" altLang="cs-CZ" dirty="0">
                <a:latin typeface="Arial" panose="020B0604020202020204" pitchFamily="34" charset="0"/>
              </a:rPr>
              <a:t>kvůli čemuž by naše spoluvina nemohla být smazána žádnou běžnou výmluvou.</a:t>
            </a:r>
          </a:p>
          <a:p>
            <a:pPr marL="0" indent="0">
              <a:buNone/>
            </a:pPr>
            <a:r>
              <a:rPr lang="cs-CZ" dirty="0"/>
              <a:t>A přiznávám: Už nemlčím proto, že jsem znechucen pokrytectvím Západu; krom toho lze doufat, že se možná mnozí oprostí od mlčení, vyzvou původce viditelného nebezpečí, aby se vzdal násilí, a zároveň budou trvat na tom, aby vlády obou zemí připustily ničím neomezovanou a stálou kontrolu izraelského jaderného potenciálu a íránských atomových zařízení skrze mezinárodní instanci. </a:t>
            </a:r>
          </a:p>
          <a:p>
            <a:pPr marL="0" indent="0">
              <a:buNone/>
            </a:pPr>
            <a:r>
              <a:rPr lang="cs-CZ" dirty="0"/>
              <a:t>Jen tak je možné pomoci všem, Izraelcům a Palestincům, a vlastně všem lidem, kteří v této oblasti okupované šílenstvím žijí v nepřátelství těsně jeden vedle druhého, a konec konců také nám.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cs-CZ" altLang="cs-CZ" dirty="0">
              <a:latin typeface="Arial" panose="020B0604020202020204" pitchFamily="34" charset="0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964508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Peter </a:t>
            </a:r>
            <a:r>
              <a:rPr lang="cs-CZ" dirty="0" err="1"/>
              <a:t>Handke</a:t>
            </a:r>
            <a:r>
              <a:rPr lang="cs-CZ" dirty="0"/>
              <a:t> (nar. 1942)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endParaRPr lang="cs-CZ" dirty="0"/>
          </a:p>
          <a:p>
            <a:r>
              <a:rPr lang="cs-CZ" dirty="0"/>
              <a:t>mata měla slovinské kořeny, na konci války utekla rodina do berlínské čtvrti </a:t>
            </a:r>
            <a:r>
              <a:rPr lang="cs-CZ" dirty="0" err="1"/>
              <a:t>Pankow</a:t>
            </a:r>
            <a:r>
              <a:rPr lang="cs-CZ" dirty="0"/>
              <a:t>, která patřila do sovětské okupační zóny, těsně před berlínskou blokádou se rodina vydala zpět do rakouských Korutan, studoval na katolickém internátním gymnáziu, poté práva</a:t>
            </a:r>
          </a:p>
          <a:p>
            <a:r>
              <a:rPr lang="cs-CZ" dirty="0"/>
              <a:t>1966 </a:t>
            </a:r>
            <a:r>
              <a:rPr lang="cs-CZ" b="1" i="1" dirty="0" err="1"/>
              <a:t>Publikumsbeschimpfungen</a:t>
            </a:r>
            <a:r>
              <a:rPr lang="cs-CZ" dirty="0"/>
              <a:t>, inscenováno </a:t>
            </a:r>
            <a:r>
              <a:rPr lang="cs-CZ" dirty="0" err="1"/>
              <a:t>Clausem</a:t>
            </a:r>
            <a:r>
              <a:rPr lang="cs-CZ" dirty="0"/>
              <a:t> </a:t>
            </a:r>
            <a:r>
              <a:rPr lang="cs-CZ" dirty="0" err="1"/>
              <a:t>Peymannem</a:t>
            </a:r>
            <a:endParaRPr lang="cs-CZ" dirty="0"/>
          </a:p>
          <a:p>
            <a:r>
              <a:rPr lang="cs-CZ" dirty="0"/>
              <a:t>1969 narození dcery – úplná životní změna pro </a:t>
            </a:r>
            <a:r>
              <a:rPr lang="cs-CZ" dirty="0" err="1"/>
              <a:t>Handkeho</a:t>
            </a:r>
            <a:r>
              <a:rPr lang="cs-CZ" dirty="0"/>
              <a:t> (</a:t>
            </a:r>
            <a:r>
              <a:rPr lang="cs-CZ" dirty="0" err="1"/>
              <a:t>Kindergeschichte</a:t>
            </a:r>
            <a:r>
              <a:rPr lang="cs-CZ" dirty="0"/>
              <a:t>, 1981), 1972 sebevražda matky(</a:t>
            </a:r>
            <a:r>
              <a:rPr lang="cs-CZ" dirty="0" err="1"/>
              <a:t>Wunschloses</a:t>
            </a:r>
            <a:r>
              <a:rPr lang="cs-CZ" dirty="0"/>
              <a:t> </a:t>
            </a:r>
            <a:r>
              <a:rPr lang="cs-CZ" dirty="0" err="1"/>
              <a:t>Unglück</a:t>
            </a:r>
            <a:r>
              <a:rPr lang="cs-CZ" dirty="0"/>
              <a:t>, 1972), v 70. letech žil opakovaně v Paříži, kde našel své sídlo dodnes, v 80. letech hodně na cestách, v 90. letech podporoval Srbsko a </a:t>
            </a:r>
            <a:r>
              <a:rPr lang="cs-CZ" dirty="0" err="1"/>
              <a:t>Miloševiče</a:t>
            </a:r>
            <a:r>
              <a:rPr lang="cs-CZ" dirty="0"/>
              <a:t>, při jehož pohřbu byl také hlavním řečníkem</a:t>
            </a:r>
          </a:p>
          <a:p>
            <a:r>
              <a:rPr lang="cs-CZ" dirty="0"/>
              <a:t>1970 </a:t>
            </a:r>
            <a:r>
              <a:rPr lang="de-DE" b="1" i="1" dirty="0"/>
              <a:t>Die Angst des Tormanns beim Elfmeter</a:t>
            </a:r>
            <a:r>
              <a:rPr lang="cs-CZ" b="1" i="1" dirty="0"/>
              <a:t> </a:t>
            </a:r>
            <a:r>
              <a:rPr lang="cs-CZ" dirty="0"/>
              <a:t>– zfilmováno </a:t>
            </a:r>
            <a:r>
              <a:rPr lang="cs-CZ" dirty="0" err="1"/>
              <a:t>Wimem</a:t>
            </a:r>
            <a:r>
              <a:rPr lang="cs-CZ" dirty="0"/>
              <a:t> </a:t>
            </a:r>
            <a:r>
              <a:rPr lang="cs-CZ" dirty="0" err="1"/>
              <a:t>Wendersem</a:t>
            </a:r>
            <a:endParaRPr lang="cs-CZ" dirty="0"/>
          </a:p>
          <a:p>
            <a:r>
              <a:rPr lang="cs-CZ" dirty="0"/>
              <a:t>2008 Die </a:t>
            </a:r>
            <a:r>
              <a:rPr lang="cs-CZ" dirty="0" err="1"/>
              <a:t>morawische</a:t>
            </a:r>
            <a:r>
              <a:rPr lang="cs-CZ" dirty="0"/>
              <a:t> </a:t>
            </a:r>
            <a:r>
              <a:rPr lang="cs-CZ" dirty="0" err="1"/>
              <a:t>Nacht</a:t>
            </a:r>
            <a:r>
              <a:rPr lang="cs-CZ" dirty="0"/>
              <a:t> – setkání na srbské řece Moravě, hledání kořenů po celé Evropě, ale hlavně v Rakousku a Jugoslávii a konec psaní</a:t>
            </a:r>
          </a:p>
        </p:txBody>
      </p:sp>
      <p:pic>
        <p:nvPicPr>
          <p:cNvPr id="4" name="nobel08">
            <a:hlinkClick r:id="" action="ppaction://media"/>
            <a:extLst>
              <a:ext uri="{FF2B5EF4-FFF2-40B4-BE49-F238E27FC236}">
                <a16:creationId xmlns:a16="http://schemas.microsoft.com/office/drawing/2014/main" id="{57127313-BCD4-4CA4-A5EA-EEE49F989C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89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DE57119-FA57-43D0-AF8D-849E45F14E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Peter </a:t>
            </a:r>
            <a:r>
              <a:rPr lang="cs-CZ" dirty="0" err="1"/>
              <a:t>Handke</a:t>
            </a:r>
            <a:r>
              <a:rPr lang="cs-CZ" dirty="0"/>
              <a:t> (nar. 6. 12. 1942)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9603C9D-1DDA-4BFA-8E31-188F0BBD7B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cs-CZ" dirty="0"/>
              <a:t>Proslavil se v 60. a 70.  letech:</a:t>
            </a:r>
          </a:p>
          <a:p>
            <a:r>
              <a:rPr lang="cs-CZ" dirty="0"/>
              <a:t>Die </a:t>
            </a:r>
            <a:r>
              <a:rPr lang="cs-CZ" dirty="0" err="1"/>
              <a:t>Angst</a:t>
            </a:r>
            <a:r>
              <a:rPr lang="cs-CZ" dirty="0"/>
              <a:t> des </a:t>
            </a:r>
            <a:r>
              <a:rPr lang="cs-CZ" dirty="0" err="1"/>
              <a:t>Tormanns</a:t>
            </a:r>
            <a:r>
              <a:rPr lang="cs-CZ" dirty="0"/>
              <a:t> </a:t>
            </a:r>
            <a:r>
              <a:rPr lang="cs-CZ" dirty="0" err="1"/>
              <a:t>beim</a:t>
            </a:r>
            <a:r>
              <a:rPr lang="cs-CZ" dirty="0"/>
              <a:t> </a:t>
            </a:r>
            <a:r>
              <a:rPr lang="cs-CZ" dirty="0" err="1"/>
              <a:t>Elfmeter</a:t>
            </a:r>
            <a:r>
              <a:rPr lang="cs-CZ" dirty="0"/>
              <a:t> (1970)</a:t>
            </a:r>
          </a:p>
          <a:p>
            <a:r>
              <a:rPr lang="cs-CZ" dirty="0"/>
              <a:t>-  krize identity</a:t>
            </a:r>
          </a:p>
          <a:p>
            <a:r>
              <a:rPr lang="cs-CZ" dirty="0"/>
              <a:t>Otázka pohybu  / neklidu a trpělivosti</a:t>
            </a:r>
          </a:p>
          <a:p>
            <a:r>
              <a:rPr lang="cs-CZ" dirty="0"/>
              <a:t>Vražda bez motivu</a:t>
            </a:r>
          </a:p>
          <a:p>
            <a:r>
              <a:rPr lang="cs-CZ" dirty="0"/>
              <a:t>Kafkovský svět hlavního hrdiny</a:t>
            </a:r>
          </a:p>
          <a:p>
            <a:r>
              <a:rPr lang="cs-CZ" dirty="0"/>
              <a:t>Lhostejnost</a:t>
            </a:r>
          </a:p>
          <a:p>
            <a:r>
              <a:rPr lang="cs-CZ" dirty="0"/>
              <a:t>Zfilmován 1971 </a:t>
            </a:r>
            <a:r>
              <a:rPr lang="cs-CZ" dirty="0" err="1"/>
              <a:t>Wimem</a:t>
            </a:r>
            <a:r>
              <a:rPr lang="cs-CZ" dirty="0"/>
              <a:t> </a:t>
            </a:r>
            <a:r>
              <a:rPr lang="cs-CZ" dirty="0" err="1"/>
              <a:t>Wendersem</a:t>
            </a:r>
            <a:endParaRPr lang="cs-CZ" dirty="0"/>
          </a:p>
          <a:p>
            <a:r>
              <a:rPr lang="cs-CZ" i="1" dirty="0" err="1"/>
              <a:t>Publikumsbeschimpfungen</a:t>
            </a:r>
            <a:r>
              <a:rPr lang="cs-CZ" dirty="0"/>
              <a:t> (1966) – úvahy o divadle</a:t>
            </a:r>
          </a:p>
          <a:p>
            <a:r>
              <a:rPr lang="cs-CZ" dirty="0"/>
              <a:t>Proti Brechtovskému epickému divadlu, ale též žádný „klasický“ dramatický děj: „</a:t>
            </a:r>
            <a:r>
              <a:rPr lang="cs-CZ" dirty="0" err="1"/>
              <a:t>ihr</a:t>
            </a:r>
            <a:r>
              <a:rPr lang="cs-CZ" dirty="0"/>
              <a:t> </a:t>
            </a:r>
            <a:r>
              <a:rPr lang="cs-CZ" dirty="0" err="1"/>
              <a:t>Kriegstreiber</a:t>
            </a:r>
            <a:r>
              <a:rPr lang="cs-CZ" dirty="0"/>
              <a:t>, </a:t>
            </a:r>
            <a:r>
              <a:rPr lang="cs-CZ" dirty="0" err="1"/>
              <a:t>ihr</a:t>
            </a:r>
            <a:r>
              <a:rPr lang="cs-CZ" dirty="0"/>
              <a:t> </a:t>
            </a:r>
            <a:r>
              <a:rPr lang="cs-CZ" dirty="0" err="1"/>
              <a:t>Untermenschen</a:t>
            </a:r>
            <a:r>
              <a:rPr lang="cs-CZ" dirty="0"/>
              <a:t>“</a:t>
            </a:r>
          </a:p>
          <a:p>
            <a:r>
              <a:rPr lang="cs-CZ" i="1" dirty="0" err="1"/>
              <a:t>Immer</a:t>
            </a:r>
            <a:r>
              <a:rPr lang="cs-CZ" i="1" dirty="0"/>
              <a:t> </a:t>
            </a:r>
            <a:r>
              <a:rPr lang="cs-CZ" i="1" dirty="0" err="1"/>
              <a:t>noch</a:t>
            </a:r>
            <a:r>
              <a:rPr lang="cs-CZ" i="1" dirty="0"/>
              <a:t> </a:t>
            </a:r>
            <a:r>
              <a:rPr lang="cs-CZ" i="1" dirty="0" err="1"/>
              <a:t>Sturm</a:t>
            </a:r>
            <a:r>
              <a:rPr lang="cs-CZ" i="1" dirty="0"/>
              <a:t> (2012) - Drama</a:t>
            </a:r>
            <a:endParaRPr lang="cs-CZ" dirty="0"/>
          </a:p>
          <a:p>
            <a:endParaRPr lang="cs-CZ" dirty="0"/>
          </a:p>
        </p:txBody>
      </p:sp>
      <p:pic>
        <p:nvPicPr>
          <p:cNvPr id="4" name="nobel09">
            <a:hlinkClick r:id="" action="ppaction://media"/>
            <a:extLst>
              <a:ext uri="{FF2B5EF4-FFF2-40B4-BE49-F238E27FC236}">
                <a16:creationId xmlns:a16="http://schemas.microsoft.com/office/drawing/2014/main" id="{CC45BC65-ADB8-4B40-B837-6AEA05A112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924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988</TotalTime>
  <Words>1713</Words>
  <Application>Microsoft Office PowerPoint</Application>
  <PresentationFormat>Širokoúhlá obrazovka</PresentationFormat>
  <Paragraphs>104</Paragraphs>
  <Slides>12</Slides>
  <Notes>0</Notes>
  <HiddenSlides>0</HiddenSlides>
  <MMClips>10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Motiv Office</vt:lpstr>
      <vt:lpstr>Kontroverzní Nobelovy ceny za literaturu pro německy píšící autory</vt:lpstr>
      <vt:lpstr>Německojazyční nositelé Nobelovy ceny za literaturu</vt:lpstr>
      <vt:lpstr>Kontroverze spjaté s německojazyčnými spisovateli po roce 1990</vt:lpstr>
      <vt:lpstr>Elfriede Jelinek (nar. 1946)</vt:lpstr>
      <vt:lpstr>Kontroverze spojené s G. Grassem</vt:lpstr>
      <vt:lpstr>Kontroverze spojené s G. Grassem</vt:lpstr>
      <vt:lpstr>Co je zapotřebí říci - báseň Güntera Grasse </vt:lpstr>
      <vt:lpstr>Peter Handke (nar. 1942)</vt:lpstr>
      <vt:lpstr>Peter Handke (nar. 6. 12. 1942)</vt:lpstr>
      <vt:lpstr>Peter Handke: ohlasy na udělení Nobelovy ceny</vt:lpstr>
      <vt:lpstr>V čem tkví hlavní body a problémy spisu Eine winterliche Reise…?</vt:lpstr>
      <vt:lpstr>Stručný přehled německé literatury po 2. sv. v.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Kontroverzní Nobelovy ceny za literaturu pro německy píšící autory</dc:title>
  <dc:creator>Alena Zelená</dc:creator>
  <cp:lastModifiedBy>Alena Zelená</cp:lastModifiedBy>
  <cp:revision>27</cp:revision>
  <dcterms:created xsi:type="dcterms:W3CDTF">2020-04-07T13:17:15Z</dcterms:created>
  <dcterms:modified xsi:type="dcterms:W3CDTF">2020-05-18T20:29:27Z</dcterms:modified>
</cp:coreProperties>
</file>