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26381-D6E6-4C86-9746-FB50F18CE7AD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82DD1-7879-4289-9245-29E0D3251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21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82DD1-7879-4289-9245-29E0D32516A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13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cs-CZ" b="1" smtClean="0"/>
              <a:t/>
            </a:r>
            <a:br>
              <a:rPr lang="cs-CZ" b="1" smtClean="0"/>
            </a:br>
            <a:r>
              <a:rPr lang="cs-CZ" sz="4000" b="1" smtClean="0"/>
              <a:t>9/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 smtClean="0"/>
              <a:t>Komunikace </a:t>
            </a:r>
            <a:r>
              <a:rPr lang="cs-CZ" sz="4000" b="1" dirty="0"/>
              <a:t>v diplomacii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zprostředkovávání </a:t>
            </a:r>
            <a:r>
              <a:rPr lang="cs-CZ" sz="2400" dirty="0">
                <a:solidFill>
                  <a:schemeClr val="tx1"/>
                </a:solidFill>
              </a:rPr>
              <a:t>informací jako prvořadý úkol </a:t>
            </a:r>
            <a:r>
              <a:rPr lang="cs-CZ" sz="2400" dirty="0" smtClean="0">
                <a:solidFill>
                  <a:schemeClr val="tx1"/>
                </a:solidFill>
              </a:rPr>
              <a:t>diplomacie</a:t>
            </a: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ochrana </a:t>
            </a:r>
            <a:r>
              <a:rPr lang="cs-CZ" sz="2400" dirty="0">
                <a:solidFill>
                  <a:schemeClr val="tx1"/>
                </a:solidFill>
              </a:rPr>
              <a:t>diplomatických </a:t>
            </a:r>
            <a:r>
              <a:rPr lang="cs-CZ" sz="2400" dirty="0" smtClean="0">
                <a:solidFill>
                  <a:schemeClr val="tx1"/>
                </a:solidFill>
              </a:rPr>
              <a:t>informací</a:t>
            </a:r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předávání informací domů (vč. článků a rozhovorů pro tisk)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komunikace s místními oficiálními představiteli, tiskem, zájmovými </a:t>
            </a:r>
            <a:r>
              <a:rPr lang="cs-CZ" sz="2400" dirty="0" smtClean="0">
                <a:solidFill>
                  <a:schemeClr val="tx1"/>
                </a:solidFill>
              </a:rPr>
              <a:t>sférami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diplomatická korespondence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46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548680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 smtClean="0"/>
              <a:t>Zacházení s informacemi v diplomatické praxi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92500" lnSpcReduction="20000"/>
          </a:bodyPr>
          <a:lstStyle/>
          <a:p>
            <a:r>
              <a:rPr lang="cs-CZ" sz="2400" u="sng" dirty="0" smtClean="0"/>
              <a:t>shromažďování a předávání informací</a:t>
            </a:r>
            <a:r>
              <a:rPr lang="cs-CZ" sz="2400" dirty="0" smtClean="0"/>
              <a:t> je vedle různých druhů vyjednávání </a:t>
            </a:r>
            <a:r>
              <a:rPr lang="cs-CZ" sz="2400" u="sng" dirty="0" smtClean="0"/>
              <a:t>jedna ze základních činností diplomacie</a:t>
            </a:r>
          </a:p>
          <a:p>
            <a:pPr>
              <a:buFontTx/>
              <a:buChar char="-"/>
            </a:pPr>
            <a:r>
              <a:rPr lang="cs-CZ" sz="2400" dirty="0" smtClean="0"/>
              <a:t>potřebné </a:t>
            </a:r>
            <a:r>
              <a:rPr lang="cs-CZ" sz="2400" u="sng" dirty="0" smtClean="0"/>
              <a:t>informace se získávají všemožnými způsoby</a:t>
            </a:r>
            <a:r>
              <a:rPr lang="cs-CZ" sz="2400" dirty="0" smtClean="0"/>
              <a:t> (sdělovací prostředky, různé dokumenty, konzultace s představiteli cizích států, rozhovory s kolegy z diplomatického sboru, aj.)</a:t>
            </a:r>
          </a:p>
          <a:p>
            <a:pPr>
              <a:buFontTx/>
              <a:buChar char="-"/>
            </a:pPr>
            <a:r>
              <a:rPr lang="cs-CZ" sz="2400" dirty="0"/>
              <a:t>mezi </a:t>
            </a:r>
            <a:r>
              <a:rPr lang="cs-CZ" sz="2400" dirty="0" smtClean="0"/>
              <a:t>sebou komunikují </a:t>
            </a:r>
            <a:r>
              <a:rPr lang="cs-CZ" sz="2400" dirty="0"/>
              <a:t>- </a:t>
            </a:r>
            <a:r>
              <a:rPr lang="cs-CZ" sz="2400" dirty="0" smtClean="0"/>
              <a:t>tzn. předávají si informace - 1) různí </a:t>
            </a:r>
            <a:r>
              <a:rPr lang="cs-CZ" sz="2400" u="sng" dirty="0" smtClean="0"/>
              <a:t>aktéři zahraniční politiky se svými zahraničními partnery</a:t>
            </a:r>
            <a:r>
              <a:rPr lang="cs-CZ" sz="2400" dirty="0" smtClean="0"/>
              <a:t> a 2) velmi intenzivně </a:t>
            </a:r>
            <a:r>
              <a:rPr lang="cs-CZ" sz="2400" u="sng" dirty="0" smtClean="0"/>
              <a:t>zastupitelské úřady a jejich řídící orgány doma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komunikace probíhá buď </a:t>
            </a:r>
            <a:r>
              <a:rPr lang="cs-CZ" sz="2400" u="sng" dirty="0" smtClean="0"/>
              <a:t>ústně</a:t>
            </a:r>
            <a:r>
              <a:rPr lang="cs-CZ" sz="2400" dirty="0" smtClean="0"/>
              <a:t>, ale </a:t>
            </a:r>
            <a:r>
              <a:rPr lang="cs-CZ" sz="2400" u="sng" dirty="0" smtClean="0"/>
              <a:t>nejčastěji v psané formě</a:t>
            </a:r>
            <a:r>
              <a:rPr lang="cs-CZ" sz="2400" dirty="0" smtClean="0"/>
              <a:t>, včetně využití prostředků informačních technologií   -  (TIC-telegram in </a:t>
            </a:r>
            <a:r>
              <a:rPr lang="cs-CZ" sz="2400" dirty="0" err="1" smtClean="0"/>
              <a:t>claris</a:t>
            </a:r>
            <a:r>
              <a:rPr lang="cs-CZ" sz="2400" dirty="0" smtClean="0"/>
              <a:t>)</a:t>
            </a:r>
          </a:p>
          <a:p>
            <a:pPr>
              <a:buFontTx/>
              <a:buChar char="-"/>
            </a:pPr>
            <a:r>
              <a:rPr lang="cs-CZ" sz="2400" u="sng" dirty="0" smtClean="0"/>
              <a:t>některé informace je třeba utajovat</a:t>
            </a:r>
            <a:r>
              <a:rPr lang="cs-CZ" sz="2400" dirty="0" smtClean="0"/>
              <a:t> (</a:t>
            </a:r>
            <a:r>
              <a:rPr lang="cs-CZ" sz="2400" dirty="0" err="1" smtClean="0"/>
              <a:t>classified</a:t>
            </a:r>
            <a:r>
              <a:rPr lang="cs-CZ" sz="2400" dirty="0" smtClean="0"/>
              <a:t> </a:t>
            </a:r>
            <a:r>
              <a:rPr lang="cs-CZ" sz="2400" dirty="0" err="1" smtClean="0"/>
              <a:t>information</a:t>
            </a:r>
            <a:r>
              <a:rPr lang="cs-CZ" sz="2400" dirty="0" smtClean="0"/>
              <a:t>), s ohledem na národní, spojenecké, obchodní aj. zájmy; a také kvůli ochraně svých </a:t>
            </a:r>
            <a:r>
              <a:rPr lang="cs-CZ" sz="2400" smtClean="0"/>
              <a:t>informačních zdrojů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u="sng" dirty="0" smtClean="0"/>
              <a:t>náš systém</a:t>
            </a:r>
            <a:r>
              <a:rPr lang="cs-CZ" sz="2400" dirty="0" smtClean="0"/>
              <a:t> rozlišuje několik stupňů informací („V“ – vyhrazené, „D“ – důvěrné, „T“ – tajné, „PT“ – přísně tajné)</a:t>
            </a:r>
          </a:p>
          <a:p>
            <a:pPr>
              <a:buFontTx/>
              <a:buChar char="-"/>
            </a:pPr>
            <a:r>
              <a:rPr lang="cs-CZ" sz="2400" u="sng" dirty="0" smtClean="0"/>
              <a:t>osvědčení o způsobilosti</a:t>
            </a:r>
            <a:r>
              <a:rPr lang="cs-CZ" sz="2400" dirty="0" smtClean="0"/>
              <a:t> k přístupu </a:t>
            </a:r>
            <a:r>
              <a:rPr lang="cs-CZ" sz="2400" dirty="0"/>
              <a:t>a zacházení s utajovanými </a:t>
            </a:r>
            <a:r>
              <a:rPr lang="cs-CZ" sz="2400" dirty="0" smtClean="0"/>
              <a:t>informacemi vydává pro „V“ zaměstnavatel, pro „D“, „T“, „PT“ </a:t>
            </a:r>
            <a:r>
              <a:rPr lang="cs-CZ" sz="2400" u="sng" dirty="0" smtClean="0"/>
              <a:t>Národní bezpečnostní úřad</a:t>
            </a:r>
            <a:r>
              <a:rPr lang="cs-CZ" sz="2400" dirty="0" smtClean="0"/>
              <a:t> (NBÚ)</a:t>
            </a:r>
          </a:p>
          <a:p>
            <a:pPr>
              <a:buFontTx/>
              <a:buChar char="-"/>
            </a:pPr>
            <a:r>
              <a:rPr lang="cs-CZ" sz="2400" u="sng" dirty="0" smtClean="0"/>
              <a:t>utajované informace se mezi MZV ČR a jednotlivými ZÚ předávají v zašifrované podobě</a:t>
            </a:r>
            <a:r>
              <a:rPr lang="cs-CZ" sz="2400" dirty="0" smtClean="0"/>
              <a:t>, ostatní formou běžné korespondence prostřednictvím internetové sítě</a:t>
            </a:r>
            <a:endParaRPr lang="cs-CZ" sz="2400" u="sng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0549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Komunikace v diplomacii </a:t>
            </a:r>
            <a:r>
              <a:rPr lang="cs-CZ" sz="3200" dirty="0" smtClean="0"/>
              <a:t>(</a:t>
            </a:r>
            <a:r>
              <a:rPr lang="cs-CZ" sz="3200" dirty="0" err="1" smtClean="0"/>
              <a:t>pokrač</a:t>
            </a:r>
            <a:r>
              <a:rPr lang="cs-CZ" sz="3200" dirty="0" smtClean="0"/>
              <a:t>.)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v rámci </a:t>
            </a:r>
            <a:r>
              <a:rPr lang="cs-CZ" sz="2400" u="sng" dirty="0" smtClean="0"/>
              <a:t>veřejné diplomacie</a:t>
            </a:r>
            <a:r>
              <a:rPr lang="cs-CZ" sz="2400" dirty="0" smtClean="0"/>
              <a:t> komunikují diplomatičtí činitelé se sdělovacími prostředky, buď na jejich žádost nebo na žádost vlastní (sdělení, rozhovory, články)</a:t>
            </a:r>
          </a:p>
          <a:p>
            <a:pPr>
              <a:buFontTx/>
              <a:buChar char="-"/>
            </a:pPr>
            <a:r>
              <a:rPr lang="cs-CZ" sz="2400" u="sng" dirty="0" smtClean="0"/>
              <a:t>v zahraničí</a:t>
            </a:r>
            <a:r>
              <a:rPr lang="cs-CZ" sz="2400" dirty="0" smtClean="0"/>
              <a:t> je možné </a:t>
            </a:r>
            <a:r>
              <a:rPr lang="cs-CZ" sz="2400" u="sng" dirty="0" smtClean="0"/>
              <a:t>komunikovat nejenom s oficiálními představiteli</a:t>
            </a:r>
            <a:r>
              <a:rPr lang="cs-CZ" sz="2400" dirty="0" smtClean="0"/>
              <a:t>, ale s kýmkoliv, kdo poskytne potřebné informace, nebo může učinit něco užitečného pro naši zahraniční politiku (pozor na podezření ze špionáže nebo nepřátelské činnosti!)</a:t>
            </a:r>
          </a:p>
          <a:p>
            <a:pPr>
              <a:buFontTx/>
              <a:buChar char="-"/>
            </a:pPr>
            <a:r>
              <a:rPr lang="cs-CZ" sz="2400" dirty="0" smtClean="0"/>
              <a:t>komunikace má svoje </a:t>
            </a:r>
            <a:r>
              <a:rPr lang="cs-CZ" sz="2400" u="sng" dirty="0" smtClean="0"/>
              <a:t>profesionální a psychologické aspekty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77102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3610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Diplomatická korespondence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4928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 smtClean="0"/>
              <a:t>její </a:t>
            </a:r>
            <a:r>
              <a:rPr lang="cs-CZ" sz="2400" u="sng" dirty="0" smtClean="0"/>
              <a:t>historie</a:t>
            </a:r>
            <a:r>
              <a:rPr lang="cs-CZ" sz="2400" dirty="0" smtClean="0"/>
              <a:t> se táhne až do starověku (např. Egypt)</a:t>
            </a:r>
          </a:p>
          <a:p>
            <a:pPr algn="just"/>
            <a:r>
              <a:rPr lang="cs-CZ" sz="2400" dirty="0" smtClean="0"/>
              <a:t>v současné době ji vedou </a:t>
            </a:r>
            <a:r>
              <a:rPr lang="cs-CZ" sz="2400" u="sng" dirty="0" smtClean="0"/>
              <a:t>hlavy států</a:t>
            </a:r>
            <a:r>
              <a:rPr lang="cs-CZ" sz="2400" dirty="0" smtClean="0"/>
              <a:t>, </a:t>
            </a:r>
            <a:r>
              <a:rPr lang="cs-CZ" sz="2400" u="sng" dirty="0" smtClean="0"/>
              <a:t>předsedové vlád</a:t>
            </a:r>
            <a:r>
              <a:rPr lang="cs-CZ" sz="2400" dirty="0" smtClean="0"/>
              <a:t>, </a:t>
            </a:r>
            <a:r>
              <a:rPr lang="cs-CZ" sz="2400" u="sng" dirty="0" smtClean="0"/>
              <a:t>ministři zahraničních věcí</a:t>
            </a:r>
            <a:r>
              <a:rPr lang="cs-CZ" sz="2400" dirty="0" smtClean="0"/>
              <a:t>, </a:t>
            </a:r>
            <a:r>
              <a:rPr lang="cs-CZ" sz="2400" u="sng" dirty="0" smtClean="0"/>
              <a:t>další ministři</a:t>
            </a:r>
            <a:r>
              <a:rPr lang="cs-CZ" sz="2400" dirty="0" smtClean="0"/>
              <a:t> a </a:t>
            </a:r>
            <a:r>
              <a:rPr lang="cs-CZ" sz="2400" u="sng" dirty="0" smtClean="0"/>
              <a:t>zastupitelské úřady</a:t>
            </a:r>
            <a:r>
              <a:rPr lang="cs-CZ" sz="2400" dirty="0" smtClean="0"/>
              <a:t> se svými zahraničními protějšky a dalšími relevantními partnery</a:t>
            </a:r>
          </a:p>
          <a:p>
            <a:pPr algn="just"/>
            <a:r>
              <a:rPr lang="cs-CZ" sz="2400" dirty="0" err="1" smtClean="0"/>
              <a:t>dipl</a:t>
            </a:r>
            <a:r>
              <a:rPr lang="cs-CZ" sz="2400" dirty="0" smtClean="0"/>
              <a:t>. korespondence má protokolárně </a:t>
            </a:r>
            <a:r>
              <a:rPr lang="cs-CZ" sz="2400" u="sng" dirty="0" smtClean="0"/>
              <a:t>zaběhnuté formy a formulace</a:t>
            </a:r>
          </a:p>
          <a:p>
            <a:pPr algn="just"/>
            <a:r>
              <a:rPr lang="cs-CZ" sz="2400" dirty="0" smtClean="0"/>
              <a:t>z hlediska obsahu do ní patří </a:t>
            </a:r>
            <a:r>
              <a:rPr lang="cs-CZ" sz="2400" u="sng" dirty="0" smtClean="0"/>
              <a:t>dopisy</a:t>
            </a:r>
            <a:r>
              <a:rPr lang="cs-CZ" sz="2400" dirty="0" smtClean="0"/>
              <a:t> (oslovení a závěrečné fráze psány rukou; předává se prostřednictvím ZÚ místnímu MZV), </a:t>
            </a:r>
            <a:r>
              <a:rPr lang="cs-CZ" sz="2400" u="sng" dirty="0" smtClean="0"/>
              <a:t>pověřovací a odvolací listiny</a:t>
            </a:r>
            <a:r>
              <a:rPr lang="cs-CZ" sz="2400" dirty="0" smtClean="0"/>
              <a:t>, </a:t>
            </a:r>
            <a:r>
              <a:rPr lang="cs-CZ" sz="2400" u="sng" dirty="0" smtClean="0"/>
              <a:t>kabinetní listy</a:t>
            </a:r>
            <a:r>
              <a:rPr lang="cs-CZ" sz="2400" dirty="0" smtClean="0"/>
              <a:t>, </a:t>
            </a:r>
            <a:r>
              <a:rPr lang="cs-CZ" sz="2400" u="sng" dirty="0" smtClean="0"/>
              <a:t>telegramy</a:t>
            </a:r>
            <a:r>
              <a:rPr lang="cs-CZ" sz="2400" dirty="0" smtClean="0"/>
              <a:t>, </a:t>
            </a:r>
            <a:r>
              <a:rPr lang="cs-CZ" sz="2400" u="sng" dirty="0" smtClean="0"/>
              <a:t>deklarace</a:t>
            </a:r>
            <a:r>
              <a:rPr lang="cs-CZ" sz="2400" dirty="0" smtClean="0"/>
              <a:t>, </a:t>
            </a:r>
            <a:r>
              <a:rPr lang="cs-CZ" sz="2400" u="sng" dirty="0" smtClean="0"/>
              <a:t>memoranda</a:t>
            </a:r>
            <a:r>
              <a:rPr lang="cs-CZ" sz="2400" dirty="0" smtClean="0"/>
              <a:t>, </a:t>
            </a:r>
          </a:p>
          <a:p>
            <a:pPr algn="just"/>
            <a:r>
              <a:rPr lang="cs-CZ" sz="2400" u="sng" dirty="0" err="1" smtClean="0"/>
              <a:t>aide-mémoire</a:t>
            </a:r>
            <a:r>
              <a:rPr lang="cs-CZ" sz="2400" dirty="0" smtClean="0"/>
              <a:t>, </a:t>
            </a:r>
            <a:r>
              <a:rPr lang="cs-CZ" sz="2400" u="sng" dirty="0" smtClean="0"/>
              <a:t>konzulské patenty a exequatur</a:t>
            </a:r>
            <a:r>
              <a:rPr lang="cs-CZ" sz="2400" dirty="0" smtClean="0"/>
              <a:t>, </a:t>
            </a:r>
            <a:r>
              <a:rPr lang="cs-CZ" sz="2400" u="sng" dirty="0" smtClean="0"/>
              <a:t>nóty</a:t>
            </a:r>
            <a:r>
              <a:rPr lang="cs-CZ" sz="2400" dirty="0" smtClean="0"/>
              <a:t> aj. </a:t>
            </a:r>
          </a:p>
          <a:p>
            <a:pPr algn="just"/>
            <a:r>
              <a:rPr lang="cs-CZ" sz="2400" dirty="0" smtClean="0"/>
              <a:t>některé druhy korespondence, zejm. </a:t>
            </a:r>
            <a:r>
              <a:rPr lang="cs-CZ" sz="2400" u="sng" dirty="0" smtClean="0"/>
              <a:t>dopisy</a:t>
            </a:r>
            <a:r>
              <a:rPr lang="cs-CZ" sz="2400" dirty="0" smtClean="0"/>
              <a:t>, a zejm. </a:t>
            </a:r>
            <a:r>
              <a:rPr lang="cs-CZ" sz="2400" u="sng" dirty="0" smtClean="0"/>
              <a:t>hlav států</a:t>
            </a:r>
            <a:r>
              <a:rPr lang="cs-CZ" sz="2400" dirty="0" smtClean="0"/>
              <a:t>, se píší </a:t>
            </a:r>
            <a:r>
              <a:rPr lang="cs-CZ" sz="2400" u="sng" dirty="0" smtClean="0"/>
              <a:t>v národním jazyce (+ překlad)</a:t>
            </a:r>
          </a:p>
          <a:p>
            <a:pPr algn="just"/>
            <a:r>
              <a:rPr lang="cs-CZ" sz="2400" u="sng" dirty="0" smtClean="0"/>
              <a:t>nejčastějším druhem</a:t>
            </a:r>
            <a:r>
              <a:rPr lang="cs-CZ" sz="2400" dirty="0" smtClean="0"/>
              <a:t> </a:t>
            </a:r>
            <a:r>
              <a:rPr lang="cs-CZ" sz="2400" dirty="0" err="1" smtClean="0"/>
              <a:t>dipl</a:t>
            </a:r>
            <a:r>
              <a:rPr lang="cs-CZ" sz="2400" dirty="0" smtClean="0"/>
              <a:t>. korespondence jsou </a:t>
            </a:r>
            <a:r>
              <a:rPr lang="cs-CZ" sz="2400" u="sng" dirty="0" smtClean="0"/>
              <a:t>nóty</a:t>
            </a:r>
            <a:r>
              <a:rPr lang="cs-CZ" sz="2400" dirty="0" smtClean="0"/>
              <a:t> (formální n., verbální n. – nejpoužívanější, cirkulární n., kolektivní n., identická n., protestní n.)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2674214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465</Words>
  <Application>Microsoft Office PowerPoint</Application>
  <PresentationFormat>Předvádění na obrazovce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 9/ Komunikace v diplomacii </vt:lpstr>
      <vt:lpstr>Zacházení s informacemi v diplomatické praxi</vt:lpstr>
      <vt:lpstr>Komunikace v diplomacii (pokrač.)</vt:lpstr>
      <vt:lpstr>Diplomatická korespondence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8/24.11. Komunikace v diplomacii</dc:title>
  <dc:creator>Miloš Lexa</dc:creator>
  <cp:lastModifiedBy>Miloš Lexa</cp:lastModifiedBy>
  <cp:revision>46</cp:revision>
  <cp:lastPrinted>2011-11-29T15:28:51Z</cp:lastPrinted>
  <dcterms:created xsi:type="dcterms:W3CDTF">2011-11-15T15:00:51Z</dcterms:created>
  <dcterms:modified xsi:type="dcterms:W3CDTF">2013-11-12T20:01:46Z</dcterms:modified>
</cp:coreProperties>
</file>