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9" r:id="rId4"/>
    <p:sldId id="258" r:id="rId5"/>
  </p:sldIdLst>
  <p:sldSz cx="9144000" cy="6858000" type="screen4x3"/>
  <p:notesSz cx="6858000" cy="994568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126381-D6E6-4C86-9746-FB50F18CE7AD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B82DD1-7879-4289-9245-29E0D32516A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6214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B82DD1-7879-4289-9245-29E0D32516A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71375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12.11.2013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628800"/>
          </a:xfrm>
        </p:spPr>
        <p:txBody>
          <a:bodyPr>
            <a:normAutofit fontScale="90000"/>
          </a:bodyPr>
          <a:lstStyle/>
          <a:p>
            <a:r>
              <a:rPr lang="cs-CZ" b="1" smtClean="0"/>
              <a:t/>
            </a:r>
            <a:br>
              <a:rPr lang="cs-CZ" b="1" smtClean="0"/>
            </a:br>
            <a:r>
              <a:rPr lang="cs-CZ" sz="4000" b="1" smtClean="0"/>
              <a:t>9/</a:t>
            </a:r>
            <a:r>
              <a:rPr lang="cs-CZ" sz="4000" dirty="0"/>
              <a:t/>
            </a:r>
            <a:br>
              <a:rPr lang="cs-CZ" sz="4000" dirty="0"/>
            </a:br>
            <a:r>
              <a:rPr lang="cs-CZ" sz="4000" b="1" dirty="0" smtClean="0"/>
              <a:t>Komunikace </a:t>
            </a:r>
            <a:r>
              <a:rPr lang="cs-CZ" sz="4000" b="1" dirty="0"/>
              <a:t>v diplomacii</a:t>
            </a:r>
            <a:r>
              <a:rPr lang="cs-CZ" sz="3600" dirty="0"/>
              <a:t/>
            </a:r>
            <a:br>
              <a:rPr lang="cs-CZ" sz="3600" dirty="0"/>
            </a:br>
            <a:endParaRPr lang="cs-CZ" sz="36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0" y="1700808"/>
            <a:ext cx="9144000" cy="5157192"/>
          </a:xfrm>
        </p:spPr>
        <p:txBody>
          <a:bodyPr>
            <a:normAutofit/>
          </a:bodyPr>
          <a:lstStyle/>
          <a:p>
            <a:pPr algn="l"/>
            <a:endParaRPr lang="cs-CZ" sz="2400" dirty="0" smtClean="0">
              <a:solidFill>
                <a:schemeClr val="tx1"/>
              </a:solidFill>
            </a:endParaRPr>
          </a:p>
          <a:p>
            <a:pPr algn="l"/>
            <a:endParaRPr lang="cs-CZ" sz="2400" dirty="0">
              <a:solidFill>
                <a:schemeClr val="tx1"/>
              </a:solidFill>
            </a:endParaRPr>
          </a:p>
          <a:p>
            <a:pPr marL="342900" indent="-342900" algn="l"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zprostředkovávání </a:t>
            </a:r>
            <a:r>
              <a:rPr lang="cs-CZ" sz="2400" dirty="0">
                <a:solidFill>
                  <a:schemeClr val="tx1"/>
                </a:solidFill>
              </a:rPr>
              <a:t>informací jako prvořadý úkol </a:t>
            </a:r>
            <a:r>
              <a:rPr lang="cs-CZ" sz="2400" dirty="0" smtClean="0">
                <a:solidFill>
                  <a:schemeClr val="tx1"/>
                </a:solidFill>
              </a:rPr>
              <a:t>diplomacie</a:t>
            </a:r>
          </a:p>
          <a:p>
            <a:pPr marL="342900" indent="-342900" algn="l">
              <a:buFontTx/>
              <a:buChar char="-"/>
            </a:pPr>
            <a:r>
              <a:rPr lang="cs-CZ" sz="2400" dirty="0" smtClean="0">
                <a:solidFill>
                  <a:schemeClr val="tx1"/>
                </a:solidFill>
              </a:rPr>
              <a:t>ochrana </a:t>
            </a:r>
            <a:r>
              <a:rPr lang="cs-CZ" sz="2400" dirty="0">
                <a:solidFill>
                  <a:schemeClr val="tx1"/>
                </a:solidFill>
              </a:rPr>
              <a:t>diplomatických </a:t>
            </a:r>
            <a:r>
              <a:rPr lang="cs-CZ" sz="2400" dirty="0" smtClean="0">
                <a:solidFill>
                  <a:schemeClr val="tx1"/>
                </a:solidFill>
              </a:rPr>
              <a:t>informací</a:t>
            </a:r>
            <a:endParaRPr lang="cs-CZ" sz="2400" dirty="0">
              <a:solidFill>
                <a:schemeClr val="tx1"/>
              </a:solidFill>
            </a:endParaRPr>
          </a:p>
          <a:p>
            <a:pPr marL="342900" indent="-342900" algn="l">
              <a:buFontTx/>
              <a:buChar char="-"/>
            </a:pPr>
            <a:r>
              <a:rPr lang="cs-CZ" sz="2400" dirty="0">
                <a:solidFill>
                  <a:schemeClr val="tx1"/>
                </a:solidFill>
              </a:rPr>
              <a:t>předávání informací domů (vč. článků a rozhovorů pro tisk)</a:t>
            </a:r>
          </a:p>
          <a:p>
            <a:pPr marL="342900" indent="-342900" algn="l">
              <a:buFontTx/>
              <a:buChar char="-"/>
            </a:pPr>
            <a:r>
              <a:rPr lang="cs-CZ" sz="2400" dirty="0">
                <a:solidFill>
                  <a:schemeClr val="tx1"/>
                </a:solidFill>
              </a:rPr>
              <a:t>komunikace s místními oficiálními představiteli, tiskem, zájmovými </a:t>
            </a:r>
            <a:r>
              <a:rPr lang="cs-CZ" sz="2400" dirty="0" smtClean="0">
                <a:solidFill>
                  <a:schemeClr val="tx1"/>
                </a:solidFill>
              </a:rPr>
              <a:t>sférami</a:t>
            </a:r>
          </a:p>
          <a:p>
            <a:pPr marL="342900" indent="-342900" algn="l">
              <a:buFontTx/>
              <a:buChar char="-"/>
            </a:pPr>
            <a:r>
              <a:rPr lang="cs-CZ" sz="2400" dirty="0">
                <a:solidFill>
                  <a:schemeClr val="tx1"/>
                </a:solidFill>
              </a:rPr>
              <a:t>diplomatická korespondence</a:t>
            </a:r>
          </a:p>
          <a:p>
            <a:pPr algn="l"/>
            <a:r>
              <a:rPr lang="cs-CZ" sz="2400" dirty="0">
                <a:solidFill>
                  <a:schemeClr val="tx1"/>
                </a:solidFill>
              </a:rPr>
              <a:t>		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594632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548680"/>
          </a:xfrm>
        </p:spPr>
        <p:txBody>
          <a:bodyPr>
            <a:normAutofit fontScale="90000"/>
          </a:bodyPr>
          <a:lstStyle/>
          <a:p>
            <a:pPr algn="l"/>
            <a:r>
              <a:rPr lang="cs-CZ" sz="3200" b="1" dirty="0" smtClean="0"/>
              <a:t>Zacházení s informacemi v diplomatické praxi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6381328"/>
          </a:xfrm>
        </p:spPr>
        <p:txBody>
          <a:bodyPr>
            <a:normAutofit fontScale="92500" lnSpcReduction="20000"/>
          </a:bodyPr>
          <a:lstStyle/>
          <a:p>
            <a:r>
              <a:rPr lang="cs-CZ" sz="2400" u="sng" dirty="0" smtClean="0"/>
              <a:t>shromažďování a předávání informací</a:t>
            </a:r>
            <a:r>
              <a:rPr lang="cs-CZ" sz="2400" dirty="0" smtClean="0"/>
              <a:t> je vedle různých druhů vyjednávání </a:t>
            </a:r>
            <a:r>
              <a:rPr lang="cs-CZ" sz="2400" u="sng" dirty="0" smtClean="0"/>
              <a:t>jedna ze základních činností diplomacie</a:t>
            </a:r>
          </a:p>
          <a:p>
            <a:pPr>
              <a:buFontTx/>
              <a:buChar char="-"/>
            </a:pPr>
            <a:r>
              <a:rPr lang="cs-CZ" sz="2400" dirty="0" smtClean="0"/>
              <a:t>potřebné </a:t>
            </a:r>
            <a:r>
              <a:rPr lang="cs-CZ" sz="2400" u="sng" dirty="0" smtClean="0"/>
              <a:t>informace se získávají všemožnými způsoby</a:t>
            </a:r>
            <a:r>
              <a:rPr lang="cs-CZ" sz="2400" dirty="0" smtClean="0"/>
              <a:t> (sdělovací prostředky, různé dokumenty, konzultace s představiteli cizích států, rozhovory s kolegy z diplomatického sboru, aj.)</a:t>
            </a:r>
          </a:p>
          <a:p>
            <a:pPr>
              <a:buFontTx/>
              <a:buChar char="-"/>
            </a:pPr>
            <a:r>
              <a:rPr lang="cs-CZ" sz="2400" dirty="0"/>
              <a:t>mezi </a:t>
            </a:r>
            <a:r>
              <a:rPr lang="cs-CZ" sz="2400" dirty="0" smtClean="0"/>
              <a:t>sebou komunikují </a:t>
            </a:r>
            <a:r>
              <a:rPr lang="cs-CZ" sz="2400" dirty="0"/>
              <a:t>- </a:t>
            </a:r>
            <a:r>
              <a:rPr lang="cs-CZ" sz="2400" dirty="0" smtClean="0"/>
              <a:t>tzn. předávají si informace - 1) různí </a:t>
            </a:r>
            <a:r>
              <a:rPr lang="cs-CZ" sz="2400" u="sng" dirty="0" smtClean="0"/>
              <a:t>aktéři zahraniční politiky se svými zahraničními partnery</a:t>
            </a:r>
            <a:r>
              <a:rPr lang="cs-CZ" sz="2400" dirty="0" smtClean="0"/>
              <a:t> a 2) velmi intenzivně </a:t>
            </a:r>
            <a:r>
              <a:rPr lang="cs-CZ" sz="2400" u="sng" dirty="0" smtClean="0"/>
              <a:t>zastupitelské úřady a jejich řídící orgány doma</a:t>
            </a:r>
            <a:endParaRPr lang="cs-CZ" sz="2400" dirty="0" smtClean="0"/>
          </a:p>
          <a:p>
            <a:pPr>
              <a:buFontTx/>
              <a:buChar char="-"/>
            </a:pPr>
            <a:r>
              <a:rPr lang="cs-CZ" sz="2400" dirty="0" smtClean="0"/>
              <a:t>komunikace probíhá buď </a:t>
            </a:r>
            <a:r>
              <a:rPr lang="cs-CZ" sz="2400" u="sng" dirty="0" smtClean="0"/>
              <a:t>ústně</a:t>
            </a:r>
            <a:r>
              <a:rPr lang="cs-CZ" sz="2400" dirty="0" smtClean="0"/>
              <a:t>, ale </a:t>
            </a:r>
            <a:r>
              <a:rPr lang="cs-CZ" sz="2400" u="sng" dirty="0" smtClean="0"/>
              <a:t>nejčastěji v psané formě</a:t>
            </a:r>
            <a:r>
              <a:rPr lang="cs-CZ" sz="2400" dirty="0" smtClean="0"/>
              <a:t>, včetně využití prostředků informačních technologií   -  (TIC-telegram in </a:t>
            </a:r>
            <a:r>
              <a:rPr lang="cs-CZ" sz="2400" dirty="0" err="1" smtClean="0"/>
              <a:t>claris</a:t>
            </a:r>
            <a:r>
              <a:rPr lang="cs-CZ" sz="2400" dirty="0" smtClean="0"/>
              <a:t>)</a:t>
            </a:r>
          </a:p>
          <a:p>
            <a:pPr>
              <a:buFontTx/>
              <a:buChar char="-"/>
            </a:pPr>
            <a:r>
              <a:rPr lang="cs-CZ" sz="2400" u="sng" dirty="0" smtClean="0"/>
              <a:t>některé informace je třeba utajovat</a:t>
            </a:r>
            <a:r>
              <a:rPr lang="cs-CZ" sz="2400" dirty="0" smtClean="0"/>
              <a:t> (</a:t>
            </a:r>
            <a:r>
              <a:rPr lang="cs-CZ" sz="2400" dirty="0" err="1" smtClean="0"/>
              <a:t>classified</a:t>
            </a:r>
            <a:r>
              <a:rPr lang="cs-CZ" sz="2400" dirty="0" smtClean="0"/>
              <a:t> </a:t>
            </a:r>
            <a:r>
              <a:rPr lang="cs-CZ" sz="2400" dirty="0" err="1" smtClean="0"/>
              <a:t>information</a:t>
            </a:r>
            <a:r>
              <a:rPr lang="cs-CZ" sz="2400" dirty="0" smtClean="0"/>
              <a:t>), s ohledem na národní, spojenecké, obchodní aj. zájmy; a také kvůli ochraně svých </a:t>
            </a:r>
            <a:r>
              <a:rPr lang="cs-CZ" sz="2400" smtClean="0"/>
              <a:t>informačních zdrojů</a:t>
            </a:r>
            <a:endParaRPr lang="cs-CZ" sz="2400" dirty="0" smtClean="0"/>
          </a:p>
          <a:p>
            <a:pPr>
              <a:buFontTx/>
              <a:buChar char="-"/>
            </a:pPr>
            <a:r>
              <a:rPr lang="cs-CZ" sz="2400" u="sng" dirty="0" smtClean="0"/>
              <a:t>náš systém</a:t>
            </a:r>
            <a:r>
              <a:rPr lang="cs-CZ" sz="2400" dirty="0" smtClean="0"/>
              <a:t> rozlišuje několik stupňů informací („V“ – vyhrazené, „D“ – důvěrné, „T“ – tajné, „PT“ – přísně tajné)</a:t>
            </a:r>
          </a:p>
          <a:p>
            <a:pPr>
              <a:buFontTx/>
              <a:buChar char="-"/>
            </a:pPr>
            <a:r>
              <a:rPr lang="cs-CZ" sz="2400" u="sng" dirty="0" smtClean="0"/>
              <a:t>osvědčení o způsobilosti</a:t>
            </a:r>
            <a:r>
              <a:rPr lang="cs-CZ" sz="2400" dirty="0" smtClean="0"/>
              <a:t> k přístupu </a:t>
            </a:r>
            <a:r>
              <a:rPr lang="cs-CZ" sz="2400" dirty="0"/>
              <a:t>a zacházení s utajovanými </a:t>
            </a:r>
            <a:r>
              <a:rPr lang="cs-CZ" sz="2400" dirty="0" smtClean="0"/>
              <a:t>informacemi vydává pro „V“ zaměstnavatel, pro „D“, „T“, „PT“ </a:t>
            </a:r>
            <a:r>
              <a:rPr lang="cs-CZ" sz="2400" u="sng" dirty="0" smtClean="0"/>
              <a:t>Národní bezpečnostní úřad</a:t>
            </a:r>
            <a:r>
              <a:rPr lang="cs-CZ" sz="2400" dirty="0" smtClean="0"/>
              <a:t> (NBÚ)</a:t>
            </a:r>
          </a:p>
          <a:p>
            <a:pPr>
              <a:buFontTx/>
              <a:buChar char="-"/>
            </a:pPr>
            <a:r>
              <a:rPr lang="cs-CZ" sz="2400" u="sng" dirty="0" smtClean="0"/>
              <a:t>utajované informace se mezi MZV ČR a jednotlivými ZÚ předávají v zašifrované podobě</a:t>
            </a:r>
            <a:r>
              <a:rPr lang="cs-CZ" sz="2400" dirty="0" smtClean="0"/>
              <a:t>, ostatní formou běžné korespondence prostřednictvím internetové sítě</a:t>
            </a:r>
            <a:endParaRPr lang="cs-CZ" sz="2400" u="sng" dirty="0" smtClean="0"/>
          </a:p>
          <a:p>
            <a:pPr>
              <a:buFontTx/>
              <a:buChar char="-"/>
            </a:pPr>
            <a:endParaRPr lang="cs-CZ" sz="2400" dirty="0" smtClean="0"/>
          </a:p>
          <a:p>
            <a:pPr>
              <a:buFontTx/>
              <a:buChar char="-"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05496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0"/>
            <a:ext cx="9036496" cy="764704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Komunikace v diplomacii </a:t>
            </a:r>
            <a:r>
              <a:rPr lang="cs-CZ" sz="3200" dirty="0" smtClean="0"/>
              <a:t>(</a:t>
            </a:r>
            <a:r>
              <a:rPr lang="cs-CZ" sz="3200" dirty="0" err="1" smtClean="0"/>
              <a:t>pokrač</a:t>
            </a:r>
            <a:r>
              <a:rPr lang="cs-CZ" sz="3200" dirty="0" smtClean="0"/>
              <a:t>.)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1124744"/>
            <a:ext cx="9036496" cy="5733256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2400" dirty="0" smtClean="0"/>
              <a:t>v rámci </a:t>
            </a:r>
            <a:r>
              <a:rPr lang="cs-CZ" sz="2400" u="sng" dirty="0" smtClean="0"/>
              <a:t>veřejné diplomacie</a:t>
            </a:r>
            <a:r>
              <a:rPr lang="cs-CZ" sz="2400" dirty="0" smtClean="0"/>
              <a:t> komunikují diplomatičtí činitelé se sdělovacími prostředky, buď na jejich žádost nebo na žádost vlastní (sdělení, rozhovory, články)</a:t>
            </a:r>
          </a:p>
          <a:p>
            <a:pPr>
              <a:buFontTx/>
              <a:buChar char="-"/>
            </a:pPr>
            <a:r>
              <a:rPr lang="cs-CZ" sz="2400" u="sng" dirty="0" smtClean="0"/>
              <a:t>v zahraničí</a:t>
            </a:r>
            <a:r>
              <a:rPr lang="cs-CZ" sz="2400" dirty="0" smtClean="0"/>
              <a:t> je možné </a:t>
            </a:r>
            <a:r>
              <a:rPr lang="cs-CZ" sz="2400" u="sng" dirty="0" smtClean="0"/>
              <a:t>komunikovat nejenom s oficiálními představiteli</a:t>
            </a:r>
            <a:r>
              <a:rPr lang="cs-CZ" sz="2400" dirty="0" smtClean="0"/>
              <a:t>, ale s kýmkoliv, kdo poskytne potřebné informace, nebo může učinit něco užitečného pro naši zahraniční politiku (pozor na podezření ze špionáže nebo nepřátelské činnosti!)</a:t>
            </a:r>
          </a:p>
          <a:p>
            <a:pPr>
              <a:buFontTx/>
              <a:buChar char="-"/>
            </a:pPr>
            <a:r>
              <a:rPr lang="cs-CZ" sz="2400" dirty="0" smtClean="0"/>
              <a:t>komunikace má svoje </a:t>
            </a:r>
            <a:r>
              <a:rPr lang="cs-CZ" sz="2400" u="sng" dirty="0" smtClean="0"/>
              <a:t>profesionální a psychologické aspekty</a:t>
            </a:r>
            <a:endParaRPr lang="cs-CZ" sz="2400" u="sng" dirty="0"/>
          </a:p>
        </p:txBody>
      </p:sp>
    </p:spTree>
    <p:extLst>
      <p:ext uri="{BB962C8B-B14F-4D97-AF65-F5344CB8AC3E}">
        <p14:creationId xmlns:p14="http://schemas.microsoft.com/office/powerpoint/2010/main" val="771025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936104"/>
          </a:xfrm>
        </p:spPr>
        <p:txBody>
          <a:bodyPr>
            <a:normAutofit/>
          </a:bodyPr>
          <a:lstStyle/>
          <a:p>
            <a:pPr algn="l"/>
            <a:r>
              <a:rPr lang="cs-CZ" sz="3200" b="1" dirty="0" smtClean="0"/>
              <a:t>Diplomatická korespondence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7504" y="908720"/>
            <a:ext cx="9036496" cy="5949280"/>
          </a:xfrm>
        </p:spPr>
        <p:txBody>
          <a:bodyPr>
            <a:normAutofit lnSpcReduction="10000"/>
          </a:bodyPr>
          <a:lstStyle/>
          <a:p>
            <a:pPr algn="just"/>
            <a:r>
              <a:rPr lang="cs-CZ" sz="2400" dirty="0" smtClean="0"/>
              <a:t>její </a:t>
            </a:r>
            <a:r>
              <a:rPr lang="cs-CZ" sz="2400" u="sng" dirty="0" smtClean="0"/>
              <a:t>historie</a:t>
            </a:r>
            <a:r>
              <a:rPr lang="cs-CZ" sz="2400" dirty="0" smtClean="0"/>
              <a:t> se táhne až do starověku (např. Egypt)</a:t>
            </a:r>
          </a:p>
          <a:p>
            <a:pPr algn="just"/>
            <a:r>
              <a:rPr lang="cs-CZ" sz="2400" dirty="0" smtClean="0"/>
              <a:t>v současné době ji vedou </a:t>
            </a:r>
            <a:r>
              <a:rPr lang="cs-CZ" sz="2400" u="sng" dirty="0" smtClean="0"/>
              <a:t>hlavy států</a:t>
            </a:r>
            <a:r>
              <a:rPr lang="cs-CZ" sz="2400" dirty="0" smtClean="0"/>
              <a:t>, </a:t>
            </a:r>
            <a:r>
              <a:rPr lang="cs-CZ" sz="2400" u="sng" dirty="0" smtClean="0"/>
              <a:t>předsedové vlád</a:t>
            </a:r>
            <a:r>
              <a:rPr lang="cs-CZ" sz="2400" dirty="0" smtClean="0"/>
              <a:t>, </a:t>
            </a:r>
            <a:r>
              <a:rPr lang="cs-CZ" sz="2400" u="sng" dirty="0" smtClean="0"/>
              <a:t>ministři zahraničních věcí</a:t>
            </a:r>
            <a:r>
              <a:rPr lang="cs-CZ" sz="2400" dirty="0" smtClean="0"/>
              <a:t>, </a:t>
            </a:r>
            <a:r>
              <a:rPr lang="cs-CZ" sz="2400" u="sng" dirty="0" smtClean="0"/>
              <a:t>další ministři</a:t>
            </a:r>
            <a:r>
              <a:rPr lang="cs-CZ" sz="2400" dirty="0" smtClean="0"/>
              <a:t> a </a:t>
            </a:r>
            <a:r>
              <a:rPr lang="cs-CZ" sz="2400" u="sng" dirty="0" smtClean="0"/>
              <a:t>zastupitelské úřady</a:t>
            </a:r>
            <a:r>
              <a:rPr lang="cs-CZ" sz="2400" dirty="0" smtClean="0"/>
              <a:t> se svými zahraničními protějšky a dalšími relevantními partnery</a:t>
            </a:r>
          </a:p>
          <a:p>
            <a:pPr algn="just"/>
            <a:r>
              <a:rPr lang="cs-CZ" sz="2400" dirty="0" err="1" smtClean="0"/>
              <a:t>dipl</a:t>
            </a:r>
            <a:r>
              <a:rPr lang="cs-CZ" sz="2400" dirty="0" smtClean="0"/>
              <a:t>. korespondence má protokolárně </a:t>
            </a:r>
            <a:r>
              <a:rPr lang="cs-CZ" sz="2400" u="sng" dirty="0" smtClean="0"/>
              <a:t>zaběhnuté formy a formulace</a:t>
            </a:r>
          </a:p>
          <a:p>
            <a:pPr algn="just"/>
            <a:r>
              <a:rPr lang="cs-CZ" sz="2400" dirty="0" smtClean="0"/>
              <a:t>z hlediska obsahu do ní patří </a:t>
            </a:r>
            <a:r>
              <a:rPr lang="cs-CZ" sz="2400" u="sng" dirty="0" smtClean="0"/>
              <a:t>dopisy</a:t>
            </a:r>
            <a:r>
              <a:rPr lang="cs-CZ" sz="2400" dirty="0" smtClean="0"/>
              <a:t> (oslovení a závěrečné fráze psány rukou; předává se prostřednictvím ZÚ místnímu MZV), </a:t>
            </a:r>
            <a:r>
              <a:rPr lang="cs-CZ" sz="2400" u="sng" dirty="0" smtClean="0"/>
              <a:t>pověřovací a odvolací listiny</a:t>
            </a:r>
            <a:r>
              <a:rPr lang="cs-CZ" sz="2400" dirty="0" smtClean="0"/>
              <a:t>, </a:t>
            </a:r>
            <a:r>
              <a:rPr lang="cs-CZ" sz="2400" u="sng" dirty="0" smtClean="0"/>
              <a:t>kabinetní listy</a:t>
            </a:r>
            <a:r>
              <a:rPr lang="cs-CZ" sz="2400" dirty="0" smtClean="0"/>
              <a:t>, </a:t>
            </a:r>
            <a:r>
              <a:rPr lang="cs-CZ" sz="2400" u="sng" dirty="0" smtClean="0"/>
              <a:t>telegramy</a:t>
            </a:r>
            <a:r>
              <a:rPr lang="cs-CZ" sz="2400" dirty="0" smtClean="0"/>
              <a:t>, </a:t>
            </a:r>
            <a:r>
              <a:rPr lang="cs-CZ" sz="2400" u="sng" dirty="0" smtClean="0"/>
              <a:t>deklarace</a:t>
            </a:r>
            <a:r>
              <a:rPr lang="cs-CZ" sz="2400" dirty="0" smtClean="0"/>
              <a:t>, </a:t>
            </a:r>
            <a:r>
              <a:rPr lang="cs-CZ" sz="2400" u="sng" dirty="0" smtClean="0"/>
              <a:t>memoranda</a:t>
            </a:r>
            <a:r>
              <a:rPr lang="cs-CZ" sz="2400" dirty="0" smtClean="0"/>
              <a:t>, </a:t>
            </a:r>
          </a:p>
          <a:p>
            <a:pPr algn="just"/>
            <a:r>
              <a:rPr lang="cs-CZ" sz="2400" u="sng" dirty="0" err="1" smtClean="0"/>
              <a:t>aide-mémoire</a:t>
            </a:r>
            <a:r>
              <a:rPr lang="cs-CZ" sz="2400" dirty="0" smtClean="0"/>
              <a:t>, </a:t>
            </a:r>
            <a:r>
              <a:rPr lang="cs-CZ" sz="2400" u="sng" dirty="0" smtClean="0"/>
              <a:t>konzulské patenty a exequatur</a:t>
            </a:r>
            <a:r>
              <a:rPr lang="cs-CZ" sz="2400" dirty="0" smtClean="0"/>
              <a:t>, </a:t>
            </a:r>
            <a:r>
              <a:rPr lang="cs-CZ" sz="2400" u="sng" dirty="0" smtClean="0"/>
              <a:t>nóty</a:t>
            </a:r>
            <a:r>
              <a:rPr lang="cs-CZ" sz="2400" dirty="0" smtClean="0"/>
              <a:t> aj. </a:t>
            </a:r>
          </a:p>
          <a:p>
            <a:pPr algn="just"/>
            <a:r>
              <a:rPr lang="cs-CZ" sz="2400" dirty="0" smtClean="0"/>
              <a:t>některé druhy korespondence, zejm. </a:t>
            </a:r>
            <a:r>
              <a:rPr lang="cs-CZ" sz="2400" u="sng" dirty="0" smtClean="0"/>
              <a:t>dopisy</a:t>
            </a:r>
            <a:r>
              <a:rPr lang="cs-CZ" sz="2400" dirty="0" smtClean="0"/>
              <a:t>, a zejm. </a:t>
            </a:r>
            <a:r>
              <a:rPr lang="cs-CZ" sz="2400" u="sng" dirty="0" smtClean="0"/>
              <a:t>hlav států</a:t>
            </a:r>
            <a:r>
              <a:rPr lang="cs-CZ" sz="2400" dirty="0" smtClean="0"/>
              <a:t>, se píší </a:t>
            </a:r>
            <a:r>
              <a:rPr lang="cs-CZ" sz="2400" u="sng" dirty="0" smtClean="0"/>
              <a:t>v národním jazyce (+ překlad)</a:t>
            </a:r>
          </a:p>
          <a:p>
            <a:pPr algn="just"/>
            <a:r>
              <a:rPr lang="cs-CZ" sz="2400" u="sng" dirty="0" smtClean="0"/>
              <a:t>nejčastějším druhem</a:t>
            </a:r>
            <a:r>
              <a:rPr lang="cs-CZ" sz="2400" dirty="0" smtClean="0"/>
              <a:t> </a:t>
            </a:r>
            <a:r>
              <a:rPr lang="cs-CZ" sz="2400" dirty="0" err="1" smtClean="0"/>
              <a:t>dipl</a:t>
            </a:r>
            <a:r>
              <a:rPr lang="cs-CZ" sz="2400" dirty="0" smtClean="0"/>
              <a:t>. korespondence jsou </a:t>
            </a:r>
            <a:r>
              <a:rPr lang="cs-CZ" sz="2400" u="sng" dirty="0" smtClean="0"/>
              <a:t>nóty</a:t>
            </a:r>
            <a:r>
              <a:rPr lang="cs-CZ" sz="2400" dirty="0" smtClean="0"/>
              <a:t> (formální n., verbální n. – nejpoužívanější, cirkulární n., kolektivní n., identická n., protestní n.)</a:t>
            </a:r>
            <a:endParaRPr lang="cs-CZ" sz="2400" u="sng" dirty="0"/>
          </a:p>
        </p:txBody>
      </p:sp>
    </p:spTree>
    <p:extLst>
      <p:ext uri="{BB962C8B-B14F-4D97-AF65-F5344CB8AC3E}">
        <p14:creationId xmlns:p14="http://schemas.microsoft.com/office/powerpoint/2010/main" val="267421423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1798</TotalTime>
  <Words>465</Words>
  <Application>Microsoft Office PowerPoint</Application>
  <PresentationFormat>Předvádění na obrazovce (4:3)</PresentationFormat>
  <Paragraphs>32</Paragraphs>
  <Slides>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 9/ Komunikace v diplomacii </vt:lpstr>
      <vt:lpstr>Zacházení s informacemi v diplomatické praxi</vt:lpstr>
      <vt:lpstr>Komunikace v diplomacii (pokrač.)</vt:lpstr>
      <vt:lpstr>Diplomatická korespondence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Týden 8/24.11. Komunikace v diplomacii</dc:title>
  <dc:creator>Miloš Lexa</dc:creator>
  <cp:lastModifiedBy>Miloš Lexa</cp:lastModifiedBy>
  <cp:revision>46</cp:revision>
  <cp:lastPrinted>2011-11-29T15:28:51Z</cp:lastPrinted>
  <dcterms:created xsi:type="dcterms:W3CDTF">2011-11-15T15:00:51Z</dcterms:created>
  <dcterms:modified xsi:type="dcterms:W3CDTF">2013-11-12T20:01:46Z</dcterms:modified>
</cp:coreProperties>
</file>