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80" r:id="rId7"/>
    <p:sldId id="281" r:id="rId8"/>
    <p:sldId id="282" r:id="rId9"/>
    <p:sldId id="284" r:id="rId10"/>
    <p:sldId id="286" r:id="rId11"/>
    <p:sldId id="287" r:id="rId12"/>
    <p:sldId id="288" r:id="rId13"/>
    <p:sldId id="289" r:id="rId14"/>
    <p:sldId id="305" r:id="rId15"/>
    <p:sldId id="290" r:id="rId16"/>
    <p:sldId id="291" r:id="rId17"/>
    <p:sldId id="292" r:id="rId18"/>
    <p:sldId id="283" r:id="rId19"/>
    <p:sldId id="261" r:id="rId20"/>
    <p:sldId id="294" r:id="rId21"/>
    <p:sldId id="295" r:id="rId22"/>
    <p:sldId id="293" r:id="rId23"/>
    <p:sldId id="262" r:id="rId24"/>
    <p:sldId id="272" r:id="rId25"/>
    <p:sldId id="302" r:id="rId26"/>
    <p:sldId id="303" r:id="rId27"/>
    <p:sldId id="296" r:id="rId28"/>
    <p:sldId id="274" r:id="rId29"/>
    <p:sldId id="275" r:id="rId30"/>
    <p:sldId id="277" r:id="rId31"/>
    <p:sldId id="273" r:id="rId32"/>
    <p:sldId id="265" r:id="rId33"/>
    <p:sldId id="301" r:id="rId34"/>
    <p:sldId id="266" r:id="rId35"/>
    <p:sldId id="298" r:id="rId36"/>
    <p:sldId id="299" r:id="rId37"/>
    <p:sldId id="267" r:id="rId38"/>
    <p:sldId id="268" r:id="rId39"/>
    <p:sldId id="278" r:id="rId40"/>
    <p:sldId id="269" r:id="rId41"/>
    <p:sldId id="270" r:id="rId42"/>
    <p:sldId id="297" r:id="rId43"/>
    <p:sldId id="300" r:id="rId44"/>
    <p:sldId id="30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86D294-5FF1-4E1E-97EC-84D5BED5B6E9}" v="1" dt="2020-12-22T13:24:03.817"/>
    <p1510:client id="{CF935EE7-FB4B-41D9-8D48-70CF7C929EC4}" v="15" dt="2020-12-22T17:44:41.222"/>
    <p1510:client id="{F7CF5918-EA23-4181-9E5E-ED56D574080F}" v="3" dt="2021-01-07T21:21:59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3/12/2024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Božstva, duchové a démoni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A co se s nimi dá dělat?</a:t>
            </a:r>
          </a:p>
        </p:txBody>
      </p:sp>
    </p:spTree>
    <p:extLst>
      <p:ext uri="{BB962C8B-B14F-4D97-AF65-F5344CB8AC3E}">
        <p14:creationId xmlns:p14="http://schemas.microsoft.com/office/powerpoint/2010/main" val="171102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Zaříkání</a:t>
            </a:r>
            <a:r>
              <a:rPr lang="cs-CZ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err="1"/>
              <a:t>Čchilmok</a:t>
            </a:r>
            <a:r>
              <a:rPr lang="cs-CZ"/>
              <a:t> </a:t>
            </a:r>
            <a:r>
              <a:rPr lang="cs-CZ" err="1"/>
              <a:t>kaksi</a:t>
            </a:r>
            <a:endParaRPr lang="cs-CZ"/>
          </a:p>
          <a:p>
            <a:r>
              <a:rPr lang="cs-CZ"/>
              <a:t>Spusť své dlouhé vlasy dolů a nech prosím záchod na pokoji,</a:t>
            </a:r>
          </a:p>
          <a:p>
            <a:r>
              <a:rPr lang="cs-CZ"/>
              <a:t>zařiď prosím, aby naše žaludky a střeva byla uchráněna </a:t>
            </a:r>
          </a:p>
          <a:p>
            <a:r>
              <a:rPr lang="cs-CZ"/>
              <a:t>od průjmu, krvavé stolice a žaludečních bolestí</a:t>
            </a:r>
          </a:p>
        </p:txBody>
      </p:sp>
    </p:spTree>
    <p:extLst>
      <p:ext uri="{BB962C8B-B14F-4D97-AF65-F5344CB8AC3E}">
        <p14:creationId xmlns:p14="http://schemas.microsoft.com/office/powerpoint/2010/main" val="105312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112" y="2890462"/>
            <a:ext cx="1341600" cy="2198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00" y="2410500"/>
            <a:ext cx="1444800" cy="20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3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rituály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Jednoduché rituály – věšení zlatých nití, ponožek a feferonek kolem nádob na </a:t>
            </a:r>
            <a:r>
              <a:rPr lang="cs-CZ" err="1"/>
              <a:t>kandžang</a:t>
            </a:r>
            <a:r>
              <a:rPr lang="cs-CZ"/>
              <a:t> na odhánění zlých duchů, někdy jsou nádoby na </a:t>
            </a:r>
            <a:r>
              <a:rPr lang="cs-CZ" err="1"/>
              <a:t>sojovku</a:t>
            </a:r>
            <a:r>
              <a:rPr lang="cs-CZ"/>
              <a:t> ovázané, aby se nezkazila, taky papír ve tvaru ponožky na poklop</a:t>
            </a:r>
            <a:endParaRPr lang="en-US"/>
          </a:p>
          <a:p>
            <a:r>
              <a:rPr lang="cs-CZ"/>
              <a:t>Ponožky jsou lidské nohy, takže dobře zahánějí, nesmí být děravá</a:t>
            </a:r>
          </a:p>
        </p:txBody>
      </p:sp>
    </p:spTree>
    <p:extLst>
      <p:ext uri="{BB962C8B-B14F-4D97-AF65-F5344CB8AC3E}">
        <p14:creationId xmlns:p14="http://schemas.microsoft.com/office/powerpoint/2010/main" val="229308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Očistné rituály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O svátcích </a:t>
            </a:r>
          </a:p>
          <a:p>
            <a:r>
              <a:rPr lang="cs-CZ"/>
              <a:t>Nejvíc 15. den nového roku </a:t>
            </a:r>
          </a:p>
          <a:p>
            <a:r>
              <a:rPr lang="cs-CZ" i="1" err="1"/>
              <a:t>Čisin</a:t>
            </a:r>
            <a:r>
              <a:rPr lang="cs-CZ" i="1"/>
              <a:t> </a:t>
            </a:r>
            <a:r>
              <a:rPr lang="cs-CZ" i="1" err="1"/>
              <a:t>palpki</a:t>
            </a:r>
            <a:r>
              <a:rPr lang="cs-CZ" i="1"/>
              <a:t> </a:t>
            </a:r>
            <a:r>
              <a:rPr lang="ko-KR" altLang="en-US"/>
              <a:t>지신밟기</a:t>
            </a:r>
            <a:r>
              <a:rPr lang="en-US" altLang="ko-KR"/>
              <a:t>,</a:t>
            </a:r>
            <a:r>
              <a:rPr lang="cs-CZ" altLang="ko-KR"/>
              <a:t> maskový tanec, vyvolávající duchy země, přání za blaho jednotlivých domácností (chodí se do všech domů)</a:t>
            </a:r>
          </a:p>
        </p:txBody>
      </p:sp>
    </p:spTree>
    <p:extLst>
      <p:ext uri="{BB962C8B-B14F-4D97-AF65-F5344CB8AC3E}">
        <p14:creationId xmlns:p14="http://schemas.microsoft.com/office/powerpoint/2010/main" val="53688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pověrčivost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Žít bez duchů, božstev a démonů se v Koreji nedá</a:t>
            </a:r>
          </a:p>
          <a:p>
            <a:r>
              <a:rPr lang="cs-CZ"/>
              <a:t>A ani bez rituálů: pověrčivost je velká a pořád je třeba někoho prosit za blaho</a:t>
            </a:r>
          </a:p>
          <a:p>
            <a:r>
              <a:rPr lang="cs-CZ"/>
              <a:t>Proto raději co nejvíc</a:t>
            </a:r>
          </a:p>
          <a:p>
            <a:endParaRPr lang="cs-CZ"/>
          </a:p>
          <a:p>
            <a:r>
              <a:rPr lang="cs-CZ"/>
              <a:t>Modernita x pověrčivost</a:t>
            </a:r>
          </a:p>
          <a:p>
            <a:r>
              <a:rPr lang="cs-CZ"/>
              <a:t>Komunismus x pověrčivost</a:t>
            </a:r>
          </a:p>
          <a:p>
            <a:r>
              <a:rPr lang="cs-CZ"/>
              <a:t>Křesťanství x pověrčivost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58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Duše, duchové a démoni v literatuře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Hodně záznamů od konfuciánů, např. I </a:t>
            </a:r>
            <a:r>
              <a:rPr lang="en-US" err="1"/>
              <a:t>Ik</a:t>
            </a:r>
            <a:r>
              <a:rPr lang="en-US"/>
              <a:t> (1681-1763) </a:t>
            </a:r>
            <a:r>
              <a:rPr lang="cs-CZ"/>
              <a:t>v</a:t>
            </a:r>
            <a:r>
              <a:rPr lang="en-US"/>
              <a:t> </a:t>
            </a:r>
            <a:r>
              <a:rPr lang="en-US" i="1" err="1"/>
              <a:t>S</a:t>
            </a:r>
            <a:r>
              <a:rPr lang="en-US" err="1"/>
              <a:t>ŏ</a:t>
            </a:r>
            <a:r>
              <a:rPr lang="en-US" i="1" err="1"/>
              <a:t>ngho</a:t>
            </a:r>
            <a:r>
              <a:rPr lang="en-US" i="1"/>
              <a:t> </a:t>
            </a:r>
            <a:r>
              <a:rPr lang="en-US" i="1" err="1"/>
              <a:t>sas</a:t>
            </a:r>
            <a:r>
              <a:rPr lang="en-US" err="1"/>
              <a:t>ŏ</a:t>
            </a:r>
            <a:r>
              <a:rPr lang="en-US" i="1" err="1"/>
              <a:t>l</a:t>
            </a:r>
            <a:endParaRPr lang="en-US" i="1"/>
          </a:p>
          <a:p>
            <a:pPr marL="0" indent="0">
              <a:buNone/>
            </a:pPr>
            <a:r>
              <a:rPr lang="cs-CZ" altLang="ko-KR"/>
              <a:t> </a:t>
            </a:r>
            <a:r>
              <a:rPr lang="ko-KR" altLang="en-US"/>
              <a:t>星湖僿說 </a:t>
            </a:r>
            <a:endParaRPr lang="cs-CZ" altLang="ko-KR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Co je zajímalo?</a:t>
            </a:r>
          </a:p>
          <a:p>
            <a:pPr marL="0" indent="0">
              <a:buNone/>
            </a:pPr>
            <a:r>
              <a:rPr lang="cs-CZ"/>
              <a:t>Příběhy o neuvěřitelném společné na DV, i někteří démoni stejní</a:t>
            </a:r>
          </a:p>
        </p:txBody>
      </p:sp>
    </p:spTree>
    <p:extLst>
      <p:ext uri="{BB962C8B-B14F-4D97-AF65-F5344CB8AC3E}">
        <p14:creationId xmlns:p14="http://schemas.microsoft.com/office/powerpoint/2010/main" val="5077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Ochranná božstva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Univerzální: božstva hor, vod</a:t>
            </a:r>
          </a:p>
          <a:p>
            <a:r>
              <a:rPr lang="cs-CZ"/>
              <a:t>Božstva živlů</a:t>
            </a:r>
          </a:p>
          <a:p>
            <a:r>
              <a:rPr lang="cs-CZ" err="1"/>
              <a:t>Čchigwi</a:t>
            </a:r>
            <a:r>
              <a:rPr lang="cs-CZ"/>
              <a:t>, </a:t>
            </a:r>
            <a:r>
              <a:rPr lang="cs-CZ" err="1"/>
              <a:t>Čchojong</a:t>
            </a:r>
            <a:r>
              <a:rPr lang="cs-CZ"/>
              <a:t>, </a:t>
            </a:r>
            <a:r>
              <a:rPr lang="cs-CZ" err="1"/>
              <a:t>Samsin</a:t>
            </a:r>
            <a:r>
              <a:rPr lang="cs-CZ"/>
              <a:t> </a:t>
            </a:r>
            <a:r>
              <a:rPr lang="cs-CZ" err="1"/>
              <a:t>halmoni</a:t>
            </a:r>
            <a:r>
              <a:rPr lang="cs-CZ"/>
              <a:t>, </a:t>
            </a:r>
            <a:r>
              <a:rPr lang="cs-CZ" err="1"/>
              <a:t>Čchilsong</a:t>
            </a:r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atin typeface="Bahnschrift SemiBold Condensed" panose="020B0502040204020203" pitchFamily="34" charset="0"/>
              </a:rPr>
              <a:t>Čchilsong</a:t>
            </a:r>
            <a:endParaRPr lang="cs-CZ">
              <a:latin typeface="Bahnschrift SemiBold Condensed" panose="020B0502040204020203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42" y="2093976"/>
            <a:ext cx="2485580" cy="4051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9225"/>
            <a:ext cx="3048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Samsin</a:t>
            </a:r>
            <a:r>
              <a:rPr lang="cs-CZ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7400" y="2393950"/>
            <a:ext cx="55435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5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atin typeface="Bahnschrift SemiBold Condensed" panose="020B0502040204020203" pitchFamily="34" charset="0"/>
              </a:rPr>
              <a:t>Čchojong</a:t>
            </a:r>
            <a:endParaRPr lang="cs-CZ">
              <a:latin typeface="Bahnschrift SemiBold Condensed" panose="020B0502040204020203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2" y="1990272"/>
            <a:ext cx="3919421" cy="4051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22" y="0"/>
            <a:ext cx="45720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1285875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Duchové venku a duchové uvnitř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Všechno má ducha/božstvo</a:t>
            </a:r>
          </a:p>
          <a:p>
            <a:r>
              <a:rPr lang="cs-CZ"/>
              <a:t>božstva</a:t>
            </a:r>
          </a:p>
          <a:p>
            <a:r>
              <a:rPr lang="cs-CZ"/>
              <a:t>Důležitá božstva kosmická, přírodní</a:t>
            </a:r>
          </a:p>
          <a:p>
            <a:r>
              <a:rPr lang="cs-CZ"/>
              <a:t>Božstva, kterým je nutné obětovat venku</a:t>
            </a:r>
          </a:p>
          <a:p>
            <a:r>
              <a:rPr lang="cs-CZ"/>
              <a:t>A vevnitř</a:t>
            </a:r>
          </a:p>
          <a:p>
            <a:r>
              <a:rPr lang="cs-CZ"/>
              <a:t>Pantheon obecný, regionální a rodinný</a:t>
            </a:r>
          </a:p>
          <a:p>
            <a:r>
              <a:rPr lang="cs-CZ"/>
              <a:t>Dělení?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32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Neutrální duchové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Mohou mít obě funkce, + i –</a:t>
            </a:r>
          </a:p>
          <a:p>
            <a:r>
              <a:rPr lang="cs-CZ"/>
              <a:t>Mohou se rozzlobit, když se s nimi nezachází dobře a naopak</a:t>
            </a:r>
          </a:p>
          <a:p>
            <a:r>
              <a:rPr lang="cs-CZ"/>
              <a:t>Duchové jsou obecně kapriciózní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43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Přehled démonů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err="1"/>
              <a:t>Tokkebi</a:t>
            </a:r>
            <a:endParaRPr lang="cs-CZ" i="1"/>
          </a:p>
          <a:p>
            <a:r>
              <a:rPr lang="cs-CZ" i="1" err="1"/>
              <a:t>Kumiho</a:t>
            </a:r>
            <a:r>
              <a:rPr lang="cs-CZ"/>
              <a:t>, kočka a </a:t>
            </a:r>
            <a:r>
              <a:rPr lang="cs-CZ" i="1" err="1"/>
              <a:t>osori</a:t>
            </a:r>
            <a:endParaRPr lang="cs-CZ" i="1"/>
          </a:p>
          <a:p>
            <a:r>
              <a:rPr lang="cs-CZ" i="1" err="1"/>
              <a:t>kangčchori</a:t>
            </a:r>
            <a:r>
              <a:rPr lang="cs-CZ"/>
              <a:t> </a:t>
            </a:r>
            <a:r>
              <a:rPr lang="ko-KR" altLang="en-US" b="1"/>
              <a:t>강철이</a:t>
            </a:r>
            <a:r>
              <a:rPr lang="cs-CZ" altLang="ko-KR" b="1"/>
              <a:t> </a:t>
            </a:r>
            <a:r>
              <a:rPr lang="ko-KR" altLang="en-US"/>
              <a:t>強鐵</a:t>
            </a:r>
            <a:r>
              <a:rPr lang="cs-CZ" altLang="ko-KR"/>
              <a:t> – dokáže spálit všechno v okruhu pěti </a:t>
            </a:r>
            <a:r>
              <a:rPr lang="cs-CZ" altLang="ko-KR" err="1"/>
              <a:t>ri</a:t>
            </a:r>
            <a:endParaRPr lang="cs-CZ" altLang="ko-KR"/>
          </a:p>
          <a:p>
            <a:r>
              <a:rPr lang="cs-CZ" i="1" err="1"/>
              <a:t>pulke</a:t>
            </a:r>
            <a:r>
              <a:rPr lang="cs-CZ"/>
              <a:t> (ohnivý pes) – totéž, podobá se svým severoevropským protějškům</a:t>
            </a:r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35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latin typeface="Bahnschrift Condensed" panose="020B0502040204020203" pitchFamily="34" charset="0"/>
              </a:rPr>
              <a:t>Kangčchori</a:t>
            </a:r>
            <a:r>
              <a:rPr lang="cs-CZ">
                <a:latin typeface="Bahnschrift Condensed" panose="020B0502040204020203" pitchFamily="34" charset="0"/>
              </a:rPr>
              <a:t> a PULKE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335" y="2307545"/>
            <a:ext cx="2590800" cy="1762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644" y="3318510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3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03" y="2443117"/>
            <a:ext cx="6102376" cy="40513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243" y="2443117"/>
            <a:ext cx="2737341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tokkebi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834" y="2120900"/>
            <a:ext cx="481268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4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tokkebi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27" t="-15441" r="-50266" b="9097"/>
          <a:stretch/>
        </p:blipFill>
        <p:spPr>
          <a:xfrm>
            <a:off x="3608961" y="2315182"/>
            <a:ext cx="9391490" cy="48904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Pravá složená závorka 4"/>
          <p:cNvSpPr/>
          <p:nvPr/>
        </p:nvSpPr>
        <p:spPr>
          <a:xfrm>
            <a:off x="6277260" y="2247089"/>
            <a:ext cx="45719" cy="40369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80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Co dělají?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Jsou to démoni, žádní lidé</a:t>
            </a:r>
          </a:p>
          <a:p>
            <a:r>
              <a:rPr lang="cs-CZ"/>
              <a:t>Jsou velcí a mají jednu nohu, ví se v 16. století</a:t>
            </a:r>
          </a:p>
          <a:p>
            <a:r>
              <a:rPr lang="cs-CZ"/>
              <a:t>Jsou to božstva a jako božstvům se jim nosí obětiny – kult se ale vytratil (slabika –</a:t>
            </a:r>
            <a:r>
              <a:rPr lang="cs-CZ" err="1"/>
              <a:t>abi</a:t>
            </a:r>
            <a:r>
              <a:rPr lang="cs-CZ"/>
              <a:t> ukazuje na původní uctívání, něco jako </a:t>
            </a:r>
            <a:r>
              <a:rPr lang="cs-CZ" err="1"/>
              <a:t>puongsin</a:t>
            </a:r>
            <a:r>
              <a:rPr lang="cs-CZ"/>
              <a:t>)</a:t>
            </a:r>
          </a:p>
          <a:p>
            <a:r>
              <a:rPr lang="cs-CZ"/>
              <a:t>V </a:t>
            </a:r>
            <a:r>
              <a:rPr lang="cs-CZ" err="1"/>
              <a:t>Čolla</a:t>
            </a:r>
            <a:r>
              <a:rPr lang="cs-CZ"/>
              <a:t> roznašeči nemocí, ženy posedlé </a:t>
            </a:r>
            <a:r>
              <a:rPr lang="cs-CZ" err="1"/>
              <a:t>tokkebim</a:t>
            </a:r>
            <a:r>
              <a:rPr lang="cs-CZ"/>
              <a:t> (kut)</a:t>
            </a:r>
          </a:p>
          <a:p>
            <a:r>
              <a:rPr lang="cs-CZ"/>
              <a:t>Postupem času se stali zlí, nejdřív rádi alkohol a ženy, pak hrabiví, ale nevědí, kam poklad zakopali,  rádi se perou a rádi by žili s lidmi, svůj nesmrtelný status ztratí svatbou s dívkou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27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kumiho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845" y="2093976"/>
            <a:ext cx="280278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4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225" y="484632"/>
            <a:ext cx="10058400" cy="1609344"/>
          </a:xfrm>
        </p:spPr>
        <p:txBody>
          <a:bodyPr/>
          <a:lstStyle/>
          <a:p>
            <a:r>
              <a:rPr lang="cs-CZ"/>
              <a:t>Démoni s lidskou podobou</a:t>
            </a:r>
            <a:br>
              <a:rPr lang="cs-CZ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 i="1" err="1"/>
              <a:t>Čosung</a:t>
            </a:r>
            <a:r>
              <a:rPr lang="cs-CZ" i="1"/>
              <a:t> </a:t>
            </a:r>
            <a:r>
              <a:rPr lang="cs-CZ" i="1" err="1"/>
              <a:t>sadža</a:t>
            </a:r>
            <a:r>
              <a:rPr lang="cs-CZ" i="1"/>
              <a:t> </a:t>
            </a:r>
            <a:r>
              <a:rPr lang="cs-CZ"/>
              <a:t>– </a:t>
            </a:r>
            <a:r>
              <a:rPr lang="ko-KR" altLang="en-US"/>
              <a:t>저승사자</a:t>
            </a:r>
            <a:r>
              <a:rPr lang="cs-CZ" altLang="ko-KR"/>
              <a:t>, poslové Jamy, černé šaty a klobouky</a:t>
            </a:r>
            <a:endParaRPr lang="cs-CZ"/>
          </a:p>
          <a:p>
            <a:r>
              <a:rPr lang="cs-CZ" i="1" err="1"/>
              <a:t>Čchonjo</a:t>
            </a:r>
            <a:r>
              <a:rPr lang="cs-CZ" i="1"/>
              <a:t> </a:t>
            </a:r>
            <a:r>
              <a:rPr lang="cs-CZ" i="1" err="1"/>
              <a:t>kwisin</a:t>
            </a:r>
            <a:r>
              <a:rPr lang="cs-CZ" i="1"/>
              <a:t> </a:t>
            </a:r>
            <a:r>
              <a:rPr lang="ko-KR" altLang="en-US"/>
              <a:t>처녀귀신 </a:t>
            </a:r>
            <a:r>
              <a:rPr lang="cs-CZ" altLang="ko-KR"/>
              <a:t>– panny v bílých šatech, rozcuchané rozpuštěné vlasy</a:t>
            </a:r>
          </a:p>
          <a:p>
            <a:r>
              <a:rPr lang="cs-CZ" altLang="ko-KR" i="1" err="1"/>
              <a:t>Talgal</a:t>
            </a:r>
            <a:r>
              <a:rPr lang="cs-CZ" altLang="ko-KR" i="1"/>
              <a:t> </a:t>
            </a:r>
            <a:r>
              <a:rPr lang="cs-CZ" altLang="ko-KR" i="1" err="1"/>
              <a:t>kwisin</a:t>
            </a:r>
            <a:r>
              <a:rPr lang="cs-CZ" altLang="ko-KR" i="1"/>
              <a:t> </a:t>
            </a:r>
            <a:r>
              <a:rPr lang="cs-CZ" altLang="ko-KR"/>
              <a:t>– něco podobného, číhá ale v horách na poutníky</a:t>
            </a:r>
          </a:p>
          <a:p>
            <a:r>
              <a:rPr lang="cs-CZ" altLang="ko-KR" i="1"/>
              <a:t>Mul </a:t>
            </a:r>
            <a:r>
              <a:rPr lang="cs-CZ" altLang="ko-KR" i="1" err="1"/>
              <a:t>kwisin</a:t>
            </a:r>
            <a:r>
              <a:rPr lang="cs-CZ" altLang="ko-KR" i="1"/>
              <a:t> </a:t>
            </a:r>
            <a:r>
              <a:rPr lang="ko-KR" altLang="en-US"/>
              <a:t>물귀신</a:t>
            </a:r>
            <a:r>
              <a:rPr lang="cs-CZ" altLang="ko-KR"/>
              <a:t> – bledí, mokří a s dlouhýma rukama (utopení)</a:t>
            </a:r>
          </a:p>
          <a:p>
            <a:endParaRPr lang="cs-CZ" altLang="ko-KR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93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s nimi zacházet?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Konkrétní recepty mlhavé</a:t>
            </a:r>
          </a:p>
          <a:p>
            <a:r>
              <a:rPr lang="cs-CZ"/>
              <a:t>Nebát se</a:t>
            </a:r>
          </a:p>
          <a:p>
            <a:r>
              <a:rPr lang="cs-CZ"/>
              <a:t>Jednat uctivě, pokusit se vyhovět, vyslechnout přání a splnit</a:t>
            </a:r>
          </a:p>
          <a:p>
            <a:r>
              <a:rPr lang="cs-CZ"/>
              <a:t>U lišek a koček a ženských démonů chytit a nepustit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11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duchové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Duchové zemřelých jsou v zásadě duchové-božstva</a:t>
            </a:r>
            <a:r>
              <a:rPr lang="en-US"/>
              <a:t> (神</a:t>
            </a:r>
            <a:r>
              <a:rPr lang="cs-CZ"/>
              <a:t> </a:t>
            </a:r>
            <a:r>
              <a:rPr lang="en-US" i="1"/>
              <a:t>sin</a:t>
            </a:r>
            <a:r>
              <a:rPr lang="en-US"/>
              <a:t>)</a:t>
            </a:r>
            <a:r>
              <a:rPr lang="cs-CZ"/>
              <a:t>, tedy prospěšní, ale mohou být i</a:t>
            </a:r>
            <a:r>
              <a:rPr lang="en-US"/>
              <a:t> (鬼</a:t>
            </a:r>
            <a:r>
              <a:rPr lang="cs-CZ"/>
              <a:t> </a:t>
            </a:r>
            <a:r>
              <a:rPr lang="en-US" i="1" err="1"/>
              <a:t>kwi</a:t>
            </a:r>
            <a:r>
              <a:rPr lang="en-US"/>
              <a:t>)</a:t>
            </a:r>
            <a:endParaRPr lang="cs-CZ"/>
          </a:p>
          <a:p>
            <a:r>
              <a:rPr lang="cs-CZ"/>
              <a:t>Božstva prospěšná většinou přírodní</a:t>
            </a:r>
            <a:r>
              <a:rPr lang="en-US"/>
              <a:t> (</a:t>
            </a:r>
            <a:r>
              <a:rPr lang="en-US" err="1"/>
              <a:t>自然神</a:t>
            </a:r>
            <a:r>
              <a:rPr lang="cs-CZ"/>
              <a:t> </a:t>
            </a:r>
            <a:r>
              <a:rPr lang="cs-CZ" i="1" err="1"/>
              <a:t>čajon</a:t>
            </a:r>
            <a:r>
              <a:rPr lang="en-US" i="1"/>
              <a:t> sin</a:t>
            </a:r>
            <a:r>
              <a:rPr lang="en-US"/>
              <a:t>) a</a:t>
            </a:r>
            <a:r>
              <a:rPr lang="cs-CZ"/>
              <a:t> lidská</a:t>
            </a:r>
            <a:r>
              <a:rPr lang="en-US"/>
              <a:t> (</a:t>
            </a:r>
            <a:r>
              <a:rPr lang="en-US" err="1"/>
              <a:t>人神</a:t>
            </a:r>
            <a:r>
              <a:rPr lang="cs-CZ"/>
              <a:t> </a:t>
            </a:r>
            <a:r>
              <a:rPr lang="en-US" i="1"/>
              <a:t>in sin</a:t>
            </a:r>
            <a:r>
              <a:rPr lang="en-US"/>
              <a:t>)</a:t>
            </a:r>
            <a:endParaRPr lang="cs-CZ"/>
          </a:p>
          <a:p>
            <a:r>
              <a:rPr lang="cs-CZ"/>
              <a:t>Ochranná zvířata (</a:t>
            </a:r>
            <a:r>
              <a:rPr lang="cs-CZ" err="1"/>
              <a:t>hema</a:t>
            </a:r>
            <a:r>
              <a:rPr lang="cs-CZ"/>
              <a:t>, </a:t>
            </a:r>
            <a:r>
              <a:rPr lang="cs-CZ" err="1"/>
              <a:t>hetche</a:t>
            </a:r>
            <a:r>
              <a:rPr lang="cs-CZ"/>
              <a:t>, </a:t>
            </a:r>
            <a:r>
              <a:rPr lang="cs-CZ" err="1"/>
              <a:t>čapsang</a:t>
            </a:r>
            <a:r>
              <a:rPr lang="cs-CZ"/>
              <a:t>, drakové, tygři, </a:t>
            </a:r>
            <a:r>
              <a:rPr lang="cs-CZ" err="1"/>
              <a:t>čchilini</a:t>
            </a:r>
            <a:r>
              <a:rPr lang="cs-CZ"/>
              <a:t>, fénixové) – jsou spíš strážní, posvátná</a:t>
            </a:r>
          </a:p>
          <a:p>
            <a:r>
              <a:rPr lang="cs-CZ"/>
              <a:t>Asi stejné množství obou kategorií</a:t>
            </a:r>
          </a:p>
        </p:txBody>
      </p:sp>
    </p:spTree>
    <p:extLst>
      <p:ext uri="{BB962C8B-B14F-4D97-AF65-F5344CB8AC3E}">
        <p14:creationId xmlns:p14="http://schemas.microsoft.com/office/powerpoint/2010/main" val="3736281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se poznají?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 žen se počká do rána (pak naberou pravou podobu), někdy stačí půlnoc</a:t>
            </a:r>
          </a:p>
          <a:p>
            <a:r>
              <a:rPr lang="cs-CZ"/>
              <a:t>U mstivých démonů je nutné je zabít (had převtělený do syna)</a:t>
            </a:r>
          </a:p>
          <a:p>
            <a:r>
              <a:rPr lang="cs-CZ"/>
              <a:t>U démonů – ohlásí se rámusem, mlhou, smradem</a:t>
            </a:r>
          </a:p>
        </p:txBody>
      </p:sp>
    </p:spTree>
    <p:extLst>
      <p:ext uri="{BB962C8B-B14F-4D97-AF65-F5344CB8AC3E}">
        <p14:creationId xmlns:p14="http://schemas.microsoft.com/office/powerpoint/2010/main" val="294414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Dají se ovládat jako celek?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Im</a:t>
            </a:r>
            <a:r>
              <a:rPr lang="cs-CZ"/>
              <a:t> </a:t>
            </a:r>
            <a:r>
              <a:rPr lang="cs-CZ" err="1"/>
              <a:t>Pang</a:t>
            </a:r>
            <a:r>
              <a:rPr lang="cs-CZ"/>
              <a:t> a vládce duchů</a:t>
            </a:r>
          </a:p>
          <a:p>
            <a:endParaRPr lang="cs-CZ"/>
          </a:p>
          <a:p>
            <a:r>
              <a:rPr lang="cs-CZ"/>
              <a:t>(příběh)</a:t>
            </a:r>
          </a:p>
          <a:p>
            <a:r>
              <a:rPr lang="cs-CZ"/>
              <a:t>Nový rok, sněm, přepočítat, znovu vysvětlit, co se má a nemá, popřípadě potrestat</a:t>
            </a:r>
          </a:p>
          <a:p>
            <a:r>
              <a:rPr lang="cs-CZ"/>
              <a:t>Kdo to může dělat? Energie, ovšem absolutně chudý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179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Im</a:t>
            </a:r>
            <a:r>
              <a:rPr lang="cs-CZ"/>
              <a:t> </a:t>
            </a:r>
            <a:r>
              <a:rPr lang="cs-CZ" err="1"/>
              <a:t>Pang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Jeden démon se dostavil pozdě a další ještě přelézal zeď. Ty poručil mistr přivléct a spoutat. První démon se kál:</a:t>
            </a:r>
          </a:p>
          <a:p>
            <a:r>
              <a:rPr lang="cs-CZ"/>
              <a:t>„Měl jsem právě dost těžký případ. Podle rozkazu jsem musel zaletět do </a:t>
            </a:r>
            <a:r>
              <a:rPr lang="cs-CZ" err="1"/>
              <a:t>Jŏngnamu</a:t>
            </a:r>
            <a:r>
              <a:rPr lang="cs-CZ"/>
              <a:t> nakazit neštovicemi jakéhosi literáta. Mám za sebou dlouhou cestu a opozdil jsem se, což je zajisté neomluvitelný přečin.“</a:t>
            </a:r>
          </a:p>
          <a:p>
            <a:r>
              <a:rPr lang="cs-CZ"/>
              <a:t>A démon, který přelézal zeď, se vymlouval takto:</a:t>
            </a:r>
          </a:p>
          <a:p>
            <a:r>
              <a:rPr lang="cs-CZ"/>
              <a:t>„Já jsem měl zase za úkol roznést tyfovou nákazu do jednoho domu v </a:t>
            </a:r>
            <a:r>
              <a:rPr lang="cs-CZ" err="1"/>
              <a:t>Kjŏnggi</a:t>
            </a:r>
            <a:r>
              <a:rPr lang="cs-CZ"/>
              <a:t>. Sice jsem věděl, že se dnes koná přijetí, ale nestihl jsem je včas. Vím, že opozdit se a navíc přelézat cizí zeď je zločin.“</a:t>
            </a:r>
          </a:p>
        </p:txBody>
      </p:sp>
    </p:spTree>
    <p:extLst>
      <p:ext uri="{BB962C8B-B14F-4D97-AF65-F5344CB8AC3E}">
        <p14:creationId xmlns:p14="http://schemas.microsoft.com/office/powerpoint/2010/main" val="4254549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Mistr vyslechl jejich výmluvy a vyčinil jim mohutným hromovým hlasem:</a:t>
            </a:r>
          </a:p>
          <a:p>
            <a:r>
              <a:rPr lang="cs-CZ"/>
              <a:t>„Co to tu vykládáte? Nejenže jste nesplnili můj příkaz, ale přes výslovný zákaz jste roznášeli nebezpečné nemoci. Váš zločin je tím větší. A ještě lezete přes zeď do domu vysokého státního úředníka!“ A ihned nařídil, aby byli potrestáni. Ten, který se jen dostavil pozdě, měl dostat sto ran holí, ten, který lezl přes zeď, dvě stě ran. Oba byli spoutáni řetězy a uvrženi do vězení. </a:t>
            </a:r>
          </a:p>
          <a:p>
            <a:r>
              <a:rPr lang="cs-CZ"/>
              <a:t>Pak se mistr obrátil k ostatním démonům a nabádal je silným hlasem, aby během roku nevstupovali do lidských obydlí a neroznášeli nemoci. Třikrát jim to přikázal a pětkrát to strážní zopakovali. Pak bylo slyšení u konce, démoni se hluboce poklonili a odcházeli branou. </a:t>
            </a:r>
          </a:p>
        </p:txBody>
      </p:sp>
    </p:spTree>
    <p:extLst>
      <p:ext uri="{BB962C8B-B14F-4D97-AF65-F5344CB8AC3E}">
        <p14:creationId xmlns:p14="http://schemas.microsoft.com/office/powerpoint/2010/main" val="1557018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Univerzální ochranné praktiky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Talismany na hlavní bránu domu </a:t>
            </a:r>
            <a:r>
              <a:rPr lang="cs-CZ" i="1" dirty="0" err="1"/>
              <a:t>Sinta</a:t>
            </a:r>
            <a:r>
              <a:rPr lang="cs-CZ" i="1" dirty="0"/>
              <a:t> Ullu </a:t>
            </a:r>
            <a:r>
              <a:rPr lang="cs-CZ" dirty="0"/>
              <a:t>(</a:t>
            </a:r>
            <a:r>
              <a:rPr lang="ko-KR" altLang="en-US" dirty="0"/>
              <a:t>신다울루 神茶鬱壘</a:t>
            </a:r>
            <a:r>
              <a:rPr lang="en-US" altLang="ko-KR" dirty="0"/>
              <a:t>)</a:t>
            </a:r>
            <a:endParaRPr lang="cs-CZ" dirty="0"/>
          </a:p>
          <a:p>
            <a:r>
              <a:rPr lang="en-US" dirty="0" err="1"/>
              <a:t>Sinta</a:t>
            </a:r>
            <a:r>
              <a:rPr lang="en-US" dirty="0"/>
              <a:t> a</a:t>
            </a:r>
            <a:r>
              <a:rPr lang="cs-CZ" dirty="0"/>
              <a:t> </a:t>
            </a:r>
            <a:r>
              <a:rPr lang="en-US" dirty="0" err="1"/>
              <a:t>Ullu</a:t>
            </a:r>
            <a:r>
              <a:rPr lang="en-US" dirty="0"/>
              <a:t> </a:t>
            </a:r>
            <a:r>
              <a:rPr lang="cs-CZ" dirty="0"/>
              <a:t>byli prý bratři, byli silní a měli ohnivé oči, dobří v boji s démony</a:t>
            </a:r>
            <a:endParaRPr lang="en-US" dirty="0"/>
          </a:p>
          <a:p>
            <a:r>
              <a:rPr lang="cs-CZ" dirty="0"/>
              <a:t>Totéž </a:t>
            </a:r>
            <a:r>
              <a:rPr lang="cs-CZ" dirty="0" err="1"/>
              <a:t>Čchojong</a:t>
            </a:r>
            <a:r>
              <a:rPr lang="cs-CZ" dirty="0"/>
              <a:t>, čínský </a:t>
            </a:r>
            <a:r>
              <a:rPr lang="cs-CZ" dirty="0" err="1"/>
              <a:t>Čang</a:t>
            </a:r>
            <a:r>
              <a:rPr lang="cs-CZ" dirty="0"/>
              <a:t> </a:t>
            </a:r>
            <a:r>
              <a:rPr lang="cs-CZ" dirty="0" err="1"/>
              <a:t>Kchuej</a:t>
            </a:r>
            <a:endParaRPr lang="cs-CZ" dirty="0"/>
          </a:p>
          <a:p>
            <a:r>
              <a:rPr lang="cs-CZ" dirty="0"/>
              <a:t>Nebo jedení </a:t>
            </a:r>
            <a:r>
              <a:rPr lang="en-US" i="1" dirty="0"/>
              <a:t>p</a:t>
            </a:r>
            <a:r>
              <a:rPr lang="cs-CZ" i="1" dirty="0"/>
              <a:t>ch</a:t>
            </a:r>
            <a:r>
              <a:rPr lang="en-US" i="1" dirty="0"/>
              <a:t>at</a:t>
            </a:r>
            <a:r>
              <a:rPr lang="cs-CZ" i="1" dirty="0" err="1"/>
              <a:t>čc</a:t>
            </a:r>
            <a:r>
              <a:rPr lang="en-US" i="1" dirty="0" err="1"/>
              <a:t>huk</a:t>
            </a:r>
            <a:r>
              <a:rPr lang="en-US" i="1" dirty="0"/>
              <a:t> </a:t>
            </a:r>
            <a:r>
              <a:rPr lang="en-US" dirty="0"/>
              <a:t>o </a:t>
            </a:r>
            <a:r>
              <a:rPr lang="cs-CZ" dirty="0"/>
              <a:t>zimním slunovratu (duchové nemají rádi tuhle barvu)</a:t>
            </a:r>
          </a:p>
          <a:p>
            <a:r>
              <a:rPr lang="cs-CZ" dirty="0"/>
              <a:t>Na </a:t>
            </a:r>
            <a:r>
              <a:rPr lang="cs-CZ" dirty="0" err="1"/>
              <a:t>Čedžu</a:t>
            </a:r>
            <a:r>
              <a:rPr lang="cs-CZ" dirty="0"/>
              <a:t> svolávali šamani všechny duchy o NR naráz a dělali pro ně rituál </a:t>
            </a:r>
            <a:r>
              <a:rPr lang="cs-CZ" i="1" dirty="0" err="1"/>
              <a:t>hwaban</a:t>
            </a:r>
            <a:r>
              <a:rPr lang="cs-CZ" i="1" dirty="0"/>
              <a:t> </a:t>
            </a:r>
            <a:r>
              <a:rPr lang="ko-KR" altLang="en-US" dirty="0"/>
              <a:t>花盤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25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šamanky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Pantheon šamanek široký + osobní</a:t>
            </a:r>
          </a:p>
          <a:p>
            <a:r>
              <a:rPr lang="cs-CZ"/>
              <a:t>Matka Pari </a:t>
            </a:r>
          </a:p>
        </p:txBody>
      </p:sp>
    </p:spTree>
    <p:extLst>
      <p:ext uri="{BB962C8B-B14F-4D97-AF65-F5344CB8AC3E}">
        <p14:creationId xmlns:p14="http://schemas.microsoft.com/office/powerpoint/2010/main" val="428382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Nedůvěra v šamanky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I </a:t>
            </a:r>
            <a:r>
              <a:rPr lang="cs-CZ" err="1"/>
              <a:t>Kjuboova</a:t>
            </a:r>
            <a:r>
              <a:rPr lang="cs-CZ"/>
              <a:t> Stará šamanka</a:t>
            </a:r>
          </a:p>
          <a:p>
            <a:r>
              <a:rPr lang="cs-CZ" err="1"/>
              <a:t>Pchesoly</a:t>
            </a:r>
            <a:r>
              <a:rPr lang="cs-CZ"/>
              <a:t> a šamanky</a:t>
            </a:r>
          </a:p>
          <a:p>
            <a:r>
              <a:rPr lang="cs-CZ"/>
              <a:t>Šamanka, která byla ta pravá (vyvolala ducha přítele nevěřícího)</a:t>
            </a:r>
          </a:p>
        </p:txBody>
      </p:sp>
    </p:spTree>
    <p:extLst>
      <p:ext uri="{BB962C8B-B14F-4D97-AF65-F5344CB8AC3E}">
        <p14:creationId xmlns:p14="http://schemas.microsoft.com/office/powerpoint/2010/main" val="2673017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Light Condensed" panose="020B0502040204020203" pitchFamily="34" charset="0"/>
              </a:rPr>
              <a:t>čarodějové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Magie je něco jiného než šamanismus, proto šamanismus a čarodějnictví spolu souvisí (magie kladná a záporná)</a:t>
            </a:r>
          </a:p>
          <a:p>
            <a:r>
              <a:rPr lang="cs-CZ"/>
              <a:t>Mágové jsou zaznamenáni </a:t>
            </a:r>
          </a:p>
          <a:p>
            <a:r>
              <a:rPr lang="cs-CZ"/>
              <a:t>Co umějí? Proměna, předpovídají katastrofy a dokáží je přestát</a:t>
            </a:r>
          </a:p>
          <a:p>
            <a:r>
              <a:rPr lang="cs-CZ"/>
              <a:t>Souboje (</a:t>
            </a:r>
            <a:r>
              <a:rPr lang="cs-CZ" err="1"/>
              <a:t>Suro</a:t>
            </a:r>
            <a:r>
              <a:rPr lang="cs-CZ"/>
              <a:t> a </a:t>
            </a:r>
            <a:r>
              <a:rPr lang="cs-CZ" err="1"/>
              <a:t>Tcharhe</a:t>
            </a:r>
            <a:r>
              <a:rPr lang="cs-CZ"/>
              <a:t>, Jun </a:t>
            </a:r>
            <a:r>
              <a:rPr lang="cs-CZ" err="1"/>
              <a:t>Sepchjong</a:t>
            </a:r>
            <a:r>
              <a:rPr lang="cs-CZ"/>
              <a:t> a </a:t>
            </a:r>
            <a:r>
              <a:rPr lang="cs-CZ" err="1"/>
              <a:t>Čon</a:t>
            </a:r>
            <a:r>
              <a:rPr lang="cs-CZ"/>
              <a:t> </a:t>
            </a:r>
            <a:r>
              <a:rPr lang="cs-CZ" err="1"/>
              <a:t>Učchi</a:t>
            </a:r>
            <a:r>
              <a:rPr lang="cs-CZ"/>
              <a:t>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465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Duchové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Kde se berou? Není známo</a:t>
            </a:r>
          </a:p>
          <a:p>
            <a:r>
              <a:rPr lang="cs-CZ"/>
              <a:t>Proč to dělají? Nevědí, nemůžou si pomoct</a:t>
            </a:r>
          </a:p>
          <a:p>
            <a:r>
              <a:rPr lang="cs-CZ"/>
              <a:t>Vědí, že páchají něco zlého? Ne. </a:t>
            </a:r>
          </a:p>
          <a:p>
            <a:r>
              <a:rPr lang="cs-CZ"/>
              <a:t>Jak se dají usmířit? Většinou si řeknou.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904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tuoksin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Náhle se před zástěnou u vchodu do ženské části domu objevil jakýsi mladík, velmi ohavný, nečesaný, ve věku tak patnácti let. Rodina a hosté si nejprve mysleli, že je to dítě některého ze sluhů, a neptali se, kde se tu vzal. Jen jedna žena, která ho viděla pohybovat se příliš blízko vnitřních pokojů, poslala služku, aby ho odtamtud vyhnala. Ale on stál, nehýbal se a neodpovídal. Služka spustila:</a:t>
            </a:r>
          </a:p>
          <a:p>
            <a:r>
              <a:rPr lang="cs-CZ"/>
              <a:t>„A ty jsi z jakého domu, rošťáku, že se tady potuluješ u dveří ženských a koukáš, jak se tam dostat? A když ti říkám, ať odsud vypadneš, tak stojíš jako dřevo a nevypadneš!“</a:t>
            </a:r>
          </a:p>
          <a:p>
            <a:r>
              <a:rPr lang="cs-CZ"/>
              <a:t>Kluk zase ani slovo, stál a zarytě mlčel. To přilákalo pozornost společnosti a ta se začala dohadovat, čí sluha to je, ale nikdo o něm nic nevěděl. A on tam pořád stál a nic neříkal. Všechny pozvané ženské se rozzlobily, nadávaly mu, ať odprejskne, a začaly ho silou tahat pryč. Ale nepohnuly jím ani trochu. Byl jako skála zapuštěná v zemi, absolutně nehybný. A jak byly vzteklé, řekly to chlapům. Ať ho vyvedou oni.</a:t>
            </a:r>
          </a:p>
        </p:txBody>
      </p:sp>
    </p:spTree>
    <p:extLst>
      <p:ext uri="{BB962C8B-B14F-4D97-AF65-F5344CB8AC3E}">
        <p14:creationId xmlns:p14="http://schemas.microsoft.com/office/powerpoint/2010/main" val="340886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kwi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err="1"/>
              <a:t>Kwisin</a:t>
            </a:r>
            <a:r>
              <a:rPr lang="cs-CZ"/>
              <a:t> jsou ti, co zemřeli daleko od domova </a:t>
            </a:r>
            <a:r>
              <a:rPr lang="en-US" err="1"/>
              <a:t>客鬼</a:t>
            </a:r>
            <a:r>
              <a:rPr lang="cs-CZ"/>
              <a:t> </a:t>
            </a:r>
            <a:r>
              <a:rPr lang="en-US" i="1" err="1"/>
              <a:t>kek</a:t>
            </a:r>
            <a:r>
              <a:rPr lang="cs-CZ" i="1" err="1"/>
              <a:t>kwi</a:t>
            </a:r>
            <a:endParaRPr lang="cs-CZ"/>
          </a:p>
          <a:p>
            <a:r>
              <a:rPr lang="cs-CZ"/>
              <a:t>Duchové z místa nepřirozené smrti </a:t>
            </a:r>
            <a:r>
              <a:rPr lang="ko-KR" altLang="en-US"/>
              <a:t>喪門</a:t>
            </a:r>
            <a:r>
              <a:rPr lang="cs-CZ" altLang="ko-KR"/>
              <a:t> </a:t>
            </a:r>
            <a:r>
              <a:rPr lang="en-US" i="1" err="1"/>
              <a:t>sangmun</a:t>
            </a:r>
            <a:endParaRPr lang="cs-CZ"/>
          </a:p>
          <a:p>
            <a:r>
              <a:rPr lang="cs-CZ"/>
              <a:t>Duše dětí, které neprošly obřadem dospělosti </a:t>
            </a:r>
            <a:r>
              <a:rPr lang="en-US" err="1"/>
              <a:t>太子鬼</a:t>
            </a:r>
            <a:r>
              <a:rPr lang="cs-CZ"/>
              <a:t> </a:t>
            </a:r>
            <a:r>
              <a:rPr lang="en-US" i="1" err="1"/>
              <a:t>te</a:t>
            </a:r>
            <a:r>
              <a:rPr lang="cs-CZ" i="1" err="1"/>
              <a:t>dž</a:t>
            </a:r>
            <a:r>
              <a:rPr lang="en-US" i="1"/>
              <a:t>a</a:t>
            </a:r>
            <a:r>
              <a:rPr lang="cs-CZ" i="1"/>
              <a:t>g</a:t>
            </a:r>
            <a:r>
              <a:rPr lang="en-US" i="1" err="1"/>
              <a:t>wi</a:t>
            </a:r>
            <a:endParaRPr lang="en-US"/>
          </a:p>
          <a:p>
            <a:r>
              <a:rPr lang="cs-CZ"/>
              <a:t>Děti, které byly opuštěné matkou a umřely hlady </a:t>
            </a:r>
            <a:r>
              <a:rPr lang="ko-KR" altLang="en-US"/>
              <a:t>새타니 </a:t>
            </a:r>
            <a:r>
              <a:rPr lang="cs-CZ" i="1" err="1"/>
              <a:t>setchani</a:t>
            </a:r>
            <a:r>
              <a:rPr lang="cs-CZ"/>
              <a:t>, </a:t>
            </a:r>
          </a:p>
          <a:p>
            <a:r>
              <a:rPr lang="cs-CZ"/>
              <a:t>Neženatí </a:t>
            </a:r>
            <a:r>
              <a:rPr lang="ko-KR" altLang="en-US"/>
              <a:t>몽달귀 </a:t>
            </a:r>
            <a:r>
              <a:rPr lang="cs-CZ" i="1" err="1"/>
              <a:t>mongdalkwi</a:t>
            </a:r>
            <a:r>
              <a:rPr lang="cs-CZ"/>
              <a:t>), neprovdané </a:t>
            </a:r>
            <a:r>
              <a:rPr lang="ko-KR" altLang="en-US"/>
              <a:t>處女鬼</a:t>
            </a:r>
            <a:r>
              <a:rPr lang="cs-CZ" altLang="ko-KR"/>
              <a:t> </a:t>
            </a:r>
            <a:r>
              <a:rPr lang="cs-CZ" altLang="ko-KR" i="1" err="1"/>
              <a:t>čchonjog</a:t>
            </a:r>
            <a:r>
              <a:rPr lang="cs-CZ" i="1" err="1"/>
              <a:t>wi</a:t>
            </a:r>
            <a:r>
              <a:rPr lang="cs-CZ"/>
              <a:t>,</a:t>
            </a:r>
          </a:p>
          <a:p>
            <a:r>
              <a:rPr lang="cs-CZ"/>
              <a:t>utonulí </a:t>
            </a:r>
            <a:r>
              <a:rPr lang="ko-KR" altLang="en-US"/>
              <a:t>水鬼</a:t>
            </a:r>
            <a:r>
              <a:rPr lang="cs-CZ" altLang="ko-KR"/>
              <a:t> </a:t>
            </a:r>
            <a:r>
              <a:rPr lang="cs-CZ" i="1"/>
              <a:t>mul </a:t>
            </a:r>
            <a:r>
              <a:rPr lang="cs-CZ" i="1" err="1"/>
              <a:t>kwisin</a:t>
            </a:r>
            <a:r>
              <a:rPr lang="cs-CZ"/>
              <a:t>, démoni z poškozených hrobů/poškozená těla </a:t>
            </a:r>
            <a:r>
              <a:rPr lang="en-US" err="1"/>
              <a:t>亡鬼</a:t>
            </a:r>
            <a:r>
              <a:rPr lang="cs-CZ"/>
              <a:t> </a:t>
            </a:r>
            <a:r>
              <a:rPr lang="en-US" i="1" err="1"/>
              <a:t>mang</a:t>
            </a:r>
            <a:r>
              <a:rPr lang="cs-CZ" i="1"/>
              <a:t>g</a:t>
            </a:r>
            <a:r>
              <a:rPr lang="en-US" i="1" err="1"/>
              <a:t>wi</a:t>
            </a:r>
            <a:r>
              <a:rPr lang="en-US"/>
              <a:t>; </a:t>
            </a:r>
            <a:r>
              <a:rPr lang="cs-CZ"/>
              <a:t>všichni duchové nešťastně zemřelých </a:t>
            </a:r>
            <a:r>
              <a:rPr lang="ko-KR" altLang="en-US"/>
              <a:t>人死靈</a:t>
            </a:r>
            <a:r>
              <a:rPr lang="cs-CZ" altLang="ko-KR"/>
              <a:t> </a:t>
            </a:r>
            <a:r>
              <a:rPr lang="cs-CZ" i="1" err="1"/>
              <a:t>insarj</a:t>
            </a:r>
            <a:r>
              <a:rPr lang="cs-CZ" err="1"/>
              <a:t>ŏ</a:t>
            </a:r>
            <a:r>
              <a:rPr lang="cs-CZ" i="1" err="1"/>
              <a:t>ng</a:t>
            </a:r>
            <a:r>
              <a:rPr lang="cs-CZ"/>
              <a:t>. </a:t>
            </a:r>
          </a:p>
          <a:p>
            <a:r>
              <a:rPr lang="cs-CZ"/>
              <a:t>Démoni nemocí (nakažlivých) </a:t>
            </a:r>
            <a:r>
              <a:rPr lang="ko-KR" altLang="en-US"/>
              <a:t>疫神</a:t>
            </a:r>
            <a:r>
              <a:rPr lang="cs-CZ" altLang="ko-KR" i="1"/>
              <a:t> </a:t>
            </a:r>
            <a:r>
              <a:rPr lang="cs-CZ" altLang="ko-KR" i="1" err="1"/>
              <a:t>j</a:t>
            </a:r>
            <a:r>
              <a:rPr lang="cs-CZ" err="1"/>
              <a:t>ŏ</a:t>
            </a:r>
            <a:r>
              <a:rPr lang="cs-CZ" i="1" err="1"/>
              <a:t>ksin</a:t>
            </a:r>
            <a:r>
              <a:rPr lang="cs-CZ"/>
              <a:t>, např. neštovic </a:t>
            </a:r>
            <a:r>
              <a:rPr lang="ko-KR" altLang="en-US"/>
              <a:t>손님 </a:t>
            </a:r>
            <a:r>
              <a:rPr lang="cs-CZ" i="1" err="1"/>
              <a:t>sonnim</a:t>
            </a:r>
            <a:endParaRPr lang="cs-CZ" i="1"/>
          </a:p>
          <a:p>
            <a:r>
              <a:rPr lang="cs-CZ"/>
              <a:t>Škodliví duchové domácnosti </a:t>
            </a:r>
            <a:r>
              <a:rPr lang="cs-CZ" i="1" err="1"/>
              <a:t>čchŭksin</a:t>
            </a:r>
            <a:r>
              <a:rPr lang="cs-CZ" i="1"/>
              <a:t> </a:t>
            </a:r>
            <a:r>
              <a:rPr lang="ko-KR" altLang="en-US"/>
              <a:t>측신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3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…druhém se jako šílení začali strkat, vybíhali na dvůr, spínali ruce a padali před tím klukem na kolena.</a:t>
            </a:r>
          </a:p>
          <a:p>
            <a:r>
              <a:rPr lang="cs-CZ"/>
              <a:t>Poklony a modlitby trvaly nějakou dobu.</a:t>
            </a:r>
          </a:p>
          <a:p>
            <a:r>
              <a:rPr lang="cs-CZ"/>
              <a:t>Konečně se chlapec usmál, otočil se a vyšel z brány. A jeho kroky jim zněly ještě dlouho v uších. Lidé byli vylekaní, vystrašení a nevěděli, co dělat. Rychle tedy ukončili hostinu, rozešli se a vrátili se do svých domovů.</a:t>
            </a:r>
          </a:p>
          <a:p>
            <a:r>
              <a:rPr lang="cs-CZ"/>
              <a:t>Už druhého dne onemocněli tyfem všichni v hostitelově domě, a nejen to, po nich onemocněli i všichni ti hosté a přátelé a nákaza se rychle šířila. Ti, kteří tomu chlapci spílali, vojáci, kteří se ho snažili odvléct, bili ho nebo svazovali provazy, sluhové, kteří se ho dotkli – ti všichni do několika dnů zemřeli. Ostatní se od nich nakazili a stalo se jim totéž. Z těch, kdo se toho dne účastnili hostiny, nikdo nepřežil.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71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Duchové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Rituály méně, ale všechny změny konzultované</a:t>
            </a:r>
          </a:p>
          <a:p>
            <a:r>
              <a:rPr lang="cs-CZ" dirty="0"/>
              <a:t>Kalendář, šťastné dny, počítají </a:t>
            </a:r>
            <a:r>
              <a:rPr lang="cs-CZ" dirty="0" smtClean="0"/>
              <a:t>specialisté</a:t>
            </a:r>
          </a:p>
          <a:p>
            <a:endParaRPr lang="cs-CZ" dirty="0"/>
          </a:p>
          <a:p>
            <a:r>
              <a:rPr lang="cs-CZ" dirty="0"/>
              <a:t>Pro blaho rodiny konkrétně poprosit všechny</a:t>
            </a:r>
          </a:p>
          <a:p>
            <a:r>
              <a:rPr lang="cs-CZ" dirty="0"/>
              <a:t>+ </a:t>
            </a:r>
            <a:r>
              <a:rPr lang="cs-CZ" dirty="0" err="1"/>
              <a:t>budd</a:t>
            </a:r>
            <a:r>
              <a:rPr lang="cs-CZ" dirty="0"/>
              <a:t>., kostel atd.</a:t>
            </a:r>
          </a:p>
          <a:p>
            <a:endParaRPr lang="cs-CZ" dirty="0"/>
          </a:p>
          <a:p>
            <a:r>
              <a:rPr lang="cs-CZ" dirty="0"/>
              <a:t>Nejvíc pro děti + pro početí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Strašidelné (paranormální) </a:t>
            </a:r>
            <a:r>
              <a:rPr lang="cs-CZ" dirty="0" smtClean="0"/>
              <a:t>příběhy pokračují i na internetu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33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225" y="484632"/>
            <a:ext cx="10058400" cy="1609344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Jsou zaseklí v prostoru, kde zemřeli</a:t>
            </a:r>
          </a:p>
          <a:p>
            <a:r>
              <a:rPr lang="cs-CZ"/>
              <a:t>Nemůžou komunikovat s rodinou</a:t>
            </a:r>
          </a:p>
          <a:p>
            <a:r>
              <a:rPr lang="cs-CZ"/>
              <a:t>Nemůžou se rozloučit</a:t>
            </a:r>
          </a:p>
          <a:p>
            <a:r>
              <a:rPr lang="cs-CZ"/>
              <a:t>nešťastní, a proto škodí</a:t>
            </a:r>
          </a:p>
          <a:p>
            <a:endParaRPr lang="cs-CZ"/>
          </a:p>
          <a:p>
            <a:r>
              <a:rPr lang="cs-CZ"/>
              <a:t>Rituál přechodu</a:t>
            </a:r>
          </a:p>
        </p:txBody>
      </p:sp>
    </p:spTree>
    <p:extLst>
      <p:ext uri="{BB962C8B-B14F-4D97-AF65-F5344CB8AC3E}">
        <p14:creationId xmlns:p14="http://schemas.microsoft.com/office/powerpoint/2010/main" val="20439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Duchové míst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/>
              <a:t>Duchové ve skalách, stromech (stromy jsou živé, takže pro duchy oblíbené), ale i v předmětech</a:t>
            </a:r>
          </a:p>
          <a:p>
            <a:endParaRPr lang="cs-CZ"/>
          </a:p>
          <a:p>
            <a:r>
              <a:rPr lang="cs-CZ"/>
              <a:t>Učenec jménem Sin porazil strom u hrobu, duch vyšel a následoval ho. Spal s ním a nenechal se vyhnat, pročež učenec onemocněl a umřel. Lidé usoudili, že to byla liška.</a:t>
            </a:r>
            <a:endParaRPr lang="en-US"/>
          </a:p>
          <a:p>
            <a:r>
              <a:rPr lang="cs-CZ"/>
              <a:t>I mužští duchové tohoto typu </a:t>
            </a:r>
          </a:p>
          <a:p>
            <a:r>
              <a:rPr lang="cs-CZ"/>
              <a:t>Anekdota o jakémsi I Manovi (17. století)</a:t>
            </a:r>
          </a:p>
          <a:p>
            <a:r>
              <a:rPr lang="cs-CZ"/>
              <a:t>Porazil strom a z něho vyšlo cosi velikosti kočky, ale vypadalo to jako kůň bez srsti, když na to zasvítilo slunce, zmizelo to.  </a:t>
            </a:r>
          </a:p>
          <a:p>
            <a:r>
              <a:rPr lang="cs-CZ"/>
              <a:t>Duchové, co se usídlí v opuštěných domech (anekdota o vojákovi, co dostal dům)</a:t>
            </a:r>
          </a:p>
          <a:p>
            <a:r>
              <a:rPr lang="cs-CZ"/>
              <a:t>Duchové/démoni, kterým se nějaké místo zalíbí</a:t>
            </a:r>
          </a:p>
        </p:txBody>
      </p:sp>
    </p:spTree>
    <p:extLst>
      <p:ext uri="{BB962C8B-B14F-4D97-AF65-F5344CB8AC3E}">
        <p14:creationId xmlns:p14="http://schemas.microsoft.com/office/powerpoint/2010/main" val="71643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Bahnschrift SemiBold Condensed" panose="020B0502040204020203" pitchFamily="34" charset="0"/>
              </a:rPr>
              <a:t>Kde je největší koncentrace duchů</a:t>
            </a:r>
            <a:r>
              <a:rPr lang="cs-CZ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V domě</a:t>
            </a:r>
          </a:p>
          <a:p>
            <a:r>
              <a:rPr lang="cs-CZ"/>
              <a:t>Tam ochranná božstva i duchové škodliví </a:t>
            </a:r>
          </a:p>
          <a:p>
            <a:r>
              <a:rPr lang="cs-CZ"/>
              <a:t>Ochranní</a:t>
            </a:r>
          </a:p>
          <a:p>
            <a:r>
              <a:rPr lang="cs-CZ"/>
              <a:t>Kuchyně</a:t>
            </a:r>
          </a:p>
          <a:p>
            <a:r>
              <a:rPr lang="cs-CZ"/>
              <a:t>Místo, kde se dělá </a:t>
            </a:r>
            <a:r>
              <a:rPr lang="cs-CZ" err="1"/>
              <a:t>sojovka</a:t>
            </a:r>
            <a:endParaRPr lang="cs-CZ"/>
          </a:p>
          <a:p>
            <a:r>
              <a:rPr lang="cs-CZ"/>
              <a:t>Střešní trámy</a:t>
            </a:r>
          </a:p>
          <a:p>
            <a:r>
              <a:rPr lang="cs-CZ"/>
              <a:t>Okapy</a:t>
            </a:r>
          </a:p>
          <a:p>
            <a:r>
              <a:rPr lang="cs-CZ"/>
              <a:t>Záchod</a:t>
            </a:r>
          </a:p>
        </p:txBody>
      </p:sp>
    </p:spTree>
    <p:extLst>
      <p:ext uri="{BB962C8B-B14F-4D97-AF65-F5344CB8AC3E}">
        <p14:creationId xmlns:p14="http://schemas.microsoft.com/office/powerpoint/2010/main" val="229360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ochranná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Duch kuchyně </a:t>
            </a:r>
            <a:r>
              <a:rPr lang="en-US"/>
              <a:t>(</a:t>
            </a:r>
            <a:r>
              <a:rPr lang="cs-CZ" i="1"/>
              <a:t>č</a:t>
            </a:r>
            <a:r>
              <a:rPr lang="en-US" i="1" err="1"/>
              <a:t>owang</a:t>
            </a:r>
            <a:r>
              <a:rPr lang="en-US" i="1"/>
              <a:t> </a:t>
            </a:r>
            <a:r>
              <a:rPr lang="en-US" i="1" err="1"/>
              <a:t>kaksi</a:t>
            </a:r>
            <a:r>
              <a:rPr lang="en-US"/>
              <a:t>)</a:t>
            </a:r>
            <a:r>
              <a:rPr lang="cs-CZ"/>
              <a:t> – je to žena, na starosti ji má nejstarší žena, musí se jí dávat denně čistá voda a pomodlit se k ní </a:t>
            </a:r>
          </a:p>
          <a:p>
            <a:r>
              <a:rPr lang="cs-CZ"/>
              <a:t>Na </a:t>
            </a:r>
            <a:r>
              <a:rPr lang="cs-CZ" i="1" err="1"/>
              <a:t>čowang</a:t>
            </a:r>
            <a:r>
              <a:rPr lang="cs-CZ" i="1"/>
              <a:t> </a:t>
            </a:r>
            <a:r>
              <a:rPr lang="cs-CZ" i="1" err="1"/>
              <a:t>kaksi</a:t>
            </a:r>
            <a:r>
              <a:rPr lang="cs-CZ" i="1"/>
              <a:t> </a:t>
            </a:r>
            <a:r>
              <a:rPr lang="cs-CZ"/>
              <a:t>závisí, jak se povede jídlo a kolik ho bude, rituály jsou jednoduché, ale i velmi propracované (obvykle stačil pohár vody a krátká modlitba denně)</a:t>
            </a:r>
          </a:p>
          <a:p>
            <a:r>
              <a:rPr lang="cs-CZ"/>
              <a:t>Duchové ženské části domu (početí, porod, dítě a matka)</a:t>
            </a:r>
          </a:p>
        </p:txBody>
      </p:sp>
    </p:spTree>
    <p:extLst>
      <p:ext uri="{BB962C8B-B14F-4D97-AF65-F5344CB8AC3E}">
        <p14:creationId xmlns:p14="http://schemas.microsoft.com/office/powerpoint/2010/main" val="211287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225" y="484632"/>
            <a:ext cx="10058400" cy="1609344"/>
          </a:xfrm>
        </p:spPr>
        <p:txBody>
          <a:bodyPr/>
          <a:lstStyle/>
          <a:p>
            <a:r>
              <a:rPr lang="cs-CZ" dirty="0" smtClean="0"/>
              <a:t>Škodliví?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Duch </a:t>
            </a:r>
            <a:r>
              <a:rPr lang="cs-CZ" err="1"/>
              <a:t>záchoda</a:t>
            </a:r>
            <a:r>
              <a:rPr lang="en-US"/>
              <a:t> </a:t>
            </a:r>
            <a:r>
              <a:rPr lang="cs-CZ" i="1" err="1"/>
              <a:t>čch</a:t>
            </a:r>
            <a:r>
              <a:rPr lang="en-US" i="1" err="1"/>
              <a:t>ŭksin</a:t>
            </a:r>
            <a:r>
              <a:rPr lang="en-US" i="1"/>
              <a:t> </a:t>
            </a:r>
            <a:r>
              <a:rPr lang="en-US" err="1"/>
              <a:t>厠神</a:t>
            </a:r>
            <a:r>
              <a:rPr lang="en-US"/>
              <a:t>,</a:t>
            </a:r>
          </a:p>
          <a:p>
            <a:r>
              <a:rPr lang="ko-KR" altLang="en-US"/>
              <a:t>변소신</a:t>
            </a:r>
            <a:r>
              <a:rPr lang="en-US" altLang="ko-KR"/>
              <a:t>, </a:t>
            </a:r>
            <a:r>
              <a:rPr lang="ko-KR" altLang="en-US"/>
              <a:t>변소각씨</a:t>
            </a:r>
            <a:r>
              <a:rPr lang="cs-CZ" altLang="ko-KR"/>
              <a:t> je temperamentní, divoká, lidi se jí bojí, je nutné nedělat moc hlasité zvuky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97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493adf-9900-4681-9fe3-032edd6f4b5b" xsi:nil="true"/>
    <lcf76f155ced4ddcb4097134ff3c332f xmlns="9ebbbc94-ae85-46f2-84b0-ce1a37a6323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B40E3845779B4FB41B8BA302EF7EB9" ma:contentTypeVersion="15" ma:contentTypeDescription="Vytvoří nový dokument" ma:contentTypeScope="" ma:versionID="3f51b8b01aecbab107dde5b088f5b221">
  <xsd:schema xmlns:xsd="http://www.w3.org/2001/XMLSchema" xmlns:xs="http://www.w3.org/2001/XMLSchema" xmlns:p="http://schemas.microsoft.com/office/2006/metadata/properties" xmlns:ns2="9ebbbc94-ae85-46f2-84b0-ce1a37a6323a" xmlns:ns3="f6493adf-9900-4681-9fe3-032edd6f4b5b" targetNamespace="http://schemas.microsoft.com/office/2006/metadata/properties" ma:root="true" ma:fieldsID="9312b96e21e385af3e9998029ae65684" ns2:_="" ns3:_="">
    <xsd:import namespace="9ebbbc94-ae85-46f2-84b0-ce1a37a6323a"/>
    <xsd:import namespace="f6493adf-9900-4681-9fe3-032edd6f4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bbc94-ae85-46f2-84b0-ce1a37a63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51e6f024-4790-4b5c-b7d7-a90983c0c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adf-9900-4681-9fe3-032edd6f4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b7ad946-83c9-464c-98e5-1495360ea7c7}" ma:internalName="TaxCatchAll" ma:showField="CatchAllData" ma:web="f6493adf-9900-4681-9fe3-032edd6f4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BD74E-6807-442F-B7C6-BF83590AB9CD}">
  <ds:schemaRefs>
    <ds:schemaRef ds:uri="http://purl.org/dc/terms/"/>
    <ds:schemaRef ds:uri="f6493adf-9900-4681-9fe3-032edd6f4b5b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ebbbc94-ae85-46f2-84b0-ce1a37a632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51FA8B-4F43-4833-8E5E-C5ECFCF13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bbc94-ae85-46f2-84b0-ce1a37a6323a"/>
    <ds:schemaRef ds:uri="f6493adf-9900-4681-9fe3-032edd6f4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D0C5B6-E53E-403E-A71B-68E71C529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67</TotalTime>
  <Words>1889</Words>
  <Application>Microsoft Office PowerPoint</Application>
  <PresentationFormat>Širokoúhlá obrazovka</PresentationFormat>
  <Paragraphs>178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9" baseType="lpstr">
      <vt:lpstr>바탕</vt:lpstr>
      <vt:lpstr>Bahnschrift Condensed</vt:lpstr>
      <vt:lpstr>Bahnschrift Light Condensed</vt:lpstr>
      <vt:lpstr>Bahnschrift SemiBold Condensed</vt:lpstr>
      <vt:lpstr>Rockwell</vt:lpstr>
      <vt:lpstr>Rockwell Condensed</vt:lpstr>
      <vt:lpstr>Wingdings</vt:lpstr>
      <vt:lpstr>Dřevo</vt:lpstr>
      <vt:lpstr>Božstva, duchové a démoni</vt:lpstr>
      <vt:lpstr>Duchové venku a duchové uvnitř</vt:lpstr>
      <vt:lpstr>duchové</vt:lpstr>
      <vt:lpstr>kwi</vt:lpstr>
      <vt:lpstr>Prezentace aplikace PowerPoint</vt:lpstr>
      <vt:lpstr>Duchové míst</vt:lpstr>
      <vt:lpstr>Kde je největší koncentrace duchů?</vt:lpstr>
      <vt:lpstr>ochranná</vt:lpstr>
      <vt:lpstr>Škodliví?</vt:lpstr>
      <vt:lpstr>Zaříkání </vt:lpstr>
      <vt:lpstr>Prezentace aplikace PowerPoint</vt:lpstr>
      <vt:lpstr>rituály</vt:lpstr>
      <vt:lpstr>Očistné rituály</vt:lpstr>
      <vt:lpstr>pověrčivost</vt:lpstr>
      <vt:lpstr>Duše, duchové a démoni v literatuře</vt:lpstr>
      <vt:lpstr>Ochranná božstva</vt:lpstr>
      <vt:lpstr>Čchilsong</vt:lpstr>
      <vt:lpstr>Samsin </vt:lpstr>
      <vt:lpstr>Čchojong</vt:lpstr>
      <vt:lpstr>Neutrální duchové</vt:lpstr>
      <vt:lpstr>Přehled démonů</vt:lpstr>
      <vt:lpstr>Kangčchori a PULKE</vt:lpstr>
      <vt:lpstr>Prezentace aplikace PowerPoint</vt:lpstr>
      <vt:lpstr>tokkebi</vt:lpstr>
      <vt:lpstr>tokkebi</vt:lpstr>
      <vt:lpstr>Co dělají?</vt:lpstr>
      <vt:lpstr>kumiho</vt:lpstr>
      <vt:lpstr>Démoni s lidskou podobou </vt:lpstr>
      <vt:lpstr>Jak s nimi zacházet?</vt:lpstr>
      <vt:lpstr>Jak se poznají?</vt:lpstr>
      <vt:lpstr>Dají se ovládat jako celek?</vt:lpstr>
      <vt:lpstr>Im Pang</vt:lpstr>
      <vt:lpstr>Prezentace aplikace PowerPoint</vt:lpstr>
      <vt:lpstr>Univerzální ochranné praktiky</vt:lpstr>
      <vt:lpstr>šamanky</vt:lpstr>
      <vt:lpstr>Nedůvěra v šamanky</vt:lpstr>
      <vt:lpstr>čarodějové</vt:lpstr>
      <vt:lpstr>Duchové nemocí</vt:lpstr>
      <vt:lpstr>tuoksin</vt:lpstr>
      <vt:lpstr>Prezentace aplikace PowerPoint</vt:lpstr>
      <vt:lpstr>Duchové dnes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Obludy, duchové a démoni</dc:title>
  <dc:creator>FFUK</dc:creator>
  <cp:lastModifiedBy>FFUK</cp:lastModifiedBy>
  <cp:revision>7</cp:revision>
  <dcterms:created xsi:type="dcterms:W3CDTF">2020-12-09T16:56:36Z</dcterms:created>
  <dcterms:modified xsi:type="dcterms:W3CDTF">2024-03-12T15:36:09Z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0x010100B1B40E3845779B4FB41B8BA302EF7EB9</vt:lpwstr>
  </property>
</Properties>
</file>