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278" r:id="rId3"/>
    <p:sldId id="286" r:id="rId4"/>
    <p:sldId id="290" r:id="rId5"/>
    <p:sldId id="295" r:id="rId6"/>
    <p:sldId id="294" r:id="rId7"/>
    <p:sldId id="287" r:id="rId8"/>
    <p:sldId id="300" r:id="rId9"/>
    <p:sldId id="257" r:id="rId10"/>
    <p:sldId id="266" r:id="rId11"/>
    <p:sldId id="258" r:id="rId12"/>
    <p:sldId id="320" r:id="rId13"/>
    <p:sldId id="318" r:id="rId14"/>
    <p:sldId id="321" r:id="rId15"/>
    <p:sldId id="316" r:id="rId16"/>
    <p:sldId id="265" r:id="rId17"/>
    <p:sldId id="259" r:id="rId18"/>
    <p:sldId id="312" r:id="rId19"/>
    <p:sldId id="313" r:id="rId20"/>
    <p:sldId id="314" r:id="rId21"/>
    <p:sldId id="315" r:id="rId22"/>
    <p:sldId id="260" r:id="rId23"/>
    <p:sldId id="322" r:id="rId24"/>
    <p:sldId id="319" r:id="rId25"/>
    <p:sldId id="261" r:id="rId26"/>
    <p:sldId id="317" r:id="rId27"/>
    <p:sldId id="262" r:id="rId28"/>
    <p:sldId id="323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1DDA3-BC26-4861-84ED-544EF3772BC7}" type="datetimeFigureOut">
              <a:rPr lang="cs-CZ" smtClean="0"/>
              <a:pPr/>
              <a:t>23.04.2021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5E285-8E8B-4AF2-8168-DA81885057E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youtube.com/watch?v=yY_turZfmeA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Krize jazyka po Osvětimi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/>
              <a:t>Th</a:t>
            </a:r>
            <a:r>
              <a:rPr lang="cs-CZ" dirty="0"/>
              <a:t>. </a:t>
            </a:r>
            <a:r>
              <a:rPr lang="cs-CZ" dirty="0" err="1"/>
              <a:t>Adorno</a:t>
            </a:r>
            <a:r>
              <a:rPr lang="cs-CZ" dirty="0"/>
              <a:t>: </a:t>
            </a:r>
            <a:r>
              <a:rPr lang="cs-CZ" dirty="0" err="1"/>
              <a:t>Essay</a:t>
            </a:r>
            <a:r>
              <a:rPr lang="cs-CZ" dirty="0"/>
              <a:t> </a:t>
            </a:r>
            <a:r>
              <a:rPr lang="cs-CZ" dirty="0" err="1"/>
              <a:t>Kulturkritik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Gesellschaft</a:t>
            </a:r>
            <a:r>
              <a:rPr lang="cs-CZ" dirty="0"/>
              <a:t>(1949 /1951): „Nach </a:t>
            </a:r>
            <a:r>
              <a:rPr lang="cs-CZ" dirty="0" err="1"/>
              <a:t>Auschwitz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Gedicht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schreiben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</a:t>
            </a:r>
            <a:r>
              <a:rPr lang="cs-CZ" dirty="0" err="1"/>
              <a:t>barbarisch</a:t>
            </a:r>
            <a:r>
              <a:rPr lang="cs-CZ" dirty="0"/>
              <a:t>.“</a:t>
            </a:r>
          </a:p>
          <a:p>
            <a:r>
              <a:rPr lang="cs-CZ" dirty="0"/>
              <a:t> </a:t>
            </a:r>
            <a:r>
              <a:rPr lang="de-DE" dirty="0"/>
              <a:t>„Den Satz, nach Auschwitz noch Lyrik zu schreiben, sei barbarisch, möchte ich nicht mildern; negativ ist darin der Impuls ausgesprochen, der die engagierte Dichtung beseelt.“</a:t>
            </a:r>
            <a:endParaRPr lang="cs-CZ" dirty="0"/>
          </a:p>
          <a:p>
            <a:r>
              <a:rPr lang="cs-CZ" dirty="0"/>
              <a:t>Odpovědi:</a:t>
            </a:r>
          </a:p>
          <a:p>
            <a:r>
              <a:rPr lang="cs-CZ" dirty="0"/>
              <a:t>W.G. </a:t>
            </a:r>
            <a:r>
              <a:rPr lang="cs-CZ" dirty="0" err="1"/>
              <a:t>Sebald</a:t>
            </a:r>
            <a:r>
              <a:rPr lang="cs-CZ" dirty="0"/>
              <a:t> – odmítá německou literaturu skupiny 47, neboť nereflektuje nacistickou minulost</a:t>
            </a:r>
          </a:p>
          <a:p>
            <a:r>
              <a:rPr lang="cs-CZ" dirty="0"/>
              <a:t>P. </a:t>
            </a:r>
            <a:r>
              <a:rPr lang="cs-CZ" dirty="0" err="1"/>
              <a:t>Celan</a:t>
            </a:r>
            <a:r>
              <a:rPr lang="cs-CZ" dirty="0"/>
              <a:t> – pokus o báseň o Osvětimi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Rakouská literatura 2. poloviny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Ingeborg </a:t>
            </a:r>
            <a:r>
              <a:rPr lang="cs-CZ" sz="2800" dirty="0" err="1"/>
              <a:t>Bachmann</a:t>
            </a:r>
            <a:r>
              <a:rPr lang="cs-CZ" sz="2800" dirty="0"/>
              <a:t> (1926-1973; Malina, 1971)</a:t>
            </a:r>
          </a:p>
          <a:p>
            <a:r>
              <a:rPr lang="cs-CZ" sz="2800" dirty="0" err="1"/>
              <a:t>Christoph</a:t>
            </a:r>
            <a:r>
              <a:rPr lang="cs-CZ" sz="2800" dirty="0"/>
              <a:t> </a:t>
            </a:r>
            <a:r>
              <a:rPr lang="cs-CZ" sz="2800" dirty="0" err="1"/>
              <a:t>Ransmayr</a:t>
            </a:r>
            <a:r>
              <a:rPr lang="cs-CZ" sz="2800" dirty="0"/>
              <a:t> (Die </a:t>
            </a:r>
            <a:r>
              <a:rPr lang="cs-CZ" sz="2800" dirty="0" err="1"/>
              <a:t>letzte</a:t>
            </a:r>
            <a:r>
              <a:rPr lang="cs-CZ" sz="2800" dirty="0"/>
              <a:t> </a:t>
            </a:r>
            <a:r>
              <a:rPr lang="cs-CZ" sz="2800" dirty="0" err="1"/>
              <a:t>Welt</a:t>
            </a:r>
            <a:r>
              <a:rPr lang="cs-CZ" sz="2800" dirty="0"/>
              <a:t>, 1988)</a:t>
            </a:r>
          </a:p>
          <a:p>
            <a:r>
              <a:rPr lang="cs-CZ" sz="2800" dirty="0"/>
              <a:t>Thomas Bernhard (1931-1989; Der </a:t>
            </a:r>
            <a:r>
              <a:rPr lang="cs-CZ" sz="2800" dirty="0" err="1"/>
              <a:t>Theatermacher</a:t>
            </a:r>
            <a:r>
              <a:rPr lang="cs-CZ" sz="2800" dirty="0"/>
              <a:t> (Divadelník, 1981)</a:t>
            </a:r>
          </a:p>
          <a:p>
            <a:r>
              <a:rPr lang="cs-CZ" sz="2800" dirty="0" err="1"/>
              <a:t>Elfriede</a:t>
            </a:r>
            <a:r>
              <a:rPr lang="cs-CZ" sz="2800" dirty="0"/>
              <a:t> </a:t>
            </a:r>
            <a:r>
              <a:rPr lang="cs-CZ" sz="2800" dirty="0" err="1"/>
              <a:t>Jelinek</a:t>
            </a:r>
            <a:r>
              <a:rPr lang="cs-CZ" sz="2800" dirty="0"/>
              <a:t> (1946; Die </a:t>
            </a:r>
            <a:r>
              <a:rPr lang="cs-CZ" sz="2800" dirty="0" err="1"/>
              <a:t>Klavierspielerin</a:t>
            </a:r>
            <a:r>
              <a:rPr lang="cs-CZ" sz="2800" dirty="0"/>
              <a:t>, 1983; 2004 Nobelova cena)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286" y="4509120"/>
            <a:ext cx="1224136" cy="21544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077072"/>
            <a:ext cx="2333104" cy="237552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Ilse</a:t>
            </a:r>
            <a:r>
              <a:rPr lang="cs-CZ" dirty="0"/>
              <a:t> </a:t>
            </a:r>
            <a:r>
              <a:rPr lang="cs-CZ" dirty="0" err="1"/>
              <a:t>Aichinger</a:t>
            </a:r>
            <a:r>
              <a:rPr lang="cs-CZ" dirty="0"/>
              <a:t> (nar. 1921)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Jako dcera židovské lékařky a křesťanského učitele nebyla po anšlusu deportována, ale byla perzekvována</a:t>
            </a:r>
          </a:p>
          <a:p>
            <a:r>
              <a:rPr lang="cs-CZ" dirty="0"/>
              <a:t>Přežila období nacismu v Rakousku. Většina její rodiny zahynula v koncentračním táboře. Výjimkou byla její sestra – dvojče, která se dostala do vlaku židovských dětí do Velké Británie. Její matka byla od deportace osvobozena, neboť vychovávala </a:t>
            </a:r>
            <a:r>
              <a:rPr lang="cs-CZ" dirty="0" err="1"/>
              <a:t>Ilsu</a:t>
            </a:r>
            <a:r>
              <a:rPr lang="cs-CZ" dirty="0"/>
              <a:t>, nezletilou </a:t>
            </a:r>
            <a:r>
              <a:rPr lang="cs-CZ" dirty="0" err="1"/>
              <a:t>poloárijku</a:t>
            </a:r>
            <a:r>
              <a:rPr lang="cs-CZ" dirty="0"/>
              <a:t>.</a:t>
            </a:r>
          </a:p>
          <a:p>
            <a:r>
              <a:rPr lang="cs-CZ" dirty="0"/>
              <a:t>Po r. 1945 studovala medicínu. Po 5 semestrech se již naplno věnovala literatuře. Na počátku 50. let vstoupila do Skupiny 47. V r. 1952 získala cenu této skupiny za povídku </a:t>
            </a:r>
            <a:r>
              <a:rPr lang="cs-CZ" b="1" i="1" dirty="0" err="1"/>
              <a:t>Spiegelgeschichte</a:t>
            </a:r>
            <a:r>
              <a:rPr lang="cs-CZ" dirty="0"/>
              <a:t> (č. 1966 </a:t>
            </a:r>
            <a:r>
              <a:rPr lang="cs-CZ" i="1" dirty="0"/>
              <a:t>Zrcadlový příběh</a:t>
            </a:r>
            <a:r>
              <a:rPr lang="cs-CZ" dirty="0"/>
              <a:t>), ve které experimentuje s časem vyprávění.</a:t>
            </a:r>
          </a:p>
          <a:p>
            <a:r>
              <a:rPr lang="cs-CZ" dirty="0"/>
              <a:t>V r. 1953 se vdala za spisovatele G. </a:t>
            </a:r>
            <a:r>
              <a:rPr lang="cs-CZ" dirty="0" err="1"/>
              <a:t>Eicha</a:t>
            </a:r>
            <a:r>
              <a:rPr lang="cs-CZ" dirty="0"/>
              <a:t>. Roku 1948 vydala autobiografický román </a:t>
            </a:r>
            <a:r>
              <a:rPr lang="cs-CZ" b="1" i="1" dirty="0"/>
              <a:t>Die </a:t>
            </a:r>
            <a:r>
              <a:rPr lang="cs-CZ" b="1" i="1" dirty="0" err="1"/>
              <a:t>größere</a:t>
            </a:r>
            <a:r>
              <a:rPr lang="cs-CZ" b="1" i="1" dirty="0"/>
              <a:t> </a:t>
            </a:r>
            <a:r>
              <a:rPr lang="cs-CZ" b="1" i="1" dirty="0" err="1"/>
              <a:t>Hoffnung</a:t>
            </a:r>
            <a:r>
              <a:rPr lang="cs-CZ" b="1" i="1" dirty="0"/>
              <a:t> </a:t>
            </a:r>
            <a:r>
              <a:rPr lang="cs-CZ" i="1" dirty="0"/>
              <a:t>(</a:t>
            </a:r>
            <a:r>
              <a:rPr lang="cs-CZ" dirty="0"/>
              <a:t>Větší naděje</a:t>
            </a:r>
            <a:r>
              <a:rPr lang="cs-CZ" i="1" dirty="0"/>
              <a:t>)</a:t>
            </a:r>
            <a:r>
              <a:rPr lang="cs-CZ" dirty="0"/>
              <a:t>, popisující život v nacistickém Rakousku. </a:t>
            </a:r>
          </a:p>
          <a:p>
            <a:r>
              <a:rPr lang="cs-CZ" dirty="0" err="1"/>
              <a:t>Aichinger</a:t>
            </a:r>
            <a:r>
              <a:rPr lang="cs-CZ" dirty="0"/>
              <a:t> se často vrací k období nacismu a reflektuje otázku viny. R. 1945 napsala esej o koncentračních táborech (první text o tomto tématu v německých zemích) </a:t>
            </a:r>
            <a:r>
              <a:rPr lang="cs-CZ" b="1" i="1" dirty="0" err="1"/>
              <a:t>Das</a:t>
            </a:r>
            <a:r>
              <a:rPr lang="cs-CZ" b="1" i="1" dirty="0"/>
              <a:t> </a:t>
            </a:r>
            <a:r>
              <a:rPr lang="cs-CZ" b="1" i="1" dirty="0" err="1"/>
              <a:t>vierte</a:t>
            </a:r>
            <a:r>
              <a:rPr lang="cs-CZ" b="1" i="1" dirty="0"/>
              <a:t> Tor</a:t>
            </a:r>
            <a:r>
              <a:rPr lang="cs-CZ" b="1" dirty="0"/>
              <a:t> </a:t>
            </a:r>
            <a:r>
              <a:rPr lang="cs-CZ" dirty="0"/>
              <a:t>(Čtvrtá brána).</a:t>
            </a:r>
          </a:p>
          <a:p>
            <a:r>
              <a:rPr lang="cs-CZ" dirty="0"/>
              <a:t>V rozhlase debutovala roku 1953 hrou </a:t>
            </a:r>
            <a:r>
              <a:rPr lang="cs-CZ" i="1" dirty="0" err="1"/>
              <a:t>Knöpfe</a:t>
            </a:r>
            <a:r>
              <a:rPr lang="cs-CZ" dirty="0"/>
              <a:t> (</a:t>
            </a:r>
            <a:r>
              <a:rPr lang="cs-CZ" b="1" dirty="0"/>
              <a:t>Knoflíky</a:t>
            </a:r>
            <a:r>
              <a:rPr lang="cs-CZ" dirty="0"/>
              <a:t>). Psala povídky a krátké texty, často autobiografického charakteru. </a:t>
            </a:r>
          </a:p>
          <a:p>
            <a:r>
              <a:rPr lang="cs-CZ" dirty="0"/>
              <a:t>Nejznámější sbírkou je </a:t>
            </a:r>
            <a:r>
              <a:rPr lang="cs-CZ" b="1" i="1" dirty="0" err="1"/>
              <a:t>Wo</a:t>
            </a:r>
            <a:r>
              <a:rPr lang="cs-CZ" b="1" i="1" dirty="0"/>
              <a:t> </a:t>
            </a:r>
            <a:r>
              <a:rPr lang="cs-CZ" b="1" i="1" dirty="0" err="1"/>
              <a:t>ich</a:t>
            </a:r>
            <a:r>
              <a:rPr lang="cs-CZ" b="1" i="1" dirty="0"/>
              <a:t> </a:t>
            </a:r>
            <a:r>
              <a:rPr lang="cs-CZ" b="1" i="1" dirty="0" err="1"/>
              <a:t>wohne</a:t>
            </a:r>
            <a:r>
              <a:rPr lang="cs-CZ" b="1" dirty="0"/>
              <a:t>  </a:t>
            </a:r>
            <a:r>
              <a:rPr lang="cs-CZ" dirty="0"/>
              <a:t>(1963, č. 1966 </a:t>
            </a:r>
            <a:r>
              <a:rPr lang="cs-CZ" b="1" i="1" dirty="0"/>
              <a:t>Kde bydlím</a:t>
            </a:r>
            <a:r>
              <a:rPr lang="cs-CZ" dirty="0"/>
              <a:t>,).  Píše o vztahu k minulosti, jazyku, odcizení moderního člověka a odpovědnosti jedince, jehož nespasí žádná forma konformismu.</a:t>
            </a:r>
            <a:r>
              <a:rPr lang="cs-CZ" i="1" dirty="0"/>
              <a:t> </a:t>
            </a:r>
          </a:p>
          <a:p>
            <a:r>
              <a:rPr lang="cs-CZ" dirty="0"/>
              <a:t>Vydala dvě sbírky básní, </a:t>
            </a:r>
            <a:r>
              <a:rPr lang="cs-CZ" b="1" i="1" dirty="0" err="1"/>
              <a:t>Verschenkter</a:t>
            </a:r>
            <a:r>
              <a:rPr lang="cs-CZ" b="1" i="1" dirty="0"/>
              <a:t> </a:t>
            </a:r>
            <a:r>
              <a:rPr lang="cs-CZ" b="1" i="1" dirty="0" err="1"/>
              <a:t>Rat</a:t>
            </a:r>
            <a:r>
              <a:rPr lang="cs-CZ" b="1" dirty="0"/>
              <a:t> </a:t>
            </a:r>
            <a:r>
              <a:rPr lang="cs-CZ" dirty="0"/>
              <a:t>(1978, Rada darem) a </a:t>
            </a:r>
            <a:r>
              <a:rPr lang="cs-CZ" b="1" i="1" dirty="0" err="1"/>
              <a:t>Kurzschlüsse</a:t>
            </a:r>
            <a:r>
              <a:rPr lang="cs-CZ" dirty="0"/>
              <a:t> (2001, Zkraty). Od smrti matky publikuje jen zřídka. V pozdním díle se zabývá filmem a jeho vztahem k životu, např. v  esejích </a:t>
            </a:r>
            <a:r>
              <a:rPr lang="cs-CZ" i="1" dirty="0"/>
              <a:t>Film </a:t>
            </a:r>
            <a:r>
              <a:rPr lang="cs-CZ" i="1" dirty="0" err="1"/>
              <a:t>und</a:t>
            </a:r>
            <a:r>
              <a:rPr lang="cs-CZ" i="1" dirty="0"/>
              <a:t> </a:t>
            </a:r>
            <a:r>
              <a:rPr lang="cs-CZ" i="1" dirty="0" err="1"/>
              <a:t>Verhängnis</a:t>
            </a:r>
            <a:r>
              <a:rPr lang="cs-CZ" dirty="0"/>
              <a:t>. </a:t>
            </a:r>
            <a:r>
              <a:rPr lang="cs-CZ" b="1" i="1" dirty="0" err="1"/>
              <a:t>Blitzlichter</a:t>
            </a:r>
            <a:r>
              <a:rPr lang="cs-CZ" b="1" i="1" dirty="0"/>
              <a:t> </a:t>
            </a:r>
            <a:r>
              <a:rPr lang="cs-CZ" b="1" i="1" dirty="0" err="1"/>
              <a:t>auf</a:t>
            </a:r>
            <a:r>
              <a:rPr lang="cs-CZ" b="1" i="1" dirty="0"/>
              <a:t> </a:t>
            </a:r>
            <a:r>
              <a:rPr lang="cs-CZ" b="1" i="1" dirty="0" err="1"/>
              <a:t>ein</a:t>
            </a:r>
            <a:r>
              <a:rPr lang="cs-CZ" b="1" i="1" dirty="0"/>
              <a:t> </a:t>
            </a:r>
            <a:r>
              <a:rPr lang="cs-CZ" b="1" i="1" dirty="0" err="1"/>
              <a:t>Leben</a:t>
            </a:r>
            <a:r>
              <a:rPr lang="cs-CZ" b="1" dirty="0"/>
              <a:t> </a:t>
            </a:r>
            <a:r>
              <a:rPr lang="cs-CZ" dirty="0"/>
              <a:t>(2001, Film a osud. Život v záblescích)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C62E8B-D158-4016-9D66-9E187CF47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/>
          <a:p>
            <a:r>
              <a:rPr lang="cs-CZ" dirty="0"/>
              <a:t>Ilse </a:t>
            </a:r>
            <a:r>
              <a:rPr lang="cs-CZ" dirty="0" err="1"/>
              <a:t>Aichinger</a:t>
            </a:r>
            <a:r>
              <a:rPr lang="cs-CZ" dirty="0"/>
              <a:t> (nar. 1921)</a:t>
            </a:r>
          </a:p>
        </p:txBody>
      </p:sp>
      <p:pic>
        <p:nvPicPr>
          <p:cNvPr id="5" name="Zástupný obsah 4" descr="I. Aichinger, G. Eich a H. Böll">
            <a:extLst>
              <a:ext uri="{FF2B5EF4-FFF2-40B4-BE49-F238E27FC236}">
                <a16:creationId xmlns:a16="http://schemas.microsoft.com/office/drawing/2014/main" id="{17F5D0EA-2130-40D9-B40B-1DADF35688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8446"/>
          <a:stretch/>
        </p:blipFill>
        <p:spPr>
          <a:xfrm>
            <a:off x="1792288" y="612775"/>
            <a:ext cx="5486400" cy="4114800"/>
          </a:xfrm>
          <a:noFill/>
        </p:spPr>
      </p:pic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FC36B7D-47F9-4E17-ACDE-88BE750ACF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/>
          <a:p>
            <a:r>
              <a:rPr lang="cs-CZ" dirty="0"/>
              <a:t>I. </a:t>
            </a:r>
            <a:r>
              <a:rPr lang="cs-CZ" dirty="0" err="1"/>
              <a:t>Aichinger</a:t>
            </a:r>
            <a:r>
              <a:rPr lang="cs-CZ" dirty="0"/>
              <a:t>, G. </a:t>
            </a:r>
            <a:r>
              <a:rPr lang="cs-CZ" dirty="0" err="1"/>
              <a:t>Eich</a:t>
            </a:r>
            <a:r>
              <a:rPr lang="cs-CZ" dirty="0"/>
              <a:t> a H. </a:t>
            </a:r>
            <a:r>
              <a:rPr lang="cs-CZ" dirty="0" err="1"/>
              <a:t>Böll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992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69CB70-6682-4DD7-BA6A-B5DC53B7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 a skupiny – boj o poválečnou rakouskou kulturu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341326-F99F-4E35-858A-0EE6C2C0C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/>
              <a:t>PEN-Klub: po válce znovu obnoven. Jeho poválečný předseda </a:t>
            </a:r>
            <a:r>
              <a:rPr lang="cs-CZ" dirty="0" err="1"/>
              <a:t>Csokor</a:t>
            </a:r>
            <a:r>
              <a:rPr lang="cs-CZ" dirty="0"/>
              <a:t> se snaží o iniciativy k připomínání emigrantů (Werfel, </a:t>
            </a:r>
            <a:r>
              <a:rPr lang="cs-CZ" dirty="0" err="1"/>
              <a:t>Zweig</a:t>
            </a:r>
            <a:r>
              <a:rPr lang="cs-CZ" dirty="0"/>
              <a:t>, Musil, </a:t>
            </a:r>
            <a:r>
              <a:rPr lang="cs-CZ" dirty="0" err="1"/>
              <a:t>Broch</a:t>
            </a:r>
            <a:r>
              <a:rPr lang="cs-CZ" dirty="0"/>
              <a:t>) a protinacistických autorů i o navázání na předválečnou tradici rakouské literatury, ale k denacifikaci nedojde (např. členství Fritze </a:t>
            </a:r>
            <a:r>
              <a:rPr lang="cs-CZ" dirty="0" err="1"/>
              <a:t>Nabla</a:t>
            </a:r>
            <a:r>
              <a:rPr lang="cs-CZ" dirty="0"/>
              <a:t> v předsednictvu nebo znovupřijetí Maxe </a:t>
            </a:r>
            <a:r>
              <a:rPr lang="cs-CZ" dirty="0" err="1"/>
              <a:t>Mella</a:t>
            </a:r>
            <a:r>
              <a:rPr lang="cs-CZ" dirty="0"/>
              <a:t>)</a:t>
            </a:r>
          </a:p>
          <a:p>
            <a:r>
              <a:rPr lang="cs-CZ" dirty="0"/>
              <a:t>Ve 40. letech významný časopis </a:t>
            </a:r>
            <a:r>
              <a:rPr lang="cs-CZ" dirty="0" err="1"/>
              <a:t>Plan</a:t>
            </a:r>
            <a:r>
              <a:rPr lang="cs-CZ" dirty="0"/>
              <a:t> (vyd. Otto Basil): 1945-48 – navazoval na předválečnou lit. A avantgardní proudy – např. E. Fried</a:t>
            </a:r>
          </a:p>
          <a:p>
            <a:r>
              <a:rPr lang="cs-CZ" dirty="0"/>
              <a:t>Poválečný spor o osobnost Josefa </a:t>
            </a:r>
            <a:r>
              <a:rPr lang="cs-CZ" dirty="0" err="1"/>
              <a:t>Nadler</a:t>
            </a:r>
            <a:r>
              <a:rPr lang="cs-CZ" dirty="0"/>
              <a:t> a 1949/50 teatrologa Heinze </a:t>
            </a:r>
            <a:r>
              <a:rPr lang="cs-CZ" dirty="0" err="1"/>
              <a:t>Kindermanna</a:t>
            </a:r>
            <a:endParaRPr lang="cs-CZ" dirty="0"/>
          </a:p>
          <a:p>
            <a:r>
              <a:rPr lang="cs-CZ" dirty="0"/>
              <a:t>1947 vznik Vídeňského  Art klubu – </a:t>
            </a:r>
            <a:r>
              <a:rPr lang="cs-CZ" dirty="0" err="1"/>
              <a:t>výzvarníci</a:t>
            </a:r>
            <a:r>
              <a:rPr lang="cs-CZ" dirty="0"/>
              <a:t>: </a:t>
            </a:r>
            <a:r>
              <a:rPr lang="cs-CZ" dirty="0" err="1"/>
              <a:t>Kubin</a:t>
            </a:r>
            <a:r>
              <a:rPr lang="cs-CZ" dirty="0"/>
              <a:t>, </a:t>
            </a:r>
            <a:r>
              <a:rPr lang="cs-CZ" dirty="0" err="1"/>
              <a:t>Hundertwasser</a:t>
            </a:r>
            <a:endParaRPr lang="cs-CZ" dirty="0"/>
          </a:p>
          <a:p>
            <a:r>
              <a:rPr lang="cs-CZ" dirty="0"/>
              <a:t>1954 vznik Vídeňské skupiny – hl. organizátor H. C. </a:t>
            </a:r>
            <a:r>
              <a:rPr lang="cs-CZ" dirty="0" err="1"/>
              <a:t>Artmann</a:t>
            </a:r>
            <a:r>
              <a:rPr lang="cs-CZ" dirty="0"/>
              <a:t>, dále </a:t>
            </a:r>
            <a:r>
              <a:rPr lang="cs-CZ" dirty="0" err="1"/>
              <a:t>Oswals</a:t>
            </a:r>
            <a:r>
              <a:rPr lang="cs-CZ" dirty="0"/>
              <a:t> </a:t>
            </a:r>
            <a:r>
              <a:rPr lang="cs-CZ" dirty="0" err="1"/>
              <a:t>Wiener</a:t>
            </a:r>
            <a:r>
              <a:rPr lang="cs-CZ" dirty="0"/>
              <a:t>, </a:t>
            </a:r>
            <a:r>
              <a:rPr lang="cs-CZ" dirty="0" err="1"/>
              <a:t>nebonapř</a:t>
            </a:r>
            <a:r>
              <a:rPr lang="cs-CZ" dirty="0"/>
              <a:t>. E. Jandl a F. </a:t>
            </a:r>
            <a:r>
              <a:rPr lang="cs-CZ" dirty="0" err="1"/>
              <a:t>Mayröcker</a:t>
            </a:r>
            <a:r>
              <a:rPr lang="cs-CZ" dirty="0"/>
              <a:t> – do 1964, </a:t>
            </a:r>
            <a:r>
              <a:rPr lang="cs-CZ" dirty="0" err="1"/>
              <a:t>Zeitschrift</a:t>
            </a:r>
            <a:r>
              <a:rPr lang="cs-CZ" dirty="0"/>
              <a:t> </a:t>
            </a:r>
            <a:r>
              <a:rPr lang="cs-CZ" dirty="0" err="1"/>
              <a:t>alpha</a:t>
            </a:r>
            <a:endParaRPr lang="cs-CZ" dirty="0"/>
          </a:p>
          <a:p>
            <a:r>
              <a:rPr lang="cs-CZ" dirty="0"/>
              <a:t>1973 </a:t>
            </a:r>
            <a:r>
              <a:rPr lang="cs-CZ" dirty="0" err="1"/>
              <a:t>Grazer</a:t>
            </a:r>
            <a:r>
              <a:rPr lang="cs-CZ" dirty="0"/>
              <a:t> </a:t>
            </a:r>
            <a:r>
              <a:rPr lang="cs-CZ" dirty="0" err="1"/>
              <a:t>Autorenversammlung</a:t>
            </a:r>
            <a:r>
              <a:rPr lang="cs-CZ" dirty="0"/>
              <a:t> – proti PEN Klubu </a:t>
            </a:r>
            <a:r>
              <a:rPr lang="cs-CZ" dirty="0" err="1"/>
              <a:t>zal</a:t>
            </a:r>
            <a:r>
              <a:rPr lang="cs-CZ" dirty="0"/>
              <a:t>. E. Jandl jako reakci na protest předsedy PEN klubu </a:t>
            </a:r>
            <a:r>
              <a:rPr lang="cs-CZ" dirty="0" err="1"/>
              <a:t>Lorneta</a:t>
            </a:r>
            <a:r>
              <a:rPr lang="cs-CZ" dirty="0"/>
              <a:t> – </a:t>
            </a:r>
            <a:r>
              <a:rPr lang="cs-CZ" dirty="0" err="1"/>
              <a:t>Holenii</a:t>
            </a:r>
            <a:r>
              <a:rPr lang="cs-CZ" dirty="0"/>
              <a:t> proti udělení Nobelovy ceny H. </a:t>
            </a:r>
            <a:r>
              <a:rPr lang="cs-CZ" dirty="0" err="1"/>
              <a:t>Böllovi</a:t>
            </a:r>
            <a:endParaRPr lang="cs-CZ" dirty="0"/>
          </a:p>
          <a:p>
            <a:r>
              <a:rPr lang="cs-CZ" dirty="0"/>
              <a:t>Od 1981 </a:t>
            </a:r>
            <a:r>
              <a:rPr lang="cs-CZ" b="1" dirty="0" err="1"/>
              <a:t>Interessengemeinschaft</a:t>
            </a:r>
            <a:r>
              <a:rPr lang="cs-CZ" b="1" dirty="0"/>
              <a:t> </a:t>
            </a:r>
            <a:r>
              <a:rPr lang="cs-CZ" b="1" dirty="0" err="1"/>
              <a:t>Autorinnen</a:t>
            </a:r>
            <a:r>
              <a:rPr lang="cs-CZ" b="1" dirty="0"/>
              <a:t> </a:t>
            </a:r>
            <a:r>
              <a:rPr lang="cs-CZ" b="1" dirty="0" err="1"/>
              <a:t>Autoren</a:t>
            </a:r>
            <a:r>
              <a:rPr lang="cs-CZ" b="1" dirty="0"/>
              <a:t> </a:t>
            </a:r>
            <a:r>
              <a:rPr lang="cs-CZ" dirty="0"/>
              <a:t>jako zastřešující organizace</a:t>
            </a:r>
          </a:p>
        </p:txBody>
      </p:sp>
    </p:spTree>
    <p:extLst>
      <p:ext uri="{BB962C8B-B14F-4D97-AF65-F5344CB8AC3E}">
        <p14:creationId xmlns:p14="http://schemas.microsoft.com/office/powerpoint/2010/main" val="36775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C1AF6A-CDE1-4E2E-AD2C-270EA9787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Instituce a skupiny – boj o poválečnou rakouskou kulturu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AD5FB7-CAFD-4B9C-9492-126F72A67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Poválečný spor o osobnost Josefa </a:t>
            </a:r>
            <a:r>
              <a:rPr lang="cs-CZ" dirty="0" err="1"/>
              <a:t>Nadler</a:t>
            </a:r>
            <a:r>
              <a:rPr lang="cs-CZ" dirty="0"/>
              <a:t> a 1949/50 teatrologa Heinze </a:t>
            </a:r>
            <a:r>
              <a:rPr lang="cs-CZ" dirty="0" err="1"/>
              <a:t>Kindermanna</a:t>
            </a:r>
            <a:endParaRPr lang="cs-CZ" dirty="0"/>
          </a:p>
          <a:p>
            <a:r>
              <a:rPr lang="cs-CZ" dirty="0"/>
              <a:t>1947 vznik Vídeňského  Art klubu – </a:t>
            </a:r>
            <a:r>
              <a:rPr lang="cs-CZ" dirty="0" err="1"/>
              <a:t>výzvarníci</a:t>
            </a:r>
            <a:r>
              <a:rPr lang="cs-CZ" dirty="0"/>
              <a:t>: </a:t>
            </a:r>
            <a:r>
              <a:rPr lang="cs-CZ" dirty="0" err="1"/>
              <a:t>Kubin</a:t>
            </a:r>
            <a:r>
              <a:rPr lang="cs-CZ" dirty="0"/>
              <a:t>, </a:t>
            </a:r>
            <a:r>
              <a:rPr lang="cs-CZ" dirty="0" err="1"/>
              <a:t>Hundertwasser</a:t>
            </a:r>
            <a:endParaRPr lang="cs-CZ" dirty="0"/>
          </a:p>
          <a:p>
            <a:r>
              <a:rPr lang="cs-CZ" dirty="0"/>
              <a:t>1954 vznik Vídeňské skupiny – hl. organizátor H. C. </a:t>
            </a:r>
            <a:r>
              <a:rPr lang="cs-CZ" dirty="0" err="1"/>
              <a:t>Artmann</a:t>
            </a:r>
            <a:r>
              <a:rPr lang="cs-CZ" dirty="0"/>
              <a:t>, dále Oswald </a:t>
            </a:r>
            <a:r>
              <a:rPr lang="cs-CZ" dirty="0" err="1"/>
              <a:t>Wiener</a:t>
            </a:r>
            <a:r>
              <a:rPr lang="cs-CZ" dirty="0"/>
              <a:t>, nebo např. E. Jandl a F. </a:t>
            </a:r>
            <a:r>
              <a:rPr lang="cs-CZ" dirty="0" err="1"/>
              <a:t>Mayröcker</a:t>
            </a:r>
            <a:r>
              <a:rPr lang="cs-CZ" dirty="0"/>
              <a:t> – do 1964, časopis </a:t>
            </a:r>
            <a:r>
              <a:rPr lang="cs-CZ" dirty="0" err="1"/>
              <a:t>alpha</a:t>
            </a:r>
            <a:endParaRPr lang="cs-CZ" dirty="0"/>
          </a:p>
          <a:p>
            <a:r>
              <a:rPr lang="cs-CZ" dirty="0"/>
              <a:t>1973 </a:t>
            </a:r>
            <a:r>
              <a:rPr lang="cs-CZ" dirty="0" err="1"/>
              <a:t>Grazer</a:t>
            </a:r>
            <a:r>
              <a:rPr lang="cs-CZ" dirty="0"/>
              <a:t> </a:t>
            </a:r>
            <a:r>
              <a:rPr lang="cs-CZ" dirty="0" err="1"/>
              <a:t>Autorenversammlung</a:t>
            </a:r>
            <a:r>
              <a:rPr lang="cs-CZ" dirty="0"/>
              <a:t> – proti PEN Klubu </a:t>
            </a:r>
            <a:r>
              <a:rPr lang="cs-CZ" dirty="0" err="1"/>
              <a:t>zal</a:t>
            </a:r>
            <a:r>
              <a:rPr lang="cs-CZ" dirty="0"/>
              <a:t>. E. Jandl jako reakci na protest předsedy PEN klubu </a:t>
            </a:r>
            <a:r>
              <a:rPr lang="cs-CZ" dirty="0" err="1"/>
              <a:t>Lorneta</a:t>
            </a:r>
            <a:r>
              <a:rPr lang="cs-CZ" dirty="0"/>
              <a:t> – </a:t>
            </a:r>
            <a:r>
              <a:rPr lang="cs-CZ" dirty="0" err="1"/>
              <a:t>Holenii</a:t>
            </a:r>
            <a:r>
              <a:rPr lang="cs-CZ" dirty="0"/>
              <a:t> proti udělení Nobelovy ceny H. </a:t>
            </a:r>
            <a:r>
              <a:rPr lang="cs-CZ" dirty="0" err="1"/>
              <a:t>Böllovi</a:t>
            </a:r>
            <a:endParaRPr lang="cs-CZ" dirty="0"/>
          </a:p>
          <a:p>
            <a:r>
              <a:rPr lang="cs-CZ" dirty="0"/>
              <a:t>Od 1981 </a:t>
            </a:r>
            <a:r>
              <a:rPr lang="cs-CZ" b="1" dirty="0" err="1"/>
              <a:t>Interessengemeinschaft</a:t>
            </a:r>
            <a:r>
              <a:rPr lang="cs-CZ" b="1" dirty="0"/>
              <a:t> </a:t>
            </a:r>
            <a:r>
              <a:rPr lang="cs-CZ" b="1" dirty="0" err="1"/>
              <a:t>Autorinnen</a:t>
            </a:r>
            <a:r>
              <a:rPr lang="cs-CZ" b="1" dirty="0"/>
              <a:t> </a:t>
            </a:r>
            <a:r>
              <a:rPr lang="cs-CZ" b="1" dirty="0" err="1"/>
              <a:t>Autoren</a:t>
            </a:r>
            <a:r>
              <a:rPr lang="cs-CZ" b="1" dirty="0"/>
              <a:t> </a:t>
            </a:r>
            <a:r>
              <a:rPr lang="cs-CZ" dirty="0"/>
              <a:t>jako zastřešující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08074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2B835001-7C5B-46C3-AA42-866B4CD7E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 err="1"/>
              <a:t>Friedericke</a:t>
            </a:r>
            <a:r>
              <a:rPr lang="cs-CZ" dirty="0"/>
              <a:t> </a:t>
            </a:r>
            <a:r>
              <a:rPr lang="cs-CZ" dirty="0" err="1"/>
              <a:t>Mayröcker</a:t>
            </a:r>
            <a:r>
              <a:rPr lang="cs-CZ" dirty="0"/>
              <a:t> a Ernst Jandl</a:t>
            </a:r>
          </a:p>
        </p:txBody>
      </p:sp>
      <p:pic>
        <p:nvPicPr>
          <p:cNvPr id="3" name="Zástupný obsah 2" descr="Obsah obrázku exteriér, tráva, osoba, vsedě&#10;&#10;Popis byl vytvořen automaticky">
            <a:extLst>
              <a:ext uri="{FF2B5EF4-FFF2-40B4-BE49-F238E27FC236}">
                <a16:creationId xmlns:a16="http://schemas.microsoft.com/office/drawing/2014/main" id="{505BB583-021D-45A5-9578-AD9D8D1A797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" r="10675" b="-4"/>
          <a:stretch/>
        </p:blipFill>
        <p:spPr>
          <a:xfrm>
            <a:off x="-23148" y="1183938"/>
            <a:ext cx="3312368" cy="3712092"/>
          </a:xfrm>
          <a:noFill/>
        </p:spPr>
      </p:pic>
      <p:pic>
        <p:nvPicPr>
          <p:cNvPr id="7" name="Zástupný obsah 6" descr="Obsah obrázku osoba, fotka, žena, pózování&#10;&#10;Popis byl vytvořen automaticky">
            <a:extLst>
              <a:ext uri="{FF2B5EF4-FFF2-40B4-BE49-F238E27FC236}">
                <a16:creationId xmlns:a16="http://schemas.microsoft.com/office/drawing/2014/main" id="{48995815-27E6-405B-B04E-C6C79CC10F4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2244" y="1268760"/>
            <a:ext cx="3384376" cy="3384376"/>
          </a:xfr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5495E6E-13F2-4DF1-BC16-CF4706EEB144}"/>
              </a:ext>
            </a:extLst>
          </p:cNvPr>
          <p:cNvSpPr txBox="1"/>
          <p:nvPr/>
        </p:nvSpPr>
        <p:spPr>
          <a:xfrm>
            <a:off x="107504" y="5085184"/>
            <a:ext cx="89289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Manželský i tvůrčí pár –společné autorství zejména experimentálních a rozhlasových her</a:t>
            </a:r>
          </a:p>
          <a:p>
            <a:r>
              <a:rPr lang="cs-CZ" dirty="0"/>
              <a:t>Jandl  (1925-2000)– hlavně lyrika, zejm. konkrétní poezie, </a:t>
            </a:r>
            <a:r>
              <a:rPr lang="cs-CZ" dirty="0" err="1"/>
              <a:t>Mayröcker</a:t>
            </a:r>
            <a:r>
              <a:rPr lang="cs-CZ" dirty="0"/>
              <a:t> (1924-) – lyrika, próza i rozhlasové hry, 4 s E. Jandlem. </a:t>
            </a:r>
            <a:r>
              <a:rPr lang="cs-CZ" dirty="0" err="1"/>
              <a:t>Nejznámnější</a:t>
            </a:r>
            <a:r>
              <a:rPr lang="cs-CZ" dirty="0"/>
              <a:t> dílo: Paloma (2008), hra </a:t>
            </a:r>
            <a:r>
              <a:rPr lang="cs-CZ" dirty="0" err="1"/>
              <a:t>FünfMann</a:t>
            </a:r>
            <a:r>
              <a:rPr lang="cs-CZ" dirty="0"/>
              <a:t> </a:t>
            </a:r>
            <a:r>
              <a:rPr lang="cs-CZ" dirty="0" err="1"/>
              <a:t>Menschen</a:t>
            </a:r>
            <a:r>
              <a:rPr lang="cs-CZ" dirty="0"/>
              <a:t> (2002)  </a:t>
            </a:r>
            <a:r>
              <a:rPr lang="cs-CZ" dirty="0">
                <a:hlinkClick r:id="rId4"/>
              </a:rPr>
              <a:t>https://www.youtube.com/watch?v=yY_turZfmeA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209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Ernst Jandl (1925-2000), překlad Josef Hiršal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Otův mopslík </a:t>
            </a:r>
          </a:p>
          <a:p>
            <a:pPr marL="0" indent="0">
              <a:buNone/>
            </a:pPr>
            <a:r>
              <a:rPr lang="cs-CZ" dirty="0" err="1"/>
              <a:t>otův</a:t>
            </a:r>
            <a:r>
              <a:rPr lang="cs-CZ" dirty="0"/>
              <a:t> mopslík trucuje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: ven mopslíku ven</a:t>
            </a:r>
          </a:p>
          <a:p>
            <a:pPr marL="0" indent="0">
              <a:buNone/>
            </a:pPr>
            <a:r>
              <a:rPr lang="cs-CZ" dirty="0" err="1"/>
              <a:t>otův</a:t>
            </a:r>
            <a:r>
              <a:rPr lang="cs-CZ" dirty="0"/>
              <a:t> mopslík skáče ven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: taktak.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 nosí uhlí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 nosí ovoce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 naslouchá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: mopslíku </a:t>
            </a:r>
            <a:r>
              <a:rPr lang="cs-CZ" dirty="0" err="1"/>
              <a:t>mopslíku</a:t>
            </a:r>
            <a:endParaRPr lang="cs-CZ" dirty="0"/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 doufá</a:t>
            </a:r>
          </a:p>
          <a:p>
            <a:pPr marL="0" indent="0">
              <a:buNone/>
            </a:pPr>
            <a:r>
              <a:rPr lang="cs-CZ" dirty="0" err="1"/>
              <a:t>otův</a:t>
            </a:r>
            <a:r>
              <a:rPr lang="cs-CZ" dirty="0"/>
              <a:t> mopslík klepe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: pojď mopslíku pojď</a:t>
            </a:r>
          </a:p>
          <a:p>
            <a:pPr marL="0" indent="0">
              <a:buNone/>
            </a:pPr>
            <a:r>
              <a:rPr lang="cs-CZ" dirty="0" err="1"/>
              <a:t>otův</a:t>
            </a:r>
            <a:r>
              <a:rPr lang="cs-CZ" dirty="0"/>
              <a:t> mopslík vchází</a:t>
            </a:r>
          </a:p>
          <a:p>
            <a:pPr marL="0" indent="0">
              <a:buNone/>
            </a:pPr>
            <a:r>
              <a:rPr lang="cs-CZ" dirty="0" err="1"/>
              <a:t>otův</a:t>
            </a:r>
            <a:r>
              <a:rPr lang="cs-CZ" dirty="0"/>
              <a:t> mopslík zvrací</a:t>
            </a:r>
          </a:p>
          <a:p>
            <a:pPr marL="0" indent="0">
              <a:buNone/>
            </a:pPr>
            <a:r>
              <a:rPr lang="cs-CZ" dirty="0" err="1"/>
              <a:t>oto</a:t>
            </a:r>
            <a:r>
              <a:rPr lang="cs-CZ" dirty="0"/>
              <a:t>: </a:t>
            </a:r>
            <a:r>
              <a:rPr lang="cs-CZ" dirty="0" err="1"/>
              <a:t>óbožeóbože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err="1"/>
              <a:t>ottos</a:t>
            </a:r>
            <a:r>
              <a:rPr lang="cs-CZ" b="1" dirty="0"/>
              <a:t> mops</a:t>
            </a:r>
          </a:p>
          <a:p>
            <a:r>
              <a:rPr lang="cs-CZ" dirty="0" err="1"/>
              <a:t>ottos</a:t>
            </a:r>
            <a:r>
              <a:rPr lang="cs-CZ" dirty="0"/>
              <a:t> mops </a:t>
            </a:r>
            <a:r>
              <a:rPr lang="cs-CZ" dirty="0" err="1"/>
              <a:t>trotzt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: </a:t>
            </a:r>
            <a:r>
              <a:rPr lang="cs-CZ" dirty="0" err="1"/>
              <a:t>fort</a:t>
            </a:r>
            <a:r>
              <a:rPr lang="cs-CZ" dirty="0"/>
              <a:t> mops </a:t>
            </a:r>
            <a:r>
              <a:rPr lang="cs-CZ" dirty="0" err="1"/>
              <a:t>fort</a:t>
            </a:r>
            <a:br>
              <a:rPr lang="cs-CZ" dirty="0"/>
            </a:br>
            <a:r>
              <a:rPr lang="cs-CZ" dirty="0" err="1"/>
              <a:t>ottos</a:t>
            </a:r>
            <a:r>
              <a:rPr lang="cs-CZ" dirty="0"/>
              <a:t> mops </a:t>
            </a:r>
            <a:r>
              <a:rPr lang="cs-CZ" dirty="0" err="1"/>
              <a:t>hopst</a:t>
            </a:r>
            <a:r>
              <a:rPr lang="cs-CZ" dirty="0"/>
              <a:t> </a:t>
            </a:r>
            <a:r>
              <a:rPr lang="cs-CZ" dirty="0" err="1"/>
              <a:t>fort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: </a:t>
            </a:r>
            <a:r>
              <a:rPr lang="cs-CZ" dirty="0" err="1"/>
              <a:t>soso</a:t>
            </a:r>
            <a:endParaRPr lang="cs-CZ" dirty="0"/>
          </a:p>
          <a:p>
            <a:r>
              <a:rPr lang="cs-CZ" dirty="0" err="1"/>
              <a:t>otto</a:t>
            </a:r>
            <a:r>
              <a:rPr lang="cs-CZ" dirty="0"/>
              <a:t> holt koks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 holt </a:t>
            </a:r>
            <a:r>
              <a:rPr lang="cs-CZ" dirty="0" err="1"/>
              <a:t>obst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 </a:t>
            </a:r>
            <a:r>
              <a:rPr lang="cs-CZ" dirty="0" err="1"/>
              <a:t>horcht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: mops </a:t>
            </a:r>
            <a:r>
              <a:rPr lang="cs-CZ" dirty="0" err="1"/>
              <a:t>mops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 </a:t>
            </a:r>
            <a:r>
              <a:rPr lang="cs-CZ" dirty="0" err="1"/>
              <a:t>hofft</a:t>
            </a:r>
            <a:endParaRPr lang="cs-CZ" dirty="0"/>
          </a:p>
          <a:p>
            <a:r>
              <a:rPr lang="cs-CZ" dirty="0" err="1"/>
              <a:t>ottos</a:t>
            </a:r>
            <a:r>
              <a:rPr lang="cs-CZ" dirty="0"/>
              <a:t> mops </a:t>
            </a:r>
            <a:r>
              <a:rPr lang="cs-CZ" dirty="0" err="1"/>
              <a:t>klopft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: </a:t>
            </a:r>
            <a:r>
              <a:rPr lang="cs-CZ" dirty="0" err="1"/>
              <a:t>komm</a:t>
            </a:r>
            <a:r>
              <a:rPr lang="cs-CZ" dirty="0"/>
              <a:t> mops </a:t>
            </a:r>
            <a:r>
              <a:rPr lang="cs-CZ" dirty="0" err="1"/>
              <a:t>komm</a:t>
            </a:r>
            <a:br>
              <a:rPr lang="cs-CZ" dirty="0"/>
            </a:br>
            <a:r>
              <a:rPr lang="cs-CZ" dirty="0" err="1"/>
              <a:t>ottos</a:t>
            </a:r>
            <a:r>
              <a:rPr lang="cs-CZ" dirty="0"/>
              <a:t> mops </a:t>
            </a:r>
            <a:r>
              <a:rPr lang="cs-CZ" dirty="0" err="1"/>
              <a:t>kommt</a:t>
            </a:r>
            <a:br>
              <a:rPr lang="cs-CZ" dirty="0"/>
            </a:br>
            <a:r>
              <a:rPr lang="cs-CZ" dirty="0" err="1"/>
              <a:t>ottos</a:t>
            </a:r>
            <a:r>
              <a:rPr lang="cs-CZ" dirty="0"/>
              <a:t> mops </a:t>
            </a:r>
            <a:r>
              <a:rPr lang="cs-CZ" dirty="0" err="1"/>
              <a:t>kotzt</a:t>
            </a:r>
            <a:br>
              <a:rPr lang="cs-CZ" dirty="0"/>
            </a:br>
            <a:r>
              <a:rPr lang="cs-CZ" dirty="0" err="1"/>
              <a:t>otto</a:t>
            </a:r>
            <a:r>
              <a:rPr lang="cs-CZ" dirty="0"/>
              <a:t>: </a:t>
            </a:r>
            <a:r>
              <a:rPr lang="cs-CZ" dirty="0" err="1"/>
              <a:t>ogottogott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Ingeborg</a:t>
            </a:r>
            <a:r>
              <a:rPr lang="cs-CZ" dirty="0"/>
              <a:t> </a:t>
            </a:r>
            <a:r>
              <a:rPr lang="cs-CZ" dirty="0" err="1"/>
              <a:t>Bachmann</a:t>
            </a:r>
            <a:r>
              <a:rPr lang="cs-CZ" dirty="0"/>
              <a:t>(1926-1973)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vystudovala filosofii, psychologii, germanistiku a práva</a:t>
            </a:r>
          </a:p>
          <a:p>
            <a:r>
              <a:rPr lang="cs-CZ" dirty="0"/>
              <a:t>na </a:t>
            </a:r>
            <a:r>
              <a:rPr lang="cs-CZ" dirty="0" err="1"/>
              <a:t>poč</a:t>
            </a:r>
            <a:r>
              <a:rPr lang="cs-CZ" dirty="0"/>
              <a:t>. 50. let milostný vztah s P. </a:t>
            </a:r>
            <a:r>
              <a:rPr lang="cs-CZ" dirty="0" err="1"/>
              <a:t>Celanem</a:t>
            </a:r>
            <a:endParaRPr lang="cs-CZ" dirty="0"/>
          </a:p>
          <a:p>
            <a:endParaRPr lang="cs-CZ" dirty="0"/>
          </a:p>
          <a:p>
            <a:r>
              <a:rPr lang="cs-CZ" dirty="0"/>
              <a:t>začínala jako redaktorka a autorka pro rozhlas: 1952 rozhlasová hra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Geschäft</a:t>
            </a:r>
            <a:r>
              <a:rPr lang="cs-CZ" dirty="0"/>
              <a:t>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Träumen</a:t>
            </a:r>
            <a:r>
              <a:rPr lang="cs-CZ" dirty="0"/>
              <a:t> ( Obchod se sny)</a:t>
            </a:r>
          </a:p>
          <a:p>
            <a:r>
              <a:rPr lang="cs-CZ" dirty="0"/>
              <a:t>v 50. letech uznávána jako básnířka: 1953 Die </a:t>
            </a:r>
            <a:r>
              <a:rPr lang="cs-CZ" dirty="0" err="1"/>
              <a:t>gestundete</a:t>
            </a:r>
            <a:r>
              <a:rPr lang="cs-CZ" dirty="0"/>
              <a:t> </a:t>
            </a:r>
            <a:r>
              <a:rPr lang="cs-CZ" dirty="0" err="1"/>
              <a:t>Zeit</a:t>
            </a:r>
            <a:r>
              <a:rPr lang="cs-CZ" dirty="0"/>
              <a:t> (Čas na úvěr, publikováno 1957), </a:t>
            </a:r>
            <a:r>
              <a:rPr lang="cs-CZ" b="1" i="1" dirty="0"/>
              <a:t>Die </a:t>
            </a:r>
            <a:r>
              <a:rPr lang="cs-CZ" b="1" i="1" dirty="0" err="1"/>
              <a:t>Anrufung</a:t>
            </a:r>
            <a:r>
              <a:rPr lang="cs-CZ" b="1" i="1" dirty="0"/>
              <a:t> des </a:t>
            </a:r>
            <a:r>
              <a:rPr lang="cs-CZ" b="1" i="1" dirty="0" err="1"/>
              <a:t>Großen</a:t>
            </a:r>
            <a:r>
              <a:rPr lang="cs-CZ" b="1" i="1" dirty="0"/>
              <a:t> </a:t>
            </a:r>
            <a:r>
              <a:rPr lang="cs-CZ" b="1" i="1" dirty="0" err="1"/>
              <a:t>Bären</a:t>
            </a:r>
            <a:r>
              <a:rPr lang="cs-CZ" dirty="0"/>
              <a:t>(Vzývání Velké medvědice /Velkého vozu, 1956)</a:t>
            </a:r>
          </a:p>
          <a:p>
            <a:r>
              <a:rPr lang="cs-CZ" dirty="0"/>
              <a:t>románový projekt </a:t>
            </a:r>
            <a:r>
              <a:rPr lang="cs-CZ" b="1" dirty="0" err="1"/>
              <a:t>Todesarten</a:t>
            </a:r>
            <a:r>
              <a:rPr lang="cs-CZ" b="1" dirty="0"/>
              <a:t> </a:t>
            </a:r>
            <a:r>
              <a:rPr lang="cs-CZ" dirty="0"/>
              <a:t>(Způsoby smrti: dokončeny dva romány </a:t>
            </a:r>
            <a:r>
              <a:rPr lang="cs-CZ" b="1" i="1" dirty="0"/>
              <a:t>Malina</a:t>
            </a:r>
            <a:r>
              <a:rPr lang="cs-CZ" dirty="0"/>
              <a:t>, 1971 a </a:t>
            </a:r>
            <a:r>
              <a:rPr lang="cs-CZ" b="1" i="1" dirty="0" err="1"/>
              <a:t>Fall</a:t>
            </a:r>
            <a:r>
              <a:rPr lang="cs-CZ" b="1" i="1" dirty="0"/>
              <a:t> </a:t>
            </a:r>
            <a:r>
              <a:rPr lang="cs-CZ" b="1" i="1" dirty="0" err="1"/>
              <a:t>Franza</a:t>
            </a:r>
            <a:r>
              <a:rPr lang="cs-CZ" dirty="0"/>
              <a:t>, 1972)</a:t>
            </a:r>
          </a:p>
          <a:p>
            <a:r>
              <a:rPr lang="cs-CZ" dirty="0"/>
              <a:t>angažovala se proti atomovému vyzbrojení</a:t>
            </a:r>
          </a:p>
          <a:p>
            <a:r>
              <a:rPr lang="cs-CZ" dirty="0"/>
              <a:t>významné feministické literární texty: povídky </a:t>
            </a:r>
            <a:r>
              <a:rPr lang="cs-CZ" b="1" i="1" dirty="0" err="1"/>
              <a:t>Undine</a:t>
            </a:r>
            <a:r>
              <a:rPr lang="cs-CZ" b="1" i="1" dirty="0"/>
              <a:t> </a:t>
            </a:r>
            <a:r>
              <a:rPr lang="cs-CZ" b="1" i="1" dirty="0" err="1"/>
              <a:t>geht</a:t>
            </a:r>
            <a:r>
              <a:rPr lang="cs-CZ" dirty="0"/>
              <a:t>, </a:t>
            </a:r>
            <a:r>
              <a:rPr lang="cs-CZ" b="1" i="1" dirty="0" err="1"/>
              <a:t>Ein</a:t>
            </a:r>
            <a:r>
              <a:rPr lang="cs-CZ" b="1" i="1" dirty="0"/>
              <a:t> </a:t>
            </a:r>
            <a:r>
              <a:rPr lang="cs-CZ" b="1" i="1" dirty="0" err="1"/>
              <a:t>Schritt</a:t>
            </a:r>
            <a:r>
              <a:rPr lang="cs-CZ" b="1" i="1" dirty="0"/>
              <a:t> nach </a:t>
            </a:r>
            <a:r>
              <a:rPr lang="cs-CZ" b="1" i="1" dirty="0" err="1"/>
              <a:t>Gomorrha</a:t>
            </a:r>
            <a:r>
              <a:rPr lang="cs-CZ" dirty="0"/>
              <a:t> – obě ve sbírce </a:t>
            </a:r>
            <a:r>
              <a:rPr lang="cs-CZ" b="1" i="1" dirty="0" err="1"/>
              <a:t>Das</a:t>
            </a:r>
            <a:r>
              <a:rPr lang="cs-CZ" b="1" i="1" dirty="0"/>
              <a:t> </a:t>
            </a:r>
            <a:r>
              <a:rPr lang="cs-CZ" b="1" i="1" dirty="0" err="1"/>
              <a:t>dreißigste</a:t>
            </a:r>
            <a:r>
              <a:rPr lang="cs-CZ" b="1" i="1" dirty="0"/>
              <a:t> </a:t>
            </a:r>
            <a:r>
              <a:rPr lang="cs-CZ" b="1" i="1" dirty="0" err="1"/>
              <a:t>Jahr</a:t>
            </a:r>
            <a:r>
              <a:rPr lang="cs-CZ" b="1" i="1" dirty="0"/>
              <a:t> </a:t>
            </a:r>
            <a:r>
              <a:rPr lang="cs-CZ" dirty="0"/>
              <a:t>(1961), romány</a:t>
            </a:r>
          </a:p>
          <a:p>
            <a:r>
              <a:rPr lang="cs-CZ" dirty="0"/>
              <a:t>Nejvýznamnější rozhlasová hra: </a:t>
            </a:r>
            <a:r>
              <a:rPr lang="cs-CZ" b="1" i="1" dirty="0"/>
              <a:t>Der </a:t>
            </a:r>
            <a:r>
              <a:rPr lang="cs-CZ" b="1" i="1" dirty="0" err="1"/>
              <a:t>gute</a:t>
            </a:r>
            <a:r>
              <a:rPr lang="cs-CZ" b="1" i="1" dirty="0"/>
              <a:t> Gott von Manhattan </a:t>
            </a:r>
            <a:r>
              <a:rPr lang="cs-CZ" dirty="0"/>
              <a:t>(1958)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buFont typeface="Arial" pitchFamily="34" charset="0"/>
              <a:buChar char="•"/>
            </a:pPr>
            <a:r>
              <a:rPr lang="cs-CZ" dirty="0" err="1"/>
              <a:t>Ingeborg</a:t>
            </a:r>
            <a:r>
              <a:rPr lang="cs-CZ" dirty="0"/>
              <a:t> </a:t>
            </a:r>
            <a:r>
              <a:rPr lang="cs-CZ" dirty="0" err="1"/>
              <a:t>Bachmann</a:t>
            </a:r>
            <a:r>
              <a:rPr lang="cs-CZ" dirty="0"/>
              <a:t>: Čechy leží u moře (1964)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Když domy jsou zelené, překročím práh.</a:t>
            </a:r>
          </a:p>
          <a:p>
            <a:pPr>
              <a:buNone/>
            </a:pPr>
            <a:r>
              <a:rPr lang="cs-CZ" dirty="0"/>
              <a:t>Když mosty se zde nechvějí, naleznu pevný bod.</a:t>
            </a:r>
          </a:p>
          <a:p>
            <a:pPr>
              <a:buNone/>
            </a:pPr>
            <a:r>
              <a:rPr lang="cs-CZ" dirty="0"/>
              <a:t>Marná-li navždy lásky snaha, tady promarním ji .je to někdo skoro jako já.</a:t>
            </a:r>
          </a:p>
          <a:p>
            <a:pPr>
              <a:buNone/>
            </a:pPr>
            <a:r>
              <a:rPr lang="cs-CZ" dirty="0"/>
              <a:t>Zde se mnou i slovo hraničit smí v pokoji a míru.</a:t>
            </a:r>
          </a:p>
          <a:p>
            <a:pPr>
              <a:buNone/>
            </a:pPr>
            <a:r>
              <a:rPr lang="cs-CZ" dirty="0"/>
              <a:t>Když </a:t>
            </a:r>
            <a:r>
              <a:rPr lang="cs-CZ" dirty="0" err="1"/>
              <a:t>čechy</a:t>
            </a:r>
            <a:r>
              <a:rPr lang="cs-CZ" dirty="0"/>
              <a:t> leží u moře, věřím ještě mořím.</a:t>
            </a:r>
          </a:p>
          <a:p>
            <a:pPr>
              <a:buNone/>
            </a:pPr>
            <a:r>
              <a:rPr lang="cs-CZ" dirty="0"/>
              <a:t>Jestliže mořím věřím, pak začnu doufat v zem.</a:t>
            </a:r>
          </a:p>
          <a:p>
            <a:pPr>
              <a:buNone/>
            </a:pPr>
            <a:r>
              <a:rPr lang="cs-CZ" dirty="0"/>
              <a:t> A jsem-li to já, pak je to každý, kdo je tolik co já.</a:t>
            </a:r>
          </a:p>
          <a:p>
            <a:pPr>
              <a:buNone/>
            </a:pPr>
            <a:r>
              <a:rPr lang="cs-CZ" dirty="0"/>
              <a:t>Já pero sebe nic nežádám. Chci už jen ke dnu jít.</a:t>
            </a:r>
          </a:p>
          <a:p>
            <a:pPr>
              <a:buNone/>
            </a:pPr>
            <a:r>
              <a:rPr lang="cs-CZ" dirty="0"/>
              <a:t>Padnout ž na dno moře, kde naleznu zas Čechy.</a:t>
            </a:r>
          </a:p>
          <a:p>
            <a:pPr>
              <a:buNone/>
            </a:pPr>
            <a:r>
              <a:rPr lang="cs-CZ" dirty="0"/>
              <a:t>Zdeptaná, zbitá, na dně , procitám bez obav.</a:t>
            </a:r>
          </a:p>
          <a:p>
            <a:pPr>
              <a:buNone/>
            </a:pPr>
            <a:r>
              <a:rPr lang="cs-CZ" dirty="0"/>
              <a:t>Nyní to do dna znám a nemůžu se zmarnit.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Přistupte blíž, vy Češi, matrózi, přístavní děvky, vy všichni</a:t>
            </a:r>
          </a:p>
          <a:p>
            <a:pPr>
              <a:buNone/>
            </a:pPr>
            <a:r>
              <a:rPr lang="cs-CZ" dirty="0" err="1"/>
              <a:t>nezakotvenci</a:t>
            </a:r>
            <a:r>
              <a:rPr lang="cs-CZ" dirty="0"/>
              <a:t>. Netoužíte být bohémy, vy z Ilýrie, vy z Verony a Benátek? Hrajte své komedie k smíchu</a:t>
            </a:r>
          </a:p>
          <a:p>
            <a:pPr>
              <a:buNone/>
            </a:pPr>
            <a:r>
              <a:rPr lang="cs-CZ" dirty="0"/>
              <a:t>a přitom k pláči. Zmylte se nastokrát jak já</a:t>
            </a:r>
          </a:p>
          <a:p>
            <a:pPr>
              <a:buNone/>
            </a:pPr>
            <a:r>
              <a:rPr lang="cs-CZ" dirty="0"/>
              <a:t>se mýlila v zkouškách neobstála,</a:t>
            </a:r>
          </a:p>
          <a:p>
            <a:pPr>
              <a:buNone/>
            </a:pPr>
            <a:r>
              <a:rPr lang="cs-CZ" dirty="0"/>
              <a:t>a přece obstála, poprvé, pokaždé.</a:t>
            </a:r>
          </a:p>
          <a:p>
            <a:pPr>
              <a:buNone/>
            </a:pPr>
            <a:r>
              <a:rPr lang="cs-CZ" dirty="0"/>
              <a:t>Jak obstály i Čechy a v jeden krásný den je obdařili mořem – teď leží u vody.</a:t>
            </a:r>
          </a:p>
          <a:p>
            <a:pPr>
              <a:buNone/>
            </a:pPr>
            <a:r>
              <a:rPr lang="cs-CZ" dirty="0"/>
              <a:t>Já ještě hraničím se slovem, s druhou zemí,</a:t>
            </a:r>
          </a:p>
          <a:p>
            <a:pPr>
              <a:buNone/>
            </a:pPr>
            <a:r>
              <a:rPr lang="cs-CZ" dirty="0"/>
              <a:t>hraničím zlehýnka, teď se vším čím dál víc,</a:t>
            </a:r>
          </a:p>
          <a:p>
            <a:pPr>
              <a:buNone/>
            </a:pPr>
            <a:r>
              <a:rPr lang="cs-CZ" dirty="0"/>
              <a:t>já bohém, tulák, Čech, co nemá nic a nic ho nedržím</a:t>
            </a:r>
          </a:p>
          <a:p>
            <a:pPr>
              <a:buNone/>
            </a:pPr>
            <a:r>
              <a:rPr lang="cs-CZ" dirty="0"/>
              <a:t>než schopnost vidět moře, jež je sporné, svou vyvolenou zemi.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3BC79-C4EE-46AC-95C2-5E56B7799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Erich Fried (1921-1988)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0A8870-D527-48EA-81E1-BB98F55A3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Židovského původu – během války v emigraci ve Velké Británii, pracuje pro BBC až do 60. let</a:t>
            </a:r>
          </a:p>
          <a:p>
            <a:r>
              <a:rPr lang="cs-CZ" dirty="0"/>
              <a:t>‚Během války po určitou dobu členem </a:t>
            </a:r>
            <a:r>
              <a:rPr lang="cs-CZ"/>
              <a:t>ještě Kulturního </a:t>
            </a:r>
            <a:r>
              <a:rPr lang="cs-CZ" dirty="0"/>
              <a:t>svazu a Svazu komunistické mládeže, nicméně na protest proti stalinistickým tendencím z nich roku 1943 vystoupil</a:t>
            </a:r>
          </a:p>
          <a:p>
            <a:r>
              <a:rPr lang="cs-CZ" dirty="0"/>
              <a:t>Překladatel </a:t>
            </a:r>
            <a:r>
              <a:rPr lang="cs-CZ" dirty="0" err="1"/>
              <a:t>Shakespearea</a:t>
            </a:r>
            <a:r>
              <a:rPr lang="cs-CZ" dirty="0"/>
              <a:t>, básník: milostná poezie i politicky angažované básně, např.  Sbírka </a:t>
            </a:r>
            <a:r>
              <a:rPr lang="cs-CZ" dirty="0" err="1"/>
              <a:t>Deutschland</a:t>
            </a:r>
            <a:r>
              <a:rPr lang="cs-CZ" dirty="0"/>
              <a:t> (1944 v Londýně)</a:t>
            </a:r>
          </a:p>
          <a:p>
            <a:r>
              <a:rPr lang="cs-CZ" dirty="0"/>
              <a:t>V 60. letech činný v APO (</a:t>
            </a:r>
            <a:r>
              <a:rPr lang="cs-CZ" dirty="0" err="1"/>
              <a:t>Außerparlamentarische</a:t>
            </a:r>
            <a:r>
              <a:rPr lang="cs-CZ" dirty="0"/>
              <a:t> </a:t>
            </a:r>
            <a:r>
              <a:rPr lang="cs-CZ" dirty="0" err="1"/>
              <a:t>Opposition</a:t>
            </a:r>
            <a:r>
              <a:rPr lang="cs-CZ" dirty="0"/>
              <a:t>) a v hnutích 68. roku, vstoupil např. do sporu se západoberlínskou policií kvůli zastřelení Georga von </a:t>
            </a:r>
            <a:r>
              <a:rPr lang="cs-CZ" dirty="0" err="1"/>
              <a:t>Raucha</a:t>
            </a:r>
            <a:r>
              <a:rPr lang="cs-CZ" dirty="0"/>
              <a:t> jedním policistou Na </a:t>
            </a:r>
            <a:r>
              <a:rPr lang="cs-CZ" dirty="0" err="1"/>
              <a:t>Friedovu</a:t>
            </a:r>
            <a:r>
              <a:rPr lang="cs-CZ" dirty="0"/>
              <a:t> stranu se postavil např. H. </a:t>
            </a:r>
            <a:r>
              <a:rPr lang="cs-CZ" dirty="0" err="1"/>
              <a:t>Böll</a:t>
            </a:r>
            <a:endParaRPr lang="cs-CZ" dirty="0"/>
          </a:p>
          <a:p>
            <a:r>
              <a:rPr lang="cs-CZ" dirty="0"/>
              <a:t>1982 znovu získal rakouské občanství, ale ponechal si i to britské</a:t>
            </a:r>
          </a:p>
        </p:txBody>
      </p:sp>
    </p:spTree>
    <p:extLst>
      <p:ext uri="{BB962C8B-B14F-4D97-AF65-F5344CB8AC3E}">
        <p14:creationId xmlns:p14="http://schemas.microsoft.com/office/powerpoint/2010/main" val="15559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Skupina 47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existovala až do roku 1967: Zakladatelé: Alfred </a:t>
            </a:r>
            <a:r>
              <a:rPr lang="cs-CZ" dirty="0" err="1"/>
              <a:t>Andersch</a:t>
            </a:r>
            <a:r>
              <a:rPr lang="cs-CZ" dirty="0"/>
              <a:t>, Walter </a:t>
            </a:r>
            <a:r>
              <a:rPr lang="cs-CZ" dirty="0" err="1"/>
              <a:t>Kolbenhoff</a:t>
            </a:r>
            <a:r>
              <a:rPr lang="cs-CZ" dirty="0"/>
              <a:t> a Hans Werner Richter</a:t>
            </a:r>
          </a:p>
          <a:p>
            <a:r>
              <a:rPr lang="cs-CZ" dirty="0"/>
              <a:t>původně založili roku 1946 ještě v americkém zajateckém táboře časopis DER RUF, jehož cílem byla politická osvěta a výchova k demokracii, ten byl ale roku 1947 americkými okupačními orgány zakázán z toho důvodu, že </a:t>
            </a:r>
            <a:r>
              <a:rPr lang="cs-CZ" dirty="0" err="1"/>
              <a:t>krotizovla</a:t>
            </a:r>
            <a:r>
              <a:rPr lang="cs-CZ" dirty="0"/>
              <a:t> některé  kroky okupačních orgánů (odebrána licence)</a:t>
            </a:r>
          </a:p>
          <a:p>
            <a:r>
              <a:rPr lang="cs-CZ" dirty="0"/>
              <a:t>Následně hledají </a:t>
            </a:r>
            <a:r>
              <a:rPr lang="cs-CZ" dirty="0" err="1"/>
              <a:t>Andersch</a:t>
            </a:r>
            <a:r>
              <a:rPr lang="cs-CZ" dirty="0"/>
              <a:t>, </a:t>
            </a:r>
            <a:r>
              <a:rPr lang="cs-CZ" dirty="0" err="1"/>
              <a:t>Kolbenhoff</a:t>
            </a:r>
            <a:r>
              <a:rPr lang="cs-CZ" dirty="0"/>
              <a:t> a Richter prostor, v němž by intelektuálové mohli vést diskusi o </a:t>
            </a:r>
            <a:r>
              <a:rPr lang="cs-CZ" dirty="0" err="1"/>
              <a:t>dylším</a:t>
            </a:r>
            <a:r>
              <a:rPr lang="cs-CZ" dirty="0"/>
              <a:t> vývoji Německa a rovněž prezentovat svá nová literární díla, diskutovat o nich a též je hodnotit (od roku  1950 udělovala Skupina literární cenu spojenou s finanční podporou pro tvůrce) </a:t>
            </a:r>
          </a:p>
          <a:p>
            <a:r>
              <a:rPr lang="cs-CZ" dirty="0"/>
              <a:t>První setkání se uskutečnilo 7. 9. 1947 v Bavorsku (nedaleko </a:t>
            </a:r>
            <a:r>
              <a:rPr lang="cs-CZ" dirty="0" err="1"/>
              <a:t>Füssenu</a:t>
            </a:r>
            <a:r>
              <a:rPr lang="cs-CZ" dirty="0"/>
              <a:t>) a zúčastnilo se ho na pozvání  H. W. Richtera 16 literátů  ( ze </a:t>
            </a:r>
            <a:r>
              <a:rPr lang="cs-CZ" dirty="0" err="1"/>
              <a:t>známnějších</a:t>
            </a:r>
            <a:r>
              <a:rPr lang="cs-CZ" dirty="0"/>
              <a:t> jme např. též </a:t>
            </a:r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Eich</a:t>
            </a:r>
            <a:r>
              <a:rPr lang="cs-CZ" dirty="0"/>
              <a:t>)a jako první předčítal </a:t>
            </a:r>
            <a:r>
              <a:rPr lang="cs-CZ" dirty="0" err="1"/>
              <a:t>Wolfdietrich</a:t>
            </a:r>
            <a:r>
              <a:rPr lang="cs-CZ" dirty="0"/>
              <a:t> </a:t>
            </a:r>
            <a:r>
              <a:rPr lang="cs-CZ" dirty="0" err="1"/>
              <a:t>Schcnurre</a:t>
            </a:r>
            <a:r>
              <a:rPr lang="cs-CZ" dirty="0"/>
              <a:t> svou povídku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Begräbnis</a:t>
            </a:r>
            <a:r>
              <a:rPr lang="cs-CZ" dirty="0"/>
              <a:t> (Pohřeb) o pohřbu Boha. Tato povídka je také považována za typický text tzv. </a:t>
            </a:r>
            <a:r>
              <a:rPr lang="cs-CZ" dirty="0" err="1"/>
              <a:t>Trümmerliteratur</a:t>
            </a:r>
            <a:endParaRPr lang="cs-CZ" dirty="0"/>
          </a:p>
          <a:p>
            <a:r>
              <a:rPr lang="cs-CZ" dirty="0"/>
              <a:t>Členové: </a:t>
            </a:r>
            <a:r>
              <a:rPr lang="cs-CZ" dirty="0" err="1"/>
              <a:t>Ilse</a:t>
            </a:r>
            <a:r>
              <a:rPr lang="cs-CZ" dirty="0"/>
              <a:t> </a:t>
            </a:r>
            <a:r>
              <a:rPr lang="cs-CZ" dirty="0" err="1"/>
              <a:t>Aichinger</a:t>
            </a:r>
            <a:r>
              <a:rPr lang="cs-CZ" dirty="0"/>
              <a:t>, Alfred </a:t>
            </a:r>
            <a:r>
              <a:rPr lang="cs-CZ" dirty="0" err="1"/>
              <a:t>Andersch</a:t>
            </a:r>
            <a:r>
              <a:rPr lang="cs-CZ" dirty="0"/>
              <a:t>, </a:t>
            </a:r>
            <a:r>
              <a:rPr lang="cs-CZ" dirty="0" err="1"/>
              <a:t>Ingeborg</a:t>
            </a:r>
            <a:r>
              <a:rPr lang="cs-CZ" dirty="0"/>
              <a:t> </a:t>
            </a:r>
            <a:r>
              <a:rPr lang="cs-CZ" dirty="0" err="1"/>
              <a:t>Bachmann</a:t>
            </a:r>
            <a:r>
              <a:rPr lang="cs-CZ" dirty="0"/>
              <a:t>, </a:t>
            </a:r>
            <a:r>
              <a:rPr lang="cs-CZ" dirty="0" err="1"/>
              <a:t>Jürgen</a:t>
            </a:r>
            <a:r>
              <a:rPr lang="cs-CZ" dirty="0"/>
              <a:t> </a:t>
            </a:r>
            <a:r>
              <a:rPr lang="cs-CZ" dirty="0" err="1"/>
              <a:t>Becker</a:t>
            </a:r>
            <a:r>
              <a:rPr lang="cs-CZ" dirty="0"/>
              <a:t>, Heinrich </a:t>
            </a:r>
            <a:r>
              <a:rPr lang="cs-CZ" dirty="0" err="1"/>
              <a:t>Böll</a:t>
            </a:r>
            <a:r>
              <a:rPr lang="cs-CZ" dirty="0"/>
              <a:t>, </a:t>
            </a:r>
            <a:r>
              <a:rPr lang="cs-CZ" dirty="0" err="1"/>
              <a:t>Johannes</a:t>
            </a:r>
            <a:r>
              <a:rPr lang="cs-CZ" dirty="0"/>
              <a:t> </a:t>
            </a:r>
            <a:r>
              <a:rPr lang="cs-CZ" dirty="0" err="1"/>
              <a:t>Bobrowski</a:t>
            </a:r>
            <a:r>
              <a:rPr lang="cs-CZ" dirty="0"/>
              <a:t>, Paul </a:t>
            </a:r>
            <a:r>
              <a:rPr lang="cs-CZ" dirty="0" err="1"/>
              <a:t>Celan</a:t>
            </a:r>
            <a:r>
              <a:rPr lang="cs-CZ" dirty="0"/>
              <a:t>, </a:t>
            </a:r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Eich</a:t>
            </a:r>
            <a:r>
              <a:rPr lang="cs-CZ" dirty="0"/>
              <a:t>, Hans </a:t>
            </a:r>
            <a:r>
              <a:rPr lang="cs-CZ" dirty="0" err="1"/>
              <a:t>Magnus</a:t>
            </a:r>
            <a:r>
              <a:rPr lang="cs-CZ" dirty="0"/>
              <a:t> </a:t>
            </a:r>
            <a:r>
              <a:rPr lang="cs-CZ" dirty="0" err="1"/>
              <a:t>Enzensberger</a:t>
            </a:r>
            <a:r>
              <a:rPr lang="cs-CZ" dirty="0"/>
              <a:t>, </a:t>
            </a:r>
            <a:r>
              <a:rPr lang="cs-CZ" dirty="0" err="1"/>
              <a:t>Günter</a:t>
            </a:r>
            <a:r>
              <a:rPr lang="cs-CZ" dirty="0"/>
              <a:t> </a:t>
            </a:r>
            <a:r>
              <a:rPr lang="cs-CZ" dirty="0" err="1"/>
              <a:t>Grass</a:t>
            </a:r>
            <a:r>
              <a:rPr lang="cs-CZ" dirty="0"/>
              <a:t>, Peter </a:t>
            </a:r>
            <a:r>
              <a:rPr lang="cs-CZ" dirty="0" err="1"/>
              <a:t>Handke</a:t>
            </a:r>
            <a:r>
              <a:rPr lang="cs-CZ" dirty="0"/>
              <a:t> , </a:t>
            </a:r>
            <a:r>
              <a:rPr lang="cs-CZ" dirty="0" err="1"/>
              <a:t>Helmut</a:t>
            </a:r>
            <a:r>
              <a:rPr lang="cs-CZ" dirty="0"/>
              <a:t> </a:t>
            </a:r>
            <a:r>
              <a:rPr lang="cs-CZ" dirty="0" err="1"/>
              <a:t>Heissenbüttel</a:t>
            </a:r>
            <a:r>
              <a:rPr lang="cs-CZ" dirty="0"/>
              <a:t> , Wolfgang </a:t>
            </a:r>
            <a:r>
              <a:rPr lang="cs-CZ" dirty="0" err="1"/>
              <a:t>Hildesheimer</a:t>
            </a:r>
            <a:r>
              <a:rPr lang="cs-CZ" dirty="0"/>
              <a:t>, Walter </a:t>
            </a:r>
            <a:r>
              <a:rPr lang="cs-CZ" dirty="0" err="1"/>
              <a:t>Höllerer</a:t>
            </a:r>
            <a:r>
              <a:rPr lang="cs-CZ" dirty="0"/>
              <a:t>, Walter </a:t>
            </a:r>
            <a:r>
              <a:rPr lang="cs-CZ" dirty="0" err="1"/>
              <a:t>Jens</a:t>
            </a:r>
            <a:r>
              <a:rPr lang="cs-CZ" dirty="0"/>
              <a:t>,  </a:t>
            </a:r>
            <a:r>
              <a:rPr lang="cs-CZ" dirty="0" err="1"/>
              <a:t>Uwe</a:t>
            </a:r>
            <a:r>
              <a:rPr lang="cs-CZ" dirty="0"/>
              <a:t> </a:t>
            </a:r>
            <a:r>
              <a:rPr lang="cs-CZ" dirty="0" err="1"/>
              <a:t>Johnson</a:t>
            </a:r>
            <a:r>
              <a:rPr lang="cs-CZ" dirty="0"/>
              <a:t>, </a:t>
            </a:r>
            <a:r>
              <a:rPr lang="cs-CZ" dirty="0" err="1"/>
              <a:t>Hellmuth</a:t>
            </a:r>
            <a:r>
              <a:rPr lang="cs-CZ" dirty="0"/>
              <a:t> </a:t>
            </a:r>
            <a:r>
              <a:rPr lang="cs-CZ" dirty="0" err="1"/>
              <a:t>Karasek</a:t>
            </a:r>
            <a:r>
              <a:rPr lang="cs-CZ" dirty="0"/>
              <a:t>, Wolfgang </a:t>
            </a:r>
            <a:r>
              <a:rPr lang="cs-CZ" dirty="0" err="1"/>
              <a:t>Koeppen</a:t>
            </a:r>
            <a:r>
              <a:rPr lang="cs-CZ" dirty="0"/>
              <a:t>, </a:t>
            </a:r>
            <a:r>
              <a:rPr lang="cs-CZ" dirty="0" err="1"/>
              <a:t>Siegfried</a:t>
            </a:r>
            <a:r>
              <a:rPr lang="cs-CZ" dirty="0"/>
              <a:t> </a:t>
            </a:r>
            <a:r>
              <a:rPr lang="cs-CZ" dirty="0" err="1"/>
              <a:t>Lenz</a:t>
            </a:r>
            <a:r>
              <a:rPr lang="cs-CZ" dirty="0"/>
              <a:t>, Marcel Reich-</a:t>
            </a:r>
            <a:r>
              <a:rPr lang="cs-CZ" dirty="0" err="1"/>
              <a:t>Ranicki</a:t>
            </a:r>
            <a:r>
              <a:rPr lang="cs-CZ" dirty="0"/>
              <a:t>, Hans Werner Richter, </a:t>
            </a:r>
            <a:r>
              <a:rPr lang="cs-CZ" dirty="0" err="1"/>
              <a:t>Arno</a:t>
            </a:r>
            <a:r>
              <a:rPr lang="cs-CZ" dirty="0"/>
              <a:t> Schmidt, Martin </a:t>
            </a:r>
            <a:r>
              <a:rPr lang="cs-CZ" dirty="0" err="1"/>
              <a:t>Walser</a:t>
            </a:r>
            <a:r>
              <a:rPr lang="cs-CZ" dirty="0"/>
              <a:t>, Peter Weiss a další</a:t>
            </a:r>
          </a:p>
          <a:p>
            <a:r>
              <a:rPr lang="cs-CZ" dirty="0"/>
              <a:t>Na druhém setkání zazní esej A. </a:t>
            </a:r>
            <a:r>
              <a:rPr lang="cs-CZ" dirty="0" err="1"/>
              <a:t>Andersche</a:t>
            </a:r>
            <a:r>
              <a:rPr lang="cs-CZ" dirty="0"/>
              <a:t>, který lze chápat také jako program Skupiny: </a:t>
            </a:r>
            <a:r>
              <a:rPr lang="de-DE" i="1" dirty="0"/>
              <a:t>Deutsche Literatur in der Entscheidung</a:t>
            </a:r>
            <a:endParaRPr lang="cs-CZ" i="1" dirty="0"/>
          </a:p>
          <a:p>
            <a:r>
              <a:rPr lang="cs-CZ" dirty="0"/>
              <a:t>Hlavní otázkou je, jak tvořit literaturu v jazyce zdiskreditovaném nacistickou mocí, neboli jak psát po Osvětimi v němčině?</a:t>
            </a:r>
          </a:p>
          <a:p>
            <a:r>
              <a:rPr lang="cs-CZ" dirty="0"/>
              <a:t>Je možný bod nula a zároveň navázání na literární tradice? A jaké tradice?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4C71E1-51A0-42A1-B408-A4DCF47F9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Erich Fried - básně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98647E2-CDEB-4C5B-A906-5890492A9FB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Maličkost</a:t>
            </a:r>
            <a:r>
              <a:rPr lang="cs-CZ" dirty="0"/>
              <a:t> </a:t>
            </a:r>
            <a:br>
              <a:rPr lang="cs-CZ" dirty="0"/>
            </a:br>
            <a:r>
              <a:rPr lang="cs-CZ" i="1" dirty="0"/>
              <a:t>pro Catherine</a:t>
            </a:r>
            <a:r>
              <a:rPr lang="cs-CZ" dirty="0"/>
              <a:t> </a:t>
            </a:r>
          </a:p>
          <a:p>
            <a:r>
              <a:rPr lang="cs-CZ" dirty="0"/>
              <a:t>Nevím co je láska </a:t>
            </a:r>
            <a:br>
              <a:rPr lang="cs-CZ" dirty="0"/>
            </a:br>
            <a:r>
              <a:rPr lang="cs-CZ" dirty="0"/>
              <a:t>ale možná </a:t>
            </a:r>
            <a:br>
              <a:rPr lang="cs-CZ" dirty="0"/>
            </a:br>
            <a:r>
              <a:rPr lang="cs-CZ" dirty="0"/>
              <a:t>je to něco jako tohle: </a:t>
            </a:r>
          </a:p>
          <a:p>
            <a:r>
              <a:rPr lang="cs-CZ" dirty="0"/>
              <a:t>Když se vrátí </a:t>
            </a:r>
            <a:br>
              <a:rPr lang="cs-CZ" dirty="0"/>
            </a:br>
            <a:r>
              <a:rPr lang="cs-CZ" dirty="0"/>
              <a:t>z ciziny domů </a:t>
            </a:r>
            <a:br>
              <a:rPr lang="cs-CZ" dirty="0"/>
            </a:br>
            <a:r>
              <a:rPr lang="cs-CZ" dirty="0"/>
              <a:t>a hrdě mi řekne: "Viděla jsem </a:t>
            </a:r>
            <a:br>
              <a:rPr lang="cs-CZ" dirty="0"/>
            </a:br>
            <a:r>
              <a:rPr lang="cs-CZ" dirty="0"/>
              <a:t>vodní myš" </a:t>
            </a:r>
            <a:br>
              <a:rPr lang="cs-CZ" dirty="0"/>
            </a:br>
            <a:r>
              <a:rPr lang="cs-CZ" dirty="0"/>
              <a:t>a já si na ta slova vzpomenu </a:t>
            </a:r>
            <a:br>
              <a:rPr lang="cs-CZ" dirty="0"/>
            </a:br>
            <a:r>
              <a:rPr lang="cs-CZ" dirty="0"/>
              <a:t>v noci když se probudím </a:t>
            </a:r>
            <a:br>
              <a:rPr lang="cs-CZ" dirty="0"/>
            </a:br>
            <a:r>
              <a:rPr lang="cs-CZ" dirty="0"/>
              <a:t>a příštího dne při práci </a:t>
            </a:r>
            <a:br>
              <a:rPr lang="cs-CZ" dirty="0"/>
            </a:br>
            <a:r>
              <a:rPr lang="cs-CZ" dirty="0"/>
              <a:t>a toužím </a:t>
            </a:r>
            <a:br>
              <a:rPr lang="cs-CZ" dirty="0"/>
            </a:br>
            <a:r>
              <a:rPr lang="cs-CZ" dirty="0"/>
              <a:t>ta slova slyšet </a:t>
            </a:r>
            <a:br>
              <a:rPr lang="cs-CZ" dirty="0"/>
            </a:br>
            <a:r>
              <a:rPr lang="cs-CZ" dirty="0"/>
              <a:t>ještě jednou </a:t>
            </a:r>
            <a:br>
              <a:rPr lang="cs-CZ" dirty="0"/>
            </a:br>
            <a:r>
              <a:rPr lang="cs-CZ" dirty="0"/>
              <a:t>a také </a:t>
            </a:r>
            <a:br>
              <a:rPr lang="cs-CZ" dirty="0"/>
            </a:br>
            <a:r>
              <a:rPr lang="cs-CZ" dirty="0"/>
              <a:t>aby ona vypadala přesně tak </a:t>
            </a:r>
            <a:br>
              <a:rPr lang="cs-CZ" dirty="0"/>
            </a:br>
            <a:r>
              <a:rPr lang="cs-CZ" dirty="0"/>
              <a:t>jak vypadala </a:t>
            </a:r>
            <a:br>
              <a:rPr lang="cs-CZ" dirty="0"/>
            </a:br>
            <a:r>
              <a:rPr lang="cs-CZ" dirty="0"/>
              <a:t>když je říkala - </a:t>
            </a:r>
          </a:p>
          <a:p>
            <a:r>
              <a:rPr lang="cs-CZ" dirty="0"/>
              <a:t>Myslím že tohle je možná láska </a:t>
            </a:r>
            <a:br>
              <a:rPr lang="cs-CZ" dirty="0"/>
            </a:br>
            <a:r>
              <a:rPr lang="cs-CZ" dirty="0"/>
              <a:t>anebo aspoň něco podobného </a:t>
            </a:r>
          </a:p>
          <a:p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6CAD95-E4A0-4303-BD94-7C70A69A916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Možná</a:t>
            </a:r>
            <a:r>
              <a:rPr lang="cs-CZ" dirty="0"/>
              <a:t> </a:t>
            </a:r>
          </a:p>
          <a:p>
            <a:r>
              <a:rPr lang="cs-CZ" dirty="0"/>
              <a:t>Vzpomínání </a:t>
            </a:r>
            <a:br>
              <a:rPr lang="cs-CZ" dirty="0"/>
            </a:br>
            <a:r>
              <a:rPr lang="cs-CZ" dirty="0"/>
              <a:t>je možná </a:t>
            </a:r>
            <a:br>
              <a:rPr lang="cs-CZ" dirty="0"/>
            </a:br>
            <a:r>
              <a:rPr lang="cs-CZ" dirty="0"/>
              <a:t>nejbolestnější způsob </a:t>
            </a:r>
            <a:br>
              <a:rPr lang="cs-CZ" dirty="0"/>
            </a:br>
            <a:r>
              <a:rPr lang="cs-CZ" dirty="0"/>
              <a:t>zapomínání </a:t>
            </a:r>
            <a:br>
              <a:rPr lang="cs-CZ" dirty="0"/>
            </a:br>
            <a:r>
              <a:rPr lang="cs-CZ" dirty="0"/>
              <a:t>a možná </a:t>
            </a:r>
            <a:br>
              <a:rPr lang="cs-CZ" dirty="0"/>
            </a:br>
            <a:r>
              <a:rPr lang="cs-CZ" dirty="0"/>
              <a:t>nejlaskavější způsob </a:t>
            </a:r>
            <a:br>
              <a:rPr lang="cs-CZ" dirty="0"/>
            </a:br>
            <a:r>
              <a:rPr lang="cs-CZ" dirty="0"/>
              <a:t>tišení </a:t>
            </a:r>
            <a:br>
              <a:rPr lang="cs-CZ" dirty="0"/>
            </a:br>
            <a:r>
              <a:rPr lang="cs-CZ" dirty="0"/>
              <a:t>této bolesti </a:t>
            </a:r>
          </a:p>
          <a:p>
            <a:endParaRPr lang="cs-CZ" dirty="0"/>
          </a:p>
          <a:p>
            <a:r>
              <a:rPr lang="cs-CZ" b="1" dirty="0"/>
              <a:t>Například</a:t>
            </a:r>
            <a:r>
              <a:rPr lang="cs-CZ" dirty="0"/>
              <a:t> </a:t>
            </a:r>
          </a:p>
          <a:p>
            <a:r>
              <a:rPr lang="cs-CZ" dirty="0"/>
              <a:t>Ledasco </a:t>
            </a:r>
            <a:br>
              <a:rPr lang="cs-CZ" dirty="0"/>
            </a:br>
            <a:r>
              <a:rPr lang="cs-CZ" dirty="0"/>
              <a:t>může být směšné </a:t>
            </a:r>
            <a:br>
              <a:rPr lang="cs-CZ" dirty="0"/>
            </a:br>
            <a:r>
              <a:rPr lang="cs-CZ" dirty="0"/>
              <a:t>například </a:t>
            </a:r>
            <a:br>
              <a:rPr lang="cs-CZ" dirty="0"/>
            </a:br>
            <a:r>
              <a:rPr lang="cs-CZ" dirty="0"/>
              <a:t>políbit telefon </a:t>
            </a:r>
            <a:br>
              <a:rPr lang="cs-CZ" dirty="0"/>
            </a:br>
            <a:r>
              <a:rPr lang="cs-CZ" dirty="0"/>
              <a:t>když jsem v něm </a:t>
            </a:r>
            <a:br>
              <a:rPr lang="cs-CZ" dirty="0"/>
            </a:br>
            <a:r>
              <a:rPr lang="cs-CZ" dirty="0"/>
              <a:t>slyšel tvůj hlas </a:t>
            </a:r>
          </a:p>
          <a:p>
            <a:r>
              <a:rPr lang="cs-CZ" dirty="0"/>
              <a:t>Ještě směšnější </a:t>
            </a:r>
            <a:br>
              <a:rPr lang="cs-CZ" dirty="0"/>
            </a:br>
            <a:r>
              <a:rPr lang="cs-CZ" dirty="0"/>
              <a:t>a smutnější </a:t>
            </a:r>
            <a:br>
              <a:rPr lang="cs-CZ" dirty="0"/>
            </a:br>
            <a:r>
              <a:rPr lang="cs-CZ" dirty="0"/>
              <a:t>by bylo </a:t>
            </a:r>
            <a:br>
              <a:rPr lang="cs-CZ" dirty="0"/>
            </a:br>
            <a:r>
              <a:rPr lang="cs-CZ" dirty="0"/>
              <a:t>telefon </a:t>
            </a:r>
            <a:br>
              <a:rPr lang="cs-CZ" dirty="0"/>
            </a:br>
            <a:r>
              <a:rPr lang="cs-CZ" dirty="0"/>
              <a:t>nepolíbit </a:t>
            </a:r>
            <a:br>
              <a:rPr lang="cs-CZ" dirty="0"/>
            </a:br>
            <a:r>
              <a:rPr lang="cs-CZ" dirty="0"/>
              <a:t>když nemůžu </a:t>
            </a:r>
            <a:br>
              <a:rPr lang="cs-CZ" dirty="0"/>
            </a:br>
            <a:r>
              <a:rPr lang="cs-CZ" dirty="0"/>
              <a:t>políbit tebe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30726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763D1-80C5-4C61-8774-DC15BC7F1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Erich Fried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4ACE0F0-3F09-460D-A2EE-FBEBAA1CBC6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Špinavá konkurence po ránu</a:t>
            </a:r>
            <a:r>
              <a:rPr lang="cs-CZ" dirty="0"/>
              <a:t> </a:t>
            </a:r>
            <a:br>
              <a:rPr lang="cs-CZ" dirty="0"/>
            </a:br>
            <a:r>
              <a:rPr lang="cs-CZ" i="1" dirty="0"/>
              <a:t>pro Catherine</a:t>
            </a:r>
            <a:r>
              <a:rPr lang="cs-CZ" dirty="0"/>
              <a:t> </a:t>
            </a:r>
          </a:p>
          <a:p>
            <a:r>
              <a:rPr lang="cs-CZ" dirty="0"/>
              <a:t>Když jsem ti navrhl lásku </a:t>
            </a:r>
            <a:br>
              <a:rPr lang="cs-CZ" dirty="0"/>
            </a:br>
            <a:r>
              <a:rPr lang="cs-CZ" dirty="0"/>
              <a:t>odmítlas </a:t>
            </a:r>
            <a:br>
              <a:rPr lang="cs-CZ" dirty="0"/>
            </a:br>
            <a:r>
              <a:rPr lang="cs-CZ" dirty="0"/>
              <a:t>a prohlásila jsi: </a:t>
            </a:r>
            <a:br>
              <a:rPr lang="cs-CZ" dirty="0"/>
            </a:br>
            <a:r>
              <a:rPr lang="cs-CZ" dirty="0"/>
              <a:t>"Právě </a:t>
            </a:r>
            <a:br>
              <a:rPr lang="cs-CZ" dirty="0"/>
            </a:br>
            <a:r>
              <a:rPr lang="cs-CZ" dirty="0"/>
              <a:t>jsem poznala </a:t>
            </a:r>
            <a:br>
              <a:rPr lang="cs-CZ" dirty="0"/>
            </a:br>
            <a:r>
              <a:rPr lang="cs-CZ" dirty="0"/>
              <a:t>jednoho roztomilého muže </a:t>
            </a:r>
            <a:br>
              <a:rPr lang="cs-CZ" dirty="0"/>
            </a:br>
            <a:r>
              <a:rPr lang="cs-CZ" dirty="0"/>
              <a:t>ve snu </a:t>
            </a:r>
            <a:br>
              <a:rPr lang="cs-CZ" dirty="0"/>
            </a:br>
            <a:r>
              <a:rPr lang="cs-CZ" dirty="0"/>
              <a:t>Byl slepý </a:t>
            </a:r>
            <a:br>
              <a:rPr lang="cs-CZ" dirty="0"/>
            </a:br>
            <a:r>
              <a:rPr lang="cs-CZ" dirty="0"/>
              <a:t>a byl to Němec </a:t>
            </a:r>
            <a:br>
              <a:rPr lang="cs-CZ" dirty="0"/>
            </a:br>
            <a:r>
              <a:rPr lang="cs-CZ" dirty="0"/>
              <a:t>Není to zvláštní?" </a:t>
            </a:r>
          </a:p>
          <a:p>
            <a:r>
              <a:rPr lang="cs-CZ" dirty="0"/>
              <a:t>Popřál jsem ti krásné sny </a:t>
            </a:r>
            <a:br>
              <a:rPr lang="cs-CZ" dirty="0"/>
            </a:br>
            <a:r>
              <a:rPr lang="cs-CZ" dirty="0"/>
              <a:t>a šel dolů </a:t>
            </a:r>
            <a:br>
              <a:rPr lang="cs-CZ" dirty="0"/>
            </a:br>
            <a:r>
              <a:rPr lang="cs-CZ" dirty="0"/>
              <a:t>ke svému psacímu stolu </a:t>
            </a:r>
            <a:br>
              <a:rPr lang="cs-CZ" dirty="0"/>
            </a:br>
            <a:r>
              <a:rPr lang="cs-CZ" dirty="0"/>
              <a:t>a žárlil jsem </a:t>
            </a:r>
            <a:br>
              <a:rPr lang="cs-CZ" dirty="0"/>
            </a:br>
            <a:r>
              <a:rPr lang="cs-CZ" dirty="0"/>
              <a:t>jako snad nikdy jindy </a:t>
            </a:r>
          </a:p>
          <a:p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41ED295-AD16-4CF8-BEDF-08BF7DBE52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b="1" dirty="0"/>
              <a:t>Na způsob básně milostné</a:t>
            </a:r>
            <a:r>
              <a:rPr lang="cs-CZ" dirty="0"/>
              <a:t> </a:t>
            </a:r>
          </a:p>
          <a:p>
            <a:r>
              <a:rPr lang="cs-CZ" dirty="0"/>
              <a:t>Kdo to po tobě touží </a:t>
            </a:r>
            <a:br>
              <a:rPr lang="cs-CZ" dirty="0"/>
            </a:br>
            <a:r>
              <a:rPr lang="cs-CZ" dirty="0"/>
              <a:t>když po tobě toužím? </a:t>
            </a:r>
          </a:p>
          <a:p>
            <a:r>
              <a:rPr lang="cs-CZ" dirty="0"/>
              <a:t>Kdo tě to hladí </a:t>
            </a:r>
            <a:br>
              <a:rPr lang="cs-CZ" dirty="0"/>
            </a:br>
            <a:r>
              <a:rPr lang="cs-CZ" dirty="0"/>
              <a:t>když tě má ruka hledá? </a:t>
            </a:r>
          </a:p>
          <a:p>
            <a:r>
              <a:rPr lang="cs-CZ" dirty="0"/>
              <a:t>Jsem to já nebo jsou to </a:t>
            </a:r>
            <a:br>
              <a:rPr lang="cs-CZ" dirty="0"/>
            </a:br>
            <a:r>
              <a:rPr lang="cs-CZ" dirty="0"/>
              <a:t>počátky mého stáří? </a:t>
            </a:r>
          </a:p>
          <a:p>
            <a:r>
              <a:rPr lang="cs-CZ" dirty="0"/>
              <a:t>Je to má touha žít nebo </a:t>
            </a:r>
            <a:br>
              <a:rPr lang="cs-CZ" dirty="0"/>
            </a:br>
            <a:r>
              <a:rPr lang="cs-CZ" dirty="0"/>
              <a:t>můj strach ze smrti? </a:t>
            </a:r>
          </a:p>
          <a:p>
            <a:r>
              <a:rPr lang="cs-CZ" dirty="0"/>
              <a:t>A proč by ti má touha </a:t>
            </a:r>
            <a:br>
              <a:rPr lang="cs-CZ" dirty="0"/>
            </a:br>
            <a:r>
              <a:rPr lang="cs-CZ" dirty="0"/>
              <a:t>měla něco znamenat? </a:t>
            </a:r>
          </a:p>
          <a:p>
            <a:r>
              <a:rPr lang="cs-CZ" dirty="0"/>
              <a:t>A nač je ti má zkušenost </a:t>
            </a:r>
            <a:br>
              <a:rPr lang="cs-CZ" dirty="0"/>
            </a:br>
            <a:r>
              <a:rPr lang="cs-CZ" dirty="0"/>
              <a:t>když mně přinesla jen smutek? </a:t>
            </a:r>
          </a:p>
          <a:p>
            <a:r>
              <a:rPr lang="cs-CZ" dirty="0"/>
              <a:t>A nač jsou ti mé básně </a:t>
            </a:r>
            <a:br>
              <a:rPr lang="cs-CZ" dirty="0"/>
            </a:br>
            <a:r>
              <a:rPr lang="cs-CZ" dirty="0"/>
              <a:t>když v nich jenom říkám </a:t>
            </a:r>
          </a:p>
          <a:p>
            <a:r>
              <a:rPr lang="cs-CZ" dirty="0"/>
              <a:t>jak těžké je dávat a </a:t>
            </a:r>
            <a:br>
              <a:rPr lang="cs-CZ" dirty="0"/>
            </a:br>
            <a:r>
              <a:rPr lang="cs-CZ" dirty="0"/>
              <a:t>jak těžké je být? </a:t>
            </a:r>
          </a:p>
          <a:p>
            <a:r>
              <a:rPr lang="cs-CZ" dirty="0"/>
              <a:t>A přece svítí v zahradě </a:t>
            </a:r>
            <a:br>
              <a:rPr lang="cs-CZ" dirty="0"/>
            </a:br>
            <a:r>
              <a:rPr lang="cs-CZ" dirty="0"/>
              <a:t>před deštěm ve větru slunce </a:t>
            </a:r>
          </a:p>
          <a:p>
            <a:r>
              <a:rPr lang="cs-CZ" dirty="0"/>
              <a:t>a voní umírající tráva </a:t>
            </a:r>
            <a:br>
              <a:rPr lang="cs-CZ" dirty="0"/>
            </a:br>
            <a:r>
              <a:rPr lang="cs-CZ" dirty="0"/>
              <a:t>a ptačí zob </a:t>
            </a:r>
          </a:p>
          <a:p>
            <a:r>
              <a:rPr lang="cs-CZ" dirty="0"/>
              <a:t>a já na tebe pohlédnu a </a:t>
            </a:r>
            <a:br>
              <a:rPr lang="cs-CZ" dirty="0"/>
            </a:br>
            <a:r>
              <a:rPr lang="cs-CZ" dirty="0"/>
              <a:t>má ruka tě hledá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4677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</a:t>
            </a:r>
            <a:r>
              <a:rPr lang="cs-CZ" dirty="0" err="1"/>
              <a:t>Bernhard</a:t>
            </a:r>
            <a:r>
              <a:rPr lang="cs-CZ" dirty="0"/>
              <a:t> (1931-1989)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cs-CZ" dirty="0"/>
          </a:p>
          <a:p>
            <a:r>
              <a:rPr lang="cs-CZ" dirty="0"/>
              <a:t>nemanželské dítě, vyrůstal u prarodičů, ale od 1941 v NS – výchovném ústavu v Durynsku – traumatické zážitky, od 1943 v internátní škole v Salcburku – vše, včetně brzké smrti matky (1950) i obou prarodičů zpracoval v autobiografických textech </a:t>
            </a:r>
            <a:r>
              <a:rPr lang="de-DE" i="1" dirty="0"/>
              <a:t>Der Keller</a:t>
            </a:r>
            <a:r>
              <a:rPr lang="de-DE" dirty="0"/>
              <a:t>, </a:t>
            </a:r>
            <a:r>
              <a:rPr lang="de-DE" i="1" dirty="0"/>
              <a:t>Der Atem</a:t>
            </a:r>
            <a:r>
              <a:rPr lang="de-DE" dirty="0"/>
              <a:t>, </a:t>
            </a:r>
            <a:r>
              <a:rPr lang="de-DE" i="1" dirty="0"/>
              <a:t>Die Kälte</a:t>
            </a:r>
            <a:r>
              <a:rPr lang="de-DE" dirty="0"/>
              <a:t>, </a:t>
            </a:r>
            <a:r>
              <a:rPr lang="de-DE" i="1" dirty="0"/>
              <a:t>Ein Kind</a:t>
            </a:r>
            <a:r>
              <a:rPr lang="de-DE" dirty="0"/>
              <a:t>, </a:t>
            </a:r>
            <a:r>
              <a:rPr lang="de-DE" i="1" dirty="0"/>
              <a:t>Die Ursache</a:t>
            </a:r>
            <a:r>
              <a:rPr lang="cs-CZ" dirty="0"/>
              <a:t>, které publikoval v 70. a 80. letech</a:t>
            </a:r>
          </a:p>
          <a:p>
            <a:r>
              <a:rPr lang="cs-CZ" b="1" dirty="0"/>
              <a:t>Der </a:t>
            </a:r>
            <a:r>
              <a:rPr lang="cs-CZ" b="1" dirty="0" err="1"/>
              <a:t>Theatermacher</a:t>
            </a:r>
            <a:r>
              <a:rPr lang="cs-CZ" b="1" dirty="0"/>
              <a:t>, </a:t>
            </a:r>
            <a:r>
              <a:rPr lang="cs-CZ" dirty="0"/>
              <a:t>1981 – mnoho narážek na Salcburský festival, včetně klíčové pointy</a:t>
            </a:r>
          </a:p>
          <a:p>
            <a:r>
              <a:rPr lang="cs-CZ" dirty="0"/>
              <a:t>začínal jako básník (</a:t>
            </a:r>
            <a:r>
              <a:rPr lang="de-DE" i="1" dirty="0"/>
              <a:t>Auf der Erde und in der Hölle</a:t>
            </a:r>
            <a:r>
              <a:rPr lang="cs-CZ" i="1" dirty="0"/>
              <a:t>, 1957)</a:t>
            </a:r>
            <a:r>
              <a:rPr lang="cs-CZ" dirty="0"/>
              <a:t>  autor povídek, v nichž tématech byla hlavně smrt</a:t>
            </a:r>
          </a:p>
          <a:p>
            <a:r>
              <a:rPr lang="cs-CZ" dirty="0"/>
              <a:t>v 50. letech pracoval jako novinář a studoval dramaturgii, muzikologii a herectví </a:t>
            </a:r>
          </a:p>
          <a:p>
            <a:r>
              <a:rPr lang="cs-CZ" dirty="0"/>
              <a:t>od mládí trpěl na plicní choroby  a nedostatek dechu</a:t>
            </a:r>
          </a:p>
          <a:p>
            <a:r>
              <a:rPr lang="cs-CZ" b="1" dirty="0" err="1"/>
              <a:t>Heldenplatz</a:t>
            </a:r>
            <a:r>
              <a:rPr lang="cs-CZ" dirty="0"/>
              <a:t>, 1988 k 50. výročí anšlusu, reakce na případ </a:t>
            </a:r>
            <a:r>
              <a:rPr lang="cs-CZ" dirty="0" err="1"/>
              <a:t>Waldheim</a:t>
            </a:r>
            <a:r>
              <a:rPr lang="cs-CZ" dirty="0"/>
              <a:t> (1986), skandál zvláště v </a:t>
            </a:r>
            <a:r>
              <a:rPr lang="cs-CZ" dirty="0" err="1"/>
              <a:t>Kronen</a:t>
            </a:r>
            <a:r>
              <a:rPr lang="cs-CZ" dirty="0"/>
              <a:t>-</a:t>
            </a:r>
            <a:r>
              <a:rPr lang="cs-CZ" dirty="0" err="1"/>
              <a:t>Zeitung</a:t>
            </a:r>
            <a:endParaRPr lang="cs-CZ" dirty="0"/>
          </a:p>
          <a:p>
            <a:r>
              <a:rPr lang="cs-CZ" dirty="0"/>
              <a:t>1989 v závěti zákaz publikování a uvádění svých děl v Rakousku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D55C26-82E7-480A-BA45-12080ACD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2FAA23-1E04-456A-B1A3-B97375094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Bernhard: Náměstí hrdinů:</a:t>
            </a:r>
          </a:p>
          <a:p>
            <a:r>
              <a:rPr lang="cs-CZ" dirty="0"/>
              <a:t>A) . </a:t>
            </a:r>
            <a:r>
              <a:rPr lang="cs-CZ" sz="1400" dirty="0"/>
              <a:t>Jak vidí Bernhard vyrovnání rakouské společnosti s vinou za nacismus?</a:t>
            </a:r>
          </a:p>
          <a:p>
            <a:r>
              <a:rPr lang="cs-CZ" dirty="0"/>
              <a:t>B)  </a:t>
            </a:r>
            <a:r>
              <a:rPr lang="cs-CZ" sz="1500" dirty="0"/>
              <a:t>Místa paměti – náměstí jako symbol: Jaká místa fungují obdobným způsobem u nás a v jiných zemích?</a:t>
            </a:r>
          </a:p>
          <a:p>
            <a:r>
              <a:rPr lang="cs-CZ" dirty="0"/>
              <a:t>C)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Proč toto drama asi vyvolalo skandál a odmítání ze strany konzervativních politiků a novin?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 </a:t>
            </a:r>
            <a:r>
              <a:rPr lang="cs-CZ" dirty="0" err="1"/>
              <a:t>Aichinger</a:t>
            </a:r>
            <a:r>
              <a:rPr lang="cs-CZ" dirty="0"/>
              <a:t>: Belvedere: </a:t>
            </a:r>
            <a:r>
              <a:rPr lang="cs-CZ" sz="1500" dirty="0"/>
              <a:t>Jak probíhá manipulace s vlastním názorem v povídce? Lze povídku vnímat jako určitý symbol pro veřejně dění a politiku i otázku viny?</a:t>
            </a:r>
          </a:p>
        </p:txBody>
      </p:sp>
    </p:spTree>
    <p:extLst>
      <p:ext uri="{BB962C8B-B14F-4D97-AF65-F5344CB8AC3E}">
        <p14:creationId xmlns:p14="http://schemas.microsoft.com/office/powerpoint/2010/main" val="35461469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3FAC1-3DC5-4875-844D-073F7DA59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Robert </a:t>
            </a:r>
            <a:r>
              <a:rPr lang="cs-CZ" dirty="0" err="1"/>
              <a:t>Menasse</a:t>
            </a:r>
            <a:r>
              <a:rPr lang="cs-CZ" dirty="0"/>
              <a:t> (1954-)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DE28B8-3848-4DFA-BFA4-9CF3BE45E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Vystudoval germanistiku, filosofii a politologii, působil jako lektor v </a:t>
            </a:r>
            <a:r>
              <a:rPr lang="cs-CZ" dirty="0" err="1"/>
              <a:t>sao</a:t>
            </a:r>
            <a:r>
              <a:rPr lang="cs-CZ" dirty="0"/>
              <a:t> Paulu, kde se naučil brazilskou portugalštinu, z níž začal po návratu do Vídně roku 1988 překládat</a:t>
            </a:r>
          </a:p>
          <a:p>
            <a:r>
              <a:rPr lang="cs-CZ" dirty="0"/>
              <a:t>1981 členem </a:t>
            </a:r>
            <a:r>
              <a:rPr lang="cs-CZ" dirty="0" err="1"/>
              <a:t>Grazer</a:t>
            </a:r>
            <a:r>
              <a:rPr lang="cs-CZ" dirty="0"/>
              <a:t> </a:t>
            </a:r>
            <a:r>
              <a:rPr lang="cs-CZ" dirty="0" err="1"/>
              <a:t>Autorenversammlung</a:t>
            </a:r>
            <a:r>
              <a:rPr lang="cs-CZ" dirty="0"/>
              <a:t>, 1993 zvolen členem PEN- Clubu, z nějž však 1998 vystoupil na protest proti členství Paula </a:t>
            </a:r>
            <a:r>
              <a:rPr lang="cs-CZ" dirty="0" err="1"/>
              <a:t>Kruntoráda</a:t>
            </a:r>
            <a:endParaRPr lang="cs-CZ" dirty="0"/>
          </a:p>
          <a:p>
            <a:r>
              <a:rPr lang="cs-CZ" dirty="0"/>
              <a:t>1992 eseje </a:t>
            </a:r>
            <a:r>
              <a:rPr lang="cs-CZ" dirty="0" err="1"/>
              <a:t>Das</a:t>
            </a:r>
            <a:r>
              <a:rPr lang="cs-CZ" dirty="0"/>
              <a:t> Land ohne </a:t>
            </a:r>
            <a:r>
              <a:rPr lang="cs-CZ" dirty="0" err="1"/>
              <a:t>Eigenschaften</a:t>
            </a:r>
            <a:r>
              <a:rPr lang="cs-CZ" dirty="0"/>
              <a:t> (Země bez vlastností) – otázka rakouské identity – diskuse o vstupu do EU a vymezování se vůči Německu – problém identity státu, vytvořené uměle pro zbavení se viny za nacismus, klerofašismus a další nešvary Rakouska? „</a:t>
            </a:r>
            <a:r>
              <a:rPr lang="cs-CZ" dirty="0" err="1"/>
              <a:t>Nestbeschmutzer</a:t>
            </a:r>
            <a:r>
              <a:rPr lang="cs-CZ" dirty="0"/>
              <a:t>“</a:t>
            </a:r>
          </a:p>
          <a:p>
            <a:r>
              <a:rPr lang="cs-CZ" dirty="0"/>
              <a:t>Romány: </a:t>
            </a:r>
            <a:r>
              <a:rPr lang="cs-CZ" dirty="0" err="1"/>
              <a:t>Schubumkehr</a:t>
            </a:r>
            <a:r>
              <a:rPr lang="cs-CZ" dirty="0"/>
              <a:t> (1995) – pád Železné opony </a:t>
            </a:r>
            <a:r>
              <a:rPr lang="cs-CZ" dirty="0" err="1"/>
              <a:t>Vertreibung</a:t>
            </a:r>
            <a:r>
              <a:rPr lang="cs-CZ" dirty="0"/>
              <a:t> </a:t>
            </a:r>
            <a:r>
              <a:rPr lang="cs-CZ" dirty="0" err="1"/>
              <a:t>aus</a:t>
            </a:r>
            <a:r>
              <a:rPr lang="cs-CZ" dirty="0"/>
              <a:t> der </a:t>
            </a:r>
            <a:r>
              <a:rPr lang="cs-CZ" dirty="0" err="1"/>
              <a:t>Hölle</a:t>
            </a:r>
            <a:r>
              <a:rPr lang="cs-CZ" dirty="0"/>
              <a:t> (2001) – židovské kořeny a objektivnost historiografie a Die </a:t>
            </a:r>
            <a:r>
              <a:rPr lang="cs-CZ" dirty="0" err="1"/>
              <a:t>Hauptstadt</a:t>
            </a:r>
            <a:r>
              <a:rPr lang="cs-CZ" dirty="0"/>
              <a:t> (2017) – kritika EU, zejm. „Bruselu“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5350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Christoph</a:t>
            </a:r>
            <a:r>
              <a:rPr lang="cs-CZ" dirty="0"/>
              <a:t> </a:t>
            </a:r>
            <a:r>
              <a:rPr lang="cs-CZ" dirty="0" err="1"/>
              <a:t>Ransmayr</a:t>
            </a:r>
            <a:r>
              <a:rPr lang="cs-CZ" dirty="0"/>
              <a:t> (nar. 1954)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/>
              <a:t>se vyrostl v </a:t>
            </a:r>
            <a:r>
              <a:rPr lang="cs-CZ" dirty="0" err="1"/>
              <a:t>podalpské</a:t>
            </a:r>
            <a:r>
              <a:rPr lang="cs-CZ" dirty="0"/>
              <a:t> vesnici </a:t>
            </a:r>
            <a:r>
              <a:rPr lang="cs-CZ" dirty="0" err="1"/>
              <a:t>Roitham</a:t>
            </a:r>
            <a:r>
              <a:rPr lang="cs-CZ" dirty="0"/>
              <a:t> u </a:t>
            </a:r>
            <a:r>
              <a:rPr lang="cs-CZ" dirty="0" err="1"/>
              <a:t>Gmundenu</a:t>
            </a:r>
            <a:r>
              <a:rPr lang="cs-CZ" dirty="0"/>
              <a:t>. </a:t>
            </a:r>
          </a:p>
          <a:p>
            <a:r>
              <a:rPr lang="cs-CZ" dirty="0"/>
              <a:t>V současnosti žije v Irsku, ve </a:t>
            </a:r>
            <a:r>
              <a:rPr lang="cs-CZ" dirty="0" err="1"/>
              <a:t>West</a:t>
            </a:r>
            <a:r>
              <a:rPr lang="cs-CZ" dirty="0"/>
              <a:t> </a:t>
            </a:r>
            <a:r>
              <a:rPr lang="cs-CZ" dirty="0" err="1"/>
              <a:t>Corku</a:t>
            </a:r>
            <a:r>
              <a:rPr lang="cs-CZ" dirty="0"/>
              <a:t>. </a:t>
            </a:r>
          </a:p>
          <a:p>
            <a:r>
              <a:rPr lang="cs-CZ" dirty="0"/>
              <a:t>Navštěvoval nejprve benediktinské gymnázium v </a:t>
            </a:r>
            <a:r>
              <a:rPr lang="cs-CZ" dirty="0" err="1"/>
              <a:t>Lambachu</a:t>
            </a:r>
            <a:r>
              <a:rPr lang="cs-CZ" dirty="0"/>
              <a:t> a v letech 1972 – 1978 studoval filozofii ve Vídni. </a:t>
            </a:r>
          </a:p>
          <a:p>
            <a:r>
              <a:rPr lang="cs-CZ" dirty="0"/>
              <a:t>Svou profesní dráhu zahájil jako kulturní redaktor vídeňského měsíčníku </a:t>
            </a:r>
            <a:r>
              <a:rPr lang="cs-CZ" dirty="0" err="1"/>
              <a:t>Extrablatt</a:t>
            </a:r>
            <a:r>
              <a:rPr lang="cs-CZ" dirty="0"/>
              <a:t>, psal reportáže a eseje pro německé časopisy </a:t>
            </a:r>
            <a:r>
              <a:rPr lang="cs-CZ" dirty="0" err="1"/>
              <a:t>TransAtlantik</a:t>
            </a:r>
            <a:r>
              <a:rPr lang="cs-CZ" dirty="0"/>
              <a:t>, </a:t>
            </a:r>
            <a:r>
              <a:rPr lang="cs-CZ" dirty="0" err="1"/>
              <a:t>Merian</a:t>
            </a:r>
            <a:r>
              <a:rPr lang="cs-CZ" dirty="0"/>
              <a:t> a </a:t>
            </a:r>
            <a:r>
              <a:rPr lang="cs-CZ" dirty="0" err="1"/>
              <a:t>Geo</a:t>
            </a:r>
            <a:r>
              <a:rPr lang="cs-CZ" dirty="0"/>
              <a:t>. Roku 1984 vydal svůj první román Die </a:t>
            </a:r>
            <a:r>
              <a:rPr lang="cs-CZ" dirty="0" err="1"/>
              <a:t>Schrecken</a:t>
            </a:r>
            <a:r>
              <a:rPr lang="cs-CZ" dirty="0"/>
              <a:t> des </a:t>
            </a:r>
            <a:r>
              <a:rPr lang="cs-CZ" dirty="0" err="1"/>
              <a:t>Eises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der </a:t>
            </a:r>
            <a:r>
              <a:rPr lang="cs-CZ" dirty="0" err="1"/>
              <a:t>Finsternis</a:t>
            </a:r>
            <a:r>
              <a:rPr lang="cs-CZ" dirty="0"/>
              <a:t> (Hrůzy ledu a temnoty). Do češtiny byly dosud přeloženy romány Die </a:t>
            </a:r>
            <a:r>
              <a:rPr lang="cs-CZ" dirty="0" err="1"/>
              <a:t>letzte</a:t>
            </a:r>
            <a:r>
              <a:rPr lang="cs-CZ" dirty="0"/>
              <a:t> </a:t>
            </a:r>
            <a:r>
              <a:rPr lang="cs-CZ" dirty="0" err="1"/>
              <a:t>Welt</a:t>
            </a:r>
            <a:r>
              <a:rPr lang="cs-CZ" dirty="0"/>
              <a:t> (1988, Poslední svět, česky roku 2000) a </a:t>
            </a:r>
            <a:r>
              <a:rPr lang="cs-CZ" b="1" dirty="0" err="1"/>
              <a:t>Morbus</a:t>
            </a:r>
            <a:r>
              <a:rPr lang="cs-CZ" b="1" dirty="0"/>
              <a:t> </a:t>
            </a:r>
            <a:r>
              <a:rPr lang="cs-CZ" b="1" dirty="0" err="1"/>
              <a:t>Kitahara</a:t>
            </a:r>
            <a:r>
              <a:rPr lang="cs-CZ" b="1" dirty="0"/>
              <a:t> </a:t>
            </a:r>
            <a:r>
              <a:rPr lang="cs-CZ" dirty="0"/>
              <a:t>(1996, </a:t>
            </a:r>
            <a:r>
              <a:rPr lang="cs-CZ" dirty="0" err="1"/>
              <a:t>Morbus</a:t>
            </a:r>
            <a:r>
              <a:rPr lang="cs-CZ" dirty="0"/>
              <a:t> </a:t>
            </a:r>
            <a:r>
              <a:rPr lang="cs-CZ" dirty="0" err="1"/>
              <a:t>Kitahara</a:t>
            </a:r>
            <a:r>
              <a:rPr lang="cs-CZ" dirty="0"/>
              <a:t>, česky roku 1997), za nějž roku 1996 obdržel spolu se </a:t>
            </a:r>
            <a:r>
              <a:rPr lang="cs-CZ" dirty="0" err="1"/>
              <a:t>Salmanem</a:t>
            </a:r>
            <a:r>
              <a:rPr lang="cs-CZ" dirty="0"/>
              <a:t> </a:t>
            </a:r>
            <a:r>
              <a:rPr lang="cs-CZ" dirty="0" err="1"/>
              <a:t>Rushdiem</a:t>
            </a:r>
            <a:r>
              <a:rPr lang="cs-CZ" dirty="0"/>
              <a:t> Literární cenu Evropské unie </a:t>
            </a:r>
            <a:r>
              <a:rPr lang="cs-CZ" dirty="0" err="1"/>
              <a:t>Aristeion</a:t>
            </a:r>
            <a:r>
              <a:rPr lang="cs-CZ" dirty="0"/>
              <a:t>. </a:t>
            </a:r>
          </a:p>
          <a:p>
            <a:r>
              <a:rPr lang="cs-CZ" dirty="0"/>
              <a:t>Německými knihkupci byl zvolen Autorem roku 1988. </a:t>
            </a:r>
          </a:p>
          <a:p>
            <a:r>
              <a:rPr lang="cs-CZ" dirty="0"/>
              <a:t>Nejvýznamnějším dílem Christopha </a:t>
            </a:r>
            <a:r>
              <a:rPr lang="cs-CZ" dirty="0" err="1"/>
              <a:t>Ransmayra</a:t>
            </a:r>
            <a:r>
              <a:rPr lang="cs-CZ" dirty="0"/>
              <a:t> je bezesporu román z roku 1988 </a:t>
            </a:r>
            <a:r>
              <a:rPr lang="cs-CZ" b="1" i="1" dirty="0"/>
              <a:t>Poslední svět</a:t>
            </a:r>
            <a:r>
              <a:rPr lang="cs-CZ" dirty="0"/>
              <a:t>. Hlavní postava románu, </a:t>
            </a:r>
            <a:r>
              <a:rPr lang="cs-CZ" dirty="0" err="1"/>
              <a:t>Cotta</a:t>
            </a:r>
            <a:r>
              <a:rPr lang="cs-CZ" dirty="0"/>
              <a:t> </a:t>
            </a:r>
            <a:r>
              <a:rPr lang="cs-CZ" dirty="0" err="1"/>
              <a:t>Maximus</a:t>
            </a:r>
            <a:r>
              <a:rPr lang="cs-CZ" dirty="0"/>
              <a:t> </a:t>
            </a:r>
            <a:r>
              <a:rPr lang="cs-CZ" dirty="0" err="1"/>
              <a:t>Messalinus</a:t>
            </a:r>
            <a:r>
              <a:rPr lang="cs-CZ" dirty="0"/>
              <a:t>, se z císařského Říma vydává po stopách </a:t>
            </a:r>
            <a:r>
              <a:rPr lang="cs-CZ" dirty="0" err="1"/>
              <a:t>Publia</a:t>
            </a:r>
            <a:r>
              <a:rPr lang="cs-CZ" dirty="0"/>
              <a:t> Ovidia </a:t>
            </a:r>
            <a:r>
              <a:rPr lang="cs-CZ" dirty="0" err="1"/>
              <a:t>Nasa</a:t>
            </a:r>
            <a:r>
              <a:rPr lang="cs-CZ" dirty="0"/>
              <a:t> do jeho vyhnanství ve vzdálené </a:t>
            </a:r>
            <a:r>
              <a:rPr lang="cs-CZ" dirty="0" err="1"/>
              <a:t>Tomidě</a:t>
            </a:r>
            <a:r>
              <a:rPr lang="cs-CZ" dirty="0"/>
              <a:t>, železném městě na březích Černého moře. </a:t>
            </a:r>
            <a:r>
              <a:rPr lang="cs-CZ" dirty="0" err="1"/>
              <a:t>Cotta</a:t>
            </a:r>
            <a:r>
              <a:rPr lang="cs-CZ" dirty="0"/>
              <a:t> chce najít údajně mrtvého básníka a objevit jeho snad ztracené dílo </a:t>
            </a:r>
            <a:r>
              <a:rPr lang="cs-CZ" dirty="0" err="1"/>
              <a:t>Metamorphoses</a:t>
            </a:r>
            <a:r>
              <a:rPr lang="cs-CZ" dirty="0"/>
              <a:t>. Zároveň uniká z totalitního spořádaného světa do </a:t>
            </a:r>
            <a:r>
              <a:rPr lang="cs-CZ" dirty="0" err="1"/>
              <a:t>mýtické</a:t>
            </a:r>
            <a:r>
              <a:rPr lang="cs-CZ" dirty="0"/>
              <a:t> divoké říše na okraji, či dokonce za hranicemi civilizace. Hledání básníka se stává balancováním mezi rozumem a bláznovstvím, při němž jedinou jistotou zůstává neustálá proměna v duchu Ovidiova díla: Nikomu nezůstane jeho podoba. Spolu s ostatními obyvateli </a:t>
            </a:r>
            <a:r>
              <a:rPr lang="cs-CZ" dirty="0" err="1"/>
              <a:t>Tomidy</a:t>
            </a:r>
            <a:r>
              <a:rPr lang="cs-CZ" dirty="0"/>
              <a:t> prožívá </a:t>
            </a:r>
            <a:r>
              <a:rPr lang="cs-CZ" dirty="0" err="1"/>
              <a:t>Cotta</a:t>
            </a:r>
            <a:r>
              <a:rPr lang="cs-CZ" dirty="0"/>
              <a:t> postupný rozklad železného města. Apokalypsa, kterou ve svých vyprávěních vykreslil Ovidius, se v jejich světě naplňuje. Každý z obyvatel </a:t>
            </a:r>
            <a:r>
              <a:rPr lang="cs-CZ" dirty="0" err="1"/>
              <a:t>Tomidy</a:t>
            </a:r>
            <a:r>
              <a:rPr lang="cs-CZ" dirty="0"/>
              <a:t> nese jméno jednoho z hrdinů Ovidiových příběhů a spolu se jménem i osud bohů a lidí antických bájí.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6419FC-917C-4C51-BC3C-0C3C59C7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Norbert </a:t>
            </a:r>
            <a:r>
              <a:rPr lang="cs-CZ" dirty="0" err="1"/>
              <a:t>Gstrein</a:t>
            </a:r>
            <a:r>
              <a:rPr lang="cs-CZ" dirty="0"/>
              <a:t> (1961-)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7998A1-48EE-4378-9669-FDD9AEB2DE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Studoval Matematiku v Rakousku, Německu a Anglii</a:t>
            </a:r>
          </a:p>
          <a:p>
            <a:r>
              <a:rPr lang="cs-CZ" dirty="0"/>
              <a:t>Jeho první prózy se odehrávají v rodném </a:t>
            </a:r>
            <a:r>
              <a:rPr lang="cs-CZ" dirty="0" err="1"/>
              <a:t>Tirolsku</a:t>
            </a:r>
            <a:endParaRPr lang="cs-CZ" dirty="0"/>
          </a:p>
          <a:p>
            <a:r>
              <a:rPr lang="cs-CZ" dirty="0"/>
              <a:t>Průlom: 1999 román </a:t>
            </a:r>
            <a:r>
              <a:rPr lang="cs-CZ" dirty="0" err="1"/>
              <a:t>Englische</a:t>
            </a:r>
            <a:r>
              <a:rPr lang="cs-CZ" dirty="0"/>
              <a:t> </a:t>
            </a:r>
            <a:r>
              <a:rPr lang="cs-CZ" dirty="0" err="1"/>
              <a:t>Jahre</a:t>
            </a:r>
            <a:r>
              <a:rPr lang="cs-CZ" dirty="0"/>
              <a:t> (Anglická léta) – otázka fikce a reality ve vztahu k minulosti</a:t>
            </a:r>
          </a:p>
          <a:p>
            <a:r>
              <a:rPr lang="cs-CZ" dirty="0"/>
              <a:t>1999 /2000 projev /esej </a:t>
            </a:r>
            <a:r>
              <a:rPr lang="de-DE" i="1" dirty="0"/>
              <a:t>Fakten, Fiktionen und Kitsch beim Schreiben über ein historisches Thema</a:t>
            </a:r>
            <a:r>
              <a:rPr lang="cs-CZ" dirty="0"/>
              <a:t>, tj. Fakta, fikce a kýč při psaní o historickém tématu</a:t>
            </a:r>
          </a:p>
          <a:p>
            <a:r>
              <a:rPr lang="cs-CZ" dirty="0"/>
              <a:t>2003 </a:t>
            </a:r>
            <a:r>
              <a:rPr lang="cs-CZ" dirty="0" err="1"/>
              <a:t>Handwerk</a:t>
            </a:r>
            <a:r>
              <a:rPr lang="cs-CZ" dirty="0"/>
              <a:t> des </a:t>
            </a:r>
            <a:r>
              <a:rPr lang="cs-CZ" dirty="0" err="1"/>
              <a:t>Tötens</a:t>
            </a:r>
            <a:r>
              <a:rPr lang="cs-CZ" dirty="0"/>
              <a:t> (řemeslo zabíjení): otázka pravdivosti války</a:t>
            </a:r>
          </a:p>
          <a:p>
            <a:r>
              <a:rPr lang="cs-CZ" dirty="0"/>
              <a:t>2008 Die Winter 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Süden</a:t>
            </a:r>
            <a:r>
              <a:rPr lang="cs-CZ" dirty="0"/>
              <a:t> (Zimy na jihu): příběh chorvatského fašisty, který se po útěku do Argentiny vrací do Chorvatska, aby podpořil hnutí za nezávislost</a:t>
            </a:r>
          </a:p>
        </p:txBody>
      </p:sp>
    </p:spTree>
    <p:extLst>
      <p:ext uri="{BB962C8B-B14F-4D97-AF65-F5344CB8AC3E}">
        <p14:creationId xmlns:p14="http://schemas.microsoft.com/office/powerpoint/2010/main" val="5408548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Migrační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Vladimir</a:t>
            </a:r>
            <a:r>
              <a:rPr lang="cs-CZ" dirty="0"/>
              <a:t> </a:t>
            </a:r>
            <a:r>
              <a:rPr lang="cs-CZ" dirty="0" err="1"/>
              <a:t>Vertlib</a:t>
            </a:r>
            <a:r>
              <a:rPr lang="cs-CZ" dirty="0"/>
              <a:t> (nar. 1966): </a:t>
            </a:r>
            <a:r>
              <a:rPr lang="cs-CZ" i="1" dirty="0" err="1"/>
              <a:t>Schimons</a:t>
            </a:r>
            <a:r>
              <a:rPr lang="cs-CZ" i="1" dirty="0"/>
              <a:t> </a:t>
            </a:r>
            <a:r>
              <a:rPr lang="cs-CZ" i="1" dirty="0" err="1"/>
              <a:t>Schweigen</a:t>
            </a:r>
            <a:r>
              <a:rPr lang="cs-CZ" i="1" dirty="0"/>
              <a:t>  </a:t>
            </a:r>
            <a:r>
              <a:rPr lang="cs-CZ" dirty="0"/>
              <a:t>(2012, č. 2013 </a:t>
            </a:r>
            <a:r>
              <a:rPr lang="cs-CZ" i="1" dirty="0"/>
              <a:t>Šimonovo mlčení</a:t>
            </a:r>
            <a:r>
              <a:rPr lang="cs-CZ" dirty="0"/>
              <a:t>, přel. H. Linhartová</a:t>
            </a:r>
            <a:r>
              <a:rPr lang="cs-CZ" i="1" dirty="0"/>
              <a:t>), </a:t>
            </a:r>
            <a:r>
              <a:rPr lang="cs-CZ" i="1" dirty="0" err="1"/>
              <a:t>Abschiebung</a:t>
            </a:r>
            <a:r>
              <a:rPr lang="cs-CZ" dirty="0"/>
              <a:t> (1995, č. 2007 </a:t>
            </a:r>
            <a:r>
              <a:rPr lang="cs-CZ" i="1" dirty="0"/>
              <a:t>Vyhoštění</a:t>
            </a:r>
            <a:r>
              <a:rPr lang="cs-CZ" dirty="0"/>
              <a:t>,), </a:t>
            </a:r>
            <a:r>
              <a:rPr lang="cs-CZ" i="1" dirty="0" err="1"/>
              <a:t>Das</a:t>
            </a:r>
            <a:r>
              <a:rPr lang="cs-CZ" i="1" dirty="0"/>
              <a:t> </a:t>
            </a:r>
            <a:r>
              <a:rPr lang="cs-CZ" i="1" dirty="0" err="1"/>
              <a:t>besondere</a:t>
            </a:r>
            <a:r>
              <a:rPr lang="cs-CZ" i="1" dirty="0"/>
              <a:t> </a:t>
            </a:r>
            <a:r>
              <a:rPr lang="cs-CZ" i="1" dirty="0" err="1"/>
              <a:t>Gedächtnis</a:t>
            </a:r>
            <a:r>
              <a:rPr lang="cs-CZ" i="1" dirty="0"/>
              <a:t> der Rosa </a:t>
            </a:r>
            <a:r>
              <a:rPr lang="cs-CZ" i="1" dirty="0" err="1"/>
              <a:t>Masur</a:t>
            </a:r>
            <a:r>
              <a:rPr lang="cs-CZ" i="1" dirty="0"/>
              <a:t> </a:t>
            </a:r>
            <a:r>
              <a:rPr lang="cs-CZ" dirty="0"/>
              <a:t>(2001, Podivuhodné paměti Rózy Mazurové).  </a:t>
            </a:r>
          </a:p>
          <a:p>
            <a:r>
              <a:rPr lang="cs-CZ" dirty="0"/>
              <a:t>Radek Knapp (nar. 1964): </a:t>
            </a:r>
            <a:r>
              <a:rPr lang="cs-CZ" sz="2800" dirty="0" err="1"/>
              <a:t>Herrn</a:t>
            </a:r>
            <a:r>
              <a:rPr lang="cs-CZ" sz="2800" dirty="0"/>
              <a:t> </a:t>
            </a:r>
            <a:r>
              <a:rPr lang="cs-CZ" sz="2800" dirty="0" err="1"/>
              <a:t>Kukas</a:t>
            </a:r>
            <a:r>
              <a:rPr lang="cs-CZ" sz="2800" dirty="0"/>
              <a:t> </a:t>
            </a:r>
            <a:r>
              <a:rPr lang="cs-CZ" sz="2800" dirty="0" err="1"/>
              <a:t>Empfehlungen</a:t>
            </a:r>
            <a:r>
              <a:rPr lang="cs-CZ" dirty="0"/>
              <a:t> , 1999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7FFA70-31D8-4EAA-928A-255F34FF1F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Četba na příště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17B00A-ECB8-4282-B248-43D7C120D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 </a:t>
            </a:r>
            <a:r>
              <a:rPr lang="cs-CZ" dirty="0" err="1"/>
              <a:t>Dürrenmatt</a:t>
            </a:r>
            <a:r>
              <a:rPr lang="cs-CZ" dirty="0"/>
              <a:t> – Tunel: Jaký pohled na svět nese tato povídka z roku 1952?</a:t>
            </a:r>
          </a:p>
          <a:p>
            <a:r>
              <a:rPr lang="cs-CZ" dirty="0"/>
              <a:t>2. </a:t>
            </a:r>
            <a:r>
              <a:rPr lang="cs-CZ" dirty="0" err="1"/>
              <a:t>Dürrenmatt</a:t>
            </a:r>
            <a:r>
              <a:rPr lang="cs-CZ" dirty="0"/>
              <a:t> – O jazyce… </a:t>
            </a:r>
            <a:r>
              <a:rPr lang="cs-CZ"/>
              <a:t>Jak vnímá dle textu </a:t>
            </a:r>
            <a:r>
              <a:rPr lang="cs-CZ" dirty="0"/>
              <a:t>švýcarský spisovatel problém vztahu k jazyku?</a:t>
            </a:r>
          </a:p>
          <a:p>
            <a:r>
              <a:rPr lang="cs-CZ" dirty="0"/>
              <a:t>3. </a:t>
            </a:r>
            <a:r>
              <a:rPr lang="cs-CZ" dirty="0" err="1"/>
              <a:t>Bichsel</a:t>
            </a:r>
            <a:r>
              <a:rPr lang="cs-CZ" dirty="0"/>
              <a:t>: Jak se k problému jazyka a vztahu ke skutečnosti a jejímu poznávání staví </a:t>
            </a:r>
            <a:r>
              <a:rPr lang="cs-CZ" dirty="0" err="1"/>
              <a:t>Bichselovy</a:t>
            </a:r>
            <a:r>
              <a:rPr lang="cs-CZ" dirty="0"/>
              <a:t> texty?</a:t>
            </a:r>
          </a:p>
        </p:txBody>
      </p:sp>
    </p:spTree>
    <p:extLst>
      <p:ext uri="{BB962C8B-B14F-4D97-AF65-F5344CB8AC3E}">
        <p14:creationId xmlns:p14="http://schemas.microsoft.com/office/powerpoint/2010/main" val="531277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Cena Skupiny 47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Držitelé:</a:t>
            </a:r>
            <a:endParaRPr lang="de-DE" dirty="0"/>
          </a:p>
          <a:p>
            <a:r>
              <a:rPr lang="de-DE" dirty="0"/>
              <a:t>1950: Günter Eich, </a:t>
            </a:r>
            <a:r>
              <a:rPr lang="cs-CZ" dirty="0"/>
              <a:t>za básně, zvláště ve sbírce</a:t>
            </a:r>
            <a:r>
              <a:rPr lang="de-DE" i="1" dirty="0"/>
              <a:t>Botschaften des Regens</a:t>
            </a:r>
            <a:endParaRPr lang="de-DE" dirty="0"/>
          </a:p>
          <a:p>
            <a:r>
              <a:rPr lang="de-DE" dirty="0"/>
              <a:t>1951: Heinrich Böll, </a:t>
            </a:r>
            <a:r>
              <a:rPr lang="cs-CZ" dirty="0"/>
              <a:t>za satirickou prózu</a:t>
            </a:r>
            <a:r>
              <a:rPr lang="de-DE" i="1" dirty="0"/>
              <a:t>Die schwarzen Schafe</a:t>
            </a:r>
            <a:endParaRPr lang="de-DE" dirty="0"/>
          </a:p>
          <a:p>
            <a:r>
              <a:rPr lang="de-DE" dirty="0"/>
              <a:t>1952: Ilse Aichinger, </a:t>
            </a:r>
            <a:r>
              <a:rPr lang="cs-CZ" dirty="0"/>
              <a:t>za povídku </a:t>
            </a:r>
            <a:r>
              <a:rPr lang="de-DE" i="1" dirty="0"/>
              <a:t>Spiegelgeschichte</a:t>
            </a:r>
            <a:endParaRPr lang="de-DE" dirty="0"/>
          </a:p>
          <a:p>
            <a:r>
              <a:rPr lang="de-DE" dirty="0"/>
              <a:t>1953: Ingeborg Bachmann </a:t>
            </a:r>
            <a:r>
              <a:rPr lang="cs-CZ" dirty="0"/>
              <a:t>za básně ve sbírce</a:t>
            </a:r>
            <a:r>
              <a:rPr lang="de-DE" i="1" dirty="0"/>
              <a:t>Die gestundete Zeit</a:t>
            </a:r>
            <a:endParaRPr lang="de-DE" dirty="0"/>
          </a:p>
          <a:p>
            <a:r>
              <a:rPr lang="de-DE" dirty="0"/>
              <a:t>1954: Adriaan </a:t>
            </a:r>
            <a:r>
              <a:rPr lang="de-DE" dirty="0" err="1"/>
              <a:t>Morriën</a:t>
            </a:r>
            <a:r>
              <a:rPr lang="de-DE" dirty="0"/>
              <a:t>, </a:t>
            </a:r>
            <a:r>
              <a:rPr lang="cs-CZ" dirty="0"/>
              <a:t>za </a:t>
            </a:r>
            <a:r>
              <a:rPr lang="de-DE" i="1" dirty="0"/>
              <a:t>Zu große Gastlichkeit verjagt die Gäste</a:t>
            </a:r>
            <a:endParaRPr lang="de-DE" dirty="0"/>
          </a:p>
          <a:p>
            <a:r>
              <a:rPr lang="de-DE" dirty="0"/>
              <a:t>1955: Martin Walser, </a:t>
            </a:r>
            <a:r>
              <a:rPr lang="cs-CZ" dirty="0"/>
              <a:t>za povídku </a:t>
            </a:r>
            <a:r>
              <a:rPr lang="de-DE" i="1" dirty="0" err="1"/>
              <a:t>Templones</a:t>
            </a:r>
            <a:r>
              <a:rPr lang="de-DE" i="1" dirty="0"/>
              <a:t> Ende</a:t>
            </a:r>
          </a:p>
          <a:p>
            <a:r>
              <a:rPr lang="de-DE" dirty="0"/>
              <a:t>1958: Günter Grass, für </a:t>
            </a:r>
            <a:r>
              <a:rPr lang="cs-CZ" dirty="0"/>
              <a:t>za první kapitolu z románu</a:t>
            </a:r>
            <a:r>
              <a:rPr lang="de-DE" i="1" dirty="0"/>
              <a:t>Die Blechtrommel</a:t>
            </a:r>
            <a:endParaRPr lang="de-DE" dirty="0"/>
          </a:p>
          <a:p>
            <a:r>
              <a:rPr lang="de-DE" dirty="0"/>
              <a:t>1962: Johannes </a:t>
            </a:r>
            <a:r>
              <a:rPr lang="de-DE" dirty="0" err="1"/>
              <a:t>Bobrowski</a:t>
            </a:r>
            <a:r>
              <a:rPr lang="de-DE" dirty="0"/>
              <a:t>, </a:t>
            </a:r>
            <a:r>
              <a:rPr lang="cs-CZ" dirty="0"/>
              <a:t>za básně ze sbírky </a:t>
            </a:r>
            <a:r>
              <a:rPr lang="de-DE" i="1" dirty="0"/>
              <a:t>Sarmatische Zeit</a:t>
            </a:r>
            <a:endParaRPr lang="de-DE" dirty="0"/>
          </a:p>
          <a:p>
            <a:r>
              <a:rPr lang="de-DE" dirty="0"/>
              <a:t>1965: Peter Bichsel, </a:t>
            </a:r>
            <a:r>
              <a:rPr lang="cs-CZ" dirty="0"/>
              <a:t>za román </a:t>
            </a:r>
            <a:r>
              <a:rPr lang="de-DE" i="1" dirty="0"/>
              <a:t>Die Jahreszeiten</a:t>
            </a:r>
            <a:endParaRPr lang="de-DE" dirty="0"/>
          </a:p>
          <a:p>
            <a:r>
              <a:rPr lang="de-DE" dirty="0"/>
              <a:t>1967: Jürgen Becker, </a:t>
            </a:r>
            <a:r>
              <a:rPr lang="cs-CZ" dirty="0"/>
              <a:t>za román </a:t>
            </a:r>
            <a:r>
              <a:rPr lang="de-DE" i="1" dirty="0"/>
              <a:t>Ränder</a:t>
            </a:r>
            <a:endParaRPr lang="de-DE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Je možno psát ještě beletrii jako fikci nebo jako nový realismus?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/>
              <a:t> </a:t>
            </a:r>
          </a:p>
          <a:p>
            <a:pPr>
              <a:buNone/>
            </a:pPr>
            <a:r>
              <a:rPr lang="cs-CZ" dirty="0"/>
              <a:t>Požadavek radikálního nového začátku– nový realismus v tzv. </a:t>
            </a:r>
            <a:r>
              <a:rPr lang="cs-CZ" dirty="0" err="1"/>
              <a:t>Trümmerliteratur</a:t>
            </a:r>
            <a:r>
              <a:rPr lang="cs-CZ" dirty="0"/>
              <a:t> – </a:t>
            </a:r>
            <a:r>
              <a:rPr lang="cs-CZ" dirty="0" err="1"/>
              <a:t>Andersch</a:t>
            </a:r>
            <a:r>
              <a:rPr lang="cs-CZ" dirty="0"/>
              <a:t> jej formuluje ve svém eseji </a:t>
            </a:r>
            <a:r>
              <a:rPr lang="cs-CZ" i="1" dirty="0"/>
              <a:t>Die </a:t>
            </a:r>
            <a:r>
              <a:rPr lang="cs-CZ" i="1" dirty="0" err="1"/>
              <a:t>deutsche</a:t>
            </a:r>
            <a:r>
              <a:rPr lang="cs-CZ" i="1" dirty="0"/>
              <a:t> Literatur in der </a:t>
            </a:r>
            <a:r>
              <a:rPr lang="cs-CZ" i="1" dirty="0" err="1"/>
              <a:t>Entscheidung</a:t>
            </a:r>
            <a:r>
              <a:rPr lang="cs-CZ" i="1" dirty="0"/>
              <a:t> </a:t>
            </a:r>
            <a:r>
              <a:rPr lang="cs-CZ" dirty="0"/>
              <a:t>(1947)</a:t>
            </a:r>
          </a:p>
          <a:p>
            <a:pPr>
              <a:buNone/>
            </a:pPr>
            <a:r>
              <a:rPr lang="cs-CZ" dirty="0"/>
              <a:t>Jiné možnosti : nová estetizace a navázání na avantgardu, expresionismus , Dadaismus a surrealismus: W. </a:t>
            </a:r>
            <a:r>
              <a:rPr lang="cs-CZ" dirty="0" err="1"/>
              <a:t>Höllerer</a:t>
            </a:r>
            <a:r>
              <a:rPr lang="cs-CZ" dirty="0"/>
              <a:t> (Předmluva k antologii lyriky Transit (1956), H. </a:t>
            </a:r>
            <a:r>
              <a:rPr lang="cs-CZ" dirty="0" err="1"/>
              <a:t>Heißenbüttel</a:t>
            </a:r>
            <a:r>
              <a:rPr lang="cs-CZ" dirty="0"/>
              <a:t> (</a:t>
            </a:r>
            <a:r>
              <a:rPr lang="cs-CZ" dirty="0" err="1"/>
              <a:t>Essay</a:t>
            </a:r>
            <a:r>
              <a:rPr lang="cs-CZ" dirty="0"/>
              <a:t> </a:t>
            </a:r>
            <a:r>
              <a:rPr lang="cs-CZ" dirty="0" err="1"/>
              <a:t>Reduzierte</a:t>
            </a:r>
            <a:r>
              <a:rPr lang="cs-CZ" dirty="0"/>
              <a:t> </a:t>
            </a:r>
            <a:r>
              <a:rPr lang="cs-CZ" dirty="0" err="1"/>
              <a:t>Sprache</a:t>
            </a:r>
            <a:r>
              <a:rPr lang="cs-CZ" dirty="0"/>
              <a:t> (1955), A. Schmidt (</a:t>
            </a:r>
            <a:r>
              <a:rPr lang="cs-CZ" dirty="0" err="1"/>
              <a:t>Berechnungen</a:t>
            </a:r>
            <a:r>
              <a:rPr lang="cs-CZ" dirty="0"/>
              <a:t> (1959)</a:t>
            </a:r>
          </a:p>
          <a:p>
            <a:pPr>
              <a:buNone/>
            </a:pPr>
            <a:r>
              <a:rPr lang="cs-CZ" dirty="0" err="1"/>
              <a:t>Hildesheimer</a:t>
            </a:r>
            <a:r>
              <a:rPr lang="cs-CZ" dirty="0"/>
              <a:t> (1975): „Časy velkých romanopisců jsou pryč. Naše přítomnost nezrodí  nebo nezachová žádného spisovatele, který by se uprostřed narůstajícího  nepřehledného chaosu zastavil, aby realizoval  nějaký nadčasový koncept</a:t>
            </a:r>
            <a:r>
              <a:rPr lang="de-DE" dirty="0"/>
              <a:t>.</a:t>
            </a:r>
            <a:r>
              <a:rPr lang="cs-CZ" dirty="0"/>
              <a:t> Pro spisovatele dnes není ani tak vědomým rozhodnutím, jako spíše výzvou to, aby zaujal nějaké stanovisko. Já </a:t>
            </a:r>
            <a:r>
              <a:rPr lang="cs-CZ"/>
              <a:t>jen zkrátka pochybuji</a:t>
            </a:r>
            <a:r>
              <a:rPr lang="cs-CZ" dirty="0"/>
              <a:t>, zda to jako člověk slova může dokázat</a:t>
            </a:r>
            <a:r>
              <a:rPr lang="de-DE" dirty="0"/>
              <a:t>.</a:t>
            </a:r>
            <a:r>
              <a:rPr lang="cs-CZ" dirty="0"/>
              <a:t> Tedy může to dokázat, když se odhodlá k akci, nebo když zachová mlčení… Cítím </a:t>
            </a:r>
            <a:r>
              <a:rPr lang="de-DE" dirty="0"/>
              <a:t> </a:t>
            </a:r>
            <a:r>
              <a:rPr lang="cs-CZ" dirty="0"/>
              <a:t>čím dál větší nechuť nebo dokonce nudu, když jsem konfrontován s vymyšlenou historkou, která předstírá, že je podobenstvím pravdy a skutečnosti. Pro mne to byly v neposlední řadě výzvy moderních přírodních věd, co mne dovedlo k pochybnostem o relevanci beletrie pro současnost.“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40. a 50. léta– Experimentální literatura: </a:t>
            </a:r>
            <a:r>
              <a:rPr lang="cs-CZ" dirty="0" err="1"/>
              <a:t>Arno</a:t>
            </a:r>
            <a:r>
              <a:rPr lang="cs-CZ" dirty="0"/>
              <a:t> Schmidt (1914 – 1979)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/>
              <a:t>Arno</a:t>
            </a:r>
            <a:r>
              <a:rPr lang="cs-CZ" dirty="0"/>
              <a:t> Schmidt (1914-1979)</a:t>
            </a:r>
          </a:p>
          <a:p>
            <a:pPr>
              <a:buNone/>
            </a:pPr>
            <a:r>
              <a:rPr lang="cs-CZ" dirty="0" err="1"/>
              <a:t>Leviathan</a:t>
            </a:r>
            <a:r>
              <a:rPr lang="cs-CZ" dirty="0"/>
              <a:t> (1949; psáno 1946) </a:t>
            </a:r>
          </a:p>
          <a:p>
            <a:pPr>
              <a:buNone/>
            </a:pPr>
            <a:r>
              <a:rPr lang="cs-CZ" dirty="0"/>
              <a:t>– 3 autobiografické </a:t>
            </a:r>
            <a:r>
              <a:rPr lang="cs-CZ" dirty="0" err="1"/>
              <a:t>skicy</a:t>
            </a:r>
            <a:r>
              <a:rPr lang="cs-CZ" dirty="0"/>
              <a:t> Hlavní téma: Konec světa</a:t>
            </a:r>
          </a:p>
          <a:p>
            <a:pPr hangingPunct="0"/>
            <a:r>
              <a:rPr lang="cs-CZ" dirty="0" err="1"/>
              <a:t>Berechnungen</a:t>
            </a:r>
            <a:r>
              <a:rPr lang="cs-CZ" dirty="0"/>
              <a:t> I </a:t>
            </a:r>
            <a:r>
              <a:rPr lang="de-DE" dirty="0"/>
              <a:t>(1955 / 1956): </a:t>
            </a:r>
            <a:r>
              <a:rPr lang="de-DE" dirty="0" err="1"/>
              <a:t>Teorie</a:t>
            </a:r>
            <a:r>
              <a:rPr lang="de-DE" dirty="0"/>
              <a:t> </a:t>
            </a:r>
            <a:r>
              <a:rPr lang="cs-CZ" dirty="0"/>
              <a:t>p</a:t>
            </a:r>
            <a:r>
              <a:rPr lang="de-DE" dirty="0"/>
              <a:t>r</a:t>
            </a:r>
            <a:r>
              <a:rPr lang="cs-CZ" dirty="0" err="1"/>
              <a:t>ózy</a:t>
            </a:r>
            <a:r>
              <a:rPr lang="de-DE" dirty="0"/>
              <a:t> – </a:t>
            </a:r>
            <a:r>
              <a:rPr lang="cs-CZ" dirty="0"/>
              <a:t>nové formy</a:t>
            </a:r>
            <a:r>
              <a:rPr lang="de-DE" dirty="0"/>
              <a:t>: „</a:t>
            </a:r>
            <a:r>
              <a:rPr lang="cs-CZ" dirty="0"/>
              <a:t>Nyní bylo a je obzvláště nutné</a:t>
            </a:r>
            <a:r>
              <a:rPr lang="de-DE" dirty="0"/>
              <a:t>,</a:t>
            </a:r>
            <a:r>
              <a:rPr lang="cs-CZ" dirty="0"/>
              <a:t>vyvinout konečně prozodické formy, které by odpovídaly určitým, stále se opakujícím procesům vědomí a způsobům prožívání</a:t>
            </a:r>
            <a:r>
              <a:rPr lang="de-DE" dirty="0"/>
              <a:t>. </a:t>
            </a:r>
            <a:r>
              <a:rPr lang="cs-CZ" dirty="0"/>
              <a:t>Dosud jsem dospěl ke čtyřem formám teoretického prozkoumání a praktického zachycení obsahů vědomí, totiž:</a:t>
            </a:r>
            <a:r>
              <a:rPr lang="de-DE" dirty="0"/>
              <a:t>“</a:t>
            </a:r>
            <a:endParaRPr lang="cs-CZ" dirty="0"/>
          </a:p>
          <a:p>
            <a:pPr lvl="0" hangingPunct="0">
              <a:buNone/>
            </a:pPr>
            <a:r>
              <a:rPr lang="cs-CZ" dirty="0"/>
              <a:t>1. vzpomínky spojující fotografie a text</a:t>
            </a:r>
          </a:p>
          <a:p>
            <a:pPr lvl="0" hangingPunct="0">
              <a:buNone/>
            </a:pPr>
            <a:r>
              <a:rPr lang="cs-CZ" dirty="0"/>
              <a:t>2.  den jako mozaika, která reflektuje děravou přítomnost</a:t>
            </a:r>
          </a:p>
          <a:p>
            <a:pPr lvl="0" hangingPunct="0">
              <a:buNone/>
            </a:pPr>
            <a:r>
              <a:rPr lang="cs-CZ" dirty="0"/>
              <a:t>3. sen</a:t>
            </a:r>
          </a:p>
          <a:p>
            <a:pPr lvl="0" hangingPunct="0">
              <a:buNone/>
            </a:pPr>
            <a:r>
              <a:rPr lang="cs-CZ" dirty="0"/>
              <a:t>4. delší hra myšlenek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H. M. </a:t>
            </a:r>
            <a:r>
              <a:rPr lang="cs-CZ" dirty="0" err="1"/>
              <a:t>Enzensberger</a:t>
            </a:r>
            <a:r>
              <a:rPr lang="cs-CZ" dirty="0"/>
              <a:t>(nar. 1929) a expresionismus po 2. sv. v.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 2. sv. v. – diskuse o roli expresionismu v době nacismu a pro nacistickou ideologii (hlavně šlo o G. </a:t>
            </a:r>
            <a:r>
              <a:rPr lang="cs-CZ" dirty="0" err="1"/>
              <a:t>Benna</a:t>
            </a:r>
            <a:r>
              <a:rPr lang="cs-CZ" dirty="0"/>
              <a:t>)</a:t>
            </a:r>
          </a:p>
          <a:p>
            <a:r>
              <a:rPr lang="cs-CZ" dirty="0"/>
              <a:t>E.  - básník a esejista(píše hlavně kritiku médií a úvahy o Evropě</a:t>
            </a:r>
          </a:p>
          <a:p>
            <a:r>
              <a:rPr lang="cs-CZ" dirty="0"/>
              <a:t>1957 první básnická sbírka </a:t>
            </a:r>
            <a:r>
              <a:rPr lang="cs-CZ" i="1" dirty="0" err="1"/>
              <a:t>verteidigung</a:t>
            </a:r>
            <a:r>
              <a:rPr lang="cs-CZ" i="1" dirty="0"/>
              <a:t> der </a:t>
            </a:r>
            <a:r>
              <a:rPr lang="cs-CZ" i="1" dirty="0" err="1"/>
              <a:t>wölfe</a:t>
            </a:r>
            <a:endParaRPr lang="cs-CZ" i="1" dirty="0"/>
          </a:p>
          <a:p>
            <a:r>
              <a:rPr lang="cs-CZ" i="1" dirty="0"/>
              <a:t>1960 </a:t>
            </a:r>
            <a:r>
              <a:rPr lang="cs-CZ" dirty="0"/>
              <a:t>sbírka</a:t>
            </a:r>
            <a:r>
              <a:rPr lang="cs-CZ" i="1" dirty="0"/>
              <a:t> </a:t>
            </a:r>
            <a:r>
              <a:rPr lang="cs-CZ" i="1" dirty="0" err="1"/>
              <a:t>landessprache</a:t>
            </a:r>
            <a:endParaRPr lang="cs-CZ" i="1" dirty="0"/>
          </a:p>
          <a:p>
            <a:r>
              <a:rPr lang="cs-CZ" i="1" dirty="0"/>
              <a:t>1960 </a:t>
            </a:r>
            <a:r>
              <a:rPr lang="cs-CZ" dirty="0"/>
              <a:t>antologie </a:t>
            </a:r>
            <a:r>
              <a:rPr lang="cs-CZ" i="1" dirty="0"/>
              <a:t>museum der </a:t>
            </a:r>
            <a:r>
              <a:rPr lang="cs-CZ" i="1" dirty="0" err="1"/>
              <a:t>modernen</a:t>
            </a:r>
            <a:r>
              <a:rPr lang="cs-CZ" i="1" dirty="0"/>
              <a:t> poesie</a:t>
            </a:r>
          </a:p>
          <a:p>
            <a:r>
              <a:rPr lang="cs-CZ" dirty="0"/>
              <a:t>podle  </a:t>
            </a:r>
            <a:r>
              <a:rPr lang="cs-CZ" dirty="0" err="1"/>
              <a:t>Benna</a:t>
            </a:r>
            <a:r>
              <a:rPr lang="cs-CZ" dirty="0"/>
              <a:t>: nihilistické pojetí dějin a negativní popis všednodenních pozorování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Heinrich </a:t>
            </a:r>
            <a:r>
              <a:rPr lang="cs-CZ" dirty="0" err="1"/>
              <a:t>Böll</a:t>
            </a:r>
            <a:r>
              <a:rPr lang="cs-CZ" dirty="0"/>
              <a:t> (1917 – 1985)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2600" dirty="0"/>
              <a:t>za 2. sv. v.  v armádě, 1945 v americkém zajetí</a:t>
            </a:r>
          </a:p>
          <a:p>
            <a:r>
              <a:rPr lang="cs-CZ" sz="2600" dirty="0"/>
              <a:t>roku 1942 se oženil s překladatelkou </a:t>
            </a:r>
            <a:r>
              <a:rPr lang="cs-CZ" sz="2600" dirty="0" err="1"/>
              <a:t>Anemarie</a:t>
            </a:r>
            <a:r>
              <a:rPr lang="cs-CZ" sz="2600" dirty="0"/>
              <a:t> Čech z Plzně, s níž měl tři syny</a:t>
            </a:r>
          </a:p>
          <a:p>
            <a:r>
              <a:rPr lang="cs-CZ" sz="2600" dirty="0"/>
              <a:t>jeho první povídky vyšly rok 1950 ve sbírce </a:t>
            </a:r>
            <a:r>
              <a:rPr lang="cs-CZ" sz="2600" b="1" i="1" dirty="0" err="1"/>
              <a:t>Wanderer</a:t>
            </a:r>
            <a:r>
              <a:rPr lang="cs-CZ" sz="2600" b="1" i="1" dirty="0"/>
              <a:t> </a:t>
            </a:r>
            <a:r>
              <a:rPr lang="cs-CZ" sz="2600" b="1" i="1" dirty="0" err="1"/>
              <a:t>kommst</a:t>
            </a:r>
            <a:r>
              <a:rPr lang="cs-CZ" sz="2600" b="1" i="1" dirty="0"/>
              <a:t> </a:t>
            </a:r>
            <a:r>
              <a:rPr lang="cs-CZ" sz="2600" b="1" i="1" dirty="0" err="1"/>
              <a:t>du</a:t>
            </a:r>
            <a:r>
              <a:rPr lang="cs-CZ" sz="2600" b="1" i="1" dirty="0"/>
              <a:t> nach </a:t>
            </a:r>
            <a:r>
              <a:rPr lang="cs-CZ" sz="2600" b="1" i="1" dirty="0" err="1"/>
              <a:t>spa</a:t>
            </a:r>
            <a:r>
              <a:rPr lang="cs-CZ" sz="2600" b="1" i="1" dirty="0"/>
              <a:t>… </a:t>
            </a:r>
            <a:r>
              <a:rPr lang="cs-CZ" sz="2600" dirty="0"/>
              <a:t>a poté ještě roku 1983  ve sbírce </a:t>
            </a:r>
            <a:r>
              <a:rPr lang="cs-CZ" sz="2600" b="1" dirty="0"/>
              <a:t>Die </a:t>
            </a:r>
            <a:r>
              <a:rPr lang="cs-CZ" sz="2600" b="1" i="1" dirty="0" err="1"/>
              <a:t>Verwundung</a:t>
            </a:r>
            <a:r>
              <a:rPr lang="cs-CZ" sz="2600" b="1" i="1" dirty="0"/>
              <a:t> </a:t>
            </a:r>
            <a:endParaRPr lang="cs-CZ" sz="2600" dirty="0"/>
          </a:p>
          <a:p>
            <a:r>
              <a:rPr lang="cs-CZ" sz="2600" dirty="0"/>
              <a:t>Roku 1951 získal cenu Skupiny 47 za satirickou povídku Die </a:t>
            </a:r>
            <a:r>
              <a:rPr lang="cs-CZ" sz="2600" dirty="0" err="1"/>
              <a:t>schwarzen</a:t>
            </a:r>
            <a:r>
              <a:rPr lang="cs-CZ" sz="2600" dirty="0"/>
              <a:t> </a:t>
            </a:r>
            <a:r>
              <a:rPr lang="cs-CZ" sz="2600" dirty="0" err="1"/>
              <a:t>Schafe</a:t>
            </a:r>
            <a:endParaRPr lang="cs-CZ" sz="2600" dirty="0"/>
          </a:p>
          <a:p>
            <a:r>
              <a:rPr lang="cs-CZ" sz="2600" dirty="0"/>
              <a:t>další významná díla:</a:t>
            </a:r>
            <a:r>
              <a:rPr lang="cs-CZ" sz="2600" b="1" i="1" dirty="0" err="1"/>
              <a:t>Wo</a:t>
            </a:r>
            <a:r>
              <a:rPr lang="cs-CZ" sz="2600" b="1" i="1" dirty="0"/>
              <a:t> </a:t>
            </a:r>
            <a:r>
              <a:rPr lang="cs-CZ" sz="2600" b="1" i="1" dirty="0" err="1"/>
              <a:t>warst</a:t>
            </a:r>
            <a:r>
              <a:rPr lang="cs-CZ" sz="2600" b="1" i="1" dirty="0"/>
              <a:t> </a:t>
            </a:r>
            <a:r>
              <a:rPr lang="cs-CZ" sz="2600" b="1" i="1" dirty="0" err="1"/>
              <a:t>du</a:t>
            </a:r>
            <a:r>
              <a:rPr lang="cs-CZ" sz="2600" b="1" i="1" dirty="0"/>
              <a:t>, Adam </a:t>
            </a:r>
            <a:r>
              <a:rPr lang="cs-CZ" sz="2600" dirty="0"/>
              <a:t>(1951) – ohrožení společnosti válkou</a:t>
            </a:r>
          </a:p>
          <a:p>
            <a:r>
              <a:rPr lang="cs-CZ" sz="2600" b="1" i="1" dirty="0" err="1"/>
              <a:t>Billiard</a:t>
            </a:r>
            <a:r>
              <a:rPr lang="cs-CZ" sz="2600" b="1" i="1" dirty="0"/>
              <a:t> um </a:t>
            </a:r>
            <a:r>
              <a:rPr lang="cs-CZ" sz="2600" b="1" i="1" dirty="0" err="1"/>
              <a:t>halb</a:t>
            </a:r>
            <a:r>
              <a:rPr lang="cs-CZ" sz="2600" b="1" i="1" dirty="0"/>
              <a:t> </a:t>
            </a:r>
            <a:r>
              <a:rPr lang="cs-CZ" sz="2600" b="1" i="1" dirty="0" err="1"/>
              <a:t>zehn</a:t>
            </a:r>
            <a:r>
              <a:rPr lang="cs-CZ" sz="2600" b="1" i="1" dirty="0"/>
              <a:t> </a:t>
            </a:r>
            <a:r>
              <a:rPr lang="cs-CZ" sz="2600" dirty="0"/>
              <a:t>(1959) – poválečné období a nereflektování nacistické minulosti</a:t>
            </a:r>
          </a:p>
          <a:p>
            <a:r>
              <a:rPr lang="cs-CZ" sz="2600" b="1" i="1" dirty="0"/>
              <a:t>Die </a:t>
            </a:r>
            <a:r>
              <a:rPr lang="cs-CZ" sz="2600" b="1" i="1" dirty="0" err="1"/>
              <a:t>Ansichten</a:t>
            </a:r>
            <a:r>
              <a:rPr lang="cs-CZ" sz="2600" b="1" i="1" dirty="0"/>
              <a:t> </a:t>
            </a:r>
            <a:r>
              <a:rPr lang="cs-CZ" sz="2600" b="1" i="1" dirty="0" err="1"/>
              <a:t>eines</a:t>
            </a:r>
            <a:r>
              <a:rPr lang="cs-CZ" sz="2600" b="1" i="1" dirty="0"/>
              <a:t> </a:t>
            </a:r>
            <a:r>
              <a:rPr lang="cs-CZ" sz="2600" b="1" i="1" dirty="0" err="1"/>
              <a:t>Clowns</a:t>
            </a:r>
            <a:r>
              <a:rPr lang="cs-CZ" sz="2600" b="1" i="1" dirty="0"/>
              <a:t> </a:t>
            </a:r>
            <a:r>
              <a:rPr lang="cs-CZ" sz="2600" dirty="0"/>
              <a:t>(1963) – 50. léta, </a:t>
            </a:r>
            <a:r>
              <a:rPr lang="cs-CZ" sz="2600" dirty="0" err="1"/>
              <a:t>antikatolický</a:t>
            </a:r>
            <a:r>
              <a:rPr lang="cs-CZ" sz="2600" dirty="0"/>
              <a:t> román, kritika absence hodnot v čase hospodářského zázraku, potlačování nacistické minulosti</a:t>
            </a:r>
          </a:p>
          <a:p>
            <a:r>
              <a:rPr lang="cs-CZ" sz="2600" b="1" i="1" dirty="0"/>
              <a:t>Die </a:t>
            </a:r>
            <a:r>
              <a:rPr lang="cs-CZ" sz="2600" b="1" i="1" dirty="0" err="1"/>
              <a:t>verlorene</a:t>
            </a:r>
            <a:r>
              <a:rPr lang="cs-CZ" sz="2600" b="1" i="1" dirty="0"/>
              <a:t> </a:t>
            </a:r>
            <a:r>
              <a:rPr lang="cs-CZ" sz="2600" b="1" i="1" dirty="0" err="1"/>
              <a:t>Ehre</a:t>
            </a:r>
            <a:r>
              <a:rPr lang="cs-CZ" sz="2600" b="1" i="1" dirty="0"/>
              <a:t> der </a:t>
            </a:r>
            <a:r>
              <a:rPr lang="cs-CZ" sz="2600" b="1" i="1" dirty="0" err="1"/>
              <a:t>Katharina</a:t>
            </a:r>
            <a:r>
              <a:rPr lang="cs-CZ" sz="2600" b="1" i="1" dirty="0"/>
              <a:t> Blum </a:t>
            </a:r>
            <a:r>
              <a:rPr lang="cs-CZ" sz="2600" dirty="0"/>
              <a:t>(1974) – 60. léta, RAF a vliv bulvárního deníku BILD</a:t>
            </a:r>
          </a:p>
          <a:p>
            <a:endParaRPr lang="cs-CZ" sz="2600" dirty="0"/>
          </a:p>
          <a:p>
            <a:endParaRPr lang="cs-CZ" sz="2600" dirty="0"/>
          </a:p>
          <a:p>
            <a:endParaRPr lang="cs-CZ" sz="2600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000E1-EEBD-426A-8686-C4DF30637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Böll</a:t>
            </a:r>
            <a:r>
              <a:rPr lang="cs-CZ" dirty="0"/>
              <a:t>:  Hodina v rodném městě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67F057-D61D-4345-9FB4-CF89AAAA2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Reflexe viny: jak se hlavní postavy (ne)vypořádávají s nedávnou minulostí?</a:t>
            </a:r>
          </a:p>
          <a:p>
            <a:r>
              <a:rPr lang="cs-CZ"/>
              <a:t>Jak diskutují </a:t>
            </a:r>
            <a:r>
              <a:rPr lang="cs-CZ" dirty="0"/>
              <a:t>o odchodu (exilu) a možnosti či nemožnosti návratu?</a:t>
            </a:r>
          </a:p>
        </p:txBody>
      </p:sp>
    </p:spTree>
    <p:extLst>
      <p:ext uri="{BB962C8B-B14F-4D97-AF65-F5344CB8AC3E}">
        <p14:creationId xmlns:p14="http://schemas.microsoft.com/office/powerpoint/2010/main" val="835386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Německá literatura 20. stol.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VII. Rakouská literatura ve 2. polovině 20. století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1043</TotalTime>
  <Words>3799</Words>
  <Application>Microsoft Office PowerPoint</Application>
  <PresentationFormat>Předvádění na obrazovce (4:3)</PresentationFormat>
  <Paragraphs>225</Paragraphs>
  <Slides>28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Motiv sady Office</vt:lpstr>
      <vt:lpstr>Krize jazyka po Osvětimi</vt:lpstr>
      <vt:lpstr>Skupina 47</vt:lpstr>
      <vt:lpstr>Cena Skupiny 47</vt:lpstr>
      <vt:lpstr>Je možno psát ještě beletrii jako fikci nebo jako nový realismus?</vt:lpstr>
      <vt:lpstr>40. a 50. léta– Experimentální literatura: Arno Schmidt (1914 – 1979)</vt:lpstr>
      <vt:lpstr>H. M. Enzensberger(nar. 1929) a expresionismus po 2. sv. v.</vt:lpstr>
      <vt:lpstr>Heinrich Böll (1917 – 1985)</vt:lpstr>
      <vt:lpstr>Böll:  Hodina v rodném městě</vt:lpstr>
      <vt:lpstr>Německá literatura 20. stol.</vt:lpstr>
      <vt:lpstr>Rakouská literatura 2. poloviny 20. století</vt:lpstr>
      <vt:lpstr>Ilse Aichinger (nar. 1921)</vt:lpstr>
      <vt:lpstr>Ilse Aichinger (nar. 1921)</vt:lpstr>
      <vt:lpstr>Instituce a skupiny – boj o poválečnou rakouskou kulturu</vt:lpstr>
      <vt:lpstr>Instituce a skupiny – boj o poválečnou rakouskou kulturu</vt:lpstr>
      <vt:lpstr>Friedericke Mayröcker a Ernst Jandl</vt:lpstr>
      <vt:lpstr>Ernst Jandl (1925-2000), překlad Josef Hiršal</vt:lpstr>
      <vt:lpstr>Ingeborg Bachmann(1926-1973)</vt:lpstr>
      <vt:lpstr>Ingeborg Bachmann: Čechy leží u moře (1964)</vt:lpstr>
      <vt:lpstr>Erich Fried (1921-1988)</vt:lpstr>
      <vt:lpstr>Erich Fried - básně</vt:lpstr>
      <vt:lpstr>Erich Fried</vt:lpstr>
      <vt:lpstr>Thomas Bernhard (1931-1989)</vt:lpstr>
      <vt:lpstr>Četba</vt:lpstr>
      <vt:lpstr>Robert Menasse (1954-)</vt:lpstr>
      <vt:lpstr>Christoph Ransmayr (nar. 1954)</vt:lpstr>
      <vt:lpstr>Norbert Gstrein (1961-)</vt:lpstr>
      <vt:lpstr>Migrační literatura</vt:lpstr>
      <vt:lpstr>Četba na příště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Německá literatura 20. stol.</dc:title>
  <dc:creator>Alena Zelená</dc:creator>
  <cp:lastModifiedBy>Alena Zelená</cp:lastModifiedBy>
  <cp:revision>17</cp:revision>
  <dcterms:created xsi:type="dcterms:W3CDTF">2020-04-15T15:19:01Z</dcterms:created>
  <dcterms:modified xsi:type="dcterms:W3CDTF">2021-04-23T13:25:42Z</dcterms:modified>
</cp:coreProperties>
</file>