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69" r:id="rId2"/>
    <p:sldId id="419" r:id="rId3"/>
    <p:sldId id="431" r:id="rId4"/>
    <p:sldId id="423" r:id="rId5"/>
    <p:sldId id="424" r:id="rId6"/>
    <p:sldId id="425" r:id="rId7"/>
    <p:sldId id="426" r:id="rId8"/>
    <p:sldId id="427" r:id="rId9"/>
    <p:sldId id="421" r:id="rId10"/>
    <p:sldId id="422" r:id="rId11"/>
    <p:sldId id="429" r:id="rId12"/>
    <p:sldId id="430" r:id="rId13"/>
    <p:sldId id="42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0C539-E19C-4219-9A0B-04E5FD8B01CD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A2CC-4D5F-4EB6-A27D-BEF5AF4C34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54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B419D-9E6F-4614-95E9-EC1EC7C81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35EBB7-86C6-4B9A-8DF8-10CB6F271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4EADE-BF5C-4CA6-9A8E-724BDEED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DD17BB-602F-42B0-87F1-FF100FF2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13ADFF-7021-4137-9042-6ED0C7ED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4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009DA-F859-422C-BB9F-97E8C918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1C0ABC-FEBE-403D-84BF-967620FEB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C025CC-02D2-411F-AFD0-C971B8BB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F4A1F-562C-4AFF-B0EB-DE8A92EB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2AEF2-C581-47A1-9B7F-95988344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37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E4AF34-0709-48BC-BF2C-A65AA448C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77DA93-1265-475A-96C7-C2FFE38BE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E54FBE-B011-4A24-B303-E5CB41852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91B46-ACA6-47E2-B03A-78BA6E379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8AC86-40DE-4655-8576-6B0BB2D4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08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2C009-97C8-47B6-9E25-2D3359C87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040BDA-442E-4EBB-9D92-5B857B3CD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677746-870E-4E2D-9B5D-39F9FE2F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9B9657-C25E-4FF5-8198-32F8A879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37C594-D8D6-4854-B464-12105BE5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40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71D16-A32D-422F-B917-4049B5717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32B607-B1EB-4EFD-B55A-1602D2C75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F918C-B9A7-4E2D-B0C1-E3E2E782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78BC96-0E50-4D4E-8C27-A5F5C238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DE916-285E-471B-AA6E-15791165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82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E8FE5-F2E3-45BD-9D15-0927D728E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CFE79-0305-4D22-8F13-CD5ECA9AE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676604-8D6F-43BD-A2F1-E890B010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DADB68-41C3-462A-9674-88F8F551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75EACB-24A8-4CE4-9D1E-EACDE6F6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AA176A-2CF5-45C0-B493-0E8ECF60C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53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08DCD-07E4-49DB-875B-BDE1B4CC9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1687BD-E142-41D2-BD93-9F109D9F7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4D3C6E-EB98-459C-8638-361C77F07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B2373E4-0D4B-4CA0-B3CC-93168DC97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FC6A925-AF42-4553-BB7F-26084F473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53FC69-1508-4DB7-9685-49F4405CF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E7E109-1E5A-4052-992A-1EEE8129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D748E5-9AA9-41E0-AD20-9DD22F23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42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9BF64-74CE-497B-B27C-11E3BF293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2390CD-E81E-4381-94AC-D29B8087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FACF060-B4D7-4132-A87E-0CDF3A44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7CFE78-AC5E-4BA2-BD24-9CCD44BBF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2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F7E204-BFEB-44C5-AB19-A7435FD7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4BFF8F-5D27-464D-AF53-6C1D3998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A08B9F6-9A75-4111-B90B-BA453F2B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49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BA7A0-7E04-4A37-84E0-41CA4D779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7EC38-036A-426D-B09D-25402F41E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8C1B3F-5423-4133-9968-D60D5BF9C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D7FBFD-3E03-4D45-9387-64142B591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A1D350-1CBD-4188-A3FC-7C9E4445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B07484-04F7-4F7E-884A-3DEAE852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94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AF379-0103-4EFA-A812-A7B19658E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D016A3-5E72-4FC4-9D6E-93ED20B9A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23D52A-A34C-4CD7-87D3-DD29EF03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2F4865-28BC-4117-A9D1-9778E1A5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C9EA32-D35E-4DBE-AACC-6DD6A093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789E2B-DA23-421D-93EE-B515BB7A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3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018027D-2518-4485-B6F1-E098E00A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BCE5BA-8AFC-4EB0-93A5-EDEDCF501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413F10-3DEB-4E76-AE76-7E3B8DCC01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EC492-E993-41BF-BE5D-ED633F4C6F2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3276B-330A-465B-AB99-52D699161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ACCA5D-482E-4199-AC14-F5732522E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1FFA3-3369-44AE-B115-A22A1068C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7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604AF4-AEF7-4020-93AD-C74808D17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B65AB2-AC18-4139-B8BE-52452A25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7473"/>
            <a:ext cx="12192001" cy="68505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9A5304-EF26-47F3-9CB7-ED121FC74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8" y="685799"/>
            <a:ext cx="10820400" cy="5486401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A66F77-1941-3CED-527F-7B712ABF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94" y="1136478"/>
            <a:ext cx="9016409" cy="1051885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dirty="0">
                <a:solidFill>
                  <a:schemeClr val="tx1">
                    <a:alpha val="60000"/>
                  </a:schemeClr>
                </a:solidFill>
                <a:highlight>
                  <a:srgbClr val="FFFF00"/>
                </a:highlight>
              </a:rPr>
              <a:t>Základy německého, rakouského a švýcarského  ústavního práva</a:t>
            </a:r>
          </a:p>
        </p:txBody>
      </p:sp>
      <p:pic>
        <p:nvPicPr>
          <p:cNvPr id="9" name="Obrázek 8" descr="Obsah obrázku text, Písmo, snímek obrazovky, plakát&#10;&#10;Popis byl vytvořen automaticky">
            <a:extLst>
              <a:ext uri="{FF2B5EF4-FFF2-40B4-BE49-F238E27FC236}">
                <a16:creationId xmlns:a16="http://schemas.microsoft.com/office/drawing/2014/main" id="{5514C652-AB6F-FB73-592A-293B717C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608" y="2391333"/>
            <a:ext cx="1421423" cy="1897674"/>
          </a:xfrm>
          <a:prstGeom prst="rect">
            <a:avLst/>
          </a:prstGeom>
        </p:spPr>
      </p:pic>
      <p:pic>
        <p:nvPicPr>
          <p:cNvPr id="5" name="Zástupný obsah 4" descr="Obsah obrázku text, kniha&#10;&#10;Popis byl vytvořen automaticky">
            <a:extLst>
              <a:ext uri="{FF2B5EF4-FFF2-40B4-BE49-F238E27FC236}">
                <a16:creationId xmlns:a16="http://schemas.microsoft.com/office/drawing/2014/main" id="{9119D991-D9D2-8187-FDE0-0A8532A57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389" y="2372516"/>
            <a:ext cx="2103219" cy="1361834"/>
          </a:xfrm>
          <a:prstGeom prst="rect">
            <a:avLst/>
          </a:prstGeom>
        </p:spPr>
      </p:pic>
      <p:pic>
        <p:nvPicPr>
          <p:cNvPr id="7" name="Obrázek 6" descr="Obsah obrázku text, Písmo, snímek obrazovky, grafický design&#10;&#10;Popis byl vytvořen automaticky">
            <a:extLst>
              <a:ext uri="{FF2B5EF4-FFF2-40B4-BE49-F238E27FC236}">
                <a16:creationId xmlns:a16="http://schemas.microsoft.com/office/drawing/2014/main" id="{9A98EEE1-B4D6-3DC4-6B31-C974678A4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574" y="2391331"/>
            <a:ext cx="1352943" cy="1911768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8A9DDB1-AEE8-5980-518B-7776BA7BD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7914" y="4628363"/>
            <a:ext cx="8676169" cy="98031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2000" dirty="0">
                <a:highlight>
                  <a:srgbClr val="FF0000"/>
                </a:highlight>
              </a:rPr>
              <a:t>11. Právo v informačním věku v německy mluvících zemích</a:t>
            </a:r>
          </a:p>
        </p:txBody>
      </p:sp>
    </p:spTree>
    <p:extLst>
      <p:ext uri="{BB962C8B-B14F-4D97-AF65-F5344CB8AC3E}">
        <p14:creationId xmlns:p14="http://schemas.microsoft.com/office/powerpoint/2010/main" val="1950941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BCF39-8809-C63D-239F-EB48938D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Umělá inteligence a její evropská právní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1DDD9-B6F8-FB11-390A-B61C12007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Evropská komise připravila v roce 2020 Bílou knihu a následně 21.4.2021 návrh právní úpravy regulace umělé inteligence: </a:t>
            </a:r>
            <a:r>
              <a:rPr lang="cs-CZ" dirty="0" err="1"/>
              <a:t>Artificial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. Návrh byl přijat v červnu a prosinci 2023 a stal se tak první právní úpravou regulující používání umělé inteligence</a:t>
            </a:r>
          </a:p>
          <a:p>
            <a:r>
              <a:rPr lang="cs-CZ" dirty="0"/>
              <a:t>Dříve: doporučení OECD k AI a doporučení UNESCO k etice spojené s AI</a:t>
            </a:r>
          </a:p>
          <a:p>
            <a:r>
              <a:rPr lang="cs-CZ" dirty="0"/>
              <a:t>Nařízení EU vymezuje 4 stupně dle míry rizik pro zdraví, bezpečnost a základní práva spojených s AI: 1. nepřípustné rizika, 2. vysoké riziko, 3. omezené riziko, 4. minimální riziko </a:t>
            </a:r>
          </a:p>
          <a:p>
            <a:r>
              <a:rPr lang="cs-CZ" dirty="0"/>
              <a:t>Používání AI nesoucí nepřípustné riziko je v EU (až na výjimky zakázáno.</a:t>
            </a:r>
          </a:p>
          <a:p>
            <a:r>
              <a:rPr lang="cs-CZ" dirty="0"/>
              <a:t>Např. jde o online využívání biometrických údajů pro identifikaci osob. Výjimka je dána např. pro stíhání zvlášť závažné trestné činnosti</a:t>
            </a:r>
          </a:p>
          <a:p>
            <a:r>
              <a:rPr lang="cs-CZ" dirty="0"/>
              <a:t>´Věcná a místní účinnost:</a:t>
            </a:r>
          </a:p>
          <a:p>
            <a:r>
              <a:rPr lang="cs-CZ" dirty="0"/>
              <a:t>a) vztahuje se na poskytovatele(</a:t>
            </a:r>
            <a:r>
              <a:rPr lang="cs-CZ" dirty="0" err="1"/>
              <a:t>Anbieter</a:t>
            </a:r>
            <a:r>
              <a:rPr lang="cs-CZ" dirty="0"/>
              <a:t>) a uživatele AI (</a:t>
            </a:r>
            <a:r>
              <a:rPr lang="cs-CZ" dirty="0" err="1"/>
              <a:t>Nutzer</a:t>
            </a:r>
            <a:r>
              <a:rPr lang="cs-CZ" dirty="0"/>
              <a:t>) ve smyslu vývojáři a uživatelé algoritmů (nikoliv jejich koncoví zákazníci)</a:t>
            </a:r>
          </a:p>
          <a:p>
            <a:r>
              <a:rPr lang="cs-CZ" dirty="0"/>
              <a:t>Místně jde o činnost, která je nabízena či užívána v rámci EU bez ohledu na příslušnost či sídlo dotčených aktérů (zásada jisté </a:t>
            </a:r>
            <a:r>
              <a:rPr lang="cs-CZ" dirty="0" err="1"/>
              <a:t>extrateritoriality</a:t>
            </a:r>
            <a:r>
              <a:rPr lang="cs-CZ" dirty="0"/>
              <a:t>). Proto patří mezi dotčené země i ty, které nejsou členy EU – velký dopad na </a:t>
            </a:r>
            <a:r>
              <a:rPr lang="cs-CZ" dirty="0" err="1"/>
              <a:t>Śvýcarsko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845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93E51-596A-8B96-1E61-69CABDDE2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324A3-CFD4-0B54-324B-15DC905E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umělé inteligence u Německého ústavního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FFB03-B7F8-73B4-2610-682D62744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otázka evropského patentu programu využívajícího </a:t>
            </a:r>
            <a:r>
              <a:rPr lang="cs-CZ" dirty="0" err="1"/>
              <a:t>KI</a:t>
            </a:r>
            <a:r>
              <a:rPr lang="cs-CZ" dirty="0"/>
              <a:t> (AI),  vedla k formulaci vztahu národního a </a:t>
            </a:r>
            <a:r>
              <a:rPr lang="cs-CZ"/>
              <a:t>evropského práva:</a:t>
            </a:r>
            <a:endParaRPr lang="cs-CZ" dirty="0"/>
          </a:p>
          <a:p>
            <a:r>
              <a:rPr lang="cs-CZ" dirty="0"/>
              <a:t>nález reagoval na stížnost proti zákonu, provádějícímu dohodu o evropském patentu. Soud nicméně podání zamítl s tím, že není ve věci příslušný, protože stěžovatelé nedovodili v čem zákon či dohoda porušuje jejich ústavní práva. Zároveň konstatoval, že s ústavou je slučitelné přenesení výkonu některých práv na nadnárodní úroveň</a:t>
            </a:r>
          </a:p>
          <a:p>
            <a:r>
              <a:rPr lang="cs-CZ" dirty="0"/>
              <a:t>Nelze proto argumentovat tím, že by přednost evropského práva narušovala ústavní princip výsostného státního práva</a:t>
            </a:r>
          </a:p>
          <a:p>
            <a:r>
              <a:rPr lang="cs-CZ" dirty="0"/>
              <a:t>Nález proto obsahuje rozbor vztahu mezi německým právem a právem EU. Poukazuje na záruku provádění práva EU do německého právního řádu (čl. 23, odst. </a:t>
            </a:r>
            <a:r>
              <a:rPr lang="cs-CZ" dirty="0" err="1"/>
              <a:t>1GG</a:t>
            </a:r>
            <a:r>
              <a:rPr lang="cs-CZ" dirty="0"/>
              <a:t>), ale zároveň neobsahuje formulaci neomezené přednosti tohoto práva. </a:t>
            </a:r>
          </a:p>
        </p:txBody>
      </p:sp>
    </p:spTree>
    <p:extLst>
      <p:ext uri="{BB962C8B-B14F-4D97-AF65-F5344CB8AC3E}">
        <p14:creationId xmlns:p14="http://schemas.microsoft.com/office/powerpoint/2010/main" val="3492004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42D5E-D481-9FBB-3415-6950B1509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FC53E-7B22-3757-14A5-2FEFCDA0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umělé inteligence u Německého ústavního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D2831-1873-0465-EE46-77FC0E527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2. otázka legálnosti využívání automatického sběru dat programy využívajícími </a:t>
            </a:r>
            <a:r>
              <a:rPr lang="cs-CZ" dirty="0" err="1"/>
              <a:t>KI</a:t>
            </a:r>
            <a:r>
              <a:rPr lang="cs-CZ" dirty="0"/>
              <a:t> (AI) při boji se zločinem: nález z 16.2.2023:</a:t>
            </a:r>
          </a:p>
          <a:p>
            <a:r>
              <a:rPr lang="cs-CZ" dirty="0"/>
              <a:t>Jednalo se o spojené dva spory:</a:t>
            </a:r>
          </a:p>
          <a:p>
            <a:r>
              <a:rPr lang="cs-CZ" dirty="0"/>
              <a:t>1. proti hesenskému zákonu o veřejné bezpečnosti a pořádku a</a:t>
            </a:r>
          </a:p>
          <a:p>
            <a:r>
              <a:rPr lang="cs-CZ" dirty="0"/>
              <a:t>2. proti hamburskému  zákonu </a:t>
            </a:r>
            <a:r>
              <a:rPr lang="cs-CZ" dirty="0" err="1"/>
              <a:t>ozpracování</a:t>
            </a:r>
            <a:r>
              <a:rPr lang="cs-CZ" dirty="0"/>
              <a:t> dat policií</a:t>
            </a:r>
          </a:p>
          <a:p>
            <a:r>
              <a:rPr lang="cs-CZ" dirty="0"/>
              <a:t>V obou případech šlo o otázku automatického využití </a:t>
            </a:r>
            <a:r>
              <a:rPr lang="cs-CZ" dirty="0" err="1"/>
              <a:t>perzonalizovaných</a:t>
            </a:r>
            <a:r>
              <a:rPr lang="cs-CZ" dirty="0"/>
              <a:t> dat z policejních archivů při datové analýze (Hesensko) a datovém vyhodnocení (Hamburk) při boji proti vybraným trestným činům</a:t>
            </a:r>
          </a:p>
          <a:p>
            <a:r>
              <a:rPr lang="cs-CZ" dirty="0"/>
              <a:t>Otázkou bylo možné porušení práv na ochranu osobnosti (čl. 2, odst. 1 </a:t>
            </a:r>
            <a:r>
              <a:rPr lang="cs-CZ" dirty="0" err="1"/>
              <a:t>GG</a:t>
            </a:r>
            <a:r>
              <a:rPr lang="cs-CZ" dirty="0"/>
              <a:t>)</a:t>
            </a:r>
          </a:p>
          <a:p>
            <a:r>
              <a:rPr lang="cs-CZ" dirty="0"/>
              <a:t>Soud rozhodl, že oba zákony překračují ústavně vymezené mantinely tím, že opomíjejí otázku skutečného konkretizovaného nebezpečí vůči právům chráněných státem a zákony zrušil</a:t>
            </a:r>
          </a:p>
        </p:txBody>
      </p:sp>
    </p:spTree>
    <p:extLst>
      <p:ext uri="{BB962C8B-B14F-4D97-AF65-F5344CB8AC3E}">
        <p14:creationId xmlns:p14="http://schemas.microsoft.com/office/powerpoint/2010/main" val="288240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E745A-96FC-6D74-C26F-1BA78DBB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umělé inteligence u Německého ústavního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1879B8-90EF-0794-27D0-D392DD917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2. otázka legálnosti využívání automatického sběru dat programy využívajícími </a:t>
            </a:r>
            <a:r>
              <a:rPr lang="cs-CZ" dirty="0" err="1"/>
              <a:t>KI</a:t>
            </a:r>
            <a:r>
              <a:rPr lang="cs-CZ" dirty="0"/>
              <a:t> (AI) při boji se zločinem: nález z 16.2.2023:</a:t>
            </a:r>
          </a:p>
          <a:p>
            <a:r>
              <a:rPr lang="cs-CZ" dirty="0"/>
              <a:t>1. Automatická datová analýza je zásahem do informační </a:t>
            </a:r>
            <a:r>
              <a:rPr lang="cs-CZ" dirty="0" err="1"/>
              <a:t>auonomie</a:t>
            </a:r>
            <a:r>
              <a:rPr lang="cs-CZ" dirty="0"/>
              <a:t> (</a:t>
            </a:r>
            <a:r>
              <a:rPr lang="cs-CZ" dirty="0" err="1"/>
              <a:t>informationelle</a:t>
            </a:r>
            <a:r>
              <a:rPr lang="cs-CZ" dirty="0"/>
              <a:t> </a:t>
            </a:r>
            <a:r>
              <a:rPr lang="cs-CZ" dirty="0" err="1"/>
              <a:t>Selbstbestimmung</a:t>
            </a:r>
            <a:r>
              <a:rPr lang="cs-CZ" dirty="0"/>
              <a:t>) každého, jehož personalizovaná data jsou při analýze využita. Stejně jako při samotném sběru dat zde platí absolutně  </a:t>
            </a:r>
            <a:r>
              <a:rPr lang="cs-CZ" b="1" dirty="0"/>
              <a:t>zásada přiměřenosti</a:t>
            </a:r>
            <a:r>
              <a:rPr lang="cs-CZ" dirty="0"/>
              <a:t>. Jelikož zpracování dat může s sebou nést další zátěž do osobnostních práv, musí být i tato specificky zdůvodněna</a:t>
            </a:r>
            <a:r>
              <a:rPr lang="cs-CZ" b="1" dirty="0"/>
              <a:t>. </a:t>
            </a:r>
            <a:r>
              <a:rPr lang="cs-CZ" dirty="0"/>
              <a:t>Takovýto závažný zásah do informační autonomie (ochrany) je možný pouze v případě, že jde o ochranu ohrožených obzvláště důležitých práv a to jen tedy, je-li ohrožení těchto průkazně přinejmenším dostatečně konkretizované. Zákonodárce musí přesně vymezit rozsah a ochranu tohoto procesu zpracování a sdílení dat</a:t>
            </a:r>
          </a:p>
        </p:txBody>
      </p:sp>
    </p:spTree>
    <p:extLst>
      <p:ext uri="{BB962C8B-B14F-4D97-AF65-F5344CB8AC3E}">
        <p14:creationId xmlns:p14="http://schemas.microsoft.com/office/powerpoint/2010/main" val="384952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6D8A4F-F035-C8B6-7E4D-7903EB73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v informačním 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50E1DE-5E3B-26BD-B781-DE849B88A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zásadě 2 otázky: </a:t>
            </a:r>
          </a:p>
          <a:p>
            <a:r>
              <a:rPr lang="cs-CZ" dirty="0"/>
              <a:t>1. Jak nakládat s informacemi</a:t>
            </a:r>
          </a:p>
          <a:p>
            <a:r>
              <a:rPr lang="cs-CZ" dirty="0"/>
              <a:t>2. Jak nakládat s médii spojenými s informačním věkem.</a:t>
            </a:r>
          </a:p>
          <a:p>
            <a:r>
              <a:rPr lang="cs-CZ" dirty="0"/>
              <a:t>Některá dílčí témata:</a:t>
            </a:r>
          </a:p>
          <a:p>
            <a:pPr marL="0" indent="0">
              <a:buNone/>
            </a:pPr>
            <a:r>
              <a:rPr lang="cs-CZ" dirty="0"/>
              <a:t>a) Právo na informace či svoboda názoru či svoboda tvorby vs. ochrana osobnosti</a:t>
            </a:r>
          </a:p>
          <a:p>
            <a:pPr marL="0" indent="0">
              <a:buNone/>
            </a:pPr>
            <a:r>
              <a:rPr lang="cs-CZ" dirty="0"/>
              <a:t>b) Právo na informace vs utajované skutečnosti</a:t>
            </a:r>
          </a:p>
          <a:p>
            <a:pPr marL="0" indent="0">
              <a:buNone/>
            </a:pPr>
            <a:r>
              <a:rPr lang="cs-CZ" dirty="0"/>
              <a:t>c) právo na vlastní názor a jeho hranice?</a:t>
            </a:r>
          </a:p>
          <a:p>
            <a:pPr marL="0" indent="0">
              <a:buNone/>
            </a:pPr>
            <a:r>
              <a:rPr lang="cs-CZ" dirty="0"/>
              <a:t>d)  ochrana práva v mediálním prostředí?</a:t>
            </a:r>
          </a:p>
          <a:p>
            <a:pPr marL="0" indent="0">
              <a:buNone/>
            </a:pPr>
            <a:r>
              <a:rPr lang="cs-CZ" dirty="0"/>
              <a:t>e) Regulace vůči médiím a novým médiím?</a:t>
            </a:r>
          </a:p>
          <a:p>
            <a:pPr marL="0" indent="0">
              <a:buNone/>
            </a:pPr>
            <a:r>
              <a:rPr lang="cs-CZ" dirty="0"/>
              <a:t>f) Ochrana soukromí?</a:t>
            </a:r>
          </a:p>
          <a:p>
            <a:pPr marL="0" indent="0">
              <a:buNone/>
            </a:pPr>
            <a:r>
              <a:rPr lang="cs-CZ" dirty="0"/>
              <a:t>g) ochrana autorských práv</a:t>
            </a:r>
          </a:p>
          <a:p>
            <a:pPr marL="0" indent="0">
              <a:buNone/>
            </a:pPr>
            <a:r>
              <a:rPr lang="cs-CZ" dirty="0"/>
              <a:t>h) Právní otázky spojené s technologickým vývojem: umělá inteligence a její právní regulace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11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FB2F6-5423-8F15-6CB7-1B979035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Ústavněprávní základ ochrany autorských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F3039-4573-9762-EAEF-892CA882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Německo: čl. a 2 GG: </a:t>
            </a:r>
          </a:p>
          <a:p>
            <a:r>
              <a:rPr lang="cs-CZ" dirty="0"/>
              <a:t>1. ochrana osobnosti autora jako součást ochrany osobnosti, v čl. 2 odst. 1 v.2 základní hranice: Právo na rozvoj osobnosti, „pokud tím neporušuje práva druhých a nepřekračuje ústavní řád a pravidla mravnosti.“</a:t>
            </a:r>
          </a:p>
          <a:p>
            <a:r>
              <a:rPr lang="cs-CZ" dirty="0"/>
              <a:t>2. ochrana vlastnického práva – čl. 14 – zároveň odst. 2: „Vlastnictví zavazuje a jeho užívání má zároveň sloužit k blahu společnosti“ Zásah do vlastnického práva je omezen na případy, kdy je k tomu zákonný podklad a morální základ (pro blaho společnosti). Vždy platí zásada přiměřenosti</a:t>
            </a:r>
          </a:p>
          <a:p>
            <a:r>
              <a:rPr lang="cs-CZ" dirty="0"/>
              <a:t>Podle vyjádření SÚS je autorské právo: „základní přiřazení výsledku tvůrčí činnosti, který má hodnotu vlastnictví, k jeho tvůrci soukromoprávní normou a jeho osobní svoboda  a vlastní odpovědnost s tímto výsledkem disponovat.“ Výlučný osobní výkon tohoto práva je tak pravidlem, výkon práva prostřednictvím třetí osoby je výjimkou.</a:t>
            </a:r>
          </a:p>
        </p:txBody>
      </p:sp>
    </p:spTree>
    <p:extLst>
      <p:ext uri="{BB962C8B-B14F-4D97-AF65-F5344CB8AC3E}">
        <p14:creationId xmlns:p14="http://schemas.microsoft.com/office/powerpoint/2010/main" val="334506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A1E91B-70F6-A919-DC5D-C025A484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Případ 1: Rakouský ústavní soud o mezích svobody názoru a odpovědnosti masových médií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56529-7CDE-B523-CA45-D08189FF2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VfGH 05.10.2023, E 1008/2023: Nichtwahrnehmung redaktioneller Verantwortung durch TV-Sender bei Verhetzung</a:t>
            </a:r>
            <a:r>
              <a:rPr lang="cs-CZ" dirty="0"/>
              <a:t>:</a:t>
            </a:r>
          </a:p>
          <a:p>
            <a:r>
              <a:rPr lang="cs-CZ" dirty="0"/>
              <a:t>Jedná se o otázku odpovědnosti </a:t>
            </a:r>
            <a:r>
              <a:rPr lang="cs-CZ" dirty="0" err="1"/>
              <a:t>tv</a:t>
            </a:r>
            <a:r>
              <a:rPr lang="cs-CZ" dirty="0"/>
              <a:t> stanice za obsah interview. V tomto případě šlo o vysílání, v němž host označil Číňany za primitivy, zvířata nehodné lidské důstojnosti. Jeho vyjádření bylo zemskými trestními tribunály klasifikováno jako trestný čin: </a:t>
            </a:r>
            <a:r>
              <a:rPr lang="cs-CZ" dirty="0" err="1"/>
              <a:t>Vehetzung</a:t>
            </a:r>
            <a:r>
              <a:rPr lang="cs-CZ" dirty="0"/>
              <a:t>: hanobení, resp. vyvolávání nenávisti ke skupině obyvatel</a:t>
            </a:r>
          </a:p>
          <a:p>
            <a:r>
              <a:rPr lang="cs-CZ" dirty="0"/>
              <a:t>Následně dohledový orgán nad televizním vysíláním (</a:t>
            </a:r>
            <a:r>
              <a:rPr lang="cs-CZ" dirty="0" err="1"/>
              <a:t>KommAustria</a:t>
            </a:r>
            <a:r>
              <a:rPr lang="cs-CZ" dirty="0"/>
              <a:t>) nařkl danou televizní stanici z porušení zákona o rozhlasovém a televizním vysílání, protože se od slov hosta dostatečně nedistancovala. Podle rozhodnutí úřadu měla toto vše televize zveřejnit ve svém vysílání. Proti tomuto rozhodnutí televize podala stížnost ke spolkovému správnímu soudu, a poté ústavní stížnost.</a:t>
            </a:r>
          </a:p>
          <a:p>
            <a:r>
              <a:rPr lang="cs-CZ" dirty="0"/>
              <a:t>Stížnost zamítnuta: média musí dbát na zamezení porušování lidských práv a projevů nenávisti (</a:t>
            </a:r>
            <a:r>
              <a:rPr lang="cs-CZ" dirty="0" err="1"/>
              <a:t>Hate-Speech-Verbot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086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A6E7E-3D03-0DE7-3B3E-27CCCCBD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Případ 2: Svoboda umělecké tvorby ve střetu s ochranou osobnosti – omezení publikačních možností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F588EF-98F8-7A14-2D3F-73EE5F967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Případ „</a:t>
            </a:r>
            <a:r>
              <a:rPr lang="cs-CZ" dirty="0" err="1"/>
              <a:t>Esra</a:t>
            </a:r>
            <a:r>
              <a:rPr lang="cs-CZ" dirty="0"/>
              <a:t>“ z roku 2007</a:t>
            </a:r>
          </a:p>
          <a:p>
            <a:r>
              <a:rPr lang="cs-CZ" dirty="0"/>
              <a:t>Spor o vydání románu Maxima </a:t>
            </a:r>
            <a:r>
              <a:rPr lang="cs-CZ" dirty="0" err="1"/>
              <a:t>Billera</a:t>
            </a:r>
            <a:r>
              <a:rPr lang="cs-CZ" dirty="0"/>
              <a:t>, v němž reflektoval své soužití  s německou herečkou tureckého migračního zázemí, její matkou a dcerou</a:t>
            </a:r>
          </a:p>
          <a:p>
            <a:r>
              <a:rPr lang="cs-CZ" dirty="0"/>
              <a:t>Případ rozhodovaly nejprve bavorský Zemský a Vrchní zemský soud, a to v letech 2003 a 2004, následně v roce 2005 i Spolkový soudní dvůr</a:t>
            </a:r>
          </a:p>
          <a:p>
            <a:r>
              <a:rPr lang="cs-CZ" dirty="0"/>
              <a:t>Spor se týká otázky svobody umělecké tvorby zaručené ústavou: čl. 5, odst., 3, věta 1 </a:t>
            </a:r>
            <a:r>
              <a:rPr lang="cs-CZ" dirty="0" err="1"/>
              <a:t>GG</a:t>
            </a:r>
            <a:r>
              <a:rPr lang="cs-CZ" dirty="0"/>
              <a:t> v konfliktu s ochranou osobnosti a intimní privátní sféry</a:t>
            </a:r>
          </a:p>
          <a:p>
            <a:r>
              <a:rPr lang="cs-CZ" dirty="0"/>
              <a:t>Nález Spolkového ústavního soudu se snaží vymezit  hranice tvůrčí svobody s odkazy na potřebnou míru </a:t>
            </a:r>
            <a:r>
              <a:rPr lang="cs-CZ" dirty="0" err="1"/>
              <a:t>fikcionalizace</a:t>
            </a:r>
            <a:r>
              <a:rPr lang="cs-CZ" dirty="0"/>
              <a:t> tak, aby nebyla dotčena osobnostní práva osob, které byly předlohou </a:t>
            </a:r>
            <a:r>
              <a:rPr lang="cs-CZ" dirty="0" err="1"/>
              <a:t>fikcionálního</a:t>
            </a:r>
            <a:r>
              <a:rPr lang="cs-CZ" dirty="0"/>
              <a:t> díla</a:t>
            </a:r>
          </a:p>
          <a:p>
            <a:r>
              <a:rPr lang="cs-CZ" dirty="0"/>
              <a:t>Spolkový ústavní soud nedal za pravdu stěžovatelce, totiž nakladatelství, které román vydalo a měl jej stáhnout, nýbrž žalobkyním, které se domáhaly zákazu románu a potvrdil převahu osobnostních práv v tomto konkrétním případě nad tvůrčí svobodou.</a:t>
            </a:r>
          </a:p>
          <a:p>
            <a:r>
              <a:rPr lang="cs-CZ" dirty="0"/>
              <a:t>K rozsudku nicméně existují 2 disentní stanoviska 3 soudců </a:t>
            </a:r>
            <a:r>
              <a:rPr lang="cs-CZ" dirty="0" err="1"/>
              <a:t>SÚS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01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08FB2-81FB-4FAF-BDB2-420F92C5C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/>
              <a:t>ŠTUKSOVÁ</a:t>
            </a:r>
            <a:r>
              <a:rPr lang="cs-CZ" sz="3600" dirty="0"/>
              <a:t>, Natálie. Fenomén ilegální stahování – porovnání českého a německého</a:t>
            </a:r>
            <a:br>
              <a:rPr lang="cs-CZ" sz="3600" dirty="0"/>
            </a:br>
            <a:r>
              <a:rPr lang="cs-CZ" sz="3600" dirty="0"/>
              <a:t>přístupu. Praha, 2023 - upraveno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7DC185-160E-1AF1-17C6-EF4C0FC04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Spolkové republice Německo jsou postihováni i koncoví uživatelé za menší prohřešky, a to díky spolupráci telekomunikačních společností s advokátními kancelářemi. V praxi jejich postihování vypadá následovně: Pokud uživatel nelegálně stáhne obsah z internetu, tak mu může přijít dopis s výzvou (tzv. </a:t>
            </a:r>
            <a:r>
              <a:rPr lang="cs-CZ" dirty="0" err="1"/>
              <a:t>Abmahnung</a:t>
            </a:r>
            <a:r>
              <a:rPr lang="cs-CZ" dirty="0"/>
              <a:t>) od advokátní kanceláře, kde se uvádí, že se dotyčný svým jednáním dopustil zásahu do něčích autorských práv a je vyzván k zaplacení náhrady škody a podepsání dokumentu, ve kterém se zavazuje, že se podobného jednání do budoucna zdrží pod hrozbou vyšší pokuty (tzv. </a:t>
            </a:r>
            <a:r>
              <a:rPr lang="cs-CZ" dirty="0" err="1"/>
              <a:t>Unterlassungserklärung</a:t>
            </a:r>
            <a:r>
              <a:rPr lang="cs-CZ" dirty="0"/>
              <a:t>). S obdržením této výzvy se často nesou i další náklady, které tvoří odměnu advokátní kanceláře, která dopis s výzvou odeslala stejně jako náklady na právní pomoc postihnutého, která je velmi doporučována.</a:t>
            </a:r>
          </a:p>
        </p:txBody>
      </p:sp>
    </p:spTree>
    <p:extLst>
      <p:ext uri="{BB962C8B-B14F-4D97-AF65-F5344CB8AC3E}">
        <p14:creationId xmlns:p14="http://schemas.microsoft.com/office/powerpoint/2010/main" val="42120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CB3C3-7F8A-92F7-D1F4-32F7156D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/>
              <a:t>ŠTUKSOVÁ</a:t>
            </a:r>
            <a:r>
              <a:rPr lang="cs-CZ" sz="4400" dirty="0"/>
              <a:t>, Natálie. Fenomén ilegální stahování – porovnání českého a německého</a:t>
            </a:r>
            <a:br>
              <a:rPr lang="cs-CZ" sz="4400" dirty="0"/>
            </a:br>
            <a:r>
              <a:rPr lang="cs-CZ" sz="4400" dirty="0"/>
              <a:t>přístupu. Praha, 2023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D7C025-1B8A-D626-008F-D0B77115E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Advokátní kanceláře najdou jednotlivé rušitele autorských práv pomocí IP adresy routeru, z kterého k zásahu – nelegálnímu stáhnutí došlo. Mají na to specializované programy, které jim IP adresu sdělí. K získání konkrétních údajů o uživatelích je třeba kontaktovat poskytovatele připojení, kteří na základě pokynu ze státního zastupitelství advokátním kancelářím osobní údaje uživatele poskytnou.</a:t>
            </a:r>
          </a:p>
        </p:txBody>
      </p:sp>
    </p:spTree>
    <p:extLst>
      <p:ext uri="{BB962C8B-B14F-4D97-AF65-F5344CB8AC3E}">
        <p14:creationId xmlns:p14="http://schemas.microsoft.com/office/powerpoint/2010/main" val="37917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DD562-3465-57FB-26E6-D3693BB5E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/>
              <a:t>ŠTUKSOVÁ</a:t>
            </a:r>
            <a:r>
              <a:rPr lang="cs-CZ" sz="4400" dirty="0"/>
              <a:t>, Natálie. Fenomén ilegální stahování – porovnání českého a německého</a:t>
            </a:r>
            <a:br>
              <a:rPr lang="cs-CZ" sz="4400" dirty="0"/>
            </a:br>
            <a:r>
              <a:rPr lang="cs-CZ" sz="4400" dirty="0"/>
              <a:t>přístupu. Praha, 2023 - upraveno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A15C3-7AD8-C434-49DA-7627CF5E3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nezákonné stahovat cokoliv, pokud je zřejmé, že zdroj, ze kterého obsah stahujeme, není legální. ... Jako první je zpravidla odpovědný vlastník připojení, tj. ten, kdo má uzavřenou smlouvu s poskytovatelem internetového připojení, ze kterého k ilegálnímu stažení došlo. ...Na základě judikatury Spolkového soudního dvora je dovozováno, že vlastník připojení nebude odpovědný, pokud je jeho internetové připojení zabezpečené heslem. To se považuje za dostatečnou ochranu, a tudíž i za přijetí přiměřeného opatření, aby k ilegálním stahováním nedocházelo. I když je heslo prolomeno, tak se odpovědnost vlastníka připojení nedovozuje... V situacích, kdy není dohledán konkrétní jedinec, který obsah stáhnul, sice vlastník neodpovídá, ale je po něm vyžadována úhrada advokátních nákladů. Není odpovědný ani v případě, že heslo sdílí, když </a:t>
            </a:r>
            <a:r>
              <a:rPr lang="cs-CZ" dirty="0" err="1"/>
              <a:t>danouosobu</a:t>
            </a:r>
            <a:r>
              <a:rPr lang="cs-CZ" dirty="0"/>
              <a:t> poučí, že nemá obsah nezákonně stahovat.</a:t>
            </a:r>
          </a:p>
        </p:txBody>
      </p:sp>
    </p:spTree>
    <p:extLst>
      <p:ext uri="{BB962C8B-B14F-4D97-AF65-F5344CB8AC3E}">
        <p14:creationId xmlns:p14="http://schemas.microsoft.com/office/powerpoint/2010/main" val="262591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2E31D-DB8E-1282-7A35-F38DDDCF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Legální a ilegální stahování a jeho úprava Rakousku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30A48-9BDB-B815-C1BD-D58060458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Rakousku není nelegální stahovat pro své potřeby obsah z internetu, je však nelegální jej (i na internetu) šířit, je-li chráněn podle autorského zákona</a:t>
            </a:r>
          </a:p>
        </p:txBody>
      </p:sp>
    </p:spTree>
    <p:extLst>
      <p:ext uri="{BB962C8B-B14F-4D97-AF65-F5344CB8AC3E}">
        <p14:creationId xmlns:p14="http://schemas.microsoft.com/office/powerpoint/2010/main" val="102041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40925</TotalTime>
  <Words>1681</Words>
  <Application>Microsoft Office PowerPoint</Application>
  <PresentationFormat>Širokoúhlá obrazovka</PresentationFormat>
  <Paragraphs>66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Základy německého, rakouského a švýcarského  ústavního práva</vt:lpstr>
      <vt:lpstr>Právo v informačním věku</vt:lpstr>
      <vt:lpstr>Ústavněprávní základ ochrany autorských práv</vt:lpstr>
      <vt:lpstr>Případ 1: Rakouský ústavní soud o mezích svobody názoru a odpovědnosti masových médií</vt:lpstr>
      <vt:lpstr>Případ 2: Svoboda umělecké tvorby ve střetu s ochranou osobnosti – omezení publikačních možností</vt:lpstr>
      <vt:lpstr>ŠTUKSOVÁ, Natálie. Fenomén ilegální stahování – porovnání českého a německého přístupu. Praha, 2023 - upraveno</vt:lpstr>
      <vt:lpstr>ŠTUKSOVÁ, Natálie. Fenomén ilegální stahování – porovnání českého a německého přístupu. Praha, 2023</vt:lpstr>
      <vt:lpstr>ŠTUKSOVÁ, Natálie. Fenomén ilegální stahování – porovnání českého a německého přístupu. Praha, 2023 - upraveno</vt:lpstr>
      <vt:lpstr>Legální a ilegální stahování a jeho úprava Rakousku</vt:lpstr>
      <vt:lpstr>Umělá inteligence a její evropská právní regulace</vt:lpstr>
      <vt:lpstr>Problematika umělé inteligence u Německého ústavního soudu</vt:lpstr>
      <vt:lpstr>Problematika umělé inteligence u Německého ústavního soudu</vt:lpstr>
      <vt:lpstr>Problematika umělé inteligence u Německého ústavního soudu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německého (ústavního) práva</dc:title>
  <dc:creator>Alena Zelená</dc:creator>
  <cp:lastModifiedBy>Alena Zelená</cp:lastModifiedBy>
  <cp:revision>81</cp:revision>
  <dcterms:created xsi:type="dcterms:W3CDTF">2019-07-15T14:49:09Z</dcterms:created>
  <dcterms:modified xsi:type="dcterms:W3CDTF">2024-12-12T10:47:47Z</dcterms:modified>
</cp:coreProperties>
</file>