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14" r:id="rId3"/>
    <p:sldId id="415" r:id="rId4"/>
    <p:sldId id="440" r:id="rId5"/>
    <p:sldId id="417" r:id="rId6"/>
    <p:sldId id="425" r:id="rId7"/>
    <p:sldId id="426" r:id="rId8"/>
    <p:sldId id="427" r:id="rId9"/>
    <p:sldId id="395" r:id="rId10"/>
    <p:sldId id="428" r:id="rId11"/>
    <p:sldId id="410" r:id="rId12"/>
    <p:sldId id="274" r:id="rId13"/>
    <p:sldId id="442" r:id="rId14"/>
    <p:sldId id="397" r:id="rId15"/>
    <p:sldId id="449" r:id="rId16"/>
    <p:sldId id="450" r:id="rId17"/>
    <p:sldId id="420" r:id="rId18"/>
    <p:sldId id="396" r:id="rId19"/>
    <p:sldId id="409" r:id="rId20"/>
    <p:sldId id="423" r:id="rId21"/>
    <p:sldId id="424" r:id="rId22"/>
    <p:sldId id="445" r:id="rId23"/>
    <p:sldId id="418" r:id="rId24"/>
    <p:sldId id="408" r:id="rId25"/>
    <p:sldId id="412" r:id="rId26"/>
    <p:sldId id="413" r:id="rId27"/>
    <p:sldId id="448" r:id="rId28"/>
    <p:sldId id="419" r:id="rId29"/>
    <p:sldId id="398" r:id="rId30"/>
    <p:sldId id="402" r:id="rId31"/>
    <p:sldId id="416" r:id="rId32"/>
    <p:sldId id="441" r:id="rId33"/>
    <p:sldId id="451" r:id="rId34"/>
    <p:sldId id="438" r:id="rId35"/>
    <p:sldId id="404" r:id="rId36"/>
    <p:sldId id="446" r:id="rId37"/>
    <p:sldId id="447" r:id="rId38"/>
    <p:sldId id="403" r:id="rId39"/>
    <p:sldId id="443" r:id="rId40"/>
    <p:sldId id="452" r:id="rId41"/>
    <p:sldId id="405" r:id="rId42"/>
    <p:sldId id="433" r:id="rId43"/>
    <p:sldId id="434" r:id="rId44"/>
    <p:sldId id="406" r:id="rId45"/>
    <p:sldId id="430" r:id="rId46"/>
    <p:sldId id="431" r:id="rId47"/>
    <p:sldId id="429" r:id="rId48"/>
    <p:sldId id="437" r:id="rId49"/>
    <p:sldId id="400" r:id="rId50"/>
    <p:sldId id="411" r:id="rId51"/>
    <p:sldId id="444" r:id="rId52"/>
    <p:sldId id="401" r:id="rId53"/>
    <p:sldId id="422" r:id="rId54"/>
    <p:sldId id="407" r:id="rId55"/>
    <p:sldId id="399" r:id="rId56"/>
    <p:sldId id="421" r:id="rId57"/>
    <p:sldId id="439" r:id="rId58"/>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07" autoAdjust="0"/>
  </p:normalViewPr>
  <p:slideViewPr>
    <p:cSldViewPr snapToGrid="0" snapToObjects="1">
      <p:cViewPr>
        <p:scale>
          <a:sx n="156" d="100"/>
          <a:sy n="156" d="100"/>
        </p:scale>
        <p:origin x="-1336" y="32"/>
      </p:cViewPr>
      <p:guideLst>
        <p:guide orient="horz" pos="2160"/>
        <p:guide pos="2880"/>
      </p:guideLst>
    </p:cSldViewPr>
  </p:slideViewPr>
  <p:outlineViewPr>
    <p:cViewPr>
      <p:scale>
        <a:sx n="33" d="100"/>
        <a:sy n="33" d="100"/>
      </p:scale>
      <p:origin x="0" y="140128"/>
    </p:cViewPr>
  </p:outlineViewPr>
  <p:notesTextViewPr>
    <p:cViewPr>
      <p:scale>
        <a:sx n="100" d="100"/>
        <a:sy n="100" d="100"/>
      </p:scale>
      <p:origin x="0" y="0"/>
    </p:cViewPr>
  </p:notesTextViewPr>
  <p:sorterViewPr>
    <p:cViewPr>
      <p:scale>
        <a:sx n="145" d="100"/>
        <a:sy n="145" d="100"/>
      </p:scale>
      <p:origin x="0" y="97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2D4F5347-E0D9-D849-BF56-11A0E78F7862}" type="datetimeFigureOut">
              <a:rPr lang="de-DE" smtClean="0"/>
              <a:t>02.04.19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55157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4F5347-E0D9-D849-BF56-11A0E78F7862}" type="datetimeFigureOut">
              <a:rPr lang="de-DE" smtClean="0"/>
              <a:t>02.04.19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17931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4F5347-E0D9-D849-BF56-11A0E78F7862}" type="datetimeFigureOut">
              <a:rPr lang="de-DE" smtClean="0"/>
              <a:t>02.04.19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8818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4F5347-E0D9-D849-BF56-11A0E78F7862}" type="datetimeFigureOut">
              <a:rPr lang="de-DE" smtClean="0"/>
              <a:t>02.04.19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306540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2D4F5347-E0D9-D849-BF56-11A0E78F7862}" type="datetimeFigureOut">
              <a:rPr lang="de-DE" smtClean="0"/>
              <a:t>02.04.19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41640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D4F5347-E0D9-D849-BF56-11A0E78F7862}" type="datetimeFigureOut">
              <a:rPr lang="de-DE" smtClean="0"/>
              <a:t>02.04.19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11770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D4F5347-E0D9-D849-BF56-11A0E78F7862}" type="datetimeFigureOut">
              <a:rPr lang="de-DE" smtClean="0"/>
              <a:t>02.04.19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140478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2D4F5347-E0D9-D849-BF56-11A0E78F7862}" type="datetimeFigureOut">
              <a:rPr lang="de-DE" smtClean="0"/>
              <a:t>02.04.19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7835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D4F5347-E0D9-D849-BF56-11A0E78F7862}" type="datetimeFigureOut">
              <a:rPr lang="de-DE" smtClean="0"/>
              <a:t>02.04.19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96346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2D4F5347-E0D9-D849-BF56-11A0E78F7862}" type="datetimeFigureOut">
              <a:rPr lang="de-DE" smtClean="0"/>
              <a:t>02.04.19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186392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2D4F5347-E0D9-D849-BF56-11A0E78F7862}" type="datetimeFigureOut">
              <a:rPr lang="de-DE" smtClean="0"/>
              <a:t>02.04.19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32668725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F5347-E0D9-D849-BF56-11A0E78F7862}" type="datetimeFigureOut">
              <a:rPr lang="de-DE" smtClean="0"/>
              <a:t>02.04.19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712E9-B69D-2B49-86D9-F484F4F54574}" type="slidenum">
              <a:rPr lang="de-DE" smtClean="0"/>
              <a:t>‹Nr.›</a:t>
            </a:fld>
            <a:endParaRPr lang="de-DE"/>
          </a:p>
        </p:txBody>
      </p:sp>
    </p:spTree>
    <p:extLst>
      <p:ext uri="{BB962C8B-B14F-4D97-AF65-F5344CB8AC3E}">
        <p14:creationId xmlns:p14="http://schemas.microsoft.com/office/powerpoint/2010/main" val="214890499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bundespraesident.de/SharedDocs/Reden/DE/Joachi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 Id="rId3" Type="http://schemas.openxmlformats.org/officeDocument/2006/relationships/image" Target="../media/image1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fontScale="90000"/>
          </a:bodyPr>
          <a:lstStyle/>
          <a:p>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3600" dirty="0" smtClean="0">
                <a:solidFill>
                  <a:schemeClr val="bg1"/>
                </a:solidFill>
                <a:latin typeface="Helvetica"/>
                <a:cs typeface="Helvetica"/>
              </a:rPr>
              <a:t>Bundes</a:t>
            </a:r>
            <a:r>
              <a:rPr lang="de-DE" sz="3600" dirty="0" smtClean="0">
                <a:solidFill>
                  <a:srgbClr val="FF0000"/>
                </a:solidFill>
                <a:latin typeface="Helvetica"/>
                <a:cs typeface="Helvetica"/>
              </a:rPr>
              <a:t>republik</a:t>
            </a:r>
            <a:r>
              <a:rPr lang="de-DE" sz="3600" dirty="0" smtClean="0">
                <a:latin typeface="Helvetica"/>
                <a:cs typeface="Helvetica"/>
              </a:rPr>
              <a:t> </a:t>
            </a:r>
            <a:r>
              <a:rPr lang="de-DE" sz="3600" dirty="0" smtClean="0">
                <a:solidFill>
                  <a:srgbClr val="FFFF00"/>
                </a:solidFill>
                <a:latin typeface="Helvetica"/>
                <a:cs typeface="Helvetica"/>
              </a:rPr>
              <a:t>Deutschland</a:t>
            </a:r>
            <a:br>
              <a:rPr lang="de-DE" sz="3600" dirty="0" smtClean="0">
                <a:solidFill>
                  <a:srgbClr val="FFFF00"/>
                </a:solidFill>
                <a:latin typeface="Helvetica"/>
                <a:cs typeface="Helvetica"/>
              </a:rPr>
            </a:br>
            <a:r>
              <a:rPr lang="de-DE" sz="3600" dirty="0">
                <a:latin typeface="Helvetica"/>
                <a:cs typeface="Helvetica"/>
              </a:rPr>
              <a:t/>
            </a:r>
            <a:br>
              <a:rPr lang="de-DE" sz="3600" dirty="0">
                <a:latin typeface="Helvetica"/>
                <a:cs typeface="Helvetica"/>
              </a:rPr>
            </a:br>
            <a:r>
              <a:rPr lang="de-DE" sz="3600" dirty="0" smtClean="0">
                <a:latin typeface="Helvetica"/>
                <a:cs typeface="Helvetica"/>
              </a:rPr>
              <a:t/>
            </a:r>
            <a:br>
              <a:rPr lang="de-DE" sz="3600" dirty="0" smtClean="0">
                <a:latin typeface="Helvetica"/>
                <a:cs typeface="Helvetica"/>
              </a:rPr>
            </a:br>
            <a:r>
              <a:rPr lang="de-DE" sz="1800" dirty="0" smtClean="0">
                <a:latin typeface="Helvetica"/>
                <a:cs typeface="Helvetica"/>
              </a:rPr>
              <a:t>Dr. Thomas Schneider</a:t>
            </a:r>
            <a:r>
              <a:rPr lang="de-DE" sz="1800" dirty="0">
                <a:latin typeface="Helvetica"/>
                <a:cs typeface="Helvetica"/>
              </a:rPr>
              <a:t/>
            </a:r>
            <a:br>
              <a:rPr lang="de-DE" sz="1800" dirty="0">
                <a:latin typeface="Helvetica"/>
                <a:cs typeface="Helvetica"/>
              </a:rPr>
            </a:br>
            <a:r>
              <a:rPr lang="de-DE" sz="1800" dirty="0" smtClean="0">
                <a:latin typeface="Helvetica"/>
                <a:cs typeface="Helvetica"/>
              </a:rPr>
              <a:t>Institut für germanische Studien</a:t>
            </a:r>
            <a:br>
              <a:rPr lang="de-DE" sz="1800" dirty="0" smtClean="0">
                <a:latin typeface="Helvetica"/>
                <a:cs typeface="Helvetica"/>
              </a:rPr>
            </a:br>
            <a:r>
              <a:rPr lang="de-DE" sz="1800" dirty="0" smtClean="0">
                <a:latin typeface="Helvetica"/>
                <a:cs typeface="Helvetica"/>
              </a:rPr>
              <a:t>Karls-Universität Prag</a:t>
            </a:r>
            <a:br>
              <a:rPr lang="de-DE" sz="1800" dirty="0" smtClean="0">
                <a:latin typeface="Helvetica"/>
                <a:cs typeface="Helvetica"/>
              </a:rPr>
            </a:br>
            <a:r>
              <a:rPr lang="de-DE" sz="1800" dirty="0" smtClean="0">
                <a:latin typeface="Helvetica"/>
                <a:cs typeface="Helvetica"/>
              </a:rPr>
              <a:t>2019</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600" dirty="0" smtClean="0">
                <a:latin typeface="Helvetica"/>
                <a:cs typeface="Helvetica"/>
              </a:rPr>
              <a:t>Die folgende Präsentation dient nur der Nachbereitung der Landeskunde-Vorlesung </a:t>
            </a:r>
            <a:br>
              <a:rPr lang="de-DE" sz="1600" dirty="0" smtClean="0">
                <a:latin typeface="Helvetica"/>
                <a:cs typeface="Helvetica"/>
              </a:rPr>
            </a:br>
            <a:r>
              <a:rPr lang="de-DE" sz="1600" dirty="0" smtClean="0">
                <a:latin typeface="Helvetica"/>
                <a:cs typeface="Helvetica"/>
              </a:rPr>
              <a:t>und der Vorbereitung auf die entsprechenden Prüfungen. </a:t>
            </a:r>
            <a:br>
              <a:rPr lang="de-DE" sz="1600" dirty="0" smtClean="0">
                <a:latin typeface="Helvetica"/>
                <a:cs typeface="Helvetica"/>
              </a:rPr>
            </a:br>
            <a:r>
              <a:rPr lang="de-DE" sz="1600" dirty="0" smtClean="0">
                <a:latin typeface="Helvetica"/>
                <a:cs typeface="Helvetica"/>
              </a:rPr>
              <a:t>Die Präsentation darf weder als Ganzes noch in Teilen </a:t>
            </a:r>
            <a:br>
              <a:rPr lang="de-DE" sz="1600" dirty="0" smtClean="0">
                <a:latin typeface="Helvetica"/>
                <a:cs typeface="Helvetica"/>
              </a:rPr>
            </a:br>
            <a:r>
              <a:rPr lang="de-DE" sz="1600" dirty="0" smtClean="0">
                <a:latin typeface="Helvetica"/>
                <a:cs typeface="Helvetica"/>
              </a:rPr>
              <a:t>zu anderen Zwecken verwendet werden.</a:t>
            </a:r>
            <a:r>
              <a:rPr lang="de-DE" sz="1600" dirty="0">
                <a:latin typeface="Helvetica"/>
                <a:cs typeface="Helvetica"/>
              </a:rPr>
              <a:t/>
            </a:r>
            <a:br>
              <a:rPr lang="de-DE" sz="1600" dirty="0">
                <a:latin typeface="Helvetica"/>
                <a:cs typeface="Helvetica"/>
              </a:rPr>
            </a:br>
            <a:r>
              <a:rPr lang="de-DE" sz="1600" dirty="0">
                <a:latin typeface="Helvetica"/>
                <a:cs typeface="Helvetica"/>
              </a:rPr>
              <a:t>© </a:t>
            </a:r>
            <a:r>
              <a:rPr lang="de-DE" sz="1600" dirty="0" smtClean="0">
                <a:latin typeface="Helvetica"/>
                <a:cs typeface="Helvetica"/>
              </a:rPr>
              <a:t>Thomas </a:t>
            </a:r>
            <a:r>
              <a:rPr lang="de-DE" sz="1600" dirty="0">
                <a:latin typeface="Helvetica"/>
                <a:cs typeface="Helvetica"/>
              </a:rPr>
              <a:t>Schneider</a:t>
            </a:r>
            <a:r>
              <a:rPr lang="de-DE" sz="1600" dirty="0" smtClean="0">
                <a:latin typeface="Helvetica"/>
                <a:cs typeface="Helvetica"/>
              </a:rPr>
              <a:t/>
            </a:r>
            <a:br>
              <a:rPr lang="de-DE" sz="16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endParaRPr lang="de-DE" sz="2800" dirty="0">
              <a:latin typeface="Helvetica"/>
              <a:cs typeface="Helvetica"/>
            </a:endParaRPr>
          </a:p>
        </p:txBody>
      </p:sp>
    </p:spTree>
    <p:extLst>
      <p:ext uri="{BB962C8B-B14F-4D97-AF65-F5344CB8AC3E}">
        <p14:creationId xmlns:p14="http://schemas.microsoft.com/office/powerpoint/2010/main" val="40306822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fontScale="90000"/>
          </a:bodyPr>
          <a:lstStyle/>
          <a:p>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200" dirty="0" smtClean="0">
                <a:latin typeface="Helvetica"/>
                <a:cs typeface="Helvetica"/>
              </a:rPr>
              <a:t>Bundesflagge der Bundesrepublik Deutschland</a:t>
            </a: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endParaRPr lang="de-DE" sz="2800" dirty="0">
              <a:latin typeface="Helvetica"/>
              <a:cs typeface="Helvetica"/>
            </a:endParaRPr>
          </a:p>
        </p:txBody>
      </p:sp>
      <p:pic>
        <p:nvPicPr>
          <p:cNvPr id="4" name="Bild 3" descr="1000px-Flag_of_Germany.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00" y="1591733"/>
            <a:ext cx="7200000" cy="4320000"/>
          </a:xfrm>
          <a:prstGeom prst="rect">
            <a:avLst/>
          </a:prstGeom>
        </p:spPr>
      </p:pic>
    </p:spTree>
    <p:extLst>
      <p:ext uri="{BB962C8B-B14F-4D97-AF65-F5344CB8AC3E}">
        <p14:creationId xmlns:p14="http://schemas.microsoft.com/office/powerpoint/2010/main" val="10869656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fontScale="90000"/>
          </a:bodyPr>
          <a:lstStyle/>
          <a:p>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200" dirty="0" smtClean="0">
                <a:latin typeface="Helvetica"/>
                <a:cs typeface="Helvetica"/>
              </a:rPr>
              <a:t>Bundeswappen</a:t>
            </a: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endParaRPr lang="de-DE" sz="2800" dirty="0">
              <a:latin typeface="Helvetica"/>
              <a:cs typeface="Helvetica"/>
            </a:endParaRPr>
          </a:p>
        </p:txBody>
      </p:sp>
      <p:pic>
        <p:nvPicPr>
          <p:cNvPr id="3" name="Bild 2" descr="Coat_of_arms_of_Germany.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462" y="1524000"/>
            <a:ext cx="3323077" cy="4320000"/>
          </a:xfrm>
          <a:prstGeom prst="rect">
            <a:avLst/>
          </a:prstGeom>
        </p:spPr>
      </p:pic>
    </p:spTree>
    <p:extLst>
      <p:ext uri="{BB962C8B-B14F-4D97-AF65-F5344CB8AC3E}">
        <p14:creationId xmlns:p14="http://schemas.microsoft.com/office/powerpoint/2010/main" val="40051213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Bundesflagge</a:t>
            </a:r>
            <a:r>
              <a:rPr lang="de-DE" sz="2200" dirty="0">
                <a:latin typeface="Helvetica"/>
                <a:cs typeface="Helvetica"/>
              </a:rPr>
              <a:t/>
            </a:r>
            <a:br>
              <a:rPr lang="de-DE" sz="2200" dirty="0">
                <a:latin typeface="Helvetica"/>
                <a:cs typeface="Helvetica"/>
              </a:rPr>
            </a:br>
            <a:r>
              <a:rPr lang="de-DE" sz="2200" dirty="0">
                <a:latin typeface="Helvetica"/>
                <a:cs typeface="Helvetica"/>
              </a:rPr>
              <a:t/>
            </a:r>
            <a:br>
              <a:rPr lang="de-DE" sz="2200" dirty="0">
                <a:latin typeface="Helvetica"/>
                <a:cs typeface="Helvetica"/>
              </a:rPr>
            </a:br>
            <a:r>
              <a:rPr lang="de-DE" sz="2000" dirty="0" smtClean="0">
                <a:latin typeface="Helvetica"/>
                <a:cs typeface="Helvetica"/>
              </a:rPr>
              <a:t>- Mittelalter: Reichsbanner des </a:t>
            </a:r>
            <a:r>
              <a:rPr lang="de-DE" sz="2000" i="1" dirty="0" smtClean="0">
                <a:latin typeface="Helvetica"/>
                <a:cs typeface="Helvetica"/>
              </a:rPr>
              <a:t>Heiligen Römischen Reiches Deutscher Nation</a:t>
            </a:r>
            <a:r>
              <a:rPr lang="de-DE" sz="2000" dirty="0" smtClean="0">
                <a:latin typeface="Helvetica"/>
                <a:cs typeface="Helvetica"/>
              </a:rPr>
              <a:t>: schwarzer Adler mit roten Klauen und rotem Schnabel auf gelbem Grund</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Befreiungskriege </a:t>
            </a:r>
            <a:r>
              <a:rPr lang="de-DE" sz="2000" dirty="0" smtClean="0">
                <a:solidFill>
                  <a:srgbClr val="FF6600"/>
                </a:solidFill>
                <a:latin typeface="Helvetica"/>
                <a:cs typeface="Helvetica"/>
              </a:rPr>
              <a:t>1813</a:t>
            </a:r>
            <a:r>
              <a:rPr lang="de-DE" sz="2000" dirty="0" smtClean="0">
                <a:latin typeface="Helvetica"/>
                <a:cs typeface="Helvetica"/>
              </a:rPr>
              <a:t>: ‚</a:t>
            </a:r>
            <a:r>
              <a:rPr lang="de-DE" sz="2000" dirty="0" err="1" smtClean="0">
                <a:latin typeface="Helvetica"/>
                <a:cs typeface="Helvetica"/>
              </a:rPr>
              <a:t>Dreifarb</a:t>
            </a:r>
            <a:r>
              <a:rPr lang="de-DE" sz="2000" dirty="0" smtClean="0">
                <a:latin typeface="Helvetica"/>
                <a:cs typeface="Helvetica"/>
              </a:rPr>
              <a:t>‘ (Trikolore): Uniform des </a:t>
            </a:r>
            <a:r>
              <a:rPr lang="de-DE" sz="2000" dirty="0" err="1" smtClean="0">
                <a:latin typeface="Helvetica"/>
                <a:cs typeface="Helvetica"/>
              </a:rPr>
              <a:t>Lützowschen</a:t>
            </a:r>
            <a:r>
              <a:rPr lang="de-DE" sz="2000" dirty="0" smtClean="0">
                <a:latin typeface="Helvetica"/>
                <a:cs typeface="Helvetica"/>
              </a:rPr>
              <a:t> Freikorps (preußischer Major Adolf von </a:t>
            </a:r>
            <a:r>
              <a:rPr lang="de-DE" sz="2000" dirty="0" err="1" smtClean="0">
                <a:latin typeface="Helvetica"/>
                <a:cs typeface="Helvetica"/>
              </a:rPr>
              <a:t>Lützow</a:t>
            </a:r>
            <a:r>
              <a:rPr lang="de-DE" sz="2000" dirty="0" smtClean="0">
                <a:latin typeface="Helvetica"/>
                <a:cs typeface="Helvetica"/>
              </a:rPr>
              <a:t>)</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t>
            </a:r>
            <a:r>
              <a:rPr lang="de-DE" sz="1800" dirty="0" smtClean="0">
                <a:latin typeface="Helvetica"/>
                <a:cs typeface="Helvetica"/>
              </a:rPr>
              <a:t>„Aus der </a:t>
            </a:r>
            <a:r>
              <a:rPr lang="de-DE" sz="1800" dirty="0" smtClean="0">
                <a:solidFill>
                  <a:schemeClr val="bg1"/>
                </a:solidFill>
                <a:latin typeface="Helvetica"/>
                <a:cs typeface="Helvetica"/>
              </a:rPr>
              <a:t>Schwärze der Knechtschaft </a:t>
            </a:r>
            <a:r>
              <a:rPr lang="de-DE" sz="1800" dirty="0" smtClean="0">
                <a:latin typeface="Helvetica"/>
                <a:cs typeface="Helvetica"/>
              </a:rPr>
              <a:t>durch </a:t>
            </a:r>
            <a:r>
              <a:rPr lang="de-DE" sz="1800" dirty="0" smtClean="0">
                <a:solidFill>
                  <a:srgbClr val="FF0000"/>
                </a:solidFill>
                <a:latin typeface="Helvetica"/>
                <a:cs typeface="Helvetica"/>
              </a:rPr>
              <a:t>blutige</a:t>
            </a:r>
            <a:r>
              <a:rPr lang="de-DE" sz="1800" dirty="0" smtClean="0">
                <a:latin typeface="Helvetica"/>
                <a:cs typeface="Helvetica"/>
              </a:rPr>
              <a:t> </a:t>
            </a:r>
            <a:r>
              <a:rPr lang="de-DE" sz="1800" dirty="0" smtClean="0">
                <a:solidFill>
                  <a:srgbClr val="FF0000"/>
                </a:solidFill>
                <a:latin typeface="Helvetica"/>
                <a:cs typeface="Helvetica"/>
              </a:rPr>
              <a:t>Schlachten</a:t>
            </a:r>
            <a:r>
              <a:rPr lang="de-DE" sz="1800" dirty="0" smtClean="0">
                <a:latin typeface="Helvetica"/>
                <a:cs typeface="Helvetica"/>
              </a:rPr>
              <a:t> ans </a:t>
            </a:r>
            <a:r>
              <a:rPr lang="de-DE" sz="1800" dirty="0" smtClean="0">
                <a:solidFill>
                  <a:srgbClr val="FFFF00"/>
                </a:solidFill>
                <a:latin typeface="Helvetica"/>
                <a:cs typeface="Helvetica"/>
              </a:rPr>
              <a:t>goldene 	Licht </a:t>
            </a:r>
            <a:r>
              <a:rPr lang="de-DE" sz="1800" dirty="0" smtClean="0">
                <a:latin typeface="Helvetica"/>
                <a:cs typeface="Helvetica"/>
              </a:rPr>
              <a:t>der Freiheit.“</a:t>
            </a:r>
            <a:br>
              <a:rPr lang="de-DE" sz="18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Bewegung des Nationalismus </a:t>
            </a:r>
            <a:r>
              <a:rPr lang="de-DE" sz="2000" dirty="0">
                <a:latin typeface="Helvetica"/>
                <a:cs typeface="Helvetica"/>
              </a:rPr>
              <a:t>und </a:t>
            </a:r>
            <a:r>
              <a:rPr lang="de-DE" sz="2000" dirty="0" smtClean="0">
                <a:latin typeface="Helvetica"/>
                <a:cs typeface="Helvetica"/>
              </a:rPr>
              <a:t>Liberalismus</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studentische Burschenschaften (Studentenverbindungen)</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t>
            </a:r>
            <a:r>
              <a:rPr lang="de-DE" sz="2000" dirty="0" smtClean="0">
                <a:solidFill>
                  <a:srgbClr val="FF6600"/>
                </a:solidFill>
                <a:latin typeface="Helvetica"/>
                <a:cs typeface="Helvetica"/>
              </a:rPr>
              <a:t>1817</a:t>
            </a:r>
            <a:r>
              <a:rPr lang="de-DE" sz="2000" dirty="0" smtClean="0">
                <a:latin typeface="Helvetica"/>
                <a:cs typeface="Helvetica"/>
              </a:rPr>
              <a:t>: Wartburgfest</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t>
            </a:r>
            <a:r>
              <a:rPr lang="de-DE" sz="2000" dirty="0" smtClean="0">
                <a:solidFill>
                  <a:srgbClr val="FF6600"/>
                </a:solidFill>
                <a:latin typeface="Helvetica"/>
                <a:cs typeface="Helvetica"/>
              </a:rPr>
              <a:t>1832</a:t>
            </a:r>
            <a:r>
              <a:rPr lang="de-DE" sz="2000" dirty="0" smtClean="0">
                <a:latin typeface="Helvetica"/>
                <a:cs typeface="Helvetica"/>
              </a:rPr>
              <a:t>: Hambacher Fest</a:t>
            </a:r>
            <a:br>
              <a:rPr lang="de-DE" sz="20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25294770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Wartburgfest</a:t>
            </a:r>
            <a:r>
              <a:rPr lang="de-DE" sz="2200" dirty="0">
                <a:latin typeface="Helvetica"/>
                <a:cs typeface="Helvetica"/>
              </a:rPr>
              <a:t> </a:t>
            </a:r>
            <a:r>
              <a:rPr lang="de-DE" sz="2200" dirty="0" smtClean="0">
                <a:latin typeface="Helvetica"/>
                <a:cs typeface="Helvetica"/>
              </a:rPr>
              <a:t>1817</a:t>
            </a:r>
            <a:r>
              <a:rPr lang="de-DE" sz="2200" dirty="0">
                <a:latin typeface="Helvetica"/>
                <a:cs typeface="Helvetica"/>
              </a:rPr>
              <a:t/>
            </a:r>
            <a:br>
              <a:rPr lang="de-DE" sz="2200" dirty="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a:latin typeface="Helvetica"/>
                <a:cs typeface="Helvetica"/>
              </a:rPr>
              <a:t/>
            </a:r>
            <a:br>
              <a:rPr lang="de-DE" sz="22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Wartburg_demonstration_18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589" y="1375027"/>
            <a:ext cx="4790822" cy="4320000"/>
          </a:xfrm>
          <a:prstGeom prst="rect">
            <a:avLst/>
          </a:prstGeom>
        </p:spPr>
      </p:pic>
    </p:spTree>
    <p:extLst>
      <p:ext uri="{BB962C8B-B14F-4D97-AF65-F5344CB8AC3E}">
        <p14:creationId xmlns:p14="http://schemas.microsoft.com/office/powerpoint/2010/main" val="32227411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200" u="sng" dirty="0" smtClean="0">
                <a:latin typeface="Helvetica"/>
                <a:cs typeface="Helvetica"/>
              </a:rPr>
              <a:t>Traditionslinien</a:t>
            </a: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000" u="sng" dirty="0" smtClean="0">
                <a:latin typeface="Helvetica"/>
                <a:cs typeface="Helvetica"/>
              </a:rPr>
              <a:t>Märzrevolution</a:t>
            </a:r>
            <a:r>
              <a:rPr lang="de-DE" sz="2000" dirty="0" smtClean="0">
                <a:latin typeface="Helvetica"/>
                <a:cs typeface="Helvetica"/>
              </a:rPr>
              <a:t> 1848/49 </a:t>
            </a:r>
            <a:r>
              <a:rPr lang="de-DE" sz="2000" dirty="0" err="1" smtClean="0">
                <a:solidFill>
                  <a:schemeClr val="bg1"/>
                </a:solidFill>
                <a:latin typeface="Helvetica"/>
                <a:cs typeface="Helvetica"/>
              </a:rPr>
              <a:t>schwarz</a:t>
            </a:r>
            <a:r>
              <a:rPr lang="de-DE" sz="2000" dirty="0" err="1" smtClean="0">
                <a:solidFill>
                  <a:srgbClr val="FF0000"/>
                </a:solidFill>
                <a:latin typeface="Helvetica"/>
                <a:cs typeface="Helvetica"/>
              </a:rPr>
              <a:t>rot</a:t>
            </a:r>
            <a:r>
              <a:rPr lang="de-DE" sz="2000" dirty="0" err="1" smtClean="0">
                <a:solidFill>
                  <a:srgbClr val="FFFF00"/>
                </a:solidFill>
                <a:latin typeface="Helvetica"/>
                <a:cs typeface="Helvetica"/>
              </a:rPr>
              <a:t>gold</a:t>
            </a: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nationale, liberale, republikanische, freiheitliche Tradition</a:t>
            </a:r>
            <a:r>
              <a:rPr lang="de-DE" sz="2000" dirty="0">
                <a:latin typeface="Helvetica"/>
                <a:cs typeface="Helvetica"/>
              </a:rPr>
              <a:t/>
            </a:r>
            <a:br>
              <a:rPr lang="de-DE" sz="2000" dirty="0">
                <a:latin typeface="Helvetica"/>
                <a:cs typeface="Helvetica"/>
              </a:rPr>
            </a:br>
            <a:r>
              <a:rPr lang="de-DE" sz="2000" dirty="0" smtClean="0">
                <a:latin typeface="Helvetica"/>
                <a:cs typeface="Helvetica"/>
              </a:rPr>
              <a:t>- Wartburgfest 1817 / Hambacher Fest 1832</a:t>
            </a:r>
            <a:r>
              <a:rPr lang="de-DE" sz="2000" dirty="0">
                <a:latin typeface="Helvetica"/>
                <a:cs typeface="Helvetica"/>
              </a:rPr>
              <a:t/>
            </a:r>
            <a:br>
              <a:rPr lang="de-DE" sz="2000" dirty="0">
                <a:latin typeface="Helvetica"/>
                <a:cs typeface="Helvetica"/>
              </a:rPr>
            </a:br>
            <a:r>
              <a:rPr lang="de-DE" sz="2000" dirty="0" smtClean="0">
                <a:latin typeface="Helvetica"/>
                <a:cs typeface="Helvetica"/>
              </a:rPr>
              <a:t>- </a:t>
            </a:r>
            <a:r>
              <a:rPr lang="de-DE" sz="2000" dirty="0" err="1" smtClean="0">
                <a:latin typeface="Helvetica"/>
                <a:cs typeface="Helvetica"/>
              </a:rPr>
              <a:t>Paulskirchenparlament</a:t>
            </a:r>
            <a:r>
              <a:rPr lang="de-DE" sz="2000" dirty="0">
                <a:latin typeface="Helvetica"/>
                <a:cs typeface="Helvetica"/>
              </a:rPr>
              <a:t> </a:t>
            </a:r>
            <a:r>
              <a:rPr lang="de-DE" sz="2000" dirty="0" smtClean="0">
                <a:latin typeface="Helvetica"/>
                <a:cs typeface="Helvetica"/>
              </a:rPr>
              <a:t>= Frankfurter Nationalversammlung</a:t>
            </a:r>
            <a:br>
              <a:rPr lang="de-DE" sz="2000" dirty="0" smtClean="0">
                <a:latin typeface="Helvetica"/>
                <a:cs typeface="Helvetica"/>
              </a:rPr>
            </a:br>
            <a:r>
              <a:rPr lang="de-DE" sz="2000" dirty="0" smtClean="0">
                <a:latin typeface="Helvetica"/>
                <a:cs typeface="Helvetica"/>
              </a:rPr>
              <a:t>	</a:t>
            </a:r>
            <a:r>
              <a:rPr lang="de-DE" sz="1800" dirty="0" smtClean="0">
                <a:latin typeface="Helvetica"/>
                <a:cs typeface="Helvetica"/>
              </a:rPr>
              <a:t>- Literatur: Junges Deutschland</a:t>
            </a:r>
            <a:r>
              <a:rPr lang="de-DE" sz="1800" dirty="0">
                <a:latin typeface="Helvetica"/>
                <a:cs typeface="Helvetica"/>
              </a:rPr>
              <a:t> </a:t>
            </a:r>
            <a:r>
              <a:rPr lang="de-DE" sz="1800" dirty="0" smtClean="0">
                <a:latin typeface="Helvetica"/>
                <a:cs typeface="Helvetica"/>
              </a:rPr>
              <a:t>(Heinrich Heine) / Vormärz</a:t>
            </a:r>
            <a:r>
              <a:rPr lang="de-DE" sz="1800" dirty="0">
                <a:latin typeface="Helvetica"/>
                <a:cs typeface="Helvetica"/>
              </a:rPr>
              <a:t> </a:t>
            </a:r>
            <a:r>
              <a:rPr lang="de-DE" sz="1800" dirty="0" smtClean="0">
                <a:latin typeface="Helvetica"/>
                <a:cs typeface="Helvetica"/>
              </a:rPr>
              <a:t>(Ludwig </a:t>
            </a:r>
            <a:r>
              <a:rPr lang="de-DE" sz="1800" dirty="0" err="1" smtClean="0">
                <a:latin typeface="Helvetica"/>
                <a:cs typeface="Helvetica"/>
              </a:rPr>
              <a:t>Börne</a:t>
            </a:r>
            <a:r>
              <a:rPr lang="de-DE" sz="1800" dirty="0" smtClean="0">
                <a:latin typeface="Helvetica"/>
                <a:cs typeface="Helvetica"/>
              </a:rPr>
              <a:t>, 	Georg Büchner)</a:t>
            </a:r>
            <a:br>
              <a:rPr lang="de-DE" sz="18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u="sng" dirty="0" smtClean="0">
                <a:solidFill>
                  <a:srgbClr val="FFFFFF"/>
                </a:solidFill>
                <a:latin typeface="Helvetica"/>
                <a:cs typeface="Helvetica"/>
              </a:rPr>
              <a:t>Reichsgründung</a:t>
            </a:r>
            <a:r>
              <a:rPr lang="de-DE" sz="2000" dirty="0" smtClean="0">
                <a:solidFill>
                  <a:srgbClr val="FFFFFF"/>
                </a:solidFill>
                <a:latin typeface="Helvetica"/>
                <a:cs typeface="Helvetica"/>
              </a:rPr>
              <a:t> 1871 </a:t>
            </a:r>
            <a:r>
              <a:rPr lang="de-DE" sz="2000" dirty="0" smtClean="0">
                <a:solidFill>
                  <a:schemeClr val="bg1"/>
                </a:solidFill>
                <a:latin typeface="Helvetica"/>
                <a:cs typeface="Helvetica"/>
              </a:rPr>
              <a:t>schwarz</a:t>
            </a:r>
            <a:r>
              <a:rPr lang="de-DE" sz="2000" dirty="0" smtClean="0">
                <a:latin typeface="Helvetica"/>
                <a:cs typeface="Helvetica"/>
              </a:rPr>
              <a:t>weiß</a:t>
            </a:r>
            <a:r>
              <a:rPr lang="de-DE" sz="2000" dirty="0" smtClean="0">
                <a:solidFill>
                  <a:srgbClr val="FF0000"/>
                </a:solidFill>
                <a:latin typeface="Helvetica"/>
                <a:cs typeface="Helvetica"/>
              </a:rPr>
              <a:t>rot</a:t>
            </a:r>
            <a:br>
              <a:rPr lang="de-DE" sz="2000" dirty="0" smtClean="0">
                <a:solidFill>
                  <a:srgbClr val="FF0000"/>
                </a:solidFill>
                <a:latin typeface="Helvetica"/>
                <a:cs typeface="Helvetica"/>
              </a:rPr>
            </a:br>
            <a:r>
              <a:rPr lang="de-DE" sz="2000" dirty="0" smtClean="0">
                <a:latin typeface="Helvetica"/>
                <a:cs typeface="Helvetica"/>
              </a:rPr>
              <a:t>- preußische Tradition</a:t>
            </a:r>
            <a:r>
              <a:rPr lang="de-DE" sz="2000" dirty="0">
                <a:latin typeface="Helvetica"/>
                <a:cs typeface="Helvetica"/>
              </a:rPr>
              <a:t/>
            </a:r>
            <a:br>
              <a:rPr lang="de-DE" sz="2000" dirty="0">
                <a:latin typeface="Helvetica"/>
                <a:cs typeface="Helvetica"/>
              </a:rPr>
            </a:br>
            <a:r>
              <a:rPr lang="de-DE" sz="2000" dirty="0" smtClean="0">
                <a:latin typeface="Helvetica"/>
                <a:cs typeface="Helvetica"/>
              </a:rPr>
              <a:t>- autoritäres Staatsverständnis</a:t>
            </a:r>
            <a:br>
              <a:rPr lang="de-DE" sz="2000" dirty="0" smtClean="0">
                <a:latin typeface="Helvetica"/>
                <a:cs typeface="Helvetica"/>
              </a:rPr>
            </a:br>
            <a:r>
              <a:rPr lang="de-DE" sz="2000" dirty="0" smtClean="0">
                <a:latin typeface="Helvetica"/>
                <a:cs typeface="Helvetica"/>
              </a:rPr>
              <a:t>- Obrigkeitsstaat + Untertan (‚Untertanengesinnung‘)</a:t>
            </a:r>
            <a:br>
              <a:rPr lang="de-DE" sz="2000" dirty="0" smtClean="0">
                <a:latin typeface="Helvetica"/>
                <a:cs typeface="Helvetica"/>
              </a:rPr>
            </a:br>
            <a:r>
              <a:rPr lang="de-DE" sz="2000" dirty="0" smtClean="0">
                <a:latin typeface="Helvetica"/>
                <a:cs typeface="Helvetica"/>
              </a:rPr>
              <a:t>- Militarismus</a:t>
            </a:r>
            <a:r>
              <a:rPr lang="de-DE" sz="2000" dirty="0">
                <a:latin typeface="Helvetica"/>
                <a:cs typeface="Helvetica"/>
              </a:rPr>
              <a:t> </a:t>
            </a:r>
            <a:r>
              <a:rPr lang="de-DE" sz="2000" dirty="0" smtClean="0">
                <a:latin typeface="Helvetica"/>
                <a:cs typeface="Helvetica"/>
              </a:rPr>
              <a:t>/ Kolonialismus </a:t>
            </a:r>
            <a:br>
              <a:rPr lang="de-DE" sz="2000" dirty="0" smtClean="0">
                <a:latin typeface="Helvetica"/>
                <a:cs typeface="Helvetica"/>
              </a:rPr>
            </a:br>
            <a:r>
              <a:rPr lang="de-DE" sz="2000" dirty="0" smtClean="0">
                <a:latin typeface="Helvetica"/>
                <a:cs typeface="Helvetica"/>
              </a:rPr>
              <a:t>- Wilhelminismus</a:t>
            </a:r>
            <a:br>
              <a:rPr lang="de-DE" sz="2000" dirty="0" smtClean="0">
                <a:latin typeface="Helvetica"/>
                <a:cs typeface="Helvetica"/>
              </a:rPr>
            </a:br>
            <a:r>
              <a:rPr lang="de-DE" sz="2000" dirty="0" smtClean="0">
                <a:latin typeface="Helvetica"/>
                <a:cs typeface="Helvetica"/>
              </a:rPr>
              <a:t>	</a:t>
            </a:r>
            <a:r>
              <a:rPr lang="de-DE" sz="1800" dirty="0" smtClean="0">
                <a:latin typeface="Helvetica"/>
                <a:cs typeface="Helvetica"/>
              </a:rPr>
              <a:t>- vgl. Heinrich Mann: </a:t>
            </a:r>
            <a:r>
              <a:rPr lang="de-DE" sz="1800" i="1" dirty="0" smtClean="0">
                <a:latin typeface="Helvetica"/>
                <a:cs typeface="Helvetica"/>
              </a:rPr>
              <a:t>Der Untertan </a:t>
            </a:r>
            <a:r>
              <a:rPr lang="de-DE" sz="1800" dirty="0" smtClean="0">
                <a:latin typeface="Helvetica"/>
                <a:cs typeface="Helvetica"/>
              </a:rPr>
              <a:t>(1914, 1918)</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20045928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44385" y="449743"/>
            <a:ext cx="7772400" cy="5397684"/>
          </a:xfrm>
        </p:spPr>
        <p:txBody>
          <a:bodyPr>
            <a:normAutofit/>
          </a:bodyPr>
          <a:lstStyle/>
          <a:p>
            <a:pPr algn="l"/>
            <a:r>
              <a:rPr lang="de-DE" sz="2200" u="sng" dirty="0" smtClean="0">
                <a:latin typeface="Helvetica"/>
                <a:cs typeface="Helvetica"/>
              </a:rPr>
              <a:t>Heinrich Heine</a:t>
            </a:r>
            <a:br>
              <a:rPr lang="de-DE" sz="2200" u="sng" dirty="0" smtClean="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1600" i="1" dirty="0" smtClean="0">
                <a:latin typeface="Helvetica"/>
                <a:cs typeface="Helvetica"/>
              </a:rPr>
              <a:t>Michel nach dem März</a:t>
            </a: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 politisches Gedicht zum Scheitern der Märzrevolution 1848/49</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‚Michel‘ = Figur des sogenannten ‚deutschen Michel‘ (mit Schlafmütze)</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 Kritik der problematischen Aspekte der „schwarz-rot-goldene(</a:t>
            </a:r>
            <a:r>
              <a:rPr lang="de-DE" sz="1400" dirty="0" err="1" smtClean="0">
                <a:latin typeface="Helvetica"/>
                <a:cs typeface="Helvetica"/>
              </a:rPr>
              <a:t>n</a:t>
            </a:r>
            <a:r>
              <a:rPr lang="de-DE" sz="1400" dirty="0" smtClean="0">
                <a:latin typeface="Helvetica"/>
                <a:cs typeface="Helvetica"/>
              </a:rPr>
              <a:t>) </a:t>
            </a:r>
            <a:r>
              <a:rPr lang="de-DE" sz="1400" dirty="0" err="1" smtClean="0">
                <a:latin typeface="Helvetica"/>
                <a:cs typeface="Helvetica"/>
              </a:rPr>
              <a:t>Fahn</a:t>
            </a:r>
            <a:r>
              <a:rPr lang="de-DE" sz="1400" dirty="0" smtClean="0">
                <a:latin typeface="Helvetica"/>
                <a:cs typeface="Helvetica"/>
              </a:rPr>
              <a:t>“: </a:t>
            </a:r>
            <a:br>
              <a:rPr lang="de-DE" sz="1400" dirty="0" smtClean="0">
                <a:latin typeface="Helvetica"/>
                <a:cs typeface="Helvetica"/>
              </a:rPr>
            </a:br>
            <a:r>
              <a:rPr lang="de-DE" sz="1400" dirty="0">
                <a:latin typeface="Helvetica"/>
                <a:cs typeface="Helvetica"/>
              </a:rPr>
              <a:t>	</a:t>
            </a:r>
            <a:r>
              <a:rPr lang="de-DE" sz="1400" dirty="0" smtClean="0">
                <a:latin typeface="Helvetica"/>
                <a:cs typeface="Helvetica"/>
              </a:rPr>
              <a:t>	Nationalismus: „Einheitstempel“, Germanentum, Deutschtümelei</a:t>
            </a:r>
            <a:br>
              <a:rPr lang="de-DE" sz="14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5" name="Bild 4" descr="Bildschirmfoto 2019-03-24 um 10.14.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327" y="3613319"/>
            <a:ext cx="2735347" cy="1800000"/>
          </a:xfrm>
          <a:prstGeom prst="rect">
            <a:avLst/>
          </a:prstGeom>
        </p:spPr>
      </p:pic>
    </p:spTree>
    <p:extLst>
      <p:ext uri="{BB962C8B-B14F-4D97-AF65-F5344CB8AC3E}">
        <p14:creationId xmlns:p14="http://schemas.microsoft.com/office/powerpoint/2010/main" val="1454462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44385" y="449743"/>
            <a:ext cx="7772400" cy="5397684"/>
          </a:xfrm>
        </p:spPr>
        <p:txBody>
          <a:bodyPr>
            <a:normAutofit/>
          </a:bodyPr>
          <a:lstStyle/>
          <a:p>
            <a:pPr algn="l"/>
            <a:r>
              <a:rPr lang="de-DE" sz="2200" u="sng" dirty="0" smtClean="0">
                <a:latin typeface="Helvetica"/>
                <a:cs typeface="Helvetica"/>
              </a:rPr>
              <a:t/>
            </a:r>
            <a:br>
              <a:rPr lang="de-DE" sz="2200" u="sng" dirty="0" smtClean="0">
                <a:latin typeface="Helvetica"/>
                <a:cs typeface="Helvetica"/>
              </a:rPr>
            </a:br>
            <a:r>
              <a:rPr lang="de-DE" sz="2200" u="sng" dirty="0" smtClean="0">
                <a:latin typeface="Helvetica"/>
                <a:cs typeface="Helvetica"/>
              </a:rPr>
              <a:t>Deutscher Michel</a:t>
            </a:r>
            <a:br>
              <a:rPr lang="de-DE" sz="2200" u="sng" dirty="0" smtClean="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a:latin typeface="Helvetica"/>
                <a:cs typeface="Helvetica"/>
              </a:rPr>
              <a:t/>
            </a:r>
            <a:br>
              <a:rPr lang="de-DE" sz="2200" u="sng" dirty="0">
                <a:latin typeface="Helvetica"/>
                <a:cs typeface="Helvetica"/>
              </a:rPr>
            </a:br>
            <a:r>
              <a:rPr lang="de-DE" sz="2200" u="sng" dirty="0">
                <a:latin typeface="Helvetica"/>
                <a:cs typeface="Helvetica"/>
              </a:rPr>
              <a:t/>
            </a:r>
            <a:br>
              <a:rPr lang="de-DE" sz="2200" u="sng" dirty="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a:latin typeface="Helvetica"/>
                <a:cs typeface="Helvetica"/>
              </a:rPr>
              <a:t/>
            </a:r>
            <a:br>
              <a:rPr lang="de-DE" sz="2200" u="sng" dirty="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a:latin typeface="Helvetica"/>
                <a:cs typeface="Helvetica"/>
              </a:rPr>
              <a:t/>
            </a:r>
            <a:br>
              <a:rPr lang="de-DE" sz="2200" u="sng" dirty="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a:latin typeface="Helvetica"/>
                <a:cs typeface="Helvetica"/>
              </a:rPr>
              <a:t/>
            </a:r>
            <a:br>
              <a:rPr lang="de-DE" sz="2200" u="sng" dirty="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a:latin typeface="Helvetica"/>
                <a:cs typeface="Helvetica"/>
              </a:rPr>
              <a:t/>
            </a:r>
            <a:br>
              <a:rPr lang="de-DE" sz="2200" u="sng" dirty="0">
                <a:latin typeface="Helvetica"/>
                <a:cs typeface="Helvetica"/>
              </a:rPr>
            </a:br>
            <a:r>
              <a:rPr lang="de-DE" sz="2200" u="sng" dirty="0" smtClean="0">
                <a:latin typeface="Helvetica"/>
                <a:cs typeface="Helvetica"/>
              </a:rPr>
              <a:t/>
            </a:r>
            <a:br>
              <a:rPr lang="de-DE" sz="2200" u="sng" dirty="0" smtClean="0">
                <a:latin typeface="Helvetica"/>
                <a:cs typeface="Helvetica"/>
              </a:rPr>
            </a:br>
            <a:endParaRPr lang="de-DE" sz="1600" dirty="0">
              <a:latin typeface="Helvetica"/>
              <a:cs typeface="Helvetica"/>
            </a:endParaRPr>
          </a:p>
        </p:txBody>
      </p:sp>
      <p:pic>
        <p:nvPicPr>
          <p:cNvPr id="3" name="Bild 2" descr="Michel_und_seine_Kappe_im_Jahre_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0315" y="1590778"/>
            <a:ext cx="2103371" cy="3600000"/>
          </a:xfrm>
          <a:prstGeom prst="rect">
            <a:avLst/>
          </a:prstGeom>
        </p:spPr>
      </p:pic>
    </p:spTree>
    <p:extLst>
      <p:ext uri="{BB962C8B-B14F-4D97-AF65-F5344CB8AC3E}">
        <p14:creationId xmlns:p14="http://schemas.microsoft.com/office/powerpoint/2010/main" val="21503306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Nationalhymne</a:t>
            </a:r>
            <a:r>
              <a:rPr lang="de-DE" sz="2200" dirty="0">
                <a:latin typeface="Helvetica"/>
                <a:cs typeface="Helvetica"/>
              </a:rPr>
              <a:t/>
            </a:r>
            <a:br>
              <a:rPr lang="de-DE" sz="2200" dirty="0">
                <a:latin typeface="Helvetica"/>
                <a:cs typeface="Helvetica"/>
              </a:rPr>
            </a:br>
            <a:r>
              <a:rPr lang="de-DE" sz="2200" dirty="0">
                <a:latin typeface="Helvetica"/>
                <a:cs typeface="Helvetica"/>
              </a:rPr>
              <a:t/>
            </a:r>
            <a:br>
              <a:rPr lang="de-DE" sz="2200" dirty="0">
                <a:latin typeface="Helvetica"/>
                <a:cs typeface="Helvetica"/>
              </a:rPr>
            </a:br>
            <a:r>
              <a:rPr lang="de-DE" sz="2000" dirty="0" smtClean="0">
                <a:latin typeface="Helvetica"/>
                <a:cs typeface="Helvetica"/>
              </a:rPr>
              <a:t>- Reichspräsident Friedrich Ebert: 11. August 1922</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Text von August Heinrich Hoffmann von Fallersleben: </a:t>
            </a:r>
            <a:br>
              <a:rPr lang="de-DE" sz="2000" dirty="0" smtClean="0">
                <a:latin typeface="Helvetica"/>
                <a:cs typeface="Helvetica"/>
              </a:rPr>
            </a:br>
            <a:r>
              <a:rPr lang="de-DE" sz="2000" dirty="0">
                <a:latin typeface="Helvetica"/>
                <a:cs typeface="Helvetica"/>
              </a:rPr>
              <a:t>	</a:t>
            </a:r>
            <a:r>
              <a:rPr lang="de-DE" sz="2000" i="1" dirty="0" smtClean="0">
                <a:latin typeface="Helvetica"/>
                <a:cs typeface="Helvetica"/>
              </a:rPr>
              <a:t>Das Lied der Deutschen</a:t>
            </a:r>
            <a:r>
              <a:rPr lang="de-DE" sz="2000" i="1" dirty="0">
                <a:latin typeface="Helvetica"/>
                <a:cs typeface="Helvetica"/>
              </a:rPr>
              <a:t> </a:t>
            </a:r>
            <a:r>
              <a:rPr lang="de-DE" sz="2000" dirty="0" smtClean="0">
                <a:latin typeface="Helvetica"/>
                <a:cs typeface="Helvetica"/>
              </a:rPr>
              <a:t>(26. August 1841)</a:t>
            </a: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Melodie von Joseph Haydn: </a:t>
            </a:r>
            <a:r>
              <a:rPr lang="de-DE" sz="2000" i="1" dirty="0" smtClean="0">
                <a:latin typeface="Helvetica"/>
                <a:cs typeface="Helvetica"/>
              </a:rPr>
              <a:t>Kaiserlied</a:t>
            </a:r>
            <a:r>
              <a:rPr lang="de-DE" sz="2000" dirty="0" smtClean="0">
                <a:latin typeface="Helvetica"/>
                <a:cs typeface="Helvetica"/>
              </a:rPr>
              <a:t> (1796/97)</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seit 1952 (Adenauer / Heuss) nur die </a:t>
            </a:r>
            <a:r>
              <a:rPr lang="de-DE" sz="2000" dirty="0" smtClean="0">
                <a:solidFill>
                  <a:srgbClr val="FF6600"/>
                </a:solidFill>
                <a:latin typeface="Helvetica"/>
                <a:cs typeface="Helvetica"/>
              </a:rPr>
              <a:t>3. Strophe</a:t>
            </a:r>
            <a:r>
              <a:rPr lang="de-DE" sz="2000" dirty="0" smtClean="0">
                <a:latin typeface="Helvetica"/>
                <a:cs typeface="Helvetica"/>
              </a:rPr>
              <a:t>:</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t>
            </a:r>
            <a:r>
              <a:rPr lang="de-DE" sz="2000" dirty="0" smtClean="0">
                <a:solidFill>
                  <a:srgbClr val="FF6600"/>
                </a:solidFill>
                <a:latin typeface="Helvetica"/>
                <a:cs typeface="Helvetica"/>
              </a:rPr>
              <a:t>„Einigkeit und Recht und Freiheit</a:t>
            </a:r>
            <a:br>
              <a:rPr lang="de-DE" sz="2000" dirty="0" smtClean="0">
                <a:solidFill>
                  <a:srgbClr val="FF6600"/>
                </a:solidFill>
                <a:latin typeface="Helvetica"/>
                <a:cs typeface="Helvetica"/>
              </a:rPr>
            </a:br>
            <a:r>
              <a:rPr lang="de-DE" sz="2000" dirty="0" smtClean="0">
                <a:solidFill>
                  <a:srgbClr val="FF6600"/>
                </a:solidFill>
                <a:latin typeface="Helvetica"/>
                <a:cs typeface="Helvetica"/>
              </a:rPr>
              <a:t>	Für das deutsche Vaterland.“</a:t>
            </a:r>
            <a:r>
              <a:rPr lang="de-DE" sz="2000" dirty="0">
                <a:solidFill>
                  <a:srgbClr val="FF6600"/>
                </a:solidFill>
                <a:latin typeface="Helvetica"/>
                <a:cs typeface="Helvetica"/>
              </a:rPr>
              <a:t/>
            </a:r>
            <a:br>
              <a:rPr lang="de-DE" sz="2000" dirty="0">
                <a:solidFill>
                  <a:srgbClr val="FF6600"/>
                </a:solidFill>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DDR: ‚Becher-Hymne‘: „Auferstanden aus Ruinen (…)“</a:t>
            </a:r>
            <a:r>
              <a:rPr lang="de-DE" sz="2000" dirty="0">
                <a:latin typeface="Helvetica"/>
                <a:cs typeface="Helvetica"/>
              </a:rPr>
              <a:t/>
            </a:r>
            <a:br>
              <a:rPr lang="de-DE" sz="2000" dirty="0">
                <a:latin typeface="Helvetica"/>
                <a:cs typeface="Helvetica"/>
              </a:rPr>
            </a:br>
            <a:r>
              <a:rPr lang="de-DE" sz="2000" dirty="0" smtClean="0">
                <a:latin typeface="Helvetica"/>
                <a:cs typeface="Helvetica"/>
              </a:rPr>
              <a:t>	- Text von Johannes R. Becher</a:t>
            </a:r>
            <a:r>
              <a:rPr lang="de-DE" sz="2000" dirty="0">
                <a:latin typeface="Helvetica"/>
                <a:cs typeface="Helvetica"/>
              </a:rPr>
              <a:t> </a:t>
            </a:r>
            <a:r>
              <a:rPr lang="de-DE" sz="2000" dirty="0" smtClean="0">
                <a:latin typeface="Helvetica"/>
                <a:cs typeface="Helvetica"/>
              </a:rPr>
              <a:t>/ Melodie von Hanns Eisler</a:t>
            </a:r>
            <a:br>
              <a:rPr lang="de-DE" sz="2000" dirty="0" smtClean="0">
                <a:latin typeface="Helvetica"/>
                <a:cs typeface="Helvetica"/>
              </a:rPr>
            </a:br>
            <a:r>
              <a:rPr lang="de-DE" sz="2000" dirty="0" smtClean="0">
                <a:latin typeface="Helvetica"/>
                <a:cs typeface="Helvetica"/>
              </a:rPr>
              <a:t>	- Text mit der Zeile „Deutschland einig Vaterland“ ab 1970 verboten</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7153472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200" u="sng" dirty="0" smtClean="0">
                <a:latin typeface="Helvetica"/>
                <a:cs typeface="Helvetica"/>
              </a:rPr>
              <a:t>Grundgesetz</a:t>
            </a:r>
            <a:r>
              <a:rPr lang="de-DE" sz="2200" dirty="0" smtClean="0">
                <a:latin typeface="Helvetica"/>
                <a:cs typeface="Helvetica"/>
              </a:rPr>
              <a:t> (1)</a:t>
            </a:r>
            <a:br>
              <a:rPr lang="de-DE" sz="22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1800" dirty="0" smtClean="0">
                <a:latin typeface="Helvetica"/>
                <a:cs typeface="Helvetica"/>
              </a:rPr>
              <a:t>- </a:t>
            </a:r>
            <a:r>
              <a:rPr lang="de-DE" sz="1800" i="1" dirty="0">
                <a:latin typeface="Helvetica"/>
                <a:cs typeface="Helvetica"/>
              </a:rPr>
              <a:t>Grundgesetz für die Bundesrepublik Deutschland (GG)</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solidFill>
                  <a:srgbClr val="FF6600"/>
                </a:solidFill>
                <a:latin typeface="Helvetica"/>
                <a:cs typeface="Helvetica"/>
              </a:rPr>
              <a:t>Artikel 1, Absatz 1: </a:t>
            </a:r>
            <a:r>
              <a:rPr lang="de-DE" sz="1800" dirty="0" smtClean="0">
                <a:latin typeface="Helvetica"/>
                <a:cs typeface="Helvetica"/>
              </a:rPr>
              <a:t>„Die Würde* des Menschen ist unantastbar. Sie zu achten und zu schützen ist Verpflichtung aller staatlichen Gewalt.“</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t>
            </a:r>
            <a:r>
              <a:rPr lang="de-DE" sz="1800" dirty="0" err="1" smtClean="0">
                <a:latin typeface="Helvetica"/>
                <a:cs typeface="Helvetica"/>
              </a:rPr>
              <a:t>důstojnost</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ausgearbeitet vom </a:t>
            </a:r>
            <a:r>
              <a:rPr lang="de-DE" sz="1800" dirty="0" smtClean="0">
                <a:solidFill>
                  <a:srgbClr val="FF6600"/>
                </a:solidFill>
                <a:latin typeface="Helvetica"/>
                <a:cs typeface="Helvetica"/>
              </a:rPr>
              <a:t>Parlamentarischen Rat </a:t>
            </a:r>
            <a:r>
              <a:rPr lang="de-DE" sz="1800" dirty="0" smtClean="0">
                <a:latin typeface="Helvetica"/>
                <a:cs typeface="Helvetica"/>
              </a:rPr>
              <a:t>(Vorsitz: Konrad Adenauer, CDU) in Bonn von September 1948 bis Mai 1949: beschlossen am 8. Mai 1949, erlassen am </a:t>
            </a:r>
            <a:r>
              <a:rPr lang="de-DE" sz="1800" dirty="0" smtClean="0">
                <a:solidFill>
                  <a:srgbClr val="FF6600"/>
                </a:solidFill>
                <a:latin typeface="Helvetica"/>
                <a:cs typeface="Helvetica"/>
              </a:rPr>
              <a:t>23. Mai 1949</a:t>
            </a:r>
            <a:r>
              <a:rPr lang="de-DE" sz="1800" dirty="0" smtClean="0">
                <a:latin typeface="Helvetica"/>
                <a:cs typeface="Helvetica"/>
              </a:rPr>
              <a:t>,</a:t>
            </a:r>
            <a:r>
              <a:rPr lang="de-DE" sz="1800" dirty="0" smtClean="0">
                <a:solidFill>
                  <a:srgbClr val="FF6600"/>
                </a:solidFill>
                <a:latin typeface="Helvetica"/>
                <a:cs typeface="Helvetica"/>
              </a:rPr>
              <a:t> </a:t>
            </a:r>
            <a:r>
              <a:rPr lang="de-DE" sz="1800" dirty="0" smtClean="0">
                <a:latin typeface="Helvetica"/>
                <a:cs typeface="Helvetica"/>
              </a:rPr>
              <a:t>in Kraft getreten am 24. Mai 1949</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Carlo Schmid</a:t>
            </a:r>
            <a:r>
              <a:rPr lang="de-DE" sz="1800" dirty="0">
                <a:latin typeface="Helvetica"/>
                <a:cs typeface="Helvetica"/>
              </a:rPr>
              <a:t> </a:t>
            </a:r>
            <a:r>
              <a:rPr lang="de-DE" sz="1800" dirty="0" smtClean="0">
                <a:latin typeface="Helvetica"/>
                <a:cs typeface="Helvetica"/>
              </a:rPr>
              <a:t>(SPD): ‚Staatsfragment‘ / ‚</a:t>
            </a:r>
            <a:r>
              <a:rPr lang="de-DE" sz="1800" dirty="0" smtClean="0">
                <a:solidFill>
                  <a:srgbClr val="FF6600"/>
                </a:solidFill>
                <a:latin typeface="Helvetica"/>
                <a:cs typeface="Helvetica"/>
              </a:rPr>
              <a:t>Provisorium</a:t>
            </a:r>
            <a:r>
              <a:rPr lang="de-DE" sz="1800" dirty="0" smtClean="0">
                <a:latin typeface="Helvetica"/>
                <a:cs typeface="Helvetica"/>
              </a:rPr>
              <a:t>‘</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t>
            </a:r>
            <a:r>
              <a:rPr lang="de-DE" sz="1600" dirty="0" smtClean="0">
                <a:latin typeface="Helvetica"/>
                <a:cs typeface="Helvetica"/>
              </a:rPr>
              <a:t>vgl. Redeausschnitt C.S.: https</a:t>
            </a:r>
            <a:r>
              <a:rPr lang="de-DE" sz="1600" dirty="0">
                <a:latin typeface="Helvetica"/>
                <a:cs typeface="Helvetica"/>
              </a:rPr>
              <a:t>://</a:t>
            </a:r>
            <a:r>
              <a:rPr lang="de-DE" sz="1600" dirty="0" err="1">
                <a:latin typeface="Helvetica"/>
                <a:cs typeface="Helvetica"/>
              </a:rPr>
              <a:t>www.youtube.com</a:t>
            </a:r>
            <a:r>
              <a:rPr lang="de-DE" sz="1600" dirty="0">
                <a:latin typeface="Helvetica"/>
                <a:cs typeface="Helvetica"/>
              </a:rPr>
              <a:t>/</a:t>
            </a:r>
            <a:r>
              <a:rPr lang="de-DE" sz="1600" dirty="0" err="1">
                <a:latin typeface="Helvetica"/>
                <a:cs typeface="Helvetica"/>
              </a:rPr>
              <a:t>watch?v</a:t>
            </a:r>
            <a:r>
              <a:rPr lang="de-DE" sz="1600" dirty="0">
                <a:latin typeface="Helvetica"/>
                <a:cs typeface="Helvetica"/>
              </a:rPr>
              <a:t>=gWklZtdjhS0</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800" dirty="0" smtClean="0">
                <a:latin typeface="Helvetica"/>
                <a:cs typeface="Helvetica"/>
              </a:rPr>
              <a:t>- Gliederung:</a:t>
            </a:r>
            <a:br>
              <a:rPr lang="de-DE" sz="1800" dirty="0" smtClean="0">
                <a:latin typeface="Helvetica"/>
                <a:cs typeface="Helvetica"/>
              </a:rPr>
            </a:br>
            <a:r>
              <a:rPr lang="de-DE" sz="1800" dirty="0" smtClean="0">
                <a:latin typeface="Helvetica"/>
                <a:cs typeface="Helvetica"/>
              </a:rPr>
              <a:t>	Präambel</a:t>
            </a:r>
            <a:r>
              <a:rPr lang="de-DE" sz="1800" dirty="0">
                <a:latin typeface="Helvetica"/>
                <a:cs typeface="Helvetica"/>
              </a:rPr>
              <a:t> </a:t>
            </a:r>
            <a:r>
              <a:rPr lang="de-DE" sz="1800" dirty="0" smtClean="0">
                <a:latin typeface="Helvetica"/>
                <a:cs typeface="Helvetica"/>
              </a:rPr>
              <a:t>/ </a:t>
            </a:r>
            <a:r>
              <a:rPr lang="de-DE" sz="1800" dirty="0" smtClean="0">
                <a:solidFill>
                  <a:srgbClr val="FF6600"/>
                </a:solidFill>
                <a:latin typeface="Helvetica"/>
                <a:cs typeface="Helvetica"/>
              </a:rPr>
              <a:t>Grundrechte</a:t>
            </a:r>
            <a:r>
              <a:rPr lang="de-DE" sz="1800" dirty="0" smtClean="0">
                <a:latin typeface="Helvetica"/>
                <a:cs typeface="Helvetica"/>
              </a:rPr>
              <a:t> (Artikel 1-19)</a:t>
            </a:r>
            <a:r>
              <a:rPr lang="de-DE" sz="1800" dirty="0">
                <a:latin typeface="Helvetica"/>
                <a:cs typeface="Helvetica"/>
              </a:rPr>
              <a:t> </a:t>
            </a:r>
            <a:r>
              <a:rPr lang="de-DE" sz="1800" dirty="0" smtClean="0">
                <a:latin typeface="Helvetica"/>
                <a:cs typeface="Helvetica"/>
              </a:rPr>
              <a:t>/ grundrechtsgleiche Rechte /</a:t>
            </a:r>
            <a:br>
              <a:rPr lang="de-DE" sz="1800" dirty="0" smtClean="0">
                <a:latin typeface="Helvetica"/>
                <a:cs typeface="Helvetica"/>
              </a:rPr>
            </a:br>
            <a:r>
              <a:rPr lang="de-DE" sz="1800" dirty="0" smtClean="0">
                <a:latin typeface="Helvetica"/>
                <a:cs typeface="Helvetica"/>
              </a:rPr>
              <a:t>	Staatsorganisationsrecht</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 vgl. https</a:t>
            </a:r>
            <a:r>
              <a:rPr lang="de-DE" sz="1800" dirty="0">
                <a:latin typeface="Helvetica"/>
                <a:cs typeface="Helvetica"/>
              </a:rPr>
              <a:t>://</a:t>
            </a:r>
            <a:r>
              <a:rPr lang="de-DE" sz="1800" dirty="0" err="1">
                <a:latin typeface="Helvetica"/>
                <a:cs typeface="Helvetica"/>
              </a:rPr>
              <a:t>www.bundestag.de</a:t>
            </a:r>
            <a:r>
              <a:rPr lang="de-DE" sz="1800" dirty="0">
                <a:latin typeface="Helvetica"/>
                <a:cs typeface="Helvetica"/>
              </a:rPr>
              <a:t>/</a:t>
            </a:r>
            <a:r>
              <a:rPr lang="de-DE" sz="1800" dirty="0" err="1">
                <a:latin typeface="Helvetica"/>
                <a:cs typeface="Helvetica"/>
              </a:rPr>
              <a:t>grundgesetz</a:t>
            </a: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3101475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Grundgesetz</a:t>
            </a:r>
            <a:r>
              <a:rPr lang="de-DE" sz="2200" dirty="0" smtClean="0">
                <a:latin typeface="Helvetica"/>
                <a:cs typeface="Helvetica"/>
              </a:rPr>
              <a:t> (2)</a:t>
            </a:r>
            <a:br>
              <a:rPr lang="de-DE" sz="2200" dirty="0" smtClean="0">
                <a:latin typeface="Helvetica"/>
                <a:cs typeface="Helvetica"/>
              </a:rPr>
            </a:br>
            <a:r>
              <a:rPr lang="de-DE" sz="2000" dirty="0">
                <a:latin typeface="Helvetica"/>
                <a:cs typeface="Helvetica"/>
              </a:rPr>
              <a:t/>
            </a:r>
            <a:br>
              <a:rPr lang="de-DE" sz="2000" dirty="0">
                <a:latin typeface="Helvetica"/>
                <a:cs typeface="Helvetica"/>
              </a:rPr>
            </a:br>
            <a:r>
              <a:rPr lang="de-DE" sz="2000" u="sng" dirty="0" smtClean="0">
                <a:latin typeface="Helvetica"/>
                <a:cs typeface="Helvetica"/>
              </a:rPr>
              <a:t>Unterschiede Grundgesetz (GG) und Weimarer Reichsverfassung (WRV)</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1800" dirty="0" smtClean="0">
                <a:solidFill>
                  <a:srgbClr val="FF6600"/>
                </a:solidFill>
                <a:latin typeface="Helvetica"/>
                <a:cs typeface="Helvetica"/>
              </a:rPr>
              <a:t>WRV</a:t>
            </a:r>
            <a:r>
              <a:rPr lang="de-DE" sz="1800" dirty="0" smtClean="0">
                <a:latin typeface="Helvetica"/>
                <a:cs typeface="Helvetica"/>
              </a:rPr>
              <a:t> </a:t>
            </a:r>
            <a:br>
              <a:rPr lang="de-DE" sz="1800" dirty="0" smtClean="0">
                <a:latin typeface="Helvetica"/>
                <a:cs typeface="Helvetica"/>
              </a:rPr>
            </a:br>
            <a:r>
              <a:rPr lang="de-DE" sz="1800" dirty="0" smtClean="0">
                <a:latin typeface="Helvetica"/>
                <a:cs typeface="Helvetica"/>
              </a:rPr>
              <a:t>- Grundrechte nicht am Anfang = nicht grundlegend / nicht verpflichtend = bloße Staatszielbestimmungen = binden nur die Verwaltung, nicht den Gesetzgeber</a:t>
            </a:r>
            <a:br>
              <a:rPr lang="de-DE" sz="1800" dirty="0" smtClean="0">
                <a:latin typeface="Helvetica"/>
                <a:cs typeface="Helvetica"/>
              </a:rPr>
            </a:br>
            <a:r>
              <a:rPr lang="de-DE" sz="1800" dirty="0" smtClean="0">
                <a:latin typeface="Helvetica"/>
                <a:cs typeface="Helvetica"/>
              </a:rPr>
              <a:t>- starke Stellung des Reichspräsidenten</a:t>
            </a:r>
            <a:br>
              <a:rPr lang="de-DE" sz="1800" dirty="0" smtClean="0">
                <a:latin typeface="Helvetica"/>
                <a:cs typeface="Helvetica"/>
              </a:rPr>
            </a:br>
            <a:r>
              <a:rPr lang="de-DE" sz="1800" dirty="0" smtClean="0">
                <a:latin typeface="Helvetica"/>
                <a:cs typeface="Helvetica"/>
              </a:rPr>
              <a:t>	- </a:t>
            </a:r>
            <a:r>
              <a:rPr lang="de-DE" sz="1800" dirty="0" smtClean="0">
                <a:solidFill>
                  <a:srgbClr val="FF6600"/>
                </a:solidFill>
                <a:latin typeface="Helvetica"/>
                <a:cs typeface="Helvetica"/>
              </a:rPr>
              <a:t>Artikel 48,2 </a:t>
            </a:r>
            <a:r>
              <a:rPr lang="de-DE" sz="1800" dirty="0" smtClean="0">
                <a:latin typeface="Helvetica"/>
                <a:cs typeface="Helvetica"/>
              </a:rPr>
              <a:t>= Staatsnotstand: Notverordnungen (Folge: 30. Januar 1933)</a:t>
            </a:r>
            <a:br>
              <a:rPr lang="de-DE" sz="1800" dirty="0" smtClean="0">
                <a:latin typeface="Helvetica"/>
                <a:cs typeface="Helvetica"/>
              </a:rPr>
            </a:br>
            <a:r>
              <a:rPr lang="de-DE" sz="1800" dirty="0" smtClean="0">
                <a:latin typeface="Helvetica"/>
                <a:cs typeface="Helvetica"/>
              </a:rPr>
              <a:t>	- Oberbefehl über die Armee (‚Ersatzkaiser‘)</a:t>
            </a:r>
            <a:br>
              <a:rPr lang="de-DE" sz="1800" dirty="0" smtClean="0">
                <a:latin typeface="Helvetica"/>
                <a:cs typeface="Helvetica"/>
              </a:rPr>
            </a:br>
            <a:r>
              <a:rPr lang="de-DE" sz="1800" dirty="0" smtClean="0">
                <a:latin typeface="Helvetica"/>
                <a:cs typeface="Helvetica"/>
              </a:rPr>
              <a:t>- Absetzung/Abwahl des Reichskanzlers ohne Alternativ-Vorschlag möglich</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solidFill>
                  <a:srgbClr val="FF6600"/>
                </a:solidFill>
                <a:latin typeface="Helvetica"/>
                <a:cs typeface="Helvetica"/>
              </a:rPr>
              <a:t>GG</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Fünf-Prozent-Hürde (Sperrklausel)</a:t>
            </a:r>
            <a:br>
              <a:rPr lang="de-DE" sz="1800" dirty="0" smtClean="0">
                <a:latin typeface="Helvetica"/>
                <a:cs typeface="Helvetica"/>
              </a:rPr>
            </a:br>
            <a:r>
              <a:rPr lang="de-DE" sz="1800" dirty="0" smtClean="0">
                <a:latin typeface="Helvetica"/>
                <a:cs typeface="Helvetica"/>
              </a:rPr>
              <a:t>- konstruktives Misstrauensvotum: Abwahl des Bundeskanzlers nur bei eigenem Alternativ-Vorschlag möglich</a:t>
            </a:r>
            <a:br>
              <a:rPr lang="de-DE" sz="1800" dirty="0" smtClean="0">
                <a:latin typeface="Helvetica"/>
                <a:cs typeface="Helvetica"/>
              </a:rPr>
            </a:br>
            <a:r>
              <a:rPr lang="de-DE" sz="1800" dirty="0" smtClean="0">
                <a:latin typeface="Helvetica"/>
                <a:cs typeface="Helvetica"/>
              </a:rPr>
              <a:t>- </a:t>
            </a:r>
            <a:r>
              <a:rPr lang="de-DE" sz="1800" dirty="0">
                <a:latin typeface="Helvetica"/>
                <a:cs typeface="Helvetica"/>
              </a:rPr>
              <a:t>Art. 20: Föderalismus konstitutiv</a:t>
            </a:r>
            <a:br>
              <a:rPr lang="de-DE" sz="1800" dirty="0">
                <a:latin typeface="Helvetica"/>
                <a:cs typeface="Helvetica"/>
              </a:rPr>
            </a:br>
            <a:r>
              <a:rPr lang="de-DE" sz="1800" dirty="0">
                <a:latin typeface="Helvetica"/>
                <a:cs typeface="Helvetica"/>
              </a:rPr>
              <a:t>- </a:t>
            </a:r>
            <a:r>
              <a:rPr lang="de-DE" sz="1800" dirty="0" smtClean="0">
                <a:latin typeface="Helvetica"/>
                <a:cs typeface="Helvetica"/>
              </a:rPr>
              <a:t>Art. 79, Absatz 3: Ewigkeitsklausel für Art. 1 und Art. 20</a:t>
            </a:r>
            <a:br>
              <a:rPr lang="de-DE" sz="1800" dirty="0" smtClean="0">
                <a:latin typeface="Helvetica"/>
                <a:cs typeface="Helvetica"/>
              </a:rPr>
            </a:br>
            <a:r>
              <a:rPr lang="de-DE" sz="1800" dirty="0" smtClean="0">
                <a:latin typeface="Helvetica"/>
                <a:cs typeface="Helvetica"/>
              </a:rPr>
              <a:t>- starke Stellung des Bundesrates = der Länder</a:t>
            </a:r>
            <a:br>
              <a:rPr lang="de-DE" sz="1800" dirty="0" smtClean="0">
                <a:latin typeface="Helvetica"/>
                <a:cs typeface="Helvetica"/>
              </a:rPr>
            </a:br>
            <a:r>
              <a:rPr lang="de-DE" sz="1800" dirty="0" smtClean="0">
                <a:latin typeface="Helvetica"/>
                <a:cs typeface="Helvetica"/>
              </a:rPr>
              <a:t>- Parteien müssen demokratische Ziele haben und demokratisch verfasst sein</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8184530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fontScale="90000"/>
          </a:bodyPr>
          <a:lstStyle/>
          <a:p>
            <a:pPr algn="l"/>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a:latin typeface="Helvetica"/>
                <a:cs typeface="Helvetica"/>
              </a:rPr>
              <a:t/>
            </a:r>
            <a:br>
              <a:rPr lang="de-DE" sz="2400" i="1" dirty="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200" u="sng" dirty="0" smtClean="0">
                <a:latin typeface="Helvetica"/>
                <a:cs typeface="Helvetica"/>
              </a:rPr>
              <a:t>Etymologie ‚deutsch‘</a:t>
            </a:r>
            <a:br>
              <a:rPr lang="de-DE" sz="2200" u="sng" dirty="0" smtClean="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000" dirty="0" smtClean="0">
                <a:latin typeface="Helvetica"/>
                <a:cs typeface="Helvetica"/>
              </a:rPr>
              <a:t>- althochdeutsch (um 1000): </a:t>
            </a:r>
            <a:r>
              <a:rPr lang="de-DE" sz="2000" dirty="0" err="1" smtClean="0">
                <a:solidFill>
                  <a:srgbClr val="FF6600"/>
                </a:solidFill>
                <a:latin typeface="Helvetica"/>
                <a:cs typeface="Helvetica"/>
              </a:rPr>
              <a:t>diutisc</a:t>
            </a:r>
            <a:r>
              <a:rPr lang="de-DE" sz="2000" dirty="0" smtClean="0">
                <a:solidFill>
                  <a:srgbClr val="FF6600"/>
                </a:solidFill>
                <a:latin typeface="Helvetica"/>
                <a:cs typeface="Helvetica"/>
              </a:rPr>
              <a:t> / </a:t>
            </a:r>
            <a:r>
              <a:rPr lang="de-DE" sz="2000" dirty="0" err="1" smtClean="0">
                <a:solidFill>
                  <a:srgbClr val="FF6600"/>
                </a:solidFill>
                <a:latin typeface="Helvetica"/>
                <a:cs typeface="Helvetica"/>
              </a:rPr>
              <a:t>thiutisk</a:t>
            </a:r>
            <a:r>
              <a:rPr lang="de-DE" sz="2000" dirty="0" smtClean="0">
                <a:solidFill>
                  <a:srgbClr val="FF6600"/>
                </a:solidFill>
                <a:latin typeface="Helvetica"/>
                <a:cs typeface="Helvetica"/>
              </a:rPr>
              <a:t> </a:t>
            </a:r>
            <a:r>
              <a:rPr lang="de-DE" sz="2000" dirty="0" smtClean="0">
                <a:latin typeface="Helvetica"/>
                <a:cs typeface="Helvetica"/>
              </a:rPr>
              <a:t>= </a:t>
            </a:r>
            <a:r>
              <a:rPr lang="de-DE" sz="2000" dirty="0">
                <a:latin typeface="Helvetica"/>
                <a:cs typeface="Helvetica"/>
              </a:rPr>
              <a:t>zum Volk gehörig</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t>
            </a:r>
            <a:r>
              <a:rPr lang="de-DE" sz="1800" dirty="0" smtClean="0">
                <a:latin typeface="Helvetica"/>
                <a:cs typeface="Helvetica"/>
              </a:rPr>
              <a:t>(althochdeutsch: </a:t>
            </a:r>
            <a:r>
              <a:rPr lang="de-DE" sz="1800" dirty="0" err="1" smtClean="0">
                <a:latin typeface="Helvetica"/>
                <a:cs typeface="Helvetica"/>
              </a:rPr>
              <a:t>diot</a:t>
            </a:r>
            <a:r>
              <a:rPr lang="de-DE" sz="1800" dirty="0" smtClean="0">
                <a:latin typeface="Helvetica"/>
                <a:cs typeface="Helvetica"/>
              </a:rPr>
              <a:t>[a] / </a:t>
            </a:r>
            <a:r>
              <a:rPr lang="de-DE" sz="1800" dirty="0" err="1" smtClean="0">
                <a:latin typeface="Helvetica"/>
                <a:cs typeface="Helvetica"/>
              </a:rPr>
              <a:t>thiot</a:t>
            </a:r>
            <a:r>
              <a:rPr lang="de-DE" sz="1800" dirty="0" smtClean="0">
                <a:latin typeface="Helvetica"/>
                <a:cs typeface="Helvetica"/>
              </a:rPr>
              <a:t>[a] = Volk</a:t>
            </a:r>
            <a:r>
              <a:rPr lang="de-DE" sz="1800" dirty="0">
                <a:latin typeface="Helvetica"/>
                <a:cs typeface="Helvetica"/>
              </a:rPr>
              <a:t>)</a:t>
            </a:r>
            <a:r>
              <a:rPr lang="de-DE" sz="1800" dirty="0" smtClean="0">
                <a:latin typeface="Helvetica"/>
                <a:cs typeface="Helvetica"/>
              </a:rPr>
              <a:t/>
            </a:r>
            <a:br>
              <a:rPr lang="de-DE" sz="18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t>
            </a:r>
            <a:r>
              <a:rPr lang="de-DE" sz="1800" dirty="0" smtClean="0">
                <a:latin typeface="Helvetica"/>
                <a:cs typeface="Helvetica"/>
              </a:rPr>
              <a:t>= 	Bezeichnung </a:t>
            </a:r>
            <a:r>
              <a:rPr lang="de-DE" sz="1800" dirty="0">
                <a:latin typeface="Helvetica"/>
                <a:cs typeface="Helvetica"/>
              </a:rPr>
              <a:t>für die Volkssprache der Sprecher eines </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germanischen Idioms</a:t>
            </a:r>
            <a:br>
              <a:rPr lang="de-DE" sz="18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seit Karl dem Großen (747/48 – 814) offiziell:  </a:t>
            </a:r>
            <a:r>
              <a:rPr lang="de-DE" sz="2000" i="1" dirty="0" err="1" smtClean="0">
                <a:latin typeface="Helvetica"/>
                <a:cs typeface="Helvetica"/>
              </a:rPr>
              <a:t>theodisca</a:t>
            </a:r>
            <a:r>
              <a:rPr lang="de-DE" sz="2000" i="1" dirty="0" smtClean="0">
                <a:latin typeface="Helvetica"/>
                <a:cs typeface="Helvetica"/>
              </a:rPr>
              <a:t> </a:t>
            </a:r>
            <a:r>
              <a:rPr lang="de-DE" sz="2000" i="1" dirty="0" err="1" smtClean="0">
                <a:latin typeface="Helvetica"/>
                <a:cs typeface="Helvetica"/>
              </a:rPr>
              <a:t>lingua</a:t>
            </a: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a:latin typeface="Helvetica"/>
                <a:cs typeface="Helvetica"/>
              </a:rPr>
              <a:t>- in der </a:t>
            </a:r>
            <a:r>
              <a:rPr lang="de-DE" sz="2000" dirty="0" smtClean="0">
                <a:latin typeface="Helvetica"/>
                <a:cs typeface="Helvetica"/>
              </a:rPr>
              <a:t>ahd</a:t>
            </a:r>
            <a:r>
              <a:rPr lang="de-DE" sz="2000" dirty="0">
                <a:latin typeface="Helvetica"/>
                <a:cs typeface="Helvetica"/>
              </a:rPr>
              <a:t>. Form </a:t>
            </a:r>
            <a:r>
              <a:rPr lang="de-DE" sz="2000" i="1" dirty="0" err="1">
                <a:latin typeface="Helvetica"/>
                <a:cs typeface="Helvetica"/>
              </a:rPr>
              <a:t>diutsch</a:t>
            </a:r>
            <a:r>
              <a:rPr lang="de-DE" sz="2000" dirty="0">
                <a:latin typeface="Helvetica"/>
                <a:cs typeface="Helvetica"/>
              </a:rPr>
              <a:t> / </a:t>
            </a:r>
            <a:r>
              <a:rPr lang="de-DE" sz="2000" i="1" dirty="0" err="1">
                <a:latin typeface="Helvetica"/>
                <a:cs typeface="Helvetica"/>
              </a:rPr>
              <a:t>tiutsch</a:t>
            </a:r>
            <a:r>
              <a:rPr lang="de-DE" sz="2000" dirty="0">
                <a:latin typeface="Helvetica"/>
                <a:cs typeface="Helvetica"/>
              </a:rPr>
              <a:t> erstmals bei </a:t>
            </a:r>
            <a:r>
              <a:rPr lang="de-DE" sz="2000" dirty="0" err="1">
                <a:latin typeface="Helvetica"/>
                <a:cs typeface="Helvetica"/>
              </a:rPr>
              <a:t>Notker</a:t>
            </a:r>
            <a:r>
              <a:rPr lang="de-DE" sz="2000" dirty="0">
                <a:latin typeface="Helvetica"/>
                <a:cs typeface="Helvetica"/>
              </a:rPr>
              <a:t> dem </a:t>
            </a:r>
            <a:r>
              <a:rPr lang="de-DE" sz="2000" dirty="0" smtClean="0">
                <a:latin typeface="Helvetica"/>
                <a:cs typeface="Helvetica"/>
              </a:rPr>
              <a:t>Deutschen (950 – 1022, Benediktinermönch, St. Gallen)</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t>
            </a:r>
            <a:r>
              <a:rPr lang="de-DE" sz="1800" dirty="0" smtClean="0">
                <a:latin typeface="Helvetica"/>
                <a:cs typeface="Helvetica"/>
              </a:rPr>
              <a:t>- vgl</a:t>
            </a:r>
            <a:r>
              <a:rPr lang="de-DE" sz="1800" dirty="0">
                <a:latin typeface="Helvetica"/>
                <a:cs typeface="Helvetica"/>
              </a:rPr>
              <a:t>. </a:t>
            </a:r>
            <a:r>
              <a:rPr lang="de-DE" sz="1800" dirty="0" smtClean="0">
                <a:solidFill>
                  <a:srgbClr val="FF6600"/>
                </a:solidFill>
                <a:latin typeface="Helvetica"/>
                <a:cs typeface="Helvetica"/>
              </a:rPr>
              <a:t>DWDS</a:t>
            </a:r>
            <a:r>
              <a:rPr lang="de-DE" sz="1800" dirty="0" smtClean="0">
                <a:latin typeface="Helvetica"/>
                <a:cs typeface="Helvetica"/>
              </a:rPr>
              <a:t>: URL: https</a:t>
            </a:r>
            <a:r>
              <a:rPr lang="de-DE" sz="1800" dirty="0">
                <a:latin typeface="Helvetica"/>
                <a:cs typeface="Helvetica"/>
              </a:rPr>
              <a:t>://</a:t>
            </a:r>
            <a:r>
              <a:rPr lang="de-DE" sz="1800" dirty="0" err="1">
                <a:latin typeface="Helvetica"/>
                <a:cs typeface="Helvetica"/>
              </a:rPr>
              <a:t>www.dwds.de</a:t>
            </a:r>
            <a:r>
              <a:rPr lang="de-DE" sz="1800" dirty="0">
                <a:latin typeface="Helvetica"/>
                <a:cs typeface="Helvetica"/>
              </a:rPr>
              <a:t>/</a:t>
            </a:r>
            <a:r>
              <a:rPr lang="de-DE" sz="1800" dirty="0" err="1">
                <a:latin typeface="Helvetica"/>
                <a:cs typeface="Helvetica"/>
              </a:rPr>
              <a:t>wb</a:t>
            </a:r>
            <a:r>
              <a:rPr lang="de-DE" sz="1800" dirty="0">
                <a:latin typeface="Helvetica"/>
                <a:cs typeface="Helvetica"/>
              </a:rPr>
              <a:t>/</a:t>
            </a:r>
            <a:r>
              <a:rPr lang="de-DE" sz="1800" dirty="0" smtClean="0">
                <a:latin typeface="Helvetica"/>
                <a:cs typeface="Helvetica"/>
              </a:rPr>
              <a:t>deutsch</a:t>
            </a:r>
            <a:r>
              <a:rPr lang="de-DE" sz="1800" dirty="0">
                <a:latin typeface="Helvetica"/>
                <a:cs typeface="Helvetica"/>
              </a:rPr>
              <a:t/>
            </a:r>
            <a:br>
              <a:rPr lang="de-DE" sz="1800" dirty="0">
                <a:latin typeface="Helvetica"/>
                <a:cs typeface="Helvetica"/>
              </a:rPr>
            </a:br>
            <a:r>
              <a:rPr lang="de-DE" sz="1800" dirty="0" smtClean="0">
                <a:latin typeface="Helvetica"/>
                <a:cs typeface="Helvetica"/>
              </a:rPr>
              <a:t>	- vgl. </a:t>
            </a:r>
            <a:r>
              <a:rPr lang="de-DE" sz="1800" dirty="0" err="1" smtClean="0">
                <a:solidFill>
                  <a:srgbClr val="FF6600"/>
                </a:solidFill>
                <a:latin typeface="Helvetica"/>
                <a:cs typeface="Helvetica"/>
              </a:rPr>
              <a:t>Grimmsches</a:t>
            </a:r>
            <a:r>
              <a:rPr lang="de-DE" sz="1800" dirty="0" smtClean="0">
                <a:solidFill>
                  <a:srgbClr val="FF6600"/>
                </a:solidFill>
                <a:latin typeface="Helvetica"/>
                <a:cs typeface="Helvetica"/>
              </a:rPr>
              <a:t> </a:t>
            </a:r>
            <a:r>
              <a:rPr lang="de-DE" sz="1800" dirty="0">
                <a:solidFill>
                  <a:srgbClr val="FF6600"/>
                </a:solidFill>
                <a:latin typeface="Helvetica"/>
                <a:cs typeface="Helvetica"/>
              </a:rPr>
              <a:t>Wörterbuch</a:t>
            </a:r>
            <a:r>
              <a:rPr lang="de-DE" sz="1800" dirty="0">
                <a:latin typeface="Helvetica"/>
                <a:cs typeface="Helvetica"/>
              </a:rPr>
              <a:t>: URL: http://</a:t>
            </a:r>
            <a:r>
              <a:rPr lang="de-DE" sz="1800" dirty="0" err="1">
                <a:latin typeface="Helvetica"/>
                <a:cs typeface="Helvetica"/>
              </a:rPr>
              <a:t>dwb.uni-trier.de</a:t>
            </a:r>
            <a:r>
              <a:rPr lang="de-DE" sz="1800" dirty="0">
                <a:latin typeface="Helvetica"/>
                <a:cs typeface="Helvetica"/>
              </a:rPr>
              <a:t>/de/</a:t>
            </a:r>
            <a:br>
              <a:rPr lang="de-DE" sz="1800" dirty="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endParaRPr lang="de-DE" sz="2800" dirty="0">
              <a:latin typeface="Helvetica"/>
              <a:cs typeface="Helvetica"/>
            </a:endParaRPr>
          </a:p>
        </p:txBody>
      </p:sp>
    </p:spTree>
    <p:extLst>
      <p:ext uri="{BB962C8B-B14F-4D97-AF65-F5344CB8AC3E}">
        <p14:creationId xmlns:p14="http://schemas.microsoft.com/office/powerpoint/2010/main" val="14289128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WRV</a:t>
            </a:r>
            <a:r>
              <a:rPr lang="de-DE" sz="2000" dirty="0">
                <a:latin typeface="Helvetica"/>
                <a:cs typeface="Helvetica"/>
              </a:rPr>
              <a:t/>
            </a:r>
            <a:br>
              <a:rPr lang="de-DE" sz="2000" dirty="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Bildschirmfoto 2018-04-01 um 09.54.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92" y="1858751"/>
            <a:ext cx="7550617" cy="3600000"/>
          </a:xfrm>
          <a:prstGeom prst="rect">
            <a:avLst/>
          </a:prstGeom>
        </p:spPr>
      </p:pic>
    </p:spTree>
    <p:extLst>
      <p:ext uri="{BB962C8B-B14F-4D97-AF65-F5344CB8AC3E}">
        <p14:creationId xmlns:p14="http://schemas.microsoft.com/office/powerpoint/2010/main" val="39166556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GG</a:t>
            </a:r>
            <a:r>
              <a:rPr lang="de-DE" sz="2000" dirty="0">
                <a:latin typeface="Helvetica"/>
                <a:cs typeface="Helvetica"/>
              </a:rPr>
              <a:t/>
            </a:r>
            <a:br>
              <a:rPr lang="de-DE" sz="2000" dirty="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4" name="Bild 3" descr="Bildschirmfoto 2018-04-01 um 09.56.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600" y="1439334"/>
            <a:ext cx="4060800" cy="4320000"/>
          </a:xfrm>
          <a:prstGeom prst="rect">
            <a:avLst/>
          </a:prstGeom>
        </p:spPr>
      </p:pic>
    </p:spTree>
    <p:extLst>
      <p:ext uri="{BB962C8B-B14F-4D97-AF65-F5344CB8AC3E}">
        <p14:creationId xmlns:p14="http://schemas.microsoft.com/office/powerpoint/2010/main" val="14582919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r>
              <a:rPr lang="de-DE" sz="1800" dirty="0" smtClean="0">
                <a:solidFill>
                  <a:srgbClr val="FF6600"/>
                </a:solidFill>
                <a:latin typeface="Helvetica"/>
                <a:cs typeface="Helvetica"/>
              </a:rPr>
              <a:t>GG Art 20</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
        <p:nvSpPr>
          <p:cNvPr id="4" name="Rechteck 3"/>
          <p:cNvSpPr/>
          <p:nvPr/>
        </p:nvSpPr>
        <p:spPr>
          <a:xfrm>
            <a:off x="787400" y="1116698"/>
            <a:ext cx="7741412" cy="4339650"/>
          </a:xfrm>
          <a:prstGeom prst="rect">
            <a:avLst/>
          </a:prstGeom>
        </p:spPr>
        <p:txBody>
          <a:bodyPr wrap="square">
            <a:spAutoFit/>
          </a:bodyPr>
          <a:lstStyle/>
          <a:p>
            <a:endParaRPr lang="de-DE" dirty="0" smtClean="0"/>
          </a:p>
          <a:p>
            <a:r>
              <a:rPr lang="de-DE" dirty="0" smtClean="0"/>
              <a:t>	</a:t>
            </a:r>
            <a:r>
              <a:rPr lang="de-DE" sz="1600" dirty="0" smtClean="0">
                <a:latin typeface="Helvetica"/>
                <a:cs typeface="Helvetica"/>
              </a:rPr>
              <a:t>Grundgesetz </a:t>
            </a:r>
            <a:r>
              <a:rPr lang="de-DE" sz="1600" dirty="0">
                <a:latin typeface="Helvetica"/>
                <a:cs typeface="Helvetica"/>
              </a:rPr>
              <a:t>für die Bundesrepublik </a:t>
            </a:r>
            <a:r>
              <a:rPr lang="de-DE" sz="1600" dirty="0" smtClean="0">
                <a:latin typeface="Helvetica"/>
                <a:cs typeface="Helvetica"/>
              </a:rPr>
              <a:t>Deutschland Art </a:t>
            </a:r>
            <a:r>
              <a:rPr lang="de-DE" sz="1600" dirty="0">
                <a:latin typeface="Helvetica"/>
                <a:cs typeface="Helvetica"/>
              </a:rPr>
              <a:t>20 </a:t>
            </a:r>
          </a:p>
          <a:p>
            <a:endParaRPr lang="de-DE" sz="1600" dirty="0">
              <a:latin typeface="Helvetica"/>
              <a:cs typeface="Helvetica"/>
            </a:endParaRPr>
          </a:p>
          <a:p>
            <a:r>
              <a:rPr lang="de-DE" sz="1600" dirty="0" smtClean="0">
                <a:latin typeface="Helvetica"/>
                <a:cs typeface="Helvetica"/>
              </a:rPr>
              <a:t>	(</a:t>
            </a:r>
            <a:r>
              <a:rPr lang="de-DE" sz="1600" dirty="0">
                <a:latin typeface="Helvetica"/>
                <a:cs typeface="Helvetica"/>
              </a:rPr>
              <a:t>1) Die Bundesrepublik Deutschland ist ein demokratischer und sozialer </a:t>
            </a:r>
            <a:r>
              <a:rPr lang="de-DE" sz="1600" dirty="0" smtClean="0">
                <a:latin typeface="Helvetica"/>
                <a:cs typeface="Helvetica"/>
              </a:rPr>
              <a:t>	Bundesstaat.</a:t>
            </a:r>
          </a:p>
          <a:p>
            <a:endParaRPr lang="de-DE" sz="1600" dirty="0">
              <a:latin typeface="Helvetica"/>
              <a:cs typeface="Helvetica"/>
            </a:endParaRPr>
          </a:p>
          <a:p>
            <a:r>
              <a:rPr lang="de-DE" sz="1600" dirty="0" smtClean="0">
                <a:latin typeface="Helvetica"/>
                <a:cs typeface="Helvetica"/>
              </a:rPr>
              <a:t>	(</a:t>
            </a:r>
            <a:r>
              <a:rPr lang="de-DE" sz="1600" dirty="0">
                <a:latin typeface="Helvetica"/>
                <a:cs typeface="Helvetica"/>
              </a:rPr>
              <a:t>2) Alle Staatsgewalt geht vom Volke aus. Sie wird vom Volke in Wahlen und </a:t>
            </a:r>
            <a:r>
              <a:rPr lang="de-DE" sz="1600" dirty="0" smtClean="0">
                <a:latin typeface="Helvetica"/>
                <a:cs typeface="Helvetica"/>
              </a:rPr>
              <a:t>	Abstimmungen </a:t>
            </a:r>
            <a:r>
              <a:rPr lang="de-DE" sz="1600" dirty="0">
                <a:latin typeface="Helvetica"/>
                <a:cs typeface="Helvetica"/>
              </a:rPr>
              <a:t>und durch besondere Organe der Gesetzgebung, der </a:t>
            </a:r>
            <a:r>
              <a:rPr lang="de-DE" sz="1600" dirty="0" smtClean="0">
                <a:latin typeface="Helvetica"/>
                <a:cs typeface="Helvetica"/>
              </a:rPr>
              <a:t>	vollziehenden </a:t>
            </a:r>
            <a:r>
              <a:rPr lang="de-DE" sz="1600" dirty="0">
                <a:latin typeface="Helvetica"/>
                <a:cs typeface="Helvetica"/>
              </a:rPr>
              <a:t>Gewalt und der Rechtsprechung ausgeübt</a:t>
            </a:r>
            <a:r>
              <a:rPr lang="de-DE" sz="1600" dirty="0" smtClean="0">
                <a:latin typeface="Helvetica"/>
                <a:cs typeface="Helvetica"/>
              </a:rPr>
              <a:t>.</a:t>
            </a:r>
          </a:p>
          <a:p>
            <a:endParaRPr lang="de-DE" sz="1600" dirty="0">
              <a:latin typeface="Helvetica"/>
              <a:cs typeface="Helvetica"/>
            </a:endParaRPr>
          </a:p>
          <a:p>
            <a:r>
              <a:rPr lang="de-DE" sz="1600" dirty="0" smtClean="0">
                <a:latin typeface="Helvetica"/>
                <a:cs typeface="Helvetica"/>
              </a:rPr>
              <a:t>	(</a:t>
            </a:r>
            <a:r>
              <a:rPr lang="de-DE" sz="1600" dirty="0">
                <a:latin typeface="Helvetica"/>
                <a:cs typeface="Helvetica"/>
              </a:rPr>
              <a:t>3) Die Gesetzgebung ist an die verfassungsmäßige Ordnung, die </a:t>
            </a:r>
            <a:r>
              <a:rPr lang="de-DE" sz="1600" dirty="0" smtClean="0">
                <a:latin typeface="Helvetica"/>
                <a:cs typeface="Helvetica"/>
              </a:rPr>
              <a:t>	vollziehende </a:t>
            </a:r>
            <a:r>
              <a:rPr lang="de-DE" sz="1600" dirty="0">
                <a:latin typeface="Helvetica"/>
                <a:cs typeface="Helvetica"/>
              </a:rPr>
              <a:t>Gewalt und die Rechtsprechung sind an Gesetz und Recht </a:t>
            </a:r>
            <a:r>
              <a:rPr lang="de-DE" sz="1600" dirty="0" smtClean="0">
                <a:latin typeface="Helvetica"/>
                <a:cs typeface="Helvetica"/>
              </a:rPr>
              <a:t>	gebunden.</a:t>
            </a:r>
          </a:p>
          <a:p>
            <a:endParaRPr lang="de-DE" sz="1600" dirty="0">
              <a:latin typeface="Helvetica"/>
              <a:cs typeface="Helvetica"/>
            </a:endParaRPr>
          </a:p>
          <a:p>
            <a:r>
              <a:rPr lang="de-DE" sz="1600" dirty="0" smtClean="0">
                <a:latin typeface="Helvetica"/>
                <a:cs typeface="Helvetica"/>
              </a:rPr>
              <a:t>	(</a:t>
            </a:r>
            <a:r>
              <a:rPr lang="de-DE" sz="1600" dirty="0">
                <a:latin typeface="Helvetica"/>
                <a:cs typeface="Helvetica"/>
              </a:rPr>
              <a:t>4) Gegen jeden, der es unternimmt, diese Ordnung zu beseitigen, haben </a:t>
            </a:r>
            <a:r>
              <a:rPr lang="de-DE" sz="1600" dirty="0" smtClean="0">
                <a:latin typeface="Helvetica"/>
                <a:cs typeface="Helvetica"/>
              </a:rPr>
              <a:t>	alle </a:t>
            </a:r>
            <a:r>
              <a:rPr lang="de-DE" sz="1600" dirty="0">
                <a:latin typeface="Helvetica"/>
                <a:cs typeface="Helvetica"/>
              </a:rPr>
              <a:t>Deutschen das Recht zum Widerstand, wenn andere Abhilfe nicht </a:t>
            </a:r>
            <a:r>
              <a:rPr lang="de-DE" sz="1600" dirty="0" smtClean="0">
                <a:latin typeface="Helvetica"/>
                <a:cs typeface="Helvetica"/>
              </a:rPr>
              <a:t>möglich 	ist</a:t>
            </a:r>
            <a:r>
              <a:rPr lang="de-DE" sz="1600" dirty="0">
                <a:latin typeface="Helvetica"/>
                <a:cs typeface="Helvetica"/>
              </a:rPr>
              <a:t>.</a:t>
            </a:r>
          </a:p>
        </p:txBody>
      </p:sp>
    </p:spTree>
    <p:extLst>
      <p:ext uri="{BB962C8B-B14F-4D97-AF65-F5344CB8AC3E}">
        <p14:creationId xmlns:p14="http://schemas.microsoft.com/office/powerpoint/2010/main" val="7096109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r>
              <a:rPr lang="de-DE" sz="1800" dirty="0" smtClean="0">
                <a:latin typeface="Helvetica"/>
                <a:cs typeface="Helvetica"/>
              </a:rPr>
              <a:t>Staatsaufbau: horizontale Gewalten(</a:t>
            </a:r>
            <a:r>
              <a:rPr lang="de-DE" sz="1800" dirty="0" err="1" smtClean="0">
                <a:latin typeface="Helvetica"/>
                <a:cs typeface="Helvetica"/>
              </a:rPr>
              <a:t>ver</a:t>
            </a:r>
            <a:r>
              <a:rPr lang="de-DE" sz="1800" dirty="0" smtClean="0">
                <a:latin typeface="Helvetica"/>
                <a:cs typeface="Helvetica"/>
              </a:rPr>
              <a:t>)</a:t>
            </a:r>
            <a:r>
              <a:rPr lang="de-DE" sz="1800" dirty="0" err="1" smtClean="0">
                <a:latin typeface="Helvetica"/>
                <a:cs typeface="Helvetica"/>
              </a:rPr>
              <a:t>teilung</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1024px-Politisches_System_des_Bundes_und_der_Länder_in_Deutschland.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000" y="1320799"/>
            <a:ext cx="4680000" cy="4680000"/>
          </a:xfrm>
          <a:prstGeom prst="rect">
            <a:avLst/>
          </a:prstGeom>
        </p:spPr>
      </p:pic>
    </p:spTree>
    <p:extLst>
      <p:ext uri="{BB962C8B-B14F-4D97-AF65-F5344CB8AC3E}">
        <p14:creationId xmlns:p14="http://schemas.microsoft.com/office/powerpoint/2010/main" val="32729670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Föderalismus</a:t>
            </a: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000" dirty="0" smtClean="0">
                <a:latin typeface="Helvetica"/>
                <a:cs typeface="Helvetica"/>
              </a:rPr>
              <a:t>- </a:t>
            </a:r>
            <a:r>
              <a:rPr lang="de-DE" sz="2000" dirty="0" smtClean="0">
                <a:solidFill>
                  <a:srgbClr val="FF6600"/>
                </a:solidFill>
                <a:latin typeface="Helvetica"/>
                <a:cs typeface="Helvetica"/>
              </a:rPr>
              <a:t>GG Art. 20, Abs. 1</a:t>
            </a:r>
            <a:r>
              <a:rPr lang="de-DE" sz="2000" dirty="0" smtClean="0">
                <a:latin typeface="Helvetica"/>
                <a:cs typeface="Helvetica"/>
              </a:rPr>
              <a:t>:</a:t>
            </a:r>
            <a:r>
              <a:rPr lang="de-DE" sz="2000" dirty="0">
                <a:latin typeface="Helvetica"/>
                <a:cs typeface="Helvetica"/>
              </a:rPr>
              <a:t/>
            </a:r>
            <a:br>
              <a:rPr lang="de-DE" sz="2000" dirty="0">
                <a:latin typeface="Helvetica"/>
                <a:cs typeface="Helvetica"/>
              </a:rPr>
            </a:br>
            <a:r>
              <a:rPr lang="de-DE" sz="2000" dirty="0" smtClean="0">
                <a:latin typeface="Helvetica"/>
                <a:cs typeface="Helvetica"/>
              </a:rPr>
              <a:t>	</a:t>
            </a:r>
            <a:r>
              <a:rPr lang="de-DE" sz="1800" dirty="0" smtClean="0">
                <a:latin typeface="Helvetica"/>
                <a:cs typeface="Helvetica"/>
              </a:rPr>
              <a:t>„Die Bundesrepublik Deutschland ist ein demokratischer und sozialer 	Bundesstaat.“</a:t>
            </a:r>
            <a:br>
              <a:rPr lang="de-DE" sz="18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t>
            </a:r>
            <a:r>
              <a:rPr lang="de-DE" sz="2000" dirty="0" smtClean="0">
                <a:solidFill>
                  <a:srgbClr val="FF6600"/>
                </a:solidFill>
                <a:latin typeface="Helvetica"/>
                <a:cs typeface="Helvetica"/>
              </a:rPr>
              <a:t>Staatszielbestimmungen</a:t>
            </a:r>
            <a:r>
              <a:rPr lang="de-DE" sz="2000" dirty="0" smtClean="0">
                <a:latin typeface="Helvetica"/>
                <a:cs typeface="Helvetica"/>
              </a:rPr>
              <a:t>:</a:t>
            </a:r>
            <a:r>
              <a:rPr lang="de-DE" sz="2000" dirty="0">
                <a:latin typeface="Helvetica"/>
                <a:cs typeface="Helvetica"/>
              </a:rPr>
              <a:t> </a:t>
            </a: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t>
            </a:r>
            <a:r>
              <a:rPr lang="de-DE" sz="1800" dirty="0" smtClean="0">
                <a:latin typeface="Helvetica"/>
                <a:cs typeface="Helvetica"/>
              </a:rPr>
              <a:t>Republik / Demokratie / Sozialstaatlichkeit / </a:t>
            </a:r>
            <a:r>
              <a:rPr lang="de-DE" sz="1800" dirty="0" smtClean="0">
                <a:solidFill>
                  <a:srgbClr val="FF6600"/>
                </a:solidFill>
                <a:latin typeface="Helvetica"/>
                <a:cs typeface="Helvetica"/>
              </a:rPr>
              <a:t>Bundesstaatlichkeit</a:t>
            </a: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t>
            </a:r>
            <a:r>
              <a:rPr lang="de-DE" sz="2000" dirty="0" smtClean="0">
                <a:solidFill>
                  <a:srgbClr val="FF6600"/>
                </a:solidFill>
                <a:latin typeface="Helvetica"/>
                <a:cs typeface="Helvetica"/>
              </a:rPr>
              <a:t>GG Art. 79, Abs. 3 </a:t>
            </a:r>
            <a:br>
              <a:rPr lang="de-DE" sz="2000" dirty="0" smtClean="0">
                <a:solidFill>
                  <a:srgbClr val="FF6600"/>
                </a:solidFill>
                <a:latin typeface="Helvetica"/>
                <a:cs typeface="Helvetica"/>
              </a:rPr>
            </a:br>
            <a:r>
              <a:rPr lang="de-DE" sz="2000" dirty="0">
                <a:solidFill>
                  <a:srgbClr val="FF6600"/>
                </a:solidFill>
                <a:latin typeface="Helvetica"/>
                <a:cs typeface="Helvetica"/>
              </a:rPr>
              <a:t>	</a:t>
            </a:r>
            <a:r>
              <a:rPr lang="de-DE" sz="1800" dirty="0" smtClean="0">
                <a:latin typeface="Helvetica"/>
                <a:cs typeface="Helvetica"/>
              </a:rPr>
              <a:t>= Ewigkeitsklausel / Ewigkeitsgarantie für Art. 1 und 20 </a:t>
            </a:r>
            <a:br>
              <a:rPr lang="de-DE" sz="1800" dirty="0" smtClean="0">
                <a:latin typeface="Helvetica"/>
                <a:cs typeface="Helvetica"/>
              </a:rPr>
            </a:br>
            <a:r>
              <a:rPr lang="de-DE" sz="1800" dirty="0">
                <a:latin typeface="Helvetica"/>
                <a:cs typeface="Helvetica"/>
              </a:rPr>
              <a:t>	</a:t>
            </a:r>
            <a:r>
              <a:rPr lang="de-DE" sz="1800" dirty="0" smtClean="0">
                <a:latin typeface="Helvetica"/>
                <a:cs typeface="Helvetica"/>
              </a:rPr>
              <a:t>= damit auch für die Bundesstaatlichkeit = die föderale Struktur der BRD</a:t>
            </a:r>
            <a:r>
              <a:rPr lang="de-DE" sz="1800" dirty="0">
                <a:latin typeface="Helvetica"/>
                <a:cs typeface="Helvetica"/>
              </a:rPr>
              <a:t/>
            </a:r>
            <a:br>
              <a:rPr lang="de-DE" sz="1800" dirty="0">
                <a:latin typeface="Helvetica"/>
                <a:cs typeface="Helvetica"/>
              </a:rPr>
            </a:br>
            <a:r>
              <a:rPr lang="de-DE" sz="1800" dirty="0" smtClean="0">
                <a:latin typeface="Helvetica"/>
                <a:cs typeface="Helvetica"/>
              </a:rPr>
              <a:t>	= Die Bundesländer sind konstitutiv für die Verfasstheit des Staates und dürfen 	nicht abgeschafft werden.</a:t>
            </a:r>
            <a:r>
              <a:rPr lang="de-DE" sz="1800" dirty="0">
                <a:latin typeface="Helvetica"/>
                <a:cs typeface="Helvetica"/>
              </a:rPr>
              <a:t> </a:t>
            </a:r>
            <a:r>
              <a:rPr lang="de-DE" sz="1800" dirty="0" smtClean="0">
                <a:latin typeface="Helvetica"/>
                <a:cs typeface="Helvetica"/>
              </a:rPr>
              <a:t>– </a:t>
            </a:r>
            <a:r>
              <a:rPr lang="de-DE" sz="1800" dirty="0" smtClean="0">
                <a:solidFill>
                  <a:srgbClr val="FF6600"/>
                </a:solidFill>
                <a:latin typeface="Helvetica"/>
                <a:cs typeface="Helvetica"/>
              </a:rPr>
              <a:t>vertikale Gewaltenteilung</a:t>
            </a:r>
            <a:br>
              <a:rPr lang="de-DE" sz="1800" dirty="0" smtClean="0">
                <a:solidFill>
                  <a:srgbClr val="FF6600"/>
                </a:solidFill>
                <a:latin typeface="Helvetica"/>
                <a:cs typeface="Helvetica"/>
              </a:rPr>
            </a:br>
            <a:r>
              <a:rPr lang="de-DE" sz="1800" dirty="0" smtClean="0">
                <a:solidFill>
                  <a:srgbClr val="FF6600"/>
                </a:solidFill>
                <a:latin typeface="Helvetica"/>
                <a:cs typeface="Helvetica"/>
              </a:rPr>
              <a:t> </a:t>
            </a:r>
            <a:r>
              <a:rPr lang="de-DE" sz="2000" dirty="0" smtClean="0">
                <a:solidFill>
                  <a:srgbClr val="FF6600"/>
                </a:solidFill>
                <a:latin typeface="Helvetica"/>
                <a:cs typeface="Helvetica"/>
              </a:rPr>
              <a:t/>
            </a:r>
            <a:br>
              <a:rPr lang="de-DE" sz="2000" dirty="0" smtClean="0">
                <a:solidFill>
                  <a:srgbClr val="FF6600"/>
                </a:solidFill>
                <a:latin typeface="Helvetica"/>
                <a:cs typeface="Helvetica"/>
              </a:rPr>
            </a:br>
            <a:r>
              <a:rPr lang="de-DE" sz="2000" dirty="0" smtClean="0">
                <a:latin typeface="Helvetica"/>
                <a:cs typeface="Helvetica"/>
              </a:rPr>
              <a:t>- </a:t>
            </a:r>
            <a:r>
              <a:rPr lang="de-DE" sz="2000" u="sng" dirty="0" smtClean="0">
                <a:latin typeface="Helvetica"/>
                <a:cs typeface="Helvetica"/>
              </a:rPr>
              <a:t>Bedeutung der Länder</a:t>
            </a:r>
            <a:r>
              <a:rPr lang="de-DE" sz="2000" dirty="0" smtClean="0">
                <a:latin typeface="Helvetica"/>
                <a:cs typeface="Helvetica"/>
              </a:rPr>
              <a:t>: staatsrechtlich, kulturell, geschichtlich</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2000" dirty="0" smtClean="0">
                <a:latin typeface="Helvetica"/>
                <a:cs typeface="Helvetica"/>
              </a:rPr>
              <a:t>- Subsidiaritätsprinzip</a:t>
            </a:r>
            <a:r>
              <a:rPr lang="de-DE" sz="1800" dirty="0">
                <a:latin typeface="Helvetica"/>
                <a:cs typeface="Helvetica"/>
              </a:rPr>
              <a:t> </a:t>
            </a:r>
            <a:r>
              <a:rPr lang="de-DE" sz="1800" dirty="0" smtClean="0">
                <a:latin typeface="Helvetica"/>
                <a:cs typeface="Helvetica"/>
              </a:rPr>
              <a:t>= Vorrang niederer Einheiten (Kommune, Land, Bund)</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5746230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Zur </a:t>
            </a:r>
            <a:r>
              <a:rPr lang="de-DE" sz="2200" u="sng" dirty="0">
                <a:latin typeface="Helvetica"/>
                <a:cs typeface="Helvetica"/>
              </a:rPr>
              <a:t>Geschichte der deutschen </a:t>
            </a:r>
            <a:r>
              <a:rPr lang="de-DE" sz="2200" u="sng" dirty="0" smtClean="0">
                <a:latin typeface="Helvetica"/>
                <a:cs typeface="Helvetica"/>
              </a:rPr>
              <a:t>Bundesländer (1)</a:t>
            </a:r>
            <a:r>
              <a:rPr lang="de-DE" sz="2200" dirty="0">
                <a:latin typeface="Helvetica"/>
                <a:cs typeface="Helvetica"/>
              </a:rPr>
              <a:t>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b="1" dirty="0" smtClean="0">
                <a:latin typeface="Helvetica"/>
                <a:cs typeface="Helvetica"/>
              </a:rPr>
              <a:t>1</a:t>
            </a:r>
            <a:r>
              <a:rPr lang="de-DE" sz="1800" b="1" dirty="0">
                <a:latin typeface="Helvetica"/>
                <a:cs typeface="Helvetica"/>
              </a:rPr>
              <a:t>. </a:t>
            </a:r>
            <a:r>
              <a:rPr lang="de-DE" sz="1800" b="1" dirty="0">
                <a:solidFill>
                  <a:srgbClr val="FF6600"/>
                </a:solidFill>
                <a:latin typeface="Helvetica"/>
                <a:cs typeface="Helvetica"/>
              </a:rPr>
              <a:t>Stammesstaaten</a:t>
            </a:r>
            <a:r>
              <a:rPr lang="de-DE" sz="1800" b="1" dirty="0">
                <a:latin typeface="Helvetica"/>
                <a:cs typeface="Helvetica"/>
              </a:rPr>
              <a:t> (ethnisch)</a:t>
            </a:r>
            <a:r>
              <a:rPr lang="de-DE" sz="1800" dirty="0">
                <a:latin typeface="Helvetica"/>
                <a:cs typeface="Helvetica"/>
              </a:rPr>
              <a:t/>
            </a:r>
            <a:br>
              <a:rPr lang="de-DE" sz="1800" dirty="0">
                <a:latin typeface="Helvetica"/>
                <a:cs typeface="Helvetica"/>
              </a:rPr>
            </a:br>
            <a:r>
              <a:rPr lang="de-DE" sz="1800" dirty="0">
                <a:latin typeface="Helvetica"/>
                <a:cs typeface="Helvetica"/>
              </a:rPr>
              <a:t>911 	</a:t>
            </a:r>
            <a:r>
              <a:rPr lang="de-DE" sz="1800" dirty="0" smtClean="0">
                <a:latin typeface="Helvetica"/>
                <a:cs typeface="Helvetica"/>
              </a:rPr>
              <a:t>	Konrad </a:t>
            </a:r>
            <a:r>
              <a:rPr lang="de-DE" sz="1800" dirty="0">
                <a:latin typeface="Helvetica"/>
                <a:cs typeface="Helvetica"/>
              </a:rPr>
              <a:t>I. – das Ostfranken-Reich als Föderation von </a:t>
            </a:r>
            <a:r>
              <a:rPr lang="de-DE" sz="1800" u="sng" dirty="0" smtClean="0">
                <a:latin typeface="Helvetica"/>
                <a:cs typeface="Helvetica"/>
              </a:rPr>
              <a:t>Stammesherzögen</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(Thüringer</a:t>
            </a:r>
            <a:r>
              <a:rPr lang="de-DE" sz="1800" dirty="0">
                <a:latin typeface="Helvetica"/>
                <a:cs typeface="Helvetica"/>
              </a:rPr>
              <a:t>, Friesen, Alemannen, Bayern, </a:t>
            </a:r>
            <a:r>
              <a:rPr lang="de-DE" sz="1800" dirty="0" smtClean="0">
                <a:latin typeface="Helvetica"/>
                <a:cs typeface="Helvetica"/>
              </a:rPr>
              <a:t>Sachsen, Franken)</a:t>
            </a:r>
            <a:r>
              <a:rPr lang="de-DE" sz="1800" dirty="0">
                <a:latin typeface="Helvetica"/>
                <a:cs typeface="Helvetica"/>
              </a:rPr>
              <a:t/>
            </a:r>
            <a:br>
              <a:rPr lang="de-DE" sz="1800" dirty="0">
                <a:latin typeface="Helvetica"/>
                <a:cs typeface="Helvetica"/>
              </a:rPr>
            </a:br>
            <a:r>
              <a:rPr lang="de-DE" sz="1800" dirty="0" smtClean="0">
                <a:latin typeface="Helvetica"/>
                <a:cs typeface="Helvetica"/>
              </a:rPr>
              <a:t>			[Westfranken</a:t>
            </a:r>
            <a:r>
              <a:rPr lang="de-DE" sz="1800" dirty="0">
                <a:latin typeface="Helvetica"/>
                <a:cs typeface="Helvetica"/>
              </a:rPr>
              <a:t>: Frankreich: „</a:t>
            </a:r>
            <a:r>
              <a:rPr lang="de-DE" sz="1800" dirty="0" err="1">
                <a:latin typeface="Helvetica"/>
                <a:cs typeface="Helvetica"/>
              </a:rPr>
              <a:t>nation</a:t>
            </a:r>
            <a:r>
              <a:rPr lang="de-DE" sz="1800" dirty="0">
                <a:latin typeface="Helvetica"/>
                <a:cs typeface="Helvetica"/>
              </a:rPr>
              <a:t> </a:t>
            </a:r>
            <a:r>
              <a:rPr lang="de-DE" sz="1800" dirty="0" err="1">
                <a:latin typeface="Helvetica"/>
                <a:cs typeface="Helvetica"/>
              </a:rPr>
              <a:t>une</a:t>
            </a:r>
            <a:r>
              <a:rPr lang="de-DE" sz="1800" dirty="0">
                <a:latin typeface="Helvetica"/>
                <a:cs typeface="Helvetica"/>
              </a:rPr>
              <a:t> et </a:t>
            </a:r>
            <a:r>
              <a:rPr lang="de-DE" sz="1800" dirty="0" err="1">
                <a:latin typeface="Helvetica"/>
                <a:cs typeface="Helvetica"/>
              </a:rPr>
              <a:t>indivisible</a:t>
            </a:r>
            <a:r>
              <a:rPr lang="de-DE" sz="1800" dirty="0">
                <a:latin typeface="Helvetica"/>
                <a:cs typeface="Helvetica"/>
              </a:rPr>
              <a:t>“: </a:t>
            </a:r>
            <a:r>
              <a:rPr lang="de-DE" sz="1800" dirty="0" smtClean="0">
                <a:latin typeface="Helvetica"/>
                <a:cs typeface="Helvetica"/>
              </a:rPr>
              <a:t>Einheit]</a:t>
            </a:r>
            <a:br>
              <a:rPr lang="de-DE" sz="1800" dirty="0" smtClean="0">
                <a:latin typeface="Helvetica"/>
                <a:cs typeface="Helvetica"/>
              </a:rPr>
            </a:br>
            <a:r>
              <a:rPr lang="de-DE" sz="1800" dirty="0">
                <a:latin typeface="Helvetica"/>
                <a:cs typeface="Helvetica"/>
              </a:rPr>
              <a:t>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b="1" dirty="0" smtClean="0">
                <a:latin typeface="Helvetica"/>
                <a:cs typeface="Helvetica"/>
              </a:rPr>
              <a:t>2</a:t>
            </a:r>
            <a:r>
              <a:rPr lang="de-DE" sz="1800" b="1" dirty="0">
                <a:latin typeface="Helvetica"/>
                <a:cs typeface="Helvetica"/>
              </a:rPr>
              <a:t>. </a:t>
            </a:r>
            <a:r>
              <a:rPr lang="de-DE" sz="1800" b="1" dirty="0">
                <a:solidFill>
                  <a:srgbClr val="FF6600"/>
                </a:solidFill>
                <a:latin typeface="Helvetica"/>
                <a:cs typeface="Helvetica"/>
              </a:rPr>
              <a:t>Territorien</a:t>
            </a:r>
            <a:r>
              <a:rPr lang="de-DE" sz="1800" b="1" dirty="0">
                <a:latin typeface="Helvetica"/>
                <a:cs typeface="Helvetica"/>
              </a:rPr>
              <a:t> (räumlich)</a:t>
            </a:r>
            <a:r>
              <a:rPr lang="de-DE" sz="1800" dirty="0">
                <a:latin typeface="Helvetica"/>
                <a:cs typeface="Helvetica"/>
              </a:rPr>
              <a:t/>
            </a:r>
            <a:br>
              <a:rPr lang="de-DE" sz="1800" dirty="0">
                <a:latin typeface="Helvetica"/>
                <a:cs typeface="Helvetica"/>
              </a:rPr>
            </a:br>
            <a:r>
              <a:rPr lang="de-DE" sz="1800" dirty="0">
                <a:latin typeface="Helvetica"/>
                <a:cs typeface="Helvetica"/>
              </a:rPr>
              <a:t>um 1200	</a:t>
            </a:r>
            <a:r>
              <a:rPr lang="de-DE" sz="1800" dirty="0" smtClean="0">
                <a:latin typeface="Helvetica"/>
                <a:cs typeface="Helvetica"/>
              </a:rPr>
              <a:t>	Ende </a:t>
            </a:r>
            <a:r>
              <a:rPr lang="de-DE" sz="1800" dirty="0">
                <a:latin typeface="Helvetica"/>
                <a:cs typeface="Helvetica"/>
              </a:rPr>
              <a:t>der Stammesherzogtümer und Festigung der Landesherrschaft </a:t>
            </a:r>
            <a:br>
              <a:rPr lang="de-DE" sz="1800" dirty="0">
                <a:latin typeface="Helvetica"/>
                <a:cs typeface="Helvetica"/>
              </a:rPr>
            </a:br>
            <a:r>
              <a:rPr lang="de-DE" sz="1800" dirty="0">
                <a:latin typeface="Helvetica"/>
                <a:cs typeface="Helvetica"/>
              </a:rPr>
              <a:t>12</a:t>
            </a:r>
            <a:r>
              <a:rPr lang="de-DE" sz="1800" dirty="0" smtClean="0">
                <a:latin typeface="Helvetica"/>
                <a:cs typeface="Helvetica"/>
              </a:rPr>
              <a:t>./13. </a:t>
            </a:r>
            <a:r>
              <a:rPr lang="de-DE" sz="1800" dirty="0">
                <a:latin typeface="Helvetica"/>
                <a:cs typeface="Helvetica"/>
              </a:rPr>
              <a:t>Jhd. 	Konsolidierung der </a:t>
            </a:r>
            <a:r>
              <a:rPr lang="de-DE" sz="1800" u="sng" dirty="0">
                <a:latin typeface="Helvetica"/>
                <a:cs typeface="Helvetica"/>
              </a:rPr>
              <a:t>Territorialstaaten</a:t>
            </a:r>
            <a:r>
              <a:rPr lang="de-DE" sz="1800" dirty="0">
                <a:latin typeface="Helvetica"/>
                <a:cs typeface="Helvetica"/>
              </a:rPr>
              <a:t> (während des Interregnums)</a:t>
            </a:r>
            <a:br>
              <a:rPr lang="de-DE" sz="1800" dirty="0">
                <a:latin typeface="Helvetica"/>
                <a:cs typeface="Helvetica"/>
              </a:rPr>
            </a:br>
            <a:r>
              <a:rPr lang="de-DE" sz="1800" dirty="0">
                <a:latin typeface="Helvetica"/>
                <a:cs typeface="Helvetica"/>
              </a:rPr>
              <a:t>1356		</a:t>
            </a:r>
            <a:r>
              <a:rPr lang="de-DE" sz="1800" dirty="0" smtClean="0">
                <a:latin typeface="Helvetica"/>
                <a:cs typeface="Helvetica"/>
              </a:rPr>
              <a:t>	</a:t>
            </a:r>
            <a:r>
              <a:rPr lang="de-DE" sz="1800" i="1" dirty="0" smtClean="0">
                <a:latin typeface="Helvetica"/>
                <a:cs typeface="Helvetica"/>
              </a:rPr>
              <a:t>Goldene </a:t>
            </a:r>
            <a:r>
              <a:rPr lang="de-DE" sz="1800" i="1" dirty="0">
                <a:latin typeface="Helvetica"/>
                <a:cs typeface="Helvetica"/>
              </a:rPr>
              <a:t>Bulle</a:t>
            </a:r>
            <a:r>
              <a:rPr lang="de-DE" sz="1800" dirty="0">
                <a:latin typeface="Helvetica"/>
                <a:cs typeface="Helvetica"/>
              </a:rPr>
              <a:t>: Königswahlbefugnis / Unteilbarkeit der Territorien</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b="1" dirty="0" smtClean="0">
                <a:latin typeface="Helvetica"/>
                <a:cs typeface="Helvetica"/>
              </a:rPr>
              <a:t>3</a:t>
            </a:r>
            <a:r>
              <a:rPr lang="de-DE" sz="1800" b="1" dirty="0">
                <a:latin typeface="Helvetica"/>
                <a:cs typeface="Helvetica"/>
              </a:rPr>
              <a:t>. </a:t>
            </a:r>
            <a:r>
              <a:rPr lang="de-DE" sz="1800" b="1" dirty="0">
                <a:solidFill>
                  <a:srgbClr val="FF6600"/>
                </a:solidFill>
                <a:latin typeface="Helvetica"/>
                <a:cs typeface="Helvetica"/>
              </a:rPr>
              <a:t>Souveräne Staaten </a:t>
            </a:r>
            <a:r>
              <a:rPr lang="de-DE" sz="1800" b="1" dirty="0">
                <a:latin typeface="Helvetica"/>
                <a:cs typeface="Helvetica"/>
              </a:rPr>
              <a:t>(</a:t>
            </a:r>
            <a:r>
              <a:rPr lang="de-DE" sz="1800" b="1" dirty="0" smtClean="0">
                <a:latin typeface="Helvetica"/>
                <a:cs typeface="Helvetica"/>
              </a:rPr>
              <a:t>politisch) </a:t>
            </a:r>
            <a:r>
              <a:rPr lang="de-DE" sz="1800" dirty="0" smtClean="0">
                <a:latin typeface="Helvetica"/>
                <a:cs typeface="Helvetica"/>
              </a:rPr>
              <a:t>=</a:t>
            </a:r>
            <a:r>
              <a:rPr lang="de-DE" sz="1800" b="1" dirty="0" smtClean="0">
                <a:latin typeface="Helvetica"/>
                <a:cs typeface="Helvetica"/>
              </a:rPr>
              <a:t> </a:t>
            </a:r>
            <a:r>
              <a:rPr lang="de-DE" sz="1800" i="1" dirty="0" err="1">
                <a:latin typeface="Helvetica"/>
                <a:cs typeface="Helvetica"/>
              </a:rPr>
              <a:t>cuius</a:t>
            </a:r>
            <a:r>
              <a:rPr lang="de-DE" sz="1800" i="1" dirty="0">
                <a:latin typeface="Helvetica"/>
                <a:cs typeface="Helvetica"/>
              </a:rPr>
              <a:t> </a:t>
            </a:r>
            <a:r>
              <a:rPr lang="de-DE" sz="1800" i="1" dirty="0" err="1">
                <a:latin typeface="Helvetica"/>
                <a:cs typeface="Helvetica"/>
              </a:rPr>
              <a:t>regio</a:t>
            </a:r>
            <a:r>
              <a:rPr lang="de-DE" sz="1800" i="1" dirty="0">
                <a:latin typeface="Helvetica"/>
                <a:cs typeface="Helvetica"/>
              </a:rPr>
              <a:t>, </a:t>
            </a:r>
            <a:r>
              <a:rPr lang="de-DE" sz="1800" i="1" dirty="0" err="1">
                <a:latin typeface="Helvetica"/>
                <a:cs typeface="Helvetica"/>
              </a:rPr>
              <a:t>eius</a:t>
            </a:r>
            <a:r>
              <a:rPr lang="de-DE" sz="1800" i="1" dirty="0">
                <a:latin typeface="Helvetica"/>
                <a:cs typeface="Helvetica"/>
              </a:rPr>
              <a:t> </a:t>
            </a:r>
            <a:r>
              <a:rPr lang="de-DE" sz="1800" i="1" dirty="0" err="1" smtClean="0">
                <a:latin typeface="Helvetica"/>
                <a:cs typeface="Helvetica"/>
              </a:rPr>
              <a:t>religio</a:t>
            </a:r>
            <a:r>
              <a:rPr lang="de-DE" sz="1800" dirty="0">
                <a:latin typeface="Helvetica"/>
                <a:cs typeface="Helvetica"/>
              </a:rPr>
              <a:t/>
            </a:r>
            <a:br>
              <a:rPr lang="de-DE" sz="1800" dirty="0">
                <a:latin typeface="Helvetica"/>
                <a:cs typeface="Helvetica"/>
              </a:rPr>
            </a:br>
            <a:r>
              <a:rPr lang="de-DE" sz="1800" dirty="0">
                <a:latin typeface="Helvetica"/>
                <a:cs typeface="Helvetica"/>
              </a:rPr>
              <a:t>1648		</a:t>
            </a:r>
            <a:r>
              <a:rPr lang="de-DE" sz="1800" dirty="0" smtClean="0">
                <a:latin typeface="Helvetica"/>
                <a:cs typeface="Helvetica"/>
              </a:rPr>
              <a:t>	Westfälischer </a:t>
            </a:r>
            <a:r>
              <a:rPr lang="de-DE" sz="1800" dirty="0">
                <a:latin typeface="Helvetica"/>
                <a:cs typeface="Helvetica"/>
              </a:rPr>
              <a:t>Friede: faktische </a:t>
            </a:r>
            <a:r>
              <a:rPr lang="de-DE" sz="1800" u="sng" dirty="0">
                <a:latin typeface="Helvetica"/>
                <a:cs typeface="Helvetica"/>
              </a:rPr>
              <a:t>Souveränität der dt. Einzelstaaten</a:t>
            </a:r>
            <a:r>
              <a:rPr lang="de-DE" sz="1800" dirty="0">
                <a:latin typeface="Helvetica"/>
                <a:cs typeface="Helvetica"/>
              </a:rPr>
              <a:t/>
            </a:r>
            <a:br>
              <a:rPr lang="de-DE" sz="1800" dirty="0">
                <a:latin typeface="Helvetica"/>
                <a:cs typeface="Helvetica"/>
              </a:rPr>
            </a:br>
            <a:r>
              <a:rPr lang="de-DE" sz="1800" dirty="0">
                <a:latin typeface="Helvetica"/>
                <a:cs typeface="Helvetica"/>
              </a:rPr>
              <a:t>17. Jhd. 	</a:t>
            </a:r>
            <a:r>
              <a:rPr lang="de-DE" sz="1800" dirty="0" smtClean="0">
                <a:latin typeface="Helvetica"/>
                <a:cs typeface="Helvetica"/>
              </a:rPr>
              <a:t>	Absolutismus</a:t>
            </a:r>
            <a:r>
              <a:rPr lang="de-DE" sz="1800" dirty="0">
                <a:latin typeface="Helvetica"/>
                <a:cs typeface="Helvetica"/>
              </a:rPr>
              <a:t>; vgl. besonders Brandenburg-Preußen</a:t>
            </a:r>
            <a:br>
              <a:rPr lang="de-DE" sz="1800" dirty="0">
                <a:latin typeface="Helvetica"/>
                <a:cs typeface="Helvetica"/>
              </a:rPr>
            </a:br>
            <a:r>
              <a:rPr lang="de-DE" sz="1800" dirty="0">
                <a:latin typeface="Helvetica"/>
                <a:cs typeface="Helvetica"/>
              </a:rPr>
              <a:t>um 1800	</a:t>
            </a:r>
            <a:r>
              <a:rPr lang="de-DE" sz="1800" dirty="0" smtClean="0">
                <a:latin typeface="Helvetica"/>
                <a:cs typeface="Helvetica"/>
              </a:rPr>
              <a:t>	HRRDN = ca</a:t>
            </a:r>
            <a:r>
              <a:rPr lang="de-DE" sz="1800" dirty="0">
                <a:latin typeface="Helvetica"/>
                <a:cs typeface="Helvetica"/>
              </a:rPr>
              <a:t>. 1800 </a:t>
            </a:r>
            <a:r>
              <a:rPr lang="de-DE" sz="1800" dirty="0" smtClean="0">
                <a:latin typeface="Helvetica"/>
                <a:cs typeface="Helvetica"/>
              </a:rPr>
              <a:t>politische </a:t>
            </a:r>
            <a:r>
              <a:rPr lang="de-DE" sz="1800" dirty="0">
                <a:latin typeface="Helvetica"/>
                <a:cs typeface="Helvetica"/>
              </a:rPr>
              <a:t>Einheiten</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279862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Föderalismus</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Zur </a:t>
            </a:r>
            <a:r>
              <a:rPr lang="de-DE" sz="2200" u="sng" dirty="0">
                <a:latin typeface="Helvetica"/>
                <a:cs typeface="Helvetica"/>
              </a:rPr>
              <a:t>Geschichte der deutschen </a:t>
            </a:r>
            <a:r>
              <a:rPr lang="de-DE" sz="2200" u="sng" dirty="0" smtClean="0">
                <a:latin typeface="Helvetica"/>
                <a:cs typeface="Helvetica"/>
              </a:rPr>
              <a:t>Bundesländer (2)</a:t>
            </a:r>
            <a:r>
              <a:rPr lang="de-DE" sz="2200" dirty="0">
                <a:latin typeface="Helvetica"/>
                <a:cs typeface="Helvetica"/>
              </a:rPr>
              <a:t> </a:t>
            </a:r>
            <a:br>
              <a:rPr lang="de-DE" sz="22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b="1" dirty="0">
                <a:latin typeface="Helvetica"/>
                <a:cs typeface="Helvetica"/>
              </a:rPr>
              <a:t> </a:t>
            </a:r>
            <a:r>
              <a:rPr lang="de-DE" sz="1800" b="1" dirty="0" smtClean="0">
                <a:latin typeface="Helvetica"/>
                <a:cs typeface="Helvetica"/>
              </a:rPr>
              <a:t>4</a:t>
            </a:r>
            <a:r>
              <a:rPr lang="de-DE" sz="1800" b="1" dirty="0">
                <a:latin typeface="Helvetica"/>
                <a:cs typeface="Helvetica"/>
              </a:rPr>
              <a:t>. </a:t>
            </a:r>
            <a:r>
              <a:rPr lang="de-DE" sz="1800" b="1" dirty="0" smtClean="0">
                <a:solidFill>
                  <a:srgbClr val="FF6600"/>
                </a:solidFill>
                <a:latin typeface="Helvetica"/>
                <a:cs typeface="Helvetica"/>
              </a:rPr>
              <a:t>Bundesstaaten</a:t>
            </a:r>
            <a:r>
              <a:rPr lang="de-DE" sz="1800" b="1" dirty="0" smtClean="0">
                <a:latin typeface="Helvetica"/>
                <a:cs typeface="Helvetica"/>
              </a:rPr>
              <a:t> im Deutschen Kaiserreich</a:t>
            </a:r>
            <a:r>
              <a:rPr lang="de-DE" sz="1800" dirty="0">
                <a:latin typeface="Helvetica"/>
                <a:cs typeface="Helvetica"/>
              </a:rPr>
              <a:t/>
            </a:r>
            <a:br>
              <a:rPr lang="de-DE" sz="1800" dirty="0">
                <a:latin typeface="Helvetica"/>
                <a:cs typeface="Helvetica"/>
              </a:rPr>
            </a:br>
            <a:r>
              <a:rPr lang="de-DE" sz="1800" dirty="0">
                <a:latin typeface="Helvetica"/>
                <a:cs typeface="Helvetica"/>
              </a:rPr>
              <a:t>1871		Deutsches Reich – betont </a:t>
            </a:r>
            <a:r>
              <a:rPr lang="de-DE" sz="1800" u="sng" dirty="0">
                <a:latin typeface="Helvetica"/>
                <a:cs typeface="Helvetica"/>
              </a:rPr>
              <a:t>föderalistische Struktur</a:t>
            </a:r>
            <a:r>
              <a:rPr lang="de-DE" sz="1800" dirty="0">
                <a:latin typeface="Helvetica"/>
                <a:cs typeface="Helvetica"/>
              </a:rPr>
              <a:t>: </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Bundesrat: 25 Bundesstaaten</a:t>
            </a:r>
            <a:r>
              <a:rPr lang="de-DE" sz="1800" dirty="0">
                <a:latin typeface="Helvetica"/>
                <a:cs typeface="Helvetica"/>
              </a:rPr>
              <a:t/>
            </a:r>
            <a:br>
              <a:rPr lang="de-DE" sz="1800" dirty="0">
                <a:latin typeface="Helvetica"/>
                <a:cs typeface="Helvetica"/>
              </a:rPr>
            </a:br>
            <a:r>
              <a:rPr lang="de-DE" sz="1800" dirty="0">
                <a:latin typeface="Helvetica"/>
                <a:cs typeface="Helvetica"/>
              </a:rPr>
              <a:t>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b="1" dirty="0" smtClean="0">
                <a:latin typeface="Helvetica"/>
                <a:cs typeface="Helvetica"/>
              </a:rPr>
              <a:t>5</a:t>
            </a:r>
            <a:r>
              <a:rPr lang="de-DE" sz="1800" b="1" dirty="0">
                <a:latin typeface="Helvetica"/>
                <a:cs typeface="Helvetica"/>
              </a:rPr>
              <a:t>. </a:t>
            </a:r>
            <a:r>
              <a:rPr lang="de-DE" sz="1800" b="1" dirty="0" smtClean="0">
                <a:solidFill>
                  <a:srgbClr val="FF6600"/>
                </a:solidFill>
                <a:latin typeface="Helvetica"/>
                <a:cs typeface="Helvetica"/>
              </a:rPr>
              <a:t>Reichsländer</a:t>
            </a:r>
            <a:r>
              <a:rPr lang="de-DE" sz="1800" b="1" dirty="0" smtClean="0">
                <a:latin typeface="Helvetica"/>
                <a:cs typeface="Helvetica"/>
              </a:rPr>
              <a:t> (Weimar) / </a:t>
            </a:r>
            <a:r>
              <a:rPr lang="de-DE" sz="1800" b="1" dirty="0" smtClean="0">
                <a:solidFill>
                  <a:srgbClr val="FF6600"/>
                </a:solidFill>
                <a:latin typeface="Helvetica"/>
                <a:cs typeface="Helvetica"/>
              </a:rPr>
              <a:t>Bundesländer</a:t>
            </a:r>
            <a:r>
              <a:rPr lang="de-DE" sz="1800" dirty="0">
                <a:latin typeface="Helvetica"/>
                <a:cs typeface="Helvetica"/>
              </a:rPr>
              <a:t> </a:t>
            </a:r>
            <a:r>
              <a:rPr lang="de-DE" sz="1800" b="1" dirty="0" smtClean="0">
                <a:latin typeface="Helvetica"/>
                <a:cs typeface="Helvetica"/>
              </a:rPr>
              <a:t>(BRD)</a:t>
            </a:r>
            <a:br>
              <a:rPr lang="de-DE" sz="1800" b="1" dirty="0" smtClean="0">
                <a:latin typeface="Helvetica"/>
                <a:cs typeface="Helvetica"/>
              </a:rPr>
            </a:br>
            <a:r>
              <a:rPr lang="de-DE" sz="1800" dirty="0" smtClean="0">
                <a:latin typeface="Helvetica"/>
                <a:cs typeface="Helvetica"/>
              </a:rPr>
              <a:t>1918</a:t>
            </a:r>
            <a:r>
              <a:rPr lang="de-DE" sz="1800" dirty="0">
                <a:latin typeface="Helvetica"/>
                <a:cs typeface="Helvetica"/>
              </a:rPr>
              <a:t>/19 	Weimarer Republik: </a:t>
            </a:r>
            <a:r>
              <a:rPr lang="de-DE" sz="1800" u="sng" dirty="0">
                <a:latin typeface="Helvetica"/>
                <a:cs typeface="Helvetica"/>
              </a:rPr>
              <a:t>alle dt. </a:t>
            </a:r>
            <a:r>
              <a:rPr lang="de-DE" sz="1800" u="sng" dirty="0" smtClean="0">
                <a:latin typeface="Helvetica"/>
                <a:cs typeface="Helvetica"/>
              </a:rPr>
              <a:t>Reichsländer </a:t>
            </a:r>
            <a:r>
              <a:rPr lang="de-DE" sz="1800" u="sng" dirty="0">
                <a:latin typeface="Helvetica"/>
                <a:cs typeface="Helvetica"/>
              </a:rPr>
              <a:t>demokratische </a:t>
            </a:r>
            <a:r>
              <a:rPr lang="de-DE" sz="1800" u="sng" dirty="0" smtClean="0">
                <a:latin typeface="Helvetica"/>
                <a:cs typeface="Helvetica"/>
              </a:rPr>
              <a:t>Republiken</a:t>
            </a:r>
            <a:r>
              <a:rPr lang="de-DE" sz="1800" dirty="0" smtClean="0">
                <a:latin typeface="Helvetica"/>
                <a:cs typeface="Helvetica"/>
              </a:rPr>
              <a:t> 				(teilweise Bezeichnung als ‚</a:t>
            </a:r>
            <a:r>
              <a:rPr lang="de-DE" sz="1800" dirty="0" smtClean="0">
                <a:solidFill>
                  <a:srgbClr val="FF6600"/>
                </a:solidFill>
                <a:latin typeface="Helvetica"/>
                <a:cs typeface="Helvetica"/>
              </a:rPr>
              <a:t>Freistaaten</a:t>
            </a:r>
            <a:r>
              <a:rPr lang="de-DE" sz="1800" dirty="0" smtClean="0">
                <a:latin typeface="Helvetica"/>
                <a:cs typeface="Helvetica"/>
              </a:rPr>
              <a:t>‘ = </a:t>
            </a:r>
            <a:r>
              <a:rPr lang="de-DE" sz="1800" dirty="0" err="1" smtClean="0">
                <a:latin typeface="Helvetica"/>
                <a:cs typeface="Helvetica"/>
              </a:rPr>
              <a:t>monarchiefreie</a:t>
            </a:r>
            <a:r>
              <a:rPr lang="de-DE" sz="1800" dirty="0" smtClean="0">
                <a:latin typeface="Helvetica"/>
                <a:cs typeface="Helvetica"/>
              </a:rPr>
              <a:t> Staaten)</a:t>
            </a:r>
            <a:r>
              <a:rPr lang="de-DE" sz="1800" dirty="0">
                <a:latin typeface="Helvetica"/>
                <a:cs typeface="Helvetica"/>
              </a:rPr>
              <a:t/>
            </a:r>
            <a:br>
              <a:rPr lang="de-DE" sz="1800" dirty="0">
                <a:latin typeface="Helvetica"/>
                <a:cs typeface="Helvetica"/>
              </a:rPr>
            </a:br>
            <a:r>
              <a:rPr lang="de-DE" sz="1800" dirty="0" smtClean="0">
                <a:latin typeface="Helvetica"/>
                <a:cs typeface="Helvetica"/>
              </a:rPr>
              <a:t>1933-45 	NS</a:t>
            </a:r>
            <a:r>
              <a:rPr lang="de-DE" sz="1800" dirty="0">
                <a:latin typeface="Helvetica"/>
                <a:cs typeface="Helvetica"/>
              </a:rPr>
              <a:t>-Regime: </a:t>
            </a:r>
            <a:r>
              <a:rPr lang="de-DE" sz="1800" dirty="0" smtClean="0">
                <a:latin typeface="Helvetica"/>
                <a:cs typeface="Helvetica"/>
              </a:rPr>
              <a:t>1934 Abschaffung der Länder (1932: ‚Preußenschlag‘)</a:t>
            </a:r>
            <a:r>
              <a:rPr lang="de-DE" sz="1800" dirty="0">
                <a:latin typeface="Helvetica"/>
                <a:cs typeface="Helvetica"/>
              </a:rPr>
              <a:t/>
            </a:r>
            <a:br>
              <a:rPr lang="de-DE" sz="1800" dirty="0">
                <a:latin typeface="Helvetica"/>
                <a:cs typeface="Helvetica"/>
              </a:rPr>
            </a:br>
            <a:r>
              <a:rPr lang="de-DE" sz="1800" dirty="0">
                <a:latin typeface="Helvetica"/>
                <a:cs typeface="Helvetica"/>
              </a:rPr>
              <a:t>1949 	Gründung der Bundesrepublik / Gründung der DDR (hier 1952 Aufhebung </a:t>
            </a:r>
            <a:r>
              <a:rPr lang="de-DE" sz="1800" dirty="0" smtClean="0">
                <a:latin typeface="Helvetica"/>
                <a:cs typeface="Helvetica"/>
              </a:rPr>
              <a:t>		der </a:t>
            </a:r>
            <a:r>
              <a:rPr lang="de-DE" sz="1800" dirty="0">
                <a:latin typeface="Helvetica"/>
                <a:cs typeface="Helvetica"/>
              </a:rPr>
              <a:t>Länder)</a:t>
            </a:r>
            <a:br>
              <a:rPr lang="de-DE" sz="1800" dirty="0">
                <a:latin typeface="Helvetica"/>
                <a:cs typeface="Helvetica"/>
              </a:rPr>
            </a:br>
            <a:r>
              <a:rPr lang="de-DE" sz="1800" dirty="0" smtClean="0">
                <a:latin typeface="Helvetica"/>
                <a:cs typeface="Helvetica"/>
              </a:rPr>
              <a:t>1952 </a:t>
            </a:r>
            <a:r>
              <a:rPr lang="de-DE" sz="1800" dirty="0">
                <a:latin typeface="Helvetica"/>
                <a:cs typeface="Helvetica"/>
              </a:rPr>
              <a:t>	</a:t>
            </a:r>
            <a:r>
              <a:rPr lang="de-DE" sz="1800" dirty="0" smtClean="0">
                <a:latin typeface="Helvetica"/>
                <a:cs typeface="Helvetica"/>
              </a:rPr>
              <a:t>Gründung </a:t>
            </a:r>
            <a:r>
              <a:rPr lang="de-DE" sz="1800" dirty="0">
                <a:latin typeface="Helvetica"/>
                <a:cs typeface="Helvetica"/>
              </a:rPr>
              <a:t>von Baden-</a:t>
            </a:r>
            <a:r>
              <a:rPr lang="de-DE" sz="1800" dirty="0" smtClean="0">
                <a:latin typeface="Helvetica"/>
                <a:cs typeface="Helvetica"/>
              </a:rPr>
              <a:t>Württemberg (aus drei Einheiten)</a:t>
            </a:r>
            <a:br>
              <a:rPr lang="de-DE" sz="1800" dirty="0" smtClean="0">
                <a:latin typeface="Helvetica"/>
                <a:cs typeface="Helvetica"/>
              </a:rPr>
            </a:br>
            <a:r>
              <a:rPr lang="de-DE" sz="1800" dirty="0" smtClean="0">
                <a:latin typeface="Helvetica"/>
                <a:cs typeface="Helvetica"/>
              </a:rPr>
              <a:t>1957 </a:t>
            </a:r>
            <a:r>
              <a:rPr lang="de-DE" sz="1800" dirty="0">
                <a:latin typeface="Helvetica"/>
                <a:cs typeface="Helvetica"/>
              </a:rPr>
              <a:t>	</a:t>
            </a:r>
            <a:r>
              <a:rPr lang="de-DE" sz="1800" dirty="0" smtClean="0">
                <a:latin typeface="Helvetica"/>
                <a:cs typeface="Helvetica"/>
              </a:rPr>
              <a:t>Eingliederung </a:t>
            </a:r>
            <a:r>
              <a:rPr lang="de-DE" sz="1800" dirty="0">
                <a:latin typeface="Helvetica"/>
                <a:cs typeface="Helvetica"/>
              </a:rPr>
              <a:t>des Saarlandes in die Bundesrepublik</a:t>
            </a:r>
            <a:br>
              <a:rPr lang="de-DE" sz="1800" dirty="0">
                <a:latin typeface="Helvetica"/>
                <a:cs typeface="Helvetica"/>
              </a:rPr>
            </a:br>
            <a:r>
              <a:rPr lang="de-DE" sz="1800" dirty="0">
                <a:latin typeface="Helvetica"/>
                <a:cs typeface="Helvetica"/>
              </a:rPr>
              <a:t>1990 	</a:t>
            </a:r>
            <a:r>
              <a:rPr lang="de-DE" sz="1800" dirty="0" smtClean="0">
                <a:latin typeface="Helvetica"/>
                <a:cs typeface="Helvetica"/>
              </a:rPr>
              <a:t>Gründung = Beitritt der </a:t>
            </a:r>
            <a:r>
              <a:rPr lang="de-DE" sz="1800" dirty="0">
                <a:latin typeface="Helvetica"/>
                <a:cs typeface="Helvetica"/>
              </a:rPr>
              <a:t>‚neuen Bundesländer’ im </a:t>
            </a:r>
            <a:r>
              <a:rPr lang="de-DE" sz="1800" dirty="0" smtClean="0">
                <a:latin typeface="Helvetica"/>
                <a:cs typeface="Helvetica"/>
              </a:rPr>
              <a:t>Beitrittsgebiet</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8906769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r>
              <a:rPr lang="de-DE" sz="2200" dirty="0" smtClean="0">
                <a:latin typeface="Helvetica"/>
                <a:cs typeface="Helvetica"/>
              </a:rPr>
              <a:t/>
            </a:r>
            <a:br>
              <a:rPr lang="de-DE" sz="2200" dirty="0" smtClean="0">
                <a:latin typeface="Helvetica"/>
                <a:cs typeface="Helvetica"/>
              </a:rPr>
            </a:br>
            <a:r>
              <a:rPr lang="de-DE" sz="1800" u="sng" dirty="0" smtClean="0">
                <a:latin typeface="Helvetica"/>
                <a:cs typeface="Helvetica"/>
              </a:rPr>
              <a:t>HRRDN 1789</a:t>
            </a:r>
            <a:r>
              <a:rPr lang="de-DE" sz="1800" dirty="0">
                <a:latin typeface="Helvetica"/>
                <a:cs typeface="Helvetica"/>
              </a:rPr>
              <a:t>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HRR_178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776" y="1319665"/>
            <a:ext cx="5292448" cy="4320000"/>
          </a:xfrm>
          <a:prstGeom prst="rect">
            <a:avLst/>
          </a:prstGeom>
        </p:spPr>
      </p:pic>
    </p:spTree>
    <p:extLst>
      <p:ext uri="{BB962C8B-B14F-4D97-AF65-F5344CB8AC3E}">
        <p14:creationId xmlns:p14="http://schemas.microsoft.com/office/powerpoint/2010/main" val="30210645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u="sng" dirty="0" smtClean="0">
                <a:latin typeface="Helvetica"/>
                <a:cs typeface="Helvetica"/>
              </a:rPr>
              <a:t>Grundgesetz</a:t>
            </a:r>
            <a:r>
              <a:rPr lang="de-DE" sz="2200" dirty="0" smtClean="0">
                <a:latin typeface="Helvetica"/>
                <a:cs typeface="Helvetica"/>
              </a:rPr>
              <a:t> (3)</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000" dirty="0" smtClean="0">
                <a:solidFill>
                  <a:srgbClr val="FF6600"/>
                </a:solidFill>
                <a:latin typeface="Helvetica"/>
                <a:cs typeface="Helvetica"/>
              </a:rPr>
              <a:t>Verfassungspatriotismus</a:t>
            </a: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Dolf Sternberger, 23. Mai 1979: „Verfassungspatriotismus“ (FAZ)</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t>
            </a:r>
            <a:r>
              <a:rPr lang="de-DE" sz="1600" dirty="0" smtClean="0">
                <a:latin typeface="Helvetica"/>
                <a:cs typeface="Helvetica"/>
              </a:rPr>
              <a:t>- „lebende Verfassung“</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 „Das Nationalgefühl bleibt verwundet, wir leben nicht im ganzen Deutschland. Aber wir 	leben in einer ganzen Verfassung, in einem ganzen 	Verfassungsstaat, und das ist selbst 	eine Art von Vaterland.“</a:t>
            </a:r>
            <a:br>
              <a:rPr lang="de-DE" sz="16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vgl. das Konzept der ‚Willensnation‘ (Schweiz)</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Universalität und Rationalität der Verfassung + (affektive) Identifikation mit der Verfassung über </a:t>
            </a:r>
            <a:r>
              <a:rPr lang="de-DE" sz="1800" dirty="0" smtClean="0">
                <a:solidFill>
                  <a:srgbClr val="FF6600"/>
                </a:solidFill>
                <a:latin typeface="Helvetica"/>
                <a:cs typeface="Helvetica"/>
              </a:rPr>
              <a:t>soziale und politische Partizipation</a:t>
            </a: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t>
            </a:r>
            <a:r>
              <a:rPr lang="de-DE" sz="1800" dirty="0" err="1" smtClean="0">
                <a:latin typeface="Helvetica"/>
                <a:cs typeface="Helvetica"/>
              </a:rPr>
              <a:t>vs</a:t>
            </a:r>
            <a:r>
              <a:rPr lang="de-DE" sz="1800" dirty="0" smtClean="0">
                <a:latin typeface="Helvetica"/>
                <a:cs typeface="Helvetica"/>
              </a:rPr>
              <a:t> (inhaltlich gefüllte) Konzepte nationaler / kultureller Identität</a:t>
            </a:r>
            <a:r>
              <a:rPr lang="de-DE" sz="1800" dirty="0">
                <a:latin typeface="Helvetica"/>
                <a:cs typeface="Helvetica"/>
              </a:rPr>
              <a:t> </a:t>
            </a:r>
            <a:r>
              <a:rPr lang="de-DE" sz="1800" dirty="0" smtClean="0">
                <a:latin typeface="Helvetica"/>
                <a:cs typeface="Helvetica"/>
              </a:rPr>
              <a:t>und Vorstellungen einer (deutschen) ‚Leitkultur‘</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t>
            </a:r>
            <a:r>
              <a:rPr lang="de-DE" sz="1600" dirty="0" smtClean="0">
                <a:latin typeface="Helvetica"/>
                <a:cs typeface="Helvetica"/>
              </a:rPr>
              <a:t>vgl. Joachim Gauck: </a:t>
            </a:r>
            <a:r>
              <a:rPr lang="de-DE" sz="1600" dirty="0" smtClean="0">
                <a:latin typeface="Helvetica"/>
                <a:cs typeface="Helvetica"/>
                <a:hlinkClick r:id="rId2"/>
              </a:rPr>
              <a:t>http://www.bundespraesident.de/SharedDocs/Reden/DE/Joachim-</a:t>
            </a:r>
            <a:r>
              <a:rPr lang="de-DE" sz="1600" dirty="0" smtClean="0">
                <a:latin typeface="Helvetica"/>
                <a:cs typeface="Helvetica"/>
              </a:rPr>
              <a:t>	Gauck/Reden/2017/01/170118-Amtszeitende-Rede</a:t>
            </a:r>
            <a:br>
              <a:rPr lang="de-DE" sz="16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1842832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510790"/>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Geschichte der Bundesrepublik Deutschland (BRD)</a:t>
            </a:r>
            <a:br>
              <a:rPr lang="de-DE" sz="2200" u="sng" dirty="0" smtClean="0">
                <a:latin typeface="Helvetica"/>
                <a:cs typeface="Helvetica"/>
              </a:rPr>
            </a:br>
            <a:r>
              <a:rPr lang="de-DE" sz="2200" dirty="0">
                <a:latin typeface="Helvetica"/>
                <a:cs typeface="Helvetica"/>
              </a:rPr>
              <a:t/>
            </a:r>
            <a:br>
              <a:rPr lang="de-DE" sz="2200" dirty="0">
                <a:latin typeface="Helvetica"/>
                <a:cs typeface="Helvetica"/>
              </a:rPr>
            </a:br>
            <a:r>
              <a:rPr lang="de-DE" sz="1800" dirty="0" smtClean="0">
                <a:latin typeface="Helvetica"/>
                <a:cs typeface="Helvetica"/>
              </a:rPr>
              <a:t>23. 04. 1949		Gründung der BRD</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a:latin typeface="Helvetica"/>
                <a:cs typeface="Helvetica"/>
              </a:rPr>
              <a:t>0</a:t>
            </a:r>
            <a:r>
              <a:rPr lang="de-DE" sz="1800" dirty="0" smtClean="0">
                <a:latin typeface="Helvetica"/>
                <a:cs typeface="Helvetica"/>
              </a:rPr>
              <a:t>7. 10. 1949		Gründung der DDR</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17. 06. 1953		Volksaufstand in der DDR</a:t>
            </a:r>
            <a:br>
              <a:rPr lang="de-DE" sz="1800" dirty="0" smtClean="0">
                <a:latin typeface="Helvetica"/>
                <a:cs typeface="Helvetica"/>
              </a:rPr>
            </a:br>
            <a:r>
              <a:rPr lang="de-DE" sz="1800" dirty="0" smtClean="0">
                <a:latin typeface="Helvetica"/>
                <a:cs typeface="Helvetica"/>
              </a:rPr>
              <a:t>					= bis 1990 Nationalfeiertag der Bundesrepublik</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13. 08. 1961		Bau der Berliner Mauer</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09. 11. 1989		Fall der Berliner Mauer</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der </a:t>
            </a:r>
            <a:r>
              <a:rPr lang="de-DE" sz="1800" dirty="0" smtClean="0">
                <a:solidFill>
                  <a:srgbClr val="FF6600"/>
                </a:solidFill>
                <a:latin typeface="Helvetica"/>
                <a:cs typeface="Helvetica"/>
              </a:rPr>
              <a:t>9. November</a:t>
            </a:r>
            <a:r>
              <a:rPr lang="de-DE" sz="1800" dirty="0">
                <a:solidFill>
                  <a:srgbClr val="FF6600"/>
                </a:solidFill>
                <a:latin typeface="Helvetica"/>
                <a:cs typeface="Helvetica"/>
              </a:rPr>
              <a:t> </a:t>
            </a:r>
            <a:r>
              <a:rPr lang="de-DE" sz="1800" dirty="0" smtClean="0">
                <a:latin typeface="Helvetica"/>
                <a:cs typeface="Helvetica"/>
              </a:rPr>
              <a:t>in der deutschen Geschichte:</a:t>
            </a:r>
            <a:r>
              <a:rPr lang="de-DE" sz="1800" dirty="0">
                <a:latin typeface="Helvetica"/>
                <a:cs typeface="Helvetica"/>
              </a:rPr>
              <a:t/>
            </a:r>
            <a:br>
              <a:rPr lang="de-DE" sz="1800" dirty="0">
                <a:latin typeface="Helvetica"/>
                <a:cs typeface="Helvetica"/>
              </a:rPr>
            </a:br>
            <a:r>
              <a:rPr lang="de-DE" sz="1800" dirty="0" smtClean="0">
                <a:latin typeface="Helvetica"/>
                <a:cs typeface="Helvetica"/>
              </a:rPr>
              <a:t>		1918: Ausrufung der Republik durch Philipp Scheidemann (SPD)	</a:t>
            </a:r>
            <a:r>
              <a:rPr lang="de-DE" sz="1800" dirty="0">
                <a:latin typeface="Helvetica"/>
                <a:cs typeface="Helvetica"/>
              </a:rPr>
              <a:t/>
            </a:r>
            <a:br>
              <a:rPr lang="de-DE" sz="1800" dirty="0">
                <a:latin typeface="Helvetica"/>
                <a:cs typeface="Helvetica"/>
              </a:rPr>
            </a:br>
            <a:r>
              <a:rPr lang="de-DE" sz="1800" dirty="0" smtClean="0">
                <a:latin typeface="Helvetica"/>
                <a:cs typeface="Helvetica"/>
              </a:rPr>
              <a:t>		1923: Niederschlagung des Hitler-Ludendorff-Putschs</a:t>
            </a:r>
            <a:br>
              <a:rPr lang="de-DE" sz="1800" dirty="0" smtClean="0">
                <a:latin typeface="Helvetica"/>
                <a:cs typeface="Helvetica"/>
              </a:rPr>
            </a:br>
            <a:r>
              <a:rPr lang="de-DE" sz="1800" dirty="0">
                <a:latin typeface="Helvetica"/>
                <a:cs typeface="Helvetica"/>
              </a:rPr>
              <a:t>	</a:t>
            </a:r>
            <a:r>
              <a:rPr lang="de-DE" sz="1800" dirty="0" smtClean="0">
                <a:latin typeface="Helvetica"/>
                <a:cs typeface="Helvetica"/>
              </a:rPr>
              <a:t>	1938</a:t>
            </a:r>
            <a:r>
              <a:rPr lang="de-DE" sz="1800" dirty="0">
                <a:latin typeface="Helvetica"/>
                <a:cs typeface="Helvetica"/>
              </a:rPr>
              <a:t>: </a:t>
            </a:r>
            <a:r>
              <a:rPr lang="de-DE" sz="1800" dirty="0" smtClean="0">
                <a:latin typeface="Helvetica"/>
                <a:cs typeface="Helvetica"/>
              </a:rPr>
              <a:t>Pogromnacht</a:t>
            </a:r>
            <a:br>
              <a:rPr lang="de-DE" sz="1800" dirty="0" smtClean="0">
                <a:latin typeface="Helvetica"/>
                <a:cs typeface="Helvetica"/>
              </a:rPr>
            </a:br>
            <a:r>
              <a:rPr lang="de-DE" sz="1800" dirty="0">
                <a:latin typeface="Helvetica"/>
                <a:cs typeface="Helvetica"/>
              </a:rPr>
              <a:t>	</a:t>
            </a:r>
            <a:r>
              <a:rPr lang="de-DE" sz="1800" dirty="0" smtClean="0">
                <a:latin typeface="Helvetica"/>
                <a:cs typeface="Helvetica"/>
              </a:rPr>
              <a:t>	1989: Mauerfall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03. 10. 1990		Wiedervereinigung</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4954580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536190"/>
          </a:xfrm>
        </p:spPr>
        <p:txBody>
          <a:bodyPr>
            <a:normAutofit fontScale="90000"/>
          </a:bodyPr>
          <a:lstStyle/>
          <a:p>
            <a:pPr algn="l"/>
            <a:r>
              <a:rPr lang="de-DE" sz="2200" u="sng" dirty="0" smtClean="0">
                <a:latin typeface="Helvetica"/>
                <a:cs typeface="Helvetica"/>
              </a:rPr>
              <a:t>Deutsche Sprache</a:t>
            </a:r>
            <a:br>
              <a:rPr lang="de-DE" sz="22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dirty="0" smtClean="0">
                <a:latin typeface="Helvetica"/>
                <a:cs typeface="Helvetica"/>
              </a:rPr>
              <a:t>- 90 bis 105 Millionen Muttersprachler</a:t>
            </a: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- 80 Millionen Zweit- und Fremdsprachler</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deutsche Minderheit in Tschechien: ca. 40 000</a:t>
            </a:r>
            <a:r>
              <a:rPr lang="de-DE" sz="2000" dirty="0">
                <a:latin typeface="Helvetica"/>
                <a:cs typeface="Helvetica"/>
              </a:rPr>
              <a:t> </a:t>
            </a:r>
            <a:r>
              <a:rPr lang="de-DE" sz="2000" dirty="0" smtClean="0">
                <a:latin typeface="Helvetica"/>
                <a:cs typeface="Helvetica"/>
              </a:rPr>
              <a:t>Personen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t>
            </a:r>
            <a:r>
              <a:rPr lang="de-DE" sz="1800" dirty="0" smtClean="0">
                <a:latin typeface="Helvetica"/>
                <a:cs typeface="Helvetica"/>
              </a:rPr>
              <a:t>= Deutsch ist anerkannte Minderheitensprache (= Recht auf Unterricht)</a:t>
            </a:r>
            <a:br>
              <a:rPr lang="de-DE" sz="18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die mit dem Deutschen verwandteste Sprache ist </a:t>
            </a:r>
            <a:r>
              <a:rPr lang="de-DE" sz="2000" dirty="0" smtClean="0">
                <a:solidFill>
                  <a:srgbClr val="FF6600"/>
                </a:solidFill>
                <a:latin typeface="Helvetica"/>
                <a:cs typeface="Helvetica"/>
              </a:rPr>
              <a:t>Jiddisch(-</a:t>
            </a:r>
            <a:r>
              <a:rPr lang="de-DE" sz="2000" dirty="0" err="1" smtClean="0">
                <a:solidFill>
                  <a:srgbClr val="FF6600"/>
                </a:solidFill>
                <a:latin typeface="Helvetica"/>
                <a:cs typeface="Helvetica"/>
              </a:rPr>
              <a:t>Daitsch</a:t>
            </a:r>
            <a:r>
              <a:rPr lang="de-DE" sz="2000" dirty="0" smtClean="0">
                <a:solidFill>
                  <a:srgbClr val="FF6600"/>
                </a:solidFill>
                <a:latin typeface="Helvetica"/>
                <a:cs typeface="Helvetica"/>
              </a:rPr>
              <a:t>)</a:t>
            </a: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gesprochen bzw. Amtssprache in: </a:t>
            </a:r>
            <a:br>
              <a:rPr lang="de-DE" sz="2000" dirty="0" smtClean="0">
                <a:latin typeface="Helvetica"/>
                <a:cs typeface="Helvetica"/>
              </a:rPr>
            </a:br>
            <a:r>
              <a:rPr lang="de-DE" sz="2000" dirty="0" smtClean="0">
                <a:latin typeface="Helvetica"/>
                <a:cs typeface="Helvetica"/>
              </a:rPr>
              <a:t>	</a:t>
            </a:r>
            <a:r>
              <a:rPr lang="de-DE" sz="1600" dirty="0" smtClean="0">
                <a:latin typeface="Helvetica"/>
                <a:cs typeface="Helvetica"/>
              </a:rPr>
              <a:t>Deutschland, Europäische Union, Österreich, Liechtenstein, Schweiz 	(Deutschschweiz), 	Luxemburg, Belgien (Deutschsprachige 	Gemeinschaft / Kanton </a:t>
            </a:r>
            <a:r>
              <a:rPr lang="de-DE" sz="1600" dirty="0" err="1" smtClean="0">
                <a:latin typeface="Helvetica"/>
                <a:cs typeface="Helvetica"/>
              </a:rPr>
              <a:t>Malmedy</a:t>
            </a:r>
            <a:r>
              <a:rPr lang="de-DE" sz="1600" dirty="0" smtClean="0">
                <a:latin typeface="Helvetica"/>
                <a:cs typeface="Helvetica"/>
              </a:rPr>
              <a:t>), Italien 	(Südtirol), Slowakei (</a:t>
            </a:r>
            <a:r>
              <a:rPr lang="de-DE" sz="1600" dirty="0" err="1" smtClean="0">
                <a:latin typeface="Helvetica"/>
                <a:cs typeface="Helvetica"/>
              </a:rPr>
              <a:t>Krahule</a:t>
            </a:r>
            <a:r>
              <a:rPr lang="de-DE" sz="1600" dirty="0" smtClean="0">
                <a:latin typeface="Helvetica"/>
                <a:cs typeface="Helvetica"/>
              </a:rPr>
              <a:t> = </a:t>
            </a:r>
            <a:r>
              <a:rPr lang="de-DE" sz="1600" dirty="0" err="1" smtClean="0">
                <a:latin typeface="Helvetica"/>
                <a:cs typeface="Helvetica"/>
              </a:rPr>
              <a:t>Blaufuss</a:t>
            </a:r>
            <a:r>
              <a:rPr lang="de-DE" sz="1600" dirty="0" smtClean="0">
                <a:latin typeface="Helvetica"/>
                <a:cs typeface="Helvetica"/>
              </a:rPr>
              <a:t>: über 20% 	Karpatendeutsche / </a:t>
            </a:r>
            <a:r>
              <a:rPr lang="de-DE" sz="1600" dirty="0" err="1" smtClean="0">
                <a:latin typeface="Helvetica"/>
                <a:cs typeface="Helvetica"/>
              </a:rPr>
              <a:t>Kunešov</a:t>
            </a:r>
            <a:r>
              <a:rPr lang="de-DE" sz="1600" dirty="0" smtClean="0">
                <a:latin typeface="Helvetica"/>
                <a:cs typeface="Helvetica"/>
              </a:rPr>
              <a:t> = 	</a:t>
            </a:r>
            <a:r>
              <a:rPr lang="de-DE" sz="1600" dirty="0" err="1" smtClean="0">
                <a:latin typeface="Helvetica"/>
                <a:cs typeface="Helvetica"/>
              </a:rPr>
              <a:t>Kuneschhau</a:t>
            </a:r>
            <a:r>
              <a:rPr lang="de-DE" sz="1600" dirty="0" smtClean="0">
                <a:latin typeface="Helvetica"/>
                <a:cs typeface="Helvetica"/>
              </a:rPr>
              <a:t>: 18% Deutsche, D. hier nicht Amtssprache), Brasilien (9 Gemeinden), 	Frankreich (Elsass </a:t>
            </a:r>
            <a:r>
              <a:rPr lang="de-DE" sz="1600" dirty="0">
                <a:latin typeface="Helvetica"/>
                <a:cs typeface="Helvetica"/>
              </a:rPr>
              <a:t>/ </a:t>
            </a:r>
            <a:r>
              <a:rPr lang="de-DE" sz="1600" dirty="0" smtClean="0">
                <a:latin typeface="Helvetica"/>
                <a:cs typeface="Helvetica"/>
              </a:rPr>
              <a:t>Lothringen, hier aber nicht Amtssprache) u.a.</a:t>
            </a:r>
            <a:endParaRPr lang="de-DE" sz="1600" dirty="0">
              <a:latin typeface="Helvetica"/>
              <a:cs typeface="Helvetica"/>
            </a:endParaRPr>
          </a:p>
        </p:txBody>
      </p:sp>
    </p:spTree>
    <p:extLst>
      <p:ext uri="{BB962C8B-B14F-4D97-AF65-F5344CB8AC3E}">
        <p14:creationId xmlns:p14="http://schemas.microsoft.com/office/powerpoint/2010/main" val="12133346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Bundeskanzler*innen</a:t>
            </a:r>
            <a:r>
              <a:rPr lang="de-DE" sz="2200" dirty="0" smtClean="0">
                <a:latin typeface="Helvetica"/>
                <a:cs typeface="Helvetica"/>
              </a:rPr>
              <a:t/>
            </a:r>
            <a:br>
              <a:rPr lang="de-DE" sz="22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Konrad Adenauer (CDU)</a:t>
            </a:r>
            <a:r>
              <a:rPr lang="de-DE" sz="1800" dirty="0">
                <a:latin typeface="Helvetica"/>
                <a:cs typeface="Helvetica"/>
              </a:rPr>
              <a:t> </a:t>
            </a:r>
            <a:r>
              <a:rPr lang="de-DE" sz="1800" dirty="0" smtClean="0">
                <a:latin typeface="Helvetica"/>
                <a:cs typeface="Helvetica"/>
              </a:rPr>
              <a:t>– Westintegration</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Ludwig Erhard (CDU) – soziale Marktwirtschaft</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Kurt Georg Kiesinger (CDU) – NS-Vergangenheit</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Willy Brandt (SPD) – Ostpolitik / „mehr Demokratie wagen“</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Helmut Schmidt (SPD) – Pragmatismus</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Helmut Kohl (CDU) – Wiedervereinigung</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Gerhard Schröder (SPD) – rot/grün / Agenda 2010 (Hartz IV)</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Angela Merkel (CDU)</a:t>
            </a:r>
            <a:r>
              <a:rPr lang="de-DE" sz="1800" dirty="0">
                <a:latin typeface="Helvetica"/>
                <a:cs typeface="Helvetica"/>
              </a:rPr>
              <a:t> </a:t>
            </a:r>
            <a:r>
              <a:rPr lang="de-DE" sz="1800" dirty="0" smtClean="0">
                <a:latin typeface="Helvetica"/>
                <a:cs typeface="Helvetica"/>
              </a:rPr>
              <a:t>– Energiewende</a:t>
            </a:r>
            <a:r>
              <a:rPr lang="de-DE" sz="1800" dirty="0">
                <a:latin typeface="Helvetica"/>
                <a:cs typeface="Helvetica"/>
              </a:rPr>
              <a:t> </a:t>
            </a:r>
            <a:r>
              <a:rPr lang="de-DE" sz="1800" dirty="0" smtClean="0">
                <a:latin typeface="Helvetica"/>
                <a:cs typeface="Helvetica"/>
              </a:rPr>
              <a:t>/ ‚Flüchtlingskrise‘</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9802048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1950er Jahre</a:t>
            </a:r>
            <a:r>
              <a:rPr lang="de-DE" sz="2200" dirty="0">
                <a:latin typeface="Helvetica"/>
                <a:cs typeface="Helvetica"/>
              </a:rPr>
              <a:t> </a:t>
            </a:r>
            <a:r>
              <a:rPr lang="de-DE" sz="2200" dirty="0" smtClean="0">
                <a:latin typeface="Helvetica"/>
                <a:cs typeface="Helvetica"/>
              </a:rPr>
              <a:t>= </a:t>
            </a:r>
            <a:r>
              <a:rPr lang="de-DE" sz="2200" dirty="0" smtClean="0">
                <a:solidFill>
                  <a:srgbClr val="FFFF00"/>
                </a:solidFill>
                <a:latin typeface="Helvetica"/>
                <a:cs typeface="Helvetica"/>
              </a:rPr>
              <a:t>4 x W</a:t>
            </a:r>
            <a:r>
              <a:rPr lang="de-DE" sz="2200" u="sng" dirty="0" smtClean="0">
                <a:latin typeface="Helvetica"/>
                <a:cs typeface="Helvetica"/>
              </a:rPr>
              <a:t/>
            </a:r>
            <a:br>
              <a:rPr lang="de-DE" sz="2200" u="sng" dirty="0" smtClean="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dirty="0" smtClean="0">
                <a:solidFill>
                  <a:srgbClr val="FF6600"/>
                </a:solidFill>
                <a:latin typeface="Helvetica"/>
                <a:cs typeface="Helvetica"/>
              </a:rPr>
              <a:t>Restauration</a:t>
            </a:r>
            <a:r>
              <a:rPr lang="de-DE" sz="2200" u="sng" dirty="0" smtClean="0">
                <a:latin typeface="Helvetica"/>
                <a:cs typeface="Helvetica"/>
              </a:rPr>
              <a:t/>
            </a:r>
            <a:br>
              <a:rPr lang="de-DE" sz="2200" u="sng"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t>
            </a:r>
            <a:r>
              <a:rPr lang="de-DE" sz="2000" dirty="0" smtClean="0">
                <a:solidFill>
                  <a:srgbClr val="FFFF00"/>
                </a:solidFill>
                <a:latin typeface="Helvetica"/>
                <a:cs typeface="Helvetica"/>
              </a:rPr>
              <a:t>W</a:t>
            </a:r>
            <a:r>
              <a:rPr lang="de-DE" sz="2000" dirty="0" smtClean="0">
                <a:latin typeface="Helvetica"/>
                <a:cs typeface="Helvetica"/>
              </a:rPr>
              <a:t>iederaufbau</a:t>
            </a:r>
            <a:br>
              <a:rPr lang="de-DE" sz="2000" dirty="0" smtClean="0">
                <a:latin typeface="Helvetica"/>
                <a:cs typeface="Helvetica"/>
              </a:rPr>
            </a:br>
            <a:r>
              <a:rPr lang="de-DE" sz="2000" dirty="0">
                <a:latin typeface="Helvetica"/>
                <a:cs typeface="Helvetica"/>
              </a:rPr>
              <a:t>	</a:t>
            </a:r>
            <a:r>
              <a:rPr lang="de-DE" sz="1800" dirty="0" smtClean="0">
                <a:latin typeface="Helvetica"/>
                <a:cs typeface="Helvetica"/>
              </a:rPr>
              <a:t>vgl. ‚Trümmerliteratur‘, Mythos ‚Trümmerfrauen‘</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2000" dirty="0" smtClean="0">
                <a:latin typeface="Helvetica"/>
                <a:cs typeface="Helvetica"/>
              </a:rPr>
              <a:t>- </a:t>
            </a:r>
            <a:r>
              <a:rPr lang="de-DE" sz="2000" dirty="0" smtClean="0">
                <a:solidFill>
                  <a:srgbClr val="FFFF00"/>
                </a:solidFill>
                <a:latin typeface="Helvetica"/>
                <a:cs typeface="Helvetica"/>
              </a:rPr>
              <a:t>W</a:t>
            </a:r>
            <a:r>
              <a:rPr lang="de-DE" sz="2000" dirty="0" smtClean="0">
                <a:latin typeface="Helvetica"/>
                <a:cs typeface="Helvetica"/>
              </a:rPr>
              <a:t>irtschaftswunder</a:t>
            </a:r>
            <a:r>
              <a:rPr lang="de-DE" sz="2000" dirty="0">
                <a:latin typeface="Helvetica"/>
                <a:cs typeface="Helvetica"/>
              </a:rPr>
              <a:t/>
            </a:r>
            <a:br>
              <a:rPr lang="de-DE" sz="2000" dirty="0">
                <a:latin typeface="Helvetica"/>
                <a:cs typeface="Helvetica"/>
              </a:rPr>
            </a:br>
            <a:r>
              <a:rPr lang="de-DE" sz="2000" dirty="0" smtClean="0">
                <a:latin typeface="Helvetica"/>
                <a:cs typeface="Helvetica"/>
              </a:rPr>
              <a:t>	</a:t>
            </a:r>
            <a:r>
              <a:rPr lang="de-DE" sz="1800" dirty="0" smtClean="0">
                <a:latin typeface="Helvetica"/>
                <a:cs typeface="Helvetica"/>
              </a:rPr>
              <a:t>- ‚Gastarbeiter‘*: ‚Anwerbeabkommen‘: 1955 mit Italien</a:t>
            </a:r>
            <a:r>
              <a:rPr lang="de-DE" sz="1800" dirty="0">
                <a:latin typeface="Helvetica"/>
                <a:cs typeface="Helvetica"/>
              </a:rPr>
              <a:t> </a:t>
            </a:r>
            <a:r>
              <a:rPr lang="de-DE" sz="1800" dirty="0" smtClean="0">
                <a:latin typeface="Helvetica"/>
                <a:cs typeface="Helvetica"/>
              </a:rPr>
              <a:t>bis 1968 mit 	Jugoslawien</a:t>
            </a:r>
            <a:r>
              <a:rPr lang="de-DE" sz="1800" dirty="0">
                <a:latin typeface="Helvetica"/>
                <a:cs typeface="Helvetica"/>
              </a:rPr>
              <a:t/>
            </a:r>
            <a:br>
              <a:rPr lang="de-DE" sz="1800" dirty="0">
                <a:latin typeface="Helvetica"/>
                <a:cs typeface="Helvetica"/>
              </a:rPr>
            </a:br>
            <a:r>
              <a:rPr lang="de-DE" sz="1800" dirty="0" smtClean="0">
                <a:latin typeface="Helvetica"/>
                <a:cs typeface="Helvetica"/>
              </a:rPr>
              <a:t>	- 1973: Ölkrise: Anwerbestopp</a:t>
            </a:r>
            <a:br>
              <a:rPr lang="de-DE" sz="1800" dirty="0" smtClean="0">
                <a:latin typeface="Helvetica"/>
                <a:cs typeface="Helvetica"/>
              </a:rPr>
            </a:br>
            <a:r>
              <a:rPr lang="de-DE" sz="1800" dirty="0" smtClean="0">
                <a:latin typeface="Helvetica"/>
                <a:cs typeface="Helvetica"/>
              </a:rPr>
              <a:t>		* Begriff nur noch historisch verwenden, klingt pejorativ</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2000" dirty="0" smtClean="0">
                <a:latin typeface="Helvetica"/>
                <a:cs typeface="Helvetica"/>
              </a:rPr>
              <a:t>- </a:t>
            </a:r>
            <a:r>
              <a:rPr lang="de-DE" sz="2000" dirty="0" smtClean="0">
                <a:solidFill>
                  <a:srgbClr val="FFFF00"/>
                </a:solidFill>
                <a:latin typeface="Helvetica"/>
                <a:cs typeface="Helvetica"/>
              </a:rPr>
              <a:t>W</a:t>
            </a:r>
            <a:r>
              <a:rPr lang="de-DE" sz="2000" dirty="0" smtClean="0">
                <a:latin typeface="Helvetica"/>
                <a:cs typeface="Helvetica"/>
              </a:rPr>
              <a:t>estintegration</a:t>
            </a:r>
            <a:br>
              <a:rPr lang="de-DE" sz="2000" dirty="0" smtClean="0">
                <a:latin typeface="Helvetica"/>
                <a:cs typeface="Helvetica"/>
              </a:rPr>
            </a:br>
            <a:r>
              <a:rPr lang="de-DE" sz="2000" dirty="0">
                <a:latin typeface="Helvetica"/>
                <a:cs typeface="Helvetica"/>
              </a:rPr>
              <a:t>	</a:t>
            </a:r>
            <a:r>
              <a:rPr lang="de-DE" sz="1800" dirty="0" smtClean="0">
                <a:latin typeface="Helvetica"/>
                <a:cs typeface="Helvetica"/>
              </a:rPr>
              <a:t>CDU = </a:t>
            </a:r>
            <a:r>
              <a:rPr lang="de-DE" sz="1800" dirty="0" smtClean="0">
                <a:solidFill>
                  <a:srgbClr val="FF6600"/>
                </a:solidFill>
                <a:latin typeface="Helvetica"/>
                <a:cs typeface="Helvetica"/>
              </a:rPr>
              <a:t>Konrad Adenauer </a:t>
            </a:r>
            <a:r>
              <a:rPr lang="de-DE" sz="1800" dirty="0" smtClean="0">
                <a:latin typeface="Helvetica"/>
                <a:cs typeface="Helvetica"/>
              </a:rPr>
              <a:t>pro / SPD =</a:t>
            </a:r>
            <a:r>
              <a:rPr lang="de-DE" sz="1800" dirty="0">
                <a:latin typeface="Helvetica"/>
                <a:cs typeface="Helvetica"/>
              </a:rPr>
              <a:t> </a:t>
            </a:r>
            <a:r>
              <a:rPr lang="de-DE" sz="1800" dirty="0" smtClean="0">
                <a:solidFill>
                  <a:srgbClr val="FF6600"/>
                </a:solidFill>
                <a:latin typeface="Helvetica"/>
                <a:cs typeface="Helvetica"/>
              </a:rPr>
              <a:t>Kurt Schumacher </a:t>
            </a:r>
            <a:r>
              <a:rPr lang="de-DE" sz="1800" dirty="0" smtClean="0">
                <a:latin typeface="Helvetica"/>
                <a:cs typeface="Helvetica"/>
              </a:rPr>
              <a:t>contra </a:t>
            </a: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- 1955 Nato-Beitritt </a:t>
            </a: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- 1955 </a:t>
            </a:r>
            <a:r>
              <a:rPr lang="de-DE" sz="2000" dirty="0" smtClean="0">
                <a:solidFill>
                  <a:srgbClr val="FFFF00"/>
                </a:solidFill>
                <a:latin typeface="Helvetica"/>
                <a:cs typeface="Helvetica"/>
              </a:rPr>
              <a:t>W</a:t>
            </a:r>
            <a:r>
              <a:rPr lang="de-DE" sz="2000" dirty="0" smtClean="0">
                <a:latin typeface="Helvetica"/>
                <a:cs typeface="Helvetica"/>
              </a:rPr>
              <a:t>iederbewaffnung: Gründung der Bundeswehr</a:t>
            </a:r>
            <a:br>
              <a:rPr lang="de-DE" sz="2000" dirty="0" smtClean="0">
                <a:latin typeface="Helvetica"/>
                <a:cs typeface="Helvetica"/>
              </a:rPr>
            </a:br>
            <a:r>
              <a:rPr lang="de-DE" sz="2200" dirty="0">
                <a:latin typeface="Helvetica"/>
                <a:cs typeface="Helvetica"/>
              </a:rPr>
              <a:t/>
            </a:r>
            <a:br>
              <a:rPr lang="de-DE" sz="2200" dirty="0">
                <a:latin typeface="Helvetica"/>
                <a:cs typeface="Helvetica"/>
              </a:rPr>
            </a:br>
            <a:r>
              <a:rPr lang="de-DE" sz="2000" dirty="0">
                <a:latin typeface="Helvetica"/>
                <a:cs typeface="Helvetica"/>
              </a:rPr>
              <a:t/>
            </a:r>
            <a:br>
              <a:rPr lang="de-DE" sz="2000" dirty="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26777395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CDU-Wahlplakat </a:t>
            </a:r>
            <a:r>
              <a:rPr lang="de-DE" sz="2200" dirty="0">
                <a:latin typeface="Helvetica"/>
                <a:cs typeface="Helvetica"/>
              </a:rPr>
              <a:t>1957</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1800" dirty="0" smtClean="0">
                <a:latin typeface="Helvetica"/>
                <a:cs typeface="Helvetica"/>
              </a:rPr>
              <a:t>CDU </a:t>
            </a:r>
            <a:r>
              <a:rPr lang="de-DE" sz="1800" dirty="0" err="1" smtClean="0">
                <a:latin typeface="Helvetica"/>
                <a:cs typeface="Helvetica"/>
              </a:rPr>
              <a:t>Wahlspot</a:t>
            </a:r>
            <a:r>
              <a:rPr lang="de-DE" sz="1800" dirty="0" smtClean="0">
                <a:latin typeface="Helvetica"/>
                <a:cs typeface="Helvetica"/>
              </a:rPr>
              <a:t>: https</a:t>
            </a:r>
            <a:r>
              <a:rPr lang="de-DE" sz="1800" dirty="0">
                <a:latin typeface="Helvetica"/>
                <a:cs typeface="Helvetica"/>
              </a:rPr>
              <a:t>://</a:t>
            </a:r>
            <a:r>
              <a:rPr lang="de-DE" sz="1800" dirty="0" err="1">
                <a:latin typeface="Helvetica"/>
                <a:cs typeface="Helvetica"/>
              </a:rPr>
              <a:t>www.youtube.com</a:t>
            </a:r>
            <a:r>
              <a:rPr lang="de-DE" sz="1800" dirty="0">
                <a:latin typeface="Helvetica"/>
                <a:cs typeface="Helvetica"/>
              </a:rPr>
              <a:t>/</a:t>
            </a:r>
            <a:r>
              <a:rPr lang="de-DE" sz="1800" dirty="0" err="1">
                <a:latin typeface="Helvetica"/>
                <a:cs typeface="Helvetica"/>
              </a:rPr>
              <a:t>watch?v</a:t>
            </a:r>
            <a:r>
              <a:rPr lang="de-DE" sz="1800" dirty="0">
                <a:latin typeface="Helvetica"/>
                <a:cs typeface="Helvetica"/>
              </a:rPr>
              <a:t>=CyH49o5uQ5Q</a:t>
            </a:r>
            <a:r>
              <a:rPr lang="de-DE" sz="1800" dirty="0" smtClean="0">
                <a:latin typeface="Helvetica"/>
                <a:cs typeface="Helvetica"/>
              </a:rPr>
              <a:t/>
            </a:r>
            <a:br>
              <a:rPr lang="de-DE" sz="18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a:latin typeface="Helvetica"/>
                <a:cs typeface="Helvetica"/>
              </a:rPr>
              <a:t/>
            </a:r>
            <a:br>
              <a:rPr lang="de-DE" sz="2200" dirty="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800px-CDU_Wahlkampfplakat_-_kaspl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854878"/>
            <a:ext cx="2438400" cy="3486912"/>
          </a:xfrm>
          <a:prstGeom prst="rect">
            <a:avLst/>
          </a:prstGeom>
        </p:spPr>
      </p:pic>
    </p:spTree>
    <p:extLst>
      <p:ext uri="{BB962C8B-B14F-4D97-AF65-F5344CB8AC3E}">
        <p14:creationId xmlns:p14="http://schemas.microsoft.com/office/powerpoint/2010/main" val="18318227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1960er Jahre</a:t>
            </a: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000" dirty="0" smtClean="0">
                <a:solidFill>
                  <a:srgbClr val="FF6600"/>
                </a:solidFill>
                <a:latin typeface="Helvetica"/>
                <a:cs typeface="Helvetica"/>
              </a:rPr>
              <a:t>Aufbruch und Studenten-Revolte</a:t>
            </a:r>
            <a:r>
              <a:rPr lang="de-DE" sz="2000" dirty="0">
                <a:solidFill>
                  <a:srgbClr val="FF6600"/>
                </a:solidFill>
                <a:latin typeface="Helvetica"/>
                <a:cs typeface="Helvetica"/>
              </a:rPr>
              <a:t> </a:t>
            </a:r>
            <a:r>
              <a:rPr lang="de-DE" sz="2000" dirty="0" smtClean="0">
                <a:solidFill>
                  <a:srgbClr val="FF6600"/>
                </a:solidFill>
                <a:latin typeface="Helvetica"/>
                <a:cs typeface="Helvetica"/>
              </a:rPr>
              <a:t>/ Studenten-Bewegung</a:t>
            </a: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t>
            </a:r>
            <a:r>
              <a:rPr lang="de-DE" sz="1800" dirty="0" smtClean="0">
                <a:latin typeface="Helvetica"/>
                <a:cs typeface="Helvetica"/>
              </a:rPr>
              <a:t>- 1966 – 1969: Große Koalition aus CDU/CSU und SPD (Herbert Wehner, 	SPD), Bundeskanzler Kurt Georg Kiesinger</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- 1968: Kulmination der Studentenbewegung</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 APO und SDS</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 Rudi Dutschke (1940 – 1979), Berlin</a:t>
            </a:r>
            <a:r>
              <a:rPr lang="de-DE" sz="1800" dirty="0">
                <a:latin typeface="Helvetica"/>
                <a:cs typeface="Helvetica"/>
              </a:rPr>
              <a:t> </a:t>
            </a:r>
            <a:r>
              <a:rPr lang="de-DE" sz="1800" dirty="0" smtClean="0">
                <a:latin typeface="Helvetica"/>
                <a:cs typeface="Helvetica"/>
              </a:rPr>
              <a:t> </a:t>
            </a:r>
            <a:br>
              <a:rPr lang="de-DE" sz="1800" dirty="0" smtClean="0">
                <a:latin typeface="Helvetica"/>
                <a:cs typeface="Helvetica"/>
              </a:rPr>
            </a:br>
            <a:r>
              <a:rPr lang="de-DE" sz="1800" dirty="0" smtClean="0">
                <a:latin typeface="Helvetica"/>
                <a:cs typeface="Helvetica"/>
              </a:rPr>
              <a:t>		- Attentat am 11. April 1968</a:t>
            </a:r>
            <a:r>
              <a:rPr lang="de-DE" sz="1800" dirty="0">
                <a:latin typeface="Helvetica"/>
                <a:cs typeface="Helvetica"/>
              </a:rPr>
              <a:t/>
            </a:r>
            <a:br>
              <a:rPr lang="de-DE" sz="1800" dirty="0">
                <a:latin typeface="Helvetica"/>
                <a:cs typeface="Helvetica"/>
              </a:rPr>
            </a:br>
            <a:r>
              <a:rPr lang="de-DE" sz="1800" dirty="0" smtClean="0">
                <a:latin typeface="Helvetica"/>
                <a:cs typeface="Helvetica"/>
              </a:rPr>
              <a:t>			- Dutschke / Augstein / Dahrendorf: </a:t>
            </a:r>
            <a:br>
              <a:rPr lang="de-DE" sz="1800" dirty="0" smtClean="0">
                <a:latin typeface="Helvetica"/>
                <a:cs typeface="Helvetica"/>
              </a:rPr>
            </a:br>
            <a:r>
              <a:rPr lang="de-DE" sz="1800" dirty="0" smtClean="0">
                <a:latin typeface="Helvetica"/>
                <a:cs typeface="Helvetica"/>
              </a:rPr>
              <a:t>		</a:t>
            </a:r>
            <a:r>
              <a:rPr lang="de-DE" sz="1800" dirty="0">
                <a:latin typeface="Helvetica"/>
                <a:cs typeface="Helvetica"/>
              </a:rPr>
              <a:t>	https://</a:t>
            </a:r>
            <a:r>
              <a:rPr lang="de-DE" sz="1800" dirty="0" err="1">
                <a:latin typeface="Helvetica"/>
                <a:cs typeface="Helvetica"/>
              </a:rPr>
              <a:t>www.youtube.com</a:t>
            </a:r>
            <a:r>
              <a:rPr lang="de-DE" sz="1800" dirty="0">
                <a:latin typeface="Helvetica"/>
                <a:cs typeface="Helvetica"/>
              </a:rPr>
              <a:t>/</a:t>
            </a:r>
            <a:r>
              <a:rPr lang="de-DE" sz="1800" dirty="0" err="1">
                <a:latin typeface="Helvetica"/>
                <a:cs typeface="Helvetica"/>
              </a:rPr>
              <a:t>watch?v</a:t>
            </a:r>
            <a:r>
              <a:rPr lang="de-DE" sz="1800" dirty="0">
                <a:latin typeface="Helvetica"/>
                <a:cs typeface="Helvetica"/>
              </a:rPr>
              <a:t>=</a:t>
            </a:r>
            <a:r>
              <a:rPr lang="de-DE" sz="1800" dirty="0" err="1">
                <a:latin typeface="Helvetica"/>
                <a:cs typeface="Helvetica"/>
              </a:rPr>
              <a:t>ON_uqhAkPnI</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t>
            </a:r>
            <a:br>
              <a:rPr lang="de-DE" sz="1800" dirty="0" smtClean="0">
                <a:latin typeface="Helvetica"/>
                <a:cs typeface="Helvetica"/>
              </a:rPr>
            </a:br>
            <a:r>
              <a:rPr lang="de-DE" sz="1800" dirty="0" smtClean="0">
                <a:latin typeface="Helvetica"/>
                <a:cs typeface="Helvetica"/>
              </a:rPr>
              <a:t>	- Hans</a:t>
            </a:r>
            <a:r>
              <a:rPr lang="de-DE" sz="1800" dirty="0">
                <a:latin typeface="Helvetica"/>
                <a:cs typeface="Helvetica"/>
              </a:rPr>
              <a:t>-Jürgen </a:t>
            </a:r>
            <a:r>
              <a:rPr lang="de-DE" sz="1800" dirty="0" smtClean="0">
                <a:latin typeface="Helvetica"/>
                <a:cs typeface="Helvetica"/>
              </a:rPr>
              <a:t>Krahl (1943 – 1970), </a:t>
            </a:r>
            <a:r>
              <a:rPr lang="de-DE" sz="1800" dirty="0">
                <a:latin typeface="Helvetica"/>
                <a:cs typeface="Helvetica"/>
              </a:rPr>
              <a:t>Frankfurt a. M.</a:t>
            </a:r>
            <a:br>
              <a:rPr lang="de-DE" sz="1800" dirty="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 Kritische Theorie / Frankfurter Schule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9507835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Universität Hamburg, 9. November 1967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image-1211430-860_poster_16x9-gpyt-12114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653" y="1733054"/>
            <a:ext cx="6396694" cy="3600000"/>
          </a:xfrm>
          <a:prstGeom prst="rect">
            <a:avLst/>
          </a:prstGeom>
        </p:spPr>
      </p:pic>
    </p:spTree>
    <p:extLst>
      <p:ext uri="{BB962C8B-B14F-4D97-AF65-F5344CB8AC3E}">
        <p14:creationId xmlns:p14="http://schemas.microsoft.com/office/powerpoint/2010/main" val="121384419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1960er Jahre</a:t>
            </a: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000" dirty="0" smtClean="0">
                <a:solidFill>
                  <a:srgbClr val="FF6600"/>
                </a:solidFill>
                <a:latin typeface="Helvetica"/>
                <a:cs typeface="Helvetica"/>
              </a:rPr>
              <a:t>Kritikpunkte der Studentenbewegung </a:t>
            </a:r>
            <a:r>
              <a:rPr lang="de-DE" sz="1800" dirty="0" smtClean="0">
                <a:solidFill>
                  <a:srgbClr val="FF6600"/>
                </a:solidFill>
                <a:latin typeface="Helvetica"/>
                <a:cs typeface="Helvetica"/>
              </a:rPr>
              <a:t/>
            </a:r>
            <a:br>
              <a:rPr lang="de-DE" sz="1800" dirty="0" smtClean="0">
                <a:solidFill>
                  <a:srgbClr val="FF6600"/>
                </a:solidFill>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 Ordinarienuniversität</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 NS-Vergangenheit(en)</a:t>
            </a:r>
            <a:r>
              <a:rPr lang="de-DE" sz="1800" dirty="0">
                <a:latin typeface="Helvetica"/>
                <a:cs typeface="Helvetica"/>
              </a:rPr>
              <a:t/>
            </a:r>
            <a:br>
              <a:rPr lang="de-DE" sz="1800" dirty="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 </a:t>
            </a:r>
            <a:r>
              <a:rPr lang="de-DE" sz="1800" dirty="0">
                <a:latin typeface="Helvetica"/>
                <a:cs typeface="Helvetica"/>
              </a:rPr>
              <a:t>autoritäre </a:t>
            </a:r>
            <a:r>
              <a:rPr lang="de-DE" sz="1800" dirty="0" smtClean="0">
                <a:latin typeface="Helvetica"/>
                <a:cs typeface="Helvetica"/>
              </a:rPr>
              <a:t>Erziehung</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 Kapitalismus und Konsumgesellschaft</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 ‚formierte Gesellschaft‘</a:t>
            </a:r>
            <a:r>
              <a:rPr lang="de-DE" sz="1800" dirty="0">
                <a:latin typeface="Helvetica"/>
                <a:cs typeface="Helvetica"/>
              </a:rPr>
              <a:t> </a:t>
            </a:r>
            <a:r>
              <a:rPr lang="de-DE" sz="1800" dirty="0" smtClean="0">
                <a:latin typeface="Helvetica"/>
                <a:cs typeface="Helvetica"/>
              </a:rPr>
              <a:t>(Altmann/Erhard) = Betonung der Einheit </a:t>
            </a:r>
            <a:r>
              <a:rPr lang="de-DE" sz="1800" dirty="0" err="1" smtClean="0">
                <a:latin typeface="Helvetica"/>
                <a:cs typeface="Helvetica"/>
              </a:rPr>
              <a:t>vs</a:t>
            </a:r>
            <a:r>
              <a:rPr lang="de-DE" sz="1800" dirty="0" smtClean="0">
                <a:latin typeface="Helvetica"/>
                <a:cs typeface="Helvetica"/>
              </a:rPr>
              <a:t> 	Abweichungen/Kritik</a:t>
            </a:r>
            <a:br>
              <a:rPr lang="de-DE" sz="1800" dirty="0" smtClean="0">
                <a:latin typeface="Helvetica"/>
                <a:cs typeface="Helvetica"/>
              </a:rPr>
            </a:br>
            <a:r>
              <a:rPr lang="de-DE" sz="1800" dirty="0" smtClean="0">
                <a:latin typeface="Helvetica"/>
                <a:cs typeface="Helvetica"/>
              </a:rPr>
              <a:t>	</a:t>
            </a:r>
            <a:br>
              <a:rPr lang="de-DE" sz="1800" dirty="0" smtClean="0">
                <a:latin typeface="Helvetica"/>
                <a:cs typeface="Helvetica"/>
              </a:rPr>
            </a:br>
            <a:r>
              <a:rPr lang="de-DE" sz="1800" dirty="0" smtClean="0">
                <a:latin typeface="Helvetica"/>
                <a:cs typeface="Helvetica"/>
              </a:rPr>
              <a:t>	- Große Koalition / Notstandsgesetzgebung</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 Vietnam-Krieg</a:t>
            </a:r>
            <a:r>
              <a:rPr lang="de-DE" sz="1800" dirty="0">
                <a:latin typeface="Helvetica"/>
                <a:cs typeface="Helvetica"/>
              </a:rPr>
              <a:t> </a:t>
            </a:r>
            <a:r>
              <a:rPr lang="de-DE" sz="1800" dirty="0" smtClean="0">
                <a:latin typeface="Helvetica"/>
                <a:cs typeface="Helvetica"/>
              </a:rPr>
              <a:t>/ Dritte Welt (Befreiungsbewegungen)</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6321530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Philosophen der Kritischen Theorie / Frankfurter Schule</a:t>
            </a:r>
            <a:r>
              <a:rPr lang="de-DE" sz="2000" dirty="0" smtClean="0">
                <a:solidFill>
                  <a:srgbClr val="FF6600"/>
                </a:solidFill>
                <a:latin typeface="Helvetica"/>
                <a:cs typeface="Helvetica"/>
              </a:rPr>
              <a:t/>
            </a:r>
            <a:br>
              <a:rPr lang="de-DE" sz="2000" dirty="0" smtClean="0">
                <a:solidFill>
                  <a:srgbClr val="FF6600"/>
                </a:solidFill>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t>
            </a:r>
            <a:r>
              <a:rPr lang="de-DE" sz="1800" dirty="0" smtClean="0">
                <a:latin typeface="Helvetica"/>
                <a:cs typeface="Helvetica"/>
              </a:rPr>
              <a:t>= Marx + Freud + Weber: kritische Theorie des fortgeschrittenen Kapitalismus, 	der Kulturindustrie und der verwalteten Welt</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Theodor W. Adorno (1903 – 1969)</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Max Horkheimer (1895 – 1973)</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 Adorno/Horkheimer: </a:t>
            </a:r>
            <a:r>
              <a:rPr lang="de-DE" sz="1800" i="1" dirty="0" smtClean="0">
                <a:latin typeface="Helvetica"/>
                <a:cs typeface="Helvetica"/>
              </a:rPr>
              <a:t>Dialektik der Aufklärung</a:t>
            </a:r>
            <a:r>
              <a:rPr lang="de-DE" sz="1800" dirty="0">
                <a:latin typeface="Helvetica"/>
                <a:cs typeface="Helvetica"/>
              </a:rPr>
              <a:t> </a:t>
            </a:r>
            <a:r>
              <a:rPr lang="de-DE" sz="1800" dirty="0" smtClean="0">
                <a:latin typeface="Helvetica"/>
                <a:cs typeface="Helvetica"/>
              </a:rPr>
              <a:t>(1947)</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Herbert Marcuse (1898 – 1979)</a:t>
            </a:r>
            <a:br>
              <a:rPr lang="de-DE" sz="1800" dirty="0" smtClean="0">
                <a:latin typeface="Helvetica"/>
                <a:cs typeface="Helvetica"/>
              </a:rPr>
            </a:br>
            <a:r>
              <a:rPr lang="de-DE" sz="1800" dirty="0">
                <a:latin typeface="Helvetica"/>
                <a:cs typeface="Helvetica"/>
              </a:rPr>
              <a:t>	</a:t>
            </a:r>
            <a:r>
              <a:rPr lang="de-DE" sz="1800" dirty="0" smtClean="0">
                <a:latin typeface="Helvetica"/>
                <a:cs typeface="Helvetica"/>
              </a:rPr>
              <a:t>- </a:t>
            </a:r>
            <a:r>
              <a:rPr lang="de-DE" sz="1800" i="1" dirty="0" smtClean="0">
                <a:latin typeface="Helvetica"/>
                <a:cs typeface="Helvetica"/>
              </a:rPr>
              <a:t>Der </a:t>
            </a:r>
            <a:r>
              <a:rPr lang="de-DE" sz="1800" i="1" dirty="0">
                <a:latin typeface="Helvetica"/>
                <a:cs typeface="Helvetica"/>
              </a:rPr>
              <a:t>eindimensionale </a:t>
            </a:r>
            <a:r>
              <a:rPr lang="de-DE" sz="1800" i="1" dirty="0" smtClean="0">
                <a:latin typeface="Helvetica"/>
                <a:cs typeface="Helvetica"/>
              </a:rPr>
              <a:t>Mensch</a:t>
            </a:r>
            <a:r>
              <a:rPr lang="de-DE" sz="1800" dirty="0">
                <a:latin typeface="Helvetica"/>
                <a:cs typeface="Helvetica"/>
              </a:rPr>
              <a:t> </a:t>
            </a:r>
            <a:r>
              <a:rPr lang="de-DE" sz="1800" dirty="0" smtClean="0">
                <a:latin typeface="Helvetica"/>
                <a:cs typeface="Helvetica"/>
              </a:rPr>
              <a:t>(1964, 1967)</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Jürgen Habermas (*1929)</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Alexander Mitscherlich (1908 – 1982)</a:t>
            </a:r>
            <a:br>
              <a:rPr lang="de-DE" sz="1800" dirty="0" smtClean="0">
                <a:latin typeface="Helvetica"/>
                <a:cs typeface="Helvetica"/>
              </a:rPr>
            </a:br>
            <a:r>
              <a:rPr lang="de-DE" sz="1800" dirty="0" smtClean="0">
                <a:latin typeface="Helvetica"/>
                <a:cs typeface="Helvetica"/>
              </a:rPr>
              <a:t>	- mit Margarte Mitscherlich: </a:t>
            </a:r>
            <a:r>
              <a:rPr lang="de-DE" sz="1800" i="1" dirty="0" smtClean="0">
                <a:latin typeface="Helvetica"/>
                <a:cs typeface="Helvetica"/>
              </a:rPr>
              <a:t>Die Unfähigkeit zu trauern</a:t>
            </a:r>
            <a:r>
              <a:rPr lang="de-DE" sz="1800" dirty="0">
                <a:latin typeface="Helvetica"/>
                <a:cs typeface="Helvetica"/>
              </a:rPr>
              <a:t> </a:t>
            </a:r>
            <a:r>
              <a:rPr lang="de-DE" sz="1800" dirty="0" smtClean="0">
                <a:latin typeface="Helvetica"/>
                <a:cs typeface="Helvetica"/>
              </a:rPr>
              <a:t>(1967)</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406747076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Zur Orientierung heute...</a:t>
            </a:r>
            <a:r>
              <a:rPr lang="de-DE" sz="2000" dirty="0" smtClean="0">
                <a:solidFill>
                  <a:srgbClr val="FF6600"/>
                </a:solidFill>
                <a:latin typeface="Helvetica"/>
                <a:cs typeface="Helvetica"/>
              </a:rPr>
              <a:t/>
            </a:r>
            <a:br>
              <a:rPr lang="de-DE" sz="2000" dirty="0" smtClean="0">
                <a:solidFill>
                  <a:srgbClr val="FF6600"/>
                </a:solidFill>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Jürgen Habermas (*1929)</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Alexander Kluge (*1932)</a:t>
            </a:r>
            <a:r>
              <a:rPr lang="de-DE" sz="2000" dirty="0">
                <a:latin typeface="Helvetica"/>
                <a:cs typeface="Helvetica"/>
              </a:rPr>
              <a:t/>
            </a:r>
            <a:br>
              <a:rPr lang="de-DE" sz="2000" dirty="0">
                <a:latin typeface="Helvetica"/>
                <a:cs typeface="Helvetica"/>
              </a:rPr>
            </a:br>
            <a:r>
              <a:rPr lang="de-DE" sz="2000" dirty="0" smtClean="0">
                <a:latin typeface="Helvetica"/>
                <a:cs typeface="Helvetica"/>
              </a:rPr>
              <a:t> </a:t>
            </a:r>
            <a:r>
              <a:rPr lang="de-DE" sz="2000" dirty="0">
                <a:latin typeface="Helvetica"/>
                <a:cs typeface="Helvetica"/>
              </a:rPr>
              <a:t/>
            </a:r>
            <a:br>
              <a:rPr lang="de-DE" sz="2000" dirty="0">
                <a:latin typeface="Helvetica"/>
                <a:cs typeface="Helvetica"/>
              </a:rPr>
            </a:br>
            <a:r>
              <a:rPr lang="de-DE" sz="2000" dirty="0">
                <a:latin typeface="Helvetica"/>
                <a:cs typeface="Helvetica"/>
              </a:rPr>
              <a:t>- Joseph Vogl (*1957)</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Harald </a:t>
            </a:r>
            <a:r>
              <a:rPr lang="de-DE" sz="2000" dirty="0" err="1">
                <a:latin typeface="Helvetica"/>
                <a:cs typeface="Helvetica"/>
              </a:rPr>
              <a:t>Welzer</a:t>
            </a:r>
            <a:r>
              <a:rPr lang="de-DE" sz="2000" dirty="0">
                <a:latin typeface="Helvetica"/>
                <a:cs typeface="Helvetica"/>
              </a:rPr>
              <a:t> (*1958</a:t>
            </a:r>
            <a:r>
              <a:rPr lang="de-DE" sz="2000" dirty="0" smtClean="0">
                <a:latin typeface="Helvetica"/>
                <a:cs typeface="Helvetica"/>
              </a:rPr>
              <a:t>)</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Harald Lesch (*1960)</a:t>
            </a:r>
            <a:br>
              <a:rPr lang="de-DE" sz="2000" dirty="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Richard David </a:t>
            </a:r>
            <a:r>
              <a:rPr lang="de-DE" sz="2000" dirty="0" err="1" smtClean="0">
                <a:latin typeface="Helvetica"/>
                <a:cs typeface="Helvetica"/>
              </a:rPr>
              <a:t>Precht</a:t>
            </a:r>
            <a:r>
              <a:rPr lang="de-DE" sz="2000" dirty="0">
                <a:latin typeface="Helvetica"/>
                <a:cs typeface="Helvetica"/>
              </a:rPr>
              <a:t> </a:t>
            </a:r>
            <a:r>
              <a:rPr lang="de-DE" sz="2000" dirty="0" smtClean="0">
                <a:latin typeface="Helvetica"/>
                <a:cs typeface="Helvetica"/>
              </a:rPr>
              <a:t>(*1964)</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a:latin typeface="Helvetica"/>
                <a:cs typeface="Helvetica"/>
              </a:rPr>
              <a:t>	</a:t>
            </a: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25728703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000" u="sng" dirty="0" smtClean="0">
                <a:latin typeface="Helvetica"/>
                <a:cs typeface="Helvetica"/>
              </a:rPr>
              <a:t>1970er Jahre</a:t>
            </a: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1800" dirty="0" smtClean="0">
                <a:solidFill>
                  <a:srgbClr val="FF6600"/>
                </a:solidFill>
                <a:latin typeface="Helvetica"/>
                <a:cs typeface="Helvetica"/>
              </a:rPr>
              <a:t>Neue soziale Bewegungen </a:t>
            </a: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Ausläufer der Studentenbewegung: marxistische / maoistische Splittergruppen, </a:t>
            </a:r>
            <a:br>
              <a:rPr lang="de-DE" sz="1800" dirty="0" smtClean="0">
                <a:latin typeface="Helvetica"/>
                <a:cs typeface="Helvetica"/>
              </a:rPr>
            </a:br>
            <a:r>
              <a:rPr lang="de-DE" sz="1800" dirty="0" smtClean="0">
                <a:latin typeface="Helvetica"/>
                <a:cs typeface="Helvetica"/>
              </a:rPr>
              <a:t>K-Gruppen</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Frauenbewegung (Alice Schwarzer: </a:t>
            </a:r>
            <a:r>
              <a:rPr lang="de-DE" sz="1800" i="1" dirty="0" smtClean="0">
                <a:latin typeface="Helvetica"/>
                <a:cs typeface="Helvetica"/>
              </a:rPr>
              <a:t>Emma</a:t>
            </a:r>
            <a:r>
              <a:rPr lang="de-DE" sz="1800" dirty="0" smtClean="0">
                <a:latin typeface="Helvetica"/>
                <a:cs typeface="Helvetica"/>
              </a:rPr>
              <a:t>)</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Schwulen- und Lesbenbewegung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Kinderläden</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Öko-Bewegung (Club </a:t>
            </a:r>
            <a:r>
              <a:rPr lang="de-DE" sz="1800" dirty="0" err="1" smtClean="0">
                <a:latin typeface="Helvetica"/>
                <a:cs typeface="Helvetica"/>
              </a:rPr>
              <a:t>of</a:t>
            </a:r>
            <a:r>
              <a:rPr lang="de-DE" sz="1800" dirty="0" smtClean="0">
                <a:latin typeface="Helvetica"/>
                <a:cs typeface="Helvetica"/>
              </a:rPr>
              <a:t> </a:t>
            </a:r>
            <a:r>
              <a:rPr lang="de-DE" sz="1800" dirty="0" err="1" smtClean="0">
                <a:latin typeface="Helvetica"/>
                <a:cs typeface="Helvetica"/>
              </a:rPr>
              <a:t>Rome</a:t>
            </a:r>
            <a:r>
              <a:rPr lang="de-DE" sz="1800" dirty="0" smtClean="0">
                <a:latin typeface="Helvetica"/>
                <a:cs typeface="Helvetica"/>
              </a:rPr>
              <a:t>: </a:t>
            </a:r>
            <a:r>
              <a:rPr lang="de-DE" sz="1800" i="1" dirty="0" smtClean="0">
                <a:latin typeface="Helvetica"/>
                <a:cs typeface="Helvetica"/>
              </a:rPr>
              <a:t>Die Grenzen des Wachstums</a:t>
            </a:r>
            <a:r>
              <a:rPr lang="de-DE" sz="1800" dirty="0" smtClean="0">
                <a:latin typeface="Helvetica"/>
                <a:cs typeface="Helvetica"/>
              </a:rPr>
              <a:t>, 1972)</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Friedensbewegung</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Hausbesetzerszene (</a:t>
            </a:r>
            <a:r>
              <a:rPr lang="de-DE" sz="1800" i="1" dirty="0" smtClean="0">
                <a:latin typeface="Helvetica"/>
                <a:cs typeface="Helvetica"/>
              </a:rPr>
              <a:t>Ton Steine Scherben</a:t>
            </a:r>
            <a:r>
              <a:rPr lang="de-DE" sz="1800" dirty="0" smtClean="0">
                <a:latin typeface="Helvetica"/>
                <a:cs typeface="Helvetica"/>
              </a:rPr>
              <a:t>: </a:t>
            </a:r>
            <a:r>
              <a:rPr lang="de-DE" sz="1800" i="1" dirty="0" smtClean="0">
                <a:latin typeface="Helvetica"/>
                <a:cs typeface="Helvetica"/>
              </a:rPr>
              <a:t>Keine Macht für Niemand</a:t>
            </a:r>
            <a:r>
              <a:rPr lang="de-DE" sz="1800" dirty="0" smtClean="0">
                <a:latin typeface="Helvetica"/>
                <a:cs typeface="Helvetica"/>
              </a:rPr>
              <a:t>, 1972)</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14156550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Radikalisierung der Studentenbewegung</a:t>
            </a: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1800" dirty="0" smtClean="0">
                <a:latin typeface="Helvetica"/>
                <a:cs typeface="Helvetica"/>
              </a:rPr>
              <a:t>1. Erschießung des Studenten Benno Ohnesorg auf der Demonstration gegen den Besuch des Schahs Reza Pahlavi in Berlin am 2. Juni 1967</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t>
            </a:r>
            <a:br>
              <a:rPr lang="de-DE" sz="1800" dirty="0" smtClean="0">
                <a:latin typeface="Helvetica"/>
                <a:cs typeface="Helvetica"/>
              </a:rPr>
            </a:br>
            <a:r>
              <a:rPr lang="de-DE" sz="1800" dirty="0" smtClean="0">
                <a:latin typeface="Helvetica"/>
                <a:cs typeface="Helvetica"/>
              </a:rPr>
              <a:t>	- Terrorgruppe „Bewegung 2. Juni“ (Januar 1972)</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2. Attentat auf Rudi Dutschke am 11. April 1968</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http</a:t>
            </a:r>
            <a:r>
              <a:rPr lang="de-DE" sz="1800" dirty="0">
                <a:latin typeface="Helvetica"/>
                <a:cs typeface="Helvetica"/>
              </a:rPr>
              <a:t>://www.spiegel.de/einestages/rudi-dutschke-am-11-april-1968-schoss-ihn</a:t>
            </a:r>
            <a:r>
              <a:rPr lang="de-DE" sz="1800" dirty="0" smtClean="0">
                <a:latin typeface="Helvetica"/>
                <a:cs typeface="Helvetica"/>
              </a:rPr>
              <a:t>-</a:t>
            </a:r>
            <a:r>
              <a:rPr lang="de-DE" sz="1800" dirty="0">
                <a:latin typeface="Helvetica"/>
                <a:cs typeface="Helvetica"/>
              </a:rPr>
              <a:t>	</a:t>
            </a:r>
            <a:r>
              <a:rPr lang="de-DE" sz="1800" dirty="0" smtClean="0">
                <a:latin typeface="Helvetica"/>
                <a:cs typeface="Helvetica"/>
              </a:rPr>
              <a:t>ein</a:t>
            </a:r>
            <a:r>
              <a:rPr lang="de-DE" sz="1800" dirty="0">
                <a:latin typeface="Helvetica"/>
                <a:cs typeface="Helvetica"/>
              </a:rPr>
              <a:t>-junger-nazi-nieder-a-1201324.html</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 jeweils Demonstrationen gegen die Springer-Presse in Hamburg 		und Berlin (Bild-Zeitung)</a:t>
            </a:r>
            <a:br>
              <a:rPr lang="de-DE" sz="1800" dirty="0" smtClean="0">
                <a:latin typeface="Helvetica"/>
                <a:cs typeface="Helvetica"/>
              </a:rPr>
            </a:br>
            <a:r>
              <a:rPr lang="de-DE" sz="1800" dirty="0">
                <a:latin typeface="Helvetica"/>
                <a:cs typeface="Helvetica"/>
              </a:rPr>
              <a:t>	</a:t>
            </a: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5654252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fontScale="90000"/>
          </a:bodyPr>
          <a:lstStyle/>
          <a:p>
            <a:pPr algn="l"/>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a:latin typeface="Helvetica"/>
                <a:cs typeface="Helvetica"/>
              </a:rPr>
              <a:t/>
            </a:r>
            <a:br>
              <a:rPr lang="de-DE" sz="2400" i="1" dirty="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a:latin typeface="Helvetica"/>
                <a:cs typeface="Helvetica"/>
              </a:rPr>
              <a:t/>
            </a:r>
            <a:br>
              <a:rPr lang="de-DE" sz="2400" i="1" dirty="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200" u="sng" dirty="0" smtClean="0">
                <a:latin typeface="Helvetica"/>
                <a:cs typeface="Helvetica"/>
              </a:rPr>
              <a:t>‚Deutschland‘</a:t>
            </a:r>
            <a:br>
              <a:rPr lang="de-DE" sz="2200" u="sng" dirty="0" smtClean="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000" dirty="0" smtClean="0">
                <a:latin typeface="Helvetica"/>
                <a:cs typeface="Helvetica"/>
              </a:rPr>
              <a:t>- Mittelalter: „ein deutsches Land“ / „die deutschen Länder“:</a:t>
            </a: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t>
            </a:r>
            <a:r>
              <a:rPr lang="de-DE" sz="1800" dirty="0" smtClean="0">
                <a:latin typeface="Helvetica"/>
                <a:cs typeface="Helvetica"/>
              </a:rPr>
              <a:t>= Länder im Herrschaftsraum des (Ost-)Fränkischen Reiches bzw. des 	Heiligen Römischen Reiches Deutscher Nation</a:t>
            </a:r>
            <a:r>
              <a:rPr lang="de-DE" sz="1800" dirty="0">
                <a:latin typeface="Helvetica"/>
                <a:cs typeface="Helvetica"/>
              </a:rPr>
              <a:t/>
            </a:r>
            <a:br>
              <a:rPr lang="de-DE" sz="1800" dirty="0">
                <a:latin typeface="Helvetica"/>
                <a:cs typeface="Helvetica"/>
              </a:rPr>
            </a:br>
            <a:r>
              <a:rPr lang="de-DE" sz="1800" dirty="0" smtClean="0">
                <a:latin typeface="Helvetica"/>
                <a:cs typeface="Helvetica"/>
              </a:rPr>
              <a:t>		(z.B. </a:t>
            </a:r>
            <a:r>
              <a:rPr lang="de-DE" sz="1800" i="1" dirty="0" smtClean="0">
                <a:latin typeface="Helvetica"/>
                <a:cs typeface="Helvetica"/>
              </a:rPr>
              <a:t>Sachsenspiegel</a:t>
            </a:r>
            <a:r>
              <a:rPr lang="de-DE" sz="1800" dirty="0" smtClean="0">
                <a:latin typeface="Helvetica"/>
                <a:cs typeface="Helvetica"/>
              </a:rPr>
              <a:t>, 1369: „</a:t>
            </a:r>
            <a:r>
              <a:rPr lang="de-DE" sz="1800" dirty="0" err="1">
                <a:latin typeface="Helvetica"/>
                <a:cs typeface="Helvetica"/>
              </a:rPr>
              <a:t>i</a:t>
            </a:r>
            <a:r>
              <a:rPr lang="de-DE" sz="1800" dirty="0" err="1" smtClean="0">
                <a:latin typeface="Helvetica"/>
                <a:cs typeface="Helvetica"/>
              </a:rPr>
              <a:t>ewelk</a:t>
            </a:r>
            <a:r>
              <a:rPr lang="de-DE" sz="1800" dirty="0" smtClean="0">
                <a:latin typeface="Helvetica"/>
                <a:cs typeface="Helvetica"/>
              </a:rPr>
              <a:t> [jedes] </a:t>
            </a:r>
            <a:r>
              <a:rPr lang="de-DE" sz="1800" dirty="0" err="1" smtClean="0">
                <a:latin typeface="Helvetica"/>
                <a:cs typeface="Helvetica"/>
              </a:rPr>
              <a:t>düdesch</a:t>
            </a:r>
            <a:r>
              <a:rPr lang="de-DE" sz="1800" dirty="0" smtClean="0">
                <a:latin typeface="Helvetica"/>
                <a:cs typeface="Helvetica"/>
              </a:rPr>
              <a:t> </a:t>
            </a:r>
            <a:r>
              <a:rPr lang="de-DE" sz="1800" dirty="0" err="1" smtClean="0">
                <a:latin typeface="Helvetica"/>
                <a:cs typeface="Helvetica"/>
              </a:rPr>
              <a:t>lant</a:t>
            </a:r>
            <a:r>
              <a:rPr lang="de-DE" sz="1800" dirty="0" smtClean="0">
                <a:latin typeface="Helvetica"/>
                <a:cs typeface="Helvetica"/>
              </a:rPr>
              <a:t>“) </a:t>
            </a:r>
            <a:br>
              <a:rPr lang="de-DE" sz="18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t>
            </a:r>
            <a:r>
              <a:rPr lang="de-DE" sz="2000" i="1" dirty="0" smtClean="0">
                <a:latin typeface="Helvetica"/>
                <a:cs typeface="Helvetica"/>
              </a:rPr>
              <a:t>Goldene Bulle </a:t>
            </a:r>
            <a:r>
              <a:rPr lang="de-DE" sz="2000" dirty="0" smtClean="0">
                <a:latin typeface="Helvetica"/>
                <a:cs typeface="Helvetica"/>
              </a:rPr>
              <a:t>1356, Frankfurter Übersetzung 1365: ‚</a:t>
            </a:r>
            <a:r>
              <a:rPr lang="de-DE" sz="2000" dirty="0" err="1" smtClean="0">
                <a:latin typeface="Helvetica"/>
                <a:cs typeface="Helvetica"/>
              </a:rPr>
              <a:t>Dutschelant</a:t>
            </a:r>
            <a:r>
              <a:rPr lang="de-DE" sz="2000" dirty="0" smtClean="0">
                <a:latin typeface="Helvetica"/>
                <a:cs typeface="Helvetica"/>
              </a:rPr>
              <a:t>‘</a:t>
            </a: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Reichsgebiet: um 1800 ca. 1800 politische Einheiten</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t>
            </a:r>
            <a:r>
              <a:rPr lang="de-DE" sz="2000" dirty="0" smtClean="0">
                <a:solidFill>
                  <a:srgbClr val="FF6600"/>
                </a:solidFill>
                <a:latin typeface="Helvetica"/>
                <a:cs typeface="Helvetica"/>
              </a:rPr>
              <a:t>deutscher Nationalstaat erst mit der Reichsgründung 1871</a:t>
            </a: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 Helmuth Plessner: </a:t>
            </a:r>
            <a:r>
              <a:rPr lang="de-DE" sz="2000" i="1" dirty="0" smtClean="0">
                <a:solidFill>
                  <a:srgbClr val="FF6600"/>
                </a:solidFill>
                <a:latin typeface="Helvetica"/>
                <a:cs typeface="Helvetica"/>
              </a:rPr>
              <a:t>Die verspätete Nation </a:t>
            </a:r>
            <a:r>
              <a:rPr lang="de-DE" sz="2000" dirty="0" smtClean="0">
                <a:latin typeface="Helvetica"/>
                <a:cs typeface="Helvetica"/>
              </a:rPr>
              <a:t>(1934)</a:t>
            </a:r>
            <a:r>
              <a:rPr lang="de-DE" sz="2000" dirty="0">
                <a:latin typeface="Helvetica"/>
                <a:cs typeface="Helvetica"/>
              </a:rPr>
              <a:t/>
            </a:r>
            <a:br>
              <a:rPr lang="de-DE" sz="20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endParaRPr lang="de-DE" sz="2800" dirty="0">
              <a:latin typeface="Helvetica"/>
              <a:cs typeface="Helvetica"/>
            </a:endParaRPr>
          </a:p>
        </p:txBody>
      </p:sp>
    </p:spTree>
    <p:extLst>
      <p:ext uri="{BB962C8B-B14F-4D97-AF65-F5344CB8AC3E}">
        <p14:creationId xmlns:p14="http://schemas.microsoft.com/office/powerpoint/2010/main" val="94503985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Berlin</a:t>
            </a: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1800" dirty="0">
                <a:latin typeface="Helvetica"/>
                <a:cs typeface="Helvetica"/>
              </a:rPr>
              <a:t>	</a:t>
            </a: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Bildschirmfoto 2019-03-25 um 09.54.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062" y="1761343"/>
            <a:ext cx="6265877" cy="3600000"/>
          </a:xfrm>
          <a:prstGeom prst="rect">
            <a:avLst/>
          </a:prstGeom>
        </p:spPr>
      </p:pic>
    </p:spTree>
    <p:extLst>
      <p:ext uri="{BB962C8B-B14F-4D97-AF65-F5344CB8AC3E}">
        <p14:creationId xmlns:p14="http://schemas.microsoft.com/office/powerpoint/2010/main" val="3579426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pPr algn="l"/>
            <a:r>
              <a:rPr lang="de-DE" sz="2000" u="sng" dirty="0" smtClean="0">
                <a:latin typeface="Helvetica"/>
                <a:cs typeface="Helvetica"/>
              </a:rPr>
              <a:t>September / Oktober </a:t>
            </a:r>
            <a:r>
              <a:rPr lang="de-DE" sz="2200" u="sng" dirty="0" smtClean="0">
                <a:latin typeface="Helvetica"/>
                <a:cs typeface="Helvetica"/>
              </a:rPr>
              <a:t>1977</a:t>
            </a:r>
            <a:r>
              <a:rPr lang="de-DE" sz="2200" u="sng" dirty="0">
                <a:latin typeface="Helvetica"/>
                <a:cs typeface="Helvetica"/>
              </a:rPr>
              <a:t/>
            </a:r>
            <a:br>
              <a:rPr lang="de-DE" sz="22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1600" u="sng" dirty="0" smtClean="0">
                <a:solidFill>
                  <a:srgbClr val="FF6600"/>
                </a:solidFill>
                <a:latin typeface="Helvetica"/>
                <a:cs typeface="Helvetica"/>
              </a:rPr>
              <a:t>Deutscher Herbst</a:t>
            </a:r>
            <a:r>
              <a:rPr lang="de-DE" sz="1600" dirty="0">
                <a:solidFill>
                  <a:srgbClr val="FF6600"/>
                </a:solidFill>
                <a:latin typeface="Helvetica"/>
                <a:cs typeface="Helvetica"/>
              </a:rPr>
              <a:t> </a:t>
            </a:r>
            <a:r>
              <a:rPr lang="de-DE" sz="1600" dirty="0" smtClean="0">
                <a:solidFill>
                  <a:srgbClr val="FFFFFF"/>
                </a:solidFill>
                <a:latin typeface="Helvetica"/>
                <a:cs typeface="Helvetica"/>
              </a:rPr>
              <a:t>= Kulmination des Terrors der RAF</a:t>
            </a:r>
            <a:br>
              <a:rPr lang="de-DE" sz="1600" dirty="0" smtClean="0">
                <a:solidFill>
                  <a:srgbClr val="FFFFFF"/>
                </a:solidFill>
                <a:latin typeface="Helvetica"/>
                <a:cs typeface="Helvetica"/>
              </a:rPr>
            </a:br>
            <a:r>
              <a:rPr lang="de-DE" sz="1600" dirty="0">
                <a:solidFill>
                  <a:srgbClr val="FF6600"/>
                </a:solidFill>
                <a:latin typeface="Helvetica"/>
                <a:cs typeface="Helvetica"/>
              </a:rPr>
              <a:t/>
            </a:r>
            <a:br>
              <a:rPr lang="de-DE" sz="1600" dirty="0">
                <a:solidFill>
                  <a:srgbClr val="FF6600"/>
                </a:solidFill>
                <a:latin typeface="Helvetica"/>
                <a:cs typeface="Helvetica"/>
              </a:rPr>
            </a:br>
            <a:r>
              <a:rPr lang="de-DE" sz="1600" dirty="0" smtClean="0">
                <a:latin typeface="Helvetica"/>
                <a:cs typeface="Helvetica"/>
              </a:rPr>
              <a:t>- RAF = Rote Armee Fraktion</a:t>
            </a:r>
            <a:r>
              <a:rPr lang="de-DE" sz="1600" dirty="0">
                <a:latin typeface="Helvetica"/>
                <a:cs typeface="Helvetica"/>
              </a:rPr>
              <a:t> </a:t>
            </a:r>
            <a:r>
              <a:rPr lang="de-DE" sz="1600" dirty="0" smtClean="0">
                <a:latin typeface="Helvetica"/>
                <a:cs typeface="Helvetica"/>
              </a:rPr>
              <a:t>(auch: Baader-Meinhof-Gruppe/Bande)</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Kerngruppe: Andreas Baader, Ulrike Meinhof, Gudrun Ensslin</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- 2. April 1968: Kaufhausbrände in Frankfurt a. M.</a:t>
            </a:r>
            <a:br>
              <a:rPr lang="de-DE" sz="1600" dirty="0" smtClean="0">
                <a:latin typeface="Helvetica"/>
                <a:cs typeface="Helvetica"/>
              </a:rPr>
            </a:br>
            <a:r>
              <a:rPr lang="de-DE" sz="1600" dirty="0" smtClean="0">
                <a:latin typeface="Helvetica"/>
                <a:cs typeface="Helvetica"/>
              </a:rPr>
              <a:t>- 14. Mai 1970: Baader-Befreiung</a:t>
            </a:r>
            <a:br>
              <a:rPr lang="de-DE" sz="1600" dirty="0" smtClean="0">
                <a:latin typeface="Helvetica"/>
                <a:cs typeface="Helvetica"/>
              </a:rPr>
            </a:br>
            <a:r>
              <a:rPr lang="de-DE" sz="1600" dirty="0" smtClean="0">
                <a:latin typeface="Helvetica"/>
                <a:cs typeface="Helvetica"/>
              </a:rPr>
              <a:t>- 5. Juni 1970: Zeitschrift </a:t>
            </a:r>
            <a:r>
              <a:rPr lang="de-DE" sz="1600" i="1" dirty="0" err="1" smtClean="0">
                <a:latin typeface="Helvetica"/>
                <a:cs typeface="Helvetica"/>
              </a:rPr>
              <a:t>Agit</a:t>
            </a:r>
            <a:r>
              <a:rPr lang="de-DE" sz="1600" i="1" dirty="0">
                <a:latin typeface="Helvetica"/>
                <a:cs typeface="Helvetica"/>
              </a:rPr>
              <a:t> </a:t>
            </a:r>
            <a:r>
              <a:rPr lang="de-DE" sz="1600" i="1" dirty="0" smtClean="0">
                <a:latin typeface="Helvetica"/>
                <a:cs typeface="Helvetica"/>
              </a:rPr>
              <a:t>883</a:t>
            </a:r>
            <a:r>
              <a:rPr lang="de-DE" sz="1600" dirty="0" smtClean="0">
                <a:latin typeface="Helvetica"/>
                <a:cs typeface="Helvetica"/>
              </a:rPr>
              <a:t>: erstes programmatisches Manifest</a:t>
            </a:r>
            <a:br>
              <a:rPr lang="de-DE" sz="1600" dirty="0" smtClean="0">
                <a:latin typeface="Helvetica"/>
                <a:cs typeface="Helvetica"/>
              </a:rPr>
            </a:br>
            <a:r>
              <a:rPr lang="de-DE" sz="1600" dirty="0" smtClean="0">
                <a:latin typeface="Helvetica"/>
                <a:cs typeface="Helvetica"/>
              </a:rPr>
              <a:t>- 1972: ‚Mai-Offensive‘</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Juni 1972: Verhaftungen</a:t>
            </a:r>
            <a:br>
              <a:rPr lang="de-DE" sz="1600" dirty="0" smtClean="0">
                <a:latin typeface="Helvetica"/>
                <a:cs typeface="Helvetica"/>
              </a:rPr>
            </a:br>
            <a:r>
              <a:rPr lang="de-DE" sz="1600" dirty="0" smtClean="0">
                <a:latin typeface="Helvetica"/>
                <a:cs typeface="Helvetica"/>
              </a:rPr>
              <a:t>- 9. Mai 1976: Suizid Meinhofs</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t>
            </a:r>
            <a:r>
              <a:rPr lang="de-DE" sz="1600" dirty="0" smtClean="0">
                <a:solidFill>
                  <a:srgbClr val="FF6600"/>
                </a:solidFill>
                <a:latin typeface="Helvetica"/>
                <a:cs typeface="Helvetica"/>
              </a:rPr>
              <a:t>18. Oktober 1977</a:t>
            </a:r>
            <a:r>
              <a:rPr lang="de-DE" sz="1600" dirty="0" smtClean="0">
                <a:latin typeface="Helvetica"/>
                <a:cs typeface="Helvetica"/>
              </a:rPr>
              <a:t>: Befreiung der entführten Lufthansa-Maschine in Mogadischu und Suizide in Stammheim: Baader, Ensslin, Raspe</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 Film 1978: </a:t>
            </a:r>
            <a:r>
              <a:rPr lang="de-DE" sz="1600" i="1" dirty="0" smtClean="0">
                <a:latin typeface="Helvetica"/>
                <a:cs typeface="Helvetica"/>
              </a:rPr>
              <a:t>Deutschland im Herbst</a:t>
            </a:r>
            <a:r>
              <a:rPr lang="de-DE" sz="1600" dirty="0" smtClean="0">
                <a:latin typeface="Helvetica"/>
                <a:cs typeface="Helvetica"/>
              </a:rPr>
              <a:t>. Regie: Volker Schlöndorff </a:t>
            </a:r>
            <a:r>
              <a:rPr lang="de-DE" sz="1600" dirty="0" err="1" smtClean="0">
                <a:latin typeface="Helvetica"/>
                <a:cs typeface="Helvetica"/>
              </a:rPr>
              <a:t>u.v.A.</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 Film 1981: </a:t>
            </a:r>
            <a:r>
              <a:rPr lang="de-DE" sz="1600" i="1" dirty="0" smtClean="0">
                <a:latin typeface="Helvetica"/>
                <a:cs typeface="Helvetica"/>
              </a:rPr>
              <a:t>Die bleierne Zeit</a:t>
            </a:r>
            <a:r>
              <a:rPr lang="de-DE" sz="1600" dirty="0" smtClean="0">
                <a:latin typeface="Helvetica"/>
                <a:cs typeface="Helvetica"/>
              </a:rPr>
              <a:t>. Regie: Margarethe von Trotta</a:t>
            </a:r>
            <a:endParaRPr lang="de-DE" sz="1600" dirty="0">
              <a:latin typeface="Helvetica"/>
              <a:cs typeface="Helvetica"/>
            </a:endParaRPr>
          </a:p>
        </p:txBody>
      </p:sp>
    </p:spTree>
    <p:extLst>
      <p:ext uri="{BB962C8B-B14F-4D97-AF65-F5344CB8AC3E}">
        <p14:creationId xmlns:p14="http://schemas.microsoft.com/office/powerpoint/2010/main" val="222327165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200" u="sng" dirty="0" smtClean="0">
                <a:latin typeface="Helvetica"/>
                <a:cs typeface="Helvetica"/>
              </a:rPr>
              <a:t>Ende 1970er / Anfang 1980er Jahre</a:t>
            </a:r>
            <a:br>
              <a:rPr lang="de-DE" sz="22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dirty="0" smtClean="0">
                <a:latin typeface="Helvetica"/>
                <a:cs typeface="Helvetica"/>
              </a:rPr>
              <a:t>- Gründung der Partei </a:t>
            </a:r>
            <a:r>
              <a:rPr lang="de-DE" sz="2000" i="1" dirty="0" smtClean="0">
                <a:latin typeface="Helvetica"/>
                <a:cs typeface="Helvetica"/>
              </a:rPr>
              <a:t>Die Grünen</a:t>
            </a:r>
            <a:r>
              <a:rPr lang="de-DE" sz="2000" dirty="0" smtClean="0">
                <a:latin typeface="Helvetica"/>
                <a:cs typeface="Helvetica"/>
              </a:rPr>
              <a:t> am 13. Januar 1980</a:t>
            </a:r>
            <a:r>
              <a:rPr lang="de-DE" sz="2000" dirty="0">
                <a:latin typeface="Helvetica"/>
                <a:cs typeface="Helvetica"/>
              </a:rPr>
              <a:t/>
            </a:r>
            <a:br>
              <a:rPr lang="de-DE" sz="2000" dirty="0">
                <a:latin typeface="Helvetica"/>
                <a:cs typeface="Helvetica"/>
              </a:rPr>
            </a:br>
            <a:r>
              <a:rPr lang="de-DE" sz="2000" dirty="0" smtClean="0">
                <a:latin typeface="Helvetica"/>
                <a:cs typeface="Helvetica"/>
              </a:rPr>
              <a:t>	14. Mai 1993: </a:t>
            </a:r>
            <a:r>
              <a:rPr lang="de-DE" sz="2000" i="1" dirty="0" smtClean="0">
                <a:latin typeface="Helvetica"/>
                <a:cs typeface="Helvetica"/>
              </a:rPr>
              <a:t>Bündnis 90 / Die Grünen</a:t>
            </a:r>
            <a:br>
              <a:rPr lang="de-DE" sz="2000" i="1" dirty="0" smtClean="0">
                <a:latin typeface="Helvetica"/>
                <a:cs typeface="Helvetica"/>
              </a:rPr>
            </a:br>
            <a:r>
              <a:rPr lang="de-DE" sz="2000" i="1" dirty="0" smtClean="0">
                <a:latin typeface="Helvetica"/>
                <a:cs typeface="Helvetica"/>
              </a:rPr>
              <a:t/>
            </a:r>
            <a:br>
              <a:rPr lang="de-DE" sz="2000" i="1" dirty="0" smtClean="0">
                <a:latin typeface="Helvetica"/>
                <a:cs typeface="Helvetica"/>
              </a:rPr>
            </a:br>
            <a:r>
              <a:rPr lang="de-DE" sz="2000" dirty="0" smtClean="0">
                <a:latin typeface="Helvetica"/>
                <a:cs typeface="Helvetica"/>
              </a:rPr>
              <a:t>- 1983: Einzug der </a:t>
            </a:r>
            <a:r>
              <a:rPr lang="de-DE" sz="2000" i="1" dirty="0" smtClean="0">
                <a:latin typeface="Helvetica"/>
                <a:cs typeface="Helvetica"/>
              </a:rPr>
              <a:t>Grünen</a:t>
            </a:r>
            <a:r>
              <a:rPr lang="de-DE" sz="2000" dirty="0" smtClean="0">
                <a:latin typeface="Helvetica"/>
                <a:cs typeface="Helvetica"/>
              </a:rPr>
              <a:t> in den Bundestag (5,6%)</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Nato-Doppelbeschluss</a:t>
            </a:r>
            <a:r>
              <a:rPr lang="de-DE" sz="2000" dirty="0">
                <a:latin typeface="Helvetica"/>
                <a:cs typeface="Helvetica"/>
              </a:rPr>
              <a:t> </a:t>
            </a:r>
            <a:r>
              <a:rPr lang="de-DE" sz="2000" dirty="0" smtClean="0">
                <a:latin typeface="Helvetica"/>
                <a:cs typeface="Helvetica"/>
              </a:rPr>
              <a:t>12. Dezember 1979: </a:t>
            </a:r>
            <a:br>
              <a:rPr lang="de-DE" sz="2000" dirty="0" smtClean="0">
                <a:latin typeface="Helvetica"/>
                <a:cs typeface="Helvetica"/>
              </a:rPr>
            </a:br>
            <a:r>
              <a:rPr lang="de-DE" sz="2000" dirty="0">
                <a:latin typeface="Helvetica"/>
                <a:cs typeface="Helvetica"/>
              </a:rPr>
              <a:t>	</a:t>
            </a:r>
            <a:r>
              <a:rPr lang="de-DE" sz="1800" dirty="0" smtClean="0">
                <a:latin typeface="Helvetica"/>
                <a:cs typeface="Helvetica"/>
              </a:rPr>
              <a:t>(a) Aufstellung neuer Atom-Raketen in Westeuropa</a:t>
            </a:r>
            <a:br>
              <a:rPr lang="de-DE" sz="1800" dirty="0" smtClean="0">
                <a:latin typeface="Helvetica"/>
                <a:cs typeface="Helvetica"/>
              </a:rPr>
            </a:br>
            <a:r>
              <a:rPr lang="de-DE" sz="1800" dirty="0" smtClean="0">
                <a:latin typeface="Helvetica"/>
                <a:cs typeface="Helvetica"/>
              </a:rPr>
              <a:t>	(b) Forderung bilateraler Verhandlungen der Supermächte</a:t>
            </a:r>
            <a:br>
              <a:rPr lang="de-DE" sz="1800" dirty="0" smtClean="0">
                <a:latin typeface="Helvetica"/>
                <a:cs typeface="Helvetica"/>
              </a:rPr>
            </a:br>
            <a:r>
              <a:rPr lang="de-DE" sz="1800" dirty="0" smtClean="0">
                <a:latin typeface="Helvetica"/>
                <a:cs typeface="Helvetica"/>
              </a:rPr>
              <a:t>		- Ablehnung durch die Bevölkerung / Zustimmung des Deutschen 				Bundestagstags am 22. November 1983</a:t>
            </a:r>
            <a:br>
              <a:rPr lang="de-DE" sz="18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- 1982: Ende der sozialliberalen Koalition – auch wegen Konflikt um Nato-Doppelbeschluss innerhalb der SPD</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Ablösung Helmut Schmidts (SPD) durch Helmut Kohl (CDU) als Bundeskanzler</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849964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dirty="0" smtClean="0">
                <a:latin typeface="Helvetica"/>
                <a:cs typeface="Helvetica"/>
              </a:rPr>
              <a:t>„Turnschuh-Minister“</a:t>
            </a:r>
            <a:br>
              <a:rPr lang="de-DE" sz="2000" dirty="0" smtClean="0">
                <a:latin typeface="Helvetica"/>
                <a:cs typeface="Helvetica"/>
              </a:rPr>
            </a:br>
            <a:r>
              <a:rPr lang="de-DE" sz="2000" dirty="0" smtClean="0">
                <a:latin typeface="Helvetica"/>
                <a:cs typeface="Helvetica"/>
              </a:rPr>
              <a:t>Joschka Fischer (Die Grünen) wird 1985 Umweltminister in Hessen</a:t>
            </a:r>
            <a:br>
              <a:rPr lang="de-DE" sz="2000"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turnschuh-mini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242" y="1527427"/>
            <a:ext cx="3381517" cy="4320000"/>
          </a:xfrm>
          <a:prstGeom prst="rect">
            <a:avLst/>
          </a:prstGeom>
        </p:spPr>
      </p:pic>
    </p:spTree>
    <p:extLst>
      <p:ext uri="{BB962C8B-B14F-4D97-AF65-F5344CB8AC3E}">
        <p14:creationId xmlns:p14="http://schemas.microsoft.com/office/powerpoint/2010/main" val="61030552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Wichtige gesellschaftliche Debatten</a:t>
            </a: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1980er Jahre 	[nach dem Ende des ‚sozialdemokratischen Jahrzehnts‘]</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 Helmut Kohl: „geistig-moralische Wende“ </a:t>
            </a:r>
            <a:r>
              <a:rPr lang="de-DE" sz="1800" dirty="0" err="1" smtClean="0">
                <a:solidFill>
                  <a:srgbClr val="FF6600"/>
                </a:solidFill>
                <a:latin typeface="Helvetica"/>
                <a:cs typeface="Helvetica"/>
              </a:rPr>
              <a:t>vs</a:t>
            </a:r>
            <a:r>
              <a:rPr lang="de-DE" sz="1800" dirty="0" smtClean="0">
                <a:solidFill>
                  <a:srgbClr val="FF6600"/>
                </a:solidFill>
                <a:latin typeface="Helvetica"/>
                <a:cs typeface="Helvetica"/>
              </a:rPr>
              <a:t> 1968</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 Historikerstreit: Jürgen Habermas </a:t>
            </a:r>
            <a:r>
              <a:rPr lang="de-DE" sz="1800" dirty="0" err="1" smtClean="0">
                <a:latin typeface="Helvetica"/>
                <a:cs typeface="Helvetica"/>
              </a:rPr>
              <a:t>vs</a:t>
            </a:r>
            <a:r>
              <a:rPr lang="de-DE" sz="1800" dirty="0" smtClean="0">
                <a:latin typeface="Helvetica"/>
                <a:cs typeface="Helvetica"/>
              </a:rPr>
              <a:t> Ernst Nolte</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1990er Jahre</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 Botho Strauß: „Anschwellender Bocksgesang“</a:t>
            </a:r>
            <a:r>
              <a:rPr lang="de-DE" sz="1800" dirty="0">
                <a:latin typeface="Helvetica"/>
                <a:cs typeface="Helvetica"/>
              </a:rPr>
              <a:t> </a:t>
            </a:r>
            <a:r>
              <a:rPr lang="de-DE" sz="1800" dirty="0" err="1" smtClean="0">
                <a:solidFill>
                  <a:srgbClr val="FF6600"/>
                </a:solidFill>
                <a:latin typeface="Helvetica"/>
                <a:cs typeface="Helvetica"/>
              </a:rPr>
              <a:t>vs</a:t>
            </a:r>
            <a:r>
              <a:rPr lang="de-DE" sz="1800" dirty="0" smtClean="0">
                <a:solidFill>
                  <a:srgbClr val="FF6600"/>
                </a:solidFill>
                <a:latin typeface="Helvetica"/>
                <a:cs typeface="Helvetica"/>
              </a:rPr>
              <a:t> 1968</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 ‚deutsche Leitkultur‘</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 „konservative Revolution“ (Alexander </a:t>
            </a:r>
            <a:r>
              <a:rPr lang="de-DE" sz="1800" dirty="0" err="1" smtClean="0">
                <a:latin typeface="Helvetica"/>
                <a:cs typeface="Helvetica"/>
              </a:rPr>
              <a:t>Dobrindt</a:t>
            </a:r>
            <a:r>
              <a:rPr lang="de-DE" sz="1800" dirty="0" smtClean="0">
                <a:latin typeface="Helvetica"/>
                <a:cs typeface="Helvetica"/>
              </a:rPr>
              <a:t>, CSU, 2018) </a:t>
            </a:r>
            <a:r>
              <a:rPr lang="de-DE" sz="1800" dirty="0" err="1" smtClean="0">
                <a:solidFill>
                  <a:srgbClr val="FF6600"/>
                </a:solidFill>
                <a:latin typeface="Helvetica"/>
                <a:cs typeface="Helvetica"/>
              </a:rPr>
              <a:t>vs</a:t>
            </a:r>
            <a:r>
              <a:rPr lang="de-DE" sz="1800" dirty="0" smtClean="0">
                <a:solidFill>
                  <a:srgbClr val="FF6600"/>
                </a:solidFill>
                <a:latin typeface="Helvetica"/>
                <a:cs typeface="Helvetica"/>
              </a:rPr>
              <a:t> 1968</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42892612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000" u="sng" dirty="0" smtClean="0">
                <a:latin typeface="Helvetica"/>
                <a:cs typeface="Helvetica"/>
              </a:rPr>
              <a:t>5. Mai 1985</a:t>
            </a: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Helmut Kohl und Ronald Reagan auf dem Soldatenfriedhof in Bitburg, </a:t>
            </a:r>
            <a:br>
              <a:rPr lang="de-DE" sz="2000" dirty="0" smtClean="0">
                <a:latin typeface="Helvetica"/>
                <a:cs typeface="Helvetica"/>
              </a:rPr>
            </a:br>
            <a:r>
              <a:rPr lang="de-DE" sz="2000" dirty="0" smtClean="0">
                <a:latin typeface="Helvetica"/>
                <a:cs typeface="Helvetica"/>
              </a:rPr>
              <a:t>wo auch 49 Mitglieder der Waffen-SS beigesetzt sind</a:t>
            </a: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solidFill>
                  <a:srgbClr val="FF6600"/>
                </a:solidFill>
                <a:latin typeface="Helvetica"/>
                <a:cs typeface="Helvetica"/>
              </a:rPr>
              <a:t>= Konkretisierung der ‚geistig-moralischen Wende‘</a:t>
            </a:r>
            <a:br>
              <a:rPr lang="de-DE" sz="2000" dirty="0" smtClean="0">
                <a:solidFill>
                  <a:srgbClr val="FF6600"/>
                </a:solidFill>
                <a:latin typeface="Helvetica"/>
                <a:cs typeface="Helvetica"/>
              </a:rPr>
            </a:br>
            <a:r>
              <a:rPr lang="de-DE" sz="2000" dirty="0" smtClean="0">
                <a:solidFill>
                  <a:srgbClr val="FF6600"/>
                </a:solidFill>
                <a:latin typeface="Helvetica"/>
                <a:cs typeface="Helvetica"/>
              </a:rPr>
              <a:t/>
            </a:r>
            <a:br>
              <a:rPr lang="de-DE" sz="2000" dirty="0" smtClean="0">
                <a:solidFill>
                  <a:srgbClr val="FF6600"/>
                </a:solidFill>
                <a:latin typeface="Helvetica"/>
                <a:cs typeface="Helvetica"/>
              </a:rPr>
            </a:br>
            <a:r>
              <a:rPr lang="de-DE" sz="1800" dirty="0" smtClean="0">
                <a:solidFill>
                  <a:srgbClr val="FF6600"/>
                </a:solidFill>
                <a:latin typeface="Helvetica"/>
                <a:cs typeface="Helvetica"/>
              </a:rPr>
              <a:t/>
            </a:r>
            <a:br>
              <a:rPr lang="de-DE" sz="1800" dirty="0" smtClean="0">
                <a:solidFill>
                  <a:srgbClr val="FF6600"/>
                </a:solidFill>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5" name="Bild 4" descr="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000" y="2299567"/>
            <a:ext cx="5120000" cy="2880000"/>
          </a:xfrm>
          <a:prstGeom prst="rect">
            <a:avLst/>
          </a:prstGeom>
        </p:spPr>
      </p:pic>
    </p:spTree>
    <p:extLst>
      <p:ext uri="{BB962C8B-B14F-4D97-AF65-F5344CB8AC3E}">
        <p14:creationId xmlns:p14="http://schemas.microsoft.com/office/powerpoint/2010/main" val="164289438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Bitburg-Kontroverse</a:t>
            </a:r>
            <a:br>
              <a:rPr lang="de-DE" sz="2200" u="sng" dirty="0" smtClean="0">
                <a:latin typeface="Helvetica"/>
                <a:cs typeface="Helvetica"/>
              </a:rPr>
            </a:br>
            <a:r>
              <a:rPr lang="de-DE" sz="2200" u="sng" dirty="0">
                <a:latin typeface="Helvetica"/>
                <a:cs typeface="Helvetica"/>
              </a:rPr>
              <a:t/>
            </a:r>
            <a:br>
              <a:rPr lang="de-DE" sz="2200" u="sng" dirty="0">
                <a:latin typeface="Helvetica"/>
                <a:cs typeface="Helvetica"/>
              </a:rPr>
            </a:br>
            <a:r>
              <a:rPr lang="de-DE" sz="1800" dirty="0" smtClean="0">
                <a:latin typeface="Helvetica"/>
                <a:cs typeface="Helvetica"/>
              </a:rPr>
              <a:t>- 5. Mai 1985: Kranzniederlegung durch Kohl und Reagan an der Gedenkstätte des KZ Bergen-Belsen und auf der Kriegsgräberstätte Bitburg-</a:t>
            </a:r>
            <a:r>
              <a:rPr lang="de-DE" sz="1800" dirty="0" err="1" smtClean="0">
                <a:latin typeface="Helvetica"/>
                <a:cs typeface="Helvetica"/>
              </a:rPr>
              <a:t>Kolmeshöhe</a:t>
            </a:r>
            <a:r>
              <a:rPr lang="de-DE" sz="1800" dirty="0" smtClean="0">
                <a:latin typeface="Helvetica"/>
                <a:cs typeface="Helvetica"/>
              </a:rPr>
              <a:t>, </a:t>
            </a:r>
            <a:r>
              <a:rPr lang="de-DE" sz="1800" dirty="0">
                <a:latin typeface="Helvetica"/>
                <a:cs typeface="Helvetica"/>
              </a:rPr>
              <a:t>wo </a:t>
            </a:r>
            <a:r>
              <a:rPr lang="de-DE" sz="1800" dirty="0" smtClean="0">
                <a:latin typeface="Helvetica"/>
                <a:cs typeface="Helvetica"/>
              </a:rPr>
              <a:t>auch 49 </a:t>
            </a:r>
            <a:r>
              <a:rPr lang="de-DE" sz="1800" dirty="0">
                <a:latin typeface="Helvetica"/>
                <a:cs typeface="Helvetica"/>
              </a:rPr>
              <a:t>Mitglieder der Waffen-SS beigesetzt </a:t>
            </a:r>
            <a:r>
              <a:rPr lang="de-DE" sz="1800" dirty="0" smtClean="0">
                <a:latin typeface="Helvetica"/>
                <a:cs typeface="Helvetica"/>
              </a:rPr>
              <a:t>sind</a:t>
            </a:r>
            <a:r>
              <a:rPr lang="de-DE" sz="1800" dirty="0">
                <a:latin typeface="Helvetica"/>
                <a:cs typeface="Helvetica"/>
              </a:rPr>
              <a:t> </a:t>
            </a:r>
            <a:r>
              <a:rPr lang="de-DE" sz="1800" dirty="0" smtClean="0">
                <a:latin typeface="Helvetica"/>
                <a:cs typeface="Helvetica"/>
              </a:rPr>
              <a:t>= Absicht: Versöhnungsgeste</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u="sng" dirty="0" smtClean="0">
                <a:solidFill>
                  <a:srgbClr val="FF6600"/>
                </a:solidFill>
                <a:latin typeface="Helvetica"/>
                <a:cs typeface="Helvetica"/>
              </a:rPr>
              <a:t>Kritik</a:t>
            </a:r>
            <a:r>
              <a:rPr lang="de-DE" sz="1800" dirty="0" smtClean="0">
                <a:solidFill>
                  <a:srgbClr val="FF6600"/>
                </a:solidFill>
                <a:latin typeface="Helvetica"/>
                <a:cs typeface="Helvetica"/>
              </a:rPr>
              <a:t>:</a:t>
            </a:r>
            <a:r>
              <a:rPr lang="de-DE" sz="1800" dirty="0" smtClean="0">
                <a:latin typeface="Helvetica"/>
                <a:cs typeface="Helvetica"/>
              </a:rPr>
              <a:t> </a:t>
            </a:r>
            <a:br>
              <a:rPr lang="de-DE" sz="1800" dirty="0" smtClean="0">
                <a:latin typeface="Helvetica"/>
                <a:cs typeface="Helvetica"/>
              </a:rPr>
            </a:br>
            <a:r>
              <a:rPr lang="de-DE" sz="1800" dirty="0" smtClean="0">
                <a:latin typeface="Helvetica"/>
                <a:cs typeface="Helvetica"/>
              </a:rPr>
              <a:t>- Versuch der </a:t>
            </a:r>
            <a:r>
              <a:rPr lang="de-DE" sz="1800" u="sng" dirty="0" smtClean="0">
                <a:latin typeface="Helvetica"/>
                <a:cs typeface="Helvetica"/>
              </a:rPr>
              <a:t>Normalisierung</a:t>
            </a:r>
            <a:r>
              <a:rPr lang="de-DE" sz="1800" dirty="0" smtClean="0">
                <a:latin typeface="Helvetica"/>
                <a:cs typeface="Helvetica"/>
              </a:rPr>
              <a:t> der deutschen Vergangenheit und Gegenwart</a:t>
            </a:r>
            <a:br>
              <a:rPr lang="de-DE" sz="1800" dirty="0" smtClean="0">
                <a:latin typeface="Helvetica"/>
                <a:cs typeface="Helvetica"/>
              </a:rPr>
            </a:br>
            <a:r>
              <a:rPr lang="de-DE" sz="1800" dirty="0" smtClean="0">
                <a:latin typeface="Helvetica"/>
                <a:cs typeface="Helvetica"/>
              </a:rPr>
              <a:t>- </a:t>
            </a:r>
            <a:r>
              <a:rPr lang="de-DE" sz="1800" i="1" dirty="0" err="1" smtClean="0">
                <a:latin typeface="Helvetica"/>
                <a:cs typeface="Helvetica"/>
              </a:rPr>
              <a:t>Ramones</a:t>
            </a:r>
            <a:r>
              <a:rPr lang="de-DE" sz="1800" dirty="0" smtClean="0">
                <a:latin typeface="Helvetica"/>
                <a:cs typeface="Helvetica"/>
              </a:rPr>
              <a:t> (amerikanische Punk-Band): </a:t>
            </a:r>
            <a:r>
              <a:rPr lang="de-DE" sz="1800" i="1" dirty="0" err="1" smtClean="0">
                <a:latin typeface="Helvetica"/>
                <a:cs typeface="Helvetica"/>
              </a:rPr>
              <a:t>Bonzo</a:t>
            </a:r>
            <a:r>
              <a:rPr lang="de-DE" sz="1800" i="1" dirty="0" smtClean="0">
                <a:latin typeface="Helvetica"/>
                <a:cs typeface="Helvetica"/>
              </a:rPr>
              <a:t> </a:t>
            </a:r>
            <a:r>
              <a:rPr lang="de-DE" sz="1800" dirty="0" smtClean="0">
                <a:latin typeface="Helvetica"/>
                <a:cs typeface="Helvetica"/>
              </a:rPr>
              <a:t>[= Reagan] </a:t>
            </a:r>
            <a:r>
              <a:rPr lang="de-DE" sz="1800" i="1" dirty="0" smtClean="0">
                <a:latin typeface="Helvetica"/>
                <a:cs typeface="Helvetica"/>
              </a:rPr>
              <a:t>Goes </a:t>
            </a:r>
            <a:r>
              <a:rPr lang="de-DE" sz="1800" i="1" dirty="0" err="1" smtClean="0">
                <a:latin typeface="Helvetica"/>
                <a:cs typeface="Helvetica"/>
              </a:rPr>
              <a:t>to</a:t>
            </a:r>
            <a:r>
              <a:rPr lang="de-DE" sz="1800" i="1" dirty="0" smtClean="0">
                <a:latin typeface="Helvetica"/>
                <a:cs typeface="Helvetica"/>
              </a:rPr>
              <a:t> Bitburg</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Heinrich August Winkler (Historiker): „</a:t>
            </a:r>
            <a:r>
              <a:rPr lang="de-DE" sz="1800" dirty="0" smtClean="0">
                <a:solidFill>
                  <a:srgbClr val="FF6600"/>
                </a:solidFill>
                <a:latin typeface="Helvetica"/>
                <a:cs typeface="Helvetica"/>
              </a:rPr>
              <a:t>vermeintliche Normalität</a:t>
            </a:r>
            <a:r>
              <a:rPr lang="de-DE" sz="1800" dirty="0" smtClean="0">
                <a:latin typeface="Helvetica"/>
                <a:cs typeface="Helvetica"/>
              </a:rPr>
              <a:t>“ = „Gespenst von Bitburg“</a:t>
            </a:r>
            <a:r>
              <a:rPr lang="de-DE" sz="1800" dirty="0">
                <a:latin typeface="Helvetica"/>
                <a:cs typeface="Helvetica"/>
              </a:rPr>
              <a:t/>
            </a:r>
            <a:br>
              <a:rPr lang="de-DE" sz="1800" dirty="0">
                <a:latin typeface="Helvetica"/>
                <a:cs typeface="Helvetica"/>
              </a:rPr>
            </a:br>
            <a:r>
              <a:rPr lang="de-DE" sz="1800" dirty="0" smtClean="0">
                <a:latin typeface="Helvetica"/>
                <a:cs typeface="Helvetica"/>
              </a:rPr>
              <a:t>- Jürgen Habermas (Philosoph): „Die Entsorgung der Vergangenheit“</a:t>
            </a:r>
            <a:r>
              <a:rPr lang="de-DE" sz="1800" dirty="0">
                <a:latin typeface="Helvetica"/>
                <a:cs typeface="Helvetica"/>
              </a:rPr>
              <a:t> </a:t>
            </a:r>
            <a:r>
              <a:rPr lang="de-DE" sz="1800" dirty="0" smtClean="0">
                <a:latin typeface="Helvetica"/>
                <a:cs typeface="Helvetica"/>
              </a:rPr>
              <a:t>(Die Zeit, 17. Mai 1985):</a:t>
            </a:r>
            <a:br>
              <a:rPr lang="de-DE" sz="1800" dirty="0" smtClean="0">
                <a:latin typeface="Helvetica"/>
                <a:cs typeface="Helvetica"/>
              </a:rPr>
            </a:br>
            <a:r>
              <a:rPr lang="de-DE" sz="1800" dirty="0" smtClean="0">
                <a:latin typeface="Helvetica"/>
                <a:cs typeface="Helvetica"/>
              </a:rPr>
              <a:t>	„Der Händedruck von Bitburg hätte also beides verschmelzen sollen – die 	Abkehr von einer destabilisierenden Vergangenheitsbewältigung und die 	Bezeugung aktueller Waffenbrüderschaft [mit den USA]. Kohl wollte die 	Rückkehr zur </a:t>
            </a:r>
            <a:r>
              <a:rPr lang="de-DE" sz="1800" dirty="0" smtClean="0">
                <a:solidFill>
                  <a:srgbClr val="FF6600"/>
                </a:solidFill>
                <a:latin typeface="Helvetica"/>
                <a:cs typeface="Helvetica"/>
              </a:rPr>
              <a:t>deutschen Kontinuität</a:t>
            </a:r>
            <a:r>
              <a:rPr lang="de-DE" sz="1800" dirty="0" smtClean="0">
                <a:latin typeface="Helvetica"/>
                <a:cs typeface="Helvetica"/>
              </a:rPr>
              <a:t>.“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solidFill>
                  <a:srgbClr val="FF6600"/>
                </a:solidFill>
                <a:latin typeface="Helvetica"/>
                <a:cs typeface="Helvetica"/>
              </a:rPr>
              <a:t>= Problematik: </a:t>
            </a:r>
            <a:r>
              <a:rPr lang="de-DE" sz="1800" u="sng" dirty="0" smtClean="0">
                <a:latin typeface="Helvetica"/>
                <a:cs typeface="Helvetica"/>
              </a:rPr>
              <a:t>ein</a:t>
            </a:r>
            <a:r>
              <a:rPr lang="de-DE" sz="1800" dirty="0" smtClean="0">
                <a:latin typeface="Helvetica"/>
                <a:cs typeface="Helvetica"/>
              </a:rPr>
              <a:t> </a:t>
            </a:r>
            <a:r>
              <a:rPr lang="de-DE" sz="1800" dirty="0">
                <a:latin typeface="Helvetica"/>
                <a:cs typeface="Helvetica"/>
              </a:rPr>
              <a:t>Gedenken für alle: eine </a:t>
            </a:r>
            <a:r>
              <a:rPr lang="de-DE" sz="1800" u="sng" dirty="0">
                <a:latin typeface="Helvetica"/>
                <a:cs typeface="Helvetica"/>
              </a:rPr>
              <a:t>ungeteilte</a:t>
            </a:r>
            <a:r>
              <a:rPr lang="de-DE" sz="1800" dirty="0">
                <a:latin typeface="Helvetica"/>
                <a:cs typeface="Helvetica"/>
              </a:rPr>
              <a:t> Erinnerung</a:t>
            </a:r>
            <a:br>
              <a:rPr lang="de-DE" sz="1800" dirty="0">
                <a:latin typeface="Helvetica"/>
                <a:cs typeface="Helvetica"/>
              </a:rPr>
            </a:br>
            <a:r>
              <a:rPr lang="de-DE" sz="1800" dirty="0">
                <a:latin typeface="Helvetica"/>
                <a:cs typeface="Helvetica"/>
              </a:rPr>
              <a:t/>
            </a:r>
            <a:br>
              <a:rPr lang="de-DE" sz="1800" dirty="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272761772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Historikerstreit 1986: </a:t>
            </a:r>
            <a:r>
              <a:rPr lang="de-DE" sz="2200" u="sng" dirty="0">
                <a:latin typeface="Helvetica"/>
                <a:cs typeface="Helvetica"/>
              </a:rPr>
              <a:t>Jürgen Habermas </a:t>
            </a:r>
            <a:r>
              <a:rPr lang="de-DE" sz="2200" u="sng" dirty="0" err="1" smtClean="0">
                <a:latin typeface="Helvetica"/>
                <a:cs typeface="Helvetica"/>
              </a:rPr>
              <a:t>vs</a:t>
            </a:r>
            <a:r>
              <a:rPr lang="de-DE" sz="2200" u="sng" dirty="0" smtClean="0">
                <a:latin typeface="Helvetica"/>
                <a:cs typeface="Helvetica"/>
              </a:rPr>
              <a:t> Ernst Nolte</a:t>
            </a:r>
            <a:r>
              <a:rPr lang="de-DE" sz="2200" dirty="0">
                <a:latin typeface="Helvetica"/>
                <a:cs typeface="Helvetica"/>
              </a:rPr>
              <a:t> </a:t>
            </a:r>
            <a:r>
              <a:rPr lang="de-DE" sz="2200" dirty="0" smtClean="0">
                <a:latin typeface="Helvetica"/>
                <a:cs typeface="Helvetica"/>
              </a:rPr>
              <a:t>(1)</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000" dirty="0" smtClean="0">
                <a:latin typeface="Helvetica"/>
                <a:cs typeface="Helvetica"/>
              </a:rPr>
              <a:t>Ernst Nolte (1923 – 2016), Historiker 	</a:t>
            </a:r>
            <a:r>
              <a:rPr lang="de-DE" sz="1600" dirty="0" smtClean="0">
                <a:latin typeface="Helvetica"/>
                <a:cs typeface="Helvetica"/>
              </a:rPr>
              <a:t>(nicht </a:t>
            </a:r>
            <a:r>
              <a:rPr lang="de-DE" sz="1600" dirty="0" smtClean="0">
                <a:latin typeface="Helvetica"/>
                <a:cs typeface="Helvetica"/>
              </a:rPr>
              <a:t>zu verwechseln </a:t>
            </a:r>
            <a:r>
              <a:rPr lang="de-DE" sz="1600" dirty="0" smtClean="0">
                <a:latin typeface="Helvetica"/>
                <a:cs typeface="Helvetica"/>
              </a:rPr>
              <a:t>mit Paul Nolte)</a:t>
            </a:r>
            <a:br>
              <a:rPr lang="de-DE" sz="1600" dirty="0" smtClean="0">
                <a:latin typeface="Helvetica"/>
                <a:cs typeface="Helvetica"/>
              </a:rPr>
            </a:br>
            <a:r>
              <a:rPr lang="de-DE" sz="1600" dirty="0" smtClean="0">
                <a:latin typeface="Helvetica"/>
                <a:cs typeface="Helvetica"/>
              </a:rPr>
              <a:t> </a:t>
            </a: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Jürgen Habermas (*1929), Philosoph (Frankfurter Schule)</a:t>
            </a: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21nolte-obit-master76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098" y="1578202"/>
            <a:ext cx="2247805" cy="1800000"/>
          </a:xfrm>
          <a:prstGeom prst="rect">
            <a:avLst/>
          </a:prstGeom>
        </p:spPr>
      </p:pic>
      <p:pic>
        <p:nvPicPr>
          <p:cNvPr id="4" name="Bild 3" descr="800px-JuergenHabermas_retouch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480" y="4047427"/>
            <a:ext cx="1527041" cy="1800000"/>
          </a:xfrm>
          <a:prstGeom prst="rect">
            <a:avLst/>
          </a:prstGeom>
        </p:spPr>
      </p:pic>
    </p:spTree>
    <p:extLst>
      <p:ext uri="{BB962C8B-B14F-4D97-AF65-F5344CB8AC3E}">
        <p14:creationId xmlns:p14="http://schemas.microsoft.com/office/powerpoint/2010/main" val="199169265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u="sng" dirty="0" smtClean="0">
                <a:latin typeface="Helvetica"/>
                <a:cs typeface="Helvetica"/>
              </a:rPr>
              <a:t>Historikerstreit </a:t>
            </a:r>
            <a:r>
              <a:rPr lang="de-DE" sz="2200" u="sng" dirty="0" smtClean="0">
                <a:latin typeface="Helvetica"/>
                <a:cs typeface="Helvetica"/>
              </a:rPr>
              <a:t>1986: </a:t>
            </a:r>
            <a:r>
              <a:rPr lang="de-DE" sz="2200" u="sng" dirty="0">
                <a:latin typeface="Helvetica"/>
                <a:cs typeface="Helvetica"/>
              </a:rPr>
              <a:t>Jürgen Habermas </a:t>
            </a:r>
            <a:r>
              <a:rPr lang="de-DE" sz="2200" u="sng" dirty="0" err="1" smtClean="0">
                <a:latin typeface="Helvetica"/>
                <a:cs typeface="Helvetica"/>
              </a:rPr>
              <a:t>vs</a:t>
            </a:r>
            <a:r>
              <a:rPr lang="de-DE" sz="2200" u="sng" dirty="0" smtClean="0">
                <a:latin typeface="Helvetica"/>
                <a:cs typeface="Helvetica"/>
              </a:rPr>
              <a:t> Ernst Nolte</a:t>
            </a:r>
            <a:r>
              <a:rPr lang="de-DE" sz="2200" dirty="0" smtClean="0">
                <a:latin typeface="Helvetica"/>
                <a:cs typeface="Helvetica"/>
              </a:rPr>
              <a:t> (2)</a:t>
            </a:r>
            <a:r>
              <a:rPr lang="de-DE" sz="2200" dirty="0">
                <a:latin typeface="Helvetica"/>
                <a:cs typeface="Helvetica"/>
              </a:rPr>
              <a:t/>
            </a:r>
            <a:br>
              <a:rPr lang="de-DE" sz="2200" dirty="0">
                <a:latin typeface="Helvetica"/>
                <a:cs typeface="Helvetica"/>
              </a:rPr>
            </a:br>
            <a:r>
              <a:rPr lang="de-DE" sz="2200" dirty="0" smtClean="0">
                <a:latin typeface="Helvetica"/>
                <a:cs typeface="Helvetica"/>
              </a:rPr>
              <a:t/>
            </a:r>
            <a:br>
              <a:rPr lang="de-DE" sz="2200" dirty="0" smtClean="0">
                <a:latin typeface="Helvetica"/>
                <a:cs typeface="Helvetica"/>
              </a:rPr>
            </a:br>
            <a:r>
              <a:rPr lang="de-DE" sz="1800" dirty="0" smtClean="0">
                <a:solidFill>
                  <a:srgbClr val="FF6600"/>
                </a:solidFill>
                <a:latin typeface="Helvetica"/>
                <a:cs typeface="Helvetica"/>
              </a:rPr>
              <a:t>Ernst Nolte</a:t>
            </a:r>
            <a:r>
              <a:rPr lang="de-DE" sz="1800" dirty="0" smtClean="0">
                <a:latin typeface="Helvetica"/>
                <a:cs typeface="Helvetica"/>
              </a:rPr>
              <a:t>, </a:t>
            </a:r>
            <a:r>
              <a:rPr lang="de-DE" sz="1800" dirty="0" smtClean="0">
                <a:solidFill>
                  <a:srgbClr val="FFFF00"/>
                </a:solidFill>
                <a:latin typeface="Helvetica"/>
                <a:cs typeface="Helvetica"/>
              </a:rPr>
              <a:t>FAZ</a:t>
            </a:r>
            <a:r>
              <a:rPr lang="de-DE" sz="1800" dirty="0" smtClean="0">
                <a:latin typeface="Helvetica"/>
                <a:cs typeface="Helvetica"/>
              </a:rPr>
              <a:t>, 6. Juni </a:t>
            </a:r>
            <a:r>
              <a:rPr lang="de-DE" sz="1800" dirty="0">
                <a:latin typeface="Helvetica"/>
                <a:cs typeface="Helvetica"/>
              </a:rPr>
              <a:t>1986</a:t>
            </a:r>
            <a:r>
              <a:rPr lang="de-DE" sz="1800" dirty="0" smtClean="0">
                <a:latin typeface="Helvetica"/>
                <a:cs typeface="Helvetica"/>
              </a:rPr>
              <a:t>: „Vergangenheit</a:t>
            </a:r>
            <a:r>
              <a:rPr lang="de-DE" sz="1800" dirty="0">
                <a:latin typeface="Helvetica"/>
                <a:cs typeface="Helvetica"/>
              </a:rPr>
              <a:t>, die nicht vergehen </a:t>
            </a:r>
            <a:r>
              <a:rPr lang="de-DE" sz="1800" dirty="0" smtClean="0">
                <a:latin typeface="Helvetica"/>
                <a:cs typeface="Helvetica"/>
              </a:rPr>
              <a:t>will“</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t>
            </a:r>
            <a:r>
              <a:rPr lang="de-DE" sz="1800" dirty="0">
                <a:latin typeface="Helvetica"/>
                <a:cs typeface="Helvetica"/>
              </a:rPr>
              <a:t>Vollbrachten die Nationalsozialisten, vollbrachte Hitler eine ‚asiatische‘ </a:t>
            </a:r>
            <a:r>
              <a:rPr lang="de-DE" sz="1800" dirty="0" smtClean="0">
                <a:latin typeface="Helvetica"/>
                <a:cs typeface="Helvetica"/>
              </a:rPr>
              <a:t>Tat 	vielleicht </a:t>
            </a:r>
            <a:r>
              <a:rPr lang="de-DE" sz="1800" dirty="0" smtClean="0">
                <a:solidFill>
                  <a:srgbClr val="FF6600"/>
                </a:solidFill>
                <a:latin typeface="Helvetica"/>
                <a:cs typeface="Helvetica"/>
              </a:rPr>
              <a:t>nur </a:t>
            </a:r>
            <a:r>
              <a:rPr lang="de-DE" sz="1800" dirty="0">
                <a:solidFill>
                  <a:srgbClr val="FF6600"/>
                </a:solidFill>
                <a:latin typeface="Helvetica"/>
                <a:cs typeface="Helvetica"/>
              </a:rPr>
              <a:t>deshalb</a:t>
            </a:r>
            <a:r>
              <a:rPr lang="de-DE" sz="1800" dirty="0">
                <a:latin typeface="Helvetica"/>
                <a:cs typeface="Helvetica"/>
              </a:rPr>
              <a:t>, weil sie sich und ihresgleichen als potentielle </a:t>
            </a:r>
            <a:r>
              <a:rPr lang="de-DE" sz="1800" dirty="0" smtClean="0">
                <a:latin typeface="Helvetica"/>
                <a:cs typeface="Helvetica"/>
              </a:rPr>
              <a:t>oder 	wirkliche </a:t>
            </a:r>
            <a:r>
              <a:rPr lang="de-DE" sz="1800" dirty="0">
                <a:solidFill>
                  <a:srgbClr val="FF6600"/>
                </a:solidFill>
                <a:latin typeface="Helvetica"/>
                <a:cs typeface="Helvetica"/>
              </a:rPr>
              <a:t>Opfer</a:t>
            </a:r>
            <a:r>
              <a:rPr lang="de-DE" sz="1800" dirty="0">
                <a:latin typeface="Helvetica"/>
                <a:cs typeface="Helvetica"/>
              </a:rPr>
              <a:t> einer </a:t>
            </a:r>
            <a:r>
              <a:rPr lang="de-DE" sz="1800" dirty="0" smtClean="0">
                <a:latin typeface="Helvetica"/>
                <a:cs typeface="Helvetica"/>
              </a:rPr>
              <a:t>‚</a:t>
            </a:r>
            <a:r>
              <a:rPr lang="de-DE" sz="1800" dirty="0">
                <a:latin typeface="Helvetica"/>
                <a:cs typeface="Helvetica"/>
              </a:rPr>
              <a:t>asiatischen‘ Tat betrachteten? War nicht der </a:t>
            </a:r>
            <a:r>
              <a:rPr lang="de-DE" sz="1800" dirty="0" smtClean="0">
                <a:latin typeface="Helvetica"/>
                <a:cs typeface="Helvetica"/>
              </a:rPr>
              <a:t>‚</a:t>
            </a:r>
            <a:r>
              <a:rPr lang="de-DE" sz="1800" dirty="0">
                <a:latin typeface="Helvetica"/>
                <a:cs typeface="Helvetica"/>
              </a:rPr>
              <a:t>Archipel </a:t>
            </a:r>
            <a:r>
              <a:rPr lang="de-DE" sz="1800" dirty="0" smtClean="0">
                <a:latin typeface="Helvetica"/>
                <a:cs typeface="Helvetica"/>
              </a:rPr>
              <a:t>	Gulag‘ ursprünglicher als Auschwitz? </a:t>
            </a:r>
            <a:r>
              <a:rPr lang="de-DE" sz="1800" dirty="0">
                <a:latin typeface="Helvetica"/>
                <a:cs typeface="Helvetica"/>
              </a:rPr>
              <a:t>War nicht der </a:t>
            </a:r>
            <a:r>
              <a:rPr lang="de-DE" sz="1800" dirty="0" smtClean="0">
                <a:latin typeface="Helvetica"/>
                <a:cs typeface="Helvetica"/>
              </a:rPr>
              <a:t>‚</a:t>
            </a:r>
            <a:r>
              <a:rPr lang="de-DE" sz="1800" dirty="0">
                <a:latin typeface="Helvetica"/>
                <a:cs typeface="Helvetica"/>
              </a:rPr>
              <a:t>Klassenmord‘ </a:t>
            </a:r>
            <a:r>
              <a:rPr lang="de-DE" sz="1800" dirty="0" smtClean="0">
                <a:latin typeface="Helvetica"/>
                <a:cs typeface="Helvetica"/>
              </a:rPr>
              <a:t>der 	Bolschewiki</a:t>
            </a:r>
            <a:r>
              <a:rPr lang="de-DE" sz="1800" dirty="0">
                <a:latin typeface="Helvetica"/>
                <a:cs typeface="Helvetica"/>
              </a:rPr>
              <a:t> </a:t>
            </a:r>
            <a:r>
              <a:rPr lang="de-DE" sz="1800" dirty="0" smtClean="0">
                <a:latin typeface="Helvetica"/>
                <a:cs typeface="Helvetica"/>
              </a:rPr>
              <a:t>das </a:t>
            </a:r>
            <a:r>
              <a:rPr lang="de-DE" sz="1800" dirty="0">
                <a:latin typeface="Helvetica"/>
                <a:cs typeface="Helvetica"/>
              </a:rPr>
              <a:t>logische und </a:t>
            </a:r>
            <a:r>
              <a:rPr lang="de-DE" sz="1800" dirty="0" smtClean="0">
                <a:latin typeface="Helvetica"/>
                <a:cs typeface="Helvetica"/>
              </a:rPr>
              <a:t>faktische </a:t>
            </a:r>
            <a:r>
              <a:rPr lang="de-DE" sz="1800" dirty="0" err="1" smtClean="0">
                <a:latin typeface="Helvetica"/>
                <a:cs typeface="Helvetica"/>
              </a:rPr>
              <a:t>Prius</a:t>
            </a:r>
            <a:r>
              <a:rPr lang="de-DE" sz="1800" dirty="0">
                <a:latin typeface="Helvetica"/>
                <a:cs typeface="Helvetica"/>
              </a:rPr>
              <a:t> </a:t>
            </a:r>
            <a:r>
              <a:rPr lang="de-DE" sz="1800" dirty="0" smtClean="0">
                <a:latin typeface="Helvetica"/>
                <a:cs typeface="Helvetica"/>
              </a:rPr>
              <a:t>des ‚</a:t>
            </a:r>
            <a:r>
              <a:rPr lang="de-DE" sz="1800" dirty="0">
                <a:latin typeface="Helvetica"/>
                <a:cs typeface="Helvetica"/>
              </a:rPr>
              <a:t>Rassenmords‘ </a:t>
            </a:r>
            <a:r>
              <a:rPr lang="de-DE" sz="1800" dirty="0" smtClean="0">
                <a:latin typeface="Helvetica"/>
                <a:cs typeface="Helvetica"/>
              </a:rPr>
              <a:t>der 	 	Nationalsozialisten</a:t>
            </a:r>
            <a:r>
              <a:rPr lang="de-DE" sz="1800" dirty="0">
                <a:latin typeface="Helvetica"/>
                <a:cs typeface="Helvetica"/>
              </a:rPr>
              <a:t>?"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solidFill>
                  <a:srgbClr val="FF6600"/>
                </a:solidFill>
                <a:latin typeface="Helvetica"/>
                <a:cs typeface="Helvetica"/>
              </a:rPr>
              <a:t>neu-rechte </a:t>
            </a:r>
            <a:r>
              <a:rPr lang="de-DE" sz="1800" dirty="0" smtClean="0">
                <a:solidFill>
                  <a:srgbClr val="FF6600"/>
                </a:solidFill>
                <a:latin typeface="Helvetica"/>
                <a:cs typeface="Helvetica"/>
              </a:rPr>
              <a:t>Trias: </a:t>
            </a:r>
            <a:r>
              <a:rPr lang="de-DE" sz="1800" dirty="0" smtClean="0">
                <a:latin typeface="Helvetica"/>
                <a:cs typeface="Helvetica"/>
              </a:rPr>
              <a:t>‚Schuldbesessenheit‘ – ‚Schlussstrich‘ – ‚innere Kontinuität‘</a:t>
            </a:r>
            <a:r>
              <a:rPr lang="de-DE" sz="1800" dirty="0" smtClean="0">
                <a:latin typeface="Helvetica"/>
                <a:cs typeface="Helvetica"/>
              </a:rPr>
              <a:t> </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solidFill>
                  <a:srgbClr val="FF6600"/>
                </a:solidFill>
                <a:latin typeface="Helvetica"/>
                <a:cs typeface="Helvetica"/>
              </a:rPr>
              <a:t>Jürgen Habermas</a:t>
            </a:r>
            <a:r>
              <a:rPr lang="de-DE" sz="1800" dirty="0" smtClean="0">
                <a:latin typeface="Helvetica"/>
                <a:cs typeface="Helvetica"/>
              </a:rPr>
              <a:t>, </a:t>
            </a:r>
            <a:r>
              <a:rPr lang="de-DE" sz="1800" dirty="0" smtClean="0">
                <a:solidFill>
                  <a:srgbClr val="FFFF00"/>
                </a:solidFill>
                <a:latin typeface="Helvetica"/>
                <a:cs typeface="Helvetica"/>
              </a:rPr>
              <a:t>Die Zeit</a:t>
            </a:r>
            <a:r>
              <a:rPr lang="de-DE" sz="1800" dirty="0" smtClean="0">
                <a:latin typeface="Helvetica"/>
                <a:cs typeface="Helvetica"/>
              </a:rPr>
              <a:t>, 11. Juli 1986: „Eine Art Schadensabwicklung. Die apologetischen Tendenzen in der deutschen Zeitgeschichtsschreibung“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 gegen eine Relativierung der deutschen Schuld</a:t>
            </a:r>
            <a:br>
              <a:rPr lang="de-DE" sz="1800" dirty="0" smtClean="0">
                <a:latin typeface="Helvetica"/>
                <a:cs typeface="Helvetica"/>
              </a:rPr>
            </a:br>
            <a:r>
              <a:rPr lang="de-DE" sz="1800" dirty="0" smtClean="0">
                <a:latin typeface="Helvetica"/>
                <a:cs typeface="Helvetica"/>
              </a:rPr>
              <a:t>	- gegen Versuche der Entschuldung und Normalisierung</a:t>
            </a:r>
            <a:br>
              <a:rPr lang="de-DE" sz="1800" dirty="0" smtClean="0">
                <a:latin typeface="Helvetica"/>
                <a:cs typeface="Helvetica"/>
              </a:rPr>
            </a:br>
            <a:r>
              <a:rPr lang="de-DE" sz="1800" dirty="0" smtClean="0">
                <a:latin typeface="Helvetica"/>
                <a:cs typeface="Helvetica"/>
              </a:rPr>
              <a:t>	- gegen die Konstruktion einer ungebrochenen deutschen Kontinuität</a:t>
            </a:r>
            <a:r>
              <a:rPr lang="de-DE" sz="1800" dirty="0">
                <a:latin typeface="Helvetica"/>
                <a:cs typeface="Helvetica"/>
              </a:rPr>
              <a:t> </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 in diesem Kontext: Betonung des Verfassungspatriotismus</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60677701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200" u="sng" dirty="0" smtClean="0">
                <a:latin typeface="Helvetica"/>
                <a:cs typeface="Helvetica"/>
              </a:rPr>
              <a:t>Aufarbeitung von NS-Vergangenheit und </a:t>
            </a:r>
            <a:r>
              <a:rPr lang="de-DE" sz="2200" u="sng" dirty="0" err="1" smtClean="0">
                <a:latin typeface="Helvetica"/>
                <a:cs typeface="Helvetica"/>
              </a:rPr>
              <a:t>Shoah</a:t>
            </a:r>
            <a:r>
              <a:rPr lang="de-DE" sz="2200" dirty="0" smtClean="0">
                <a:latin typeface="Helvetica"/>
                <a:cs typeface="Helvetica"/>
              </a:rPr>
              <a:t> (1)</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1800" dirty="0" smtClean="0">
                <a:latin typeface="Helvetica"/>
                <a:cs typeface="Helvetica"/>
              </a:rPr>
              <a:t>	„der Tod ist ein Meister aus Deutschland“</a:t>
            </a:r>
            <a:br>
              <a:rPr lang="de-DE" sz="1800" dirty="0" smtClean="0">
                <a:latin typeface="Helvetica"/>
                <a:cs typeface="Helvetica"/>
              </a:rPr>
            </a:br>
            <a:r>
              <a:rPr lang="de-DE" sz="1800" dirty="0" smtClean="0">
                <a:latin typeface="Helvetica"/>
                <a:cs typeface="Helvetica"/>
              </a:rPr>
              <a:t>		Paul Celan, </a:t>
            </a:r>
            <a:r>
              <a:rPr lang="de-DE" sz="1800" i="1" dirty="0" smtClean="0">
                <a:latin typeface="Helvetica"/>
                <a:cs typeface="Helvetica"/>
              </a:rPr>
              <a:t>Todesfuge</a:t>
            </a:r>
            <a:r>
              <a:rPr lang="de-DE" sz="1800" dirty="0" smtClean="0">
                <a:latin typeface="Helvetica"/>
                <a:cs typeface="Helvetica"/>
              </a:rPr>
              <a:t> (1945)</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die </a:t>
            </a:r>
            <a:r>
              <a:rPr lang="de-DE" sz="1800" dirty="0" err="1" smtClean="0">
                <a:latin typeface="Helvetica"/>
                <a:cs typeface="Helvetica"/>
              </a:rPr>
              <a:t>Shoah</a:t>
            </a:r>
            <a:r>
              <a:rPr lang="de-DE" sz="1800" dirty="0" smtClean="0">
                <a:latin typeface="Helvetica"/>
                <a:cs typeface="Helvetica"/>
              </a:rPr>
              <a:t> als Zivilisationsbruch: Geschichtsbruch: Traditionsbruch</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Problematik der nationalen Kontinuität und Tradition(en)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Problematik der nationalen </a:t>
            </a:r>
            <a:r>
              <a:rPr lang="de-DE" sz="1800" dirty="0" smtClean="0">
                <a:latin typeface="Helvetica"/>
                <a:cs typeface="Helvetica"/>
              </a:rPr>
              <a:t>Identität (‚Normalität‘)</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Problematik der </a:t>
            </a:r>
            <a:r>
              <a:rPr lang="de-DE" sz="1800" dirty="0" smtClean="0">
                <a:latin typeface="Helvetica"/>
                <a:cs typeface="Helvetica"/>
              </a:rPr>
              <a:t>persönlichen Identität</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Problematik der individuellen / kollektiven Erinnerung</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Problematik der ‚Entnazifizierung‘ nach 1945: konkretes Fortleben des NS-Regimes in der BRD in Gestalt von Personen</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23116971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a:bodyPr>
          <a:lstStyle/>
          <a:p>
            <a:r>
              <a:rPr lang="de-DE" sz="2000" u="sng" dirty="0" smtClean="0">
                <a:latin typeface="Helvetica"/>
                <a:cs typeface="Helvetica"/>
              </a:rPr>
              <a:t>Fränkisches Reich / Frankenreich (814)</a:t>
            </a:r>
            <a:r>
              <a:rPr lang="de-DE" sz="2000" dirty="0">
                <a:latin typeface="Helvetica"/>
                <a:cs typeface="Helvetica"/>
              </a:rPr>
              <a:t/>
            </a:r>
            <a:br>
              <a:rPr lang="de-DE" sz="20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endParaRPr lang="de-DE" sz="2800" dirty="0">
              <a:latin typeface="Helvetica"/>
              <a:cs typeface="Helvetica"/>
            </a:endParaRPr>
          </a:p>
        </p:txBody>
      </p:sp>
      <p:pic>
        <p:nvPicPr>
          <p:cNvPr id="4" name="Bild 3" descr="1280px-Frankish_Empire_481_to_814-de.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973" y="1231106"/>
            <a:ext cx="6110055" cy="4320000"/>
          </a:xfrm>
          <a:prstGeom prst="rect">
            <a:avLst/>
          </a:prstGeom>
        </p:spPr>
      </p:pic>
    </p:spTree>
    <p:extLst>
      <p:ext uri="{BB962C8B-B14F-4D97-AF65-F5344CB8AC3E}">
        <p14:creationId xmlns:p14="http://schemas.microsoft.com/office/powerpoint/2010/main" val="96699625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200" u="sng" dirty="0" smtClean="0">
                <a:latin typeface="Helvetica"/>
                <a:cs typeface="Helvetica"/>
              </a:rPr>
              <a:t>Aufarbeitung von NS-Vergangenheit und </a:t>
            </a:r>
            <a:r>
              <a:rPr lang="de-DE" sz="2200" u="sng" dirty="0" err="1" smtClean="0">
                <a:latin typeface="Helvetica"/>
                <a:cs typeface="Helvetica"/>
              </a:rPr>
              <a:t>Shoah</a:t>
            </a:r>
            <a:r>
              <a:rPr lang="de-DE" sz="2200" dirty="0">
                <a:latin typeface="Helvetica"/>
                <a:cs typeface="Helvetica"/>
              </a:rPr>
              <a:t> </a:t>
            </a:r>
            <a:r>
              <a:rPr lang="de-DE" sz="2200" dirty="0" smtClean="0">
                <a:latin typeface="Helvetica"/>
                <a:cs typeface="Helvetica"/>
              </a:rPr>
              <a:t>(2)</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2000" dirty="0" smtClean="0">
                <a:latin typeface="Helvetica"/>
                <a:cs typeface="Helvetica"/>
              </a:rPr>
              <a:t>Auswahl nach 1945 wirkender Personen mit NS-Vergangenheit:</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1800" dirty="0" smtClean="0">
                <a:latin typeface="Helvetica"/>
                <a:cs typeface="Helvetica"/>
              </a:rPr>
              <a:t>- Klaus Barbie: Gestapo-Chef von Lyon / 1966 Mitarbeiter des BND</a:t>
            </a:r>
            <a:br>
              <a:rPr lang="de-DE" sz="1800" dirty="0" smtClean="0">
                <a:latin typeface="Helvetica"/>
                <a:cs typeface="Helvetica"/>
              </a:rPr>
            </a:br>
            <a:r>
              <a:rPr lang="de-DE" sz="1800" dirty="0" smtClean="0">
                <a:latin typeface="Helvetica"/>
                <a:cs typeface="Helvetica"/>
              </a:rPr>
              <a:t>- Hans </a:t>
            </a:r>
            <a:r>
              <a:rPr lang="de-DE" sz="1800" dirty="0" err="1" smtClean="0">
                <a:latin typeface="Helvetica"/>
                <a:cs typeface="Helvetica"/>
              </a:rPr>
              <a:t>Globke</a:t>
            </a:r>
            <a:r>
              <a:rPr lang="de-DE" sz="1800" dirty="0" smtClean="0">
                <a:latin typeface="Helvetica"/>
                <a:cs typeface="Helvetica"/>
              </a:rPr>
              <a:t>: Rassegesetzgebung / 1953-1963 Chef des Bundeskanzleramts</a:t>
            </a:r>
            <a:br>
              <a:rPr lang="de-DE" sz="1800" dirty="0" smtClean="0">
                <a:latin typeface="Helvetica"/>
                <a:cs typeface="Helvetica"/>
              </a:rPr>
            </a:br>
            <a:r>
              <a:rPr lang="de-DE" sz="1800" dirty="0" smtClean="0">
                <a:latin typeface="Helvetica"/>
                <a:cs typeface="Helvetica"/>
              </a:rPr>
              <a:t>- Kurt Georg Kiesinger: NSDAP / 1966-1969 Bundeskanzler</a:t>
            </a:r>
            <a:br>
              <a:rPr lang="de-DE" sz="1800" dirty="0" smtClean="0">
                <a:latin typeface="Helvetica"/>
                <a:cs typeface="Helvetica"/>
              </a:rPr>
            </a:br>
            <a:r>
              <a:rPr lang="de-DE" sz="1800" dirty="0" smtClean="0">
                <a:latin typeface="Helvetica"/>
                <a:cs typeface="Helvetica"/>
              </a:rPr>
              <a:t>- Hans Karl Filbinger: NS-Marinerichter / 1966-1978 Ministerpräsident von BW</a:t>
            </a:r>
            <a:br>
              <a:rPr lang="de-DE" sz="1800" dirty="0" smtClean="0">
                <a:latin typeface="Helvetica"/>
                <a:cs typeface="Helvetica"/>
              </a:rPr>
            </a:br>
            <a:r>
              <a:rPr lang="de-DE" sz="1800" dirty="0" smtClean="0">
                <a:latin typeface="Helvetica"/>
                <a:cs typeface="Helvetica"/>
              </a:rPr>
              <a:t>- Friedrich Flick: Wehrwirtschaftsführer / Unternehmer</a:t>
            </a:r>
            <a:br>
              <a:rPr lang="de-DE" sz="1800" dirty="0" smtClean="0">
                <a:latin typeface="Helvetica"/>
                <a:cs typeface="Helvetica"/>
              </a:rPr>
            </a:br>
            <a:r>
              <a:rPr lang="de-DE" sz="1800" dirty="0" smtClean="0">
                <a:latin typeface="Helvetica"/>
                <a:cs typeface="Helvetica"/>
              </a:rPr>
              <a:t>- Carl Schmitt: ‚</a:t>
            </a:r>
            <a:r>
              <a:rPr lang="de-DE" sz="1800" dirty="0" err="1" smtClean="0">
                <a:latin typeface="Helvetica"/>
                <a:cs typeface="Helvetica"/>
              </a:rPr>
              <a:t>Kronjurist</a:t>
            </a:r>
            <a:r>
              <a:rPr lang="de-DE" sz="1800" dirty="0" smtClean="0">
                <a:latin typeface="Helvetica"/>
                <a:cs typeface="Helvetica"/>
              </a:rPr>
              <a:t>‘ des NS-Regimes / breite Wirkung auch nach 1945</a:t>
            </a:r>
            <a:br>
              <a:rPr lang="de-DE" sz="1800" dirty="0" smtClean="0">
                <a:latin typeface="Helvetica"/>
                <a:cs typeface="Helvetica"/>
              </a:rPr>
            </a:br>
            <a:r>
              <a:rPr lang="de-DE" sz="1800" dirty="0" smtClean="0">
                <a:latin typeface="Helvetica"/>
                <a:cs typeface="Helvetica"/>
              </a:rPr>
              <a:t>- Martin Heidegger: NSDAP / Philosoph / „Schwarze Hefte“ (posthum)</a:t>
            </a:r>
            <a:br>
              <a:rPr lang="de-DE" sz="1800" dirty="0" smtClean="0">
                <a:latin typeface="Helvetica"/>
                <a:cs typeface="Helvetica"/>
              </a:rPr>
            </a:br>
            <a:r>
              <a:rPr lang="de-DE" sz="1800" dirty="0" smtClean="0">
                <a:latin typeface="Helvetica"/>
                <a:cs typeface="Helvetica"/>
              </a:rPr>
              <a:t>- Hans-Georg Gadamer: 1933 Bekenntnis zu A.H. / Philosoph der Hermeneutik</a:t>
            </a:r>
            <a:br>
              <a:rPr lang="de-DE" sz="1800" dirty="0" smtClean="0">
                <a:latin typeface="Helvetica"/>
                <a:cs typeface="Helvetica"/>
              </a:rPr>
            </a:br>
            <a:r>
              <a:rPr lang="de-DE" sz="1800" dirty="0" smtClean="0">
                <a:latin typeface="Helvetica"/>
                <a:cs typeface="Helvetica"/>
              </a:rPr>
              <a:t>- Konrad Lorenz (Österreicher): NSDAP, Rasselehre / Verhaltensforscher</a:t>
            </a:r>
            <a:br>
              <a:rPr lang="de-DE" sz="1800" dirty="0" smtClean="0">
                <a:latin typeface="Helvetica"/>
                <a:cs typeface="Helvetica"/>
              </a:rPr>
            </a:br>
            <a:r>
              <a:rPr lang="de-DE" sz="1800" dirty="0" smtClean="0">
                <a:latin typeface="Helvetica"/>
                <a:cs typeface="Helvetica"/>
              </a:rPr>
              <a:t>- Günter Grass: Waffen-SS / Literaturnobelpreisträger</a:t>
            </a:r>
            <a:br>
              <a:rPr lang="de-DE" sz="1800" dirty="0" smtClean="0">
                <a:latin typeface="Helvetica"/>
                <a:cs typeface="Helvetica"/>
              </a:rPr>
            </a:br>
            <a:r>
              <a:rPr lang="de-DE" sz="1800" dirty="0" smtClean="0">
                <a:latin typeface="Helvetica"/>
                <a:cs typeface="Helvetica"/>
              </a:rPr>
              <a:t>	</a:t>
            </a:r>
            <a:br>
              <a:rPr lang="de-DE" sz="1800" dirty="0" smtClean="0">
                <a:latin typeface="Helvetica"/>
                <a:cs typeface="Helvetica"/>
              </a:rPr>
            </a:br>
            <a:r>
              <a:rPr lang="de-DE" sz="1800" dirty="0" smtClean="0">
                <a:latin typeface="Helvetica"/>
                <a:cs typeface="Helvetica"/>
              </a:rPr>
              <a:t>	etc.</a:t>
            </a:r>
            <a:r>
              <a:rPr lang="de-DE" sz="1800" dirty="0">
                <a:latin typeface="Helvetica"/>
                <a:cs typeface="Helvetica"/>
              </a:rPr>
              <a:t> </a:t>
            </a:r>
            <a:r>
              <a:rPr lang="de-DE" sz="1800" dirty="0" smtClean="0">
                <a:latin typeface="Helvetica"/>
                <a:cs typeface="Helvetica"/>
              </a:rPr>
              <a:t>(vgl. auch „Bekenntnis der Professoren …“ vom 11. November 1933)</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5906972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200" u="sng" dirty="0" smtClean="0">
                <a:latin typeface="Helvetica"/>
                <a:cs typeface="Helvetica"/>
              </a:rPr>
              <a:t>Aufarbeitung von NS-Vergangenheit und </a:t>
            </a:r>
            <a:r>
              <a:rPr lang="de-DE" sz="2200" u="sng" dirty="0" err="1" smtClean="0">
                <a:latin typeface="Helvetica"/>
                <a:cs typeface="Helvetica"/>
              </a:rPr>
              <a:t>Shoah</a:t>
            </a:r>
            <a:r>
              <a:rPr lang="de-DE" sz="2200" dirty="0">
                <a:latin typeface="Helvetica"/>
                <a:cs typeface="Helvetica"/>
              </a:rPr>
              <a:t> </a:t>
            </a:r>
            <a:r>
              <a:rPr lang="de-DE" sz="2200" dirty="0" smtClean="0">
                <a:latin typeface="Helvetica"/>
                <a:cs typeface="Helvetica"/>
              </a:rPr>
              <a:t>(3)</a:t>
            </a:r>
            <a:br>
              <a:rPr lang="de-DE" sz="22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- 1945 – 1949: Nürnberger Prozesse</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- 1963 – 1968: drei Auschwitz-Prozesse</a:t>
            </a:r>
            <a:br>
              <a:rPr lang="de-DE" sz="1800" dirty="0" smtClean="0">
                <a:latin typeface="Helvetica"/>
                <a:cs typeface="Helvetica"/>
              </a:rPr>
            </a:br>
            <a:r>
              <a:rPr lang="de-DE" sz="1800" dirty="0" smtClean="0">
                <a:latin typeface="Helvetica"/>
                <a:cs typeface="Helvetica"/>
              </a:rPr>
              <a:t>	- Generalstaatsanwalt Fritz Bauer (1903 – 1968)</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- 1968: Studentenproteste</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- 7. Dezember 1970: Kniefall des Bundeskanzlers Willy Brandt in Warschau</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- 1979: Fernsehserie </a:t>
            </a:r>
            <a:r>
              <a:rPr lang="de-DE" sz="1800" i="1" dirty="0" smtClean="0">
                <a:latin typeface="Helvetica"/>
                <a:cs typeface="Helvetica"/>
              </a:rPr>
              <a:t>Holocaust. Die Geschichte der Familie Weiß</a:t>
            </a: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solidFill>
                  <a:srgbClr val="FF6600"/>
                </a:solidFill>
                <a:latin typeface="Helvetica"/>
                <a:cs typeface="Helvetica"/>
              </a:rPr>
              <a:t>- 8. Mai 1985: Rede des Bundespräsidenten Richard von Weizsäcker</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a:t>
            </a:r>
            <a:r>
              <a:rPr lang="de-DE" sz="1800" dirty="0">
                <a:latin typeface="Helvetica"/>
                <a:cs typeface="Helvetica"/>
              </a:rPr>
              <a:t> </a:t>
            </a:r>
            <a:r>
              <a:rPr lang="de-DE" sz="1800" dirty="0" smtClean="0">
                <a:latin typeface="Helvetica"/>
                <a:cs typeface="Helvetica"/>
              </a:rPr>
              <a:t>2005: Denkmal </a:t>
            </a:r>
            <a:r>
              <a:rPr lang="de-DE" sz="1800" dirty="0">
                <a:latin typeface="Helvetica"/>
                <a:cs typeface="Helvetica"/>
              </a:rPr>
              <a:t>für die ermordeten Juden Europas in Berlin </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800" dirty="0" smtClean="0">
                <a:latin typeface="Helvetica"/>
                <a:cs typeface="Helvetica"/>
              </a:rPr>
              <a:t>- gegenwärtige Gedenk(</a:t>
            </a:r>
            <a:r>
              <a:rPr lang="de-DE" sz="1800" dirty="0" err="1" smtClean="0">
                <a:latin typeface="Helvetica"/>
                <a:cs typeface="Helvetica"/>
              </a:rPr>
              <a:t>stätten</a:t>
            </a:r>
            <a:r>
              <a:rPr lang="de-DE" sz="1800" dirty="0" smtClean="0">
                <a:latin typeface="Helvetica"/>
                <a:cs typeface="Helvetica"/>
              </a:rPr>
              <a:t>)</a:t>
            </a:r>
            <a:r>
              <a:rPr lang="de-DE" sz="1800" dirty="0" err="1" smtClean="0">
                <a:latin typeface="Helvetica"/>
                <a:cs typeface="Helvetica"/>
              </a:rPr>
              <a:t>kultur</a:t>
            </a:r>
            <a:r>
              <a:rPr lang="de-DE" sz="1800" dirty="0">
                <a:latin typeface="Helvetica"/>
                <a:cs typeface="Helvetica"/>
              </a:rPr>
              <a:t/>
            </a:r>
            <a:br>
              <a:rPr lang="de-DE" sz="1800" dirty="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65859595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r>
              <a:rPr lang="de-DE" sz="2000" dirty="0" smtClean="0">
                <a:latin typeface="Helvetica"/>
                <a:cs typeface="Helvetica"/>
              </a:rPr>
              <a:t>Willy Brandt in Warschau, 7. Dezember 1970 </a:t>
            </a:r>
            <a:r>
              <a:rPr lang="de-DE" sz="1800" dirty="0">
                <a:latin typeface="Helvetica"/>
                <a:cs typeface="Helvetica"/>
              </a:rPr>
              <a:t/>
            </a:r>
            <a:br>
              <a:rPr lang="de-DE" sz="1800" dirty="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endParaRPr lang="de-DE" sz="1600" dirty="0">
              <a:latin typeface="Helvetica"/>
              <a:cs typeface="Helvetica"/>
            </a:endParaRPr>
          </a:p>
        </p:txBody>
      </p:sp>
      <p:pic>
        <p:nvPicPr>
          <p:cNvPr id="4" name="Bild 3" descr="publishab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361" y="1575417"/>
            <a:ext cx="5405279" cy="3600000"/>
          </a:xfrm>
          <a:prstGeom prst="rect">
            <a:avLst/>
          </a:prstGeom>
        </p:spPr>
      </p:pic>
    </p:spTree>
    <p:extLst>
      <p:ext uri="{BB962C8B-B14F-4D97-AF65-F5344CB8AC3E}">
        <p14:creationId xmlns:p14="http://schemas.microsoft.com/office/powerpoint/2010/main" val="415174191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a:bodyPr>
          <a:lstStyle/>
          <a:p>
            <a:r>
              <a:rPr lang="de-DE" sz="2000" dirty="0" smtClean="0">
                <a:latin typeface="Helvetica"/>
                <a:cs typeface="Helvetica"/>
              </a:rPr>
              <a:t>Denkmal für die ermordeten Juden Europas in Berlin (2005)</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pic>
        <p:nvPicPr>
          <p:cNvPr id="3" name="Bild 2" descr="1280px-Holocaust-Mahnmal_Berlin_20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000" y="1371601"/>
            <a:ext cx="5760000" cy="4320000"/>
          </a:xfrm>
          <a:prstGeom prst="rect">
            <a:avLst/>
          </a:prstGeom>
        </p:spPr>
      </p:pic>
    </p:spTree>
    <p:extLst>
      <p:ext uri="{BB962C8B-B14F-4D97-AF65-F5344CB8AC3E}">
        <p14:creationId xmlns:p14="http://schemas.microsoft.com/office/powerpoint/2010/main" val="247515846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u="sng" dirty="0" smtClean="0">
                <a:latin typeface="Helvetica"/>
                <a:cs typeface="Helvetica"/>
              </a:rPr>
              <a:t/>
            </a:r>
            <a:br>
              <a:rPr lang="de-DE" sz="2200" u="sng" dirty="0" smtClean="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smtClean="0">
                <a:latin typeface="Helvetica"/>
                <a:cs typeface="Helvetica"/>
              </a:rPr>
              <a:t>Aufarbeitung der NS-Vergangenheit und der </a:t>
            </a:r>
            <a:r>
              <a:rPr lang="de-DE" sz="2200" u="sng" dirty="0" err="1" smtClean="0">
                <a:latin typeface="Helvetica"/>
                <a:cs typeface="Helvetica"/>
              </a:rPr>
              <a:t>Shoah</a:t>
            </a:r>
            <a:r>
              <a:rPr lang="de-DE" sz="2200" dirty="0" smtClean="0">
                <a:latin typeface="Helvetica"/>
                <a:cs typeface="Helvetica"/>
              </a:rPr>
              <a:t> (4)</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Rede des Bundespräsidenten Richard von Weizsäcker am 8. Mai 1985</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t>
            </a:r>
            <a:r>
              <a:rPr lang="de-DE" sz="2000" dirty="0" smtClean="0">
                <a:solidFill>
                  <a:srgbClr val="FF6600"/>
                </a:solidFill>
                <a:latin typeface="Helvetica"/>
                <a:cs typeface="Helvetica"/>
              </a:rPr>
              <a:t>= der 8. Mai als „Tag der Befreiung“</a:t>
            </a:r>
            <a:r>
              <a:rPr lang="de-DE" sz="2000" dirty="0">
                <a:solidFill>
                  <a:srgbClr val="FF6600"/>
                </a:solidFill>
                <a:latin typeface="Helvetica"/>
                <a:cs typeface="Helvetica"/>
              </a:rPr>
              <a:t/>
            </a:r>
            <a:br>
              <a:rPr lang="de-DE" sz="2000" dirty="0">
                <a:solidFill>
                  <a:srgbClr val="FF6600"/>
                </a:solidFill>
                <a:latin typeface="Helvetica"/>
                <a:cs typeface="Helvetica"/>
              </a:rPr>
            </a:br>
            <a:r>
              <a:rPr lang="de-DE" sz="2000" dirty="0">
                <a:solidFill>
                  <a:srgbClr val="FF6600"/>
                </a:solidFill>
                <a:latin typeface="Helvetica"/>
                <a:cs typeface="Helvetica"/>
              </a:rPr>
              <a:t/>
            </a:r>
            <a:br>
              <a:rPr lang="de-DE" sz="2000" dirty="0">
                <a:solidFill>
                  <a:srgbClr val="FF6600"/>
                </a:solidFill>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 https</a:t>
            </a:r>
            <a:r>
              <a:rPr lang="de-DE" sz="2000" dirty="0">
                <a:latin typeface="Helvetica"/>
                <a:cs typeface="Helvetica"/>
              </a:rPr>
              <a:t>://</a:t>
            </a:r>
            <a:r>
              <a:rPr lang="de-DE" sz="2000" dirty="0" err="1">
                <a:latin typeface="Helvetica"/>
                <a:cs typeface="Helvetica"/>
              </a:rPr>
              <a:t>www.youtube.com</a:t>
            </a:r>
            <a:r>
              <a:rPr lang="de-DE" sz="2000" dirty="0">
                <a:latin typeface="Helvetica"/>
                <a:cs typeface="Helvetica"/>
              </a:rPr>
              <a:t>/</a:t>
            </a:r>
            <a:r>
              <a:rPr lang="de-DE" sz="2000" dirty="0" err="1">
                <a:latin typeface="Helvetica"/>
                <a:cs typeface="Helvetica"/>
              </a:rPr>
              <a:t>watch?v</a:t>
            </a:r>
            <a:r>
              <a:rPr lang="de-DE" sz="2000" dirty="0">
                <a:latin typeface="Helvetica"/>
                <a:cs typeface="Helvetica"/>
              </a:rPr>
              <a:t>=Gr4jDx1o4Eo</a:t>
            </a:r>
            <a:br>
              <a:rPr lang="de-DE" sz="2000" dirty="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a:t>
            </a:r>
            <a:r>
              <a:rPr lang="de-DE" sz="1800" dirty="0" smtClean="0">
                <a:latin typeface="Helvetica"/>
                <a:cs typeface="Helvetica"/>
              </a:rPr>
              <a:t>Min 9:40 – 16:00</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75575310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u="sng" dirty="0" smtClean="0">
                <a:latin typeface="Helvetica"/>
                <a:cs typeface="Helvetica"/>
              </a:rPr>
              <a:t/>
            </a:r>
            <a:br>
              <a:rPr lang="de-DE" sz="2200" u="sng" dirty="0" smtClean="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a:latin typeface="Helvetica"/>
                <a:cs typeface="Helvetica"/>
              </a:rPr>
              <a:t/>
            </a:r>
            <a:br>
              <a:rPr lang="de-DE" sz="2200" u="sng" dirty="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a:latin typeface="Helvetica"/>
                <a:cs typeface="Helvetica"/>
              </a:rPr>
              <a:t/>
            </a:r>
            <a:br>
              <a:rPr lang="de-DE" sz="2200" u="sng" dirty="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smtClean="0">
                <a:latin typeface="Helvetica"/>
                <a:cs typeface="Helvetica"/>
              </a:rPr>
              <a:t>Probleme der Gegenwart</a:t>
            </a: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1800" dirty="0" smtClean="0">
                <a:latin typeface="Helvetica"/>
                <a:cs typeface="Helvetica"/>
              </a:rPr>
              <a:t>- Fortwirken der deutschen Teilung</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Einwanderungsland – ja oder nein</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Migration und Integration</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a:latin typeface="Helvetica"/>
                <a:cs typeface="Helvetica"/>
              </a:rPr>
              <a:t>- </a:t>
            </a:r>
            <a:r>
              <a:rPr lang="de-DE" sz="1800" dirty="0" smtClean="0">
                <a:latin typeface="Helvetica"/>
                <a:cs typeface="Helvetica"/>
              </a:rPr>
              <a:t>Rechtspopulismus (</a:t>
            </a:r>
            <a:r>
              <a:rPr lang="de-DE" sz="1800" dirty="0" err="1" smtClean="0">
                <a:latin typeface="Helvetica"/>
                <a:cs typeface="Helvetica"/>
              </a:rPr>
              <a:t>Pegida</a:t>
            </a:r>
            <a:r>
              <a:rPr lang="de-DE" sz="1800" dirty="0" smtClean="0">
                <a:latin typeface="Helvetica"/>
                <a:cs typeface="Helvetica"/>
              </a:rPr>
              <a:t>, </a:t>
            </a:r>
            <a:r>
              <a:rPr lang="de-DE" sz="1800" dirty="0" err="1" smtClean="0">
                <a:latin typeface="Helvetica"/>
                <a:cs typeface="Helvetica"/>
              </a:rPr>
              <a:t>AfD</a:t>
            </a:r>
            <a:r>
              <a:rPr lang="de-DE" sz="1800" dirty="0" smtClean="0">
                <a:latin typeface="Helvetica"/>
                <a:cs typeface="Helvetica"/>
              </a:rPr>
              <a:t>)</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Selbstverständnis der BRD</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Europa</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globale Probleme / Krisenherde / Kriege</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Klimakatastrophe</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78030631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200" u="sng" dirty="0" smtClean="0">
                <a:latin typeface="Helvetica"/>
                <a:cs typeface="Helvetica"/>
              </a:rPr>
              <a:t/>
            </a:r>
            <a:br>
              <a:rPr lang="de-DE" sz="2200" u="sng" dirty="0" smtClean="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a:latin typeface="Helvetica"/>
                <a:cs typeface="Helvetica"/>
              </a:rPr>
              <a:t/>
            </a:r>
            <a:br>
              <a:rPr lang="de-DE" sz="2200" u="sng" dirty="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a:latin typeface="Helvetica"/>
                <a:cs typeface="Helvetica"/>
              </a:rPr>
              <a:t/>
            </a:r>
            <a:br>
              <a:rPr lang="de-DE" sz="2200" u="sng" dirty="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a:latin typeface="Helvetica"/>
                <a:cs typeface="Helvetica"/>
              </a:rPr>
              <a:t/>
            </a:r>
            <a:br>
              <a:rPr lang="de-DE" sz="2200" u="sng" dirty="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a:latin typeface="Helvetica"/>
                <a:cs typeface="Helvetica"/>
              </a:rPr>
              <a:t/>
            </a:r>
            <a:br>
              <a:rPr lang="de-DE" sz="2200" u="sng" dirty="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200" u="sng" dirty="0" smtClean="0">
                <a:latin typeface="Helvetica"/>
                <a:cs typeface="Helvetica"/>
              </a:rPr>
              <a:t/>
            </a:r>
            <a:br>
              <a:rPr lang="de-DE" sz="2200" u="sng" dirty="0" smtClean="0">
                <a:latin typeface="Helvetica"/>
                <a:cs typeface="Helvetica"/>
              </a:rPr>
            </a:br>
            <a:r>
              <a:rPr lang="de-DE" sz="2000" u="sng" dirty="0" smtClean="0">
                <a:latin typeface="Helvetica"/>
                <a:cs typeface="Helvetica"/>
              </a:rPr>
              <a:t>Texte für die mündliche Prüfung (zur Auswahl)</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200" dirty="0" smtClean="0">
                <a:latin typeface="Helvetica"/>
                <a:cs typeface="Helvetica"/>
              </a:rPr>
              <a:t>- </a:t>
            </a:r>
            <a:r>
              <a:rPr lang="de-DE" sz="1800" dirty="0" smtClean="0">
                <a:solidFill>
                  <a:srgbClr val="FF6600"/>
                </a:solidFill>
                <a:latin typeface="Helvetica"/>
                <a:cs typeface="Helvetica"/>
              </a:rPr>
              <a:t>Michael F. Feldkamp</a:t>
            </a:r>
            <a:r>
              <a:rPr lang="de-DE" sz="1800" dirty="0" smtClean="0">
                <a:latin typeface="Helvetica"/>
                <a:cs typeface="Helvetica"/>
              </a:rPr>
              <a:t>: Neuland Grundgesetz</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t>
            </a:r>
            <a:r>
              <a:rPr lang="de-DE" sz="1600" dirty="0" smtClean="0">
                <a:latin typeface="Helvetica"/>
                <a:cs typeface="Helvetica"/>
              </a:rPr>
              <a:t>http</a:t>
            </a:r>
            <a:r>
              <a:rPr lang="de-DE" sz="1600" dirty="0">
                <a:latin typeface="Helvetica"/>
                <a:cs typeface="Helvetica"/>
              </a:rPr>
              <a:t>://www.bpb.de/geschichte/deutsche-geschichte/grundgesetz-und</a:t>
            </a:r>
            <a:r>
              <a:rPr lang="de-DE" sz="1600" dirty="0" smtClean="0">
                <a:latin typeface="Helvetica"/>
                <a:cs typeface="Helvetica"/>
              </a:rPr>
              <a:t>-parlamentarischer-	rat</a:t>
            </a:r>
            <a:r>
              <a:rPr lang="de-DE" sz="1600" dirty="0">
                <a:latin typeface="Helvetica"/>
                <a:cs typeface="Helvetica"/>
              </a:rPr>
              <a:t>/39026/</a:t>
            </a:r>
            <a:r>
              <a:rPr lang="de-DE" sz="1600" dirty="0" err="1" smtClean="0">
                <a:latin typeface="Helvetica"/>
                <a:cs typeface="Helvetica"/>
              </a:rPr>
              <a:t>neuland</a:t>
            </a:r>
            <a:r>
              <a:rPr lang="de-DE" sz="1600" dirty="0" smtClean="0">
                <a:latin typeface="Helvetica"/>
                <a:cs typeface="Helvetica"/>
              </a:rPr>
              <a:t/>
            </a:r>
            <a:br>
              <a:rPr lang="de-DE" sz="16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t>
            </a:r>
            <a:r>
              <a:rPr lang="de-DE" sz="1800" dirty="0" smtClean="0">
                <a:solidFill>
                  <a:srgbClr val="FF6600"/>
                </a:solidFill>
                <a:latin typeface="Helvetica"/>
                <a:cs typeface="Helvetica"/>
              </a:rPr>
              <a:t>Roland Sturm</a:t>
            </a:r>
            <a:r>
              <a:rPr lang="de-DE" sz="1800" dirty="0" smtClean="0">
                <a:latin typeface="Helvetica"/>
                <a:cs typeface="Helvetica"/>
              </a:rPr>
              <a:t>: Demokratie als ‚Leitgedanke‘ des deutschen Föderalismus</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t>
            </a:r>
            <a:r>
              <a:rPr lang="de-DE" sz="1600" dirty="0" smtClean="0">
                <a:latin typeface="Helvetica"/>
                <a:cs typeface="Helvetica"/>
              </a:rPr>
              <a:t>http</a:t>
            </a:r>
            <a:r>
              <a:rPr lang="de-DE" sz="1600" dirty="0">
                <a:latin typeface="Helvetica"/>
                <a:cs typeface="Helvetica"/>
              </a:rPr>
              <a:t>://</a:t>
            </a:r>
            <a:r>
              <a:rPr lang="de-DE" sz="1600" dirty="0" err="1">
                <a:latin typeface="Helvetica"/>
                <a:cs typeface="Helvetica"/>
              </a:rPr>
              <a:t>www.bpb.de</a:t>
            </a:r>
            <a:r>
              <a:rPr lang="de-DE" sz="1600" dirty="0">
                <a:latin typeface="Helvetica"/>
                <a:cs typeface="Helvetica"/>
              </a:rPr>
              <a:t>/</a:t>
            </a:r>
            <a:r>
              <a:rPr lang="de-DE" sz="1600" dirty="0" err="1">
                <a:latin typeface="Helvetica"/>
                <a:cs typeface="Helvetica"/>
              </a:rPr>
              <a:t>izpb</a:t>
            </a:r>
            <a:r>
              <a:rPr lang="de-DE" sz="1600" dirty="0">
                <a:latin typeface="Helvetica"/>
                <a:cs typeface="Helvetica"/>
              </a:rPr>
              <a:t>/159332/demokratie-als-leitgedanke-des-deutschen</a:t>
            </a:r>
            <a:r>
              <a:rPr lang="de-DE" sz="1600" dirty="0" smtClean="0">
                <a:latin typeface="Helvetica"/>
                <a:cs typeface="Helvetica"/>
              </a:rPr>
              <a:t>-	</a:t>
            </a:r>
            <a:r>
              <a:rPr lang="de-DE" sz="1600" dirty="0" err="1" smtClean="0">
                <a:latin typeface="Helvetica"/>
                <a:cs typeface="Helvetica"/>
              </a:rPr>
              <a:t>foederalismus</a:t>
            </a:r>
            <a:r>
              <a:rPr lang="de-DE" sz="1600" dirty="0" err="1">
                <a:latin typeface="Helvetica"/>
                <a:cs typeface="Helvetica"/>
              </a:rPr>
              <a:t>?p</a:t>
            </a:r>
            <a:r>
              <a:rPr lang="de-DE" sz="1600" dirty="0">
                <a:latin typeface="Helvetica"/>
                <a:cs typeface="Helvetica"/>
              </a:rPr>
              <a:t>=all</a:t>
            </a:r>
            <a:r>
              <a:rPr lang="de-DE" sz="1600" dirty="0" smtClean="0">
                <a:latin typeface="Helvetica"/>
                <a:cs typeface="Helvetica"/>
              </a:rPr>
              <a:t/>
            </a:r>
            <a:br>
              <a:rPr lang="de-DE" sz="16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t>
            </a:r>
            <a:r>
              <a:rPr lang="de-DE" sz="1800" dirty="0" smtClean="0">
                <a:solidFill>
                  <a:srgbClr val="FF6600"/>
                </a:solidFill>
                <a:latin typeface="Helvetica"/>
                <a:cs typeface="Helvetica"/>
              </a:rPr>
              <a:t>Hubert Kleinert</a:t>
            </a:r>
            <a:r>
              <a:rPr lang="de-DE" sz="1800" dirty="0" smtClean="0">
                <a:latin typeface="Helvetica"/>
                <a:cs typeface="Helvetica"/>
              </a:rPr>
              <a:t>: Mythos 1968</a:t>
            </a:r>
            <a:r>
              <a:rPr lang="de-DE" sz="1800" dirty="0">
                <a:latin typeface="Helvetica"/>
                <a:cs typeface="Helvetica"/>
              </a:rPr>
              <a:t/>
            </a:r>
            <a:br>
              <a:rPr lang="de-DE" sz="1800" dirty="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t>
            </a:r>
            <a:r>
              <a:rPr lang="de-DE" sz="1600" dirty="0" smtClean="0">
                <a:latin typeface="Helvetica"/>
                <a:cs typeface="Helvetica"/>
              </a:rPr>
              <a:t>http</a:t>
            </a:r>
            <a:r>
              <a:rPr lang="de-DE" sz="1600" dirty="0">
                <a:latin typeface="Helvetica"/>
                <a:cs typeface="Helvetica"/>
              </a:rPr>
              <a:t>://</a:t>
            </a:r>
            <a:r>
              <a:rPr lang="de-DE" sz="1600" dirty="0" err="1">
                <a:latin typeface="Helvetica"/>
                <a:cs typeface="Helvetica"/>
              </a:rPr>
              <a:t>www.bpb.de</a:t>
            </a:r>
            <a:r>
              <a:rPr lang="de-DE" sz="1600" dirty="0">
                <a:latin typeface="Helvetica"/>
                <a:cs typeface="Helvetica"/>
              </a:rPr>
              <a:t>/</a:t>
            </a:r>
            <a:r>
              <a:rPr lang="de-DE" sz="1600" dirty="0" err="1">
                <a:latin typeface="Helvetica"/>
                <a:cs typeface="Helvetica"/>
              </a:rPr>
              <a:t>apuz</a:t>
            </a:r>
            <a:r>
              <a:rPr lang="de-DE" sz="1600" dirty="0">
                <a:latin typeface="Helvetica"/>
                <a:cs typeface="Helvetica"/>
              </a:rPr>
              <a:t>/31317/mythos-1968</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45594109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7400" y="4497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a:latin typeface="Helvetica"/>
                <a:cs typeface="Helvetica"/>
              </a:rPr>
              <a:t/>
            </a:r>
            <a:br>
              <a:rPr lang="de-DE" sz="2000" u="sng" dirty="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200" u="sng" dirty="0" smtClean="0">
                <a:latin typeface="Helvetica"/>
                <a:cs typeface="Helvetica"/>
              </a:rPr>
              <a:t>Quellen</a:t>
            </a:r>
            <a:r>
              <a:rPr lang="de-DE" sz="2200" dirty="0" smtClean="0">
                <a:latin typeface="Helvetica"/>
                <a:cs typeface="Helvetica"/>
              </a:rPr>
              <a:t/>
            </a:r>
            <a:br>
              <a:rPr lang="de-DE" sz="2200" dirty="0" smtClean="0">
                <a:latin typeface="Helvetica"/>
                <a:cs typeface="Helvetica"/>
              </a:rPr>
            </a:br>
            <a:r>
              <a:rPr lang="de-DE" sz="2200" dirty="0" smtClean="0">
                <a:latin typeface="Helvetica"/>
                <a:cs typeface="Helvetica"/>
              </a:rPr>
              <a:t/>
            </a:r>
            <a:br>
              <a:rPr lang="de-DE" sz="2200" dirty="0" smtClean="0">
                <a:latin typeface="Helvetica"/>
                <a:cs typeface="Helvetica"/>
              </a:rPr>
            </a:br>
            <a:r>
              <a:rPr lang="de-DE" sz="1800" dirty="0" smtClean="0">
                <a:latin typeface="Helvetica"/>
                <a:cs typeface="Helvetica"/>
              </a:rPr>
              <a:t>Deutschland</a:t>
            </a:r>
            <a:br>
              <a:rPr lang="de-DE" sz="1800" dirty="0" smtClean="0">
                <a:latin typeface="Helvetica"/>
                <a:cs typeface="Helvetica"/>
              </a:rPr>
            </a:br>
            <a:r>
              <a:rPr lang="de-DE" sz="1800" dirty="0" smtClean="0">
                <a:latin typeface="Helvetica"/>
                <a:cs typeface="Helvetica"/>
              </a:rPr>
              <a:t>https</a:t>
            </a:r>
            <a:r>
              <a:rPr lang="de-DE" sz="1800" dirty="0">
                <a:latin typeface="Helvetica"/>
                <a:cs typeface="Helvetica"/>
              </a:rPr>
              <a:t>://</a:t>
            </a:r>
            <a:r>
              <a:rPr lang="de-DE" sz="1800" dirty="0" err="1">
                <a:latin typeface="Helvetica"/>
                <a:cs typeface="Helvetica"/>
              </a:rPr>
              <a:t>de.wikipedia.org</a:t>
            </a:r>
            <a:r>
              <a:rPr lang="de-DE" sz="1800" dirty="0">
                <a:latin typeface="Helvetica"/>
                <a:cs typeface="Helvetica"/>
              </a:rPr>
              <a:t>/</a:t>
            </a:r>
            <a:r>
              <a:rPr lang="de-DE" sz="1800" dirty="0" err="1">
                <a:latin typeface="Helvetica"/>
                <a:cs typeface="Helvetica"/>
              </a:rPr>
              <a:t>wiki</a:t>
            </a:r>
            <a:r>
              <a:rPr lang="de-DE" sz="1800" dirty="0">
                <a:latin typeface="Helvetica"/>
                <a:cs typeface="Helvetica"/>
              </a:rPr>
              <a:t>/</a:t>
            </a:r>
            <a:r>
              <a:rPr lang="de-DE" sz="1800" dirty="0" smtClean="0">
                <a:latin typeface="Helvetica"/>
                <a:cs typeface="Helvetica"/>
              </a:rPr>
              <a:t>Deutschland</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Deutscher Bundestag</a:t>
            </a:r>
            <a:br>
              <a:rPr lang="de-DE" sz="1800" dirty="0" smtClean="0">
                <a:latin typeface="Helvetica"/>
                <a:cs typeface="Helvetica"/>
              </a:rPr>
            </a:br>
            <a:r>
              <a:rPr lang="de-DE" sz="1800" dirty="0" smtClean="0">
                <a:latin typeface="Helvetica"/>
                <a:cs typeface="Helvetica"/>
              </a:rPr>
              <a:t>https</a:t>
            </a:r>
            <a:r>
              <a:rPr lang="de-DE" sz="1800" dirty="0">
                <a:latin typeface="Helvetica"/>
                <a:cs typeface="Helvetica"/>
              </a:rPr>
              <a:t>://</a:t>
            </a:r>
            <a:r>
              <a:rPr lang="de-DE" sz="1800" dirty="0" err="1">
                <a:latin typeface="Helvetica"/>
                <a:cs typeface="Helvetica"/>
              </a:rPr>
              <a:t>www.bundestag.de</a:t>
            </a:r>
            <a:r>
              <a:rPr lang="de-DE" sz="1800" dirty="0">
                <a:latin typeface="Helvetica"/>
                <a:cs typeface="Helvetica"/>
              </a:rPr>
              <a:t>/</a:t>
            </a: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Deutsche Bundesregierung </a:t>
            </a:r>
            <a:br>
              <a:rPr lang="de-DE" sz="1800" dirty="0" smtClean="0">
                <a:latin typeface="Helvetica"/>
                <a:cs typeface="Helvetica"/>
              </a:rPr>
            </a:br>
            <a:r>
              <a:rPr lang="de-DE" sz="1800" dirty="0" smtClean="0">
                <a:latin typeface="Helvetica"/>
                <a:cs typeface="Helvetica"/>
              </a:rPr>
              <a:t>https</a:t>
            </a:r>
            <a:r>
              <a:rPr lang="de-DE" sz="1800" dirty="0">
                <a:latin typeface="Helvetica"/>
                <a:cs typeface="Helvetica"/>
              </a:rPr>
              <a:t>://</a:t>
            </a:r>
            <a:r>
              <a:rPr lang="de-DE" sz="1800" dirty="0" err="1">
                <a:latin typeface="Helvetica"/>
                <a:cs typeface="Helvetica"/>
              </a:rPr>
              <a:t>www.bundesregierung.de</a:t>
            </a:r>
            <a:r>
              <a:rPr lang="de-DE" sz="1800" dirty="0">
                <a:latin typeface="Helvetica"/>
                <a:cs typeface="Helvetica"/>
              </a:rPr>
              <a:t>/Webs/</a:t>
            </a:r>
            <a:r>
              <a:rPr lang="de-DE" sz="1800" dirty="0" err="1">
                <a:latin typeface="Helvetica"/>
                <a:cs typeface="Helvetica"/>
              </a:rPr>
              <a:t>Breg</a:t>
            </a:r>
            <a:r>
              <a:rPr lang="de-DE" sz="1800" dirty="0">
                <a:latin typeface="Helvetica"/>
                <a:cs typeface="Helvetica"/>
              </a:rPr>
              <a:t>/DE/Startseite/</a:t>
            </a:r>
            <a:r>
              <a:rPr lang="de-DE" sz="1800" dirty="0" err="1">
                <a:latin typeface="Helvetica"/>
                <a:cs typeface="Helvetica"/>
              </a:rPr>
              <a:t>startseite_node.html</a:t>
            </a: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Bundeszentrale für politische Bildung: </a:t>
            </a:r>
            <a:br>
              <a:rPr lang="de-DE" sz="1800" dirty="0" smtClean="0">
                <a:latin typeface="Helvetica"/>
                <a:cs typeface="Helvetica"/>
              </a:rPr>
            </a:br>
            <a:r>
              <a:rPr lang="de-DE" sz="1800" dirty="0" smtClean="0">
                <a:latin typeface="Helvetica"/>
                <a:cs typeface="Helvetica"/>
              </a:rPr>
              <a:t>https</a:t>
            </a:r>
            <a:r>
              <a:rPr lang="de-DE" sz="1800" dirty="0">
                <a:latin typeface="Helvetica"/>
                <a:cs typeface="Helvetica"/>
              </a:rPr>
              <a:t>://</a:t>
            </a:r>
            <a:r>
              <a:rPr lang="de-DE" sz="1800" dirty="0" err="1">
                <a:latin typeface="Helvetica"/>
                <a:cs typeface="Helvetica"/>
              </a:rPr>
              <a:t>www.bpb.de</a:t>
            </a:r>
            <a:r>
              <a:rPr lang="de-DE" sz="1800" dirty="0">
                <a:latin typeface="Helvetica"/>
                <a:cs typeface="Helvetica"/>
              </a:rPr>
              <a:t>/</a:t>
            </a: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t>
            </a:r>
            <a:r>
              <a:rPr lang="de-DE" sz="1600" dirty="0" smtClean="0">
                <a:latin typeface="Helvetica"/>
                <a:cs typeface="Helvetica"/>
              </a:rPr>
              <a:t>Zu allen Themen der Präsentation finden sich fundierte Texte und andere Materialien auf 	der Seite der </a:t>
            </a:r>
            <a:r>
              <a:rPr lang="de-DE" sz="1600" dirty="0" smtClean="0">
                <a:solidFill>
                  <a:srgbClr val="FF6600"/>
                </a:solidFill>
                <a:latin typeface="Helvetica"/>
                <a:cs typeface="Helvetica"/>
              </a:rPr>
              <a:t>Bundeszentrale für politische Bildung</a:t>
            </a:r>
            <a:r>
              <a:rPr lang="de-DE" sz="1600" dirty="0" smtClean="0">
                <a:latin typeface="Helvetica"/>
                <a:cs typeface="Helvetica"/>
              </a:rPr>
              <a:t>. Viele Materialien können dort auch 	kostenlos bestellt werden.</a:t>
            </a:r>
            <a:r>
              <a:rPr lang="de-DE" sz="1600" dirty="0">
                <a:latin typeface="Helvetica"/>
                <a:cs typeface="Helvetica"/>
              </a:rPr>
              <a:t/>
            </a:r>
            <a:br>
              <a:rPr lang="de-DE" sz="16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10688442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536190"/>
          </a:xfrm>
        </p:spPr>
        <p:txBody>
          <a:bodyPr>
            <a:normAutofit fontScale="90000"/>
          </a:bodyPr>
          <a:lstStyle/>
          <a:p>
            <a:pPr algn="l"/>
            <a:r>
              <a:rPr lang="de-DE" sz="2200" u="sng" dirty="0" smtClean="0">
                <a:latin typeface="Helvetica"/>
                <a:cs typeface="Helvetica"/>
              </a:rPr>
              <a:t>Reichsteilung: Vertrag von Verdun, 10. August 843</a:t>
            </a:r>
            <a:br>
              <a:rPr lang="de-DE" sz="22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dirty="0" smtClean="0">
                <a:latin typeface="Helvetica"/>
                <a:cs typeface="Helvetica"/>
              </a:rPr>
              <a:t>Teilung des Frankenreichs unter die Söhne Kaiser Ludwigs des Frommen:</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Lothar: Kaiserwürde = Lothar I.: Mittelreich (</a:t>
            </a:r>
            <a:r>
              <a:rPr lang="de-DE" sz="2000" dirty="0" err="1" smtClean="0">
                <a:latin typeface="Helvetica"/>
                <a:cs typeface="Helvetica"/>
              </a:rPr>
              <a:t>Lotharii</a:t>
            </a:r>
            <a:r>
              <a:rPr lang="de-DE" sz="2000" dirty="0" smtClean="0">
                <a:latin typeface="Helvetica"/>
                <a:cs typeface="Helvetica"/>
              </a:rPr>
              <a:t> </a:t>
            </a:r>
            <a:r>
              <a:rPr lang="de-DE" sz="2000" dirty="0" err="1" smtClean="0">
                <a:latin typeface="Helvetica"/>
                <a:cs typeface="Helvetica"/>
              </a:rPr>
              <a:t>Regnum</a:t>
            </a:r>
            <a:r>
              <a:rPr lang="de-DE" sz="2000" dirty="0" smtClean="0">
                <a:latin typeface="Helvetica"/>
                <a:cs typeface="Helvetica"/>
              </a:rPr>
              <a:t>) </a:t>
            </a:r>
            <a:br>
              <a:rPr lang="de-DE" sz="2000" dirty="0" smtClean="0">
                <a:latin typeface="Helvetica"/>
                <a:cs typeface="Helvetica"/>
              </a:rPr>
            </a:br>
            <a:r>
              <a:rPr lang="de-DE" sz="2000" dirty="0" smtClean="0">
                <a:latin typeface="Helvetica"/>
                <a:cs typeface="Helvetica"/>
              </a:rPr>
              <a:t>	</a:t>
            </a:r>
            <a:r>
              <a:rPr lang="de-DE" sz="1800" dirty="0" smtClean="0">
                <a:latin typeface="Helvetica"/>
                <a:cs typeface="Helvetica"/>
              </a:rPr>
              <a:t>(855 erneut geteilt in der Teilung von </a:t>
            </a:r>
            <a:r>
              <a:rPr lang="de-DE" sz="1800" dirty="0" err="1" smtClean="0">
                <a:latin typeface="Helvetica"/>
                <a:cs typeface="Helvetica"/>
              </a:rPr>
              <a:t>Prüm</a:t>
            </a:r>
            <a:r>
              <a:rPr lang="de-DE" sz="1800" dirty="0" smtClean="0">
                <a:latin typeface="Helvetica"/>
                <a:cs typeface="Helvetica"/>
              </a:rPr>
              <a:t>)</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2000" dirty="0" smtClean="0">
                <a:latin typeface="Helvetica"/>
                <a:cs typeface="Helvetica"/>
              </a:rPr>
              <a:t>- Karl der Kahle: Westfrankenreich – späteres Frankreich</a:t>
            </a:r>
            <a:br>
              <a:rPr lang="de-DE" sz="2000" dirty="0" smtClean="0">
                <a:latin typeface="Helvetica"/>
                <a:cs typeface="Helvetica"/>
              </a:rPr>
            </a:br>
            <a:r>
              <a:rPr lang="de-DE" sz="2000" dirty="0" smtClean="0">
                <a:latin typeface="Helvetica"/>
                <a:cs typeface="Helvetica"/>
              </a:rPr>
              <a:t/>
            </a:r>
            <a:br>
              <a:rPr lang="de-DE" sz="2000" dirty="0" smtClean="0">
                <a:latin typeface="Helvetica"/>
                <a:cs typeface="Helvetica"/>
              </a:rPr>
            </a:br>
            <a:r>
              <a:rPr lang="de-DE" sz="2000" dirty="0" smtClean="0">
                <a:latin typeface="Helvetica"/>
                <a:cs typeface="Helvetica"/>
              </a:rPr>
              <a:t>- Ludwig der Deutsche: </a:t>
            </a:r>
            <a:r>
              <a:rPr lang="de-DE" sz="2000" dirty="0" smtClean="0">
                <a:solidFill>
                  <a:srgbClr val="FF6600"/>
                </a:solidFill>
                <a:latin typeface="Helvetica"/>
                <a:cs typeface="Helvetica"/>
              </a:rPr>
              <a:t>Ostfrankenreich</a:t>
            </a:r>
            <a:r>
              <a:rPr lang="de-DE" sz="2000" dirty="0">
                <a:latin typeface="Helvetica"/>
                <a:cs typeface="Helvetica"/>
              </a:rPr>
              <a:t/>
            </a:r>
            <a:br>
              <a:rPr lang="de-DE" sz="2000" dirty="0">
                <a:latin typeface="Helvetica"/>
                <a:cs typeface="Helvetica"/>
              </a:rPr>
            </a:br>
            <a:r>
              <a:rPr lang="de-DE" sz="2000" dirty="0" smtClean="0">
                <a:latin typeface="Helvetica"/>
                <a:cs typeface="Helvetica"/>
              </a:rPr>
              <a:t>	= späteres </a:t>
            </a:r>
            <a:r>
              <a:rPr lang="de-DE" sz="2000" i="1" dirty="0" smtClean="0">
                <a:solidFill>
                  <a:srgbClr val="FF6600"/>
                </a:solidFill>
                <a:latin typeface="Helvetica"/>
                <a:cs typeface="Helvetica"/>
              </a:rPr>
              <a:t>Heiliges Römisches Reich </a:t>
            </a:r>
            <a:r>
              <a:rPr lang="de-DE" sz="2000" i="1" dirty="0">
                <a:solidFill>
                  <a:srgbClr val="FF6600"/>
                </a:solidFill>
                <a:latin typeface="Helvetica"/>
                <a:cs typeface="Helvetica"/>
              </a:rPr>
              <a:t>D</a:t>
            </a:r>
            <a:r>
              <a:rPr lang="de-DE" sz="2000" i="1" dirty="0" smtClean="0">
                <a:solidFill>
                  <a:srgbClr val="FF6600"/>
                </a:solidFill>
                <a:latin typeface="Helvetica"/>
                <a:cs typeface="Helvetica"/>
              </a:rPr>
              <a:t>eutscher Nation</a:t>
            </a:r>
            <a:r>
              <a:rPr lang="de-DE" sz="2000" dirty="0" smtClean="0">
                <a:latin typeface="Helvetica"/>
                <a:cs typeface="Helvetica"/>
              </a:rPr>
              <a:t/>
            </a:r>
            <a:br>
              <a:rPr lang="de-DE" sz="2000" dirty="0" smtClean="0">
                <a:latin typeface="Helvetica"/>
                <a:cs typeface="Helvetica"/>
              </a:rPr>
            </a:br>
            <a:r>
              <a:rPr lang="de-DE" sz="2000" dirty="0">
                <a:latin typeface="Helvetica"/>
                <a:cs typeface="Helvetica"/>
              </a:rPr>
              <a:t/>
            </a:r>
            <a:br>
              <a:rPr lang="de-DE" sz="2000" dirty="0">
                <a:latin typeface="Helvetica"/>
                <a:cs typeface="Helvetica"/>
              </a:rPr>
            </a:br>
            <a:r>
              <a:rPr lang="de-DE" sz="2000" dirty="0" smtClean="0">
                <a:latin typeface="Helvetica"/>
                <a:cs typeface="Helvetica"/>
              </a:rPr>
              <a:t>	</a:t>
            </a:r>
            <a:r>
              <a:rPr lang="de-DE" sz="1800" dirty="0" smtClean="0">
                <a:latin typeface="Helvetica"/>
                <a:cs typeface="Helvetica"/>
              </a:rPr>
              <a:t>- vollständige Bezeichnung als </a:t>
            </a:r>
            <a:r>
              <a:rPr lang="de-DE" sz="1800" i="1" dirty="0" smtClean="0">
                <a:solidFill>
                  <a:srgbClr val="FF6600"/>
                </a:solidFill>
                <a:latin typeface="Helvetica"/>
                <a:cs typeface="Helvetica"/>
              </a:rPr>
              <a:t>HRRDN</a:t>
            </a:r>
            <a:r>
              <a:rPr lang="de-DE" sz="1800" dirty="0">
                <a:solidFill>
                  <a:srgbClr val="FF6600"/>
                </a:solidFill>
                <a:latin typeface="Helvetica"/>
                <a:cs typeface="Helvetica"/>
              </a:rPr>
              <a:t> </a:t>
            </a:r>
            <a:r>
              <a:rPr lang="de-DE" sz="1800" dirty="0" smtClean="0">
                <a:latin typeface="Helvetica"/>
                <a:cs typeface="Helvetica"/>
              </a:rPr>
              <a:t>erstmals auf dem Reichstag zu Köln 	1512 durch Kaiser </a:t>
            </a:r>
            <a:r>
              <a:rPr lang="de-DE" sz="1800" dirty="0">
                <a:latin typeface="Helvetica"/>
                <a:cs typeface="Helvetica"/>
              </a:rPr>
              <a:t>M</a:t>
            </a:r>
            <a:r>
              <a:rPr lang="de-DE" sz="1800" dirty="0" smtClean="0">
                <a:latin typeface="Helvetica"/>
                <a:cs typeface="Helvetica"/>
              </a:rPr>
              <a:t>aximilian I.: „</a:t>
            </a:r>
            <a:r>
              <a:rPr lang="de-DE" sz="1800" dirty="0" smtClean="0">
                <a:solidFill>
                  <a:srgbClr val="FF6600"/>
                </a:solidFill>
                <a:latin typeface="Helvetica"/>
                <a:cs typeface="Helvetica"/>
              </a:rPr>
              <a:t>Erhaltung</a:t>
            </a:r>
            <a:r>
              <a:rPr lang="de-DE" sz="1800" dirty="0" smtClean="0">
                <a:latin typeface="Helvetica"/>
                <a:cs typeface="Helvetica"/>
              </a:rPr>
              <a:t> (…) des Heiligen Römischen 	Reiches </a:t>
            </a:r>
            <a:r>
              <a:rPr lang="de-DE" sz="1800" dirty="0" err="1" smtClean="0">
                <a:latin typeface="Helvetica"/>
                <a:cs typeface="Helvetica"/>
              </a:rPr>
              <a:t>Teutscher</a:t>
            </a:r>
            <a:r>
              <a:rPr lang="de-DE" sz="1800" dirty="0" smtClean="0">
                <a:latin typeface="Helvetica"/>
                <a:cs typeface="Helvetica"/>
              </a:rPr>
              <a:t> Nation“</a:t>
            </a:r>
            <a:br>
              <a:rPr lang="de-DE" sz="1800" dirty="0" smtClean="0">
                <a:latin typeface="Helvetica"/>
                <a:cs typeface="Helvetica"/>
              </a:rPr>
            </a:br>
            <a:r>
              <a:rPr lang="de-DE" sz="1800" dirty="0" smtClean="0">
                <a:latin typeface="Helvetica"/>
                <a:cs typeface="Helvetica"/>
              </a:rPr>
              <a:t>	- politisch-theologischer Aspekt der </a:t>
            </a:r>
            <a:r>
              <a:rPr lang="de-DE" sz="1800" dirty="0" err="1" smtClean="0">
                <a:solidFill>
                  <a:srgbClr val="FF6600"/>
                </a:solidFill>
                <a:latin typeface="Helvetica"/>
                <a:cs typeface="Helvetica"/>
              </a:rPr>
              <a:t>translatio</a:t>
            </a:r>
            <a:r>
              <a:rPr lang="de-DE" sz="1800" dirty="0" smtClean="0">
                <a:solidFill>
                  <a:srgbClr val="FF6600"/>
                </a:solidFill>
                <a:latin typeface="Helvetica"/>
                <a:cs typeface="Helvetica"/>
              </a:rPr>
              <a:t> </a:t>
            </a:r>
            <a:r>
              <a:rPr lang="de-DE" sz="1800" dirty="0" err="1" smtClean="0">
                <a:solidFill>
                  <a:srgbClr val="FF6600"/>
                </a:solidFill>
                <a:latin typeface="Helvetica"/>
                <a:cs typeface="Helvetica"/>
              </a:rPr>
              <a:t>imperii</a:t>
            </a:r>
            <a:r>
              <a:rPr lang="de-DE" sz="1800" dirty="0" smtClean="0">
                <a:latin typeface="Helvetica"/>
                <a:cs typeface="Helvetica"/>
              </a:rPr>
              <a:t>: Buch Daniel: </a:t>
            </a:r>
            <a:r>
              <a:rPr lang="de-DE" sz="1800" dirty="0" smtClean="0">
                <a:solidFill>
                  <a:srgbClr val="FF6600"/>
                </a:solidFill>
                <a:latin typeface="Helvetica"/>
                <a:cs typeface="Helvetica"/>
              </a:rPr>
              <a:t>Aufhaltung</a:t>
            </a:r>
            <a:r>
              <a:rPr lang="de-DE" sz="1800" dirty="0" smtClean="0">
                <a:latin typeface="Helvetica"/>
                <a:cs typeface="Helvetica"/>
              </a:rPr>
              <a:t> 	der Apokalypse bzw. des Antichrist (Lehre vom </a:t>
            </a:r>
            <a:r>
              <a:rPr lang="de-DE" sz="1800" i="1" dirty="0" err="1" smtClean="0">
                <a:latin typeface="Helvetica"/>
                <a:cs typeface="Helvetica"/>
              </a:rPr>
              <a:t>Katéchon</a:t>
            </a:r>
            <a:r>
              <a:rPr lang="de-DE" sz="1800" dirty="0" smtClean="0">
                <a:latin typeface="Helvetica"/>
                <a:cs typeface="Helvetica"/>
              </a:rPr>
              <a:t>, 2 Thess. 2,6)	</a:t>
            </a:r>
            <a:br>
              <a:rPr lang="de-DE" sz="1800" dirty="0" smtClean="0">
                <a:latin typeface="Helvetica"/>
                <a:cs typeface="Helvetica"/>
              </a:rPr>
            </a:br>
            <a:r>
              <a:rPr lang="de-DE" sz="1800" dirty="0" smtClean="0">
                <a:latin typeface="Helvetica"/>
                <a:cs typeface="Helvetica"/>
              </a:rPr>
              <a:t>	</a:t>
            </a:r>
            <a:endParaRPr lang="de-DE" sz="2000" dirty="0">
              <a:latin typeface="Helvetica"/>
              <a:cs typeface="Helvetica"/>
            </a:endParaRPr>
          </a:p>
        </p:txBody>
      </p:sp>
    </p:spTree>
    <p:extLst>
      <p:ext uri="{BB962C8B-B14F-4D97-AF65-F5344CB8AC3E}">
        <p14:creationId xmlns:p14="http://schemas.microsoft.com/office/powerpoint/2010/main" val="32893060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a:bodyPr>
          <a:lstStyle/>
          <a:p>
            <a:r>
              <a:rPr lang="de-DE" sz="2000" u="sng" dirty="0" smtClean="0">
                <a:latin typeface="Helvetica"/>
                <a:cs typeface="Helvetica"/>
              </a:rPr>
              <a:t>Teilung des Frankenreichs 843</a:t>
            </a:r>
            <a:r>
              <a:rPr lang="de-DE" sz="2000" dirty="0">
                <a:latin typeface="Helvetica"/>
                <a:cs typeface="Helvetica"/>
              </a:rPr>
              <a:t/>
            </a:r>
            <a:br>
              <a:rPr lang="de-DE" sz="20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endParaRPr lang="de-DE" sz="2800" dirty="0">
              <a:latin typeface="Helvetica"/>
              <a:cs typeface="Helvetica"/>
            </a:endParaRPr>
          </a:p>
        </p:txBody>
      </p:sp>
      <p:pic>
        <p:nvPicPr>
          <p:cNvPr id="3" name="Bild 2" descr="995px-Treaty_of_Verdu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291" y="1299144"/>
            <a:ext cx="5777419" cy="4320000"/>
          </a:xfrm>
          <a:prstGeom prst="rect">
            <a:avLst/>
          </a:prstGeom>
        </p:spPr>
      </p:pic>
    </p:spTree>
    <p:extLst>
      <p:ext uri="{BB962C8B-B14F-4D97-AF65-F5344CB8AC3E}">
        <p14:creationId xmlns:p14="http://schemas.microsoft.com/office/powerpoint/2010/main" val="41842915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536190"/>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1806 bis 1949</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1800" dirty="0" smtClean="0">
                <a:latin typeface="Helvetica"/>
                <a:cs typeface="Helvetica"/>
              </a:rPr>
              <a:t>1806 			Auflösung des alten Reiches durch Napoleon</a:t>
            </a:r>
            <a:br>
              <a:rPr lang="de-DE" sz="1800" dirty="0" smtClean="0">
                <a:latin typeface="Helvetica"/>
                <a:cs typeface="Helvetica"/>
              </a:rPr>
            </a:br>
            <a:r>
              <a:rPr lang="de-DE" sz="1800" dirty="0" smtClean="0">
                <a:latin typeface="Helvetica"/>
                <a:cs typeface="Helvetica"/>
              </a:rPr>
              <a:t>1806 – 1813 		</a:t>
            </a:r>
            <a:r>
              <a:rPr lang="de-DE" sz="1800" dirty="0" smtClean="0">
                <a:solidFill>
                  <a:srgbClr val="FF6600"/>
                </a:solidFill>
                <a:latin typeface="Helvetica"/>
                <a:cs typeface="Helvetica"/>
              </a:rPr>
              <a:t>Rheinbund</a:t>
            </a:r>
            <a:r>
              <a:rPr lang="de-DE" sz="1800" dirty="0">
                <a:solidFill>
                  <a:srgbClr val="FF6600"/>
                </a:solidFill>
                <a:latin typeface="Helvetica"/>
                <a:cs typeface="Helvetica"/>
              </a:rPr>
              <a:t> </a:t>
            </a:r>
            <a:r>
              <a:rPr lang="de-DE" sz="1800" dirty="0" smtClean="0">
                <a:latin typeface="Helvetica"/>
                <a:cs typeface="Helvetica"/>
              </a:rPr>
              <a:t>(Frankreich + 38 dt. </a:t>
            </a:r>
            <a:r>
              <a:rPr lang="de-DE" sz="1800" dirty="0" err="1" smtClean="0">
                <a:latin typeface="Helvetica"/>
                <a:cs typeface="Helvetica"/>
              </a:rPr>
              <a:t>polit</a:t>
            </a:r>
            <a:r>
              <a:rPr lang="de-DE" sz="1800" dirty="0" smtClean="0">
                <a:latin typeface="Helvetica"/>
                <a:cs typeface="Helvetica"/>
              </a:rPr>
              <a:t>. Einheiten)</a:t>
            </a:r>
            <a:br>
              <a:rPr lang="de-DE" sz="1800" dirty="0" smtClean="0">
                <a:latin typeface="Helvetica"/>
                <a:cs typeface="Helvetica"/>
              </a:rPr>
            </a:br>
            <a:r>
              <a:rPr lang="de-DE" sz="1800" dirty="0" smtClean="0">
                <a:latin typeface="Helvetica"/>
                <a:cs typeface="Helvetica"/>
              </a:rPr>
              <a:t>1815 			Wiener Kongress</a:t>
            </a:r>
            <a:br>
              <a:rPr lang="de-DE" sz="1800" dirty="0" smtClean="0">
                <a:latin typeface="Helvetica"/>
                <a:cs typeface="Helvetica"/>
              </a:rPr>
            </a:br>
            <a:r>
              <a:rPr lang="de-DE" sz="1800" dirty="0" smtClean="0">
                <a:latin typeface="Helvetica"/>
                <a:cs typeface="Helvetica"/>
              </a:rPr>
              <a:t>1815 – 1866		</a:t>
            </a:r>
            <a:r>
              <a:rPr lang="de-DE" sz="1800" dirty="0" smtClean="0">
                <a:solidFill>
                  <a:srgbClr val="FF6600"/>
                </a:solidFill>
                <a:latin typeface="Helvetica"/>
                <a:cs typeface="Helvetica"/>
              </a:rPr>
              <a:t>Deutscher Bund</a:t>
            </a:r>
            <a:r>
              <a:rPr lang="de-DE" sz="1800" dirty="0">
                <a:solidFill>
                  <a:srgbClr val="FF6600"/>
                </a:solidFill>
                <a:latin typeface="Helvetica"/>
                <a:cs typeface="Helvetica"/>
              </a:rPr>
              <a:t> </a:t>
            </a:r>
            <a:r>
              <a:rPr lang="de-DE" sz="1800" dirty="0" smtClean="0">
                <a:latin typeface="Helvetica"/>
                <a:cs typeface="Helvetica"/>
              </a:rPr>
              <a:t>(Preußen + Österreich </a:t>
            </a:r>
            <a:r>
              <a:rPr lang="de-DE" sz="1800" dirty="0" err="1" smtClean="0">
                <a:latin typeface="Helvetica"/>
                <a:cs typeface="Helvetica"/>
              </a:rPr>
              <a:t>u.A.</a:t>
            </a:r>
            <a:r>
              <a:rPr lang="de-DE" sz="1800" dirty="0" smtClean="0">
                <a:latin typeface="Helvetica"/>
                <a:cs typeface="Helvetica"/>
              </a:rPr>
              <a:t>)</a:t>
            </a:r>
            <a:br>
              <a:rPr lang="de-DE" sz="1800" dirty="0" smtClean="0">
                <a:latin typeface="Helvetica"/>
                <a:cs typeface="Helvetica"/>
              </a:rPr>
            </a:br>
            <a:r>
              <a:rPr lang="de-DE" sz="1800" dirty="0" smtClean="0">
                <a:latin typeface="Helvetica"/>
                <a:cs typeface="Helvetica"/>
              </a:rPr>
              <a:t>1848/49 			März-Revolution / </a:t>
            </a:r>
            <a:r>
              <a:rPr lang="de-DE" sz="1800" dirty="0" err="1" smtClean="0">
                <a:latin typeface="Helvetica"/>
                <a:cs typeface="Helvetica"/>
              </a:rPr>
              <a:t>Paulskirchenverfassung</a:t>
            </a:r>
            <a:r>
              <a:rPr lang="de-DE" sz="1800" dirty="0" smtClean="0">
                <a:latin typeface="Helvetica"/>
                <a:cs typeface="Helvetica"/>
              </a:rPr>
              <a:t>: Bundesstaat 					(Frankfurter Nationalversammlung, 28. März 1849)</a:t>
            </a:r>
            <a:br>
              <a:rPr lang="de-DE" sz="1800" dirty="0" smtClean="0">
                <a:latin typeface="Helvetica"/>
                <a:cs typeface="Helvetica"/>
              </a:rPr>
            </a:br>
            <a:r>
              <a:rPr lang="de-DE" sz="1800" dirty="0" smtClean="0">
                <a:solidFill>
                  <a:srgbClr val="FF6600"/>
                </a:solidFill>
                <a:latin typeface="Helvetica"/>
                <a:cs typeface="Helvetica"/>
              </a:rPr>
              <a:t>1866</a:t>
            </a:r>
            <a:r>
              <a:rPr lang="de-DE" sz="1800" dirty="0" smtClean="0">
                <a:latin typeface="Helvetica"/>
                <a:cs typeface="Helvetica"/>
              </a:rPr>
              <a:t> – 1871 		</a:t>
            </a:r>
            <a:r>
              <a:rPr lang="de-DE" sz="1800" dirty="0" smtClean="0">
                <a:solidFill>
                  <a:srgbClr val="FF6600"/>
                </a:solidFill>
                <a:latin typeface="Helvetica"/>
                <a:cs typeface="Helvetica"/>
              </a:rPr>
              <a:t>Norddeutscher Bund </a:t>
            </a:r>
            <a:r>
              <a:rPr lang="de-DE" sz="1800" dirty="0" smtClean="0">
                <a:latin typeface="Helvetica"/>
                <a:cs typeface="Helvetica"/>
              </a:rPr>
              <a:t>(Preußen, nördlich der Mainlinie)</a:t>
            </a:r>
            <a:br>
              <a:rPr lang="de-DE" sz="1800" dirty="0" smtClean="0">
                <a:latin typeface="Helvetica"/>
                <a:cs typeface="Helvetica"/>
              </a:rPr>
            </a:br>
            <a:r>
              <a:rPr lang="de-DE" sz="1800" dirty="0" smtClean="0">
                <a:latin typeface="Helvetica"/>
                <a:cs typeface="Helvetica"/>
              </a:rPr>
              <a:t>1871 – 1918 		Deutsches Kaiserreich</a:t>
            </a:r>
            <a:br>
              <a:rPr lang="de-DE" sz="1800" dirty="0" smtClean="0">
                <a:latin typeface="Helvetica"/>
                <a:cs typeface="Helvetica"/>
              </a:rPr>
            </a:br>
            <a:r>
              <a:rPr lang="de-DE" sz="1800" dirty="0" smtClean="0">
                <a:latin typeface="Helvetica"/>
                <a:cs typeface="Helvetica"/>
              </a:rPr>
              <a:t>1914 </a:t>
            </a:r>
            <a:r>
              <a:rPr lang="de-DE" sz="1800" dirty="0">
                <a:latin typeface="Helvetica"/>
                <a:cs typeface="Helvetica"/>
              </a:rPr>
              <a:t>– 1918 		Erster Weltkrieg</a:t>
            </a:r>
            <a:br>
              <a:rPr lang="de-DE" sz="1800" dirty="0">
                <a:latin typeface="Helvetica"/>
                <a:cs typeface="Helvetica"/>
              </a:rPr>
            </a:br>
            <a:r>
              <a:rPr lang="de-DE" sz="1800" dirty="0">
                <a:latin typeface="Helvetica"/>
                <a:cs typeface="Helvetica"/>
              </a:rPr>
              <a:t>1918</a:t>
            </a:r>
            <a:r>
              <a:rPr lang="de-DE" sz="1800" dirty="0" smtClean="0">
                <a:latin typeface="Helvetica"/>
                <a:cs typeface="Helvetica"/>
              </a:rPr>
              <a:t>/19 – 1933 	Weimarer Republik</a:t>
            </a:r>
            <a:br>
              <a:rPr lang="de-DE" sz="1800" dirty="0" smtClean="0">
                <a:latin typeface="Helvetica"/>
                <a:cs typeface="Helvetica"/>
              </a:rPr>
            </a:br>
            <a:r>
              <a:rPr lang="de-DE" sz="1800" dirty="0" smtClean="0">
                <a:latin typeface="Helvetica"/>
                <a:cs typeface="Helvetica"/>
              </a:rPr>
              <a:t>1933 – 1945		NS-Regime</a:t>
            </a:r>
            <a:br>
              <a:rPr lang="de-DE" sz="1800" dirty="0" smtClean="0">
                <a:latin typeface="Helvetica"/>
                <a:cs typeface="Helvetica"/>
              </a:rPr>
            </a:br>
            <a:r>
              <a:rPr lang="de-DE" sz="1800" dirty="0" smtClean="0">
                <a:latin typeface="Helvetica"/>
                <a:cs typeface="Helvetica"/>
              </a:rPr>
              <a:t>1939 – 1945 		Zweiter Weltkrieg</a:t>
            </a:r>
            <a:br>
              <a:rPr lang="de-DE" sz="1800" dirty="0" smtClean="0">
                <a:latin typeface="Helvetica"/>
                <a:cs typeface="Helvetica"/>
              </a:rPr>
            </a:br>
            <a:r>
              <a:rPr lang="de-DE" sz="1800" dirty="0" smtClean="0">
                <a:latin typeface="Helvetica"/>
                <a:cs typeface="Helvetica"/>
              </a:rPr>
              <a:t>1945 – 1949 		Besatzungszeit</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solidFill>
                  <a:srgbClr val="FF6600"/>
                </a:solidFill>
                <a:latin typeface="Helvetica"/>
                <a:cs typeface="Helvetica"/>
              </a:rPr>
              <a:t>23. Mai 1949</a:t>
            </a:r>
            <a:r>
              <a:rPr lang="de-DE" sz="1800" dirty="0">
                <a:latin typeface="Helvetica"/>
                <a:cs typeface="Helvetica"/>
              </a:rPr>
              <a:t>	</a:t>
            </a:r>
            <a:r>
              <a:rPr lang="de-DE" sz="1800" dirty="0" smtClean="0">
                <a:latin typeface="Helvetica"/>
                <a:cs typeface="Helvetica"/>
              </a:rPr>
              <a:t>	Bundesrepublik Deutschland</a:t>
            </a:r>
            <a:r>
              <a:rPr lang="de-DE" sz="2000" dirty="0" smtClean="0">
                <a:latin typeface="Helvetica"/>
                <a:cs typeface="Helvetica"/>
              </a:rPr>
              <a:t/>
            </a:r>
            <a:br>
              <a:rPr lang="de-DE" sz="2000" dirty="0" smtClean="0">
                <a:latin typeface="Helvetica"/>
                <a:cs typeface="Helvetica"/>
              </a:rPr>
            </a:br>
            <a:r>
              <a:rPr lang="de-DE" sz="2000" u="sng" dirty="0">
                <a:latin typeface="Helvetica"/>
                <a:cs typeface="Helvetica"/>
              </a:rPr>
              <a:t/>
            </a:r>
            <a:br>
              <a:rPr lang="de-DE" sz="2000" u="sng" dirty="0">
                <a:latin typeface="Helvetica"/>
                <a:cs typeface="Helvetica"/>
              </a:rPr>
            </a:br>
            <a:endParaRPr lang="de-DE" sz="2000" dirty="0">
              <a:latin typeface="Helvetica"/>
              <a:cs typeface="Helvetica"/>
            </a:endParaRPr>
          </a:p>
        </p:txBody>
      </p:sp>
    </p:spTree>
    <p:extLst>
      <p:ext uri="{BB962C8B-B14F-4D97-AF65-F5344CB8AC3E}">
        <p14:creationId xmlns:p14="http://schemas.microsoft.com/office/powerpoint/2010/main" val="24774983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fontScale="90000"/>
          </a:bodyPr>
          <a:lstStyle/>
          <a:p>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400" i="1" dirty="0" smtClean="0">
                <a:latin typeface="Helvetica"/>
                <a:cs typeface="Helvetica"/>
              </a:rPr>
              <a:t/>
            </a:r>
            <a:br>
              <a:rPr lang="de-DE" sz="2400" i="1" dirty="0" smtClean="0">
                <a:latin typeface="Helvetica"/>
                <a:cs typeface="Helvetica"/>
              </a:rPr>
            </a:br>
            <a:r>
              <a:rPr lang="de-DE" sz="2200" dirty="0" smtClean="0">
                <a:latin typeface="Helvetica"/>
                <a:cs typeface="Helvetica"/>
              </a:rPr>
              <a:t>Bundesflagge des Norddeutschen Bundes und des Kaiserreichs</a:t>
            </a: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endParaRPr lang="de-DE" sz="2800" dirty="0">
              <a:latin typeface="Helvetica"/>
              <a:cs typeface="Helvetica"/>
            </a:endParaRPr>
          </a:p>
        </p:txBody>
      </p:sp>
      <p:pic>
        <p:nvPicPr>
          <p:cNvPr id="3" name="Bild 2" descr="1200px-Flag_of_the_German_Empire.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000" y="1642533"/>
            <a:ext cx="5400000" cy="3600000"/>
          </a:xfrm>
          <a:prstGeom prst="rect">
            <a:avLst/>
          </a:prstGeom>
        </p:spPr>
      </p:pic>
    </p:spTree>
    <p:extLst>
      <p:ext uri="{BB962C8B-B14F-4D97-AF65-F5344CB8AC3E}">
        <p14:creationId xmlns:p14="http://schemas.microsoft.com/office/powerpoint/2010/main" val="35331210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61</Words>
  <Application>Microsoft Macintosh PowerPoint</Application>
  <PresentationFormat>Bildschirmpräsentation (4:3)</PresentationFormat>
  <Paragraphs>67</Paragraphs>
  <Slides>57</Slides>
  <Notes>0</Notes>
  <HiddenSlides>0</HiddenSlides>
  <MMClips>0</MMClips>
  <ScaleCrop>false</ScaleCrop>
  <HeadingPairs>
    <vt:vector size="4" baseType="variant">
      <vt:variant>
        <vt:lpstr>Design</vt:lpstr>
      </vt:variant>
      <vt:variant>
        <vt:i4>1</vt:i4>
      </vt:variant>
      <vt:variant>
        <vt:lpstr>Folientitel</vt:lpstr>
      </vt:variant>
      <vt:variant>
        <vt:i4>57</vt:i4>
      </vt:variant>
    </vt:vector>
  </HeadingPairs>
  <TitlesOfParts>
    <vt:vector size="58" baseType="lpstr">
      <vt:lpstr>Office-Design</vt:lpstr>
      <vt:lpstr>    Bundesrepublik Deutschland   Dr. Thomas Schneider Institut für germanische Studien Karls-Universität Prag 2019  Die folgende Präsentation dient nur der Nachbereitung der Landeskunde-Vorlesung  und der Vorbereitung auf die entsprechenden Prüfungen.  Die Präsentation darf weder als Ganzes noch in Teilen  zu anderen Zwecken verwendet werden. © Thomas Schneider    </vt:lpstr>
      <vt:lpstr>         Etymologie ‚deutsch‘  - althochdeutsch (um 1000): diutisc / thiutisk = zum Volk gehörig   (althochdeutsch: diot[a] / thiot[a] = Volk)    =  Bezeichnung für die Volkssprache der Sprecher eines     germanischen Idioms  - seit Karl dem Großen (747/48 – 814) offiziell:  theodisca lingua  - in der ahd. Form diutsch / tiutsch erstmals bei Notker dem Deutschen (950 – 1022, Benediktinermönch, St. Gallen)   - vgl. DWDS: URL: https://www.dwds.de/wb/deutsch  - vgl. Grimmsches Wörterbuch: URL: http://dwb.uni-trier.de/de/         </vt:lpstr>
      <vt:lpstr>Deutsche Sprache  - 90 bis 105 Millionen Muttersprachler  - 80 Millionen Zweit- und Fremdsprachler  - deutsche Minderheit in Tschechien: ca. 40 000 Personen    = Deutsch ist anerkannte Minderheitensprache (= Recht auf Unterricht)  - die mit dem Deutschen verwandteste Sprache ist Jiddisch(-Daitsch)  - gesprochen bzw. Amtssprache in:   Deutschland, Europäische Union, Österreich, Liechtenstein, Schweiz  (Deutschschweiz),  Luxemburg, Belgien (Deutschsprachige  Gemeinschaft / Kanton Malmedy), Italien  (Südtirol), Slowakei (Krahule = Blaufuss: über 20%  Karpatendeutsche / Kunešov =  Kuneschhau: 18% Deutsche, D. hier nicht Amtssprache), Brasilien (9 Gemeinden),  Frankreich (Elsass / Lothringen, hier aber nicht Amtssprache) u.a.</vt:lpstr>
      <vt:lpstr>           ‚Deutschland‘  - Mittelalter: „ein deutsches Land“ / „die deutschen Länder“:   = Länder im Herrschaftsraum des (Ost-)Fränkischen Reiches bzw. des  Heiligen Römischen Reiches Deutscher Nation   (z.B. Sachsenspiegel, 1369: „iewelk [jedes] düdesch lant“)   - Goldene Bulle 1356, Frankfurter Übersetzung 1365: ‚Dutschelant‘   - Reichsgebiet: um 1800 ca. 1800 politische Einheiten  - deutscher Nationalstaat erst mit der Reichsgründung 1871    - Helmuth Plessner: Die verspätete Nation (1934)           </vt:lpstr>
      <vt:lpstr>Fränkisches Reich / Frankenreich (814)             </vt:lpstr>
      <vt:lpstr>Reichsteilung: Vertrag von Verdun, 10. August 843   Teilung des Frankenreichs unter die Söhne Kaiser Ludwigs des Frommen:  - Lothar: Kaiserwürde = Lothar I.: Mittelreich (Lotharii Regnum)   (855 erneut geteilt in der Teilung von Prüm)  - Karl der Kahle: Westfrankenreich – späteres Frankreich  - Ludwig der Deutsche: Ostfrankenreich  = späteres Heiliges Römisches Reich Deutscher Nation   - vollständige Bezeichnung als HRRDN erstmals auf dem Reichstag zu Köln  1512 durch Kaiser Maximilian I.: „Erhaltung (…) des Heiligen Römischen  Reiches Teutscher Nation“  - politisch-theologischer Aspekt der translatio imperii: Buch Daniel: Aufhaltung  der Apokalypse bzw. des Antichrist (Lehre vom Katéchon, 2 Thess. 2,6)   </vt:lpstr>
      <vt:lpstr>Teilung des Frankenreichs 843             </vt:lpstr>
      <vt:lpstr> 1806 bis 1949   1806    Auflösung des alten Reiches durch Napoleon 1806 – 1813   Rheinbund (Frankreich + 38 dt. polit. Einheiten) 1815    Wiener Kongress 1815 – 1866  Deutscher Bund (Preußen + Österreich u.A.) 1848/49    März-Revolution / Paulskirchenverfassung: Bundesstaat      (Frankfurter Nationalversammlung, 28. März 1849) 1866 – 1871   Norddeutscher Bund (Preußen, nördlich der Mainlinie) 1871 – 1918   Deutsches Kaiserreich 1914 – 1918   Erster Weltkrieg 1918/19 – 1933  Weimarer Republik 1933 – 1945  NS-Regime 1939 – 1945   Zweiter Weltkrieg 1945 – 1949   Besatzungszeit   23. Mai 1949  Bundesrepublik Deutschland  </vt:lpstr>
      <vt:lpstr>   Bundesflagge des Norddeutschen Bundes und des Kaiserreichs                </vt:lpstr>
      <vt:lpstr>   Bundesflagge der Bundesrepublik Deutschland                </vt:lpstr>
      <vt:lpstr>   Bundeswappen                </vt:lpstr>
      <vt:lpstr>              Bundesflagge  - Mittelalter: Reichsbanner des Heiligen Römischen Reiches Deutscher Nation: schwarzer Adler mit roten Klauen und rotem Schnabel auf gelbem Grund  - Befreiungskriege 1813: ‚Dreifarb‘ (Trikolore): Uniform des Lützowschen Freikorps (preußischer Major Adolf von Lützow)   „Aus der Schwärze der Knechtschaft durch blutige Schlachten ans goldene  Licht der Freiheit.“  - Bewegung des Nationalismus und Liberalismus  - studentische Burschenschaften (Studentenverbindungen)  - 1817: Wartburgfest  - 1832: Hambacher Fest                 </vt:lpstr>
      <vt:lpstr>              Wartburgfest 1817                                </vt:lpstr>
      <vt:lpstr>       Traditionslinien  Märzrevolution 1848/49 schwarzrotgold - nationale, liberale, republikanische, freiheitliche Tradition - Wartburgfest 1817 / Hambacher Fest 1832 - Paulskirchenparlament = Frankfurter Nationalversammlung  - Literatur: Junges Deutschland (Heinrich Heine) / Vormärz (Ludwig Börne,  Georg Büchner)   Reichsgründung 1871 schwarzweißrot - preußische Tradition - autoritäres Staatsverständnis - Obrigkeitsstaat + Untertan (‚Untertanengesinnung‘) - Militarismus / Kolonialismus  - Wilhelminismus  - vgl. Heinrich Mann: Der Untertan (1914, 1918)         </vt:lpstr>
      <vt:lpstr>Heinrich Heine  Michel nach dem März   = politisches Gedicht zum Scheitern der Märzrevolution 1848/49    ‚Michel‘ = Figur des sogenannten ‚deutschen Michel‘ (mit Schlafmütze)   = Kritik der problematischen Aspekte der „schwarz-rot-goldene(n) Fahn“:    Nationalismus: „Einheitstempel“, Germanentum, Deutschtümelei         </vt:lpstr>
      <vt:lpstr> Deutscher Michel              </vt:lpstr>
      <vt:lpstr>           Nationalhymne  - Reichspräsident Friedrich Ebert: 11. August 1922  - Text von August Heinrich Hoffmann von Fallersleben:   Das Lied der Deutschen (26. August 1841)  - Melodie von Joseph Haydn: Kaiserlied (1796/97)  - seit 1952 (Adenauer / Heuss) nur die 3. Strophe:   „Einigkeit und Recht und Freiheit  Für das deutsche Vaterland.“  - DDR: ‚Becher-Hymne‘: „Auferstanden aus Ruinen (…)“  - Text von Johannes R. Becher / Melodie von Hanns Eisler  - Text mit der Zeile „Deutschland einig Vaterland“ ab 1970 verboten              </vt:lpstr>
      <vt:lpstr>     Grundgesetz (1)  - Grundgesetz für die Bundesrepublik Deutschland (GG)  Artikel 1, Absatz 1: „Die Würde* des Menschen ist unantastbar. Sie zu achten und zu schützen ist Verpflichtung aller staatlichen Gewalt.“  *důstojnost  - ausgearbeitet vom Parlamentarischen Rat (Vorsitz: Konrad Adenauer, CDU) in Bonn von September 1948 bis Mai 1949: beschlossen am 8. Mai 1949, erlassen am 23. Mai 1949, in Kraft getreten am 24. Mai 1949  - Carlo Schmid (SPD): ‚Staatsfragment‘ / ‚Provisorium‘   vgl. Redeausschnitt C.S.: https://www.youtube.com/watch?v=gWklZtdjhS0  - Gliederung:  Präambel / Grundrechte (Artikel 1-19) / grundrechtsgleiche Rechte /  Staatsorganisationsrecht    - vgl. https://www.bundestag.de/grundgesetz      </vt:lpstr>
      <vt:lpstr>   Grundgesetz (2)  Unterschiede Grundgesetz (GG) und Weimarer Reichsverfassung (WRV)  WRV  - Grundrechte nicht am Anfang = nicht grundlegend / nicht verpflichtend = bloße Staatszielbestimmungen = binden nur die Verwaltung, nicht den Gesetzgeber - starke Stellung des Reichspräsidenten  - Artikel 48,2 = Staatsnotstand: Notverordnungen (Folge: 30. Januar 1933)  - Oberbefehl über die Armee (‚Ersatzkaiser‘) - Absetzung/Abwahl des Reichskanzlers ohne Alternativ-Vorschlag möglich  GG - Fünf-Prozent-Hürde (Sperrklausel) - konstruktives Misstrauensvotum: Abwahl des Bundeskanzlers nur bei eigenem Alternativ-Vorschlag möglich - Art. 20: Föderalismus konstitutiv - Art. 79, Absatz 3: Ewigkeitsklausel für Art. 1 und Art. 20 - starke Stellung des Bundesrates = der Länder - Parteien müssen demokratische Ziele haben und demokratisch verfasst sein    </vt:lpstr>
      <vt:lpstr>    WRV                      </vt:lpstr>
      <vt:lpstr>    GG                       </vt:lpstr>
      <vt:lpstr>GG Art 20                  </vt:lpstr>
      <vt:lpstr>Staatsaufbau: horizontale Gewalten(ver)teilung                  </vt:lpstr>
      <vt:lpstr>     Föderalismus  - GG Art. 20, Abs. 1:  „Die Bundesrepublik Deutschland ist ein demokratischer und sozialer  Bundesstaat.“  = Staatszielbestimmungen:   Republik / Demokratie / Sozialstaatlichkeit / Bundesstaatlichkeit  - GG Art. 79, Abs. 3   = Ewigkeitsklausel / Ewigkeitsgarantie für Art. 1 und 20   = damit auch für die Bundesstaatlichkeit = die föderale Struktur der BRD  = Die Bundesländer sind konstitutiv für die Verfasstheit des Staates und dürfen  nicht abgeschafft werden. – vertikale Gewaltenteilung   - Bedeutung der Länder: staatsrechtlich, kulturell, geschichtlich  - Subsidiaritätsprinzip = Vorrang niederer Einheiten (Kommune, Land, Bund)      </vt:lpstr>
      <vt:lpstr>           Zur Geschichte der deutschen Bundesländer (1)    1. Stammesstaaten (ethnisch) 911   Konrad I. – das Ostfranken-Reich als Föderation von Stammesherzögen   (Thüringer, Friesen, Alemannen, Bayern, Sachsen, Franken)    [Westfranken: Frankreich: „nation une et indivisible“: Einheit]    2. Territorien (räumlich) um 1200  Ende der Stammesherzogtümer und Festigung der Landesherrschaft  12./13. Jhd.  Konsolidierung der Territorialstaaten (während des Interregnums) 1356   Goldene Bulle: Königswahlbefugnis / Unteilbarkeit der Territorien   3. Souveräne Staaten (politisch) = cuius regio, eius religio 1648   Westfälischer Friede: faktische Souveränität der dt. Einzelstaaten 17. Jhd.   Absolutismus; vgl. besonders Brandenburg-Preußen um 1800  HRRDN = ca. 1800 politische Einheiten               </vt:lpstr>
      <vt:lpstr>Föderalismus           Zur Geschichte der deutschen Bundesländer (2)     4. Bundesstaaten im Deutschen Kaiserreich 1871  Deutsches Reich – betont föderalistische Struktur:    Bundesrat: 25 Bundesstaaten    5. Reichsländer (Weimar) / Bundesländer (BRD) 1918/19  Weimarer Republik: alle dt. Reichsländer demokratische Republiken     (teilweise Bezeichnung als ‚Freistaaten‘ = monarchiefreie Staaten) 1933-45  NS-Regime: 1934 Abschaffung der Länder (1932: ‚Preußenschlag‘) 1949  Gründung der Bundesrepublik / Gründung der DDR (hier 1952 Aufhebung   der Länder) 1952  Gründung von Baden-Württemberg (aus drei Einheiten) 1957  Eingliederung des Saarlandes in die Bundesrepublik 1990  Gründung = Beitritt der ‚neuen Bundesländer’ im Beitrittsgebiet               </vt:lpstr>
      <vt:lpstr> HRRDN 1789                  </vt:lpstr>
      <vt:lpstr>          Grundgesetz (3)  Verfassungspatriotismus  Dolf Sternberger, 23. Mai 1979: „Verfassungspatriotismus“ (FAZ)   - „lebende Verfassung“   - „Das Nationalgefühl bleibt verwundet, wir leben nicht im ganzen Deutschland. Aber wir  leben in einer ganzen Verfassung, in einem ganzen  Verfassungsstaat, und das ist selbst  eine Art von Vaterland.“  - vgl. das Konzept der ‚Willensnation‘ (Schweiz)  - Universalität und Rationalität der Verfassung + (affektive) Identifikation mit der Verfassung über soziale und politische Partizipation  - vs (inhaltlich gefüllte) Konzepte nationaler / kultureller Identität und Vorstellungen einer (deutschen) ‚Leitkultur‘   vgl. Joachim Gauck: http://www.bundespraesident.de/SharedDocs/Reden/DE/Joachim- Gauck/Reden/2017/01/170118-Amtszeitende-Rede             </vt:lpstr>
      <vt:lpstr>          Geschichte der Bundesrepublik Deutschland (BRD)  23. 04. 1949  Gründung der BRD  07. 10. 1949  Gründung der DDR  17. 06. 1953  Volksaufstand in der DDR      = bis 1990 Nationalfeiertag der Bundesrepublik  13. 08. 1961  Bau der Berliner Mauer  09. 11. 1989  Fall der Berliner Mauer   der 9. November in der deutschen Geschichte:   1918: Ausrufung der Republik durch Philipp Scheidemann (SPD)    1923: Niederschlagung des Hitler-Ludendorff-Putschs   1938: Pogromnacht   1989: Mauerfall   03. 10. 1990  Wiedervereinigung             </vt:lpstr>
      <vt:lpstr>          Bundeskanzler*innen   - Konrad Adenauer (CDU) – Westintegration  - Ludwig Erhard (CDU) – soziale Marktwirtschaft  - Kurt Georg Kiesinger (CDU) – NS-Vergangenheit  - Willy Brandt (SPD) – Ostpolitik / „mehr Demokratie wagen“  - Helmut Schmidt (SPD) – Pragmatismus  - Helmut Kohl (CDU) – Wiedervereinigung  - Gerhard Schröder (SPD) – rot/grün / Agenda 2010 (Hartz IV)  - Angela Merkel (CDU) – Energiewende / ‚Flüchtlingskrise‘              </vt:lpstr>
      <vt:lpstr>                 1950er Jahre = 4 x W  Restauration  - Wiederaufbau  vgl. ‚Trümmerliteratur‘, Mythos ‚Trümmerfrauen‘  - Wirtschaftswunder  - ‚Gastarbeiter‘*: ‚Anwerbeabkommen‘: 1955 mit Italien bis 1968 mit  Jugoslawien  - 1973: Ölkrise: Anwerbestopp   * Begriff nur noch historisch verwenden, klingt pejorativ  - Westintegration  CDU = Konrad Adenauer pro / SPD = Kurt Schumacher contra   - 1955 Nato-Beitritt   - 1955 Wiederbewaffnung: Gründung der Bundeswehr                     </vt:lpstr>
      <vt:lpstr>                CDU-Wahlplakat 1957  CDU Wahlspot: https://www.youtube.com/watch?v=CyH49o5uQ5Q                                   </vt:lpstr>
      <vt:lpstr>           1960er Jahre  Aufbruch und Studenten-Revolte / Studenten-Bewegung   - 1966 – 1969: Große Koalition aus CDU/CSU und SPD (Herbert Wehner,  SPD), Bundeskanzler Kurt Georg Kiesinger   - 1968: Kulmination der Studentenbewegung   - APO und SDS   - Rudi Dutschke (1940 – 1979), Berlin     - Attentat am 11. April 1968    - Dutschke / Augstein / Dahrendorf:     https://www.youtube.com/watch?v=ON_uqhAkPnI    - Hans-Jürgen Krahl (1943 – 1970), Frankfurt a. M.   - Kritische Theorie / Frankfurter Schule                 </vt:lpstr>
      <vt:lpstr>        Universität Hamburg, 9. November 1967                            </vt:lpstr>
      <vt:lpstr>        1960er Jahre  Kritikpunkte der Studentenbewegung    - Ordinarienuniversität   - NS-Vergangenheit(en)   - autoritäre Erziehung   - Kapitalismus und Konsumgesellschaft   - ‚formierte Gesellschaft‘ (Altmann/Erhard) = Betonung der Einheit vs  Abweichungen/Kritik    - Große Koalition / Notstandsgesetzgebung   - Vietnam-Krieg / Dritte Welt (Befreiungsbewegungen)            </vt:lpstr>
      <vt:lpstr>            Philosophen der Kritischen Theorie / Frankfurter Schule   = Marx + Freud + Weber: kritische Theorie des fortgeschrittenen Kapitalismus,  der Kulturindustrie und der verwalteten Welt  - Theodor W. Adorno (1903 – 1969)  - Max Horkheimer (1895 – 1973)   - Adorno/Horkheimer: Dialektik der Aufklärung (1947)  - Herbert Marcuse (1898 – 1979)  - Der eindimensionale Mensch (1964, 1967)  - Jürgen Habermas (*1929)  - Alexander Mitscherlich (1908 – 1982)  - mit Margarte Mitscherlich: Die Unfähigkeit zu trauern (1967)                </vt:lpstr>
      <vt:lpstr>               Zur Orientierung heute...   - Jürgen Habermas (*1929)  - Alexander Kluge (*1932)   - Joseph Vogl (*1957)  - Harald Welzer (*1958)  - Harald Lesch (*1960)  - Richard David Precht (*1964)                       </vt:lpstr>
      <vt:lpstr>  1970er Jahre  Neue soziale Bewegungen   - Ausläufer der Studentenbewegung: marxistische / maoistische Splittergruppen,  K-Gruppen  - Frauenbewegung (Alice Schwarzer: Emma)  - Schwulen- und Lesbenbewegung   - Kinderläden  - Öko-Bewegung (Club of Rome: Die Grenzen des Wachstums, 1972)  - Friedensbewegung  - Hausbesetzerszene (Ton Steine Scherben: Keine Macht für Niemand, 1972)    </vt:lpstr>
      <vt:lpstr>                      Radikalisierung der Studentenbewegung   1. Erschießung des Studenten Benno Ohnesorg auf der Demonstration gegen den Besuch des Schahs Reza Pahlavi in Berlin am 2. Juni 1967    - Terrorgruppe „Bewegung 2. Juni“ (Januar 1972)   2. Attentat auf Rudi Dutschke am 11. April 1968   http://www.spiegel.de/einestages/rudi-dutschke-am-11-april-1968-schoss-ihn- ein-junger-nazi-nieder-a-1201324.html     - jeweils Demonstrationen gegen die Springer-Presse in Hamburg   und Berlin (Bild-Zeitung)                            </vt:lpstr>
      <vt:lpstr>                      Berlin                                         </vt:lpstr>
      <vt:lpstr>September / Oktober 1977  Deutscher Herbst = Kulmination des Terrors der RAF  - RAF = Rote Armee Fraktion (auch: Baader-Meinhof-Gruppe/Bande)  - Kerngruppe: Andreas Baader, Ulrike Meinhof, Gudrun Ensslin  - 2. April 1968: Kaufhausbrände in Frankfurt a. M. - 14. Mai 1970: Baader-Befreiung - 5. Juni 1970: Zeitschrift Agit 883: erstes programmatisches Manifest - 1972: ‚Mai-Offensive‘  - Juni 1972: Verhaftungen - 9. Mai 1976: Suizid Meinhofs - 18. Oktober 1977: Befreiung der entführten Lufthansa-Maschine in Mogadischu und Suizide in Stammheim: Baader, Ensslin, Raspe   - Film 1978: Deutschland im Herbst. Regie: Volker Schlöndorff u.v.A.  - Film 1981: Die bleierne Zeit. Regie: Margarethe von Trotta</vt:lpstr>
      <vt:lpstr>        Ende 1970er / Anfang 1980er Jahre  - Gründung der Partei Die Grünen am 13. Januar 1980  14. Mai 1993: Bündnis 90 / Die Grünen  - 1983: Einzug der Grünen in den Bundestag (5,6%)  - Nato-Doppelbeschluss 12. Dezember 1979:   (a) Aufstellung neuer Atom-Raketen in Westeuropa  (b) Forderung bilateraler Verhandlungen der Supermächte   - Ablehnung durch die Bevölkerung / Zustimmung des Deutschen     Bundestagstags am 22. November 1983  - 1982: Ende der sozialliberalen Koalition – auch wegen Konflikt um Nato-Doppelbeschluss innerhalb der SPD  - Ablösung Helmut Schmidts (SPD) durch Helmut Kohl (CDU) als Bundeskanzler         </vt:lpstr>
      <vt:lpstr>    „Turnschuh-Minister“ Joschka Fischer (Die Grünen) wird 1985 Umweltminister in Hessen                       </vt:lpstr>
      <vt:lpstr>         Wichtige gesellschaftliche Debatten   1980er Jahre  [nach dem Ende des ‚sozialdemokratischen Jahrzehnts‘]   - Helmut Kohl: „geistig-moralische Wende“ vs 1968   - Historikerstreit: Jürgen Habermas vs Ernst Nolte   1990er Jahre   - Botho Strauß: „Anschwellender Bocksgesang“ vs 1968   - ‚deutsche Leitkultur‘   - „konservative Revolution“ (Alexander Dobrindt, CSU, 2018) vs 1968             </vt:lpstr>
      <vt:lpstr>          5. Mai 1985 Helmut Kohl und Ronald Reagan auf dem Soldatenfriedhof in Bitburg,  wo auch 49 Mitglieder der Waffen-SS beigesetzt sind  = Konkretisierung der ‚geistig-moralischen Wende‘                            </vt:lpstr>
      <vt:lpstr>             Bitburg-Kontroverse  - 5. Mai 1985: Kranzniederlegung durch Kohl und Reagan an der Gedenkstätte des KZ Bergen-Belsen und auf der Kriegsgräberstätte Bitburg-Kolmeshöhe, wo auch 49 Mitglieder der Waffen-SS beigesetzt sind = Absicht: Versöhnungsgeste  Kritik:  - Versuch der Normalisierung der deutschen Vergangenheit und Gegenwart - Ramones (amerikanische Punk-Band): Bonzo [= Reagan] Goes to Bitburg - Heinrich August Winkler (Historiker): „vermeintliche Normalität“ = „Gespenst von Bitburg“ - Jürgen Habermas (Philosoph): „Die Entsorgung der Vergangenheit“ (Die Zeit, 17. Mai 1985):  „Der Händedruck von Bitburg hätte also beides verschmelzen sollen – die  Abkehr von einer destabilisierenden Vergangenheitsbewältigung und die  Bezeugung aktueller Waffenbrüderschaft [mit den USA]. Kohl wollte die  Rückkehr zur deutschen Kontinuität.“    = Problematik: ein Gedenken für alle: eine ungeteilte Erinnerung                 </vt:lpstr>
      <vt:lpstr>         Historikerstreit 1986: Jürgen Habermas vs Ernst Nolte (1)  Ernst Nolte (1923 – 2016), Historiker  (nicht zu verwechseln mit Paul Nolte)          Jürgen Habermas (*1929), Philosoph (Frankfurter Schule)                   </vt:lpstr>
      <vt:lpstr>             Historikerstreit 1986: Jürgen Habermas vs Ernst Nolte (2)  Ernst Nolte, FAZ, 6. Juni 1986: „Vergangenheit, die nicht vergehen will“   „Vollbrachten die Nationalsozialisten, vollbrachte Hitler eine ‚asiatische‘ Tat  vielleicht nur deshalb, weil sie sich und ihresgleichen als potentielle oder  wirkliche Opfer einer ‚asiatischen‘ Tat betrachteten? War nicht der ‚Archipel  Gulag‘ ursprünglicher als Auschwitz? War nicht der ‚Klassenmord‘ der  Bolschewiki das logische und faktische Prius des ‚Rassenmords‘ der    Nationalsozialisten?"   neu-rechte Trias: ‚Schuldbesessenheit‘ – ‚Schlussstrich‘ – ‚innere Kontinuität‘   Jürgen Habermas, Die Zeit, 11. Juli 1986: „Eine Art Schadensabwicklung. Die apologetischen Tendenzen in der deutschen Zeitgeschichtsschreibung“    - gegen eine Relativierung der deutschen Schuld  - gegen Versuche der Entschuldung und Normalisierung  - gegen die Konstruktion einer ungebrochenen deutschen Kontinuität   - in diesem Kontext: Betonung des Verfassungspatriotismus                </vt:lpstr>
      <vt:lpstr>      Aufarbeitung von NS-Vergangenheit und Shoah (1)   „der Tod ist ein Meister aus Deutschland“   Paul Celan, Todesfuge (1945)   - die Shoah als Zivilisationsbruch: Geschichtsbruch: Traditionsbruch  - Problematik der nationalen Kontinuität und Tradition(en)   - Problematik der nationalen Identität (‚Normalität‘)  - Problematik der persönlichen Identität  - Problematik der individuellen / kollektiven Erinnerung  - Problematik der ‚Entnazifizierung‘ nach 1945: konkretes Fortleben des NS-Regimes in der BRD in Gestalt von Personen        </vt:lpstr>
      <vt:lpstr>        Aufarbeitung von NS-Vergangenheit und Shoah (2)   Auswahl nach 1945 wirkender Personen mit NS-Vergangenheit:   - Klaus Barbie: Gestapo-Chef von Lyon / 1966 Mitarbeiter des BND - Hans Globke: Rassegesetzgebung / 1953-1963 Chef des Bundeskanzleramts - Kurt Georg Kiesinger: NSDAP / 1966-1969 Bundeskanzler - Hans Karl Filbinger: NS-Marinerichter / 1966-1978 Ministerpräsident von BW - Friedrich Flick: Wehrwirtschaftsführer / Unternehmer - Carl Schmitt: ‚Kronjurist‘ des NS-Regimes / breite Wirkung auch nach 1945 - Martin Heidegger: NSDAP / Philosoph / „Schwarze Hefte“ (posthum) - Hans-Georg Gadamer: 1933 Bekenntnis zu A.H. / Philosoph der Hermeneutik - Konrad Lorenz (Österreicher): NSDAP, Rasselehre / Verhaltensforscher - Günter Grass: Waffen-SS / Literaturnobelpreisträger    etc. (vgl. auch „Bekenntnis der Professoren …“ vom 11. November 1933)           </vt:lpstr>
      <vt:lpstr>         Aufarbeitung von NS-Vergangenheit und Shoah (3)   - 1945 – 1949: Nürnberger Prozesse  - 1963 – 1968: drei Auschwitz-Prozesse  - Generalstaatsanwalt Fritz Bauer (1903 – 1968)  - 1968: Studentenproteste  - 7. Dezember 1970: Kniefall des Bundeskanzlers Willy Brandt in Warschau  - 1979: Fernsehserie Holocaust. Die Geschichte der Familie Weiß  - 8. Mai 1985: Rede des Bundespräsidenten Richard von Weizsäcker  - 2005: Denkmal für die ermordeten Juden Europas in Berlin   - gegenwärtige Gedenk(stätten)kultur            </vt:lpstr>
      <vt:lpstr>Willy Brandt in Warschau, 7. Dezember 1970                 </vt:lpstr>
      <vt:lpstr>Denkmal für die ermordeten Juden Europas in Berlin (2005)                 </vt:lpstr>
      <vt:lpstr>  Aufarbeitung der NS-Vergangenheit und der Shoah (4)   Rede des Bundespräsidenten Richard von Weizsäcker am 8. Mai 1985   = der 8. Mai als „Tag der Befreiung“     - https://www.youtube.com/watch?v=Gr4jDx1o4Eo    Min 9:40 – 16:00        </vt:lpstr>
      <vt:lpstr>          Probleme der Gegenwart  - Fortwirken der deutschen Teilung  - Einwanderungsland – ja oder nein  - Migration und Integration  - Rechtspopulismus (Pegida, AfD)  - Selbstverständnis der BRD  - Europa  - globale Probleme / Krisenherde / Kriege  - Klimakatastrophe              </vt:lpstr>
      <vt:lpstr>           Texte für die mündliche Prüfung (zur Auswahl)  - Michael F. Feldkamp: Neuland Grundgesetz   http://www.bpb.de/geschichte/deutsche-geschichte/grundgesetz-und-parlamentarischer- rat/39026/neuland   - Roland Sturm: Demokratie als ‚Leitgedanke‘ des deutschen Föderalismus   http://www.bpb.de/izpb/159332/demokratie-als-leitgedanke-des-deutschen- foederalismus?p=all   - Hubert Kleinert: Mythos 1968   http://www.bpb.de/apuz/31317/mythos-1968                </vt:lpstr>
      <vt:lpstr>         Quellen  Deutschland https://de.wikipedia.org/wiki/Deutschland  Deutscher Bundestag https://www.bundestag.de/  Deutsche Bundesregierung  https://www.bundesregierung.de/Webs/Breg/DE/Startseite/startseite_node.html  Bundeszentrale für politische Bildung:  https://www.bpb.de/    Zu allen Themen der Präsentation finden sich fundierte Texte und andere Materialien auf  der Seite der Bundeszentrale für politische Bildung. Viele Materialien können dort auch  kostenlos bestellt werden.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Orte der Roma  in Tschechien</dc:title>
  <dc:creator>Thomas Schneider</dc:creator>
  <cp:lastModifiedBy>Thomas Schneider</cp:lastModifiedBy>
  <cp:revision>434</cp:revision>
  <dcterms:created xsi:type="dcterms:W3CDTF">2014-02-24T07:43:09Z</dcterms:created>
  <dcterms:modified xsi:type="dcterms:W3CDTF">2019-04-02T07:21:51Z</dcterms:modified>
</cp:coreProperties>
</file>