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772" r:id="rId3"/>
    <p:sldId id="476" r:id="rId4"/>
    <p:sldId id="943" r:id="rId5"/>
    <p:sldId id="944" r:id="rId6"/>
    <p:sldId id="526" r:id="rId7"/>
    <p:sldId id="942" r:id="rId8"/>
    <p:sldId id="949" r:id="rId9"/>
    <p:sldId id="477" r:id="rId10"/>
    <p:sldId id="463" r:id="rId11"/>
    <p:sldId id="406" r:id="rId12"/>
    <p:sldId id="578" r:id="rId13"/>
    <p:sldId id="1019" r:id="rId14"/>
    <p:sldId id="1285" r:id="rId15"/>
    <p:sldId id="781" r:id="rId16"/>
    <p:sldId id="819" r:id="rId17"/>
    <p:sldId id="684" r:id="rId18"/>
    <p:sldId id="1102" r:id="rId19"/>
    <p:sldId id="1101" r:id="rId20"/>
    <p:sldId id="768" r:id="rId21"/>
    <p:sldId id="783" r:id="rId22"/>
    <p:sldId id="805" r:id="rId23"/>
    <p:sldId id="806" r:id="rId24"/>
    <p:sldId id="613" r:id="rId25"/>
    <p:sldId id="764" r:id="rId26"/>
    <p:sldId id="782" r:id="rId27"/>
    <p:sldId id="767" r:id="rId28"/>
    <p:sldId id="931" r:id="rId29"/>
    <p:sldId id="550" r:id="rId30"/>
    <p:sldId id="553" r:id="rId31"/>
    <p:sldId id="765" r:id="rId32"/>
    <p:sldId id="481" r:id="rId33"/>
    <p:sldId id="1284" r:id="rId34"/>
    <p:sldId id="528" r:id="rId35"/>
    <p:sldId id="530" r:id="rId36"/>
    <p:sldId id="570" r:id="rId37"/>
    <p:sldId id="935" r:id="rId38"/>
    <p:sldId id="934" r:id="rId39"/>
    <p:sldId id="535" r:id="rId40"/>
    <p:sldId id="936" r:id="rId41"/>
    <p:sldId id="937" r:id="rId42"/>
    <p:sldId id="939" r:id="rId43"/>
    <p:sldId id="1283" r:id="rId44"/>
    <p:sldId id="947" r:id="rId45"/>
    <p:sldId id="680" r:id="rId46"/>
    <p:sldId id="938" r:id="rId47"/>
    <p:sldId id="1040" r:id="rId48"/>
    <p:sldId id="510" r:id="rId49"/>
    <p:sldId id="707" r:id="rId50"/>
    <p:sldId id="1435" r:id="rId51"/>
    <p:sldId id="513" r:id="rId52"/>
    <p:sldId id="605" r:id="rId53"/>
    <p:sldId id="606" r:id="rId54"/>
    <p:sldId id="607" r:id="rId55"/>
    <p:sldId id="948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000066"/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E36F7-501E-44EA-BAEC-06E1CF66EC06}" type="datetimeFigureOut">
              <a:rPr lang="cs-CZ" smtClean="0"/>
              <a:t>25.11.2024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2E5E-B4D2-47D6-981D-14E5AB38A7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2362" cy="34893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55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2362" cy="34893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55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2362" cy="34893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95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2362" cy="34893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11E6C-11B5-4024-9BAA-C52C5648B85A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65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711E6C-11B5-4024-9BAA-C52C5648B8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6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49BF8-44B4-4545-A357-18CDFFB0D96D}" type="datetime1">
              <a:rPr lang="sk-SK" smtClean="0"/>
              <a:pPr>
                <a:defRPr/>
              </a:pPr>
              <a:t>25. 11. 2024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1BE66-CE2F-457C-8E6F-20CD2004AF17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815416" y="1124744"/>
            <a:ext cx="105611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idx="1"/>
          </p:nvPr>
        </p:nvSpPr>
        <p:spPr>
          <a:xfrm>
            <a:off x="815416" y="1700811"/>
            <a:ext cx="10561173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24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inkedin.com/feed/update/urn:li:activity:7048316846764126208/#?lipi=urn%3Ali%3Apage%3Ad_flagship3_detail_base%3Baq2wuuQtRsKXyugGNco2fw%3D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akonyprolidi.cz/cs/2021-283/zneni-20240701#cast7" TargetMode="External"/><Relationship Id="rId13" Type="http://schemas.openxmlformats.org/officeDocument/2006/relationships/hyperlink" Target="https://www.zakonyprolidi.cz/cs/2021-283/zneni-20240701#cast12" TargetMode="External"/><Relationship Id="rId3" Type="http://schemas.openxmlformats.org/officeDocument/2006/relationships/hyperlink" Target="https://www.zakonyprolidi.cz/cs/2021-283/zneni-20240701#cast2" TargetMode="External"/><Relationship Id="rId7" Type="http://schemas.openxmlformats.org/officeDocument/2006/relationships/hyperlink" Target="https://www.zakonyprolidi.cz/cs/2021-283/zneni-20240701#cast6" TargetMode="External"/><Relationship Id="rId12" Type="http://schemas.openxmlformats.org/officeDocument/2006/relationships/hyperlink" Target="https://www.zakonyprolidi.cz/cs/2021-283/zneni-20240701#cast11" TargetMode="External"/><Relationship Id="rId2" Type="http://schemas.openxmlformats.org/officeDocument/2006/relationships/hyperlink" Target="https://www.zakonyprolidi.cz/cs/2021-283/zneni-20240701#cast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21-283/zneni-20240701#cast5" TargetMode="External"/><Relationship Id="rId11" Type="http://schemas.openxmlformats.org/officeDocument/2006/relationships/hyperlink" Target="https://www.zakonyprolidi.cz/cs/2021-283/zneni-20240701#cast10" TargetMode="External"/><Relationship Id="rId5" Type="http://schemas.openxmlformats.org/officeDocument/2006/relationships/hyperlink" Target="https://www.zakonyprolidi.cz/cs/2021-283/zneni-20240701#cast4" TargetMode="External"/><Relationship Id="rId10" Type="http://schemas.openxmlformats.org/officeDocument/2006/relationships/hyperlink" Target="https://www.zakonyprolidi.cz/cs/2021-283/zneni-20240701#cast9" TargetMode="External"/><Relationship Id="rId4" Type="http://schemas.openxmlformats.org/officeDocument/2006/relationships/hyperlink" Target="https://www.zakonyprolidi.cz/cs/2021-283/zneni-20240701#cast3" TargetMode="External"/><Relationship Id="rId9" Type="http://schemas.openxmlformats.org/officeDocument/2006/relationships/hyperlink" Target="https://www.zakonyprolidi.cz/cs/2021-283/zneni-20240701#cast8" TargetMode="External"/><Relationship Id="rId14" Type="http://schemas.openxmlformats.org/officeDocument/2006/relationships/hyperlink" Target="https://www.zakonyprolidi.cz/cs/2021-283/zneni-20240701#cast13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dnes.cz/brno/zpravy/mendlovo-namesti-zabradli-oprava-trolejbus-tramvaj.A230215_134611_brno-zpravy_zubr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jtechnovotny.cz/index.php/zona-setkavani/" TargetMode="Externa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prpraha.cz/assets/files/files/201b89ebc0e5cb8cc4664649301fae9d.pdf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raha.eu/w/narizeni-hlavniho-mesta-prahy-c-12/2024?p_l_back_url=%2Fvyhlasky-a-narizeni%3Fcislo%3D12%26rokvydani%3D2024%26platnost%3D%26text%3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no.cz/w/narizeni-4375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ingbusiness.org/en/ranking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aktualne/tiskove-zpravy-2016/stavebni-urady-jednaji-dlouho-a-nejsou-dostatecne-akc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vcr.cz/soubor/vyrocni-zprava-o-stavu-verejne-spravy-v-cr-v-r-2017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36" y="1148584"/>
            <a:ext cx="10024872" cy="2387600"/>
          </a:xfrm>
        </p:spPr>
        <p:txBody>
          <a:bodyPr/>
          <a:lstStyle/>
          <a:p>
            <a:r>
              <a:rPr lang="cs-CZ" sz="4000" b="0" dirty="0"/>
              <a:t>Správní právo IV</a:t>
            </a:r>
            <a:br>
              <a:rPr lang="cs-CZ" sz="4000" b="0" dirty="0"/>
            </a:br>
            <a:br>
              <a:rPr lang="cs-CZ" sz="4000" b="0" dirty="0"/>
            </a:br>
            <a:r>
              <a:rPr lang="cs-CZ" sz="4000" b="0" dirty="0"/>
              <a:t>Nové stavební právo I.</a:t>
            </a:r>
            <a:br>
              <a:rPr lang="cs-CZ" sz="4000" b="0" dirty="0"/>
            </a:br>
            <a:r>
              <a:rPr lang="cs-CZ" sz="3200" b="0" dirty="0"/>
              <a:t>úvod do nové právní úpravy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Mgr. František Korbel,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877861"/>
            <a:ext cx="8568952" cy="364903"/>
          </a:xfrm>
        </p:spPr>
        <p:txBody>
          <a:bodyPr>
            <a:noAutofit/>
          </a:bodyPr>
          <a:lstStyle/>
          <a:p>
            <a:r>
              <a:rPr lang="cs-CZ" sz="2200" dirty="0"/>
              <a:t>Usnesení vlády</a:t>
            </a:r>
            <a:r>
              <a:rPr lang="cs-CZ" sz="2400" dirty="0"/>
              <a:t> z 24. června 2019 č. 448</a:t>
            </a:r>
            <a:endParaRPr lang="cs-CZ" sz="2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91544" y="1700815"/>
            <a:ext cx="8424936" cy="4353347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cs-CZ" sz="2000" b="1" dirty="0"/>
              <a:t>Schvaluje věcný záměr nového stavebního zákona a ukládá:</a:t>
            </a:r>
          </a:p>
          <a:p>
            <a:pPr marL="0" indent="0" hangingPunct="0">
              <a:spcBef>
                <a:spcPts val="3000"/>
              </a:spcBef>
              <a:buNone/>
            </a:pPr>
            <a:r>
              <a:rPr lang="cs-CZ" sz="2000" b="1" dirty="0"/>
              <a:t>MMR, MSp, MPO, MŽP, MD, MZe, MZdr, MK a MV:</a:t>
            </a:r>
          </a:p>
          <a:p>
            <a:pPr marL="357179" lvl="2"/>
            <a:endParaRPr lang="cs-CZ" sz="2000" dirty="0">
              <a:solidFill>
                <a:srgbClr val="141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9" lvl="2"/>
            <a:r>
              <a:rPr 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zanalyzovat právní předpisy s cílem </a:t>
            </a:r>
            <a:r>
              <a:rPr lang="cs-CZ" sz="20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redukce administrativní zátěže</a:t>
            </a:r>
            <a:r>
              <a:rPr 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28585" lvl="2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výsledek </a:t>
            </a:r>
          </a:p>
          <a:p>
            <a:pPr marL="357179" lvl="2"/>
            <a:endParaRPr lang="cs-CZ" sz="2000" dirty="0">
              <a:solidFill>
                <a:srgbClr val="141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79" lvl="2"/>
            <a:r>
              <a:rPr 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navrhnout konkrétní úpravy právních předpisů za účelem </a:t>
            </a:r>
            <a:r>
              <a:rPr lang="cs-CZ" sz="20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maximální integrace </a:t>
            </a:r>
            <a:r>
              <a:rPr 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dotčených orgánů do soustavy státní stavební správy</a:t>
            </a:r>
          </a:p>
          <a:p>
            <a:pPr marL="128585" lvl="2" indent="0">
              <a:spcBef>
                <a:spcPts val="1200"/>
              </a:spcBef>
              <a:buNone/>
            </a:pPr>
            <a:r>
              <a:rPr lang="cs-CZ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výsledek nový stavební zákon (původní návrh)</a:t>
            </a:r>
          </a:p>
          <a:p>
            <a:pPr marL="128585" lvl="2" indent="0">
              <a:buNone/>
            </a:pPr>
            <a:endParaRPr lang="cs-CZ" sz="2000" dirty="0">
              <a:solidFill>
                <a:srgbClr val="1417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8466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55" y="539527"/>
            <a:ext cx="8712957" cy="365125"/>
          </a:xfrm>
        </p:spPr>
        <p:txBody>
          <a:bodyPr/>
          <a:lstStyle/>
          <a:p>
            <a:r>
              <a:rPr lang="cs-CZ" sz="2200" dirty="0"/>
              <a:t>Původní podstata rekodifikace = integrace povolovacích agend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1115599"/>
            <a:ext cx="7920880" cy="44253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800"/>
              </a:spcBef>
              <a:buNone/>
            </a:pPr>
            <a:r>
              <a:rPr lang="cs-CZ" sz="2000" b="1" dirty="0"/>
              <a:t>1 úřad – 1 řízení – 1 razítko </a:t>
            </a:r>
            <a:r>
              <a:rPr lang="cs-CZ" sz="2000" dirty="0"/>
              <a:t>= zjednodušení, sjednocení, zrychlení a zlepšení (!) výkonu státní stavební správy</a:t>
            </a:r>
          </a:p>
          <a:p>
            <a:pPr marL="0" indent="0" algn="just">
              <a:lnSpc>
                <a:spcPct val="110000"/>
              </a:lnSpc>
              <a:spcBef>
                <a:spcPts val="800"/>
              </a:spcBef>
              <a:buNone/>
            </a:pPr>
            <a:endParaRPr lang="cs-CZ" sz="2000" dirty="0"/>
          </a:p>
          <a:p>
            <a:pPr marL="363530" indent="-363530" algn="just">
              <a:lnSpc>
                <a:spcPct val="110000"/>
              </a:lnSpc>
              <a:spcBef>
                <a:spcPts val="800"/>
              </a:spcBef>
            </a:pPr>
            <a:endParaRPr lang="cs-CZ" sz="2000" dirty="0"/>
          </a:p>
          <a:p>
            <a:pPr marL="363530" indent="-363530" algn="just">
              <a:lnSpc>
                <a:spcPct val="110000"/>
              </a:lnSpc>
              <a:spcBef>
                <a:spcPts val="800"/>
              </a:spcBef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7" y="1960980"/>
            <a:ext cx="8172451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9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597317"/>
            <a:ext cx="8291264" cy="364903"/>
          </a:xfrm>
        </p:spPr>
        <p:txBody>
          <a:bodyPr>
            <a:noAutofit/>
          </a:bodyPr>
          <a:lstStyle/>
          <a:p>
            <a:r>
              <a:rPr lang="cs-CZ" sz="2400" dirty="0"/>
              <a:t>Institucionální reforma v původním NSZ 283/2021 Sb.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63552" y="1254656"/>
            <a:ext cx="8208912" cy="4824536"/>
          </a:xfrm>
        </p:spPr>
        <p:txBody>
          <a:bodyPr>
            <a:noAutofit/>
          </a:bodyPr>
          <a:lstStyle/>
          <a:p>
            <a:pPr marL="363530" indent="-363530">
              <a:spcBef>
                <a:spcPts val="0"/>
              </a:spcBef>
            </a:pPr>
            <a:r>
              <a:rPr lang="cs-CZ" sz="2000" dirty="0"/>
              <a:t>Vynětí stavebních úřadů z přenesené působnosti územních samospráv – řešení systémové podjatosti a </a:t>
            </a:r>
            <a:r>
              <a:rPr lang="cs-CZ" altLang="cs-CZ" sz="2000" dirty="0">
                <a:solidFill>
                  <a:srgbClr val="A70336"/>
                </a:solidFill>
              </a:rPr>
              <a:t>RS NSS z 20.11.2012, 1 As 89/2012</a:t>
            </a:r>
            <a:r>
              <a:rPr lang="cs-CZ" sz="2000" dirty="0"/>
              <a:t>, které nevyřešila ani novela SpŘ č. 176/2018 Sb., a vytvoření </a:t>
            </a:r>
            <a:r>
              <a:rPr lang="cs-CZ" sz="2000" b="1" dirty="0"/>
              <a:t>nové soustavy státní stavební správy</a:t>
            </a:r>
            <a:r>
              <a:rPr lang="cs-CZ" sz="1900" dirty="0"/>
              <a:t> </a:t>
            </a:r>
          </a:p>
          <a:p>
            <a:pPr marL="363530" indent="-363530">
              <a:spcBef>
                <a:spcPts val="0"/>
              </a:spcBef>
            </a:pPr>
            <a:endParaRPr lang="cs-CZ" sz="1900" dirty="0"/>
          </a:p>
          <a:p>
            <a:pPr marL="363530" indent="-363530">
              <a:spcBef>
                <a:spcPts val="0"/>
              </a:spcBef>
            </a:pPr>
            <a:r>
              <a:rPr lang="cs-CZ" sz="1900" b="1" dirty="0"/>
              <a:t>Integrace agend stavebních úřadů a DOSSů </a:t>
            </a:r>
          </a:p>
          <a:p>
            <a:pPr marL="363530" indent="-363530">
              <a:spcBef>
                <a:spcPts val="0"/>
              </a:spcBef>
            </a:pPr>
            <a:endParaRPr lang="cs-CZ" sz="1900" dirty="0"/>
          </a:p>
          <a:p>
            <a:pPr marL="363530" indent="-363530">
              <a:spcBef>
                <a:spcPts val="0"/>
              </a:spcBef>
            </a:pPr>
            <a:r>
              <a:rPr lang="cs-CZ" sz="1900" b="1" dirty="0"/>
              <a:t>Nejvyšší stavební úřad </a:t>
            </a:r>
            <a:r>
              <a:rPr lang="cs-CZ" sz="1900" dirty="0"/>
              <a:t>v Ostravě, </a:t>
            </a:r>
            <a:r>
              <a:rPr lang="cs-CZ" sz="1900" b="1" dirty="0"/>
              <a:t>Specializovaný a odvolací stavební úřad </a:t>
            </a:r>
            <a:r>
              <a:rPr lang="cs-CZ" sz="1900" dirty="0"/>
              <a:t>v Praze s územními pracovišti v krajských městech a </a:t>
            </a:r>
            <a:r>
              <a:rPr lang="cs-CZ" sz="1900" b="1" dirty="0"/>
              <a:t>krajské stavební úřady </a:t>
            </a:r>
            <a:r>
              <a:rPr lang="cs-CZ" sz="1900" dirty="0"/>
              <a:t>s územními pracovišti v ORP</a:t>
            </a:r>
          </a:p>
          <a:p>
            <a:pPr marL="363530" indent="-363530">
              <a:spcBef>
                <a:spcPts val="0"/>
              </a:spcBef>
            </a:pPr>
            <a:endParaRPr lang="cs-CZ" sz="1900" dirty="0"/>
          </a:p>
          <a:p>
            <a:pPr marL="363530" indent="-363530">
              <a:spcBef>
                <a:spcPts val="0"/>
              </a:spcBef>
            </a:pPr>
            <a:r>
              <a:rPr lang="cs-CZ" sz="1900" dirty="0">
                <a:solidFill>
                  <a:srgbClr val="FF0000"/>
                </a:solidFill>
              </a:rPr>
              <a:t>Hlavní politicky sporný bod celého zákona </a:t>
            </a:r>
            <a:r>
              <a:rPr lang="cs-CZ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bylo opuštěno po volbách  ještě před nabytím účinnosti velkou věcnou novelou č. 152/2023 Sb.  → </a:t>
            </a:r>
            <a:r>
              <a:rPr lang="cs-CZ" sz="19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návrat k přenesené působnosti na úřadech obcí a krajů</a:t>
            </a:r>
            <a:endParaRPr lang="cs-CZ" sz="1900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697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81200" y="796306"/>
            <a:ext cx="8291264" cy="364903"/>
          </a:xfrm>
        </p:spPr>
        <p:txBody>
          <a:bodyPr>
            <a:noAutofit/>
          </a:bodyPr>
          <a:lstStyle/>
          <a:p>
            <a:r>
              <a:rPr lang="cs-CZ" sz="2400" dirty="0"/>
              <a:t>Státní správa = agenda státu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91543" y="1384634"/>
            <a:ext cx="8135867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cs-CZ" sz="2100" dirty="0"/>
              <a:t>Usnesení Ústavního soudu ze dne ze dne 27. 6. 2011, sp. zn. IV. ÚS 276/11: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100" i="1" dirty="0"/>
              <a:t>Stanoví-li zákon, že </a:t>
            </a:r>
            <a:r>
              <a:rPr lang="cs-CZ" sz="2100" b="1" i="1" dirty="0"/>
              <a:t>obec </a:t>
            </a:r>
            <a:r>
              <a:rPr lang="cs-CZ" sz="2100" i="1" dirty="0"/>
              <a:t>vykonává určitou agendu pro stát v </a:t>
            </a:r>
            <a:r>
              <a:rPr lang="cs-CZ" sz="2100" b="1" i="1" dirty="0"/>
              <a:t>přenesené působnosti</a:t>
            </a:r>
            <a:r>
              <a:rPr lang="cs-CZ" sz="2100" i="1" dirty="0"/>
              <a:t>, je sice její povinností tak činit, ale zároveň na její výkon nemá obec právní nárok ani nevzniká žádné legitimní očekávání ze strany obce, že tomu tak bude i v budoucnu.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100" i="1" dirty="0"/>
              <a:t>Je věcí státu a jeho důvěry v profesionalitu obcí, zda a v jakém rozsahu na obce přenese oprávnění a současně povinnost obstarávat jeho vlastní záležitosti.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100" b="1" u="sng" dirty="0"/>
              <a:t>Plná státní správa</a:t>
            </a:r>
            <a:r>
              <a:rPr lang="cs-CZ" sz="2100" dirty="0"/>
              <a:t>: např. katastr (ČÚZK), daně (GFŘ, OFŘ, FS), hasiči (HZS/MV), hygiena (KHS/MZdr, energie (EI/MPO) atd.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100" b="1" u="sng" dirty="0"/>
              <a:t>Přenesená působnost</a:t>
            </a:r>
            <a:r>
              <a:rPr lang="cs-CZ" sz="2100" dirty="0"/>
              <a:t> státní správy na obcích a krajích: např. stavební úřad, územní plánování, životní prostředí, památková péče, živnosti…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360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537533"/>
            <a:ext cx="7920880" cy="360040"/>
          </a:xfrm>
        </p:spPr>
        <p:txBody>
          <a:bodyPr>
            <a:noAutofit/>
          </a:bodyPr>
          <a:lstStyle/>
          <a:p>
            <a:r>
              <a:rPr lang="cs-CZ" sz="2400" dirty="0"/>
              <a:t>Význam ne/integrace dotčených orgánů státní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076268"/>
            <a:ext cx="8424936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cs-CZ" sz="2100" dirty="0">
                <a:solidFill>
                  <a:srgbClr val="151261"/>
                </a:solidFill>
              </a:rPr>
              <a:t>Pokud </a:t>
            </a:r>
            <a:r>
              <a:rPr lang="cs-CZ" sz="2100" b="1" dirty="0">
                <a:solidFill>
                  <a:srgbClr val="00B050"/>
                </a:solidFill>
              </a:rPr>
              <a:t>dochází</a:t>
            </a:r>
            <a:r>
              <a:rPr lang="cs-CZ" sz="2100" dirty="0">
                <a:solidFill>
                  <a:srgbClr val="151261"/>
                </a:solidFill>
              </a:rPr>
              <a:t> k plné </a:t>
            </a:r>
            <a:r>
              <a:rPr lang="cs-CZ" sz="2100" b="1" dirty="0">
                <a:solidFill>
                  <a:srgbClr val="151261"/>
                </a:solidFill>
              </a:rPr>
              <a:t>institucionální integraci </a:t>
            </a:r>
            <a:r>
              <a:rPr lang="cs-CZ" sz="2100" dirty="0">
                <a:solidFill>
                  <a:srgbClr val="151261"/>
                </a:solidFill>
              </a:rPr>
              <a:t>DOSSu do SÚ: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zaniká existence, řízení i samostatný akt DOSSu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specialisté z DOSSu přejdou na SÚ a vytvoří tam složková oddělení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daný veřejný zájem posuzuje přímo SÚ v jediném řízení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výsledek se projeví přímo v integrovaném rozhodnutí SÚ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přezkoumává se pouze integrované rozhodnutí SÚ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vzor IPPC (zákon č. 76/2002 Sb., o integrované prevenci)</a:t>
            </a:r>
          </a:p>
          <a:p>
            <a:pPr marL="0" indent="0">
              <a:spcBef>
                <a:spcPts val="400"/>
              </a:spcBef>
              <a:buNone/>
            </a:pPr>
            <a:endParaRPr lang="cs-CZ" sz="2100" dirty="0">
              <a:solidFill>
                <a:srgbClr val="15126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cs-CZ" sz="2100" dirty="0">
                <a:solidFill>
                  <a:srgbClr val="151261"/>
                </a:solidFill>
              </a:rPr>
              <a:t>Pokud </a:t>
            </a:r>
            <a:r>
              <a:rPr lang="cs-CZ" sz="2100" b="1" dirty="0">
                <a:solidFill>
                  <a:srgbClr val="FF0000"/>
                </a:solidFill>
              </a:rPr>
              <a:t>nedochází </a:t>
            </a:r>
            <a:r>
              <a:rPr lang="cs-CZ" sz="2100" dirty="0">
                <a:solidFill>
                  <a:srgbClr val="151261"/>
                </a:solidFill>
              </a:rPr>
              <a:t>k institucionální integraci: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zůstává zachována působnost DOSSu, který vydává samostatně svůj akt podle části čtvrté SpŘ (závazné stanovisko nebo vyjádření)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akt DOSSu se stává podkladem pro rozhodnutí SÚ</a:t>
            </a:r>
          </a:p>
          <a:p>
            <a:pPr marL="538163" indent="-352425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151261"/>
                </a:solidFill>
              </a:rPr>
              <a:t>akt DOSSu podléhá samostatným přezkumům</a:t>
            </a:r>
            <a:endParaRPr lang="cs-CZ" sz="2100" i="1" u="sng" dirty="0">
              <a:solidFill>
                <a:srgbClr val="151261"/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9840416" y="6376244"/>
            <a:ext cx="54942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 dirty="0">
                <a:solidFill>
                  <a:srgbClr val="6C6C6C"/>
                </a:solidFill>
                <a:latin typeface="Arial" charset="0"/>
              </a:rPr>
              <a:t>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39A7BE-765E-F6E6-18B5-30CBE33B6A96}"/>
              </a:ext>
            </a:extLst>
          </p:cNvPr>
          <p:cNvSpPr txBox="1">
            <a:spLocks/>
          </p:cNvSpPr>
          <p:nvPr/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241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603536"/>
            <a:ext cx="8253640" cy="360040"/>
          </a:xfrm>
        </p:spPr>
        <p:txBody>
          <a:bodyPr/>
          <a:lstStyle/>
          <a:p>
            <a:r>
              <a:rPr lang="cs-CZ" sz="2400" dirty="0"/>
              <a:t>Snaha o výslednou kvalitu a integrovaný, celostní přístup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59" y="1200453"/>
            <a:ext cx="8725097" cy="442535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800"/>
              </a:spcBef>
              <a:buClr>
                <a:srgbClr val="00B050"/>
              </a:buClr>
              <a:buNone/>
            </a:pPr>
            <a:r>
              <a:rPr lang="cs-CZ" sz="2100" b="1" dirty="0">
                <a:solidFill>
                  <a:srgbClr val="00B050"/>
                </a:solidFill>
              </a:rPr>
              <a:t>§ 1 odst. 3:</a:t>
            </a:r>
            <a:r>
              <a:rPr lang="cs-CZ" sz="2100" dirty="0"/>
              <a:t> Účelem stavebního zákona je zajistit:</a:t>
            </a:r>
          </a:p>
          <a:p>
            <a:pPr marL="355600" indent="-355600"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100" b="1" dirty="0"/>
              <a:t>integrovanou ochranu </a:t>
            </a:r>
            <a:r>
              <a:rPr lang="cs-CZ" sz="2100" dirty="0"/>
              <a:t>veřejných zájmů </a:t>
            </a:r>
          </a:p>
          <a:p>
            <a:pPr marL="355600" indent="-355600"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100" dirty="0"/>
              <a:t>vytvářet podmínky pro </a:t>
            </a:r>
            <a:r>
              <a:rPr lang="cs-CZ" sz="2100" b="1" dirty="0"/>
              <a:t>udržitelný rozvoj </a:t>
            </a:r>
            <a:r>
              <a:rPr lang="cs-CZ" sz="2100" dirty="0"/>
              <a:t>území a </a:t>
            </a:r>
          </a:p>
          <a:p>
            <a:pPr marL="355600" indent="-355600"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cs-CZ" sz="2100" dirty="0"/>
              <a:t>zvyšování </a:t>
            </a:r>
            <a:r>
              <a:rPr lang="cs-CZ" sz="2100" b="1" dirty="0"/>
              <a:t>kvality vystavěného prostředí</a:t>
            </a:r>
            <a:r>
              <a:rPr lang="cs-CZ" sz="2100" dirty="0"/>
              <a:t>, architektury a stavební kultury.</a:t>
            </a:r>
          </a:p>
          <a:p>
            <a:pPr marL="0" indent="0" algn="just">
              <a:spcBef>
                <a:spcPts val="3000"/>
              </a:spcBef>
              <a:buClr>
                <a:srgbClr val="00B050"/>
              </a:buClr>
              <a:buNone/>
            </a:pPr>
            <a:r>
              <a:rPr lang="cs-CZ" sz="2100" b="1" dirty="0">
                <a:solidFill>
                  <a:srgbClr val="00B050"/>
                </a:solidFill>
              </a:rPr>
              <a:t>§ 136a: </a:t>
            </a:r>
            <a:r>
              <a:rPr lang="cs-CZ" sz="2100" dirty="0"/>
              <a:t>Politika architektury a stavební kultury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→ kritérium pro rozhodování</a:t>
            </a:r>
            <a:endParaRPr lang="cs-CZ" sz="2100" dirty="0"/>
          </a:p>
          <a:p>
            <a:pPr marL="0" indent="0" algn="just">
              <a:spcBef>
                <a:spcPts val="3000"/>
              </a:spcBef>
              <a:buClr>
                <a:srgbClr val="00B050"/>
              </a:buClr>
              <a:buNone/>
            </a:pPr>
            <a:r>
              <a:rPr lang="cs-CZ" sz="2100" b="1" dirty="0">
                <a:solidFill>
                  <a:srgbClr val="00B050"/>
                </a:solidFill>
              </a:rPr>
              <a:t>§ 143/1: </a:t>
            </a:r>
            <a:r>
              <a:rPr lang="cs-CZ" sz="2100" dirty="0"/>
              <a:t>Stavby se umisťují též s ohledem na charakter … hodnotu území a kvalitu vystavěného prostředí</a:t>
            </a:r>
          </a:p>
          <a:p>
            <a:pPr marL="0" indent="0" algn="just">
              <a:spcBef>
                <a:spcPts val="3000"/>
              </a:spcBef>
              <a:buClr>
                <a:srgbClr val="00B050"/>
              </a:buClr>
              <a:buNone/>
            </a:pPr>
            <a:r>
              <a:rPr lang="cs-CZ" sz="2100" b="1" dirty="0">
                <a:solidFill>
                  <a:srgbClr val="00B050"/>
                </a:solidFill>
              </a:rPr>
              <a:t>§ 193 odst. 1:</a:t>
            </a:r>
            <a:r>
              <a:rPr lang="cs-CZ" sz="2100" dirty="0"/>
              <a:t> Stavební úřad posuzuje, zda je záměr v souladu s … a) - f) … které hodnotí a poměřuje </a:t>
            </a:r>
            <a:r>
              <a:rPr lang="cs-CZ" sz="2100" b="1" dirty="0"/>
              <a:t>ve vzájemných souvislostech</a:t>
            </a:r>
            <a:endParaRPr lang="cs-CZ" sz="2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320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7A5378-A926-18FD-B0DA-FC78272BCD74}"/>
              </a:ext>
            </a:extLst>
          </p:cNvPr>
          <p:cNvSpPr txBox="1">
            <a:spLocks/>
          </p:cNvSpPr>
          <p:nvPr/>
        </p:nvSpPr>
        <p:spPr>
          <a:xfrm>
            <a:off x="623392" y="1124744"/>
            <a:ext cx="3879597" cy="521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200" b="1" dirty="0"/>
              <a:t>Jednotlivé veřejné zájmy mohou být v protikladu.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cs-CZ" sz="22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200" dirty="0"/>
              <a:t>Chybějící mechanismy pro vyvažování veřejných zájmů vedou ke ztrátě kvality…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cs-CZ" sz="22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200" dirty="0"/>
              <a:t>Všechny úřady souhlasily, vše bylo splněno, ale…</a:t>
            </a:r>
          </a:p>
        </p:txBody>
      </p:sp>
      <p:sp>
        <p:nvSpPr>
          <p:cNvPr id="2" name="Zástupný symbol pro číslo snímku 3">
            <a:extLst>
              <a:ext uri="{FF2B5EF4-FFF2-40B4-BE49-F238E27FC236}">
                <a16:creationId xmlns:a16="http://schemas.microsoft.com/office/drawing/2014/main" id="{3D54A09A-7B6B-EBE2-B9B1-87CF41950EBB}"/>
              </a:ext>
            </a:extLst>
          </p:cNvPr>
          <p:cNvSpPr txBox="1">
            <a:spLocks/>
          </p:cNvSpPr>
          <p:nvPr/>
        </p:nvSpPr>
        <p:spPr>
          <a:xfrm>
            <a:off x="695400" y="6304236"/>
            <a:ext cx="432048" cy="33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5F3A58-C844-DF3C-CF62-83AEF664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0"/>
            <a:ext cx="7614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6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venku, obloha, strom&#10;&#10;Popis byl vytvořen automaticky">
            <a:extLst>
              <a:ext uri="{FF2B5EF4-FFF2-40B4-BE49-F238E27FC236}">
                <a16:creationId xmlns:a16="http://schemas.microsoft.com/office/drawing/2014/main" id="{B2FDADE4-F4E1-2034-C89E-F8CCEFDCD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473EEE21-BDC6-4582-999A-441C612124AB}" type="slidenum">
              <a:rPr lang="sk-SK" smtClean="0"/>
              <a:pPr>
                <a:spcAft>
                  <a:spcPts val="600"/>
                </a:spcAft>
                <a:defRPr/>
              </a:pPr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976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82E9BFF-5942-4FFB-A064-C4F415EC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5805264"/>
            <a:ext cx="6264696" cy="504056"/>
          </a:xfrm>
        </p:spPr>
        <p:txBody>
          <a:bodyPr/>
          <a:lstStyle/>
          <a:p>
            <a:r>
              <a:rPr lang="cs-CZ" sz="1800" dirty="0">
                <a:solidFill>
                  <a:schemeClr val="bg1"/>
                </a:solidFill>
              </a:rPr>
              <a:t>Obrázky a slajdy č. 24-31 MAPPA OSTRAVA!!! Děkuji.</a:t>
            </a:r>
          </a:p>
        </p:txBody>
      </p:sp>
      <p:pic>
        <p:nvPicPr>
          <p:cNvPr id="3" name="Obrázek 2" descr="Obsah obrázku venku, cesta, budova, obloha&#10;&#10;Popis byl vytvořen automaticky">
            <a:extLst>
              <a:ext uri="{FF2B5EF4-FFF2-40B4-BE49-F238E27FC236}">
                <a16:creationId xmlns:a16="http://schemas.microsoft.com/office/drawing/2014/main" id="{89E01816-AE41-496C-A9E3-D9496623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7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7A5378-A926-18FD-B0DA-FC78272BCD74}"/>
              </a:ext>
            </a:extLst>
          </p:cNvPr>
          <p:cNvSpPr txBox="1">
            <a:spLocks/>
          </p:cNvSpPr>
          <p:nvPr/>
        </p:nvSpPr>
        <p:spPr>
          <a:xfrm>
            <a:off x="1020203" y="296615"/>
            <a:ext cx="5616624" cy="227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ym typeface="Symbol" panose="05050102010706020507" pitchFamily="18" charset="2"/>
              </a:rPr>
              <a:t></a:t>
            </a:r>
            <a:r>
              <a:rPr lang="cs-CZ" sz="2100" dirty="0">
                <a:sym typeface="Symbol" panose="05050102010706020507" pitchFamily="18" charset="2"/>
              </a:rPr>
              <a:t> </a:t>
            </a:r>
            <a:r>
              <a:rPr lang="en-US" sz="2100" dirty="0"/>
              <a:t>You can use this to park 3 private cars. </a:t>
            </a:r>
            <a:endParaRPr lang="cs-CZ" sz="2100" dirty="0"/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Or you can have this!</a:t>
            </a:r>
            <a:r>
              <a:rPr lang="cs-CZ" sz="2100" dirty="0"/>
              <a:t> </a:t>
            </a:r>
            <a:r>
              <a:rPr lang="cs-CZ" sz="2100" dirty="0">
                <a:sym typeface="Symbol" panose="05050102010706020507" pitchFamily="18" charset="2"/>
              </a:rPr>
              <a:t></a:t>
            </a:r>
            <a:r>
              <a:rPr lang="cs-CZ" sz="2100" dirty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#NewYork, 10th Avenue/37th Street</a:t>
            </a:r>
            <a:endParaRPr lang="cs-CZ" sz="21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/>
              <a:t>Marco Te Brömmelstroet, </a:t>
            </a:r>
            <a:r>
              <a:rPr lang="cs-CZ" sz="2000" dirty="0">
                <a:hlinkClick r:id="rId2"/>
              </a:rPr>
              <a:t>LinkedIn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A87400-A784-F548-39BD-D266F6E1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39" y="2124162"/>
            <a:ext cx="6476987" cy="4684518"/>
          </a:xfrm>
          <a:prstGeom prst="rect">
            <a:avLst/>
          </a:prstGeom>
        </p:spPr>
      </p:pic>
      <p:pic>
        <p:nvPicPr>
          <p:cNvPr id="5" name="Obrázek 4" descr="Obsah obrázku venku, květináč, domácnost, rostlina&#10;&#10;Popis byl vytvořen automaticky">
            <a:extLst>
              <a:ext uri="{FF2B5EF4-FFF2-40B4-BE49-F238E27FC236}">
                <a16:creationId xmlns:a16="http://schemas.microsoft.com/office/drawing/2014/main" id="{4EB4D553-2598-BF56-E855-C01261BC1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8442"/>
            <a:ext cx="5209142" cy="67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EEE21-BDC6-4582-999A-441C612124A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5202A7-6CF4-8184-B69F-0332B6ED2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595" y="354360"/>
            <a:ext cx="7366381" cy="45026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FF7EFB5-9D34-8CD8-90E6-E899012E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747" y="5083516"/>
            <a:ext cx="9169021" cy="365124"/>
          </a:xfrm>
        </p:spPr>
        <p:txBody>
          <a:bodyPr>
            <a:noAutofit/>
          </a:bodyPr>
          <a:lstStyle/>
          <a:p>
            <a:r>
              <a:rPr lang="cs-CZ" sz="2200" b="1" dirty="0">
                <a:sym typeface="Symbol" panose="05050102010706020507" pitchFamily="18" charset="2"/>
              </a:rPr>
              <a:t> Dokonalý příklad institucionální i procesní integrace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8333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710069"/>
            <a:ext cx="9289032" cy="365125"/>
          </a:xfrm>
        </p:spPr>
        <p:txBody>
          <a:bodyPr/>
          <a:lstStyle/>
          <a:p>
            <a:r>
              <a:rPr lang="cs-CZ" sz="2400" dirty="0"/>
              <a:t>Součinnost úřadů § 18 NSZ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161" y="1339306"/>
            <a:ext cx="8136904" cy="4608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200" dirty="0"/>
              <a:t>SÚ </a:t>
            </a:r>
            <a:r>
              <a:rPr lang="cs-CZ" sz="2200" b="1" dirty="0"/>
              <a:t>projednává </a:t>
            </a:r>
            <a:r>
              <a:rPr lang="cs-CZ" sz="2200" dirty="0"/>
              <a:t>s DOSSy vyjádření a závazná stanoviska.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200" dirty="0"/>
              <a:t>SÚ může svolat neveřejné </a:t>
            </a:r>
            <a:r>
              <a:rPr lang="cs-CZ" sz="2200" b="1" dirty="0"/>
              <a:t>společné jednání </a:t>
            </a:r>
            <a:r>
              <a:rPr lang="cs-CZ" sz="2200" dirty="0"/>
              <a:t>s DOSSy.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200" dirty="0"/>
              <a:t>Je-li to účelné, přizve stavební úřad ke společnému jednání stavebníka a ostatní účastníky řízení. V takovém případě nařídí stavební úřad společné jednání jako ústní jednání. </a:t>
            </a:r>
            <a:endParaRPr lang="cs-CZ" sz="2200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200" dirty="0"/>
              <a:t>Nedojde-li postupem podle odstavce 2 k odstranění rozporu mezi SÚ a DOSSy, jakož i mezi DOSSy navzájem, postupuje se podle správního řádu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200" dirty="0">
                <a:solidFill>
                  <a:srgbClr val="C00000"/>
                </a:solidFill>
                <a:sym typeface="Symbol" panose="05050102010706020507" pitchFamily="18" charset="2"/>
              </a:rPr>
              <a:t> tj. předložení rozporu nadřízeným orgánům dle § 136 a § 133 SpŘ</a:t>
            </a:r>
            <a:endParaRPr lang="cs-CZ" sz="22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699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679380"/>
            <a:ext cx="9289032" cy="365125"/>
          </a:xfrm>
        </p:spPr>
        <p:txBody>
          <a:bodyPr/>
          <a:lstStyle/>
          <a:p>
            <a:r>
              <a:rPr lang="cs-CZ" sz="2400" dirty="0"/>
              <a:t>Procesní integrace § 176 NSZ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276708"/>
            <a:ext cx="8136904" cy="460851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1200"/>
              </a:spcBef>
              <a:buAutoNum type="arabicParenBoth"/>
            </a:pPr>
            <a:r>
              <a:rPr lang="cs-CZ" sz="2200" dirty="0"/>
              <a:t>Je-li dotčeným orgánem podle jiného právního předpisu tentýž orgán veřejné správy </a:t>
            </a:r>
            <a:r>
              <a:rPr lang="cs-CZ" sz="2200" dirty="0">
                <a:solidFill>
                  <a:srgbClr val="C00000"/>
                </a:solidFill>
              </a:rPr>
              <a:t>(</a:t>
            </a:r>
            <a:r>
              <a:rPr lang="cs-CZ" sz="2200" dirty="0">
                <a:solidFill>
                  <a:srgbClr val="C00000"/>
                </a:solidFill>
                <a:sym typeface="Symbol" panose="05050102010706020507" pitchFamily="18" charset="2"/>
              </a:rPr>
              <a:t> tj. obvykle ORP nebo KÚ)</a:t>
            </a:r>
            <a:r>
              <a:rPr lang="cs-CZ" sz="2200" dirty="0"/>
              <a:t>, vydá namísto jednotlivých vyjádření </a:t>
            </a:r>
            <a:r>
              <a:rPr lang="cs-CZ" sz="2200" b="1" dirty="0"/>
              <a:t>koordinované vyjádření </a:t>
            </a:r>
            <a:r>
              <a:rPr lang="cs-CZ" sz="2200" dirty="0"/>
              <a:t>a namísto jednotlivých závazných stanovisek </a:t>
            </a:r>
            <a:r>
              <a:rPr lang="cs-CZ" sz="2200" b="1" dirty="0"/>
              <a:t>koordinované závazné stanovisko („KZS“)</a:t>
            </a:r>
            <a:r>
              <a:rPr lang="cs-CZ" sz="2200" dirty="0"/>
              <a:t>. </a:t>
            </a:r>
          </a:p>
          <a:p>
            <a:pPr marL="538163" indent="-538163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200" dirty="0"/>
              <a:t> (2) Koordinované vyjádření nebo koordinované závazné stanovisko zahrnuje požadavky na ochranu všech dotčených veřejných zájmů, které orgán veřejné správy hájí podle jiných právních předpisů.</a:t>
            </a:r>
          </a:p>
          <a:p>
            <a:pPr marL="538163" indent="-538163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200" dirty="0"/>
              <a:t> (3) Koordinované závazné stanovisko platí 5 let a </a:t>
            </a:r>
            <a:r>
              <a:rPr lang="cs-CZ" sz="2200" dirty="0">
                <a:solidFill>
                  <a:srgbClr val="FF0D0D"/>
                </a:solidFill>
              </a:rPr>
              <a:t>nezahrnuje EIA ani JES s EIA (a samozřejmě ani stanoviska jiných orgánů!).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013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699434"/>
            <a:ext cx="7920880" cy="360040"/>
          </a:xfrm>
        </p:spPr>
        <p:txBody>
          <a:bodyPr>
            <a:noAutofit/>
          </a:bodyPr>
          <a:lstStyle/>
          <a:p>
            <a:r>
              <a:rPr lang="cs-CZ" sz="2400" dirty="0"/>
              <a:t>Dotčené orgány –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339302"/>
            <a:ext cx="8424936" cy="4824536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151261"/>
                </a:solidFill>
              </a:rPr>
              <a:t>ÚPD </a:t>
            </a:r>
            <a:r>
              <a:rPr lang="cs-CZ" sz="2200" dirty="0">
                <a:solidFill>
                  <a:srgbClr val="151261"/>
                </a:solidFill>
              </a:rPr>
              <a:t>– plná institucionální integrace, zrušení závazného stanoviska úřadu územního plánování dle § 96b SZ 2006</a:t>
            </a: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151261"/>
                </a:solidFill>
              </a:rPr>
              <a:t>ZPK </a:t>
            </a:r>
            <a:r>
              <a:rPr lang="cs-CZ" sz="2200" dirty="0">
                <a:solidFill>
                  <a:srgbClr val="151261"/>
                </a:solidFill>
              </a:rPr>
              <a:t>– plná institucionální integrace, SÚ sám posuzuje otázky ZPK jako silniční správní úřad (§ 10/4 ZPK)</a:t>
            </a:r>
            <a:endParaRPr lang="cs-CZ" sz="2200" b="1" dirty="0">
              <a:solidFill>
                <a:srgbClr val="151261"/>
              </a:solidFill>
            </a:endParaRP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151261"/>
                </a:solidFill>
              </a:rPr>
              <a:t>Požární ochrana</a:t>
            </a:r>
            <a:r>
              <a:rPr lang="cs-CZ" sz="2200" dirty="0">
                <a:solidFill>
                  <a:srgbClr val="151261"/>
                </a:solidFill>
              </a:rPr>
              <a:t> – kategorizace staveb (§ 39) – částečná institucionální integrace do SÚ pro kat. 0 a I, a samostatná kompetence ZS HZS ČR pro II a III (dle požárního rizika)</a:t>
            </a:r>
            <a:endParaRPr lang="cs-CZ" sz="2200" b="1" dirty="0">
              <a:solidFill>
                <a:srgbClr val="00B050"/>
              </a:solidFill>
            </a:endParaRP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151261"/>
                </a:solidFill>
              </a:rPr>
              <a:t>Památková péče</a:t>
            </a:r>
            <a:r>
              <a:rPr lang="cs-CZ" sz="2200" dirty="0">
                <a:solidFill>
                  <a:srgbClr val="151261"/>
                </a:solidFill>
              </a:rPr>
              <a:t> – samostatná kompetence orgánu státní památkové péče („velcí památkáři“) + vyjádření NPÚ („malí památkáři“) a zároveň procesní integrace do KZS</a:t>
            </a: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151261"/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9840416" y="6376244"/>
            <a:ext cx="54942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 dirty="0">
                <a:solidFill>
                  <a:srgbClr val="6C6C6C"/>
                </a:solidFill>
                <a:latin typeface="Arial" charset="0"/>
              </a:rPr>
              <a:t>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5197A3-99B1-1C90-CC56-0E88B039AF29}"/>
              </a:ext>
            </a:extLst>
          </p:cNvPr>
          <p:cNvSpPr txBox="1">
            <a:spLocks/>
          </p:cNvSpPr>
          <p:nvPr/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5756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795137"/>
            <a:ext cx="7920880" cy="360040"/>
          </a:xfrm>
        </p:spPr>
        <p:txBody>
          <a:bodyPr>
            <a:noAutofit/>
          </a:bodyPr>
          <a:lstStyle/>
          <a:p>
            <a:r>
              <a:rPr lang="cs-CZ" sz="2400" dirty="0"/>
              <a:t>Dotčené orgány –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498786"/>
            <a:ext cx="8424936" cy="4824536"/>
          </a:xfrm>
        </p:spPr>
        <p:txBody>
          <a:bodyPr>
            <a:normAutofit/>
          </a:bodyPr>
          <a:lstStyle/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2060"/>
                </a:solidFill>
              </a:rPr>
              <a:t>Hospodaření energií </a:t>
            </a:r>
            <a:r>
              <a:rPr lang="pl-PL" sz="2200" dirty="0">
                <a:solidFill>
                  <a:srgbClr val="002060"/>
                </a:solidFill>
              </a:rPr>
              <a:t>– vyjádření Státní energetické inspekce</a:t>
            </a:r>
            <a:endParaRPr lang="cs-CZ" sz="2200" dirty="0">
              <a:solidFill>
                <a:srgbClr val="002060"/>
              </a:solidFill>
            </a:endParaRP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2060"/>
                </a:solidFill>
              </a:rPr>
              <a:t>Ochrana veřejného zdraví (hygiena) </a:t>
            </a:r>
            <a:r>
              <a:rPr lang="cs-CZ" sz="2200" dirty="0">
                <a:solidFill>
                  <a:srgbClr val="002060"/>
                </a:solidFill>
              </a:rPr>
              <a:t>– </a:t>
            </a:r>
            <a:r>
              <a:rPr lang="pl-PL" sz="2200" dirty="0">
                <a:solidFill>
                  <a:srgbClr val="002060"/>
                </a:solidFill>
              </a:rPr>
              <a:t>závazné stanovisko </a:t>
            </a:r>
            <a:r>
              <a:rPr lang="cs-CZ" sz="2200" dirty="0">
                <a:solidFill>
                  <a:srgbClr val="151261"/>
                </a:solidFill>
              </a:rPr>
              <a:t>orgánu ochrany veřejného zdraví – krajské hygienické stanice</a:t>
            </a: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151261"/>
                </a:solidFill>
              </a:rPr>
              <a:t>ZOPK, ZPF, ochrana vod, ovzduší, lesy, odpady ad. </a:t>
            </a:r>
            <a:r>
              <a:rPr lang="cs-CZ" sz="2200" dirty="0">
                <a:solidFill>
                  <a:srgbClr val="151261"/>
                </a:solidFill>
              </a:rPr>
              <a:t>– jednotné environmentální stanovisko (JES) a zároveň procesní integrace do KZS</a:t>
            </a:r>
          </a:p>
          <a:p>
            <a:pPr marL="355600" indent="-3556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151261"/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9840416" y="6376244"/>
            <a:ext cx="54942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 dirty="0">
                <a:solidFill>
                  <a:srgbClr val="6C6C6C"/>
                </a:solidFill>
                <a:latin typeface="Arial" charset="0"/>
              </a:rPr>
              <a:t>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5197A3-99B1-1C90-CC56-0E88B039AF29}"/>
              </a:ext>
            </a:extLst>
          </p:cNvPr>
          <p:cNvSpPr txBox="1">
            <a:spLocks/>
          </p:cNvSpPr>
          <p:nvPr/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5627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816395"/>
            <a:ext cx="9289032" cy="365125"/>
          </a:xfrm>
        </p:spPr>
        <p:txBody>
          <a:bodyPr/>
          <a:lstStyle/>
          <a:p>
            <a:r>
              <a:rPr lang="cs-CZ" sz="2400" dirty="0"/>
              <a:t>Jednotné environmentální stanovisko („JES“)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413725"/>
            <a:ext cx="9001000" cy="4608512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1800"/>
              </a:spcBef>
            </a:pPr>
            <a:r>
              <a:rPr lang="cs-CZ" sz="2200" dirty="0"/>
              <a:t>Zcela nový zákon č. 148/2023 Sb. s doprovodnými novelami</a:t>
            </a:r>
            <a:endParaRPr lang="cs-CZ" sz="2200" i="1" dirty="0"/>
          </a:p>
          <a:p>
            <a:pPr marL="355600" indent="-355600" algn="just">
              <a:spcBef>
                <a:spcPts val="1800"/>
              </a:spcBef>
            </a:pPr>
            <a:r>
              <a:rPr lang="cs-CZ" sz="2200" dirty="0"/>
              <a:t>Aplikuje se na všechny záměry dle StavZ a EIA, </a:t>
            </a:r>
            <a:r>
              <a:rPr lang="cs-CZ" sz="2200" dirty="0">
                <a:solidFill>
                  <a:srgbClr val="FF0000"/>
                </a:solidFill>
              </a:rPr>
              <a:t>kromě chráněných území, a nikoli na záměry dle jiných zákonů (např. těžební)</a:t>
            </a:r>
          </a:p>
          <a:p>
            <a:pPr marL="355600" indent="-355600" algn="just">
              <a:spcBef>
                <a:spcPts val="1800"/>
              </a:spcBef>
            </a:pPr>
            <a:r>
              <a:rPr lang="cs-CZ" sz="2200" dirty="0"/>
              <a:t>Příslušný orgán ochrany přírody jako dotčený orgán osloví </a:t>
            </a:r>
            <a:r>
              <a:rPr lang="cs-CZ" sz="2200" i="1" dirty="0"/>
              <a:t>v případě potřeby </a:t>
            </a:r>
            <a:r>
              <a:rPr lang="cs-CZ" sz="2200" dirty="0"/>
              <a:t>další dotčené orgány a požádá je o vyjádření… (§ 4)</a:t>
            </a:r>
          </a:p>
          <a:p>
            <a:pPr marL="355600" indent="-355600" algn="just">
              <a:spcBef>
                <a:spcPts val="1800"/>
              </a:spcBef>
            </a:pPr>
            <a:r>
              <a:rPr lang="cs-CZ" sz="2200" dirty="0"/>
              <a:t>Obdobný režim jako u památkové ochrany, kde je vyjádření NPÚ podkladem pro závazné stanovisko orgánu státní památkové péče</a:t>
            </a:r>
          </a:p>
          <a:p>
            <a:pPr marL="355600" indent="-355600" algn="just">
              <a:spcBef>
                <a:spcPts val="1800"/>
              </a:spcBef>
            </a:pPr>
            <a:r>
              <a:rPr lang="cs-CZ" sz="2200" dirty="0"/>
              <a:t>Jen pořádkové lhůty 30+30+30 dnů, bez fikce souhlasu (§ 178/4)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785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AC4532-99C1-ABD4-0E08-79B83F2E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3EEE21-BDC6-4582-999A-441C612124AB}" type="slidenum">
              <a:rPr lang="sk-SK" smtClean="0"/>
              <a:pPr>
                <a:spcAft>
                  <a:spcPts val="600"/>
                </a:spcAft>
                <a:defRPr/>
              </a:pPr>
              <a:t>25</a:t>
            </a:fld>
            <a:endParaRPr lang="sk-SK" dirty="0"/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FB02E585-6DF8-1155-E05A-84D42D40C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18"/>
          <a:stretch/>
        </p:blipFill>
        <p:spPr>
          <a:xfrm>
            <a:off x="1271464" y="1369124"/>
            <a:ext cx="10306496" cy="4528747"/>
          </a:xfrm>
          <a:prstGeom prst="rect">
            <a:avLst/>
          </a:prstGeom>
          <a:noFill/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1ABBBFF-4A3A-D21B-C731-5317E46E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6" y="750184"/>
            <a:ext cx="10561173" cy="360040"/>
          </a:xfrm>
        </p:spPr>
        <p:txBody>
          <a:bodyPr>
            <a:noAutofit/>
          </a:bodyPr>
          <a:lstStyle/>
          <a:p>
            <a:pPr algn="ctr"/>
            <a:r>
              <a:rPr lang="cs-CZ" sz="2400" dirty="0"/>
              <a:t>Integrace podkladových aktů v oblasti ŽP</a:t>
            </a:r>
          </a:p>
        </p:txBody>
      </p:sp>
    </p:spTree>
    <p:extLst>
      <p:ext uri="{BB962C8B-B14F-4D97-AF65-F5344CB8AC3E}">
        <p14:creationId xmlns:p14="http://schemas.microsoft.com/office/powerpoint/2010/main" val="158673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741967"/>
            <a:ext cx="9289032" cy="365125"/>
          </a:xfrm>
        </p:spPr>
        <p:txBody>
          <a:bodyPr/>
          <a:lstStyle/>
          <a:p>
            <a:r>
              <a:rPr lang="cs-CZ" sz="2400" dirty="0"/>
              <a:t>Akty integrované do JES (§ 2/1 JES)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243610"/>
            <a:ext cx="9001000" cy="4608512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62/1988 Sb., o geologických pracích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114/1992 Sb., o ochraně přírody a krajiny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334/1992 Sb., o ochraně zemědělského půdního fondu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289/1995 Sb., o lesích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100/2001 Sb., o posuzování vlivů na životní prostředí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254/2001 Sb., o vodách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256/2001 Sb., o pohřebnictví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201/2012 Sb., o ochraně ovzduší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224/2015 Sb., o prevenci závažných havárií (IPPC)</a:t>
            </a:r>
          </a:p>
          <a:p>
            <a:pPr marL="355600" indent="-355600" algn="just">
              <a:spcBef>
                <a:spcPts val="1200"/>
              </a:spcBef>
            </a:pPr>
            <a:r>
              <a:rPr lang="cs-CZ" sz="2000" dirty="0"/>
              <a:t>Zákon č. 541/2020 Sb., o odpadech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4623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912083"/>
            <a:ext cx="9289032" cy="365125"/>
          </a:xfrm>
        </p:spPr>
        <p:txBody>
          <a:bodyPr/>
          <a:lstStyle/>
          <a:p>
            <a:r>
              <a:rPr lang="cs-CZ" sz="2400" dirty="0"/>
              <a:t>Kdo vydává JES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598978"/>
            <a:ext cx="8136904" cy="46085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Clr>
                <a:srgbClr val="151261"/>
              </a:buClr>
              <a:buNone/>
            </a:pPr>
            <a:r>
              <a:rPr lang="cs-CZ" sz="2200" b="1" dirty="0"/>
              <a:t>MŽP</a:t>
            </a:r>
            <a:r>
              <a:rPr lang="cs-CZ" sz="2200" dirty="0"/>
              <a:t>: je-li příslušné pro EIA podle přílohy č. 1 zákona o EIA</a:t>
            </a:r>
          </a:p>
          <a:p>
            <a:pPr marL="0" indent="0" algn="just">
              <a:spcBef>
                <a:spcPts val="1200"/>
              </a:spcBef>
              <a:buClr>
                <a:srgbClr val="151261"/>
              </a:buClr>
              <a:buNone/>
            </a:pPr>
            <a:r>
              <a:rPr lang="cs-CZ" sz="2200" b="1" dirty="0"/>
              <a:t>Krajský úřad </a:t>
            </a:r>
            <a:r>
              <a:rPr lang="cs-CZ" sz="2200" dirty="0"/>
              <a:t>(zejména): 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/>
              <a:t>je-li příslušný pro EIA podle přílohy č. 1 zákona o EIA</a:t>
            </a:r>
          </a:p>
          <a:p>
            <a:pPr lvl="1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 vyžaduje-li záměr výjimku z chráněných živočichů a rostlin (to dnes ale udělují i ORP!) – vzhledem k hojnému výskytu chráněných živočichů lze očekávat nárůst agendy krajských úřadů</a:t>
            </a:r>
          </a:p>
          <a:p>
            <a:pPr marL="0" indent="0" algn="just">
              <a:spcBef>
                <a:spcPts val="1200"/>
              </a:spcBef>
              <a:buClr>
                <a:srgbClr val="151261"/>
              </a:buClr>
              <a:buNone/>
            </a:pPr>
            <a:r>
              <a:rPr lang="cs-CZ" sz="2200" b="1" dirty="0"/>
              <a:t>ORP</a:t>
            </a:r>
            <a:r>
              <a:rPr lang="cs-CZ" sz="2200" dirty="0"/>
              <a:t>: není-li příslušný krajský úřad ani MŽP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2175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890820"/>
            <a:ext cx="9289032" cy="365125"/>
          </a:xfrm>
        </p:spPr>
        <p:txBody>
          <a:bodyPr/>
          <a:lstStyle/>
          <a:p>
            <a:r>
              <a:rPr lang="cs-CZ" sz="2400" dirty="0"/>
              <a:t>Vztah koordinovaného závazného stanoviska, JES a EIA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28</a:t>
            </a:fld>
            <a:endParaRPr lang="sk-SK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856DE75-5FEB-C832-D15B-DF94FAA7FE3E}"/>
              </a:ext>
            </a:extLst>
          </p:cNvPr>
          <p:cNvGrpSpPr/>
          <p:nvPr/>
        </p:nvGrpSpPr>
        <p:grpSpPr>
          <a:xfrm>
            <a:off x="924560" y="1663362"/>
            <a:ext cx="10342880" cy="3629660"/>
            <a:chOff x="924560" y="792480"/>
            <a:chExt cx="10342880" cy="3629660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BCF479B4-F54A-60F8-639B-B5FEA5ABE6B1}"/>
                </a:ext>
              </a:extLst>
            </p:cNvPr>
            <p:cNvSpPr/>
            <p:nvPr/>
          </p:nvSpPr>
          <p:spPr>
            <a:xfrm>
              <a:off x="7437120" y="2943860"/>
              <a:ext cx="3830320" cy="1478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JES s EIA</a:t>
              </a:r>
            </a:p>
          </p:txBody>
        </p:sp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80463F4C-0D5B-B2AB-75A3-9DB49DED0F80}"/>
                </a:ext>
              </a:extLst>
            </p:cNvPr>
            <p:cNvSpPr/>
            <p:nvPr/>
          </p:nvSpPr>
          <p:spPr>
            <a:xfrm>
              <a:off x="9580880" y="795020"/>
              <a:ext cx="1686560" cy="1478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EIA</a:t>
              </a:r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2120E9DD-B30A-F833-D737-CEF468988E5E}"/>
                </a:ext>
              </a:extLst>
            </p:cNvPr>
            <p:cNvSpPr>
              <a:spLocks/>
            </p:cNvSpPr>
            <p:nvPr/>
          </p:nvSpPr>
          <p:spPr>
            <a:xfrm>
              <a:off x="924560" y="792480"/>
              <a:ext cx="8006080" cy="14782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Koordinované ZS</a:t>
              </a:r>
            </a:p>
          </p:txBody>
        </p:sp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93A54C73-F178-F188-6A7B-2C38E5B11134}"/>
                </a:ext>
              </a:extLst>
            </p:cNvPr>
            <p:cNvSpPr>
              <a:spLocks/>
            </p:cNvSpPr>
            <p:nvPr/>
          </p:nvSpPr>
          <p:spPr>
            <a:xfrm>
              <a:off x="7244080" y="792480"/>
              <a:ext cx="1686560" cy="14782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JES bez EIA</a:t>
              </a:r>
            </a:p>
          </p:txBody>
        </p:sp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934E6586-5F24-99D4-36D1-10E55BF5049D}"/>
                </a:ext>
              </a:extLst>
            </p:cNvPr>
            <p:cNvSpPr>
              <a:spLocks/>
            </p:cNvSpPr>
            <p:nvPr/>
          </p:nvSpPr>
          <p:spPr>
            <a:xfrm>
              <a:off x="924560" y="2943860"/>
              <a:ext cx="6096000" cy="14782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Koordinované ZS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48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773871"/>
            <a:ext cx="7920880" cy="360040"/>
          </a:xfrm>
        </p:spPr>
        <p:txBody>
          <a:bodyPr>
            <a:noAutofit/>
          </a:bodyPr>
          <a:lstStyle/>
          <a:p>
            <a:r>
              <a:rPr lang="cs-CZ" sz="2400" b="1" dirty="0"/>
              <a:t>(Marná) snaha o urychlení povolování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12526"/>
            <a:ext cx="8136904" cy="4752528"/>
          </a:xfrm>
        </p:spPr>
        <p:txBody>
          <a:bodyPr>
            <a:normAutofit/>
          </a:bodyPr>
          <a:lstStyle/>
          <a:p>
            <a:pPr marL="442902" indent="-35083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Lhůta pro rozhodnutí 30 (jednoduché stavby), jinak 60 s možností prodloužit o dalších 30-60 dnů (§ 196) = jako dříve</a:t>
            </a:r>
          </a:p>
          <a:p>
            <a:pPr marL="442902" indent="-35083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Fikce</a:t>
            </a:r>
            <a:r>
              <a:rPr lang="cs-CZ" sz="2000" dirty="0"/>
              <a:t> souhlasného vyjádření či závazného stanoviska DOSSu (§ 178/3, po vzoru § 4/9 StavZ 2006) : </a:t>
            </a:r>
            <a:r>
              <a:rPr lang="cs-CZ" sz="2000" i="1" dirty="0"/>
              <a:t>„nevydá-li ve lhůtě… </a:t>
            </a:r>
            <a:r>
              <a:rPr lang="pl-PL" sz="2000" i="1" dirty="0"/>
              <a:t>považuje se za souhlasné a bez podmínek”</a:t>
            </a:r>
            <a:endParaRPr lang="pl-PL" sz="2000" dirty="0"/>
          </a:p>
          <a:p>
            <a:pPr marL="442902" indent="-35083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Formulačně mírně jiné řešení obsahuje liniový zákon (§ 2 odst. 7 z.č. 416/2009 Sb.): </a:t>
            </a:r>
            <a:r>
              <a:rPr lang="pl-PL" sz="2000" i="1" dirty="0"/>
              <a:t>„…platí, že rozhodnutí není podmíněno tímto závazným stanoviskem a k případnému později vydanému závaznému stanovisku se nepřihlíží.”</a:t>
            </a:r>
          </a:p>
          <a:p>
            <a:pPr marL="442902" indent="-35083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sz="2000" dirty="0"/>
              <a:t>Fikce nevzniká u stanoviska EIA a vybraných stanovisek vydávaných podle zákona č. 114/1992 Sb., o ochraně přírody a krajiny (zejm. z důvodu ochrany druhů).</a:t>
            </a:r>
          </a:p>
          <a:p>
            <a:pPr marL="442902" indent="-35083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29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139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03536"/>
            <a:ext cx="7920880" cy="360040"/>
          </a:xfrm>
        </p:spPr>
        <p:txBody>
          <a:bodyPr/>
          <a:lstStyle/>
          <a:p>
            <a:r>
              <a:rPr lang="cs-CZ" sz="2400" dirty="0"/>
              <a:t>Vývoj stavebního práva 1186 – 1949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134258"/>
            <a:ext cx="8136904" cy="472756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stavební řády pro velká města i venkov.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zákon č. 40/1886 čes. z. z. (Českého zemského zákoníku), o stavebním řádě pro hl. m. Prahu (platil i pro Plzeň a Č. Budějovice)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pro ostatní obce zákon č. 5/1889 čes. z. z., jímžto se vydává stavební řád pro království České, vyjímajíc obce, pro které platí stavební řád č. 40/1886 čes. z. z. (český stavební řád).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úprava základních institutů a pravidel plánování (plány polohy), provádění staveb, povolování užívání staveb, stavebních poplatků, podmínek pro stavby, hmoty a materiály, organizace veřejné správy, dozoru a správního trestání.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8490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763234"/>
            <a:ext cx="7920880" cy="360040"/>
          </a:xfrm>
        </p:spPr>
        <p:txBody>
          <a:bodyPr>
            <a:noAutofit/>
          </a:bodyPr>
          <a:lstStyle/>
          <a:p>
            <a:r>
              <a:rPr lang="cs-CZ" sz="2400" b="1" dirty="0"/>
              <a:t>Nové závazné stanovisko</a:t>
            </a:r>
            <a:endParaRPr lang="cs-CZ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387" y="1413727"/>
            <a:ext cx="8332686" cy="4752528"/>
          </a:xfrm>
        </p:spPr>
        <p:txBody>
          <a:bodyPr>
            <a:normAutofit/>
          </a:bodyPr>
          <a:lstStyle/>
          <a:p>
            <a:pPr marL="442902" indent="-35083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s-CZ" sz="2100" dirty="0"/>
              <a:t>§ 179 SZ: </a:t>
            </a:r>
            <a:r>
              <a:rPr lang="cs-CZ" sz="2100" i="1" dirty="0"/>
              <a:t>„…jestliže nebyly splněny předpoklady pro vydání souhlasného (fiktivního) závazného stanoviska bez podmínek</a:t>
            </a:r>
            <a:r>
              <a:rPr lang="cs-CZ" sz="2100" dirty="0"/>
              <a:t>“, vydá nadřízený orgán </a:t>
            </a:r>
            <a:r>
              <a:rPr lang="cs-CZ" sz="2100" b="1" dirty="0"/>
              <a:t>nové závazné stanovisko</a:t>
            </a:r>
            <a:r>
              <a:rPr lang="cs-CZ" sz="2100" dirty="0"/>
              <a:t>, kterým fiktivní ZS zruší</a:t>
            </a:r>
            <a:endParaRPr lang="pl-PL" sz="2100" dirty="0"/>
          </a:p>
          <a:p>
            <a:pPr marL="442902" indent="-35083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pl-PL" sz="2100" dirty="0"/>
              <a:t>Nové ZS lze vydat do 6 měsíců od právní moci „navazujícího” rozhodnutí (ale i před tím) </a:t>
            </a:r>
          </a:p>
          <a:p>
            <a:pPr marL="442902" indent="-35083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pl-PL" sz="2100" dirty="0"/>
              <a:t>Zrušení ZS až po právní moci rozhodnutí stavebního úřadu je </a:t>
            </a:r>
            <a:r>
              <a:rPr lang="pl-PL" sz="2100" dirty="0">
                <a:sym typeface="Symbol" panose="05050102010706020507" pitchFamily="18" charset="2"/>
              </a:rPr>
              <a:t>důvodem pro </a:t>
            </a:r>
            <a:r>
              <a:rPr lang="pl-PL" sz="2100" b="1" dirty="0">
                <a:sym typeface="Symbol" panose="05050102010706020507" pitchFamily="18" charset="2"/>
              </a:rPr>
              <a:t>obnovu řízení </a:t>
            </a:r>
            <a:r>
              <a:rPr lang="pl-PL" sz="2100" dirty="0">
                <a:sym typeface="Symbol" panose="05050102010706020507" pitchFamily="18" charset="2"/>
              </a:rPr>
              <a:t>(§ 149/9 SpŘ)</a:t>
            </a:r>
            <a:endParaRPr lang="pl-PL" sz="2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8486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763237"/>
            <a:ext cx="9289032" cy="365125"/>
          </a:xfrm>
        </p:spPr>
        <p:txBody>
          <a:bodyPr/>
          <a:lstStyle/>
          <a:p>
            <a:r>
              <a:rPr lang="cs-CZ" sz="2400" dirty="0"/>
              <a:t>Účast veřejnosti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371188"/>
            <a:ext cx="8458041" cy="460851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sz="2000" dirty="0"/>
              <a:t>Doprovodná novela ZOPK k JES </a:t>
            </a:r>
            <a:r>
              <a:rPr lang="cs-CZ" sz="2000" b="1" dirty="0"/>
              <a:t>vrací</a:t>
            </a:r>
            <a:r>
              <a:rPr lang="cs-CZ" sz="2000" dirty="0"/>
              <a:t> ekologické spolky mezi účastníky řízení o povolení záměru (novela § 70 z. č. 114/1992 Sb.) v případech, kdy </a:t>
            </a:r>
          </a:p>
          <a:p>
            <a:pPr lvl="1" indent="-3238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cs typeface="Arial" panose="020B0604020202020204" pitchFamily="34" charset="0"/>
              </a:rPr>
              <a:t>povoluje kácení stromů nebo </a:t>
            </a:r>
          </a:p>
          <a:p>
            <a:pPr lvl="1" indent="-3238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cs typeface="Arial" panose="020B0604020202020204" pitchFamily="34" charset="0"/>
              </a:rPr>
              <a:t>uděluje výjimka ze zákazů u památných stromů a zvláště chráněných druhů rostlin a živočichů</a:t>
            </a:r>
          </a:p>
          <a:p>
            <a:pPr marL="361950" lvl="1" indent="0" algn="just">
              <a:spcBef>
                <a:spcPts val="1200"/>
              </a:spcBef>
              <a:buNone/>
            </a:pPr>
            <a:r>
              <a:rPr lang="cs-CZ" sz="2000" dirty="0">
                <a:cs typeface="Arial" panose="020B0604020202020204" pitchFamily="34" charset="0"/>
              </a:rPr>
              <a:t>(což je ale i současný stav, viz NSS 4 As 33/2023 z 23.6.2023)</a:t>
            </a:r>
          </a:p>
          <a:p>
            <a:pPr marL="361950" lvl="1" indent="0" algn="just">
              <a:spcBef>
                <a:spcPts val="1200"/>
              </a:spcBef>
              <a:buNone/>
            </a:pPr>
            <a:r>
              <a:rPr lang="cs-CZ" sz="2000" dirty="0">
                <a:cs typeface="Arial" panose="020B0604020202020204" pitchFamily="34" charset="0"/>
              </a:rPr>
              <a:t>§ 70/3 ZOPK: Občanské sdružení je oprávněno účastnit se řízení podle „</a:t>
            </a:r>
            <a:r>
              <a:rPr lang="cs-CZ" sz="2000" u="sng" dirty="0">
                <a:cs typeface="Arial" panose="020B0604020202020204" pitchFamily="34" charset="0"/>
              </a:rPr>
              <a:t>tohoto zákona</a:t>
            </a:r>
            <a:r>
              <a:rPr lang="cs-CZ" sz="2000" dirty="0">
                <a:cs typeface="Arial" panose="020B0604020202020204" pitchFamily="34" charset="0"/>
              </a:rPr>
              <a:t>“ (ZOPK), nebo řízení podle jiného právního předpisu (StavZ), pokud se v něm rozhoduje na základě JES vydávaného namísto povolení kácení dřevin podle § 8/1 nebo výjimky ze zákazů u památných stromů a zvláště chráněných druhů rostlin a živočichů podle § 56 ZOPK.</a:t>
            </a:r>
          </a:p>
          <a:p>
            <a:pPr marL="361950" lvl="1" indent="0" algn="just">
              <a:spcBef>
                <a:spcPts val="1200"/>
              </a:spcBef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3273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635644"/>
            <a:ext cx="9241029" cy="360040"/>
          </a:xfrm>
        </p:spPr>
        <p:txBody>
          <a:bodyPr/>
          <a:lstStyle/>
          <a:p>
            <a:r>
              <a:rPr lang="cs-CZ" sz="2400" dirty="0"/>
              <a:t>Co je veřejné stavební právo? Nový zákon č. 283/2021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120855"/>
            <a:ext cx="8496944" cy="442535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ČÁST PRVNÍ - ÚVODNÍ USTANOVENÍ"/>
              </a:rPr>
              <a:t>ČÁST PRVNÍ – ÚVODNÍ USTANOVENÍ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1 - § 14) – zásady, definice 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ČÁST DRUHÁ - ORGANIZACE A VÝKON VEŘEJNÉ SPRÁVY"/>
              </a:rPr>
              <a:t>ČÁST DRUHÁ – ORGANIZACE A VÝKON VEŘEJNÉ SPRÁVY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15 - § 37)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ČÁST TŘETÍ - ÚZEMNÍ PLÁNOVÁNÍ"/>
              </a:rPr>
              <a:t>ČÁST TŘETÍ – ÚZEMNÍ PLÁNOVÁNÍ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38 - § 136a)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ČÁST ČTVRTÁ - STAVEBNÍ PRÁVO HMOTNÉ"/>
              </a:rPr>
              <a:t>ČÁST ČTVRTÁ – STAVEBNÍ PRÁVO HMOTNÉ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137 - § 169)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ČÁST PÁTÁ - VYVLASTNĚNÍ"/>
              </a:rPr>
              <a:t>ČÁST PÁTÁ – VYVLASTNĚNÍ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170)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ČÁST ŠESTÁ - STAVEBNÍ ŘÁD"/>
              </a:rPr>
              <a:t>ČÁST ŠESTÁ – STAVEBNÍ ŘÁD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171 - § 266)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ČÁST SEDMÁ - INFORMAČNÍ SYSTÉMY VEŘEJNÉ SPRÁVY"/>
              </a:rPr>
              <a:t>ČÁST SEDMÁ – INFORMAČNÍ SYSTÉMY VEŘEJNÉ SPRÁVY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267 - § 275)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ČÁST OSMÁ - VÝKON ČINNOSTI AUTORIZOVANÝCH INSPEKTORŮ"/>
              </a:rPr>
              <a:t>ČÁST OSMÁ – VÝKON ČINNOSTI AUTORIZOVANÝCH INSPEKTORŮ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276 - § 286)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ČÁST DEVÁTÁ - KONTROLA A OPATŘENÍ K NÁPRAVĚ"/>
              </a:rPr>
              <a:t>ČÁST DEVÁTÁ – KONTROLA A OPATŘENÍ K NÁPRAVĚ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287 - § 300)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ČÁST DESÁTÁ - PŘESTUPKY"/>
              </a:rPr>
              <a:t>ČÁST DESÁTÁ – PŘESTUPKY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301 - § 304)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ČÁST JEDENÁCTÁ - SOUDNÍ PŘEZKUM"/>
              </a:rPr>
              <a:t>ČÁST JEDENÁCTÁ – SOUDNÍ PŘEZKUM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305 - § 310)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ČÁST DVANÁCTÁ - USTANOVENÍ SPOLEČNÁ, PŘECHODNÁ A ZÁVĚREČNÁ"/>
              </a:rPr>
              <a:t>ČÁST DVANÁCTÁ – USTANOVENÍ SPOLEČNÁ, PŘECHODNÁ A ZÁVĚREČNÁ</a:t>
            </a:r>
            <a:r>
              <a:rPr lang="cs-CZ" sz="2000" u="sng" kern="0" dirty="0">
                <a:solidFill>
                  <a:srgbClr val="05507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311 - § 334a)</a:t>
            </a:r>
            <a:endParaRPr lang="cs-CZ" sz="32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u="sng" kern="0" dirty="0">
                <a:solidFill>
                  <a:srgbClr val="0550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4" tooltip="ČÁST TŘINÁCTÁ - ÚČINNOST"/>
              </a:rPr>
              <a:t>ČÁST TŘINÁCTÁ – ÚČINNOST</a:t>
            </a:r>
            <a:r>
              <a:rPr lang="cs-CZ" sz="2000" u="sng" kern="0" dirty="0">
                <a:solidFill>
                  <a:srgbClr val="0550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2000" kern="0" dirty="0">
                <a:solidFill>
                  <a:srgbClr val="505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(§ 335)</a:t>
            </a:r>
            <a:endParaRPr lang="cs-CZ" sz="2000" dirty="0">
              <a:solidFill>
                <a:srgbClr val="15126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4604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635644"/>
            <a:ext cx="9241029" cy="360040"/>
          </a:xfrm>
        </p:spPr>
        <p:txBody>
          <a:bodyPr/>
          <a:lstStyle/>
          <a:p>
            <a:r>
              <a:rPr lang="cs-CZ" sz="2400" dirty="0"/>
              <a:t>Co je stavební hmotné právo?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120855"/>
            <a:ext cx="8496944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151261"/>
                </a:solidFill>
              </a:rPr>
              <a:t>Soubor zákonných požadavků na výstavbu, např. viz spor o definici obytné místnosti v § 13 písm. l):</a:t>
            </a:r>
            <a:r>
              <a:rPr lang="cs-CZ" sz="2000" dirty="0">
                <a:solidFill>
                  <a:srgbClr val="151261"/>
                </a:solidFill>
                <a:effectLst/>
                <a:ea typeface="Times New Roman" panose="02020603050405020304" pitchFamily="18" charset="0"/>
              </a:rPr>
              <a:t> obytnou místností se rozumí část bytu, která je určena k bydlení, splňuje požadavky na bydlení z hlediska … </a:t>
            </a:r>
            <a:r>
              <a:rPr lang="cs-CZ" sz="2000" b="1" dirty="0">
                <a:solidFill>
                  <a:srgbClr val="151261"/>
                </a:solidFill>
                <a:effectLst/>
                <a:ea typeface="Times New Roman" panose="02020603050405020304" pitchFamily="18" charset="0"/>
              </a:rPr>
              <a:t>přímého denního </a:t>
            </a:r>
            <a:r>
              <a:rPr lang="cs-CZ" sz="2000" dirty="0">
                <a:solidFill>
                  <a:srgbClr val="151261"/>
                </a:solidFill>
                <a:effectLst/>
                <a:ea typeface="Times New Roman" panose="02020603050405020304" pitchFamily="18" charset="0"/>
              </a:rPr>
              <a:t>osvětlení</a:t>
            </a:r>
            <a:endParaRPr lang="cs-CZ" sz="2000" dirty="0">
              <a:solidFill>
                <a:srgbClr val="15126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15126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15126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33</a:t>
            </a:fld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3" y="2164952"/>
            <a:ext cx="7218377" cy="338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79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</p:spPr>
        <p:txBody>
          <a:bodyPr/>
          <a:lstStyle/>
          <a:p>
            <a:r>
              <a:rPr lang="cs-CZ" sz="2200" dirty="0"/>
              <a:t>Ve skutečnosti jde o spor o liberalizaci. Lze / nelze mít vanu jen v obýváku?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34</a:t>
            </a:fld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422885"/>
            <a:ext cx="777686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135560" y="1029973"/>
            <a:ext cx="792088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sz="2000" dirty="0"/>
              <a:t>§ 10/6 OTP: Každý byt musí mít alespoň jednu koupelnu… </a:t>
            </a:r>
          </a:p>
        </p:txBody>
      </p:sp>
    </p:spTree>
    <p:extLst>
      <p:ext uri="{BB962C8B-B14F-4D97-AF65-F5344CB8AC3E}">
        <p14:creationId xmlns:p14="http://schemas.microsoft.com/office/powerpoint/2010/main" val="2118867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19536" y="728527"/>
            <a:ext cx="8568952" cy="364902"/>
          </a:xfrm>
        </p:spPr>
        <p:txBody>
          <a:bodyPr>
            <a:noAutofit/>
          </a:bodyPr>
          <a:lstStyle/>
          <a:p>
            <a:r>
              <a:rPr lang="cs-CZ" sz="2400" dirty="0"/>
              <a:t>Cíle reformy hmotného práva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39788" y="1394475"/>
            <a:ext cx="8229600" cy="4353347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900" b="1" dirty="0"/>
              <a:t>Věcný záměr NSZ </a:t>
            </a:r>
            <a:r>
              <a:rPr lang="cs-CZ" sz="1900" dirty="0"/>
              <a:t>(usnesení vlády z 24. června 2019 č. 448)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zjednodušení a zpřehlednění ideálně do 1 předpisu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vysoké úrovně ochrany všech veřejných zájmů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liberalizace v oblasti individuální volby a technických požadavků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poměřování zájmů s důrazem na celek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úpravy hmotného práva na zákonné úrovni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a inspirace Pražskými stavebními předpisy</a:t>
            </a:r>
          </a:p>
          <a:p>
            <a:pPr marL="357188" lvl="2">
              <a:lnSpc>
                <a:spcPct val="100000"/>
              </a:lnSpc>
              <a:spcBef>
                <a:spcPts val="1200"/>
              </a:spcBef>
            </a:pPr>
            <a:r>
              <a:rPr lang="cs-CZ" sz="19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hustota a ekonomika měst (120 osob/ha)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35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2064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710071"/>
            <a:ext cx="7920880" cy="360040"/>
          </a:xfrm>
        </p:spPr>
        <p:txBody>
          <a:bodyPr>
            <a:noAutofit/>
          </a:bodyPr>
          <a:lstStyle/>
          <a:p>
            <a:r>
              <a:rPr lang="cs-CZ" sz="2400" dirty="0"/>
              <a:t>Stavební právo hmotné v NSZ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254241"/>
            <a:ext cx="7920880" cy="4872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900" b="1" dirty="0"/>
              <a:t>Samostatná část čtvrtá zákona (§ 137 – 169)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1900" dirty="0"/>
              <a:t>Hlava I – Požadavky na výstavbu </a:t>
            </a:r>
          </a:p>
          <a:p>
            <a:pPr marL="631825" indent="-358775" algn="just">
              <a:buFont typeface="Wingdings" panose="05000000000000000000" pitchFamily="2" charset="2"/>
              <a:buChar char="Ø"/>
            </a:pPr>
            <a:r>
              <a:rPr lang="cs-CZ" sz="1900" dirty="0"/>
              <a:t>Požadavky na vymezování pozemků</a:t>
            </a:r>
          </a:p>
          <a:p>
            <a:pPr marL="631825" indent="-358775" algn="just">
              <a:buFont typeface="Wingdings" panose="05000000000000000000" pitchFamily="2" charset="2"/>
              <a:buChar char="Ø"/>
            </a:pPr>
            <a:r>
              <a:rPr lang="cs-CZ" sz="1900" dirty="0"/>
              <a:t>Požadavky na umísťování staveb</a:t>
            </a:r>
          </a:p>
          <a:p>
            <a:pPr marL="631825" indent="-358775" algn="just">
              <a:buFont typeface="Wingdings" panose="05000000000000000000" pitchFamily="2" charset="2"/>
              <a:buChar char="Ø"/>
            </a:pPr>
            <a:r>
              <a:rPr lang="cs-CZ" sz="1900" dirty="0"/>
              <a:t>Technické požadavky na stavby</a:t>
            </a:r>
          </a:p>
          <a:p>
            <a:pPr marL="631825" indent="-358775" algn="just">
              <a:buFont typeface="Wingdings" panose="05000000000000000000" pitchFamily="2" charset="2"/>
              <a:buChar char="Ø"/>
            </a:pPr>
            <a:r>
              <a:rPr lang="cs-CZ" sz="1900" dirty="0"/>
              <a:t>Výjimky – pro povolování i ÚPD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900" dirty="0"/>
              <a:t>Hlava II – Požadavky na výrobky pro stavby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900" dirty="0"/>
              <a:t>Hlava III – Systém stavebně technické prevence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900" dirty="0"/>
              <a:t>Hlava IV – Činnosti ve výstavbě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900" dirty="0"/>
              <a:t>Hlava V - Povinnosti osob při přípravě, provádění, užívání a odstraňování staveb</a:t>
            </a:r>
          </a:p>
          <a:p>
            <a:pPr marL="0" indent="0" algn="just">
              <a:buNone/>
            </a:pPr>
            <a:endParaRPr lang="cs-CZ" sz="19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EFFDB2-86C6-79CD-9D35-A502F5E7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941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790048"/>
            <a:ext cx="8398296" cy="413370"/>
          </a:xfrm>
        </p:spPr>
        <p:txBody>
          <a:bodyPr>
            <a:noAutofit/>
          </a:bodyPr>
          <a:lstStyle/>
          <a:p>
            <a:r>
              <a:rPr lang="cs-CZ" sz="2400" dirty="0"/>
              <a:t>Dostupnost a přístupnost veřejných prostranství § 141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530686"/>
            <a:ext cx="9001000" cy="48727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100" dirty="0"/>
              <a:t>(2) Uspořádání veřejných prostranství musí zajistit </a:t>
            </a:r>
          </a:p>
          <a:p>
            <a:pPr marL="720725"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100" b="1" dirty="0"/>
              <a:t>dostupnost a obsluhu území</a:t>
            </a:r>
            <a:r>
              <a:rPr lang="cs-CZ" sz="2100" dirty="0"/>
              <a:t> a </a:t>
            </a:r>
          </a:p>
          <a:p>
            <a:pPr marL="720725"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100" dirty="0"/>
              <a:t>jeho </a:t>
            </a:r>
            <a:r>
              <a:rPr lang="cs-CZ" sz="2100" b="1" dirty="0"/>
              <a:t>prostupnost pro užití chodci</a:t>
            </a:r>
            <a:r>
              <a:rPr lang="cs-CZ" sz="2100" dirty="0"/>
              <a:t> a </a:t>
            </a:r>
          </a:p>
          <a:p>
            <a:pPr marL="720725" indent="-352425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2100" dirty="0"/>
              <a:t>podle možností též </a:t>
            </a:r>
            <a:r>
              <a:rPr lang="cs-CZ" sz="2100" b="1" dirty="0"/>
              <a:t>bezmotorovou dopravou</a:t>
            </a:r>
            <a:r>
              <a:rPr lang="cs-CZ" sz="2100" dirty="0"/>
              <a:t>.</a:t>
            </a:r>
          </a:p>
          <a:p>
            <a:pPr marL="368300" indent="0">
              <a:spcBef>
                <a:spcPts val="1200"/>
              </a:spcBef>
              <a:buNone/>
            </a:pPr>
            <a:endParaRPr lang="cs-CZ" sz="2100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2100" dirty="0"/>
              <a:t>(3) Chodníky, nástupiště veřejné dopravy, úrovňové i mimoúrovňové přechody, chodníky v sadech i parcích a ostatní pochozí plochy jako součást veřejných prostranství musí splňovat požadavky na </a:t>
            </a:r>
            <a:r>
              <a:rPr lang="cs-CZ" sz="2100" b="1" dirty="0"/>
              <a:t>přístupnost</a:t>
            </a:r>
            <a:r>
              <a:rPr lang="cs-CZ" sz="21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100" b="1" dirty="0">
                <a:solidFill>
                  <a:srgbClr val="A50021"/>
                </a:solidFill>
                <a:sym typeface="Symbol" panose="05050102010706020507" pitchFamily="18" charset="2"/>
              </a:rPr>
              <a:t>     </a:t>
            </a:r>
            <a:r>
              <a:rPr lang="cs-CZ" sz="2100" dirty="0">
                <a:sym typeface="Symbol" panose="05050102010706020507" pitchFamily="18" charset="2"/>
              </a:rPr>
              <a:t>bližší podrobnosti stanoví prováděcí předpis</a:t>
            </a:r>
            <a:endParaRPr lang="cs-CZ" sz="2100" dirty="0"/>
          </a:p>
          <a:p>
            <a:pPr marL="368300" indent="0">
              <a:spcBef>
                <a:spcPts val="1200"/>
              </a:spcBef>
              <a:buNone/>
            </a:pPr>
            <a:endParaRPr lang="cs-CZ" sz="21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D3283E-1AFA-E1F3-0042-19EF85DE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9513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473EEE21-BDC6-4582-999A-441C612124AB}" type="slidenum">
              <a:rPr lang="sk-SK" smtClean="0"/>
              <a:pPr>
                <a:spcAft>
                  <a:spcPts val="600"/>
                </a:spcAft>
                <a:defRPr/>
              </a:pPr>
              <a:t>38</a:t>
            </a:fld>
            <a:endParaRPr lang="sk-SK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BBF5D5B0-EDBD-2D8A-8F29-C694D0E72BE6}"/>
              </a:ext>
            </a:extLst>
          </p:cNvPr>
          <p:cNvSpPr txBox="1">
            <a:spLocks/>
          </p:cNvSpPr>
          <p:nvPr/>
        </p:nvSpPr>
        <p:spPr>
          <a:xfrm>
            <a:off x="695400" y="1110462"/>
            <a:ext cx="4032448" cy="463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100" i="1" dirty="0"/>
              <a:t>Tohle je celé strašně špatně…. vzniká další nepřátelský prostor pro lidi,</a:t>
            </a:r>
            <a:r>
              <a:rPr lang="cs-CZ" sz="2100" dirty="0"/>
              <a:t> kritizuje zastupitelka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cs-CZ" sz="2100" dirty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100" dirty="0"/>
              <a:t>Rozhořčený je architekt: </a:t>
            </a:r>
            <a:r>
              <a:rPr lang="cs-CZ" sz="2100" i="1" dirty="0"/>
              <a:t>Výsledek je tragédie. Zábradlí tam jednoznačně nemá být. Celý prostor jsme navrhli jako maximálně transparentní, aby se lidé mohli pohybovat všemi možnými směry a dopravní uzel sloužil bez bariér…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100" dirty="0"/>
              <a:t>(Chybík-Krištof)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AB31210-3A9E-6D66-095B-9237FC27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6" y="436046"/>
            <a:ext cx="10920548" cy="576064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2100" dirty="0"/>
              <a:t>Nově opravené Mendlovo náměstí vzbudilo rozruch</a:t>
            </a:r>
            <a:r>
              <a:rPr lang="cs-CZ" sz="2100" b="0" dirty="0"/>
              <a:t>… </a:t>
            </a:r>
            <a:r>
              <a:rPr lang="cs-CZ" sz="2100" dirty="0"/>
              <a:t>Zábradlí rozčílilo cestující</a:t>
            </a:r>
            <a:r>
              <a:rPr lang="cs-CZ" sz="2100" b="0" dirty="0"/>
              <a:t>…. </a:t>
            </a:r>
            <a:r>
              <a:rPr lang="cs-CZ" sz="2100" dirty="0"/>
              <a:t>Tragédie, říká architekt</a:t>
            </a:r>
            <a:r>
              <a:rPr lang="cs-CZ" sz="2100" b="0" dirty="0"/>
              <a:t>… video: </a:t>
            </a:r>
            <a:r>
              <a:rPr lang="cs-CZ" sz="2100" b="0" dirty="0">
                <a:hlinkClick r:id="rId2"/>
              </a:rPr>
              <a:t>iDNES.tv</a:t>
            </a:r>
            <a:r>
              <a:rPr lang="cs-CZ" sz="2100" b="0" dirty="0"/>
              <a:t> 15. 2. 2023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A94992F-F63E-79C6-C835-3C961D704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22" y="1206156"/>
            <a:ext cx="6624736" cy="42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119659"/>
            <a:ext cx="8398296" cy="413370"/>
          </a:xfrm>
        </p:spPr>
        <p:txBody>
          <a:bodyPr>
            <a:noAutofit/>
          </a:bodyPr>
          <a:lstStyle/>
          <a:p>
            <a:r>
              <a:rPr lang="cs-CZ" sz="2400" dirty="0"/>
              <a:t>Uliční prostranství § 142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2" y="1700809"/>
            <a:ext cx="7920880" cy="48727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(1) Uliční prostranství tvoří část veřejného prostranství a vytváří základní síť obsluhy a prostupnosti území; je vymezeno zejména uličními čarami.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ea typeface="Times New Roman" panose="02020603050405020304" pitchFamily="18" charset="0"/>
              </a:rPr>
              <a:t>(2) Pozemky tvořící uliční prostranství se vymezují tak, aby svými vlastnostmi, zejména svou šířkou, umožňovaly předpokládané </a:t>
            </a:r>
            <a:r>
              <a:rPr lang="cs-CZ" sz="2000" b="1" dirty="0">
                <a:effectLst/>
                <a:ea typeface="Times New Roman" panose="02020603050405020304" pitchFamily="18" charset="0"/>
              </a:rPr>
              <a:t>využití v souladu s charakterem území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F7ECB5-A985-2A2F-C52B-C943B42C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39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47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03536"/>
            <a:ext cx="7920880" cy="360040"/>
          </a:xfrm>
        </p:spPr>
        <p:txBody>
          <a:bodyPr/>
          <a:lstStyle/>
          <a:p>
            <a:r>
              <a:rPr lang="cs-CZ" sz="2400" dirty="0"/>
              <a:t>Vývoj stavebního práva 1949 – 2006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229954"/>
            <a:ext cx="8136904" cy="472756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zákon č. 280/1949 Sb., o územním plánování a výstavbě obcí – poprvé se objevuje pojem „územní plánování“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zákon č. 84/1958 Sb., o územním plánování – zavádí se územní rozhodování a odděluje se územní plánování od povolování staveb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zákon č. 87/1958 Sb., o stavebním řádu – povolování staveb – stavební povolení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>
                <a:effectLst/>
                <a:ea typeface="Times New Roman" panose="02020603050405020304" pitchFamily="18" charset="0"/>
              </a:rPr>
              <a:t>zákon č. 50/1976 Sb., o územním plánování a stavebním řádu (stavební zákon) – opět spojeno územní plánová a povolování staveb do jednoho předpisu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937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590520"/>
            <a:ext cx="8398296" cy="413370"/>
          </a:xfrm>
        </p:spPr>
        <p:txBody>
          <a:bodyPr>
            <a:noAutofit/>
          </a:bodyPr>
          <a:lstStyle/>
          <a:p>
            <a:r>
              <a:rPr lang="cs-CZ" sz="2500" dirty="0"/>
              <a:t>Zóna setkávání, resp. sdílená zóna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331164"/>
            <a:ext cx="9073008" cy="48727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Nový dopravně-urbanistický model smíšeného bezbariérového sdílení veřejného prostoru měst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Vzor v západní Evropě (Shared Space, Begegnungszone)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Vhodný pro významné městské třídy, náměstí, přednádražní prostory, kolem škol, veřejných budov apod.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Podporuje kvalitu veřejného prostoru, bezpečnost i lokální ekonomiku měst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Odstraňuje regulace, značení a oddělování účastníků provozu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Aktuálně schválen v novele zákona o provozu na pozemních komunikacích č. 271/2023 Sb.</a:t>
            </a:r>
            <a:endParaRPr lang="cs-CZ" sz="1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Je využitelný od 1.1.2024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Podrobnosti </a:t>
            </a:r>
            <a:r>
              <a:rPr lang="cs-CZ" sz="1900" dirty="0">
                <a:hlinkClick r:id="rId2"/>
              </a:rPr>
              <a:t>http://www.vojtechnovotny.cz/index.php/zona-setkavani/</a:t>
            </a:r>
            <a:r>
              <a:rPr lang="cs-CZ" sz="1900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D3283E-1AFA-E1F3-0042-19EF85DE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3883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D3283E-1AFA-E1F3-0042-19EF85DE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41</a:t>
            </a:fld>
            <a:endParaRPr lang="sk-SK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376CB1-ED32-FAD1-AF19-ED86F067E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66" y="6335985"/>
            <a:ext cx="4057650" cy="333375"/>
          </a:xfrm>
          <a:prstGeom prst="rect">
            <a:avLst/>
          </a:prstGeom>
        </p:spPr>
      </p:pic>
      <p:pic>
        <p:nvPicPr>
          <p:cNvPr id="5" name="Obrázek 4" descr="Obsah obrázku venku, auto, strom, vozidlo&#10;&#10;Popis byl vytvořen automaticky">
            <a:extLst>
              <a:ext uri="{FF2B5EF4-FFF2-40B4-BE49-F238E27FC236}">
                <a16:creationId xmlns:a16="http://schemas.microsoft.com/office/drawing/2014/main" id="{AED97F95-D1F8-992D-7502-C887895A1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332656"/>
            <a:ext cx="110775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0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venku, budova, obloha, vozidlo&#10;&#10;Popis byl vytvořen automaticky">
            <a:extLst>
              <a:ext uri="{FF2B5EF4-FFF2-40B4-BE49-F238E27FC236}">
                <a16:creationId xmlns:a16="http://schemas.microsoft.com/office/drawing/2014/main" id="{406BC45E-CE21-1AF8-F1DA-F2ACDC3C8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473EEE21-BDC6-4582-999A-441C612124AB}" type="slidenum">
              <a:rPr lang="sk-SK" smtClean="0"/>
              <a:pPr>
                <a:spcAft>
                  <a:spcPts val="600"/>
                </a:spcAft>
                <a:defRPr/>
              </a:pPr>
              <a:t>42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7698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A7D26-8E73-F18C-3C9D-B3C4E8870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1DBD3E28-792E-7BDB-96EC-0FBC4100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473EEE21-BDC6-4582-999A-441C612124AB}" type="slidenum">
              <a:rPr lang="sk-SK" smtClean="0"/>
              <a:pPr>
                <a:spcAft>
                  <a:spcPts val="600"/>
                </a:spcAft>
                <a:defRPr/>
              </a:pPr>
              <a:t>43</a:t>
            </a:fld>
            <a:endParaRPr lang="sk-SK" dirty="0"/>
          </a:p>
        </p:txBody>
      </p:sp>
      <p:pic>
        <p:nvPicPr>
          <p:cNvPr id="1026" name="C5ECB426-1FF8-4DB9-AA6D-37F41F8716FF" descr="IMG_5274.jpg">
            <a:extLst>
              <a:ext uri="{FF2B5EF4-FFF2-40B4-BE49-F238E27FC236}">
                <a16:creationId xmlns:a16="http://schemas.microsoft.com/office/drawing/2014/main" id="{D03613F8-85AA-ED2B-7E10-338AFF1E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128"/>
            <a:ext cx="6960096" cy="522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C16B7937-5BF7-498A-8DDE-0E93D1D07159" descr="IMG_5270.jpg">
            <a:extLst>
              <a:ext uri="{FF2B5EF4-FFF2-40B4-BE49-F238E27FC236}">
                <a16:creationId xmlns:a16="http://schemas.microsoft.com/office/drawing/2014/main" id="{BC86DA57-634C-2328-1D4A-CAEC64FF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13" y="4763"/>
            <a:ext cx="5052454" cy="67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58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590527"/>
            <a:ext cx="8398296" cy="413370"/>
          </a:xfrm>
        </p:spPr>
        <p:txBody>
          <a:bodyPr>
            <a:noAutofit/>
          </a:bodyPr>
          <a:lstStyle/>
          <a:p>
            <a:r>
              <a:rPr lang="cs-CZ" sz="2500" dirty="0"/>
              <a:t>Sdílená zóna – nový § 39b ZPPK (361/2000 Sb.)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299265"/>
            <a:ext cx="9073008" cy="48727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(1) Sdílená zóna je zastavěná oblast, jejíž začátek je označen dopravní značkou „Sdílená zóna“ a konec je označen dopravní značkou „Konec sdílené zóny“, a je určena k </a:t>
            </a:r>
            <a:r>
              <a:rPr lang="cs-CZ" sz="1900" b="1" dirty="0"/>
              <a:t>užívání všemi účastníky silničního provozu</a:t>
            </a:r>
            <a:r>
              <a:rPr lang="cs-CZ" sz="19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(2) Ve sdílené zóně musí účastníci provozu na pozemních komunikacích dbát zvýšené </a:t>
            </a:r>
            <a:r>
              <a:rPr lang="cs-CZ" sz="1900" b="1" dirty="0"/>
              <a:t>ohleduplnosti </a:t>
            </a:r>
            <a:r>
              <a:rPr lang="cs-CZ" sz="1900" dirty="0"/>
              <a:t>vůči ostatním účastníkům provozu, které nesmí ohrozit. Řidiče tramvaje nesmí ostatní účastníci provozu na pozemních komunikacích ani omezit a tramvaj má vždy přednost v jízdě.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(3) Ve sdílené zóně smějí chodci a cyklisté užívat pozemní komunikaci v celé její šířce. Přijíždí-li vozidlo s právem přednostní jízdy, chodci musí neprodleně uvolnit prostor pro projetí tohoto vozidla.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1900" dirty="0"/>
              <a:t>(4) Ve sdílené zóně smí řidič jet rychlostí nejvýše </a:t>
            </a:r>
            <a:r>
              <a:rPr lang="cs-CZ" sz="1900" b="1" dirty="0"/>
              <a:t>20 km/h. </a:t>
            </a:r>
            <a:r>
              <a:rPr lang="cs-CZ" sz="1900" dirty="0"/>
              <a:t>Stání motorových vozidel je dovoleno jen na místech označených jako parkoviště. Stání jízdních kol a jiných nemotorových vozidel je dovoleno jen na místech k tomu určených.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D3283E-1AFA-E1F3-0042-19EF85DE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3063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45</a:t>
            </a:fld>
            <a:endParaRPr lang="sk-SK" dirty="0"/>
          </a:p>
        </p:txBody>
      </p:sp>
      <p:pic>
        <p:nvPicPr>
          <p:cNvPr id="5" name="Obrázek 4" descr="Obsah obrázku text, venku, auto, obloha&#10;&#10;Popis byl vytvořen automaticky">
            <a:extLst>
              <a:ext uri="{FF2B5EF4-FFF2-40B4-BE49-F238E27FC236}">
                <a16:creationId xmlns:a16="http://schemas.microsoft.com/office/drawing/2014/main" id="{229F78CE-C94D-9FDD-B4EA-EAD9BE3A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4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571849"/>
            <a:ext cx="10561173" cy="36004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Výsadbový pás § 142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022651"/>
            <a:ext cx="53848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>
                <a:effectLst/>
              </a:rPr>
              <a:t>(3) Je-li to technicky možné a není-li to v rozporu s charakterem území, vymezují se v nově zakládaných uličních prostranstvích a při celkových stavebních úpravách stávajících uličních prostranstvích pozemky tvořící </a:t>
            </a:r>
            <a:r>
              <a:rPr lang="cs-CZ" sz="2100" b="1" dirty="0">
                <a:effectLst/>
              </a:rPr>
              <a:t>výsadbový pás pro stromy nebo jinou veřejnou zeleň.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100" dirty="0"/>
              <a:t>Institut plánování a rozvoje hl. m. Prahy: </a:t>
            </a:r>
            <a:r>
              <a:rPr lang="cs-CZ" sz="2100" dirty="0">
                <a:hlinkClick r:id="rId2"/>
              </a:rPr>
              <a:t>Městský standard pro plánování, výsadbu a péči o uliční stromořadí jako významného prvku modrozelené infrastruktury pro adaptaci na změnu klimatu</a:t>
            </a:r>
            <a:r>
              <a:rPr lang="cs-CZ" sz="2100" dirty="0"/>
              <a:t>, 10/2021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100" b="1" dirty="0"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3400B8-78EA-542A-99B5-7E23896AA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5" r="18790" b="2"/>
          <a:stretch/>
        </p:blipFill>
        <p:spPr>
          <a:xfrm>
            <a:off x="6165701" y="845293"/>
            <a:ext cx="5384800" cy="4525963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F7ECB5-A985-2A2F-C52B-C943B42C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73EEE21-BDC6-4582-999A-441C612124AB}" type="slidenum">
              <a:rPr lang="sk-SK" smtClean="0"/>
              <a:pPr>
                <a:spcAft>
                  <a:spcPts val="600"/>
                </a:spcAft>
                <a:defRPr/>
              </a:pPr>
              <a:t>46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1827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47</a:t>
            </a:fld>
            <a:endParaRPr lang="sk-SK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67327A-C5C4-4F45-85B6-2B47E309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8640"/>
            <a:ext cx="11573219" cy="65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709698"/>
            <a:ext cx="7920880" cy="648072"/>
          </a:xfrm>
        </p:spPr>
        <p:txBody>
          <a:bodyPr/>
          <a:lstStyle/>
          <a:p>
            <a:pPr algn="just"/>
            <a:r>
              <a:rPr lang="cs-CZ" sz="2400" dirty="0"/>
              <a:t>Technické požadavky § 145 – 151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1530687"/>
            <a:ext cx="7920880" cy="4209331"/>
          </a:xfrm>
        </p:spPr>
        <p:txBody>
          <a:bodyPr>
            <a:normAutofit/>
          </a:bodyPr>
          <a:lstStyle/>
          <a:p>
            <a:pPr marL="0" indent="0" algn="just" fontAlgn="ctr">
              <a:spcBef>
                <a:spcPts val="0"/>
              </a:spcBef>
              <a:spcAft>
                <a:spcPts val="300"/>
              </a:spcAft>
              <a:buClr>
                <a:srgbClr val="A70336"/>
              </a:buClr>
              <a:buNone/>
              <a:defRPr/>
            </a:pPr>
            <a:r>
              <a:rPr lang="cs-CZ" sz="2200" dirty="0"/>
              <a:t>Zakotvení zákonného podkladu pro rozvedení v prováděcím předpise:</a:t>
            </a: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a)	mechanická odolnost a stabilita,</a:t>
            </a: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b)	požární bezpečnost,</a:t>
            </a: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c)	 ochrana zdraví,</a:t>
            </a: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d)	ochrana životního prostředí, </a:t>
            </a:r>
            <a:endParaRPr lang="cs-CZ" sz="2200" dirty="0">
              <a:solidFill>
                <a:srgbClr val="FF0D0D"/>
              </a:solidFill>
            </a:endParaRP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e)	 bezpečnost a přístupnost při užívání, provozu a údržbě, </a:t>
            </a: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f)	úspora energie,</a:t>
            </a:r>
          </a:p>
          <a:p>
            <a:pPr marL="539750" indent="-357188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/>
              <a:t>g)	udržitelné využívání přírodních zdrojů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99380C6-1842-2F04-CF09-12AFF10A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57936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708688"/>
            <a:ext cx="8280920" cy="648072"/>
          </a:xfrm>
        </p:spPr>
        <p:txBody>
          <a:bodyPr/>
          <a:lstStyle/>
          <a:p>
            <a:pPr algn="just"/>
            <a:r>
              <a:rPr lang="cs-CZ" sz="2400" dirty="0"/>
              <a:t>Prováděcí a městské stavební předpisy (§ 152 + § 333)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6300" y="1648443"/>
            <a:ext cx="8147248" cy="4655543"/>
          </a:xfrm>
        </p:spPr>
        <p:txBody>
          <a:bodyPr>
            <a:normAutofit/>
          </a:bodyPr>
          <a:lstStyle/>
          <a:p>
            <a:pPr marL="342891" indent="-342891" algn="just" fontAlgn="ctr">
              <a:spcBef>
                <a:spcPts val="1800"/>
              </a:spcBef>
              <a:spcAft>
                <a:spcPts val="300"/>
              </a:spcAft>
              <a:buClr>
                <a:srgbClr val="A70336"/>
              </a:buClr>
              <a:buAutoNum type="arabicParenBoth"/>
              <a:defRPr/>
            </a:pPr>
            <a:r>
              <a:rPr lang="cs-CZ" sz="1900" dirty="0">
                <a:solidFill>
                  <a:srgbClr val="002060"/>
                </a:solidFill>
              </a:rPr>
              <a:t>Prováděcí právní předpis stanoví podrobné požadavky na vymezování pozemků, požadavky na umisťování staveb a technické požadavky na stavby.</a:t>
            </a:r>
          </a:p>
          <a:p>
            <a:pPr marL="342891" indent="-342891" algn="just" fontAlgn="ctr">
              <a:spcBef>
                <a:spcPts val="1800"/>
              </a:spcBef>
              <a:spcAft>
                <a:spcPts val="300"/>
              </a:spcAft>
              <a:buClr>
                <a:srgbClr val="A70336"/>
              </a:buClr>
              <a:buFont typeface="Arial" pitchFamily="34" charset="0"/>
              <a:buAutoNum type="arabicParenBoth"/>
              <a:defRPr/>
            </a:pPr>
            <a:r>
              <a:rPr lang="cs-CZ" sz="1900" dirty="0">
                <a:solidFill>
                  <a:srgbClr val="002060"/>
                </a:solidFill>
              </a:rPr>
              <a:t>Územní samosprávné celky, které jsou k tomu tímto zákonem zmocněny </a:t>
            </a:r>
            <a:r>
              <a:rPr lang="cs-CZ" sz="1900" i="1" dirty="0"/>
              <a:t>(</a:t>
            </a:r>
            <a:r>
              <a:rPr lang="cs-CZ" sz="1900" i="1" dirty="0">
                <a:solidFill>
                  <a:srgbClr val="A70336"/>
                </a:solidFill>
              </a:rPr>
              <a:t>Praha, Brno, Ostrava</a:t>
            </a:r>
            <a:r>
              <a:rPr lang="cs-CZ" sz="1900" i="1" dirty="0"/>
              <a:t>)</a:t>
            </a:r>
            <a:r>
              <a:rPr lang="cs-CZ" sz="1900" dirty="0"/>
              <a:t>, </a:t>
            </a:r>
            <a:r>
              <a:rPr lang="cs-CZ" sz="1900" dirty="0">
                <a:solidFill>
                  <a:srgbClr val="002060"/>
                </a:solidFill>
              </a:rPr>
              <a:t>mohou </a:t>
            </a:r>
            <a:r>
              <a:rPr lang="cs-CZ" sz="1900" dirty="0">
                <a:solidFill>
                  <a:srgbClr val="FF0000"/>
                </a:solidFill>
              </a:rPr>
              <a:t>s výjimkou požadavků na výstavbu staveb dálnic, silnic, drah a civilních leteckých staveb </a:t>
            </a:r>
            <a:r>
              <a:rPr lang="cs-CZ" sz="1900" dirty="0">
                <a:solidFill>
                  <a:srgbClr val="002060"/>
                </a:solidFill>
              </a:rPr>
              <a:t>stanovit prováděcím právním předpisem podrobné požadavky na vymezování pozemků, požadavky na umisťování staveb a technické požadavky na stavby </a:t>
            </a:r>
            <a:r>
              <a:rPr lang="cs-CZ" sz="1900" dirty="0">
                <a:solidFill>
                  <a:srgbClr val="FF0000"/>
                </a:solidFill>
              </a:rPr>
              <a:t>s výjimkou požadavků na stavby technické infrastruktury</a:t>
            </a:r>
            <a:r>
              <a:rPr lang="cs-CZ" sz="1900" dirty="0">
                <a:solidFill>
                  <a:srgbClr val="002060"/>
                </a:solidFill>
              </a:rPr>
              <a:t> odchylně od prováděcího právního předpisu podle odstavce 1.</a:t>
            </a:r>
          </a:p>
          <a:p>
            <a:pPr marL="342891" indent="-342891" algn="just" fontAlgn="ctr">
              <a:spcBef>
                <a:spcPts val="1800"/>
              </a:spcBef>
              <a:spcAft>
                <a:spcPts val="300"/>
              </a:spcAft>
              <a:buClr>
                <a:srgbClr val="A70336"/>
              </a:buClr>
              <a:buAutoNum type="arabicParenBoth"/>
              <a:defRPr/>
            </a:pPr>
            <a:r>
              <a:rPr lang="cs-CZ" sz="1900" dirty="0">
                <a:solidFill>
                  <a:srgbClr val="002060"/>
                </a:solidFill>
              </a:rPr>
              <a:t>Prováděcí právní předpis podle odstavce 1 nebo jeho jednotlivá ustanovení se použijí, nestanoví-li prováděcí právní předpis podle odstavce 2 jinak. </a:t>
            </a:r>
            <a:r>
              <a:rPr lang="cs-CZ" sz="1900" dirty="0">
                <a:solidFill>
                  <a:srgbClr val="C00000"/>
                </a:solidFill>
              </a:rPr>
              <a:t>→ subsidiarita</a:t>
            </a:r>
            <a:endParaRPr lang="cs-CZ" sz="19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C558EB-1745-43A7-961A-BE6C6052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21336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49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88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03536"/>
            <a:ext cx="7920880" cy="360040"/>
          </a:xfrm>
        </p:spPr>
        <p:txBody>
          <a:bodyPr/>
          <a:lstStyle/>
          <a:p>
            <a:r>
              <a:rPr lang="cs-CZ" sz="2400" dirty="0"/>
              <a:t>„Starý“ stavební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63" y="1112991"/>
            <a:ext cx="8136904" cy="47275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dirty="0">
                <a:effectLst/>
                <a:ea typeface="Times New Roman" panose="02020603050405020304" pitchFamily="18" charset="0"/>
              </a:rPr>
              <a:t>zákon č. 183/2006 Sb., o územním plánování a stavebním řádu (stavební zákon)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PRVNÍ ÚVODNÍ USTANOVENÍ (§ 1-3)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DRUHÁ VÝKON VEŘEJNÉ SPRÁVY (§ 4-17)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TŘETÍ ÚZEMNÍ PLÁNOVÁNÍ (§ 18-102)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ČTVRTÁ STAVEBNÍ ŘÁD (§ 103-157)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PÁTÁ SPOLEČNÁ USTANOVENÍ (§ 158-184i)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ŠESTÁ PŘECHODNÁ A ZÁVĚREČNÁ USTANOVENÍ (§ 185-197)</a:t>
            </a:r>
          </a:p>
          <a:p>
            <a:pPr marL="363538" indent="-363538" algn="just">
              <a:spcBef>
                <a:spcPts val="600"/>
              </a:spcBef>
            </a:pPr>
            <a:r>
              <a:rPr lang="cs-CZ" sz="2200" dirty="0"/>
              <a:t>ČÁST SEDMÁ ÚČINNOST (§ 198)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2200" dirty="0">
                <a:effectLst/>
                <a:ea typeface="Times New Roman" panose="02020603050405020304" pitchFamily="18" charset="0"/>
              </a:rPr>
              <a:t>+ zvláštní zákony zakládající kompetence DOSSů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804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91544" y="765430"/>
            <a:ext cx="8568952" cy="364902"/>
          </a:xfrm>
        </p:spPr>
        <p:txBody>
          <a:bodyPr>
            <a:noAutofit/>
          </a:bodyPr>
          <a:lstStyle/>
          <a:p>
            <a:r>
              <a:rPr lang="cs-CZ" sz="2200" dirty="0"/>
              <a:t>Prováděcí právní předpisy ke StavZ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75520" y="1355758"/>
            <a:ext cx="8568952" cy="4464496"/>
          </a:xfrm>
        </p:spPr>
        <p:txBody>
          <a:bodyPr>
            <a:noAutofit/>
          </a:bodyPr>
          <a:lstStyle/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130/2024 Sb., o stanovení obecních stavebních úřadů</a:t>
            </a:r>
          </a:p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131/2024 Sb., o dokumentaci staveb (+ vyhláška č. 227/2024 Sb., o rozsahu a obsahu projektové dokumentace staveb dopravní infrastruktury a vyhláška č. 583/2020 Sb., kterou se stanoví podrobnosti obsahu dokumentace pro společné povolení staveb dopravní infrastruktury)</a:t>
            </a:r>
          </a:p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146/2024 Sb., o požadavcích na výstavbu</a:t>
            </a:r>
          </a:p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149/2024 Sb., o provedení některých ust. SZ (formuláře a vzory)</a:t>
            </a:r>
          </a:p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157/2024 Sb., o územně analytických podkladech, územně plánovací dokumentaci a jednotném standardu</a:t>
            </a:r>
          </a:p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Vyhláška č. 190/2024 Sb., o podrobnostech inf. systémů stavební správy</a:t>
            </a:r>
          </a:p>
          <a:p>
            <a:pPr marL="630238" lvl="1" indent="-271463">
              <a:spcBef>
                <a:spcPts val="900"/>
              </a:spcBef>
              <a:spcAft>
                <a:spcPts val="600"/>
              </a:spcAft>
              <a:buClr>
                <a:srgbClr val="A50021"/>
              </a:buClr>
            </a:pP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Městské (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Pražské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12/2024 a 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Brněnské</a:t>
            </a:r>
            <a:r>
              <a:rPr lang="cs-CZ" sz="1800" dirty="0">
                <a:solidFill>
                  <a:srgbClr val="1512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č. 14/2024) stavební předpisy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91142-52C5-4B8E-A2CE-A70833A3C942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58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76" y="1052736"/>
            <a:ext cx="7920880" cy="648072"/>
          </a:xfrm>
        </p:spPr>
        <p:txBody>
          <a:bodyPr/>
          <a:lstStyle/>
          <a:p>
            <a:pPr algn="just"/>
            <a:r>
              <a:rPr lang="cs-CZ" sz="2600" dirty="0"/>
              <a:t>Rozdělení staveb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42972"/>
            <a:ext cx="11521280" cy="35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D11009B5-F660-4DE2-9E50-B4C6AD4B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260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1947435" y="542370"/>
            <a:ext cx="828015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rgbClr val="A703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sz="2200" b="1" dirty="0"/>
              <a:t>Drobné stavby</a:t>
            </a:r>
            <a:endParaRPr lang="cs-CZ" altLang="cs-CZ" sz="2200" dirty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1928413" y="1086444"/>
            <a:ext cx="8271275" cy="4845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příloha 1 NSZ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nevyžadují povolení SÚ, pouze povinnost aplikace hmotného práva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jde o dosavadní stavby dle § 103 SZ 183/2006, které nevyžadují stavební povolení ani ohlášení </a:t>
            </a:r>
            <a:r>
              <a:rPr lang="cs-CZ" sz="2200" b="1" dirty="0">
                <a:solidFill>
                  <a:srgbClr val="C00000"/>
                </a:solidFill>
              </a:rPr>
              <a:t>+ </a:t>
            </a:r>
            <a:r>
              <a:rPr lang="cs-CZ" sz="1800" dirty="0"/>
              <a:t>v rámci liberalizace některé další, např.:</a:t>
            </a:r>
          </a:p>
          <a:p>
            <a:pPr marL="720725" indent="-182563" algn="just" fontAlgn="ctr">
              <a:spcBef>
                <a:spcPts val="600"/>
              </a:spcBef>
              <a:spcAft>
                <a:spcPts val="300"/>
              </a:spcAft>
              <a:buClr>
                <a:srgbClr val="A70336"/>
              </a:buClr>
              <a:buFont typeface="Arial" panose="020B0604020202020204" pitchFamily="34" charset="0"/>
              <a:buChar char="•"/>
              <a:tabLst>
                <a:tab pos="261938" algn="l"/>
              </a:tabLst>
              <a:defRPr/>
            </a:pPr>
            <a:r>
              <a:rPr lang="cs-CZ" sz="1600" dirty="0"/>
              <a:t>stavba do </a:t>
            </a:r>
            <a:r>
              <a:rPr lang="cs-CZ" sz="1600" strike="sngStrike" dirty="0"/>
              <a:t>25</a:t>
            </a:r>
            <a:r>
              <a:rPr lang="cs-CZ" sz="1600" dirty="0"/>
              <a:t> </a:t>
            </a:r>
            <a:r>
              <a:rPr lang="cs-CZ" sz="1600" b="1" dirty="0"/>
              <a:t>40</a:t>
            </a:r>
            <a:r>
              <a:rPr lang="cs-CZ" sz="1600" dirty="0"/>
              <a:t> m</a:t>
            </a:r>
            <a:r>
              <a:rPr lang="cs-CZ" sz="1600" baseline="30000" dirty="0"/>
              <a:t>2</a:t>
            </a:r>
            <a:r>
              <a:rPr lang="cs-CZ" sz="1600" dirty="0"/>
              <a:t> zastavěné plochy a do 5 m výšky s nejvýše 1 NP, podsklepená nejvýše do hloubky 3 m na pozemku rodinného domu nebo stavby pro rodinnou rekreaci, která souvisí s bydlením nebo rodinnou rekreací, a nejde o stavbu pro podnikatelskou činnost, která je umisťována v odstupové vzdálenosti od hranic pozemků nejméně 2 m a plocha části pozemku schopného vsakovat dešťové vody po jejím umístění bude nejméně 50 % z celkové plochy pozemku rodinného domu nebo stavby pro rodinnou rekreaci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lze provádět i odstraňovat svépomocí (§ 159/2,3), s výjimkou staveb pro bydlení, kulturních památek a staveb obsahujících azbest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732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1947435" y="563636"/>
            <a:ext cx="828015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rgbClr val="A703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sz="2200" b="1" dirty="0"/>
              <a:t>Jednoduché stavby</a:t>
            </a:r>
            <a:endParaRPr lang="cs-CZ" altLang="cs-CZ" sz="2200" dirty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1928413" y="1139586"/>
            <a:ext cx="8271275" cy="4845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příloha 2 NSZ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vyžadují povolení SÚ, ale dokumentaci některých z nich nemusí zpracovat projektant, ale i SŠ s maturitou a 3 roky praxe,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jde o dosavadní stavby tzv. na „ohlášku“ dle § 104 SZ 183/2006 </a:t>
            </a:r>
            <a:r>
              <a:rPr lang="cs-CZ" sz="2200" b="1" dirty="0">
                <a:solidFill>
                  <a:srgbClr val="C00000"/>
                </a:solidFill>
              </a:rPr>
              <a:t>+ </a:t>
            </a:r>
            <a:r>
              <a:rPr lang="cs-CZ" sz="1800" dirty="0"/>
              <a:t>v rámci liberalizace některé další, např.: oplocení do 2 m výšky, dobíjecí stanice nad 2 x 20 kW, stavby OZE 50-100 kW ad.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lze provádět i odstraňovat svépomocí (§ 159/2,3), s výjimkou staveb pro bydlení, kulturních památek a staveb obsahujících azbest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nemusí být veden stavební deník, postačí jednoduchý záznam o stavbě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některé nevyžadují kolaudaci (§ 230/2)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SÚ o nich rozhodne do 30 dnů (§ 196/1/a)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782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1947435" y="1052736"/>
            <a:ext cx="8280152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rgbClr val="A703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cs-CZ" sz="2200" b="1" dirty="0"/>
              <a:t>Vyhrazené stavby</a:t>
            </a:r>
            <a:endParaRPr lang="cs-CZ" altLang="cs-CZ" sz="2200" dirty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1928413" y="1679437"/>
            <a:ext cx="8271275" cy="4845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příloha 3 NSZ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Jde např. o dálnice, dráhy, letecké stavby, vodní nádrže nad 1 mil. m3 nebo 10 m vzdutí, stavby přenosové a přepravní soustavy, výrobny elektřiny nad 100 MW, produktovody, jaderné stavby, stavby pro výbušniny a dobývání ložisek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řízení o nich vede v 1. stupni DESÚ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r>
              <a:rPr lang="cs-CZ" sz="1800" dirty="0"/>
              <a:t>při provádění je stavebník povinen vždy zajistit dozor autorizovaného projektanta (§ 161/3)</a:t>
            </a:r>
          </a:p>
          <a:p>
            <a:pPr marL="468313" indent="-285750" algn="just" fontAlgn="ctr">
              <a:spcBef>
                <a:spcPts val="1200"/>
              </a:spcBef>
              <a:spcAft>
                <a:spcPts val="300"/>
              </a:spcAft>
              <a:buClr>
                <a:srgbClr val="A70336"/>
              </a:buClr>
              <a:buFont typeface="Wingdings" panose="05000000000000000000" pitchFamily="2" charset="2"/>
              <a:buChar char="Ø"/>
              <a:tabLst>
                <a:tab pos="261938" algn="l"/>
              </a:tabLst>
              <a:defRPr/>
            </a:pP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6EDF-5B3B-4C07-A496-C6BF4A4D4B43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20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5560" y="2245497"/>
            <a:ext cx="792088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2600" b="1" dirty="0">
                <a:solidFill>
                  <a:srgbClr val="141760"/>
                </a:solidFill>
                <a:latin typeface="Arial" charset="0"/>
              </a:rPr>
              <a:t>Děkuji Vám za pozornost!</a:t>
            </a:r>
          </a:p>
          <a:p>
            <a:pPr marL="0" indent="0" algn="ctr">
              <a:buNone/>
            </a:pPr>
            <a:endParaRPr lang="cs-CZ" altLang="cs-CZ" sz="2000" b="1" dirty="0">
              <a:solidFill>
                <a:srgbClr val="141760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A7033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Mgr. František Korbel, Ph.D.</a:t>
            </a:r>
            <a:endParaRPr lang="cs-CZ" altLang="cs-CZ" sz="2000" b="1" dirty="0">
              <a:solidFill>
                <a:srgbClr val="141760"/>
              </a:solidFill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55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631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78174"/>
            <a:ext cx="7920880" cy="36004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400" b="1" dirty="0"/>
              <a:t>„</a:t>
            </a:r>
            <a:r>
              <a:rPr lang="cs-CZ" sz="2400" dirty="0"/>
              <a:t>Staré“ vyhlášky</a:t>
            </a:r>
            <a:endParaRPr lang="cs-CZ" sz="24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307398"/>
            <a:ext cx="8568952" cy="482453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sz="2000" b="1" dirty="0">
                <a:solidFill>
                  <a:srgbClr val="A50136"/>
                </a:solidFill>
              </a:rPr>
              <a:t>§ 169/1 SZ 2006</a:t>
            </a:r>
            <a:r>
              <a:rPr lang="cs-CZ" sz="2000" dirty="0"/>
              <a:t>: povinnost respektovat </a:t>
            </a:r>
            <a:r>
              <a:rPr lang="cs-CZ" sz="2000" b="1" dirty="0"/>
              <a:t>obecné požadavky na výstavbu</a:t>
            </a:r>
            <a:r>
              <a:rPr lang="cs-CZ" sz="2000" dirty="0"/>
              <a:t> [§ 2 odst. 2 písm. e)] stanovené prováděcími právními předpisy.</a:t>
            </a:r>
          </a:p>
          <a:p>
            <a:pPr algn="just">
              <a:spcBef>
                <a:spcPts val="1800"/>
              </a:spcBef>
              <a:buFontTx/>
              <a:buChar char="-"/>
            </a:pPr>
            <a:r>
              <a:rPr lang="cs-CZ" sz="2000" dirty="0"/>
              <a:t>územní požadavky → vyhl. MMR č. 501/2006 Sb., o obecných požadavcích na využívání území</a:t>
            </a:r>
          </a:p>
          <a:p>
            <a:pPr algn="just">
              <a:spcBef>
                <a:spcPts val="1800"/>
              </a:spcBef>
              <a:buFontTx/>
              <a:buChar char="-"/>
            </a:pPr>
            <a:r>
              <a:rPr lang="cs-CZ" sz="2000" dirty="0"/>
              <a:t>technické požadavky na stavby → vyhl. MMR č. 268/2009 Sb., </a:t>
            </a:r>
            <a:r>
              <a:rPr lang="pl-PL" sz="2000" dirty="0"/>
              <a:t>o technických požadavcích na stavby („OTP”)</a:t>
            </a:r>
            <a:endParaRPr lang="cs-CZ" sz="2000" dirty="0"/>
          </a:p>
          <a:p>
            <a:pPr algn="just">
              <a:spcBef>
                <a:spcPts val="1800"/>
              </a:spcBef>
              <a:buFontTx/>
              <a:buChar char="-"/>
            </a:pPr>
            <a:r>
              <a:rPr lang="cs-CZ" sz="2000" dirty="0"/>
              <a:t>bezbariérové požadavky → vyhl. MMR č. 398/2009 Sb., o techn. požadavcích zabezpečujících bezbariérové užívání staveb</a:t>
            </a:r>
          </a:p>
          <a:p>
            <a:pPr algn="just">
              <a:spcBef>
                <a:spcPts val="1800"/>
              </a:spcBef>
              <a:buFontTx/>
              <a:buChar char="-"/>
            </a:pPr>
            <a:r>
              <a:rPr lang="cs-CZ" sz="2000" dirty="0"/>
              <a:t>v Praze nařízení Rady HMP 10/2016 Sb., Pražské stavební předpisy</a:t>
            </a:r>
          </a:p>
          <a:p>
            <a:pPr algn="just">
              <a:spcBef>
                <a:spcPts val="1800"/>
              </a:spcBef>
              <a:buFontTx/>
              <a:buChar char="-"/>
            </a:pPr>
            <a:r>
              <a:rPr lang="cs-CZ" sz="2000" dirty="0"/>
              <a:t>resortní vyhlášky MZe, MPO, MD, ČBU, MSp…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129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C60F0-BF59-0F4F-A439-7C66FE26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603536"/>
            <a:ext cx="7920880" cy="360040"/>
          </a:xfrm>
        </p:spPr>
        <p:txBody>
          <a:bodyPr/>
          <a:lstStyle/>
          <a:p>
            <a:r>
              <a:rPr lang="cs-CZ" sz="2400" dirty="0"/>
              <a:t>Hlavní systémové problémy stavebního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0E2765-B882-4348-BB73-DFFF9DB2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134258"/>
            <a:ext cx="8136904" cy="4727561"/>
          </a:xfrm>
        </p:spPr>
        <p:txBody>
          <a:bodyPr>
            <a:normAutofit/>
          </a:bodyPr>
          <a:lstStyle/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Nejednotnost, složitost a „atomizace“ veřejného stavebního práva mezi obrovské množství obecných, speciálních a jiných stavebních úřadů a více než 40 dotčených orgánů („DOSS“) se samostatnými přezkumy podkladových aktů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Systémová podjatost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Roztříštěná odpovědnost 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Instanční i kompetenční „ping-pong“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Vady návrhů a projektů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Účelové obstrukce účastníků řízení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Enormní právní nejistota, neustálé novely, rušení územních plánů</a:t>
            </a:r>
          </a:p>
          <a:p>
            <a:pPr marL="363530" indent="-363530" algn="just">
              <a:spcBef>
                <a:spcPts val="1200"/>
              </a:spcBef>
            </a:pPr>
            <a:r>
              <a:rPr lang="cs-CZ" sz="2100" dirty="0"/>
              <a:t>156. místo z 190 zemí žebříčku WB </a:t>
            </a:r>
            <a:r>
              <a:rPr lang="cs-CZ" sz="2100" dirty="0">
                <a:hlinkClick r:id="rId2"/>
              </a:rPr>
              <a:t>Doing Business</a:t>
            </a:r>
            <a:r>
              <a:rPr lang="cs-CZ" sz="2100" dirty="0"/>
              <a:t> 2018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B57FB1-C4E2-2242-A400-A44303CD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360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EE21-BDC6-4582-999A-441C612124AB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  <p:pic>
        <p:nvPicPr>
          <p:cNvPr id="3" name="Obrázek 2" descr="Obsah obrázku text, snímek obrazovky, budova, obloha&#10;&#10;Popis byl vytvořen automaticky">
            <a:extLst>
              <a:ext uri="{FF2B5EF4-FFF2-40B4-BE49-F238E27FC236}">
                <a16:creationId xmlns:a16="http://schemas.microsoft.com/office/drawing/2014/main" id="{4F8B94E2-C088-6557-4F89-4308AF9EF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4624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cs-CZ" sz="2200" dirty="0"/>
              <a:t>Kvalita rozhodování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81" y="2852936"/>
            <a:ext cx="4393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99544" y="109616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000" b="1" u="sng" dirty="0"/>
              <a:t>Ombudsman</a:t>
            </a:r>
            <a:r>
              <a:rPr lang="cs-CZ" sz="2000" b="1" dirty="0"/>
              <a:t>: </a:t>
            </a:r>
            <a:r>
              <a:rPr lang="cs-CZ" sz="2000" b="1" i="1" dirty="0"/>
              <a:t>88 % šetření končí zjištěním pochybení na straně stavebního úřadu</a:t>
            </a:r>
            <a:r>
              <a:rPr lang="cs-CZ" sz="2000" i="1" dirty="0"/>
              <a:t>. </a:t>
            </a:r>
            <a:r>
              <a:rPr lang="cs-CZ" sz="2000" b="1" i="1" dirty="0"/>
              <a:t>Pouze 1-2 případy z deseti jsou v pořádku a postupu stavebního úřadu nelze nic vytknout</a:t>
            </a:r>
            <a:r>
              <a:rPr lang="cs-CZ" sz="2000" i="1" dirty="0"/>
              <a:t>. Lze to přičítat složitosti řízení…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u="sng" dirty="0">
                <a:hlinkClick r:id="rId3"/>
              </a:rPr>
              <a:t>https://www.ochrance.cz/aktualne/tiskove-zpravy-2016/stavebni-urady-jednaji-dlouho-a-nejsou-dostatecne-akcni/</a:t>
            </a:r>
            <a:r>
              <a:rPr lang="cs-CZ" sz="1600" u="sng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b="1" u="sng" dirty="0"/>
              <a:t>MVČR</a:t>
            </a:r>
            <a:r>
              <a:rPr lang="cs-CZ" sz="2000" b="1" dirty="0"/>
              <a:t>: </a:t>
            </a:r>
            <a:r>
              <a:rPr lang="cs-CZ" sz="2000" i="1" dirty="0"/>
              <a:t>Analýzou údajů o práci stavebních úřadů byla odhalena relativně vysoká míra </a:t>
            </a:r>
            <a:r>
              <a:rPr lang="cs-CZ" sz="2000" b="1" i="1" dirty="0"/>
              <a:t>úspěšně uplatněných opravných prostředků</a:t>
            </a:r>
            <a:r>
              <a:rPr lang="cs-CZ" sz="2000" i="1" dirty="0"/>
              <a:t>. Ta pro rok 2017 dosáhla </a:t>
            </a:r>
            <a:r>
              <a:rPr lang="cs-CZ" sz="2000" b="1" i="1" dirty="0"/>
              <a:t>43 %</a:t>
            </a:r>
            <a:r>
              <a:rPr lang="cs-CZ" sz="2000" i="1" dirty="0"/>
              <a:t>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600" u="sng" dirty="0">
                <a:hlinkClick r:id="rId4"/>
              </a:rPr>
              <a:t>https://www.mvcr.cz/soubor/vyrocni-zprava-o-stavu-verejne-spravy-v-cr-v-r-2017.aspx</a:t>
            </a:r>
            <a:endParaRPr lang="cs-CZ" sz="1600" u="sng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i="1" dirty="0"/>
              <a:t>Nedostatek koordinace a ochrany „měkkých“ veřejných zájmů (veřejný prostor, kvalita vystavěného prostředí…)</a:t>
            </a:r>
          </a:p>
        </p:txBody>
      </p:sp>
    </p:spTree>
    <p:extLst>
      <p:ext uri="{BB962C8B-B14F-4D97-AF65-F5344CB8AC3E}">
        <p14:creationId xmlns:p14="http://schemas.microsoft.com/office/powerpoint/2010/main" val="15682678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PF UK 2019</Template>
  <TotalTime>0</TotalTime>
  <Words>3946</Words>
  <Application>Microsoft Office PowerPoint</Application>
  <PresentationFormat>Širokoúhlá obrazovka</PresentationFormat>
  <Paragraphs>346</Paragraphs>
  <Slides>55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Aptos</vt:lpstr>
      <vt:lpstr>Arial</vt:lpstr>
      <vt:lpstr>Calibri</vt:lpstr>
      <vt:lpstr>Gill Sans MT</vt:lpstr>
      <vt:lpstr>Symbol</vt:lpstr>
      <vt:lpstr>Times New Roman</vt:lpstr>
      <vt:lpstr>Wingdings</vt:lpstr>
      <vt:lpstr>Motiv Office</vt:lpstr>
      <vt:lpstr>Správní právo IV  Nové stavební právo I. úvod do nové právní úpravy</vt:lpstr>
      <vt:lpstr> Dokonalý příklad institucionální i procesní integrace</vt:lpstr>
      <vt:lpstr>Vývoj stavebního práva 1186 – 1949 </vt:lpstr>
      <vt:lpstr>Vývoj stavebního práva 1949 – 2006</vt:lpstr>
      <vt:lpstr>„Starý“ stavební zákon</vt:lpstr>
      <vt:lpstr>„Staré“ vyhlášky</vt:lpstr>
      <vt:lpstr>Hlavní systémové problémy stavebního práva</vt:lpstr>
      <vt:lpstr>Prezentace aplikace PowerPoint</vt:lpstr>
      <vt:lpstr>Kvalita rozhodování</vt:lpstr>
      <vt:lpstr>Usnesení vlády z 24. června 2019 č. 448</vt:lpstr>
      <vt:lpstr>Původní podstata rekodifikace = integrace povolovacích agend</vt:lpstr>
      <vt:lpstr>Institucionální reforma v původním NSZ 283/2021 Sb.</vt:lpstr>
      <vt:lpstr>Státní správa = agenda státu</vt:lpstr>
      <vt:lpstr>Význam ne/integrace dotčených orgánů státní správy</vt:lpstr>
      <vt:lpstr>Snaha o výslednou kvalitu a integrovaný, celostní přístup</vt:lpstr>
      <vt:lpstr>Prezentace aplikace PowerPoint</vt:lpstr>
      <vt:lpstr>Prezentace aplikace PowerPoint</vt:lpstr>
      <vt:lpstr>Obrázky a slajdy č. 24-31 MAPPA OSTRAVA!!! Děkuji.</vt:lpstr>
      <vt:lpstr>Prezentace aplikace PowerPoint</vt:lpstr>
      <vt:lpstr>Součinnost úřadů § 18 NSZ</vt:lpstr>
      <vt:lpstr>Procesní integrace § 176 NSZ</vt:lpstr>
      <vt:lpstr>Dotčené orgány – příklady</vt:lpstr>
      <vt:lpstr>Dotčené orgány – příklady</vt:lpstr>
      <vt:lpstr>Jednotné environmentální stanovisko („JES“)</vt:lpstr>
      <vt:lpstr>Integrace podkladových aktů v oblasti ŽP</vt:lpstr>
      <vt:lpstr>Akty integrované do JES (§ 2/1 JES)</vt:lpstr>
      <vt:lpstr>Kdo vydává JES</vt:lpstr>
      <vt:lpstr>Vztah koordinovaného závazného stanoviska, JES a EIA</vt:lpstr>
      <vt:lpstr>(Marná) snaha o urychlení povolování</vt:lpstr>
      <vt:lpstr>Nové závazné stanovisko</vt:lpstr>
      <vt:lpstr>Účast veřejnosti</vt:lpstr>
      <vt:lpstr>Co je veřejné stavební právo? Nový zákon č. 283/2021 Sb.</vt:lpstr>
      <vt:lpstr>Co je stavební hmotné právo? </vt:lpstr>
      <vt:lpstr>Ve skutečnosti jde o spor o liberalizaci. Lze / nelze mít vanu jen v obýváku?</vt:lpstr>
      <vt:lpstr>Cíle reformy hmotného práva</vt:lpstr>
      <vt:lpstr>Stavební právo hmotné v NSZ</vt:lpstr>
      <vt:lpstr>Dostupnost a přístupnost veřejných prostranství § 141</vt:lpstr>
      <vt:lpstr>Nově opravené Mendlovo náměstí vzbudilo rozruch… Zábradlí rozčílilo cestující…. Tragédie, říká architekt… video: iDNES.tv 15. 2. 2023</vt:lpstr>
      <vt:lpstr>Uliční prostranství § 142</vt:lpstr>
      <vt:lpstr>Zóna setkávání, resp. sdílená zóna</vt:lpstr>
      <vt:lpstr>Prezentace aplikace PowerPoint</vt:lpstr>
      <vt:lpstr>Prezentace aplikace PowerPoint</vt:lpstr>
      <vt:lpstr>Prezentace aplikace PowerPoint</vt:lpstr>
      <vt:lpstr>Sdílená zóna – nový § 39b ZPPK (361/2000 Sb.)</vt:lpstr>
      <vt:lpstr>Prezentace aplikace PowerPoint</vt:lpstr>
      <vt:lpstr>Výsadbový pás § 142</vt:lpstr>
      <vt:lpstr>Prezentace aplikace PowerPoint</vt:lpstr>
      <vt:lpstr>Technické požadavky § 145 – 151 </vt:lpstr>
      <vt:lpstr>Prováděcí a městské stavební předpisy (§ 152 + § 333)</vt:lpstr>
      <vt:lpstr>Prováděcí právní předpisy ke StavZ</vt:lpstr>
      <vt:lpstr>Rozdělení staveb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Korbel Frantisek</dc:creator>
  <cp:lastModifiedBy>Jakub Handrlica</cp:lastModifiedBy>
  <cp:revision>14</cp:revision>
  <dcterms:created xsi:type="dcterms:W3CDTF">2023-10-02T17:10:52Z</dcterms:created>
  <dcterms:modified xsi:type="dcterms:W3CDTF">2024-11-25T11:36:58Z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5a8442-68f3-4087-8f05-d564bed44e92_Enabled">
    <vt:lpwstr>true</vt:lpwstr>
  </property>
  <property fmtid="{D5CDD505-2E9C-101B-9397-08002B2CF9AE}" pid="3" name="MSIP_Label_f15a8442-68f3-4087-8f05-d564bed44e92_SetDate">
    <vt:lpwstr>2024-10-02T09:11:41Z</vt:lpwstr>
  </property>
  <property fmtid="{D5CDD505-2E9C-101B-9397-08002B2CF9AE}" pid="4" name="MSIP_Label_f15a8442-68f3-4087-8f05-d564bed44e92_Method">
    <vt:lpwstr>Standard</vt:lpwstr>
  </property>
  <property fmtid="{D5CDD505-2E9C-101B-9397-08002B2CF9AE}" pid="5" name="MSIP_Label_f15a8442-68f3-4087-8f05-d564bed44e92_Name">
    <vt:lpwstr>97171605-0670-4512-b8c8-ebe12520d29a</vt:lpwstr>
  </property>
  <property fmtid="{D5CDD505-2E9C-101B-9397-08002B2CF9AE}" pid="6" name="MSIP_Label_f15a8442-68f3-4087-8f05-d564bed44e92_SiteId">
    <vt:lpwstr>138f17b0-6ad5-4ddf-a195-24e73c3655fd</vt:lpwstr>
  </property>
  <property fmtid="{D5CDD505-2E9C-101B-9397-08002B2CF9AE}" pid="7" name="MSIP_Label_f15a8442-68f3-4087-8f05-d564bed44e92_ActionId">
    <vt:lpwstr>b8cbcea0-0779-498b-80d1-483874ed094d</vt:lpwstr>
  </property>
  <property fmtid="{D5CDD505-2E9C-101B-9397-08002B2CF9AE}" pid="8" name="MSIP_Label_f15a8442-68f3-4087-8f05-d564bed44e92_ContentBits">
    <vt:lpwstr>0</vt:lpwstr>
  </property>
</Properties>
</file>