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14" r:id="rId3"/>
    <p:sldId id="318" r:id="rId4"/>
    <p:sldId id="267" r:id="rId5"/>
    <p:sldId id="312" r:id="rId6"/>
    <p:sldId id="310" r:id="rId7"/>
    <p:sldId id="319" r:id="rId8"/>
    <p:sldId id="257" r:id="rId9"/>
    <p:sldId id="301" r:id="rId10"/>
    <p:sldId id="320" r:id="rId11"/>
    <p:sldId id="322" r:id="rId12"/>
    <p:sldId id="321" r:id="rId13"/>
    <p:sldId id="326" r:id="rId14"/>
    <p:sldId id="323" r:id="rId15"/>
    <p:sldId id="325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24DDAE-6CB7-4927-8010-C57C2AB69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83F709-829A-480A-976E-D53BC0621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924601-D35D-47DE-AFFA-58F7EADB0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EC2C-E7EB-42C3-A59E-3CE7D26ABC0F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7D0484-2789-464F-BFC1-98CFA4CD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0280B1-21CA-4522-96FD-068FAE08D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A7F4-3975-4BA1-8977-EEA497F9C3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80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42581C-9B33-4962-94EE-8C552B708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5B95356-E2BC-440C-9A83-8DF339376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F7D577-08F8-42C9-8881-392D51216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EC2C-E7EB-42C3-A59E-3CE7D26ABC0F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396FED-9DF4-4C37-8173-610452998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3B2264-FF33-4C9A-9F78-CE9B84F94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A7F4-3975-4BA1-8977-EEA497F9C3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92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14ECACE-7143-4C4E-928B-D7383B8FE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5D105C9-2B31-4089-BC5A-9AA498055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41E1BD-32DE-48A4-803E-0623E1F30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EC2C-E7EB-42C3-A59E-3CE7D26ABC0F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BDA4-36EA-440D-9C10-75F195DD5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E8887E-492A-45A0-9056-E6E05C482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A7F4-3975-4BA1-8977-EEA497F9C3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06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56F16D-27B9-4BAC-BB3D-62195B66B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386C48-F19D-4857-8CA9-B6833A9FE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C2B5E6-293E-41A4-891C-E7062608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EC2C-E7EB-42C3-A59E-3CE7D26ABC0F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6FB91E-19D6-4065-81AE-9B9A52380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D324EE-9C12-4DE9-A7DE-15A3BE7EF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A7F4-3975-4BA1-8977-EEA497F9C3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985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60271-09C3-488A-9FFF-DF7E2FFD3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774945-03D9-4E89-BA38-052486EE0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272DBD-2F0C-4110-9BE8-122424FE3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EC2C-E7EB-42C3-A59E-3CE7D26ABC0F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24F83E-F2D7-4DF8-8BBD-F4811CE70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31E609-DF48-4D32-AC54-B9192E708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A7F4-3975-4BA1-8977-EEA497F9C3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56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448179-8920-48A5-AF7E-6AEB1390D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D31DC4-CCAB-456F-99B6-69CB38E187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03998D9-5BF1-41FF-8ABD-74B1CF32D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D4B38B9-153C-4A8D-9BCE-8CA9061A6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EC2C-E7EB-42C3-A59E-3CE7D26ABC0F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DA3228-2335-46E9-9975-905D95B07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D8F7E4-2BE9-4E15-BA03-B88506BA6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A7F4-3975-4BA1-8977-EEA497F9C3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89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78C0D4-30DA-4FD2-A682-4D5CE9119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1B70315-2A7C-436F-A4AA-7B648FD89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4517B1D-458B-4F87-9EFF-EC088991A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A8CAE4F-67F7-46DB-A616-3C58422BB9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AF7C34D-CBFB-4069-B99D-CA17F2813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AA4B972-FE0F-4EE8-868C-1126D5872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EC2C-E7EB-42C3-A59E-3CE7D26ABC0F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AB4D9B-6FD0-42B1-898F-3341FA329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473DDC5-2016-4E63-8717-CE8C99FE3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A7F4-3975-4BA1-8977-EEA497F9C3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64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4A181B-E81F-4D80-9A00-696E9DEB8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9A11352-C94D-4917-AE95-A4E4DB0C1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EC2C-E7EB-42C3-A59E-3CE7D26ABC0F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EC45106-773D-46B4-B2A2-E4B594BD6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B7C25C0-8ECD-4438-95BD-6F6F63F11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A7F4-3975-4BA1-8977-EEA497F9C3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47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3A963BB-FA31-4CC6-B834-EEE2DA5CC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EC2C-E7EB-42C3-A59E-3CE7D26ABC0F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DAA8453-C8D0-4879-8C24-C1222795D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FC997C1-31D0-4BDF-9451-05251A79E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A7F4-3975-4BA1-8977-EEA497F9C3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3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1954DB-681E-4E04-960A-F32C6427F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A8F79E-2039-4D29-8EA7-8E732862F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554D87-DE59-4EF8-B505-8B92917DC9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CEC587-8ADA-40C6-A63B-7EC276BAD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EC2C-E7EB-42C3-A59E-3CE7D26ABC0F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A68A4F-80D4-4FC2-A1C0-BB10C074C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64F73E-0096-4824-A482-63F67C7A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A7F4-3975-4BA1-8977-EEA497F9C3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36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FDD59-2DC4-454D-A845-C245EE3DF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503CC85-4EC0-4929-A2E5-0E678D84A7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5CDECA9-BCCA-4483-BDCD-641305A8B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2A4C2EC-21AD-46C0-8747-B8A5C9120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EC2C-E7EB-42C3-A59E-3CE7D26ABC0F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BC7A5E-8587-408E-8D0A-3B7219D9D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88E915-6CF3-471E-9DA9-1A7635A2F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A7F4-3975-4BA1-8977-EEA497F9C3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91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3FEBA01-8DD4-44AE-A35C-0BEEA08D9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7ACB08F-56A1-4736-A1E1-B98FFB163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044B90-82E1-408A-AA84-6FE43D337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9EC2C-E7EB-42C3-A59E-3CE7D26ABC0F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8DCF0A-8017-4A6C-A3E0-6206E20DDE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5C0E72-184F-4F13-83E1-AF100728B0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8A7F4-3975-4BA1-8977-EEA497F9C3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61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dovky.cz/lide/grass-nesmi-do-izraele-v-nove-knize-ale-oslavuje-izraelskeho-spiona.A120930_115753_lide_ziz" TargetMode="External"/><Relationship Id="rId2" Type="http://schemas.openxmlformats.org/officeDocument/2006/relationships/hyperlink" Target="https://www.e15.cz/magazin/kultura/gunter-grass-kvuli-sve-basni-nesmi-do-izraele-75835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yden.cz/rubriky/zahranici/odplata-za-utok-spisovatel-grass-ma-zakazany-vstup-do-izraele_230697.html" TargetMode="External"/><Relationship Id="rId5" Type="http://schemas.openxmlformats.org/officeDocument/2006/relationships/hyperlink" Target="https://www.idnes.cz/kultura/literatura/gunter-grass-varuje-pred-izraelem.A120404_145104_literatura_ob" TargetMode="External"/><Relationship Id="rId4" Type="http://schemas.openxmlformats.org/officeDocument/2006/relationships/hyperlink" Target="https://www.idnes.cz/zpravy/zahranicni/gunter-grass-nesmi-do-izraele.A120408_155347_zahranicni_br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rozhlas.cz/kultura/literatura/literatura-nobelova-cena-svedsko-akademie-peter-handke-srbsko-slobodan-milosevic_1910171713_ga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EF6699-4DCA-4F6F-85FE-920654D40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Kontroverze spojené s G. Grassem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AAE2CF-284C-41EF-8ECD-5B3D254B9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/>
              <a:t>kontroverze vyvolané přiznáním angažmá za 2. sv. v.  v jeho druhé </a:t>
            </a:r>
            <a:r>
              <a:rPr lang="cs-CZ" dirty="0" err="1"/>
              <a:t>autobiografiie</a:t>
            </a:r>
            <a:r>
              <a:rPr lang="cs-CZ" dirty="0"/>
              <a:t> </a:t>
            </a:r>
            <a:r>
              <a:rPr lang="cs-CZ" dirty="0" err="1"/>
              <a:t>Beim</a:t>
            </a:r>
            <a:r>
              <a:rPr lang="cs-CZ" dirty="0"/>
              <a:t> </a:t>
            </a:r>
            <a:r>
              <a:rPr lang="cs-CZ" dirty="0" err="1"/>
              <a:t>Häuten</a:t>
            </a:r>
            <a:r>
              <a:rPr lang="cs-CZ" dirty="0"/>
              <a:t> der </a:t>
            </a:r>
            <a:r>
              <a:rPr lang="cs-CZ" dirty="0" err="1"/>
              <a:t>Zwiebel</a:t>
            </a:r>
            <a:r>
              <a:rPr lang="cs-CZ" dirty="0"/>
              <a:t> (Při loupání cibule, 2006) – Grass byl členem tzv. </a:t>
            </a:r>
            <a:r>
              <a:rPr lang="cs-CZ" dirty="0" err="1"/>
              <a:t>Waffen</a:t>
            </a:r>
            <a:r>
              <a:rPr lang="cs-CZ" dirty="0"/>
              <a:t> SS, což nikdy dříve ve svých autobiografických spisech nezmiňoval – nicméně vysvětluje to leccos z jeho děl, např. to mění vnímání románu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624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58559C-DFA2-40C0-8452-E7A89B726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a věda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04670B-E3F2-4787-B328-15676F7FE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vztah fikce a reality a hra s vědeckými poznatky - postmoderna</a:t>
            </a:r>
          </a:p>
          <a:p>
            <a:r>
              <a:rPr lang="cs-CZ" dirty="0"/>
              <a:t>2. informovaný autor – poeta </a:t>
            </a:r>
            <a:r>
              <a:rPr lang="cs-CZ" dirty="0" err="1"/>
              <a:t>doctus</a:t>
            </a:r>
            <a:endParaRPr lang="cs-CZ" dirty="0"/>
          </a:p>
          <a:p>
            <a:r>
              <a:rPr lang="cs-CZ" dirty="0"/>
              <a:t>3. odpovědnost vědců za využití jejich vědeckých poznatků?</a:t>
            </a:r>
          </a:p>
          <a:p>
            <a:r>
              <a:rPr lang="cs-CZ" dirty="0"/>
              <a:t>4. vztah vědy a umění a politiky</a:t>
            </a:r>
          </a:p>
          <a:p>
            <a:r>
              <a:rPr lang="cs-CZ" dirty="0"/>
              <a:t>5. téma génia</a:t>
            </a:r>
          </a:p>
          <a:p>
            <a:r>
              <a:rPr lang="cs-CZ" dirty="0"/>
              <a:t>6. využívání vědeckých poznatků v literatuře – poetizace poznatků zejm. přírodní věd</a:t>
            </a:r>
          </a:p>
          <a:p>
            <a:r>
              <a:rPr lang="cs-CZ" dirty="0"/>
              <a:t>7. Historie a historka?</a:t>
            </a:r>
          </a:p>
        </p:txBody>
      </p:sp>
    </p:spTree>
    <p:extLst>
      <p:ext uri="{BB962C8B-B14F-4D97-AF65-F5344CB8AC3E}">
        <p14:creationId xmlns:p14="http://schemas.microsoft.com/office/powerpoint/2010/main" val="2006776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3385D7-7756-4076-86EC-A8E42FA80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Daniel </a:t>
            </a:r>
            <a:r>
              <a:rPr lang="cs-CZ" dirty="0" err="1"/>
              <a:t>Kehlmann</a:t>
            </a:r>
            <a:r>
              <a:rPr lang="cs-CZ" dirty="0"/>
              <a:t> (nar. 1975)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FFEF73-E26E-4A4D-A229-1BC31D672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Nejvýznamnější romány:</a:t>
            </a:r>
          </a:p>
          <a:p>
            <a:r>
              <a:rPr lang="cs-CZ" dirty="0"/>
              <a:t>1999Mahlers </a:t>
            </a:r>
            <a:r>
              <a:rPr lang="cs-CZ" dirty="0" err="1"/>
              <a:t>Zeit</a:t>
            </a:r>
            <a:r>
              <a:rPr lang="cs-CZ" dirty="0"/>
              <a:t> (Mahlerův čas)</a:t>
            </a:r>
          </a:p>
          <a:p>
            <a:r>
              <a:rPr lang="cs-CZ" dirty="0"/>
              <a:t>2003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Kaminski</a:t>
            </a:r>
            <a:r>
              <a:rPr lang="cs-CZ" dirty="0"/>
              <a:t> (Já a </a:t>
            </a:r>
            <a:r>
              <a:rPr lang="cs-CZ" dirty="0" err="1"/>
              <a:t>Kaminski</a:t>
            </a:r>
            <a:r>
              <a:rPr lang="cs-CZ" dirty="0"/>
              <a:t>)</a:t>
            </a:r>
          </a:p>
          <a:p>
            <a:r>
              <a:rPr lang="cs-CZ" dirty="0"/>
              <a:t>2005 Die </a:t>
            </a:r>
            <a:r>
              <a:rPr lang="cs-CZ" dirty="0" err="1"/>
              <a:t>Vermessung</a:t>
            </a:r>
            <a:r>
              <a:rPr lang="cs-CZ" dirty="0"/>
              <a:t> der Welt (Vyměřování světa)</a:t>
            </a:r>
          </a:p>
          <a:p>
            <a:r>
              <a:rPr lang="cs-CZ" dirty="0"/>
              <a:t>2009 </a:t>
            </a:r>
            <a:r>
              <a:rPr lang="cs-CZ" dirty="0" err="1"/>
              <a:t>Ruhm</a:t>
            </a:r>
            <a:r>
              <a:rPr lang="cs-CZ" dirty="0"/>
              <a:t> – </a:t>
            </a:r>
            <a:r>
              <a:rPr lang="cs-CZ" dirty="0" err="1"/>
              <a:t>Ein</a:t>
            </a:r>
            <a:r>
              <a:rPr lang="cs-CZ" dirty="0"/>
              <a:t> Roman in </a:t>
            </a:r>
            <a:r>
              <a:rPr lang="cs-CZ" dirty="0" err="1"/>
              <a:t>neun</a:t>
            </a:r>
            <a:r>
              <a:rPr lang="cs-CZ" dirty="0"/>
              <a:t> </a:t>
            </a:r>
            <a:r>
              <a:rPr lang="cs-CZ" dirty="0" err="1"/>
              <a:t>Geschichten</a:t>
            </a:r>
            <a:r>
              <a:rPr lang="cs-CZ" dirty="0"/>
              <a:t> (Sláva)</a:t>
            </a:r>
          </a:p>
          <a:p>
            <a:r>
              <a:rPr lang="cs-CZ" dirty="0"/>
              <a:t>2017 </a:t>
            </a:r>
            <a:r>
              <a:rPr lang="cs-CZ" dirty="0" err="1"/>
              <a:t>Tyll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0251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356D79-B498-458A-847B-834CB63FD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Nemoc v literatuře a umění vůbec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8F396E-2173-474A-8003-4E17D2B3A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šílenství básníků (antika)</a:t>
            </a:r>
          </a:p>
          <a:p>
            <a:r>
              <a:rPr lang="cs-CZ" dirty="0"/>
              <a:t>2. fantazie jako svoboda pro ty, kdo jsou v realitě omezeni</a:t>
            </a:r>
          </a:p>
          <a:p>
            <a:r>
              <a:rPr lang="cs-CZ" dirty="0"/>
              <a:t>3. konkrétní nemoci v literatuře: psychické poruchy, poruchy hybnosti, poruchy smyslového vnímání</a:t>
            </a:r>
          </a:p>
          <a:p>
            <a:r>
              <a:rPr lang="cs-CZ" dirty="0"/>
              <a:t>4. Zásadní otázka: co je vlastně nemoc a co zdraví? Téma normality (diskursní analýza, </a:t>
            </a:r>
            <a:r>
              <a:rPr lang="cs-CZ" dirty="0" err="1"/>
              <a:t>Foucault</a:t>
            </a:r>
            <a:r>
              <a:rPr lang="cs-CZ" dirty="0"/>
              <a:t>)</a:t>
            </a:r>
          </a:p>
          <a:p>
            <a:r>
              <a:rPr lang="cs-CZ" dirty="0"/>
              <a:t>Nemoc jako metafora – „nemocná realita“, na niž reaguje literatura – nemoc jako způsob komunikace se světem (S. </a:t>
            </a:r>
            <a:r>
              <a:rPr lang="cs-CZ" dirty="0" err="1"/>
              <a:t>Sontag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9258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54CC06-ED39-476B-B929-3A85843FB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Nemoc ve významných dílech německé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55D872-303E-4D0B-B1CC-D2A01A542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E. T. A. Hoffmann: Bratrancovo okno</a:t>
            </a:r>
          </a:p>
          <a:p>
            <a:r>
              <a:rPr lang="cs-CZ" dirty="0"/>
              <a:t>Thomas Mann: Kouzelný vrch (1924)</a:t>
            </a:r>
          </a:p>
          <a:p>
            <a:r>
              <a:rPr lang="cs-CZ" dirty="0"/>
              <a:t>Max </a:t>
            </a:r>
            <a:r>
              <a:rPr lang="cs-CZ" dirty="0" err="1"/>
              <a:t>Frisch</a:t>
            </a:r>
            <a:r>
              <a:rPr lang="cs-CZ" dirty="0"/>
              <a:t>: Homo </a:t>
            </a:r>
            <a:r>
              <a:rPr lang="cs-CZ" dirty="0" err="1"/>
              <a:t>Faber</a:t>
            </a:r>
            <a:r>
              <a:rPr lang="cs-CZ" dirty="0"/>
              <a:t> (1957)</a:t>
            </a:r>
          </a:p>
          <a:p>
            <a:r>
              <a:rPr lang="cs-CZ" dirty="0"/>
              <a:t>Thomas Bernhard: Wittgensteinův bratranec (Ritter, </a:t>
            </a:r>
            <a:r>
              <a:rPr lang="cs-CZ" dirty="0" err="1"/>
              <a:t>Dene</a:t>
            </a:r>
            <a:r>
              <a:rPr lang="cs-CZ" dirty="0"/>
              <a:t>, </a:t>
            </a:r>
            <a:r>
              <a:rPr lang="cs-CZ" dirty="0" err="1"/>
              <a:t>Voss</a:t>
            </a:r>
            <a:r>
              <a:rPr lang="cs-CZ" dirty="0"/>
              <a:t>, Večeře u </a:t>
            </a:r>
            <a:r>
              <a:rPr lang="cs-CZ" dirty="0" err="1"/>
              <a:t>Wittgensteina</a:t>
            </a:r>
            <a:r>
              <a:rPr lang="cs-CZ" dirty="0"/>
              <a:t>) (1982)</a:t>
            </a:r>
          </a:p>
          <a:p>
            <a:r>
              <a:rPr lang="cs-CZ" dirty="0"/>
              <a:t>Libuše Moníková: Pavana za mrtvou infantku (1983), Závrať (posmrtně, 1997)</a:t>
            </a:r>
          </a:p>
          <a:p>
            <a:r>
              <a:rPr lang="cs-CZ" dirty="0"/>
              <a:t>Peter </a:t>
            </a:r>
            <a:r>
              <a:rPr lang="cs-CZ" dirty="0" err="1"/>
              <a:t>Stamm</a:t>
            </a:r>
            <a:r>
              <a:rPr lang="cs-CZ" dirty="0"/>
              <a:t>: In </a:t>
            </a:r>
            <a:r>
              <a:rPr lang="cs-CZ" dirty="0" err="1"/>
              <a:t>fremden</a:t>
            </a:r>
            <a:r>
              <a:rPr lang="cs-CZ" dirty="0"/>
              <a:t> </a:t>
            </a:r>
            <a:r>
              <a:rPr lang="cs-CZ" dirty="0" err="1"/>
              <a:t>Gärten</a:t>
            </a:r>
            <a:r>
              <a:rPr lang="cs-CZ" dirty="0"/>
              <a:t> (V cizích zahradách, 2003), </a:t>
            </a:r>
            <a:r>
              <a:rPr lang="cs-CZ" dirty="0" err="1"/>
              <a:t>Nacht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der Tag (Noc je den, 2014)</a:t>
            </a:r>
          </a:p>
          <a:p>
            <a:r>
              <a:rPr lang="cs-CZ" dirty="0"/>
              <a:t>Kathrin Schmidt: Neumřeš (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stirbst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, 2009)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399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DBAAA7-E03A-42A5-97C7-C41EBB9C8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Kathrin Schmidt (nar. 1968)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CF9604-16CE-4618-9506-833DE7273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Psycholožka a spisovatelka</a:t>
            </a:r>
          </a:p>
          <a:p>
            <a:r>
              <a:rPr lang="cs-CZ" dirty="0"/>
              <a:t>Začínala poezií</a:t>
            </a:r>
          </a:p>
          <a:p>
            <a:r>
              <a:rPr lang="cs-CZ" dirty="0"/>
              <a:t>Romány:</a:t>
            </a:r>
          </a:p>
          <a:p>
            <a:r>
              <a:rPr lang="de-DE" i="1" dirty="0"/>
              <a:t>Die Gunnar-</a:t>
            </a:r>
            <a:r>
              <a:rPr lang="de-DE" i="1" dirty="0" err="1"/>
              <a:t>Lennefsen</a:t>
            </a:r>
            <a:r>
              <a:rPr lang="de-DE" i="1" dirty="0"/>
              <a:t>-Expedition.</a:t>
            </a:r>
            <a:r>
              <a:rPr lang="de-DE" dirty="0"/>
              <a:t> </a:t>
            </a:r>
            <a:r>
              <a:rPr lang="cs-CZ" dirty="0"/>
              <a:t>(</a:t>
            </a:r>
            <a:r>
              <a:rPr lang="de-DE" dirty="0"/>
              <a:t>1998</a:t>
            </a:r>
            <a:r>
              <a:rPr lang="cs-CZ" dirty="0"/>
              <a:t>)</a:t>
            </a:r>
          </a:p>
          <a:p>
            <a:r>
              <a:rPr lang="cs-CZ" i="1" dirty="0" err="1"/>
              <a:t>Koenigs</a:t>
            </a:r>
            <a:r>
              <a:rPr lang="cs-CZ" i="1" dirty="0"/>
              <a:t> </a:t>
            </a:r>
            <a:r>
              <a:rPr lang="cs-CZ" i="1" dirty="0" err="1"/>
              <a:t>Kunder</a:t>
            </a:r>
            <a:r>
              <a:rPr lang="cs-CZ" i="1" dirty="0"/>
              <a:t> </a:t>
            </a:r>
            <a:r>
              <a:rPr lang="cs-CZ" dirty="0"/>
              <a:t>(2002)</a:t>
            </a:r>
          </a:p>
          <a:p>
            <a:r>
              <a:rPr lang="cs-CZ" i="1" dirty="0"/>
              <a:t>Neumřeš</a:t>
            </a:r>
            <a:r>
              <a:rPr lang="cs-CZ" dirty="0"/>
              <a:t> (2009)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0597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1D2417-DC00-4FD6-A517-3CACD541B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Četba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AE40B9-1B20-439C-AD32-671D11658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Schmidt: Zamyslete se nad tím, jak se hlavní hrdinka vyrovnává s nemocí a jak se vrací k normalitě? Jak je popisován vztah zdravotníků k pacientům?</a:t>
            </a:r>
          </a:p>
          <a:p>
            <a:r>
              <a:rPr lang="cs-CZ" dirty="0" err="1"/>
              <a:t>Kehlmann</a:t>
            </a:r>
            <a:r>
              <a:rPr lang="cs-CZ" dirty="0"/>
              <a:t>: Jaký je vztah literatury a vědy? Jak může literatura zprostředkovávat poznání? Je třeba se držet pravdy? Jak popisuje </a:t>
            </a:r>
            <a:r>
              <a:rPr lang="cs-CZ"/>
              <a:t>text poměr vědy a politiky?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688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ECA15-3E76-43FD-88C8-A4A5646F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Kontroverze spojené s G. Grassem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5A9EE9-74CD-4704-A8F9-1B04A8118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2. kontroverze kvůli jeho básni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gesagt</a:t>
            </a:r>
            <a:r>
              <a:rPr lang="cs-CZ" dirty="0"/>
              <a:t> </a:t>
            </a:r>
            <a:r>
              <a:rPr lang="cs-CZ" dirty="0" err="1"/>
              <a:t>werden</a:t>
            </a:r>
            <a:r>
              <a:rPr lang="cs-CZ" dirty="0"/>
              <a:t> </a:t>
            </a:r>
            <a:r>
              <a:rPr lang="cs-CZ" dirty="0" err="1"/>
              <a:t>muss</a:t>
            </a:r>
            <a:r>
              <a:rPr lang="cs-CZ" dirty="0"/>
              <a:t> (2012) – proti izraelskému jadernému arzenálu, který Grass kritizuje i kvůli tehdejší připravenosti německé vlády dodat Izraeli zbraně spojené s atomovými bombami (ponorku) →Konflikt s Izraelem a zákaz vstupu pro Grasse</a:t>
            </a:r>
          </a:p>
          <a:p>
            <a:r>
              <a:rPr lang="cs-CZ" dirty="0">
                <a:hlinkClick r:id="rId2"/>
              </a:rPr>
              <a:t>https://www.e15.cz/magazin/kultura/gunter-grass-kvuli-sve-basni-nesmi-do-izraele-758353</a:t>
            </a:r>
            <a:endParaRPr lang="cs-CZ" dirty="0"/>
          </a:p>
          <a:p>
            <a:r>
              <a:rPr lang="cs-CZ" dirty="0">
                <a:hlinkClick r:id="rId3"/>
              </a:rPr>
              <a:t>https://www.lidovky.cz/lide/grass-nesmi-do-izraele-v-nove-knize-ale-oslavuje-izraelskeho-spiona.A120930_115753_lide_ziz</a:t>
            </a:r>
            <a:endParaRPr lang="cs-CZ" dirty="0"/>
          </a:p>
          <a:p>
            <a:r>
              <a:rPr lang="cs-CZ" dirty="0">
                <a:hlinkClick r:id="rId4"/>
              </a:rPr>
              <a:t>https://www.idnes.cz/zpravy/zahranicni/gunter-grass-nesmi-do-izraele.A120408_155347_zahranicni_brm</a:t>
            </a:r>
            <a:endParaRPr lang="cs-CZ" dirty="0"/>
          </a:p>
          <a:p>
            <a:r>
              <a:rPr lang="cs-CZ" dirty="0">
                <a:hlinkClick r:id="rId5"/>
              </a:rPr>
              <a:t>https://www.idnes.cz/kultura/literatura/gunter-grass-varuje-pred-izraelem.A120404_145104_literatura_ob</a:t>
            </a:r>
            <a:endParaRPr lang="cs-CZ" dirty="0"/>
          </a:p>
          <a:p>
            <a:r>
              <a:rPr lang="cs-CZ" dirty="0">
                <a:hlinkClick r:id="rId6"/>
              </a:rPr>
              <a:t>https://www.tyden.cz/rubriky/zahranici/odplata-za-utok-spisovatel-grass-ma-zakazany-vstup-do-izraele_230697.html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87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C874CB-C3FE-4503-B577-0736C0E84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26" y="365126"/>
            <a:ext cx="10790273" cy="995842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altLang="cs-CZ" dirty="0">
                <a:latin typeface="Arial" panose="020B0604020202020204" pitchFamily="34" charset="0"/>
              </a:rPr>
              <a:t>Co je zapotřebí říci - báseň Güntera Grasse</a:t>
            </a:r>
            <a:br>
              <a:rPr lang="cs-CZ" altLang="cs-CZ" dirty="0"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628588-6C8E-42B7-B793-F9B7619BB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527" y="1031358"/>
            <a:ext cx="10790274" cy="5337544"/>
          </a:xfrm>
        </p:spPr>
        <p:txBody>
          <a:bodyPr>
            <a:normAutofit fontScale="55000" lnSpcReduction="2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>
                <a:latin typeface="Arial" panose="020B0604020202020204" pitchFamily="34" charset="0"/>
              </a:rPr>
              <a:t>Proč mlčím, zamlčuji příliš dlouho to, co je zjevné a co se nacvičuje v rámci simulačních her,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>
                <a:latin typeface="Arial" panose="020B0604020202020204" pitchFamily="34" charset="0"/>
              </a:rPr>
              <a:t>na jejichž konci jsou z nás všech poznámky pod čarou.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>
                <a:latin typeface="Arial" panose="020B0604020202020204" pitchFamily="34" charset="0"/>
              </a:rPr>
              <a:t>Je to osvědčené právo na první úder, který může vyhladit žvanilem podrobený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>
                <a:latin typeface="Arial" panose="020B0604020202020204" pitchFamily="34" charset="0"/>
              </a:rPr>
              <a:t>a k organizovanému jásotu přinucený íránský lid, protože v jeho moci je údajně postavit atomovou bombu.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>
                <a:latin typeface="Arial" panose="020B0604020202020204" pitchFamily="34" charset="0"/>
              </a:rPr>
              <a:t>Proč si ale zapovídám nazvat jménem onu zemi, v níž je už léta k dispozici - byť držený v tajnosti - narůstající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>
                <a:latin typeface="Arial" panose="020B0604020202020204" pitchFamily="34" charset="0"/>
              </a:rPr>
              <a:t>jaderný potenciál vymykající se kontrole, protože k němu není přístup?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>
                <a:latin typeface="Arial" panose="020B0604020202020204" pitchFamily="34" charset="0"/>
              </a:rPr>
              <a:t>Toto všeobecné zatajování zjevného faktu, kterému se podřídilo i mé mlčení, pociťuji jako přitěžující lež a nátlak,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>
                <a:latin typeface="Arial" panose="020B0604020202020204" pitchFamily="34" charset="0"/>
              </a:rPr>
              <a:t>který může být potrestán, jakmile bude ignorován; obvyklý verdikt zní "antisemitismus".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>
                <a:latin typeface="Arial" panose="020B0604020202020204" pitchFamily="34" charset="0"/>
              </a:rPr>
              <a:t>Teď ale, když z mé země, zatížené vlastními zločiny nemajících obdoby, v níž je znovu a znovu opakováno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>
                <a:latin typeface="Arial" panose="020B0604020202020204" pitchFamily="34" charset="0"/>
              </a:rPr>
              <a:t>a deklarováno, že se jedná o nápravu dávných škod, byť jde pouze o obchod, má být do Izraele dodána další ponorka,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>
                <a:latin typeface="Arial" panose="020B0604020202020204" pitchFamily="34" charset="0"/>
              </a:rPr>
              <a:t>jejíž specialitou je to, že dokáže vše zničující jaderné hlavice vyslat tam, kde nebyla dokázána existence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>
                <a:latin typeface="Arial" panose="020B0604020202020204" pitchFamily="34" charset="0"/>
              </a:rPr>
              <a:t>jediné atomové zbraně, přesto z obavy před váhou důkazů říkám, co řečeno musí být.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>
                <a:latin typeface="Arial" panose="020B0604020202020204" pitchFamily="34" charset="0"/>
              </a:rPr>
              <a:t>Proč jsem ale dosud mlčel? Protože jsem si myslel, že můj původ, zatížený skvrnou, kterou nikdy nelze vymazat,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>
                <a:latin typeface="Arial" panose="020B0604020202020204" pitchFamily="34" charset="0"/>
              </a:rPr>
              <a:t>zakazuje, abych tuhle věc jako vyslovenou pravdu požadoval po zemi Izrael, kterému jsem zavázán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>
                <a:latin typeface="Arial" panose="020B0604020202020204" pitchFamily="34" charset="0"/>
              </a:rPr>
              <a:t>a zavázán zůstat být chci.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>
                <a:latin typeface="Arial" panose="020B0604020202020204" pitchFamily="34" charset="0"/>
              </a:rPr>
              <a:t>Proč říkám až teď, stár a s posledním inkoustem: Atomová velmoc Izrael ohrožuje už beztak křehký světový mír?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>
                <a:latin typeface="Arial" panose="020B0604020202020204" pitchFamily="34" charset="0"/>
              </a:rPr>
              <a:t>Protože musí být řečeno, na co by už zítra mohlo být možná pozdě: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>
                <a:latin typeface="Arial" panose="020B0604020202020204" pitchFamily="34" charset="0"/>
              </a:rPr>
              <a:t>také protože bychom se my - jako Němci beztak dost zatíženi - mohli stát dodavateli zločinu, který je předvídatelný,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>
                <a:latin typeface="Arial" panose="020B0604020202020204" pitchFamily="34" charset="0"/>
              </a:rPr>
              <a:t>kvůli čemuž by naše spoluvina nemohla být smazána žádnou běžnou výmluvou.</a:t>
            </a:r>
          </a:p>
          <a:p>
            <a:pPr marL="0" indent="0">
              <a:buNone/>
            </a:pPr>
            <a:r>
              <a:rPr lang="cs-CZ" dirty="0"/>
              <a:t>A přiznávám: Už nemlčím proto, že jsem znechucen pokrytectvím Západu; krom toho lze doufat, že se možná mnozí oprostí od mlčení, vyzvou původce viditelného nebezpečí, aby se vzdal násilí, a zároveň budou trvat na tom, aby vlády obou zemí připustily ničím neomezovanou a stálou kontrolu izraelského jaderného potenciálu a íránských atomových zařízení skrze mezinárodní instanci. </a:t>
            </a:r>
          </a:p>
          <a:p>
            <a:pPr marL="0" indent="0">
              <a:buNone/>
            </a:pPr>
            <a:r>
              <a:rPr lang="cs-CZ" dirty="0"/>
              <a:t>Jen tak je možné pomoci všem, Izraelcům a Palestincům, a vlastně všem lidem, kteří v této oblasti okupované šílenstvím žijí v nepřátelství těsně jeden vedle druhého, a konec konců také nám.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cs-CZ" altLang="cs-CZ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450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Peter </a:t>
            </a:r>
            <a:r>
              <a:rPr lang="cs-CZ" dirty="0" err="1"/>
              <a:t>Handke</a:t>
            </a:r>
            <a:r>
              <a:rPr lang="cs-CZ" dirty="0"/>
              <a:t> (nar. 1942)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mata měla slovinské kořeny, na konci války utekla rodina do berlínské čtvrti </a:t>
            </a:r>
            <a:r>
              <a:rPr lang="cs-CZ" dirty="0" err="1"/>
              <a:t>Pankow</a:t>
            </a:r>
            <a:r>
              <a:rPr lang="cs-CZ" dirty="0"/>
              <a:t>, která patřila do sovětské okupační zóny, těsně před berlínskou blokádou se rodina vydala zpět do rakouských Korutan, studoval na katolickém internátním gymnáziu, poté práva</a:t>
            </a:r>
          </a:p>
          <a:p>
            <a:r>
              <a:rPr lang="cs-CZ" dirty="0"/>
              <a:t>1966 </a:t>
            </a:r>
            <a:r>
              <a:rPr lang="cs-CZ" b="1" i="1" dirty="0" err="1"/>
              <a:t>Publikumsbeschimpfungen</a:t>
            </a:r>
            <a:r>
              <a:rPr lang="cs-CZ" dirty="0"/>
              <a:t>, inscenováno </a:t>
            </a:r>
            <a:r>
              <a:rPr lang="cs-CZ" dirty="0" err="1"/>
              <a:t>Clausem</a:t>
            </a:r>
            <a:r>
              <a:rPr lang="cs-CZ" dirty="0"/>
              <a:t> </a:t>
            </a:r>
            <a:r>
              <a:rPr lang="cs-CZ" dirty="0" err="1"/>
              <a:t>Peymannem</a:t>
            </a:r>
            <a:endParaRPr lang="cs-CZ" dirty="0"/>
          </a:p>
          <a:p>
            <a:r>
              <a:rPr lang="cs-CZ" dirty="0"/>
              <a:t>1969 narození dcery – úplná životní změna pro </a:t>
            </a:r>
            <a:r>
              <a:rPr lang="cs-CZ" dirty="0" err="1"/>
              <a:t>Handkeho</a:t>
            </a:r>
            <a:r>
              <a:rPr lang="cs-CZ" dirty="0"/>
              <a:t> (</a:t>
            </a:r>
            <a:r>
              <a:rPr lang="cs-CZ" dirty="0" err="1"/>
              <a:t>Kindergeschichte</a:t>
            </a:r>
            <a:r>
              <a:rPr lang="cs-CZ" dirty="0"/>
              <a:t>, 1981), 1972 sebevražda matky(</a:t>
            </a:r>
            <a:r>
              <a:rPr lang="cs-CZ" dirty="0" err="1"/>
              <a:t>Wunschloses</a:t>
            </a:r>
            <a:r>
              <a:rPr lang="cs-CZ" dirty="0"/>
              <a:t> </a:t>
            </a:r>
            <a:r>
              <a:rPr lang="cs-CZ" dirty="0" err="1"/>
              <a:t>Unglück</a:t>
            </a:r>
            <a:r>
              <a:rPr lang="cs-CZ" dirty="0"/>
              <a:t>, 1972), v 70. letech žil opakovaně v Paříži, kde našel své sídlo dodnes, v 80. letech hodně na cestách, v 90. letech podporoval Srbsko a </a:t>
            </a:r>
            <a:r>
              <a:rPr lang="cs-CZ" dirty="0" err="1"/>
              <a:t>Miloševiče</a:t>
            </a:r>
            <a:r>
              <a:rPr lang="cs-CZ" dirty="0"/>
              <a:t>, při jehož pohřbu byl také hlavním řečníkem</a:t>
            </a:r>
          </a:p>
          <a:p>
            <a:r>
              <a:rPr lang="cs-CZ" dirty="0"/>
              <a:t>1970 </a:t>
            </a:r>
            <a:r>
              <a:rPr lang="de-DE" b="1" i="1" dirty="0"/>
              <a:t>Die Angst des Tormanns beim Elfmeter</a:t>
            </a:r>
            <a:r>
              <a:rPr lang="cs-CZ" b="1" i="1" dirty="0"/>
              <a:t> </a:t>
            </a:r>
            <a:r>
              <a:rPr lang="cs-CZ" dirty="0"/>
              <a:t>– zfilmováno </a:t>
            </a:r>
            <a:r>
              <a:rPr lang="cs-CZ" dirty="0" err="1"/>
              <a:t>Wimem</a:t>
            </a:r>
            <a:r>
              <a:rPr lang="cs-CZ" dirty="0"/>
              <a:t> </a:t>
            </a:r>
            <a:r>
              <a:rPr lang="cs-CZ" dirty="0" err="1"/>
              <a:t>Wendersem</a:t>
            </a:r>
            <a:endParaRPr lang="cs-CZ" dirty="0"/>
          </a:p>
          <a:p>
            <a:r>
              <a:rPr lang="cs-CZ" dirty="0"/>
              <a:t>2008 Die </a:t>
            </a:r>
            <a:r>
              <a:rPr lang="cs-CZ" dirty="0" err="1"/>
              <a:t>morawische</a:t>
            </a:r>
            <a:r>
              <a:rPr lang="cs-CZ" dirty="0"/>
              <a:t> </a:t>
            </a:r>
            <a:r>
              <a:rPr lang="cs-CZ" dirty="0" err="1"/>
              <a:t>Nacht</a:t>
            </a:r>
            <a:r>
              <a:rPr lang="cs-CZ" dirty="0"/>
              <a:t> – setkání na srbské řece Moravě, hledání kořenů po celé Evropě, ale hlavně v Rakousku a Jugoslávii a konec psaní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E57119-FA57-43D0-AF8D-849E45F14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Peter </a:t>
            </a:r>
            <a:r>
              <a:rPr lang="cs-CZ" dirty="0" err="1"/>
              <a:t>Handke</a:t>
            </a:r>
            <a:r>
              <a:rPr lang="cs-CZ" dirty="0"/>
              <a:t> (nar. 6. 12. 1942)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603C9D-1DDA-4BFA-8E31-188F0BBD7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Proslavil se v 60. a 70.  letech:</a:t>
            </a:r>
          </a:p>
          <a:p>
            <a:r>
              <a:rPr lang="cs-CZ" dirty="0"/>
              <a:t>Die </a:t>
            </a:r>
            <a:r>
              <a:rPr lang="cs-CZ" dirty="0" err="1"/>
              <a:t>Angst</a:t>
            </a:r>
            <a:r>
              <a:rPr lang="cs-CZ" dirty="0"/>
              <a:t> des </a:t>
            </a:r>
            <a:r>
              <a:rPr lang="cs-CZ" dirty="0" err="1"/>
              <a:t>Tormanns</a:t>
            </a:r>
            <a:r>
              <a:rPr lang="cs-CZ" dirty="0"/>
              <a:t> </a:t>
            </a:r>
            <a:r>
              <a:rPr lang="cs-CZ" dirty="0" err="1"/>
              <a:t>beim</a:t>
            </a:r>
            <a:r>
              <a:rPr lang="cs-CZ" dirty="0"/>
              <a:t> </a:t>
            </a:r>
            <a:r>
              <a:rPr lang="cs-CZ" dirty="0" err="1"/>
              <a:t>Elfmeter</a:t>
            </a:r>
            <a:r>
              <a:rPr lang="cs-CZ" dirty="0"/>
              <a:t> (1970)</a:t>
            </a:r>
          </a:p>
          <a:p>
            <a:r>
              <a:rPr lang="cs-CZ" dirty="0"/>
              <a:t>-  krize identity</a:t>
            </a:r>
          </a:p>
          <a:p>
            <a:r>
              <a:rPr lang="cs-CZ" dirty="0"/>
              <a:t>Otázka pohybu  / neklidu a trpělivosti</a:t>
            </a:r>
          </a:p>
          <a:p>
            <a:r>
              <a:rPr lang="cs-CZ" dirty="0"/>
              <a:t>Vražda bez motivu</a:t>
            </a:r>
          </a:p>
          <a:p>
            <a:r>
              <a:rPr lang="cs-CZ" dirty="0"/>
              <a:t>Kafkovský svět hlavního hrdiny</a:t>
            </a:r>
          </a:p>
          <a:p>
            <a:r>
              <a:rPr lang="cs-CZ" dirty="0"/>
              <a:t>Lhostejnost</a:t>
            </a:r>
          </a:p>
          <a:p>
            <a:r>
              <a:rPr lang="cs-CZ" dirty="0"/>
              <a:t>Zfilmován 1971 </a:t>
            </a:r>
            <a:r>
              <a:rPr lang="cs-CZ" dirty="0" err="1"/>
              <a:t>Wimem</a:t>
            </a:r>
            <a:r>
              <a:rPr lang="cs-CZ" dirty="0"/>
              <a:t> </a:t>
            </a:r>
            <a:r>
              <a:rPr lang="cs-CZ" dirty="0" err="1"/>
              <a:t>Wendersem</a:t>
            </a:r>
            <a:endParaRPr lang="cs-CZ" dirty="0"/>
          </a:p>
          <a:p>
            <a:r>
              <a:rPr lang="cs-CZ" i="1" dirty="0" err="1"/>
              <a:t>Publikumsbeschimpfungen</a:t>
            </a:r>
            <a:r>
              <a:rPr lang="cs-CZ" dirty="0"/>
              <a:t> (1966) – úvahy o divadle</a:t>
            </a:r>
          </a:p>
          <a:p>
            <a:r>
              <a:rPr lang="cs-CZ" dirty="0"/>
              <a:t>Proti Brechtovskému epickému divadlu, ale též žádný „klasický“ dramatický děj: „</a:t>
            </a:r>
            <a:r>
              <a:rPr lang="cs-CZ" dirty="0" err="1"/>
              <a:t>ihr</a:t>
            </a:r>
            <a:r>
              <a:rPr lang="cs-CZ" dirty="0"/>
              <a:t> </a:t>
            </a:r>
            <a:r>
              <a:rPr lang="cs-CZ" dirty="0" err="1"/>
              <a:t>Kriegstreiber</a:t>
            </a:r>
            <a:r>
              <a:rPr lang="cs-CZ" dirty="0"/>
              <a:t>, </a:t>
            </a:r>
            <a:r>
              <a:rPr lang="cs-CZ" dirty="0" err="1"/>
              <a:t>ihr</a:t>
            </a:r>
            <a:r>
              <a:rPr lang="cs-CZ" dirty="0"/>
              <a:t> </a:t>
            </a:r>
            <a:r>
              <a:rPr lang="cs-CZ" dirty="0" err="1"/>
              <a:t>Untermenschen</a:t>
            </a:r>
            <a:r>
              <a:rPr lang="cs-CZ" dirty="0"/>
              <a:t>“</a:t>
            </a:r>
          </a:p>
          <a:p>
            <a:r>
              <a:rPr lang="cs-CZ" i="1" dirty="0" err="1"/>
              <a:t>Immer</a:t>
            </a:r>
            <a:r>
              <a:rPr lang="cs-CZ" i="1" dirty="0"/>
              <a:t> </a:t>
            </a:r>
            <a:r>
              <a:rPr lang="cs-CZ" i="1" dirty="0" err="1"/>
              <a:t>noch</a:t>
            </a:r>
            <a:r>
              <a:rPr lang="cs-CZ" i="1" dirty="0"/>
              <a:t> </a:t>
            </a:r>
            <a:r>
              <a:rPr lang="cs-CZ" i="1" dirty="0" err="1"/>
              <a:t>Sturm</a:t>
            </a:r>
            <a:r>
              <a:rPr lang="cs-CZ" i="1" dirty="0"/>
              <a:t> (2012) – Drama</a:t>
            </a:r>
          </a:p>
          <a:p>
            <a:r>
              <a:rPr lang="cs-CZ" i="1" dirty="0"/>
              <a:t>Nebe nad Berlínem </a:t>
            </a:r>
            <a:r>
              <a:rPr lang="cs-CZ" dirty="0"/>
              <a:t>– s V. </a:t>
            </a:r>
            <a:r>
              <a:rPr lang="cs-CZ" dirty="0" err="1"/>
              <a:t>Schlöndorfem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924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4D0727-DA26-4A0B-8B04-8526A7367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Peter </a:t>
            </a:r>
            <a:r>
              <a:rPr lang="cs-CZ" dirty="0" err="1"/>
              <a:t>Handke</a:t>
            </a:r>
            <a:r>
              <a:rPr lang="cs-CZ" dirty="0"/>
              <a:t>: ohlasy na udělení Nobelovy ceny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F71D77-12DB-4328-8E3B-2EEA47789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https://www.irozhlas.cz/kultura/literatura/literatura-nobelova-cena-svedsko-akademie-peter-handke-srbsko-slobodan-milosevic_1910171713_gak</a:t>
            </a:r>
            <a:endParaRPr lang="cs-CZ" dirty="0"/>
          </a:p>
          <a:p>
            <a:endParaRPr lang="cs-CZ" dirty="0"/>
          </a:p>
          <a:p>
            <a:r>
              <a:rPr lang="cs-CZ" dirty="0"/>
              <a:t>Kontroverze kvůli jeho stanovisku k válkám v Jugoslávii, jak jej vyjádřil zejména ve spisu </a:t>
            </a:r>
            <a:r>
              <a:rPr lang="cs-CZ" i="1" dirty="0" err="1"/>
              <a:t>Gerechtigkeit</a:t>
            </a:r>
            <a:r>
              <a:rPr lang="cs-CZ" i="1" dirty="0"/>
              <a:t> </a:t>
            </a:r>
            <a:r>
              <a:rPr lang="cs-CZ" i="1" dirty="0" err="1"/>
              <a:t>für</a:t>
            </a:r>
            <a:r>
              <a:rPr lang="cs-CZ" i="1" dirty="0"/>
              <a:t> </a:t>
            </a:r>
            <a:r>
              <a:rPr lang="cs-CZ" i="1" dirty="0" err="1"/>
              <a:t>Serbien</a:t>
            </a:r>
            <a:r>
              <a:rPr lang="cs-CZ" i="1" dirty="0"/>
              <a:t>. </a:t>
            </a:r>
            <a:r>
              <a:rPr lang="de-DE" i="1" dirty="0"/>
              <a:t>Eine Winterliche Reise zu den Flüssen Donau, Save, Morawa und Drina </a:t>
            </a:r>
            <a:r>
              <a:rPr lang="cs-CZ" dirty="0"/>
              <a:t>(1996) a jeho vztah k S. Miloševičovi, kterého navštívil ve vězení v Haagu a byl také řečníkem na jeho pohřbu(2006)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553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BACF27-E68E-4F38-933A-8F3E2B768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čem tkví hlavní body a problémy spisu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winterliche</a:t>
            </a:r>
            <a:r>
              <a:rPr lang="cs-CZ" dirty="0"/>
              <a:t> </a:t>
            </a:r>
            <a:r>
              <a:rPr lang="cs-CZ" dirty="0" err="1"/>
              <a:t>Reise</a:t>
            </a:r>
            <a:r>
              <a:rPr lang="cs-CZ" dirty="0"/>
              <a:t>…?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F5C2F5-C868-41E9-878C-E7018DF4B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1. </a:t>
            </a:r>
            <a:r>
              <a:rPr lang="cs-CZ" dirty="0" err="1"/>
              <a:t>Handke</a:t>
            </a:r>
            <a:r>
              <a:rPr lang="cs-CZ" dirty="0"/>
              <a:t> kritizuje jednostranný protisrbský obraz, který vytvářejí média na Západě, ale je obraz, který sám podává objektivní?</a:t>
            </a:r>
          </a:p>
          <a:p>
            <a:r>
              <a:rPr lang="cs-CZ" dirty="0"/>
              <a:t>2. </a:t>
            </a:r>
            <a:r>
              <a:rPr lang="cs-CZ" dirty="0" err="1"/>
              <a:t>Handke</a:t>
            </a:r>
            <a:r>
              <a:rPr lang="cs-CZ" dirty="0"/>
              <a:t> zpochybňuje mediální obraz, ale také odmítá, resp. zpochybňuje i např. údaje o obětech ve </a:t>
            </a:r>
            <a:r>
              <a:rPr lang="cs-CZ" dirty="0" err="1"/>
              <a:t>Srebrenici</a:t>
            </a:r>
            <a:endParaRPr lang="cs-CZ" dirty="0"/>
          </a:p>
          <a:p>
            <a:r>
              <a:rPr lang="cs-CZ" dirty="0"/>
              <a:t>3. Spis kritizuje Mezinárodní soudní tribunál v Haagu a viní jej opět z jednostrannosti</a:t>
            </a:r>
          </a:p>
          <a:p>
            <a:r>
              <a:rPr lang="cs-CZ" dirty="0"/>
              <a:t>4. Problém občanské války: Lze určit viníky a oběti?</a:t>
            </a:r>
          </a:p>
          <a:p>
            <a:r>
              <a:rPr lang="cs-CZ" dirty="0"/>
              <a:t>5. Problematický pohled na srbskou menšinu v Chorvatsku: Co se stane, když líčení nešťastného národa zařazeného z původní vládnoucí role do role menšiny a odtud odvozené právo na (i ozbrojený?) odpor srovnáme se situací Němců v Československu po roce 1918?</a:t>
            </a:r>
          </a:p>
        </p:txBody>
      </p:sp>
    </p:spTree>
    <p:extLst>
      <p:ext uri="{BB962C8B-B14F-4D97-AF65-F5344CB8AC3E}">
        <p14:creationId xmlns:p14="http://schemas.microsoft.com/office/powerpoint/2010/main" val="758734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Německá literatura 20. stol.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13. Současná literatura 3: Literatura a věda, téma nemoci a uzdravování v literatuře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Stručný přehled německé literatury po 2. sv. v.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1. </a:t>
            </a:r>
            <a:r>
              <a:rPr lang="cs-CZ" dirty="0" err="1"/>
              <a:t>Stunde</a:t>
            </a:r>
            <a:r>
              <a:rPr lang="cs-CZ" dirty="0"/>
              <a:t> </a:t>
            </a:r>
            <a:r>
              <a:rPr lang="cs-CZ" dirty="0" err="1"/>
              <a:t>Null</a:t>
            </a:r>
            <a:r>
              <a:rPr lang="cs-CZ" dirty="0"/>
              <a:t> – </a:t>
            </a:r>
            <a:r>
              <a:rPr lang="cs-CZ" dirty="0" err="1"/>
              <a:t>Borchert</a:t>
            </a:r>
            <a:r>
              <a:rPr lang="cs-CZ" dirty="0"/>
              <a:t>, A. </a:t>
            </a:r>
            <a:r>
              <a:rPr lang="cs-CZ" dirty="0" err="1"/>
              <a:t>Andersch</a:t>
            </a:r>
            <a:r>
              <a:rPr lang="cs-CZ" dirty="0"/>
              <a:t>, Skupina 47; v NDR – stalinismus: A. </a:t>
            </a:r>
            <a:r>
              <a:rPr lang="cs-CZ" dirty="0" err="1"/>
              <a:t>Seghers</a:t>
            </a:r>
            <a:r>
              <a:rPr lang="cs-CZ" dirty="0"/>
              <a:t>, </a:t>
            </a:r>
            <a:r>
              <a:rPr lang="cs-CZ" dirty="0" err="1"/>
              <a:t>Chr</a:t>
            </a:r>
            <a:r>
              <a:rPr lang="cs-CZ" dirty="0"/>
              <a:t>. Wolf, J. R. </a:t>
            </a:r>
            <a:r>
              <a:rPr lang="cs-CZ" dirty="0" err="1"/>
              <a:t>Becher</a:t>
            </a:r>
            <a:endParaRPr lang="cs-CZ" dirty="0"/>
          </a:p>
          <a:p>
            <a:r>
              <a:rPr lang="cs-CZ" dirty="0"/>
              <a:t>2. 50. léta (umělci kontra </a:t>
            </a:r>
            <a:r>
              <a:rPr lang="cs-CZ" dirty="0" err="1"/>
              <a:t>Adenauerovy</a:t>
            </a:r>
            <a:r>
              <a:rPr lang="cs-CZ" dirty="0"/>
              <a:t> vlády a absence reflexe minulosti : </a:t>
            </a:r>
            <a:r>
              <a:rPr lang="cs-CZ" dirty="0" err="1"/>
              <a:t>Koeppen</a:t>
            </a:r>
            <a:r>
              <a:rPr lang="cs-CZ" dirty="0"/>
              <a:t>, G. </a:t>
            </a:r>
            <a:r>
              <a:rPr lang="cs-CZ" dirty="0" err="1"/>
              <a:t>Grass</a:t>
            </a:r>
            <a:endParaRPr lang="cs-CZ" dirty="0"/>
          </a:p>
          <a:p>
            <a:r>
              <a:rPr lang="cs-CZ" dirty="0"/>
              <a:t>3. 60. a 70. léta – politické angažmá literatury: H. </a:t>
            </a:r>
            <a:r>
              <a:rPr lang="cs-CZ" dirty="0" err="1"/>
              <a:t>Böll</a:t>
            </a:r>
            <a:r>
              <a:rPr lang="cs-CZ" dirty="0"/>
              <a:t>, P. Weiss, R. </a:t>
            </a:r>
            <a:r>
              <a:rPr lang="cs-CZ" dirty="0" err="1"/>
              <a:t>Hochhuth</a:t>
            </a:r>
            <a:r>
              <a:rPr lang="cs-CZ" dirty="0"/>
              <a:t>, G. </a:t>
            </a:r>
            <a:r>
              <a:rPr lang="cs-CZ" dirty="0" err="1"/>
              <a:t>Wallraff</a:t>
            </a:r>
            <a:r>
              <a:rPr lang="cs-CZ" dirty="0"/>
              <a:t>, H. </a:t>
            </a:r>
            <a:r>
              <a:rPr lang="cs-CZ" dirty="0" err="1"/>
              <a:t>Kipphart</a:t>
            </a:r>
            <a:r>
              <a:rPr lang="cs-CZ" dirty="0"/>
              <a:t>, v NDR odvrat spisovatelů od veřejného dění po vyhoštění W. </a:t>
            </a:r>
            <a:r>
              <a:rPr lang="cs-CZ" dirty="0" err="1"/>
              <a:t>Biermanna</a:t>
            </a:r>
            <a:r>
              <a:rPr lang="cs-CZ" dirty="0"/>
              <a:t>: např. H. </a:t>
            </a:r>
            <a:r>
              <a:rPr lang="cs-CZ" dirty="0" err="1"/>
              <a:t>Müller</a:t>
            </a:r>
            <a:r>
              <a:rPr lang="cs-CZ" dirty="0"/>
              <a:t>, </a:t>
            </a:r>
            <a:r>
              <a:rPr lang="cs-CZ" dirty="0" err="1"/>
              <a:t>Chr</a:t>
            </a:r>
            <a:r>
              <a:rPr lang="cs-CZ" dirty="0"/>
              <a:t>. Wolf,F. </a:t>
            </a:r>
            <a:r>
              <a:rPr lang="cs-CZ" dirty="0" err="1"/>
              <a:t>Fühmann</a:t>
            </a:r>
            <a:r>
              <a:rPr lang="cs-CZ" dirty="0"/>
              <a:t>; v Rakousku kritické prózy proti pozůstatkům nacismu: T. </a:t>
            </a:r>
            <a:r>
              <a:rPr lang="cs-CZ" dirty="0" err="1"/>
              <a:t>Bernhard</a:t>
            </a:r>
            <a:r>
              <a:rPr lang="cs-CZ" dirty="0"/>
              <a:t>, E. </a:t>
            </a:r>
            <a:r>
              <a:rPr lang="cs-CZ" dirty="0" err="1"/>
              <a:t>Jellinek</a:t>
            </a:r>
            <a:r>
              <a:rPr lang="cs-CZ" dirty="0"/>
              <a:t>, později </a:t>
            </a:r>
            <a:r>
              <a:rPr lang="cs-CZ" dirty="0" err="1"/>
              <a:t>Handke</a:t>
            </a:r>
            <a:endParaRPr lang="cs-CZ" dirty="0"/>
          </a:p>
          <a:p>
            <a:r>
              <a:rPr lang="cs-CZ" dirty="0"/>
              <a:t>4. 80. léta – v NDR odumírající stát: V. Braun; v SRN a Rakousku  nástup postmoderny: P. </a:t>
            </a:r>
            <a:r>
              <a:rPr lang="cs-CZ" dirty="0" err="1"/>
              <a:t>Süßkind</a:t>
            </a:r>
            <a:r>
              <a:rPr lang="cs-CZ" dirty="0"/>
              <a:t>, P. </a:t>
            </a:r>
            <a:r>
              <a:rPr lang="cs-CZ" dirty="0" err="1"/>
              <a:t>Handke</a:t>
            </a:r>
            <a:r>
              <a:rPr lang="cs-CZ" dirty="0"/>
              <a:t>, </a:t>
            </a:r>
            <a:r>
              <a:rPr lang="cs-CZ" dirty="0" err="1"/>
              <a:t>Chr</a:t>
            </a:r>
            <a:r>
              <a:rPr lang="cs-CZ" dirty="0"/>
              <a:t>. </a:t>
            </a:r>
            <a:r>
              <a:rPr lang="cs-CZ" dirty="0" err="1"/>
              <a:t>Ransmayr</a:t>
            </a:r>
            <a:r>
              <a:rPr lang="cs-CZ" dirty="0"/>
              <a:t> aj.</a:t>
            </a:r>
          </a:p>
          <a:p>
            <a:r>
              <a:rPr lang="cs-CZ" dirty="0"/>
              <a:t>90. léta a 21. století: nová témata, nová dramatika, postmoderna, migrace, </a:t>
            </a:r>
            <a:r>
              <a:rPr lang="cs-CZ" dirty="0" err="1"/>
              <a:t>Wendeliteratura</a:t>
            </a:r>
            <a:r>
              <a:rPr lang="cs-CZ" dirty="0"/>
              <a:t>, ale též třeba témata jako nemoc, stáří, ekologie. Též však návraty k minulosti: kdo jsme a kým jsme byli? Kam jdeme?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1736</Words>
  <Application>Microsoft Office PowerPoint</Application>
  <PresentationFormat>Širokoúhlá obrazovka</PresentationFormat>
  <Paragraphs>108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Kontroverze spojené s G. Grassem</vt:lpstr>
      <vt:lpstr>Kontroverze spojené s G. Grassem</vt:lpstr>
      <vt:lpstr>Co je zapotřebí říci - báseň Güntera Grasse </vt:lpstr>
      <vt:lpstr>Peter Handke (nar. 1942)</vt:lpstr>
      <vt:lpstr>Peter Handke (nar. 6. 12. 1942)</vt:lpstr>
      <vt:lpstr>Peter Handke: ohlasy na udělení Nobelovy ceny</vt:lpstr>
      <vt:lpstr>V čem tkví hlavní body a problémy spisu Eine winterliche Reise…?</vt:lpstr>
      <vt:lpstr>Německá literatura 20. stol.</vt:lpstr>
      <vt:lpstr>Stručný přehled německé literatury po 2. sv. v.</vt:lpstr>
      <vt:lpstr>Literatura a věda</vt:lpstr>
      <vt:lpstr>Daniel Kehlmann (nar. 1975)</vt:lpstr>
      <vt:lpstr>Nemoc v literatuře a umění vůbec</vt:lpstr>
      <vt:lpstr>Nemoc ve významných dílech německé literatury</vt:lpstr>
      <vt:lpstr>Kathrin Schmidt (nar. 1968)</vt:lpstr>
      <vt:lpstr>Četba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Německá literatura 20. stol.</dc:title>
  <dc:creator>Alena Zelená</dc:creator>
  <cp:lastModifiedBy>Alena Zelená</cp:lastModifiedBy>
  <cp:revision>9</cp:revision>
  <dcterms:created xsi:type="dcterms:W3CDTF">2021-05-09T20:32:01Z</dcterms:created>
  <dcterms:modified xsi:type="dcterms:W3CDTF">2021-05-17T13:39:45Z</dcterms:modified>
</cp:coreProperties>
</file>