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71" r:id="rId5"/>
    <p:sldId id="264" r:id="rId6"/>
    <p:sldId id="261" r:id="rId7"/>
    <p:sldId id="283" r:id="rId8"/>
    <p:sldId id="276" r:id="rId9"/>
    <p:sldId id="277" r:id="rId10"/>
    <p:sldId id="278" r:id="rId11"/>
    <p:sldId id="279" r:id="rId12"/>
    <p:sldId id="280" r:id="rId13"/>
    <p:sldId id="281" r:id="rId14"/>
    <p:sldId id="282" r:id="rId15"/>
    <p:sldId id="262" r:id="rId16"/>
    <p:sldId id="272" r:id="rId17"/>
    <p:sldId id="273" r:id="rId18"/>
    <p:sldId id="274" r:id="rId19"/>
    <p:sldId id="275" r:id="rId20"/>
    <p:sldId id="268" r:id="rId21"/>
    <p:sldId id="269" r:id="rId22"/>
    <p:sldId id="270" r:id="rId23"/>
  </p:sldIdLst>
  <p:sldSz cx="9144000" cy="6858000" type="screen4x3"/>
  <p:notesSz cx="6858000" cy="994568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713" autoAdjust="0"/>
  </p:normalViewPr>
  <p:slideViewPr>
    <p:cSldViewPr>
      <p:cViewPr varScale="1">
        <p:scale>
          <a:sx n="106" d="100"/>
          <a:sy n="106" d="100"/>
        </p:scale>
        <p:origin x="-16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7A6D095D-6575-430C-9FEE-7D93B7DB1B8C}" type="datetimeFigureOut">
              <a:rPr lang="cs-CZ" smtClean="0"/>
              <a:pPr/>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A6D095D-6575-430C-9FEE-7D93B7DB1B8C}" type="datetimeFigureOut">
              <a:rPr lang="cs-CZ" smtClean="0"/>
              <a:pPr/>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A6D095D-6575-430C-9FEE-7D93B7DB1B8C}" type="datetimeFigureOut">
              <a:rPr lang="cs-CZ" smtClean="0"/>
              <a:pPr/>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A6D095D-6575-430C-9FEE-7D93B7DB1B8C}" type="datetimeFigureOut">
              <a:rPr lang="cs-CZ" smtClean="0"/>
              <a:pPr/>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7A6D095D-6575-430C-9FEE-7D93B7DB1B8C}" type="datetimeFigureOut">
              <a:rPr lang="cs-CZ" smtClean="0"/>
              <a:pPr/>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A6D095D-6575-430C-9FEE-7D93B7DB1B8C}" type="datetimeFigureOut">
              <a:rPr lang="cs-CZ" smtClean="0"/>
              <a:pPr/>
              <a:t>03.11.2020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A6D095D-6575-430C-9FEE-7D93B7DB1B8C}" type="datetimeFigureOut">
              <a:rPr lang="cs-CZ" smtClean="0"/>
              <a:pPr/>
              <a:t>03.11.2020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7A6D095D-6575-430C-9FEE-7D93B7DB1B8C}" type="datetimeFigureOut">
              <a:rPr lang="cs-CZ" smtClean="0"/>
              <a:pPr/>
              <a:t>03.11.2020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A6D095D-6575-430C-9FEE-7D93B7DB1B8C}" type="datetimeFigureOut">
              <a:rPr lang="cs-CZ" smtClean="0"/>
              <a:pPr/>
              <a:t>03.11.2020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A6D095D-6575-430C-9FEE-7D93B7DB1B8C}" type="datetimeFigureOut">
              <a:rPr lang="cs-CZ" smtClean="0"/>
              <a:pPr/>
              <a:t>03.11.2020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A6D095D-6575-430C-9FEE-7D93B7DB1B8C}" type="datetimeFigureOut">
              <a:rPr lang="cs-CZ" smtClean="0"/>
              <a:pPr/>
              <a:t>03.11.2020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E5C496-EF68-481A-A9CF-3ABEE7D842B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D095D-6575-430C-9FEE-7D93B7DB1B8C}" type="datetimeFigureOut">
              <a:rPr lang="cs-CZ" smtClean="0"/>
              <a:pPr/>
              <a:t>03.11.2020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E5C496-EF68-481A-A9CF-3ABEE7D842B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PRÁVO I</a:t>
            </a:r>
            <a:endParaRPr lang="cs-CZ" dirty="0"/>
          </a:p>
        </p:txBody>
      </p:sp>
      <p:sp>
        <p:nvSpPr>
          <p:cNvPr id="3" name="Podnadpis 2"/>
          <p:cNvSpPr>
            <a:spLocks noGrp="1"/>
          </p:cNvSpPr>
          <p:nvPr>
            <p:ph type="subTitle" idx="1"/>
          </p:nvPr>
        </p:nvSpPr>
        <p:spPr/>
        <p:txBody>
          <a:bodyPr/>
          <a:lstStyle/>
          <a:p>
            <a:r>
              <a:rPr lang="cs-CZ" dirty="0" smtClean="0"/>
              <a:t>Čtvrtá přednáška –</a:t>
            </a:r>
            <a:r>
              <a:rPr lang="cs-CZ" sz="2800" dirty="0" smtClean="0"/>
              <a:t> </a:t>
            </a:r>
            <a:r>
              <a:rPr lang="cs-CZ" sz="2400" b="1" dirty="0" smtClean="0"/>
              <a:t>Teorie právní normy</a:t>
            </a:r>
            <a:endParaRPr lang="cs-CZ"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80728"/>
            <a:ext cx="8229600" cy="5544616"/>
          </a:xfrm>
        </p:spPr>
        <p:txBody>
          <a:bodyPr>
            <a:normAutofit fontScale="62500" lnSpcReduction="20000"/>
          </a:bodyPr>
          <a:lstStyle/>
          <a:p>
            <a:pPr marL="0" indent="0">
              <a:buNone/>
            </a:pPr>
            <a:r>
              <a:rPr lang="cs-CZ" sz="2600" b="1" dirty="0" smtClean="0"/>
              <a:t>relativně konkrétní x abstraktní</a:t>
            </a:r>
            <a:endParaRPr lang="cs-CZ" sz="2600" b="1" dirty="0"/>
          </a:p>
          <a:p>
            <a:pPr marL="0" indent="0">
              <a:buNone/>
            </a:pPr>
            <a:endParaRPr lang="cs-CZ" sz="2600" dirty="0" smtClean="0"/>
          </a:p>
          <a:p>
            <a:pPr marL="0" indent="0">
              <a:buNone/>
            </a:pPr>
            <a:r>
              <a:rPr lang="cs-CZ" sz="2600" dirty="0" smtClean="0"/>
              <a:t>§ 2953 o. z.</a:t>
            </a:r>
            <a:endParaRPr lang="cs-CZ" sz="2600" dirty="0"/>
          </a:p>
          <a:p>
            <a:pPr marL="0" indent="0">
              <a:buNone/>
            </a:pPr>
            <a:r>
              <a:rPr lang="cs-CZ" sz="2600" b="1" dirty="0"/>
              <a:t>Snížení náhrady</a:t>
            </a:r>
          </a:p>
          <a:p>
            <a:pPr marL="0" indent="0" algn="just">
              <a:buNone/>
            </a:pPr>
            <a:r>
              <a:rPr lang="cs-CZ" sz="2600" i="1" dirty="0"/>
              <a:t>(1)</a:t>
            </a:r>
            <a:r>
              <a:rPr lang="cs-CZ" sz="2600" dirty="0"/>
              <a:t> Z </a:t>
            </a:r>
            <a:r>
              <a:rPr lang="cs-CZ" sz="2600" b="1" dirty="0"/>
              <a:t>důvodů zvláštního zřetele hodných </a:t>
            </a:r>
            <a:r>
              <a:rPr lang="cs-CZ" sz="2600" dirty="0"/>
              <a:t>soud náhradu škody přiměřeně sníží. </a:t>
            </a:r>
            <a:r>
              <a:rPr lang="cs-CZ" sz="2600" b="1" dirty="0"/>
              <a:t>Vezme přitom zřetel zejména </a:t>
            </a:r>
            <a:r>
              <a:rPr lang="cs-CZ" sz="2600" dirty="0"/>
              <a:t>na to, jak ke škodě došlo, k osobním a majetkovým poměrům člověka, který škodu způsobil a odpovídá za ni, jakož i k poměrům poškozeného. </a:t>
            </a:r>
            <a:r>
              <a:rPr lang="cs-CZ" sz="2600" b="1" dirty="0"/>
              <a:t>Náhradu nelze snížit, byla-li škoda způsobena úmyslně.</a:t>
            </a:r>
          </a:p>
          <a:p>
            <a:pPr marL="0" indent="0" algn="just">
              <a:buNone/>
            </a:pPr>
            <a:r>
              <a:rPr lang="cs-CZ" sz="2600" i="1" dirty="0"/>
              <a:t>(2)</a:t>
            </a:r>
            <a:r>
              <a:rPr lang="cs-CZ" sz="2600" dirty="0"/>
              <a:t> Odstavec 1 se nepoužije, </a:t>
            </a:r>
            <a:r>
              <a:rPr lang="cs-CZ" sz="2600" b="1" dirty="0"/>
              <a:t>způsobil-li škodu ten, kdo se hlásil k odbornému výkonu jako příslušník určitého stavu nebo povolání, porušením odborné péče.</a:t>
            </a:r>
          </a:p>
          <a:p>
            <a:pPr marL="0" indent="0" algn="just">
              <a:buNone/>
            </a:pPr>
            <a:endParaRPr lang="cs-CZ" sz="2600" dirty="0" smtClean="0"/>
          </a:p>
          <a:p>
            <a:pPr marL="0" indent="0" algn="just">
              <a:buNone/>
            </a:pPr>
            <a:r>
              <a:rPr lang="cs-CZ" sz="2600" b="1" dirty="0"/>
              <a:t>§ </a:t>
            </a:r>
            <a:r>
              <a:rPr lang="cs-CZ" sz="2600" b="1" dirty="0" smtClean="0"/>
              <a:t>69 </a:t>
            </a:r>
            <a:r>
              <a:rPr lang="cs-CZ" sz="2600" b="1" dirty="0" err="1" smtClean="0"/>
              <a:t>z.p</a:t>
            </a:r>
            <a:r>
              <a:rPr lang="cs-CZ" sz="2600" b="1" dirty="0" smtClean="0"/>
              <a:t>.</a:t>
            </a:r>
            <a:endParaRPr lang="cs-CZ" b="1" dirty="0" smtClean="0"/>
          </a:p>
          <a:p>
            <a:pPr marL="0" indent="0" algn="just">
              <a:buNone/>
            </a:pPr>
            <a:r>
              <a:rPr lang="cs-CZ" sz="2600" dirty="0" smtClean="0"/>
              <a:t>(</a:t>
            </a:r>
            <a:r>
              <a:rPr lang="cs-CZ" sz="2600" dirty="0"/>
              <a:t>1</a:t>
            </a:r>
            <a:r>
              <a:rPr lang="cs-CZ" sz="2600" b="1" dirty="0"/>
              <a:t>) Dal-li zaměstnavatel zaměstnanci neplatnou výpověď nebo zrušil-li s ním zaměstnavatel neplatně pracovní poměr okamžitě nebo ve zkušební době</a:t>
            </a:r>
            <a:r>
              <a:rPr lang="cs-CZ" sz="2600" dirty="0"/>
              <a:t>, a </a:t>
            </a:r>
            <a:r>
              <a:rPr lang="cs-CZ" sz="2600" b="1" dirty="0"/>
              <a:t>oznámil-li zaměstnanec zaměstnavateli bez zbytečného odkladu písemně, že trvá na tom, aby ho dále zaměstnával</a:t>
            </a:r>
            <a:r>
              <a:rPr lang="cs-CZ" sz="2600" dirty="0"/>
              <a:t>, jeho pracovní poměr trvá i nadále a zaměstnavatel je povinen poskytnout mu náhradu mzdy nebo platu. Náhrada podle věty první přísluší zaměstnanci ve výši průměrného výdělku ode dne, kdy oznámil zaměstnavateli, že trvá na dalším zaměstnávání, až do doby, kdy mu zaměstnavatel umožní pokračovat v práci nebo kdy dojde k platnému skončení pracovního poměru.</a:t>
            </a:r>
          </a:p>
          <a:p>
            <a:pPr marL="0" indent="0" algn="just">
              <a:buNone/>
            </a:pPr>
            <a:endParaRPr lang="cs-CZ" sz="2600" dirty="0" smtClean="0"/>
          </a:p>
          <a:p>
            <a:pPr marL="0" indent="0" algn="just">
              <a:buNone/>
            </a:pPr>
            <a:r>
              <a:rPr lang="cs-CZ" sz="2600" dirty="0" smtClean="0"/>
              <a:t>(</a:t>
            </a:r>
            <a:r>
              <a:rPr lang="cs-CZ" sz="2600" dirty="0"/>
              <a:t>2) Přesahuje-li celková doba, za kterou by měla zaměstnanci příslušet náhrada mzdy nebo platu, 6 měsíců, </a:t>
            </a:r>
            <a:r>
              <a:rPr lang="cs-CZ" sz="2600" b="1" dirty="0"/>
              <a:t>může soud na návrh zaměstnavatele jeho povinnost k náhradě mzdy nebo platu za další dobu přiměřeně snížit; soud při svém rozhodování přihlédne zejména k tom</a:t>
            </a:r>
            <a:r>
              <a:rPr lang="cs-CZ" sz="2600" dirty="0"/>
              <a:t>u, zda byl zaměstnanec mezitím jinde zaměstnán, jakou práci tam konal a jakého výdělku dosáhl nebo z jakého důvodu se do práce nezapojil</a:t>
            </a:r>
            <a:r>
              <a:rPr lang="cs-CZ" sz="2600" dirty="0" smtClean="0"/>
              <a:t>.</a:t>
            </a:r>
          </a:p>
          <a:p>
            <a:pPr marL="0" indent="0" algn="just">
              <a:buNone/>
            </a:pPr>
            <a:endParaRPr lang="cs-CZ" sz="2600" dirty="0" smtClean="0"/>
          </a:p>
          <a:p>
            <a:pPr marL="0" indent="0">
              <a:buNone/>
            </a:pPr>
            <a:endParaRPr lang="cs-CZ" sz="2500" b="1" dirty="0"/>
          </a:p>
          <a:p>
            <a:pPr marL="0" indent="0" algn="just">
              <a:buNone/>
            </a:pPr>
            <a:endParaRPr lang="cs-CZ" sz="2600" dirty="0" smtClean="0"/>
          </a:p>
          <a:p>
            <a:pPr marL="0" indent="0" algn="just">
              <a:buNone/>
            </a:pPr>
            <a:endParaRPr lang="cs-CZ" sz="2600" dirty="0"/>
          </a:p>
          <a:p>
            <a:pPr marL="0" indent="0">
              <a:buNone/>
            </a:pPr>
            <a:endParaRPr lang="cs-CZ" sz="2000" b="1" dirty="0"/>
          </a:p>
          <a:p>
            <a:pPr marL="0" indent="0">
              <a:buNone/>
            </a:pPr>
            <a:endParaRPr lang="cs-CZ" dirty="0"/>
          </a:p>
        </p:txBody>
      </p:sp>
      <p:sp>
        <p:nvSpPr>
          <p:cNvPr id="4" name="Nadpis 1"/>
          <p:cNvSpPr>
            <a:spLocks noGrp="1"/>
          </p:cNvSpPr>
          <p:nvPr>
            <p:ph type="title"/>
          </p:nvPr>
        </p:nvSpPr>
        <p:spPr>
          <a:xfrm>
            <a:off x="457200" y="274638"/>
            <a:ext cx="8229600" cy="562074"/>
          </a:xfrm>
        </p:spPr>
        <p:txBody>
          <a:bodyPr>
            <a:normAutofit/>
          </a:bodyPr>
          <a:lstStyle/>
          <a:p>
            <a:r>
              <a:rPr lang="cs-CZ" sz="2800" dirty="0" smtClean="0"/>
              <a:t>PRÁVO I – </a:t>
            </a:r>
            <a:r>
              <a:rPr lang="cs-CZ" sz="2800" b="1" dirty="0"/>
              <a:t>teorie právní normy </a:t>
            </a:r>
            <a:r>
              <a:rPr lang="cs-CZ" sz="2800" dirty="0"/>
              <a:t>– hypotézy a dispozice</a:t>
            </a:r>
            <a:endParaRPr lang="cs-CZ" sz="2800" b="1" dirty="0"/>
          </a:p>
        </p:txBody>
      </p:sp>
    </p:spTree>
    <p:extLst>
      <p:ext uri="{BB962C8B-B14F-4D97-AF65-F5344CB8AC3E}">
        <p14:creationId xmlns="" xmlns:p14="http://schemas.microsoft.com/office/powerpoint/2010/main" val="1617713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PRÁVO I – </a:t>
            </a:r>
            <a:r>
              <a:rPr lang="cs-CZ" sz="2800" b="1" dirty="0"/>
              <a:t>teorie právní normy </a:t>
            </a:r>
            <a:r>
              <a:rPr lang="cs-CZ" sz="2800" dirty="0"/>
              <a:t>– hypotézy a dispozice</a:t>
            </a:r>
          </a:p>
        </p:txBody>
      </p:sp>
      <p:sp>
        <p:nvSpPr>
          <p:cNvPr id="3" name="Zástupný symbol pro obsah 2"/>
          <p:cNvSpPr>
            <a:spLocks noGrp="1"/>
          </p:cNvSpPr>
          <p:nvPr>
            <p:ph idx="1"/>
          </p:nvPr>
        </p:nvSpPr>
        <p:spPr>
          <a:xfrm>
            <a:off x="457200" y="1052736"/>
            <a:ext cx="8229600" cy="5688632"/>
          </a:xfrm>
        </p:spPr>
        <p:txBody>
          <a:bodyPr>
            <a:normAutofit fontScale="47500" lnSpcReduction="20000"/>
          </a:bodyPr>
          <a:lstStyle/>
          <a:p>
            <a:pPr marL="0" indent="0">
              <a:buNone/>
            </a:pPr>
            <a:r>
              <a:rPr lang="cs-CZ" dirty="0"/>
              <a:t>§ </a:t>
            </a:r>
            <a:r>
              <a:rPr lang="cs-CZ" dirty="0" smtClean="0"/>
              <a:t>52 </a:t>
            </a:r>
            <a:r>
              <a:rPr lang="cs-CZ" dirty="0"/>
              <a:t>zákona č. 262/2006 Sb. zákoník práce </a:t>
            </a:r>
          </a:p>
          <a:p>
            <a:pPr marL="0" indent="0">
              <a:buNone/>
            </a:pPr>
            <a:endParaRPr lang="cs-CZ" dirty="0"/>
          </a:p>
          <a:p>
            <a:pPr marL="0" indent="0">
              <a:buNone/>
            </a:pPr>
            <a:r>
              <a:rPr lang="cs-CZ" dirty="0"/>
              <a:t>Zaměstnavatel může dát zaměstnanci výpověď </a:t>
            </a:r>
            <a:r>
              <a:rPr lang="cs-CZ" b="1" dirty="0"/>
              <a:t>jen z těchto důvodů:</a:t>
            </a:r>
          </a:p>
          <a:p>
            <a:pPr marL="0" indent="0">
              <a:buNone/>
            </a:pPr>
            <a:endParaRPr lang="cs-CZ" dirty="0"/>
          </a:p>
          <a:p>
            <a:pPr marL="0" indent="0" algn="just">
              <a:buNone/>
            </a:pPr>
            <a:r>
              <a:rPr lang="cs-CZ" dirty="0" smtClean="0"/>
              <a:t>g</a:t>
            </a:r>
            <a:r>
              <a:rPr lang="cs-CZ" dirty="0"/>
              <a:t>) jsou-li u zaměstnance dány důvody, pro které by s ním zaměstnavatel mohl okamžitě zrušit pracovní poměr, nebo </a:t>
            </a:r>
            <a:r>
              <a:rPr lang="cs-CZ" b="1" dirty="0"/>
              <a:t>pro závažné porušení povinnosti vyplývající z právních předpisů vztahujících se k zaměstnancem vykonávané práci</a:t>
            </a:r>
            <a:r>
              <a:rPr lang="cs-CZ" dirty="0"/>
              <a:t>; pro soustavné méně závažné porušování povinnosti vyplývající z právních předpisů vztahujících se k vykonávané práci je možné dát zaměstnanci výpověď, jestliže byl v době posledních 6 měsíců v souvislosti s porušením povinnosti vyplývající z právních předpisů vztahujících se k vykonávané práci písemně upozorněn na možnost výpovědi,</a:t>
            </a:r>
          </a:p>
          <a:p>
            <a:pPr marL="0" indent="0" algn="just">
              <a:buNone/>
            </a:pPr>
            <a:endParaRPr lang="cs-CZ" dirty="0"/>
          </a:p>
          <a:p>
            <a:pPr marL="0" indent="0" algn="just">
              <a:buNone/>
            </a:pPr>
            <a:r>
              <a:rPr lang="cs-CZ" dirty="0"/>
              <a:t>h) </a:t>
            </a:r>
            <a:r>
              <a:rPr lang="cs-CZ" b="1" dirty="0"/>
              <a:t>poruší-li zaměstnanec zvlášť hrubým způsobem jinou povinnost zaměstnance stanovenou v § 301a.</a:t>
            </a:r>
          </a:p>
          <a:p>
            <a:pPr marL="0" indent="0">
              <a:buNone/>
            </a:pPr>
            <a:endParaRPr lang="cs-CZ" dirty="0" smtClean="0"/>
          </a:p>
          <a:p>
            <a:pPr marL="0" indent="0">
              <a:buNone/>
            </a:pPr>
            <a:endParaRPr lang="cs-CZ" dirty="0" smtClean="0"/>
          </a:p>
          <a:p>
            <a:pPr marL="0" indent="0">
              <a:buNone/>
            </a:pPr>
            <a:r>
              <a:rPr lang="cs-CZ" dirty="0" smtClean="0"/>
              <a:t>§ </a:t>
            </a:r>
            <a:r>
              <a:rPr lang="cs-CZ" dirty="0"/>
              <a:t>55 zákona č. 262/2006 Sb. zákoník práce </a:t>
            </a:r>
          </a:p>
          <a:p>
            <a:pPr marL="0" indent="0">
              <a:buNone/>
            </a:pPr>
            <a:endParaRPr lang="cs-CZ" b="1" dirty="0" smtClean="0"/>
          </a:p>
          <a:p>
            <a:pPr marL="0" indent="0">
              <a:buNone/>
            </a:pPr>
            <a:r>
              <a:rPr lang="cs-CZ" b="1" dirty="0" smtClean="0"/>
              <a:t>Okamžité </a:t>
            </a:r>
            <a:r>
              <a:rPr lang="cs-CZ" b="1" dirty="0"/>
              <a:t>zrušení pracovního poměru zaměstnavatelem</a:t>
            </a:r>
          </a:p>
          <a:p>
            <a:pPr marL="0" indent="0" algn="just">
              <a:buNone/>
            </a:pPr>
            <a:r>
              <a:rPr lang="cs-CZ" dirty="0"/>
              <a:t>(1) Zaměstnavatel může výjimečně pracovní poměr okamžitě zrušit jen tehdy,</a:t>
            </a:r>
          </a:p>
          <a:p>
            <a:pPr marL="0" indent="0" algn="just">
              <a:buNone/>
            </a:pPr>
            <a:r>
              <a:rPr lang="cs-CZ" dirty="0"/>
              <a:t>a) byl-li zaměstnanec </a:t>
            </a:r>
            <a:r>
              <a:rPr lang="cs-CZ" b="1" dirty="0"/>
              <a:t>pravomocně odsouzen pro úmyslný trestný čin k nepodmíněnému trestu odnětí svobody na dobu delší než 1 rok, nebo byl-li pravomocně odsouzen </a:t>
            </a:r>
            <a:r>
              <a:rPr lang="cs-CZ" dirty="0"/>
              <a:t>pro úmyslný trestný čin spáchaný při plnění pracovních úkolů nebo v přímé souvislosti s ním k nepodmíněnému trestu odnětí svobody na dobu nejméně 6 měsíců,</a:t>
            </a:r>
          </a:p>
          <a:p>
            <a:pPr marL="0" indent="0" algn="just">
              <a:buNone/>
            </a:pPr>
            <a:r>
              <a:rPr lang="cs-CZ" dirty="0"/>
              <a:t>b) </a:t>
            </a:r>
            <a:r>
              <a:rPr lang="cs-CZ" b="1" dirty="0"/>
              <a:t>porušil-li zaměstnanec povinnost vyplývající z právních předpisů vztahujících se k jím vykonávané práci zvlášť hrubým způsobem.</a:t>
            </a:r>
          </a:p>
          <a:p>
            <a:endParaRPr lang="cs-CZ" dirty="0"/>
          </a:p>
        </p:txBody>
      </p:sp>
    </p:spTree>
    <p:extLst>
      <p:ext uri="{BB962C8B-B14F-4D97-AF65-F5344CB8AC3E}">
        <p14:creationId xmlns="" xmlns:p14="http://schemas.microsoft.com/office/powerpoint/2010/main" val="1792968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a:t>PRÁVO I </a:t>
            </a:r>
            <a:r>
              <a:rPr lang="cs-CZ" sz="3200" dirty="0" smtClean="0"/>
              <a:t>– </a:t>
            </a:r>
            <a:r>
              <a:rPr lang="cs-CZ" sz="3200" b="1" dirty="0" smtClean="0"/>
              <a:t>teorie </a:t>
            </a:r>
            <a:r>
              <a:rPr lang="cs-CZ" sz="3200" b="1" dirty="0"/>
              <a:t>právní normy – </a:t>
            </a:r>
            <a:r>
              <a:rPr lang="cs-CZ" sz="3200" b="1" dirty="0" smtClean="0"/>
              <a:t>normy dispozitivní a kogentní</a:t>
            </a:r>
            <a:endParaRPr lang="cs-CZ" sz="3200" dirty="0"/>
          </a:p>
        </p:txBody>
      </p:sp>
      <p:sp>
        <p:nvSpPr>
          <p:cNvPr id="3" name="Zástupný symbol pro obsah 2"/>
          <p:cNvSpPr>
            <a:spLocks noGrp="1"/>
          </p:cNvSpPr>
          <p:nvPr>
            <p:ph idx="1"/>
          </p:nvPr>
        </p:nvSpPr>
        <p:spPr>
          <a:xfrm>
            <a:off x="457200" y="1340768"/>
            <a:ext cx="8229600" cy="5256584"/>
          </a:xfrm>
        </p:spPr>
        <p:txBody>
          <a:bodyPr>
            <a:normAutofit fontScale="55000" lnSpcReduction="20000"/>
          </a:bodyPr>
          <a:lstStyle/>
          <a:p>
            <a:pPr marL="0" indent="0">
              <a:buNone/>
            </a:pPr>
            <a:endParaRPr lang="cs-CZ" dirty="0" smtClean="0"/>
          </a:p>
          <a:p>
            <a:pPr marL="0" indent="0" algn="just">
              <a:buNone/>
            </a:pPr>
            <a:r>
              <a:rPr lang="cs-CZ" dirty="0" smtClean="0"/>
              <a:t>Dispozitivní</a:t>
            </a:r>
          </a:p>
          <a:p>
            <a:pPr marL="0" indent="0" algn="just">
              <a:buNone/>
            </a:pPr>
            <a:endParaRPr lang="cs-CZ" dirty="0" smtClean="0"/>
          </a:p>
          <a:p>
            <a:pPr marL="0" indent="0" algn="just">
              <a:buNone/>
            </a:pPr>
            <a:r>
              <a:rPr lang="cs-CZ" dirty="0" smtClean="0"/>
              <a:t>§ </a:t>
            </a:r>
            <a:r>
              <a:rPr lang="cs-CZ" dirty="0"/>
              <a:t>692</a:t>
            </a:r>
          </a:p>
          <a:p>
            <a:pPr marL="0" indent="0" algn="just">
              <a:buNone/>
            </a:pPr>
            <a:r>
              <a:rPr lang="cs-CZ" b="1" dirty="0"/>
              <a:t>Rozhodování o záležitostech rodiny</a:t>
            </a:r>
          </a:p>
          <a:p>
            <a:pPr marL="0" indent="0" algn="just">
              <a:buNone/>
            </a:pPr>
            <a:r>
              <a:rPr lang="cs-CZ" i="1" dirty="0"/>
              <a:t>(1)</a:t>
            </a:r>
            <a:r>
              <a:rPr lang="cs-CZ" dirty="0"/>
              <a:t> O záležitostech rodiny, včetně volby umístění rodinné domácnosti, popřípadě domácnosti jednoho z manželů a dalších členů rodiny, především dětí, které nenabyly plné svéprávnosti, a o způsobu života rodiny, </a:t>
            </a:r>
            <a:r>
              <a:rPr lang="cs-CZ" b="1" dirty="0"/>
              <a:t>se mají manželé dohodnout</a:t>
            </a:r>
            <a:r>
              <a:rPr lang="cs-CZ" dirty="0"/>
              <a:t>.</a:t>
            </a:r>
          </a:p>
          <a:p>
            <a:pPr marL="0" indent="0" algn="just">
              <a:buNone/>
            </a:pPr>
            <a:r>
              <a:rPr lang="cs-CZ" i="1" dirty="0"/>
              <a:t>(2)</a:t>
            </a:r>
            <a:r>
              <a:rPr lang="cs-CZ" dirty="0"/>
              <a:t> </a:t>
            </a:r>
            <a:r>
              <a:rPr lang="cs-CZ" b="1" dirty="0"/>
              <a:t>Nedohodnou-li se manželé o podstatné záležitosti rodiny, může soud na návrh jednoho z nich nahradit </a:t>
            </a:r>
            <a:r>
              <a:rPr lang="cs-CZ" dirty="0"/>
              <a:t>svým rozhodnutím souhlas druhého manžela, odmítá-li svůj souhlas v takové záležitosti rodinného života bez vážného důvodu a v rozporu se zájmem rodiny, anebo není-li schopen vůli projevit. Soud však vede manžele především k dohodě</a:t>
            </a:r>
            <a:r>
              <a:rPr lang="cs-CZ" dirty="0" smtClean="0"/>
              <a:t>.</a:t>
            </a:r>
          </a:p>
          <a:p>
            <a:pPr marL="0" indent="0" algn="just">
              <a:buNone/>
            </a:pPr>
            <a:endParaRPr lang="cs-CZ" dirty="0" smtClean="0"/>
          </a:p>
          <a:p>
            <a:pPr marL="0" indent="0" algn="just">
              <a:buNone/>
            </a:pPr>
            <a:r>
              <a:rPr lang="cs-CZ" dirty="0" smtClean="0"/>
              <a:t>§ </a:t>
            </a:r>
            <a:r>
              <a:rPr lang="cs-CZ" dirty="0"/>
              <a:t>740</a:t>
            </a:r>
          </a:p>
          <a:p>
            <a:pPr marL="0" indent="0" algn="just">
              <a:buNone/>
            </a:pPr>
            <a:r>
              <a:rPr lang="cs-CZ" b="1" dirty="0"/>
              <a:t>Nedohodnou-li se manželé o vypořádání</a:t>
            </a:r>
            <a:r>
              <a:rPr lang="cs-CZ" dirty="0"/>
              <a:t>, může každý z nich navrhnout, aby rozhodl soud. O vypořádání rozhoduje soud podle stavu, kdy nastaly účinky zúžení, zrušení nebo zániku společného jmění.</a:t>
            </a:r>
          </a:p>
          <a:p>
            <a:pPr marL="0" indent="0">
              <a:buNone/>
            </a:pPr>
            <a:endParaRPr lang="cs-CZ" dirty="0"/>
          </a:p>
          <a:p>
            <a:pPr marL="0" indent="0">
              <a:buNone/>
            </a:pPr>
            <a:endParaRPr lang="cs-CZ" dirty="0"/>
          </a:p>
        </p:txBody>
      </p:sp>
    </p:spTree>
    <p:extLst>
      <p:ext uri="{BB962C8B-B14F-4D97-AF65-F5344CB8AC3E}">
        <p14:creationId xmlns="" xmlns:p14="http://schemas.microsoft.com/office/powerpoint/2010/main" val="703482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Autofit/>
          </a:bodyPr>
          <a:lstStyle/>
          <a:p>
            <a:r>
              <a:rPr lang="cs-CZ" sz="2400" dirty="0"/>
              <a:t>PRÁVO I – </a:t>
            </a:r>
            <a:r>
              <a:rPr lang="cs-CZ" sz="2400" b="1" dirty="0"/>
              <a:t>teorie právní normy – normy dispozitivní a kogentní</a:t>
            </a:r>
            <a:endParaRPr lang="cs-CZ" sz="2400" dirty="0"/>
          </a:p>
        </p:txBody>
      </p:sp>
      <p:sp>
        <p:nvSpPr>
          <p:cNvPr id="3" name="Zástupný symbol pro obsah 2"/>
          <p:cNvSpPr>
            <a:spLocks noGrp="1"/>
          </p:cNvSpPr>
          <p:nvPr>
            <p:ph idx="1"/>
          </p:nvPr>
        </p:nvSpPr>
        <p:spPr>
          <a:xfrm>
            <a:off x="457200" y="764704"/>
            <a:ext cx="8229600" cy="5832648"/>
          </a:xfrm>
        </p:spPr>
        <p:txBody>
          <a:bodyPr>
            <a:normAutofit fontScale="32500" lnSpcReduction="20000"/>
          </a:bodyPr>
          <a:lstStyle/>
          <a:p>
            <a:pPr marL="0" indent="0">
              <a:buNone/>
            </a:pPr>
            <a:r>
              <a:rPr lang="cs-CZ" sz="4000" b="1" dirty="0"/>
              <a:t>Rozvod manželství</a:t>
            </a:r>
          </a:p>
          <a:p>
            <a:pPr marL="0" indent="0" algn="just">
              <a:buNone/>
            </a:pPr>
            <a:endParaRPr lang="cs-CZ" sz="4000" dirty="0" smtClean="0"/>
          </a:p>
          <a:p>
            <a:pPr marL="0" indent="0" algn="just">
              <a:buNone/>
            </a:pPr>
            <a:r>
              <a:rPr lang="cs-CZ" sz="4000" dirty="0" smtClean="0"/>
              <a:t>§ </a:t>
            </a:r>
            <a:r>
              <a:rPr lang="cs-CZ" sz="4000" dirty="0"/>
              <a:t>755</a:t>
            </a:r>
          </a:p>
          <a:p>
            <a:pPr marL="0" indent="0" algn="just">
              <a:buNone/>
            </a:pPr>
            <a:r>
              <a:rPr lang="cs-CZ" sz="4000" i="1" dirty="0"/>
              <a:t>(1)</a:t>
            </a:r>
            <a:r>
              <a:rPr lang="cs-CZ" sz="4000" dirty="0"/>
              <a:t> Manželství může být rozvedeno, </a:t>
            </a:r>
            <a:r>
              <a:rPr lang="cs-CZ" sz="4000" b="1" dirty="0"/>
              <a:t>je-li soužití manželů hluboce, trvale a nenapravitelně rozvráceno a nelze očekávat jeho obnovení.</a:t>
            </a:r>
          </a:p>
          <a:p>
            <a:pPr marL="0" indent="0" algn="just">
              <a:buNone/>
            </a:pPr>
            <a:r>
              <a:rPr lang="cs-CZ" sz="4000" i="1" dirty="0"/>
              <a:t>(2)</a:t>
            </a:r>
            <a:r>
              <a:rPr lang="cs-CZ" sz="4000" dirty="0"/>
              <a:t> </a:t>
            </a:r>
            <a:r>
              <a:rPr lang="cs-CZ" sz="4000" b="1" dirty="0"/>
              <a:t>Přesto, že je soužití manželů rozvráceno, nemůže být manželství rozvedeno</a:t>
            </a:r>
            <a:r>
              <a:rPr lang="cs-CZ" sz="4000" dirty="0"/>
              <a:t>, byl-li by rozvod v rozporu</a:t>
            </a:r>
          </a:p>
          <a:p>
            <a:pPr marL="0" indent="0" algn="just">
              <a:buNone/>
            </a:pPr>
            <a:r>
              <a:rPr lang="cs-CZ" sz="4000" i="1" dirty="0"/>
              <a:t>a)</a:t>
            </a:r>
            <a:r>
              <a:rPr lang="cs-CZ" sz="4000" dirty="0"/>
              <a:t> se zájmem nezletilého dítěte manželů, které nenabylo plné svéprávnosti, který je dán zvláštními důvody, přičemž zájem dítěte na trvání manželství soud zjistí i dotazem u opatrovníka jmenovaného soudem pro řízení o úpravu poměrů k dítěti na dobu po rozvodu, nebo</a:t>
            </a:r>
          </a:p>
          <a:p>
            <a:pPr marL="0" indent="0" algn="just">
              <a:buNone/>
            </a:pPr>
            <a:r>
              <a:rPr lang="cs-CZ" sz="4000" i="1" dirty="0"/>
              <a:t>b)</a:t>
            </a:r>
            <a:r>
              <a:rPr lang="cs-CZ" sz="4000" dirty="0"/>
              <a:t> se zájmem manžela, který se na rozvratu porušením manželských povinností převážně nepodílel a kterému by byla rozvodem způsobena zvlášť závažná újma s tím, že mimořádné okolnosti svědčí ve prospěch zachování manželství, ledaže manželé spolu již nežijí alespoň po dobu tří let.</a:t>
            </a:r>
          </a:p>
          <a:p>
            <a:pPr marL="0" indent="0" algn="just">
              <a:buNone/>
            </a:pPr>
            <a:r>
              <a:rPr lang="cs-CZ" sz="4000" i="1" dirty="0"/>
              <a:t>(3)</a:t>
            </a:r>
            <a:r>
              <a:rPr lang="cs-CZ" sz="4000" dirty="0"/>
              <a:t> Mají-li manželé nezletilé dítě, které není plně svéprávné, soud manželství nerozvede, dokud nerozhodne o poměrech dítěte v době po rozvodu manželů.</a:t>
            </a:r>
          </a:p>
          <a:p>
            <a:pPr marL="0" indent="0" algn="just">
              <a:buNone/>
            </a:pPr>
            <a:endParaRPr lang="cs-CZ" sz="4000" dirty="0" smtClean="0"/>
          </a:p>
          <a:p>
            <a:pPr marL="0" indent="0" algn="just">
              <a:buNone/>
            </a:pPr>
            <a:r>
              <a:rPr lang="cs-CZ" sz="4000" dirty="0" smtClean="0"/>
              <a:t>§ </a:t>
            </a:r>
            <a:r>
              <a:rPr lang="cs-CZ" sz="4000" dirty="0"/>
              <a:t>756</a:t>
            </a:r>
          </a:p>
          <a:p>
            <a:pPr marL="0" indent="0" algn="just">
              <a:buNone/>
            </a:pPr>
            <a:r>
              <a:rPr lang="cs-CZ" sz="4000" dirty="0"/>
              <a:t>Soud, který rozhoduje o rozvodu manželství, </a:t>
            </a:r>
            <a:r>
              <a:rPr lang="cs-CZ" sz="4000" b="1" dirty="0"/>
              <a:t>zjišťuje existenci rozvratu manželství, a přitom zjišťuje jeho příčiny, pokud dále není stanoveno jinak.</a:t>
            </a:r>
          </a:p>
          <a:p>
            <a:pPr marL="0" indent="0" algn="just">
              <a:buNone/>
            </a:pPr>
            <a:endParaRPr lang="cs-CZ" sz="4000" dirty="0" smtClean="0"/>
          </a:p>
          <a:p>
            <a:pPr marL="0" indent="0" algn="just">
              <a:buNone/>
            </a:pPr>
            <a:r>
              <a:rPr lang="cs-CZ" sz="4000" dirty="0" smtClean="0"/>
              <a:t>§ </a:t>
            </a:r>
            <a:r>
              <a:rPr lang="cs-CZ" sz="4000" dirty="0"/>
              <a:t>757</a:t>
            </a:r>
          </a:p>
          <a:p>
            <a:pPr marL="0" indent="0" algn="just">
              <a:buNone/>
            </a:pPr>
            <a:r>
              <a:rPr lang="cs-CZ" sz="4000" i="1" dirty="0"/>
              <a:t>(1)</a:t>
            </a:r>
            <a:r>
              <a:rPr lang="cs-CZ" sz="4000" dirty="0"/>
              <a:t> Připojí-li se manžel k návrhu na rozvod manželství, který podá druhý z manželů, soud manželství </a:t>
            </a:r>
            <a:r>
              <a:rPr lang="cs-CZ" sz="4000" b="1" dirty="0"/>
              <a:t>rozvede, aniž zjišťuje příčiny rozvratu manželství, dojde-li k závěru, že shodné tvrzení manželů, pokud se jedná o rozvrat manželství a o záměr dosáhnout rozvodu, je pravdivé</a:t>
            </a:r>
            <a:r>
              <a:rPr lang="cs-CZ" sz="4000" dirty="0"/>
              <a:t> a pokud</a:t>
            </a:r>
          </a:p>
          <a:p>
            <a:pPr marL="0" indent="0" algn="just">
              <a:buNone/>
            </a:pPr>
            <a:r>
              <a:rPr lang="cs-CZ" sz="4000" i="1" dirty="0"/>
              <a:t>a)</a:t>
            </a:r>
            <a:r>
              <a:rPr lang="cs-CZ" sz="4000" dirty="0"/>
              <a:t> ke dni zahájení řízení o rozvod </a:t>
            </a:r>
            <a:r>
              <a:rPr lang="cs-CZ" sz="4000" b="1" dirty="0"/>
              <a:t>trvalo manželství nejméně jeden rok a manželé spolu déle než šest měsíců nežijí</a:t>
            </a:r>
            <a:r>
              <a:rPr lang="cs-CZ" sz="4000" dirty="0"/>
              <a:t>,</a:t>
            </a:r>
          </a:p>
          <a:p>
            <a:pPr marL="0" indent="0" algn="just">
              <a:buNone/>
            </a:pPr>
            <a:r>
              <a:rPr lang="cs-CZ" sz="4000" i="1" dirty="0"/>
              <a:t>b)</a:t>
            </a:r>
            <a:r>
              <a:rPr lang="cs-CZ" sz="4000" dirty="0"/>
              <a:t> manželé, kteří jsou rodiči </a:t>
            </a:r>
            <a:r>
              <a:rPr lang="cs-CZ" sz="4000" b="1" dirty="0"/>
              <a:t>nezletilého dítěte</a:t>
            </a:r>
            <a:r>
              <a:rPr lang="cs-CZ" sz="4000" dirty="0"/>
              <a:t>, které </a:t>
            </a:r>
            <a:r>
              <a:rPr lang="cs-CZ" sz="4000" b="1" dirty="0"/>
              <a:t>nenabylo plné svéprávnosti, se dohodli na úpravě poměrů tohoto dítěte pro dobu po rozvodu a soud jejich dohodu schválil,</a:t>
            </a:r>
          </a:p>
          <a:p>
            <a:pPr marL="0" indent="0" algn="just">
              <a:buNone/>
            </a:pPr>
            <a:r>
              <a:rPr lang="cs-CZ" sz="4000" i="1" dirty="0"/>
              <a:t>c)</a:t>
            </a:r>
            <a:r>
              <a:rPr lang="cs-CZ" sz="4000" dirty="0"/>
              <a:t> manželé se </a:t>
            </a:r>
            <a:r>
              <a:rPr lang="cs-CZ" sz="4000" b="1" dirty="0"/>
              <a:t>dohodli na úpravě svých majetkových poměrů, svého bydlení, a popřípadě výživného </a:t>
            </a:r>
            <a:r>
              <a:rPr lang="cs-CZ" sz="4000" dirty="0"/>
              <a:t>pro dobu po tomto rozvodu.</a:t>
            </a:r>
          </a:p>
          <a:p>
            <a:pPr marL="0" indent="0" algn="just">
              <a:buNone/>
            </a:pPr>
            <a:r>
              <a:rPr lang="cs-CZ" sz="4000" i="1" dirty="0"/>
              <a:t>(2)</a:t>
            </a:r>
            <a:r>
              <a:rPr lang="cs-CZ" sz="4000" dirty="0"/>
              <a:t> Dohody uvedené v odstavci 1 písm. c) </a:t>
            </a:r>
            <a:r>
              <a:rPr lang="cs-CZ" sz="4000" b="1" dirty="0"/>
              <a:t>vyžadují písemnou formu a podpisy musí být úředně ověřeny</a:t>
            </a:r>
            <a:r>
              <a:rPr lang="cs-CZ" sz="4000" dirty="0"/>
              <a:t>.</a:t>
            </a:r>
          </a:p>
          <a:p>
            <a:pPr marL="0" indent="0">
              <a:buNone/>
            </a:pPr>
            <a:endParaRPr lang="cs-CZ" b="1" dirty="0"/>
          </a:p>
        </p:txBody>
      </p:sp>
    </p:spTree>
    <p:extLst>
      <p:ext uri="{BB962C8B-B14F-4D97-AF65-F5344CB8AC3E}">
        <p14:creationId xmlns="" xmlns:p14="http://schemas.microsoft.com/office/powerpoint/2010/main" val="2386451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432048"/>
          </a:xfrm>
        </p:spPr>
        <p:txBody>
          <a:bodyPr>
            <a:noAutofit/>
          </a:bodyPr>
          <a:lstStyle/>
          <a:p>
            <a:r>
              <a:rPr lang="cs-CZ" sz="2400" dirty="0"/>
              <a:t>PRÁVO I – </a:t>
            </a:r>
            <a:r>
              <a:rPr lang="cs-CZ" sz="2400" b="1" dirty="0"/>
              <a:t>teorie právní normy – normy dispozitivní a kogentní</a:t>
            </a:r>
            <a:endParaRPr lang="cs-CZ" sz="2400" dirty="0"/>
          </a:p>
        </p:txBody>
      </p:sp>
      <p:sp>
        <p:nvSpPr>
          <p:cNvPr id="3" name="Zástupný symbol pro obsah 2"/>
          <p:cNvSpPr>
            <a:spLocks noGrp="1"/>
          </p:cNvSpPr>
          <p:nvPr>
            <p:ph idx="1"/>
          </p:nvPr>
        </p:nvSpPr>
        <p:spPr>
          <a:xfrm>
            <a:off x="457200" y="908720"/>
            <a:ext cx="8229600" cy="5688632"/>
          </a:xfrm>
        </p:spPr>
        <p:txBody>
          <a:bodyPr>
            <a:normAutofit fontScale="92500" lnSpcReduction="20000"/>
          </a:bodyPr>
          <a:lstStyle/>
          <a:p>
            <a:pPr algn="just">
              <a:buNone/>
            </a:pPr>
            <a:r>
              <a:rPr lang="cs-CZ" dirty="0"/>
              <a:t>§ 196</a:t>
            </a:r>
          </a:p>
          <a:p>
            <a:pPr algn="just">
              <a:buNone/>
            </a:pPr>
            <a:r>
              <a:rPr lang="cs-CZ" b="1" dirty="0"/>
              <a:t>Zanedbání povinné výživy</a:t>
            </a:r>
          </a:p>
          <a:p>
            <a:pPr algn="just"/>
            <a:r>
              <a:rPr lang="cs-CZ" i="1" dirty="0"/>
              <a:t>(1)</a:t>
            </a:r>
            <a:r>
              <a:rPr lang="cs-CZ" dirty="0"/>
              <a:t> Kdo </a:t>
            </a:r>
            <a:r>
              <a:rPr lang="cs-CZ" b="1" dirty="0"/>
              <a:t>neplní, byť i z nedbalosti, svou zákonnou povinnost vyživovat nebo zaopatřovat jiného po dobu delší než čtyři měsíce</a:t>
            </a:r>
            <a:r>
              <a:rPr lang="cs-CZ" dirty="0"/>
              <a:t>, bude potrestán odnětím svobody až na jeden rok.</a:t>
            </a:r>
          </a:p>
          <a:p>
            <a:pPr algn="just"/>
            <a:r>
              <a:rPr lang="cs-CZ" i="1" dirty="0"/>
              <a:t>(2)</a:t>
            </a:r>
            <a:r>
              <a:rPr lang="cs-CZ" dirty="0"/>
              <a:t> Kdo </a:t>
            </a:r>
            <a:r>
              <a:rPr lang="cs-CZ" b="1" dirty="0"/>
              <a:t>se úmyslně vyhýbá plnění své zákonné povinnosti vyživovat nebo zaopatřovat jiného </a:t>
            </a:r>
            <a:r>
              <a:rPr lang="cs-CZ" dirty="0"/>
              <a:t>po dobu delší než čtyři měsíce, bude potrestán odnětím svobody až na dvě léta.</a:t>
            </a:r>
          </a:p>
          <a:p>
            <a:pPr algn="just"/>
            <a:r>
              <a:rPr lang="cs-CZ" i="1" dirty="0"/>
              <a:t>(3)</a:t>
            </a:r>
            <a:r>
              <a:rPr lang="cs-CZ" dirty="0"/>
              <a:t> Odnětím svobody na šest měsíců až tři léta bude pachatel potrestán, </a:t>
            </a:r>
            <a:r>
              <a:rPr lang="cs-CZ" b="1" dirty="0"/>
              <a:t>vydá-li činem uvedeným v odstavci 1 nebo 2 oprávněnou osobu nebezpečí nouze</a:t>
            </a:r>
            <a:r>
              <a:rPr lang="cs-CZ" b="1" dirty="0" smtClean="0"/>
              <a:t>.</a:t>
            </a:r>
          </a:p>
          <a:p>
            <a:pPr algn="just"/>
            <a:endParaRPr lang="cs-CZ" dirty="0"/>
          </a:p>
          <a:p>
            <a:pPr marL="0" indent="0">
              <a:buNone/>
            </a:pPr>
            <a:endParaRPr lang="cs-CZ" dirty="0"/>
          </a:p>
          <a:p>
            <a:pPr marL="0" indent="0">
              <a:buNone/>
            </a:pPr>
            <a:endParaRPr lang="cs-CZ" dirty="0"/>
          </a:p>
        </p:txBody>
      </p:sp>
    </p:spTree>
    <p:extLst>
      <p:ext uri="{BB962C8B-B14F-4D97-AF65-F5344CB8AC3E}">
        <p14:creationId xmlns="" xmlns:p14="http://schemas.microsoft.com/office/powerpoint/2010/main" val="2110797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PRÁVO I –</a:t>
            </a:r>
            <a:r>
              <a:rPr lang="cs-CZ" sz="3600" b="1" dirty="0" smtClean="0"/>
              <a:t> působnost právní normy</a:t>
            </a:r>
            <a:endParaRPr lang="cs-CZ" sz="3600" b="1" dirty="0"/>
          </a:p>
        </p:txBody>
      </p:sp>
      <p:sp>
        <p:nvSpPr>
          <p:cNvPr id="3" name="Zástupný symbol pro obsah 2"/>
          <p:cNvSpPr>
            <a:spLocks noGrp="1"/>
          </p:cNvSpPr>
          <p:nvPr>
            <p:ph idx="1"/>
          </p:nvPr>
        </p:nvSpPr>
        <p:spPr/>
        <p:txBody>
          <a:bodyPr>
            <a:normAutofit/>
          </a:bodyPr>
          <a:lstStyle/>
          <a:p>
            <a:pPr marL="514350" indent="-514350">
              <a:buFont typeface="+mj-lt"/>
              <a:buAutoNum type="alphaLcParenR"/>
            </a:pPr>
            <a:endParaRPr lang="cs-CZ" sz="2800" dirty="0" smtClean="0"/>
          </a:p>
          <a:p>
            <a:pPr marL="514350" indent="-514350">
              <a:buFont typeface="+mj-lt"/>
              <a:buAutoNum type="alphaLcParenR"/>
            </a:pPr>
            <a:r>
              <a:rPr lang="cs-CZ" sz="2800" b="1" dirty="0" smtClean="0"/>
              <a:t>Časová</a:t>
            </a:r>
            <a:r>
              <a:rPr lang="cs-CZ" sz="2800" dirty="0" smtClean="0"/>
              <a:t> – platnost x účinnost, derogace, retroaktivita práva</a:t>
            </a:r>
          </a:p>
          <a:p>
            <a:pPr marL="514350" indent="-514350">
              <a:buFont typeface="+mj-lt"/>
              <a:buAutoNum type="alphaLcParenR"/>
            </a:pPr>
            <a:endParaRPr lang="cs-CZ" sz="2800" dirty="0" smtClean="0"/>
          </a:p>
          <a:p>
            <a:pPr marL="514350" indent="-514350">
              <a:buFont typeface="+mj-lt"/>
              <a:buAutoNum type="alphaLcParenR"/>
            </a:pPr>
            <a:r>
              <a:rPr lang="cs-CZ" sz="2800" b="1" dirty="0" smtClean="0"/>
              <a:t>Prostorová</a:t>
            </a:r>
          </a:p>
          <a:p>
            <a:pPr marL="514350" indent="-514350">
              <a:buFont typeface="+mj-lt"/>
              <a:buAutoNum type="alphaLcParenR"/>
            </a:pPr>
            <a:endParaRPr lang="cs-CZ" sz="2800" b="1" dirty="0" smtClean="0"/>
          </a:p>
          <a:p>
            <a:pPr marL="514350" indent="-514350">
              <a:buFont typeface="+mj-lt"/>
              <a:buAutoNum type="alphaLcParenR"/>
            </a:pPr>
            <a:r>
              <a:rPr lang="cs-CZ" sz="2800" b="1" dirty="0" smtClean="0"/>
              <a:t>Osobní</a:t>
            </a:r>
            <a:endParaRPr lang="cs-CZ" sz="28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PRÁVO I – </a:t>
            </a:r>
            <a:r>
              <a:rPr lang="cs-CZ" sz="2800" b="1" dirty="0"/>
              <a:t>teorie právní normy – časová působnost</a:t>
            </a:r>
            <a:endParaRPr lang="cs-CZ" sz="2800" dirty="0"/>
          </a:p>
        </p:txBody>
      </p:sp>
      <p:sp>
        <p:nvSpPr>
          <p:cNvPr id="3" name="Zástupný symbol pro obsah 2"/>
          <p:cNvSpPr>
            <a:spLocks noGrp="1"/>
          </p:cNvSpPr>
          <p:nvPr>
            <p:ph idx="1"/>
          </p:nvPr>
        </p:nvSpPr>
        <p:spPr/>
        <p:txBody>
          <a:bodyPr>
            <a:normAutofit fontScale="62500" lnSpcReduction="20000"/>
          </a:bodyPr>
          <a:lstStyle/>
          <a:p>
            <a:pPr marL="0" indent="0">
              <a:buNone/>
            </a:pPr>
            <a:r>
              <a:rPr lang="cs-CZ" b="1" dirty="0" smtClean="0"/>
              <a:t>Platnost x účinnost</a:t>
            </a:r>
          </a:p>
          <a:p>
            <a:pPr marL="0" indent="0">
              <a:buNone/>
            </a:pPr>
            <a:r>
              <a:rPr lang="cs-CZ" sz="1800" dirty="0" smtClean="0"/>
              <a:t>Článek </a:t>
            </a:r>
            <a:r>
              <a:rPr lang="cs-CZ" sz="1800" dirty="0"/>
              <a:t>52</a:t>
            </a:r>
          </a:p>
          <a:p>
            <a:pPr marL="0" indent="0">
              <a:buNone/>
            </a:pPr>
            <a:r>
              <a:rPr lang="cs-CZ" sz="1800" dirty="0" smtClean="0"/>
              <a:t>(</a:t>
            </a:r>
            <a:r>
              <a:rPr lang="cs-CZ" sz="1800" dirty="0"/>
              <a:t>1) K platnosti zákona je třeba, aby byl vyhlášen.</a:t>
            </a:r>
          </a:p>
          <a:p>
            <a:pPr marL="0" indent="0">
              <a:buNone/>
            </a:pPr>
            <a:r>
              <a:rPr lang="cs-CZ" sz="1800" dirty="0"/>
              <a:t>(2) Způsob vyhlášení zákona a mezinárodní smlouvy stanoví zákon</a:t>
            </a:r>
            <a:r>
              <a:rPr lang="cs-CZ" sz="1800" dirty="0" smtClean="0"/>
              <a:t>.</a:t>
            </a:r>
          </a:p>
          <a:p>
            <a:pPr marL="0" indent="0">
              <a:buNone/>
            </a:pPr>
            <a:endParaRPr lang="cs-CZ" sz="1800" dirty="0"/>
          </a:p>
          <a:p>
            <a:pPr marL="0" indent="0">
              <a:buNone/>
            </a:pPr>
            <a:r>
              <a:rPr lang="cs-CZ" sz="1800" dirty="0"/>
              <a:t>§ 3</a:t>
            </a:r>
          </a:p>
          <a:p>
            <a:pPr marL="0" indent="0">
              <a:buNone/>
            </a:pPr>
            <a:endParaRPr lang="cs-CZ" sz="1800" dirty="0"/>
          </a:p>
          <a:p>
            <a:pPr marL="0" indent="0">
              <a:buNone/>
            </a:pPr>
            <a:r>
              <a:rPr lang="cs-CZ" sz="1800" dirty="0"/>
              <a:t>Platnost a účinnost právních předpisů</a:t>
            </a:r>
          </a:p>
          <a:p>
            <a:pPr marL="0" indent="0">
              <a:buNone/>
            </a:pPr>
            <a:endParaRPr lang="cs-CZ" sz="1800" dirty="0"/>
          </a:p>
          <a:p>
            <a:pPr marL="0" indent="0">
              <a:buNone/>
            </a:pPr>
            <a:r>
              <a:rPr lang="cs-CZ" sz="1800" dirty="0"/>
              <a:t>(1) Právní předpisy </a:t>
            </a:r>
            <a:r>
              <a:rPr lang="cs-CZ" sz="1800" b="1" dirty="0"/>
              <a:t>nabývají platnosti dnem jejich vyhlášení ve Sbírce zákonů</a:t>
            </a:r>
            <a:r>
              <a:rPr lang="cs-CZ" sz="1800" dirty="0"/>
              <a:t>.</a:t>
            </a:r>
          </a:p>
          <a:p>
            <a:pPr marL="0" indent="0">
              <a:buNone/>
            </a:pPr>
            <a:endParaRPr lang="cs-CZ" sz="1800" dirty="0"/>
          </a:p>
          <a:p>
            <a:pPr marL="0" indent="0">
              <a:buNone/>
            </a:pPr>
            <a:r>
              <a:rPr lang="cs-CZ" sz="1800" dirty="0"/>
              <a:t>(2) Dnem vyhlášení právního předpisu je den rozeslání příslušné částky Sbírky zákonů, uvedený v jejím záhlaví.</a:t>
            </a:r>
          </a:p>
          <a:p>
            <a:pPr marL="0" indent="0">
              <a:buNone/>
            </a:pPr>
            <a:endParaRPr lang="cs-CZ" sz="1800" dirty="0"/>
          </a:p>
          <a:p>
            <a:pPr marL="0" indent="0">
              <a:buNone/>
            </a:pPr>
            <a:r>
              <a:rPr lang="cs-CZ" sz="1800" dirty="0"/>
              <a:t>(3) Pokud </a:t>
            </a:r>
            <a:r>
              <a:rPr lang="cs-CZ" sz="1800" b="1" dirty="0"/>
              <a:t>není stanovena účinnost pozdější, nabývají právní předpisy účinnosti patnáctým dnem po vyhlášení</a:t>
            </a:r>
            <a:r>
              <a:rPr lang="cs-CZ" sz="1800" dirty="0"/>
              <a:t>. Vyžaduje-li to naléhavý obecný zájem, lze výjimečně stanovit dřívější počátek účinnosti, nejdříve však dnem vyhlášení.</a:t>
            </a:r>
          </a:p>
          <a:p>
            <a:pPr marL="0" indent="0">
              <a:buNone/>
            </a:pPr>
            <a:endParaRPr lang="cs-CZ" sz="1800" dirty="0"/>
          </a:p>
          <a:p>
            <a:pPr marL="0" indent="0">
              <a:buNone/>
            </a:pPr>
            <a:r>
              <a:rPr lang="cs-CZ" sz="1800" dirty="0"/>
              <a:t>(4) Právní předpisy uvedené v § 1 odst. 1 písm. d) a e) </a:t>
            </a:r>
            <a:r>
              <a:rPr lang="cs-CZ" sz="1800" b="1" dirty="0"/>
              <a:t>mohou být vyhlášeny nejdříve dnem, v němž je vyhlášen zákon, k jehož provedení jsou vydány</a:t>
            </a:r>
            <a:r>
              <a:rPr lang="cs-CZ" sz="1800" dirty="0"/>
              <a:t>; účinnosti mohou nabýt nejdříve dnem, k němuž nabývá účinnosti zákon, k jehož provedení jsou vydány. </a:t>
            </a:r>
          </a:p>
          <a:p>
            <a:pPr marL="0" indent="0">
              <a:buNone/>
            </a:pPr>
            <a:endParaRPr lang="cs-CZ" b="1" dirty="0" smtClean="0"/>
          </a:p>
          <a:p>
            <a:pPr marL="0" indent="0">
              <a:buNone/>
            </a:pPr>
            <a:r>
              <a:rPr lang="cs-CZ" b="1" dirty="0" err="1" smtClean="0"/>
              <a:t>Vacatio</a:t>
            </a:r>
            <a:r>
              <a:rPr lang="cs-CZ" b="1" dirty="0" smtClean="0"/>
              <a:t> </a:t>
            </a:r>
            <a:r>
              <a:rPr lang="cs-CZ" b="1" dirty="0" err="1" smtClean="0"/>
              <a:t>legis</a:t>
            </a:r>
            <a:endParaRPr lang="cs-CZ" b="1" dirty="0" smtClean="0"/>
          </a:p>
          <a:p>
            <a:pPr marL="0" indent="0">
              <a:buNone/>
            </a:pPr>
            <a:endParaRPr lang="cs-CZ" b="1" dirty="0" smtClean="0"/>
          </a:p>
          <a:p>
            <a:pPr marL="0" indent="0">
              <a:buNone/>
            </a:pPr>
            <a:r>
              <a:rPr lang="cs-CZ" b="1" dirty="0" smtClean="0"/>
              <a:t>Retroaktivita právní normy: pravá x nepravá</a:t>
            </a:r>
            <a:endParaRPr lang="cs-CZ" b="1" dirty="0"/>
          </a:p>
        </p:txBody>
      </p:sp>
    </p:spTree>
    <p:extLst>
      <p:ext uri="{BB962C8B-B14F-4D97-AF65-F5344CB8AC3E}">
        <p14:creationId xmlns="" xmlns:p14="http://schemas.microsoft.com/office/powerpoint/2010/main" val="1575005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Autofit/>
          </a:bodyPr>
          <a:lstStyle/>
          <a:p>
            <a:r>
              <a:rPr lang="cs-CZ" sz="2800" dirty="0"/>
              <a:t>PRÁVO I – </a:t>
            </a:r>
            <a:r>
              <a:rPr lang="cs-CZ" sz="2800" b="1" dirty="0"/>
              <a:t>teorie právní normy – časová působnost</a:t>
            </a:r>
            <a:endParaRPr lang="cs-CZ" sz="2800" dirty="0"/>
          </a:p>
        </p:txBody>
      </p:sp>
      <p:sp>
        <p:nvSpPr>
          <p:cNvPr id="3" name="Zástupný symbol pro obsah 2"/>
          <p:cNvSpPr>
            <a:spLocks noGrp="1"/>
          </p:cNvSpPr>
          <p:nvPr>
            <p:ph idx="1"/>
          </p:nvPr>
        </p:nvSpPr>
        <p:spPr>
          <a:xfrm>
            <a:off x="457200" y="1124744"/>
            <a:ext cx="8229600" cy="5328592"/>
          </a:xfrm>
        </p:spPr>
        <p:txBody>
          <a:bodyPr>
            <a:normAutofit fontScale="47500" lnSpcReduction="20000"/>
          </a:bodyPr>
          <a:lstStyle/>
          <a:p>
            <a:pPr marL="0" indent="0" algn="ctr">
              <a:buNone/>
            </a:pPr>
            <a:r>
              <a:rPr lang="cs-CZ" dirty="0" smtClean="0"/>
              <a:t>Zákon č. 40/2009</a:t>
            </a:r>
          </a:p>
          <a:p>
            <a:pPr marL="0" indent="0" algn="ctr">
              <a:buNone/>
            </a:pPr>
            <a:endParaRPr lang="cs-CZ" dirty="0" smtClean="0"/>
          </a:p>
          <a:p>
            <a:pPr marL="0" indent="0" algn="ctr">
              <a:buNone/>
            </a:pPr>
            <a:r>
              <a:rPr lang="cs-CZ" dirty="0" smtClean="0"/>
              <a:t>Díl 1 </a:t>
            </a:r>
            <a:r>
              <a:rPr lang="cs-CZ" b="1" dirty="0" smtClean="0"/>
              <a:t>Žádný </a:t>
            </a:r>
            <a:r>
              <a:rPr lang="cs-CZ" b="1" dirty="0"/>
              <a:t>trestný čin bez zákona</a:t>
            </a:r>
          </a:p>
          <a:p>
            <a:pPr marL="0" indent="0" algn="ctr">
              <a:buNone/>
            </a:pPr>
            <a:r>
              <a:rPr lang="cs-CZ" dirty="0"/>
              <a:t>§ 1</a:t>
            </a:r>
          </a:p>
          <a:p>
            <a:pPr marL="0" indent="0" algn="ctr">
              <a:buNone/>
            </a:pPr>
            <a:r>
              <a:rPr lang="cs-CZ" b="1" dirty="0"/>
              <a:t>Zákaz retroaktivity</a:t>
            </a:r>
          </a:p>
          <a:p>
            <a:pPr marL="0" indent="0" algn="ctr">
              <a:buNone/>
            </a:pPr>
            <a:r>
              <a:rPr lang="cs-CZ" b="1" dirty="0"/>
              <a:t>Čin je trestný, jen pokud jeho trestnost byla zákonem stanovena dříve, než byl spáchán.</a:t>
            </a:r>
          </a:p>
          <a:p>
            <a:pPr marL="0" indent="0" algn="ctr">
              <a:buNone/>
            </a:pPr>
            <a:r>
              <a:rPr lang="cs-CZ" dirty="0"/>
              <a:t>Díl 2</a:t>
            </a:r>
          </a:p>
          <a:p>
            <a:pPr marL="0" indent="0" algn="ctr">
              <a:buNone/>
            </a:pPr>
            <a:r>
              <a:rPr lang="cs-CZ" b="1" dirty="0"/>
              <a:t>Časová působnost</a:t>
            </a:r>
          </a:p>
          <a:p>
            <a:pPr marL="0" indent="0" algn="ctr">
              <a:buNone/>
            </a:pPr>
            <a:r>
              <a:rPr lang="cs-CZ" dirty="0"/>
              <a:t>§ 2</a:t>
            </a:r>
          </a:p>
          <a:p>
            <a:pPr marL="0" indent="0" algn="ctr">
              <a:buNone/>
            </a:pPr>
            <a:r>
              <a:rPr lang="cs-CZ" b="1" dirty="0"/>
              <a:t>Trestnost činu a doba jeho spáchání</a:t>
            </a:r>
          </a:p>
          <a:p>
            <a:pPr marL="0" indent="0">
              <a:buNone/>
            </a:pPr>
            <a:r>
              <a:rPr lang="cs-CZ" i="1" dirty="0"/>
              <a:t>(1)</a:t>
            </a:r>
            <a:r>
              <a:rPr lang="cs-CZ" dirty="0"/>
              <a:t> </a:t>
            </a:r>
            <a:r>
              <a:rPr lang="cs-CZ" b="1" dirty="0"/>
              <a:t>Trestnost činu se posuzuje podle zákona účinného v době, kdy byl čin spáchán; podle pozdějšího zákona se posuzuje jen tehdy, jestliže to je pro pachatele příznivější</a:t>
            </a:r>
            <a:r>
              <a:rPr lang="cs-CZ" dirty="0"/>
              <a:t>.</a:t>
            </a:r>
          </a:p>
          <a:p>
            <a:pPr marL="0" indent="0">
              <a:buNone/>
            </a:pPr>
            <a:r>
              <a:rPr lang="cs-CZ" i="1" dirty="0"/>
              <a:t>(2)</a:t>
            </a:r>
            <a:r>
              <a:rPr lang="cs-CZ" dirty="0"/>
              <a:t> Jestliže se zákon změní během páchání činu, užije se zákona, který je účinný při dokončení jednání, kterým je čin spáchán.</a:t>
            </a:r>
          </a:p>
          <a:p>
            <a:pPr marL="0" indent="0">
              <a:buNone/>
            </a:pPr>
            <a:r>
              <a:rPr lang="cs-CZ" i="1" dirty="0"/>
              <a:t>(3)</a:t>
            </a:r>
            <a:r>
              <a:rPr lang="cs-CZ" dirty="0"/>
              <a:t> Při pozdějších změnách zákona, který je účinný při dokončení jednání, jímž je čin spáchán, se užije zákona nejmírnějšího.</a:t>
            </a:r>
          </a:p>
          <a:p>
            <a:pPr marL="0" indent="0">
              <a:buNone/>
            </a:pPr>
            <a:r>
              <a:rPr lang="cs-CZ" i="1" dirty="0"/>
              <a:t>(4)</a:t>
            </a:r>
            <a:r>
              <a:rPr lang="cs-CZ" dirty="0"/>
              <a:t> Čin je spáchán v době, kdy pachatel nebo účastník konal nebo v případě opomenutí byl povinen konat. Není rozhodující, kdy následek nastane nebo kdy měl nastat.</a:t>
            </a:r>
          </a:p>
          <a:p>
            <a:pPr marL="0" indent="0" algn="ctr">
              <a:buNone/>
            </a:pPr>
            <a:r>
              <a:rPr lang="cs-CZ" dirty="0"/>
              <a:t>§ 3</a:t>
            </a:r>
          </a:p>
          <a:p>
            <a:pPr marL="0" indent="0" algn="ctr">
              <a:buNone/>
            </a:pPr>
            <a:r>
              <a:rPr lang="cs-CZ" b="1" dirty="0"/>
              <a:t>Užití zákona účinného v době rozhodování</a:t>
            </a:r>
          </a:p>
          <a:p>
            <a:pPr marL="0" indent="0">
              <a:buNone/>
            </a:pPr>
            <a:r>
              <a:rPr lang="cs-CZ" i="1" dirty="0"/>
              <a:t>(1)</a:t>
            </a:r>
            <a:r>
              <a:rPr lang="cs-CZ" dirty="0"/>
              <a:t> Pachateli lze </a:t>
            </a:r>
            <a:r>
              <a:rPr lang="cs-CZ" b="1" dirty="0"/>
              <a:t>uložit vždy pouze takový druh trestu, který dovoluje uložit zákon účinný v době, kdy se o trestném činu rozhoduje.</a:t>
            </a:r>
          </a:p>
          <a:p>
            <a:pPr marL="0" indent="0">
              <a:buNone/>
            </a:pPr>
            <a:r>
              <a:rPr lang="cs-CZ" i="1" dirty="0"/>
              <a:t>(2)</a:t>
            </a:r>
            <a:r>
              <a:rPr lang="cs-CZ" dirty="0"/>
              <a:t> O ochranném opatření se rozhodne vždy podle zákona účinného v době, kdy se o ochranném opatření rozhoduje.</a:t>
            </a:r>
          </a:p>
          <a:p>
            <a:endParaRPr lang="cs-CZ" dirty="0"/>
          </a:p>
        </p:txBody>
      </p:sp>
    </p:spTree>
    <p:extLst>
      <p:ext uri="{BB962C8B-B14F-4D97-AF65-F5344CB8AC3E}">
        <p14:creationId xmlns="" xmlns:p14="http://schemas.microsoft.com/office/powerpoint/2010/main" val="786553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Autofit/>
          </a:bodyPr>
          <a:lstStyle/>
          <a:p>
            <a:r>
              <a:rPr lang="cs-CZ" sz="2800" dirty="0"/>
              <a:t>PRÁVO I – </a:t>
            </a:r>
            <a:r>
              <a:rPr lang="cs-CZ" sz="2800" b="1" dirty="0"/>
              <a:t>teorie právní normy – </a:t>
            </a:r>
            <a:r>
              <a:rPr lang="cs-CZ" sz="2800" b="1" dirty="0" smtClean="0"/>
              <a:t>prostorová působnost</a:t>
            </a:r>
            <a:endParaRPr lang="cs-CZ" sz="2800" dirty="0"/>
          </a:p>
        </p:txBody>
      </p:sp>
      <p:sp>
        <p:nvSpPr>
          <p:cNvPr id="3" name="Zástupný symbol pro obsah 2"/>
          <p:cNvSpPr>
            <a:spLocks noGrp="1"/>
          </p:cNvSpPr>
          <p:nvPr>
            <p:ph idx="1"/>
          </p:nvPr>
        </p:nvSpPr>
        <p:spPr>
          <a:xfrm>
            <a:off x="457200" y="836712"/>
            <a:ext cx="8229600" cy="6264696"/>
          </a:xfrm>
        </p:spPr>
        <p:txBody>
          <a:bodyPr>
            <a:noAutofit/>
          </a:bodyPr>
          <a:lstStyle/>
          <a:p>
            <a:pPr marL="0" indent="0">
              <a:buNone/>
            </a:pPr>
            <a:r>
              <a:rPr lang="cs-CZ" sz="1400" dirty="0"/>
              <a:t>Díl 3</a:t>
            </a:r>
          </a:p>
          <a:p>
            <a:pPr marL="0" indent="0">
              <a:buNone/>
            </a:pPr>
            <a:r>
              <a:rPr lang="cs-CZ" sz="1400" b="1" dirty="0"/>
              <a:t>Místní působnost</a:t>
            </a:r>
          </a:p>
          <a:p>
            <a:pPr marL="0" indent="0">
              <a:buNone/>
            </a:pPr>
            <a:r>
              <a:rPr lang="cs-CZ" sz="1400" dirty="0"/>
              <a:t>§ </a:t>
            </a:r>
            <a:r>
              <a:rPr lang="cs-CZ" sz="1400" dirty="0" smtClean="0"/>
              <a:t>4 </a:t>
            </a:r>
            <a:r>
              <a:rPr lang="cs-CZ" sz="1400" b="1" dirty="0" smtClean="0"/>
              <a:t>Zásada </a:t>
            </a:r>
            <a:r>
              <a:rPr lang="cs-CZ" sz="1400" b="1" dirty="0"/>
              <a:t>teritoriality</a:t>
            </a:r>
          </a:p>
          <a:p>
            <a:pPr marL="0" indent="0">
              <a:buNone/>
            </a:pPr>
            <a:r>
              <a:rPr lang="cs-CZ" sz="1400" i="1" dirty="0"/>
              <a:t>(1)</a:t>
            </a:r>
            <a:r>
              <a:rPr lang="cs-CZ" sz="1400" dirty="0"/>
              <a:t> Podle zákona České republiky se posuzuje </a:t>
            </a:r>
            <a:r>
              <a:rPr lang="cs-CZ" sz="1400" b="1" dirty="0"/>
              <a:t>trestnost činu, který byl spáchán na jejím území</a:t>
            </a:r>
            <a:r>
              <a:rPr lang="cs-CZ" sz="1400" dirty="0"/>
              <a:t>.</a:t>
            </a:r>
          </a:p>
          <a:p>
            <a:pPr marL="0" indent="0">
              <a:buNone/>
            </a:pPr>
            <a:r>
              <a:rPr lang="cs-CZ" sz="1400" i="1" dirty="0"/>
              <a:t>(2)</a:t>
            </a:r>
            <a:r>
              <a:rPr lang="cs-CZ" sz="1400" dirty="0"/>
              <a:t> Trestný čin se považuje za spáchaný na území České republiky,</a:t>
            </a:r>
          </a:p>
          <a:p>
            <a:pPr marL="0" indent="0">
              <a:buNone/>
            </a:pPr>
            <a:r>
              <a:rPr lang="cs-CZ" sz="1400" i="1" dirty="0"/>
              <a:t>a)</a:t>
            </a:r>
            <a:r>
              <a:rPr lang="cs-CZ" sz="1400" dirty="0"/>
              <a:t> dopustil-li se tu pachatel zcela nebo zčásti jednání, i když porušení nebo ohrožení zájmu chráněného trestním zákonem nastalo nebo mělo nastat zcela nebo zčásti v cizině, nebo</a:t>
            </a:r>
          </a:p>
          <a:p>
            <a:pPr marL="0" indent="0">
              <a:buNone/>
            </a:pPr>
            <a:r>
              <a:rPr lang="cs-CZ" sz="1400" i="1" dirty="0"/>
              <a:t>b)</a:t>
            </a:r>
            <a:r>
              <a:rPr lang="cs-CZ" sz="1400" dirty="0"/>
              <a:t> porušil-li nebo ohrozil-li tu pachatel zájem chráněný trestním zákonem nebo měl-li tu alespoň zčásti takový následek nastat, i když se jednání dopustil v cizině.</a:t>
            </a:r>
          </a:p>
          <a:p>
            <a:pPr marL="0" indent="0">
              <a:buNone/>
            </a:pPr>
            <a:r>
              <a:rPr lang="cs-CZ" sz="1400" i="1" dirty="0"/>
              <a:t>(3)</a:t>
            </a:r>
            <a:r>
              <a:rPr lang="cs-CZ" sz="1400" dirty="0"/>
              <a:t> Účastenství je spácháno na území České republiky,</a:t>
            </a:r>
          </a:p>
          <a:p>
            <a:pPr marL="0" indent="0">
              <a:buNone/>
            </a:pPr>
            <a:r>
              <a:rPr lang="cs-CZ" sz="1400" i="1" dirty="0"/>
              <a:t>a)</a:t>
            </a:r>
            <a:r>
              <a:rPr lang="cs-CZ" sz="1400" dirty="0"/>
              <a:t> je-li tu spáchán čin pachatele, kdy místo spáchání takového činu se posuzuje obdobně podle odstavce 2, nebo</a:t>
            </a:r>
          </a:p>
          <a:p>
            <a:pPr marL="0" indent="0">
              <a:buNone/>
            </a:pPr>
            <a:r>
              <a:rPr lang="cs-CZ" sz="1400" i="1" dirty="0"/>
              <a:t>b)</a:t>
            </a:r>
            <a:r>
              <a:rPr lang="cs-CZ" sz="1400" dirty="0"/>
              <a:t> jednal-li tu zčásti účastník činu spáchaného v cizině.</a:t>
            </a:r>
          </a:p>
          <a:p>
            <a:pPr marL="0" indent="0">
              <a:buNone/>
            </a:pPr>
            <a:r>
              <a:rPr lang="cs-CZ" sz="1400" i="1" dirty="0"/>
              <a:t>(4)</a:t>
            </a:r>
            <a:r>
              <a:rPr lang="cs-CZ" sz="1400" dirty="0"/>
              <a:t> Jednal-li účastník na území České republiky, užije se na účastenství zákona České republiky bez ohledu na to, zda je čin pachatele v cizině trestný.</a:t>
            </a:r>
          </a:p>
          <a:p>
            <a:pPr marL="0" indent="0">
              <a:buNone/>
            </a:pPr>
            <a:r>
              <a:rPr lang="cs-CZ" sz="1400" dirty="0"/>
              <a:t>§ </a:t>
            </a:r>
            <a:r>
              <a:rPr lang="cs-CZ" sz="1400" dirty="0" smtClean="0"/>
              <a:t>5 </a:t>
            </a:r>
            <a:r>
              <a:rPr lang="cs-CZ" sz="1400" b="1" dirty="0" smtClean="0"/>
              <a:t>Zásada </a:t>
            </a:r>
            <a:r>
              <a:rPr lang="cs-CZ" sz="1400" b="1" dirty="0"/>
              <a:t>registrace</a:t>
            </a:r>
          </a:p>
          <a:p>
            <a:pPr marL="0" indent="0">
              <a:buNone/>
            </a:pPr>
            <a:r>
              <a:rPr lang="cs-CZ" sz="1400" dirty="0"/>
              <a:t>Podle </a:t>
            </a:r>
            <a:r>
              <a:rPr lang="cs-CZ" sz="1400" b="1" dirty="0"/>
              <a:t>zákona České republiky se posuzuje též trestnost činu, který byl spáchán mimo území České republiky na palubě lodi nebo jiného plavidla, anebo letadla nebo jiného vzdušného dopravního prostředku, které jsou registrovány v České republice</a:t>
            </a:r>
            <a:r>
              <a:rPr lang="cs-CZ" sz="1400" dirty="0"/>
              <a:t>. Místo spáchání takového činu se posuzuje obdobně podle § 4 odst. 2 a 3.</a:t>
            </a:r>
          </a:p>
          <a:p>
            <a:pPr marL="0" indent="0">
              <a:buNone/>
            </a:pPr>
            <a:r>
              <a:rPr lang="cs-CZ" sz="1400" dirty="0"/>
              <a:t>§ </a:t>
            </a:r>
            <a:r>
              <a:rPr lang="cs-CZ" sz="1400" dirty="0" smtClean="0"/>
              <a:t>6 </a:t>
            </a:r>
            <a:r>
              <a:rPr lang="cs-CZ" sz="1400" b="1" dirty="0" smtClean="0"/>
              <a:t>Zásada </a:t>
            </a:r>
            <a:r>
              <a:rPr lang="cs-CZ" sz="1400" b="1" dirty="0"/>
              <a:t>personality</a:t>
            </a:r>
          </a:p>
          <a:p>
            <a:pPr marL="0" indent="0">
              <a:buNone/>
            </a:pPr>
            <a:r>
              <a:rPr lang="cs-CZ" sz="1400" dirty="0"/>
              <a:t>Podle zákona České republiky se posuzuje i trestnost činu, </a:t>
            </a:r>
            <a:r>
              <a:rPr lang="cs-CZ" sz="1400" b="1" dirty="0"/>
              <a:t>který v cizině spáchal občan České republiky nebo osoba bez státní příslušnosti, která má na jejím území povolen trvalý pobyt</a:t>
            </a:r>
            <a:r>
              <a:rPr lang="cs-CZ" sz="1400" dirty="0"/>
              <a:t>.</a:t>
            </a:r>
          </a:p>
          <a:p>
            <a:pPr marL="0" indent="0">
              <a:buNone/>
            </a:pPr>
            <a:endParaRPr lang="cs-CZ" sz="1050" dirty="0"/>
          </a:p>
        </p:txBody>
      </p:sp>
    </p:spTree>
    <p:extLst>
      <p:ext uri="{BB962C8B-B14F-4D97-AF65-F5344CB8AC3E}">
        <p14:creationId xmlns="" xmlns:p14="http://schemas.microsoft.com/office/powerpoint/2010/main" val="657857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dirty="0"/>
              <a:t>PRÁVO I – </a:t>
            </a:r>
            <a:r>
              <a:rPr lang="cs-CZ" sz="2800" b="1" dirty="0"/>
              <a:t>teorie právní normy – </a:t>
            </a:r>
            <a:r>
              <a:rPr lang="cs-CZ" sz="2800" b="1" dirty="0" smtClean="0"/>
              <a:t>osobní působnost</a:t>
            </a:r>
            <a:endParaRPr lang="cs-CZ" sz="2800" dirty="0"/>
          </a:p>
        </p:txBody>
      </p:sp>
      <p:sp>
        <p:nvSpPr>
          <p:cNvPr id="3" name="Zástupný symbol pro obsah 2"/>
          <p:cNvSpPr>
            <a:spLocks noGrp="1"/>
          </p:cNvSpPr>
          <p:nvPr>
            <p:ph idx="1"/>
          </p:nvPr>
        </p:nvSpPr>
        <p:spPr/>
        <p:txBody>
          <a:bodyPr>
            <a:normAutofit fontScale="47500" lnSpcReduction="20000"/>
          </a:bodyPr>
          <a:lstStyle/>
          <a:p>
            <a:pPr marL="0" indent="0">
              <a:buNone/>
            </a:pPr>
            <a:r>
              <a:rPr lang="cs-CZ" dirty="0"/>
              <a:t>Článek 26</a:t>
            </a:r>
          </a:p>
          <a:p>
            <a:pPr marL="0" indent="0">
              <a:buNone/>
            </a:pPr>
            <a:endParaRPr lang="cs-CZ" dirty="0"/>
          </a:p>
          <a:p>
            <a:pPr marL="0" indent="0">
              <a:buNone/>
            </a:pPr>
            <a:r>
              <a:rPr lang="cs-CZ" dirty="0"/>
              <a:t>Poslanci a senátoři vykonávají svůj mandát osobně v souladu se svým slibem a nejsou přitom vázáni žádnými příkazy.</a:t>
            </a:r>
          </a:p>
          <a:p>
            <a:pPr marL="0" indent="0">
              <a:buNone/>
            </a:pPr>
            <a:endParaRPr lang="cs-CZ" dirty="0"/>
          </a:p>
          <a:p>
            <a:pPr marL="0" indent="0">
              <a:buNone/>
            </a:pPr>
            <a:r>
              <a:rPr lang="cs-CZ" dirty="0"/>
              <a:t>Článek 27</a:t>
            </a:r>
          </a:p>
          <a:p>
            <a:pPr marL="0" indent="0">
              <a:buNone/>
            </a:pPr>
            <a:endParaRPr lang="cs-CZ" dirty="0"/>
          </a:p>
          <a:p>
            <a:pPr marL="0" indent="0">
              <a:buNone/>
            </a:pPr>
            <a:r>
              <a:rPr lang="cs-CZ" dirty="0"/>
              <a:t>(1) Poslance ani senátora </a:t>
            </a:r>
            <a:r>
              <a:rPr lang="cs-CZ" b="1" dirty="0"/>
              <a:t>nelze postihnout pro hlasování v Poslanecké sněmovně nebo Senátu nebo jejich orgánech.</a:t>
            </a:r>
          </a:p>
          <a:p>
            <a:pPr marL="0" indent="0">
              <a:buNone/>
            </a:pPr>
            <a:r>
              <a:rPr lang="cs-CZ" dirty="0"/>
              <a:t>(2</a:t>
            </a:r>
            <a:r>
              <a:rPr lang="cs-CZ" b="1" dirty="0"/>
              <a:t>) Za projevy učiněné v Poslanecké sněmovně nebo Senátu nebo v jejich orgánech nelze poslance nebo senátora trestně stíhat.</a:t>
            </a:r>
            <a:r>
              <a:rPr lang="cs-CZ" dirty="0"/>
              <a:t> Poslanec nebo senátor podléhá jen disciplinární pravomoci komory jejímž je členem.</a:t>
            </a:r>
          </a:p>
          <a:p>
            <a:pPr marL="0" indent="0">
              <a:buNone/>
            </a:pPr>
            <a:r>
              <a:rPr lang="cs-CZ" dirty="0"/>
              <a:t>(3) </a:t>
            </a:r>
            <a:r>
              <a:rPr lang="cs-CZ" b="1" dirty="0"/>
              <a:t>Za přestupky poslanec nebo senátor podléhá jen disciplinární pravomoci komory, </a:t>
            </a:r>
            <a:r>
              <a:rPr lang="cs-CZ" dirty="0"/>
              <a:t>jejímž je členem, pokud zákon nestanoví jinak.</a:t>
            </a:r>
          </a:p>
          <a:p>
            <a:pPr marL="0" indent="0">
              <a:buNone/>
            </a:pPr>
            <a:r>
              <a:rPr lang="cs-CZ" dirty="0"/>
              <a:t>(4) Poslance ani senátora </a:t>
            </a:r>
            <a:r>
              <a:rPr lang="cs-CZ" b="1" dirty="0"/>
              <a:t>nelze trestně stíhat bez souhlasu komory, jejímž je členem. Odepře-li komora souhlas, je trestní stíhání po dobu trvání mandátu vyloučeno.</a:t>
            </a:r>
          </a:p>
          <a:p>
            <a:pPr marL="0" indent="0">
              <a:buNone/>
            </a:pPr>
            <a:r>
              <a:rPr lang="cs-CZ" dirty="0"/>
              <a:t>(5) Poslance nebo senátora lze </a:t>
            </a:r>
            <a:r>
              <a:rPr lang="cs-CZ" b="1" dirty="0"/>
              <a:t>zadržet, jen byl-li dopaden při páchání trestného činu nebo bezprostředně poté. Příslušný orgán je povinen zadržení ihned oznámit předsedovi komory, jejímž je zadržený členem; nedá-li předseda komory do 24 hodin od zadržení souhlas k odevzdání zadrženého soudu, je příslušný orgán povinen ho propustit</a:t>
            </a:r>
            <a:r>
              <a:rPr lang="cs-CZ" dirty="0"/>
              <a:t>. Na </a:t>
            </a:r>
            <a:r>
              <a:rPr lang="cs-CZ" b="1" dirty="0"/>
              <a:t>své první následující schůzi komora rozhodne o přípustnosti stíhání </a:t>
            </a:r>
            <a:r>
              <a:rPr lang="cs-CZ" dirty="0"/>
              <a:t>s konečnou platností. </a:t>
            </a:r>
          </a:p>
        </p:txBody>
      </p:sp>
    </p:spTree>
    <p:extLst>
      <p:ext uri="{BB962C8B-B14F-4D97-AF65-F5344CB8AC3E}">
        <p14:creationId xmlns="" xmlns:p14="http://schemas.microsoft.com/office/powerpoint/2010/main" val="3188114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514350" indent="-514350">
              <a:buAutoNum type="alphaLcParenR"/>
            </a:pPr>
            <a:r>
              <a:rPr lang="cs-CZ" sz="2800" b="1" dirty="0" smtClean="0"/>
              <a:t>Obecně závazné pravidlo  chování, jehož dodržování zajišťuje stát donucením</a:t>
            </a:r>
          </a:p>
          <a:p>
            <a:pPr marL="514350" indent="-514350">
              <a:buAutoNum type="alphaLcParenR"/>
            </a:pPr>
            <a:endParaRPr lang="cs-CZ" sz="2800" b="1" dirty="0" smtClean="0"/>
          </a:p>
          <a:p>
            <a:pPr marL="514350" indent="-514350">
              <a:buAutoNum type="alphaLcParenR"/>
            </a:pPr>
            <a:r>
              <a:rPr lang="cs-CZ" sz="2800" b="1" dirty="0" smtClean="0"/>
              <a:t>Právní norma = regulativ lidského chování</a:t>
            </a:r>
          </a:p>
          <a:p>
            <a:pPr marL="514350" indent="-514350">
              <a:buAutoNum type="alphaLcParenR"/>
            </a:pPr>
            <a:endParaRPr lang="cs-CZ" sz="2800" b="1" dirty="0" smtClean="0"/>
          </a:p>
          <a:p>
            <a:pPr marL="514350" indent="-514350">
              <a:buAutoNum type="alphaLcParenR"/>
            </a:pPr>
            <a:r>
              <a:rPr lang="cs-CZ" sz="2800" b="1" dirty="0" smtClean="0"/>
              <a:t>Právní norma není totožná  textem právního předpisu</a:t>
            </a:r>
          </a:p>
        </p:txBody>
      </p:sp>
      <p:sp>
        <p:nvSpPr>
          <p:cNvPr id="4" name="Nadpis 1"/>
          <p:cNvSpPr>
            <a:spLocks noGrp="1"/>
          </p:cNvSpPr>
          <p:nvPr>
            <p:ph type="title"/>
          </p:nvPr>
        </p:nvSpPr>
        <p:spPr/>
        <p:txBody>
          <a:bodyPr>
            <a:normAutofit/>
          </a:bodyPr>
          <a:lstStyle/>
          <a:p>
            <a:r>
              <a:rPr lang="cs-CZ" sz="3600" dirty="0" smtClean="0"/>
              <a:t>PRÁVO I – </a:t>
            </a:r>
            <a:r>
              <a:rPr lang="cs-CZ" sz="3600" b="1" dirty="0" smtClean="0"/>
              <a:t>Právní norma</a:t>
            </a:r>
            <a:endParaRPr lang="cs-CZ" sz="36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r>
              <a:rPr lang="cs-CZ" sz="3600" dirty="0" smtClean="0"/>
              <a:t>PRÁVO I </a:t>
            </a:r>
            <a:r>
              <a:rPr lang="cs-CZ" sz="3600" b="1" dirty="0" smtClean="0"/>
              <a:t>–  logicko-systematické členění práva</a:t>
            </a:r>
            <a:endParaRPr lang="cs-CZ" sz="3600" b="1" dirty="0"/>
          </a:p>
        </p:txBody>
      </p:sp>
      <p:sp>
        <p:nvSpPr>
          <p:cNvPr id="3" name="Zástupný symbol pro obsah 2"/>
          <p:cNvSpPr>
            <a:spLocks noGrp="1"/>
          </p:cNvSpPr>
          <p:nvPr>
            <p:ph idx="1"/>
          </p:nvPr>
        </p:nvSpPr>
        <p:spPr>
          <a:xfrm>
            <a:off x="457200" y="836712"/>
            <a:ext cx="8147248" cy="5289451"/>
          </a:xfrm>
        </p:spPr>
        <p:txBody>
          <a:bodyPr>
            <a:normAutofit fontScale="55000" lnSpcReduction="20000"/>
          </a:bodyPr>
          <a:lstStyle/>
          <a:p>
            <a:pPr>
              <a:buNone/>
            </a:pPr>
            <a:endParaRPr lang="cs-CZ" sz="2400" b="1" u="sng" dirty="0" smtClean="0"/>
          </a:p>
          <a:p>
            <a:pPr>
              <a:buNone/>
            </a:pPr>
            <a:r>
              <a:rPr lang="cs-CZ" sz="2400" b="1" u="sng" dirty="0" smtClean="0"/>
              <a:t>právní odvětví:</a:t>
            </a:r>
            <a:r>
              <a:rPr lang="cs-CZ" sz="2400" b="1" dirty="0" smtClean="0"/>
              <a:t>   ústavní právo, správní právo a finanční právo, občanské a rodinné, obchodní, pracovní, trestní, právo sociálního zabezpečení, právo životního prostředí</a:t>
            </a:r>
            <a:endParaRPr lang="cs-CZ" sz="2400" b="1" u="sng" dirty="0" smtClean="0"/>
          </a:p>
          <a:p>
            <a:pPr>
              <a:buNone/>
            </a:pPr>
            <a:endParaRPr lang="cs-CZ" sz="2400" b="1" u="sng" dirty="0" smtClean="0"/>
          </a:p>
          <a:p>
            <a:pPr>
              <a:buNone/>
            </a:pPr>
            <a:r>
              <a:rPr lang="cs-CZ" sz="2400" b="1" u="sng" dirty="0" smtClean="0"/>
              <a:t>Základní členění:</a:t>
            </a:r>
          </a:p>
          <a:p>
            <a:pPr marL="457200" indent="-457200">
              <a:buAutoNum type="alphaLcParenR"/>
            </a:pPr>
            <a:endParaRPr lang="cs-CZ" sz="2400" b="1" dirty="0" smtClean="0"/>
          </a:p>
          <a:p>
            <a:pPr marL="457200" indent="-457200">
              <a:buAutoNum type="alphaLcParenR"/>
            </a:pPr>
            <a:r>
              <a:rPr lang="cs-CZ" sz="2400" b="1" dirty="0" smtClean="0"/>
              <a:t>Právo mezinárodní x vnitrostátní</a:t>
            </a:r>
          </a:p>
          <a:p>
            <a:pPr marL="457200" indent="-457200">
              <a:buAutoNum type="alphaLcParenR"/>
            </a:pPr>
            <a:endParaRPr lang="cs-CZ" sz="2400" b="1" dirty="0" smtClean="0"/>
          </a:p>
          <a:p>
            <a:pPr marL="457200" indent="-457200">
              <a:buAutoNum type="alphaLcParenR"/>
            </a:pPr>
            <a:r>
              <a:rPr lang="cs-CZ" sz="2400" b="1" dirty="0" smtClean="0"/>
              <a:t>Veřejné x soukromé</a:t>
            </a:r>
          </a:p>
          <a:p>
            <a:pPr>
              <a:buNone/>
            </a:pPr>
            <a:endParaRPr lang="cs-CZ" sz="2500" b="1" dirty="0" smtClean="0"/>
          </a:p>
          <a:p>
            <a:pPr>
              <a:buNone/>
            </a:pPr>
            <a:r>
              <a:rPr lang="cs-CZ" sz="2500" b="1" dirty="0" smtClean="0"/>
              <a:t>Teorie zájmová</a:t>
            </a:r>
          </a:p>
          <a:p>
            <a:pPr marL="514350" indent="-514350">
              <a:buNone/>
            </a:pPr>
            <a:r>
              <a:rPr lang="cs-CZ" sz="2200" i="1" dirty="0" smtClean="0"/>
              <a:t>	„Publicum </a:t>
            </a:r>
            <a:r>
              <a:rPr lang="cs-CZ" sz="2200" i="1" dirty="0" err="1" smtClean="0"/>
              <a:t>ius</a:t>
            </a:r>
            <a:r>
              <a:rPr lang="cs-CZ" sz="2200" i="1" dirty="0" smtClean="0"/>
              <a:t> </a:t>
            </a:r>
            <a:r>
              <a:rPr lang="cs-CZ" sz="2200" i="1" dirty="0" err="1" smtClean="0"/>
              <a:t>est</a:t>
            </a:r>
            <a:r>
              <a:rPr lang="cs-CZ" sz="2200" i="1" dirty="0" smtClean="0"/>
              <a:t>, </a:t>
            </a:r>
            <a:r>
              <a:rPr lang="cs-CZ" sz="2200" i="1" dirty="0" err="1" smtClean="0"/>
              <a:t>quod</a:t>
            </a:r>
            <a:r>
              <a:rPr lang="cs-CZ" sz="2200" i="1" dirty="0" smtClean="0"/>
              <a:t> ad </a:t>
            </a:r>
            <a:r>
              <a:rPr lang="cs-CZ" sz="2200" i="1" dirty="0" err="1" smtClean="0"/>
              <a:t>statum</a:t>
            </a:r>
            <a:r>
              <a:rPr lang="cs-CZ" sz="2200" i="1" dirty="0" smtClean="0"/>
              <a:t> </a:t>
            </a:r>
            <a:r>
              <a:rPr lang="cs-CZ" sz="2200" i="1" dirty="0" err="1" smtClean="0"/>
              <a:t>rei</a:t>
            </a:r>
            <a:r>
              <a:rPr lang="cs-CZ" sz="2200" i="1" dirty="0" smtClean="0"/>
              <a:t> </a:t>
            </a:r>
            <a:r>
              <a:rPr lang="cs-CZ" sz="2200" i="1" dirty="0" err="1" smtClean="0"/>
              <a:t>Romanae</a:t>
            </a:r>
            <a:r>
              <a:rPr lang="cs-CZ" sz="2200" i="1" dirty="0" smtClean="0"/>
              <a:t> </a:t>
            </a:r>
            <a:r>
              <a:rPr lang="cs-CZ" sz="2200" i="1" dirty="0" err="1" smtClean="0"/>
              <a:t>spectat</a:t>
            </a:r>
            <a:r>
              <a:rPr lang="cs-CZ" sz="2200" i="1" dirty="0" smtClean="0"/>
              <a:t>, </a:t>
            </a:r>
            <a:r>
              <a:rPr lang="cs-CZ" sz="2200" i="1" dirty="0" err="1" smtClean="0"/>
              <a:t>privatum</a:t>
            </a:r>
            <a:r>
              <a:rPr lang="cs-CZ" sz="2200" i="1" dirty="0" smtClean="0"/>
              <a:t> </a:t>
            </a:r>
            <a:r>
              <a:rPr lang="cs-CZ" sz="2200" i="1" dirty="0" err="1" smtClean="0"/>
              <a:t>quod</a:t>
            </a:r>
            <a:r>
              <a:rPr lang="cs-CZ" sz="2200" i="1" dirty="0" smtClean="0"/>
              <a:t> ad </a:t>
            </a:r>
            <a:r>
              <a:rPr lang="cs-CZ" sz="2200" i="1" dirty="0" err="1" smtClean="0"/>
              <a:t>singulorum</a:t>
            </a:r>
            <a:r>
              <a:rPr lang="cs-CZ" sz="2200" i="1" dirty="0" smtClean="0"/>
              <a:t> </a:t>
            </a:r>
            <a:r>
              <a:rPr lang="cs-CZ" sz="2200" i="1" dirty="0" err="1" smtClean="0"/>
              <a:t>utilitatem</a:t>
            </a:r>
            <a:r>
              <a:rPr lang="cs-CZ" sz="2200" i="1" dirty="0" smtClean="0"/>
              <a:t>“</a:t>
            </a:r>
            <a:r>
              <a:rPr lang="cs-CZ" sz="2200" dirty="0" smtClean="0"/>
              <a:t> (Veřejné právo je to, které se týká římského státu, soukromé to, které se týká prospěchu jednotlivců). </a:t>
            </a:r>
            <a:r>
              <a:rPr lang="cs-CZ" sz="2200" dirty="0" err="1" smtClean="0"/>
              <a:t>Ulpianus</a:t>
            </a:r>
            <a:r>
              <a:rPr lang="cs-CZ" sz="2200" dirty="0" smtClean="0"/>
              <a:t> (</a:t>
            </a:r>
            <a:r>
              <a:rPr lang="cs-CZ" sz="2200" dirty="0" err="1" smtClean="0"/>
              <a:t>Digesta</a:t>
            </a:r>
            <a:r>
              <a:rPr lang="cs-CZ" sz="2200" dirty="0" smtClean="0"/>
              <a:t>)</a:t>
            </a:r>
            <a:endParaRPr lang="cs-CZ" sz="2200" b="1" dirty="0" smtClean="0"/>
          </a:p>
          <a:p>
            <a:pPr marL="514350" indent="-514350">
              <a:buNone/>
            </a:pPr>
            <a:endParaRPr lang="cs-CZ" sz="2500" b="1" dirty="0" smtClean="0"/>
          </a:p>
          <a:p>
            <a:pPr marL="514350" indent="-514350">
              <a:buNone/>
            </a:pPr>
            <a:r>
              <a:rPr lang="cs-CZ" sz="2500" b="1" dirty="0" smtClean="0"/>
              <a:t>Teorie mocenská (organizační)</a:t>
            </a:r>
          </a:p>
          <a:p>
            <a:pPr marL="514350" indent="-514350">
              <a:buNone/>
            </a:pPr>
            <a:r>
              <a:rPr lang="cs-CZ" sz="2200" dirty="0" smtClean="0"/>
              <a:t>	podle toho, zda účastníci právního poměru jsou k sobě navzájem ve vztahu nadřízenosti a podřízenosti (subordinace) </a:t>
            </a:r>
          </a:p>
          <a:p>
            <a:pPr marL="514350" indent="-514350">
              <a:buNone/>
            </a:pPr>
            <a:endParaRPr lang="cs-CZ" sz="2500" b="1" dirty="0" smtClean="0"/>
          </a:p>
          <a:p>
            <a:pPr marL="514350" indent="-514350">
              <a:buNone/>
            </a:pPr>
            <a:r>
              <a:rPr lang="cs-CZ" sz="2500" b="1" dirty="0" smtClean="0"/>
              <a:t>Teorie organická (subjektů, </a:t>
            </a:r>
            <a:r>
              <a:rPr lang="cs-CZ" sz="2500" b="1" dirty="0" err="1" smtClean="0"/>
              <a:t>Subjektstheorie</a:t>
            </a:r>
            <a:r>
              <a:rPr lang="cs-CZ" sz="2500" b="1" dirty="0" smtClean="0"/>
              <a:t>)</a:t>
            </a:r>
          </a:p>
          <a:p>
            <a:pPr>
              <a:buNone/>
            </a:pPr>
            <a:r>
              <a:rPr lang="cs-CZ" sz="2200" dirty="0" smtClean="0"/>
              <a:t>	podle toho, zda se právní subjekt ocitá v určitém právním vztahu z důvodů svého členství v některé veřejné korporaci (př. stát, obec, profesní komora</a:t>
            </a:r>
            <a:r>
              <a:rPr lang="cs-CZ" sz="2400" dirty="0" smtClean="0"/>
              <a:t>)</a:t>
            </a:r>
            <a:endParaRPr lang="cs-CZ" sz="2400" b="1" dirty="0" smtClean="0"/>
          </a:p>
          <a:p>
            <a:pPr marL="457200" indent="-457200">
              <a:buAutoNum type="alphaLcParenR"/>
            </a:pPr>
            <a:endParaRPr lang="cs-CZ" sz="2400" b="1" dirty="0" smtClean="0"/>
          </a:p>
          <a:p>
            <a:pPr marL="457200" indent="-457200">
              <a:buAutoNum type="alphaLcParenR"/>
            </a:pPr>
            <a:r>
              <a:rPr lang="cs-CZ" sz="2400" b="1" dirty="0" smtClean="0"/>
              <a:t>Hmotné x procesní</a:t>
            </a:r>
          </a:p>
          <a:p>
            <a:pPr marL="457200" indent="-457200">
              <a:buAutoNum type="alphaLcParenR"/>
            </a:pPr>
            <a:endParaRPr lang="cs-CZ" sz="2400" b="1" dirty="0" smtClean="0"/>
          </a:p>
          <a:p>
            <a:pPr marL="457200" indent="-457200">
              <a:buAutoNum type="alphaLcParenR"/>
            </a:pPr>
            <a:r>
              <a:rPr lang="cs-CZ" sz="2400" b="1" dirty="0" smtClean="0"/>
              <a:t>Evropské  právo:</a:t>
            </a:r>
          </a:p>
          <a:p>
            <a:pPr marL="457200" indent="-457200">
              <a:buNone/>
            </a:pPr>
            <a:r>
              <a:rPr lang="cs-CZ" sz="2400" b="1" dirty="0" smtClean="0"/>
              <a:t>			</a:t>
            </a:r>
            <a:r>
              <a:rPr lang="cs-CZ" sz="2400" b="1" dirty="0" err="1" smtClean="0"/>
              <a:t>Komunitární</a:t>
            </a:r>
            <a:r>
              <a:rPr lang="cs-CZ" sz="2400" b="1" dirty="0" smtClean="0"/>
              <a:t> x unijní</a:t>
            </a:r>
          </a:p>
          <a:p>
            <a:pPr marL="457200" indent="-457200">
              <a:buNone/>
            </a:pPr>
            <a:r>
              <a:rPr lang="cs-CZ" sz="2400" b="1" dirty="0" smtClean="0"/>
              <a:t>			Primární x sekundární</a:t>
            </a:r>
          </a:p>
          <a:p>
            <a:pPr marL="457200" indent="-457200">
              <a:buFontTx/>
              <a:buChar char="-"/>
            </a:pPr>
            <a:endParaRPr lang="cs-CZ" sz="24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85000" lnSpcReduction="20000"/>
          </a:bodyPr>
          <a:lstStyle/>
          <a:p>
            <a:pPr>
              <a:buNone/>
            </a:pPr>
            <a:r>
              <a:rPr lang="cs-CZ" b="1" dirty="0" smtClean="0"/>
              <a:t>Předmět</a:t>
            </a:r>
            <a:r>
              <a:rPr lang="cs-CZ" dirty="0" smtClean="0"/>
              <a:t>:</a:t>
            </a:r>
          </a:p>
          <a:p>
            <a:pPr>
              <a:buNone/>
            </a:pPr>
            <a:r>
              <a:rPr lang="cs-CZ" dirty="0" smtClean="0"/>
              <a:t>	a) právní chování (konativní/omisivní)</a:t>
            </a:r>
          </a:p>
          <a:p>
            <a:pPr lvl="1">
              <a:buNone/>
            </a:pPr>
            <a:endParaRPr lang="cs-CZ" dirty="0" smtClean="0"/>
          </a:p>
          <a:p>
            <a:pPr lvl="1">
              <a:buFontTx/>
              <a:buChar char="-"/>
            </a:pPr>
            <a:r>
              <a:rPr lang="cs-CZ" sz="2600" dirty="0" smtClean="0"/>
              <a:t>Dare – dát</a:t>
            </a:r>
          </a:p>
          <a:p>
            <a:pPr lvl="1">
              <a:buFontTx/>
              <a:buChar char="-"/>
            </a:pPr>
            <a:endParaRPr lang="cs-CZ" sz="2600" dirty="0" smtClean="0"/>
          </a:p>
          <a:p>
            <a:pPr lvl="1">
              <a:buFontTx/>
              <a:buChar char="-"/>
            </a:pPr>
            <a:r>
              <a:rPr lang="cs-CZ" sz="2600" dirty="0" err="1" smtClean="0"/>
              <a:t>Facere</a:t>
            </a:r>
            <a:r>
              <a:rPr lang="cs-CZ" sz="2600" dirty="0" smtClean="0"/>
              <a:t> – činit</a:t>
            </a:r>
          </a:p>
          <a:p>
            <a:pPr lvl="1">
              <a:buFontTx/>
              <a:buChar char="-"/>
            </a:pPr>
            <a:endParaRPr lang="cs-CZ" sz="2600" dirty="0" smtClean="0"/>
          </a:p>
          <a:p>
            <a:pPr lvl="1">
              <a:buFontTx/>
              <a:buChar char="-"/>
            </a:pPr>
            <a:r>
              <a:rPr lang="cs-CZ" sz="2600" dirty="0" err="1" smtClean="0"/>
              <a:t>Omittere</a:t>
            </a:r>
            <a:r>
              <a:rPr lang="cs-CZ" sz="2600" dirty="0" smtClean="0"/>
              <a:t> – zdržet se</a:t>
            </a:r>
          </a:p>
          <a:p>
            <a:pPr lvl="1">
              <a:buFontTx/>
              <a:buChar char="-"/>
            </a:pPr>
            <a:endParaRPr lang="cs-CZ" sz="2600" dirty="0" smtClean="0"/>
          </a:p>
          <a:p>
            <a:pPr lvl="1">
              <a:buFontTx/>
              <a:buChar char="-"/>
            </a:pPr>
            <a:r>
              <a:rPr lang="cs-CZ" sz="2600" dirty="0" err="1" smtClean="0"/>
              <a:t>Pati</a:t>
            </a:r>
            <a:r>
              <a:rPr lang="cs-CZ" sz="2600" dirty="0" smtClean="0"/>
              <a:t> – strpět</a:t>
            </a:r>
          </a:p>
          <a:p>
            <a:pPr lvl="1">
              <a:buNone/>
            </a:pPr>
            <a:endParaRPr lang="cs-CZ" sz="3200" dirty="0" smtClean="0"/>
          </a:p>
          <a:p>
            <a:pPr lvl="1">
              <a:buNone/>
            </a:pPr>
            <a:r>
              <a:rPr lang="cs-CZ" sz="3200" dirty="0" smtClean="0"/>
              <a:t>b)  Objekt chování = věc</a:t>
            </a:r>
          </a:p>
        </p:txBody>
      </p:sp>
      <p:sp>
        <p:nvSpPr>
          <p:cNvPr id="4" name="Nadpis 1"/>
          <p:cNvSpPr>
            <a:spLocks noGrp="1"/>
          </p:cNvSpPr>
          <p:nvPr>
            <p:ph type="title"/>
          </p:nvPr>
        </p:nvSpPr>
        <p:spPr/>
        <p:txBody>
          <a:bodyPr>
            <a:normAutofit/>
          </a:bodyPr>
          <a:lstStyle/>
          <a:p>
            <a:r>
              <a:rPr lang="cs-CZ" sz="3600" dirty="0" smtClean="0"/>
              <a:t>PRÁVO I </a:t>
            </a:r>
            <a:r>
              <a:rPr lang="cs-CZ" sz="3600" b="1" dirty="0" smtClean="0"/>
              <a:t>–  subjektivní právo</a:t>
            </a:r>
            <a:endParaRPr lang="cs-CZ" sz="36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PRÁVO I </a:t>
            </a:r>
            <a:r>
              <a:rPr lang="cs-CZ" b="1" dirty="0" smtClean="0"/>
              <a:t>–  subjektivní právo - druhy</a:t>
            </a:r>
            <a:endParaRPr lang="cs-CZ" dirty="0"/>
          </a:p>
        </p:txBody>
      </p:sp>
      <p:sp>
        <p:nvSpPr>
          <p:cNvPr id="3" name="Zástupný symbol pro obsah 2"/>
          <p:cNvSpPr>
            <a:spLocks noGrp="1"/>
          </p:cNvSpPr>
          <p:nvPr>
            <p:ph idx="1"/>
          </p:nvPr>
        </p:nvSpPr>
        <p:spPr/>
        <p:txBody>
          <a:bodyPr>
            <a:normAutofit fontScale="92500" lnSpcReduction="20000"/>
          </a:bodyPr>
          <a:lstStyle/>
          <a:p>
            <a:pPr marL="514350" indent="-514350">
              <a:buFont typeface="+mj-lt"/>
              <a:buAutoNum type="alphaLcParenR"/>
            </a:pPr>
            <a:r>
              <a:rPr lang="cs-CZ" b="1" dirty="0" smtClean="0"/>
              <a:t>Soukromá  x veřejná</a:t>
            </a:r>
          </a:p>
          <a:p>
            <a:pPr marL="514350" indent="-514350">
              <a:buFont typeface="+mj-lt"/>
              <a:buAutoNum type="alphaLcParenR"/>
            </a:pPr>
            <a:endParaRPr lang="cs-CZ" b="1" dirty="0" smtClean="0"/>
          </a:p>
          <a:p>
            <a:pPr marL="514350" indent="-514350">
              <a:buFont typeface="+mj-lt"/>
              <a:buAutoNum type="alphaLcParenR"/>
            </a:pPr>
            <a:r>
              <a:rPr lang="cs-CZ" b="1" dirty="0" smtClean="0"/>
              <a:t>Hmotná x procesní</a:t>
            </a:r>
          </a:p>
          <a:p>
            <a:pPr marL="514350" indent="-514350">
              <a:buFont typeface="+mj-lt"/>
              <a:buAutoNum type="alphaLcParenR"/>
            </a:pPr>
            <a:endParaRPr lang="cs-CZ" b="1" dirty="0" smtClean="0"/>
          </a:p>
          <a:p>
            <a:pPr marL="514350" indent="-514350">
              <a:buFont typeface="+mj-lt"/>
              <a:buAutoNum type="alphaLcParenR"/>
            </a:pPr>
            <a:r>
              <a:rPr lang="cs-CZ" b="1" dirty="0" smtClean="0"/>
              <a:t>Relativní x absolutní</a:t>
            </a:r>
          </a:p>
          <a:p>
            <a:pPr marL="514350" indent="-514350">
              <a:buFont typeface="+mj-lt"/>
              <a:buAutoNum type="alphaLcParenR"/>
            </a:pPr>
            <a:endParaRPr lang="cs-CZ" b="1" dirty="0" smtClean="0"/>
          </a:p>
          <a:p>
            <a:pPr marL="514350" indent="-514350">
              <a:buFont typeface="+mj-lt"/>
              <a:buAutoNum type="alphaLcParenR"/>
            </a:pPr>
            <a:r>
              <a:rPr lang="cs-CZ" b="1" dirty="0" smtClean="0"/>
              <a:t>Základní lidská práva a svobody</a:t>
            </a:r>
          </a:p>
          <a:p>
            <a:pPr marL="514350" indent="-514350">
              <a:buFont typeface="+mj-lt"/>
              <a:buAutoNum type="alphaLcParenR"/>
            </a:pPr>
            <a:endParaRPr lang="cs-CZ" dirty="0" smtClean="0"/>
          </a:p>
          <a:p>
            <a:pPr marL="514350" indent="-514350">
              <a:buNone/>
            </a:pPr>
            <a:r>
              <a:rPr lang="cs-CZ" dirty="0" smtClean="0"/>
              <a:t>Pojem „</a:t>
            </a:r>
            <a:r>
              <a:rPr lang="cs-CZ" b="1" dirty="0" smtClean="0"/>
              <a:t>právní</a:t>
            </a:r>
            <a:r>
              <a:rPr lang="cs-CZ" dirty="0" smtClean="0"/>
              <a:t> </a:t>
            </a:r>
            <a:r>
              <a:rPr lang="cs-CZ" b="1" dirty="0" smtClean="0"/>
              <a:t>nárok</a:t>
            </a:r>
            <a:r>
              <a:rPr lang="cs-CZ" dirty="0" smtClean="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1143000"/>
          </a:xfrm>
        </p:spPr>
        <p:txBody>
          <a:bodyPr>
            <a:normAutofit/>
          </a:bodyPr>
          <a:lstStyle/>
          <a:p>
            <a:r>
              <a:rPr lang="cs-CZ" sz="3600" dirty="0" smtClean="0"/>
              <a:t>PRÁVO I – </a:t>
            </a:r>
            <a:r>
              <a:rPr lang="cs-CZ" sz="3600" b="1" dirty="0" smtClean="0"/>
              <a:t>struktura právní normy</a:t>
            </a:r>
            <a:endParaRPr lang="cs-CZ" sz="3600" b="1" dirty="0"/>
          </a:p>
        </p:txBody>
      </p:sp>
      <p:sp>
        <p:nvSpPr>
          <p:cNvPr id="3" name="Zástupný symbol pro obsah 2"/>
          <p:cNvSpPr>
            <a:spLocks noGrp="1"/>
          </p:cNvSpPr>
          <p:nvPr>
            <p:ph idx="1"/>
          </p:nvPr>
        </p:nvSpPr>
        <p:spPr>
          <a:xfrm>
            <a:off x="457200" y="1196752"/>
            <a:ext cx="8229600" cy="4929411"/>
          </a:xfrm>
        </p:spPr>
        <p:txBody>
          <a:bodyPr>
            <a:normAutofit fontScale="70000" lnSpcReduction="20000"/>
          </a:bodyPr>
          <a:lstStyle/>
          <a:p>
            <a:pPr marL="514350" indent="-514350" algn="just">
              <a:buFont typeface="+mj-lt"/>
              <a:buAutoNum type="alphaUcPeriod"/>
            </a:pPr>
            <a:endParaRPr lang="cs-CZ" b="1" dirty="0" smtClean="0"/>
          </a:p>
          <a:p>
            <a:pPr marL="514350" indent="-514350" algn="just">
              <a:buFont typeface="+mj-lt"/>
              <a:buAutoNum type="alphaUcPeriod"/>
            </a:pPr>
            <a:r>
              <a:rPr lang="cs-CZ" b="1" dirty="0" smtClean="0"/>
              <a:t>Hypotéza </a:t>
            </a:r>
            <a:r>
              <a:rPr lang="cs-CZ" dirty="0" smtClean="0"/>
              <a:t>– </a:t>
            </a:r>
            <a:r>
              <a:rPr lang="cs-CZ" dirty="0" smtClean="0"/>
              <a:t>podmínky </a:t>
            </a:r>
            <a:r>
              <a:rPr lang="cs-CZ" dirty="0"/>
              <a:t>realizace </a:t>
            </a:r>
            <a:r>
              <a:rPr lang="cs-CZ" dirty="0" smtClean="0"/>
              <a:t>normy, podmínky </a:t>
            </a:r>
            <a:r>
              <a:rPr lang="cs-CZ" dirty="0"/>
              <a:t>za nichž nastane dispozice popřípadě </a:t>
            </a:r>
            <a:r>
              <a:rPr lang="cs-CZ" dirty="0" smtClean="0"/>
              <a:t>sankce, podmínky, které </a:t>
            </a:r>
            <a:r>
              <a:rPr lang="cs-CZ" dirty="0"/>
              <a:t>musí nastat, aby norma působila a mohla se uplatnit na jednotlivé </a:t>
            </a:r>
            <a:r>
              <a:rPr lang="cs-CZ" dirty="0" smtClean="0"/>
              <a:t>případy, např. </a:t>
            </a:r>
            <a:r>
              <a:rPr lang="cs-CZ" dirty="0"/>
              <a:t>okruh adresátů, časová působnost, </a:t>
            </a:r>
            <a:r>
              <a:rPr lang="cs-CZ" dirty="0" smtClean="0"/>
              <a:t>…</a:t>
            </a:r>
          </a:p>
          <a:p>
            <a:pPr marL="514350" indent="-514350" algn="just">
              <a:buFont typeface="+mj-lt"/>
              <a:buAutoNum type="alphaUcPeriod"/>
            </a:pPr>
            <a:endParaRPr lang="cs-CZ" dirty="0" smtClean="0"/>
          </a:p>
          <a:p>
            <a:pPr marL="534988" indent="-534988" algn="just">
              <a:buNone/>
            </a:pPr>
            <a:r>
              <a:rPr lang="cs-CZ" sz="3100" b="1" dirty="0" smtClean="0"/>
              <a:t>B. 	Dispozice</a:t>
            </a:r>
            <a:r>
              <a:rPr lang="cs-CZ" b="1" dirty="0" smtClean="0"/>
              <a:t> </a:t>
            </a:r>
            <a:r>
              <a:rPr lang="cs-CZ" dirty="0" smtClean="0"/>
              <a:t>– vlastní </a:t>
            </a:r>
            <a:r>
              <a:rPr lang="cs-CZ" dirty="0"/>
              <a:t>pravidlo </a:t>
            </a:r>
            <a:r>
              <a:rPr lang="cs-CZ" dirty="0" smtClean="0"/>
              <a:t>chování, jádro normy, které </a:t>
            </a:r>
            <a:r>
              <a:rPr lang="cs-CZ" dirty="0"/>
              <a:t>nemůže </a:t>
            </a:r>
            <a:r>
              <a:rPr lang="cs-CZ" dirty="0" smtClean="0"/>
              <a:t>absentovat, jednotlivé </a:t>
            </a:r>
            <a:r>
              <a:rPr lang="cs-CZ" dirty="0"/>
              <a:t>žádoucí modality chování, tj. z hlediska normotvůrce příkaz, zákaz, dovolení a z hlediska adresáta </a:t>
            </a:r>
            <a:r>
              <a:rPr lang="cs-CZ" dirty="0" smtClean="0"/>
              <a:t>oprávnění </a:t>
            </a:r>
            <a:r>
              <a:rPr lang="cs-CZ" dirty="0"/>
              <a:t>a </a:t>
            </a:r>
            <a:r>
              <a:rPr lang="cs-CZ" dirty="0" smtClean="0"/>
              <a:t>povinnost</a:t>
            </a:r>
          </a:p>
          <a:p>
            <a:pPr marL="534988" indent="-534988" algn="just">
              <a:buNone/>
            </a:pPr>
            <a:endParaRPr lang="cs-CZ" dirty="0" smtClean="0"/>
          </a:p>
          <a:p>
            <a:pPr marL="534988" indent="-534988" algn="just">
              <a:buNone/>
            </a:pPr>
            <a:r>
              <a:rPr lang="cs-CZ" b="1" dirty="0" smtClean="0"/>
              <a:t>C. 	Sankce </a:t>
            </a:r>
            <a:r>
              <a:rPr lang="cs-CZ" dirty="0" smtClean="0"/>
              <a:t>–</a:t>
            </a:r>
            <a:r>
              <a:rPr lang="cs-CZ" b="1" dirty="0" smtClean="0"/>
              <a:t> </a:t>
            </a:r>
            <a:r>
              <a:rPr lang="cs-CZ" dirty="0" smtClean="0"/>
              <a:t>právní následek protiprávnosti, </a:t>
            </a:r>
            <a:r>
              <a:rPr lang="cs-CZ" dirty="0"/>
              <a:t>újma za porušení právních povinností stanovených v dispozici právní </a:t>
            </a:r>
            <a:r>
              <a:rPr lang="cs-CZ" dirty="0" smtClean="0"/>
              <a:t>normy</a:t>
            </a:r>
          </a:p>
          <a:p>
            <a:pPr marL="534988" indent="-534988" algn="just">
              <a:buNone/>
            </a:pPr>
            <a:r>
              <a:rPr lang="cs-CZ" dirty="0" smtClean="0"/>
              <a:t>	imperfektní norma („lex imperfekta“) = </a:t>
            </a:r>
            <a:r>
              <a:rPr lang="cs-CZ" dirty="0"/>
              <a:t>norma bez sankce</a:t>
            </a:r>
            <a:r>
              <a:rPr lang="cs-CZ"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7638"/>
            <a:ext cx="8229600" cy="4708525"/>
          </a:xfrm>
        </p:spPr>
        <p:txBody>
          <a:bodyPr/>
          <a:lstStyle/>
          <a:p>
            <a:r>
              <a:rPr lang="cs-CZ" b="1" dirty="0"/>
              <a:t>trichotomická</a:t>
            </a:r>
            <a:r>
              <a:rPr lang="cs-CZ" dirty="0"/>
              <a:t> (podmíněná věta): hypotéza-dispozice-sankce (sankce nastává v případe nedodržení dispozice</a:t>
            </a:r>
            <a:r>
              <a:rPr lang="cs-CZ" dirty="0" smtClean="0"/>
              <a:t>)</a:t>
            </a:r>
          </a:p>
          <a:p>
            <a:endParaRPr lang="cs-CZ" dirty="0"/>
          </a:p>
          <a:p>
            <a:r>
              <a:rPr lang="cs-CZ" b="1" dirty="0" err="1"/>
              <a:t>tetrachomická</a:t>
            </a:r>
            <a:r>
              <a:rPr lang="cs-CZ" dirty="0"/>
              <a:t> o dvou částech: hypotéza-dispozice, nedodržení </a:t>
            </a:r>
            <a:r>
              <a:rPr lang="cs-CZ" dirty="0" smtClean="0"/>
              <a:t>dispozice-sankce</a:t>
            </a:r>
            <a:endParaRPr lang="cs-CZ" dirty="0"/>
          </a:p>
        </p:txBody>
      </p:sp>
      <p:sp>
        <p:nvSpPr>
          <p:cNvPr id="4" name="Nadpis 1"/>
          <p:cNvSpPr>
            <a:spLocks noGrp="1"/>
          </p:cNvSpPr>
          <p:nvPr>
            <p:ph type="title"/>
          </p:nvPr>
        </p:nvSpPr>
        <p:spPr/>
        <p:txBody>
          <a:bodyPr>
            <a:normAutofit/>
          </a:bodyPr>
          <a:lstStyle/>
          <a:p>
            <a:r>
              <a:rPr lang="cs-CZ" sz="3600" dirty="0" smtClean="0"/>
              <a:t>PRÁVO I – </a:t>
            </a:r>
            <a:r>
              <a:rPr lang="cs-CZ" sz="3600" b="1" dirty="0" smtClean="0"/>
              <a:t>struktura právní normy</a:t>
            </a:r>
            <a:endParaRPr lang="cs-CZ" sz="3600" b="1" dirty="0"/>
          </a:p>
        </p:txBody>
      </p:sp>
    </p:spTree>
    <p:extLst>
      <p:ext uri="{BB962C8B-B14F-4D97-AF65-F5344CB8AC3E}">
        <p14:creationId xmlns:p14="http://schemas.microsoft.com/office/powerpoint/2010/main" xmlns="" val="1877551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346050"/>
          </a:xfrm>
        </p:spPr>
        <p:txBody>
          <a:bodyPr>
            <a:normAutofit fontScale="90000"/>
          </a:bodyPr>
          <a:lstStyle/>
          <a:p>
            <a:r>
              <a:rPr lang="cs-CZ" sz="3600" dirty="0" smtClean="0"/>
              <a:t>PRÁVO I – </a:t>
            </a:r>
            <a:r>
              <a:rPr lang="cs-CZ" sz="3600" b="1" dirty="0" smtClean="0"/>
              <a:t>struktura právní normy</a:t>
            </a:r>
            <a:endParaRPr lang="cs-CZ" sz="3600" b="1" dirty="0"/>
          </a:p>
        </p:txBody>
      </p:sp>
      <p:sp>
        <p:nvSpPr>
          <p:cNvPr id="3" name="Zástupný symbol pro obsah 2"/>
          <p:cNvSpPr>
            <a:spLocks noGrp="1"/>
          </p:cNvSpPr>
          <p:nvPr>
            <p:ph idx="1"/>
          </p:nvPr>
        </p:nvSpPr>
        <p:spPr>
          <a:xfrm>
            <a:off x="457200" y="620688"/>
            <a:ext cx="8229600" cy="5904656"/>
          </a:xfrm>
        </p:spPr>
        <p:txBody>
          <a:bodyPr>
            <a:normAutofit fontScale="62500" lnSpcReduction="20000"/>
          </a:bodyPr>
          <a:lstStyle/>
          <a:p>
            <a:pPr>
              <a:buNone/>
            </a:pPr>
            <a:r>
              <a:rPr lang="cs-CZ" sz="2400" b="1" dirty="0" smtClean="0"/>
              <a:t>Hypotézy a dispozice:</a:t>
            </a:r>
          </a:p>
          <a:p>
            <a:pPr marL="457200" indent="-457200">
              <a:buFont typeface="+mj-lt"/>
              <a:buAutoNum type="alphaLcParenR"/>
            </a:pPr>
            <a:r>
              <a:rPr lang="cs-CZ" sz="2400" b="1" dirty="0" smtClean="0"/>
              <a:t>Relativně abstraktní </a:t>
            </a:r>
            <a:r>
              <a:rPr lang="cs-CZ" sz="2400" dirty="0" smtClean="0"/>
              <a:t>-  (</a:t>
            </a:r>
            <a:r>
              <a:rPr lang="cs-CZ" sz="2400" dirty="0"/>
              <a:t>větší prostor pro uvážení soudu a dalších orgánů veřejné moci aplikujících </a:t>
            </a:r>
            <a:r>
              <a:rPr lang="cs-CZ" sz="2400" dirty="0" smtClean="0"/>
              <a:t>normy, nemůže </a:t>
            </a:r>
            <a:r>
              <a:rPr lang="cs-CZ" sz="2400" dirty="0"/>
              <a:t>být příliš široká či vůbec zcela vágní, (kde je právo neurčité, tam není </a:t>
            </a:r>
            <a:r>
              <a:rPr lang="cs-CZ" sz="2400" dirty="0" smtClean="0"/>
              <a:t>práva)</a:t>
            </a:r>
          </a:p>
          <a:p>
            <a:pPr marL="457200" indent="-457200">
              <a:buFont typeface="+mj-lt"/>
              <a:buAutoNum type="alphaLcParenR"/>
            </a:pPr>
            <a:r>
              <a:rPr lang="cs-CZ" sz="2500" b="1" dirty="0" smtClean="0"/>
              <a:t>relativně </a:t>
            </a:r>
            <a:r>
              <a:rPr lang="cs-CZ" sz="2500" b="1" dirty="0"/>
              <a:t>konkrétní </a:t>
            </a:r>
            <a:r>
              <a:rPr lang="cs-CZ" sz="2500" dirty="0"/>
              <a:t>- nevytváří </a:t>
            </a:r>
            <a:r>
              <a:rPr lang="cs-CZ" sz="2500" dirty="0" smtClean="0"/>
              <a:t>prostor </a:t>
            </a:r>
            <a:r>
              <a:rPr lang="cs-CZ" sz="2500" dirty="0"/>
              <a:t>pro uvážení při </a:t>
            </a:r>
            <a:r>
              <a:rPr lang="cs-CZ" sz="2500" dirty="0" smtClean="0"/>
              <a:t>aplikaci, vyšší </a:t>
            </a:r>
            <a:r>
              <a:rPr lang="cs-CZ" sz="2500" dirty="0"/>
              <a:t>míra právní jistoty pro adresáty norem</a:t>
            </a:r>
          </a:p>
          <a:p>
            <a:pPr marL="0" indent="0">
              <a:buNone/>
            </a:pPr>
            <a:endParaRPr lang="cs-CZ" sz="2400" b="1" dirty="0" smtClean="0"/>
          </a:p>
          <a:p>
            <a:pPr marL="0" indent="0">
              <a:buNone/>
            </a:pPr>
            <a:r>
              <a:rPr lang="cs-CZ" sz="2400" b="1" dirty="0" smtClean="0"/>
              <a:t>Vymezení hypotézy /dispozice, výčet:</a:t>
            </a:r>
          </a:p>
          <a:p>
            <a:pPr marL="0" indent="0">
              <a:buNone/>
            </a:pPr>
            <a:endParaRPr lang="cs-CZ" sz="2400" b="1" dirty="0" smtClean="0"/>
          </a:p>
          <a:p>
            <a:pPr marL="457200" indent="-457200" algn="just">
              <a:buFont typeface="+mj-lt"/>
              <a:buAutoNum type="alphaLcParenR"/>
            </a:pPr>
            <a:r>
              <a:rPr lang="cs-CZ" sz="2400" b="1" dirty="0" smtClean="0"/>
              <a:t>Taxativní </a:t>
            </a:r>
            <a:r>
              <a:rPr lang="cs-CZ" sz="2600" dirty="0"/>
              <a:t>- úplný, uzavřený výčet, nelze přihlédnout k jiným než uvedeným podmínkám, nelze ukládat jiné než uvedené sankce, výčet právních povinností a sankcí, taxativní musí být vymezení působnosti orgánů veřejné </a:t>
            </a:r>
            <a:r>
              <a:rPr lang="cs-CZ" sz="2600" dirty="0" smtClean="0"/>
              <a:t>moci</a:t>
            </a:r>
          </a:p>
          <a:p>
            <a:pPr marL="457200" indent="-457200" algn="just">
              <a:buFont typeface="+mj-lt"/>
              <a:buAutoNum type="alphaLcParenR"/>
            </a:pPr>
            <a:r>
              <a:rPr lang="cs-CZ" sz="2500" b="1" dirty="0" smtClean="0"/>
              <a:t>Demonstrativní</a:t>
            </a:r>
            <a:r>
              <a:rPr lang="cs-CZ" sz="2500" dirty="0" smtClean="0"/>
              <a:t> </a:t>
            </a:r>
            <a:r>
              <a:rPr lang="cs-CZ" sz="2500" dirty="0"/>
              <a:t>- </a:t>
            </a:r>
            <a:r>
              <a:rPr lang="cs-CZ" sz="2500" dirty="0" err="1" smtClean="0"/>
              <a:t>příkladmý</a:t>
            </a:r>
            <a:r>
              <a:rPr lang="cs-CZ" sz="2500" dirty="0" smtClean="0"/>
              <a:t> </a:t>
            </a:r>
            <a:r>
              <a:rPr lang="cs-CZ" sz="2500" dirty="0"/>
              <a:t>výčet, prostor pro uvážení pro soudy a další orgány veřejné moci aplikující právní normy, obraty typu „zejména„, „například“, „jiné okolnosti„ v recentním právním státě nelze demonstrativně stanovit právní povinnosti a sankce za jejich nedodržení</a:t>
            </a:r>
          </a:p>
          <a:p>
            <a:pPr marL="457200" indent="-457200">
              <a:buAutoNum type="alphaLcParenR"/>
            </a:pPr>
            <a:endParaRPr lang="cs-CZ" sz="2400" dirty="0" smtClean="0"/>
          </a:p>
          <a:p>
            <a:pPr marL="457200" indent="-457200">
              <a:buNone/>
            </a:pPr>
            <a:r>
              <a:rPr lang="cs-CZ" sz="2400" b="1" dirty="0" smtClean="0"/>
              <a:t>Hypotézy:</a:t>
            </a:r>
          </a:p>
          <a:p>
            <a:pPr marL="457200" indent="-457200">
              <a:buNone/>
            </a:pPr>
            <a:r>
              <a:rPr lang="cs-CZ" sz="2400" dirty="0" smtClean="0"/>
              <a:t>Jednoznačné x alternativní</a:t>
            </a:r>
          </a:p>
          <a:p>
            <a:pPr marL="457200" indent="-457200">
              <a:buNone/>
            </a:pPr>
            <a:endParaRPr lang="cs-CZ" sz="2400" dirty="0" smtClean="0"/>
          </a:p>
          <a:p>
            <a:pPr marL="457200" indent="-457200">
              <a:buNone/>
            </a:pPr>
            <a:r>
              <a:rPr lang="cs-CZ" sz="2400" b="1" dirty="0" smtClean="0"/>
              <a:t>Sankce:</a:t>
            </a:r>
          </a:p>
          <a:p>
            <a:pPr marL="457200" indent="-457200">
              <a:buAutoNum type="alphaLcParenR"/>
            </a:pPr>
            <a:r>
              <a:rPr lang="cs-CZ" sz="2400" b="1" dirty="0" smtClean="0"/>
              <a:t>Absolutně určité </a:t>
            </a:r>
            <a:r>
              <a:rPr lang="cs-CZ" sz="2400" dirty="0" smtClean="0"/>
              <a:t>- </a:t>
            </a:r>
            <a:r>
              <a:rPr lang="da-DK" sz="2400" dirty="0"/>
              <a:t>stanoven druh </a:t>
            </a:r>
            <a:r>
              <a:rPr lang="cs-CZ" sz="2400" dirty="0" smtClean="0"/>
              <a:t>sankce </a:t>
            </a:r>
            <a:r>
              <a:rPr lang="da-DK" sz="2400" dirty="0" smtClean="0"/>
              <a:t>i je</a:t>
            </a:r>
            <a:r>
              <a:rPr lang="cs-CZ" sz="2400" dirty="0" smtClean="0"/>
              <a:t>jí</a:t>
            </a:r>
            <a:r>
              <a:rPr lang="da-DK" sz="2400" dirty="0" smtClean="0"/>
              <a:t> </a:t>
            </a:r>
            <a:r>
              <a:rPr lang="da-DK" sz="2400" dirty="0"/>
              <a:t>výše</a:t>
            </a:r>
            <a:endParaRPr lang="cs-CZ" sz="2400" dirty="0" smtClean="0"/>
          </a:p>
          <a:p>
            <a:pPr marL="457200" indent="-457200">
              <a:buAutoNum type="alphaLcParenR"/>
            </a:pPr>
            <a:r>
              <a:rPr lang="cs-CZ" sz="2400" b="1" dirty="0" smtClean="0"/>
              <a:t>Relativně určité </a:t>
            </a:r>
            <a:r>
              <a:rPr lang="cs-CZ" sz="2400" dirty="0" smtClean="0"/>
              <a:t>- </a:t>
            </a:r>
            <a:r>
              <a:rPr lang="cs-CZ" sz="2400" dirty="0"/>
              <a:t>stanoven druh </a:t>
            </a:r>
            <a:r>
              <a:rPr lang="cs-CZ" sz="2400" dirty="0" smtClean="0"/>
              <a:t>sankce a její výše </a:t>
            </a:r>
            <a:r>
              <a:rPr lang="cs-CZ" sz="2400" dirty="0"/>
              <a:t>v určitém </a:t>
            </a:r>
            <a:r>
              <a:rPr lang="cs-CZ" sz="2400" dirty="0" smtClean="0"/>
              <a:t>rozmezí</a:t>
            </a:r>
          </a:p>
          <a:p>
            <a:pPr marL="457200" indent="-457200">
              <a:buAutoNum type="alphaLcParenR"/>
            </a:pPr>
            <a:r>
              <a:rPr lang="cs-CZ" sz="2400" b="1" dirty="0" smtClean="0"/>
              <a:t>Neurčité</a:t>
            </a:r>
            <a:r>
              <a:rPr lang="cs-CZ" sz="2400" dirty="0" smtClean="0"/>
              <a:t> - </a:t>
            </a:r>
            <a:r>
              <a:rPr lang="pl-PL" sz="2400" dirty="0"/>
              <a:t>nestanoven ani druh trestu, ani jeho </a:t>
            </a:r>
            <a:r>
              <a:rPr lang="pl-PL" sz="2400" dirty="0" smtClean="0"/>
              <a:t>výše  </a:t>
            </a:r>
            <a:endParaRPr lang="cs-CZ" sz="24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t>PRÁVO I – </a:t>
            </a:r>
            <a:r>
              <a:rPr lang="cs-CZ" sz="3600" b="1" dirty="0" smtClean="0"/>
              <a:t>druhy právních norem</a:t>
            </a:r>
            <a:endParaRPr lang="cs-CZ" sz="3600" b="1" dirty="0"/>
          </a:p>
        </p:txBody>
      </p:sp>
      <p:sp>
        <p:nvSpPr>
          <p:cNvPr id="3" name="Zástupný symbol pro obsah 2"/>
          <p:cNvSpPr>
            <a:spLocks noGrp="1"/>
          </p:cNvSpPr>
          <p:nvPr>
            <p:ph idx="1"/>
          </p:nvPr>
        </p:nvSpPr>
        <p:spPr>
          <a:xfrm>
            <a:off x="457200" y="1600200"/>
            <a:ext cx="8229600" cy="4781128"/>
          </a:xfrm>
        </p:spPr>
        <p:txBody>
          <a:bodyPr>
            <a:normAutofit/>
          </a:bodyPr>
          <a:lstStyle/>
          <a:p>
            <a:pPr marL="514350" indent="-514350">
              <a:buAutoNum type="alphaLcParenR"/>
            </a:pPr>
            <a:endParaRPr lang="cs-CZ" sz="2800" b="1" dirty="0" smtClean="0"/>
          </a:p>
          <a:p>
            <a:pPr marL="514350" indent="-514350">
              <a:buAutoNum type="alphaLcParenR"/>
            </a:pPr>
            <a:r>
              <a:rPr lang="cs-CZ" sz="2800" b="1" dirty="0" smtClean="0"/>
              <a:t>Dispozitivní x kogentní</a:t>
            </a:r>
          </a:p>
          <a:p>
            <a:pPr marL="514350" indent="-514350">
              <a:buAutoNum type="alphaLcParenR"/>
            </a:pPr>
            <a:endParaRPr lang="cs-CZ" sz="2800" b="1" dirty="0" smtClean="0"/>
          </a:p>
          <a:p>
            <a:pPr marL="514350" indent="-514350">
              <a:buAutoNum type="alphaLcParenR"/>
            </a:pPr>
            <a:r>
              <a:rPr lang="cs-CZ" sz="2800" b="1" dirty="0" smtClean="0"/>
              <a:t>Opravňující x zakazující x přikazující</a:t>
            </a:r>
          </a:p>
          <a:p>
            <a:pPr marL="514350" indent="-514350">
              <a:buAutoNum type="alphaLcParenR"/>
            </a:pPr>
            <a:endParaRPr lang="cs-CZ" sz="2800" b="1" dirty="0" smtClean="0"/>
          </a:p>
          <a:p>
            <a:pPr marL="514350" indent="-514350">
              <a:buFont typeface="Arial" pitchFamily="34" charset="0"/>
              <a:buAutoNum type="alphaLcParenR"/>
            </a:pPr>
            <a:r>
              <a:rPr lang="cs-CZ" sz="2800" b="1" dirty="0" smtClean="0"/>
              <a:t>Blanketové x odkazující</a:t>
            </a:r>
          </a:p>
          <a:p>
            <a:pPr marL="514350" indent="-514350">
              <a:buFont typeface="Arial" pitchFamily="34" charset="0"/>
              <a:buAutoNum type="alphaLcParenR"/>
            </a:pPr>
            <a:endParaRPr lang="cs-CZ" sz="2800" b="1" dirty="0" smtClean="0"/>
          </a:p>
          <a:p>
            <a:pPr marL="514350" indent="-514350">
              <a:buFont typeface="Arial" pitchFamily="34" charset="0"/>
              <a:buAutoNum type="alphaLcParenR"/>
            </a:pPr>
            <a:r>
              <a:rPr lang="cs-CZ" sz="2800" b="1" dirty="0" smtClean="0"/>
              <a:t>Obecné </a:t>
            </a:r>
            <a:r>
              <a:rPr lang="cs-CZ" sz="2800" b="1" dirty="0"/>
              <a:t>x </a:t>
            </a:r>
            <a:r>
              <a:rPr lang="cs-CZ" sz="2800" b="1" dirty="0" smtClean="0"/>
              <a:t>zvláštní - </a:t>
            </a:r>
            <a:r>
              <a:rPr lang="cs-CZ" sz="2000" dirty="0" smtClean="0"/>
              <a:t>„lex </a:t>
            </a:r>
            <a:r>
              <a:rPr lang="cs-CZ" sz="2000" dirty="0" err="1" smtClean="0"/>
              <a:t>specialis</a:t>
            </a:r>
            <a:r>
              <a:rPr lang="cs-CZ" sz="2000" dirty="0" smtClean="0"/>
              <a:t> </a:t>
            </a:r>
            <a:r>
              <a:rPr lang="cs-CZ" sz="2000" dirty="0" err="1" smtClean="0"/>
              <a:t>derogat</a:t>
            </a:r>
            <a:r>
              <a:rPr lang="cs-CZ" sz="2000" dirty="0" smtClean="0"/>
              <a:t> </a:t>
            </a:r>
            <a:r>
              <a:rPr lang="cs-CZ" sz="2000" dirty="0" err="1" smtClean="0"/>
              <a:t>legi</a:t>
            </a:r>
            <a:r>
              <a:rPr lang="cs-CZ" sz="2000" dirty="0" smtClean="0"/>
              <a:t> </a:t>
            </a:r>
            <a:r>
              <a:rPr lang="cs-CZ" sz="2000" dirty="0" err="1" smtClean="0"/>
              <a:t>generali</a:t>
            </a:r>
            <a:r>
              <a:rPr lang="cs-CZ" sz="2000" dirty="0" smtClean="0"/>
              <a:t>“</a:t>
            </a:r>
          </a:p>
          <a:p>
            <a:pPr marL="457200" indent="-457200">
              <a:buFont typeface="+mj-lt"/>
              <a:buAutoNum type="alphaLcParenR"/>
            </a:pPr>
            <a:endParaRPr lang="cs-CZ" sz="2000" dirty="0" smtClean="0"/>
          </a:p>
          <a:p>
            <a:pPr marL="457200" indent="-457200">
              <a:buFont typeface="+mj-lt"/>
              <a:buAutoNum type="alphaLcParenR"/>
            </a:pPr>
            <a:endParaRPr lang="cs-CZ" sz="2000" dirty="0" smtClean="0"/>
          </a:p>
          <a:p>
            <a:pPr marL="914400" lvl="1" indent="-514350">
              <a:buAutoNum type="alphaLcParenR"/>
            </a:pPr>
            <a:endParaRPr lang="cs-CZ" b="1" dirty="0" smtClean="0"/>
          </a:p>
          <a:p>
            <a:pPr>
              <a:buNone/>
            </a:pPr>
            <a:endParaRPr lang="cs-CZ"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PRÁVO I – </a:t>
            </a:r>
            <a:r>
              <a:rPr lang="cs-CZ" b="1" dirty="0" smtClean="0"/>
              <a:t>druhy právních norem</a:t>
            </a:r>
            <a:endParaRPr lang="cs-CZ" dirty="0"/>
          </a:p>
        </p:txBody>
      </p:sp>
      <p:sp>
        <p:nvSpPr>
          <p:cNvPr id="3" name="Zástupný symbol pro obsah 2"/>
          <p:cNvSpPr>
            <a:spLocks noGrp="1"/>
          </p:cNvSpPr>
          <p:nvPr>
            <p:ph idx="1"/>
          </p:nvPr>
        </p:nvSpPr>
        <p:spPr>
          <a:xfrm>
            <a:off x="457200" y="1196752"/>
            <a:ext cx="8229600" cy="4929411"/>
          </a:xfrm>
        </p:spPr>
        <p:txBody>
          <a:bodyPr>
            <a:normAutofit fontScale="85000" lnSpcReduction="20000"/>
          </a:bodyPr>
          <a:lstStyle/>
          <a:p>
            <a:pPr marL="514350" indent="-514350" algn="just">
              <a:buFont typeface="+mj-lt"/>
              <a:buAutoNum type="alphaLcParenR"/>
            </a:pPr>
            <a:r>
              <a:rPr lang="cs-CZ" b="1" dirty="0" smtClean="0"/>
              <a:t>definiční</a:t>
            </a:r>
            <a:r>
              <a:rPr lang="cs-CZ" dirty="0" smtClean="0"/>
              <a:t> – </a:t>
            </a:r>
            <a:r>
              <a:rPr lang="cs-CZ" dirty="0" smtClean="0"/>
              <a:t>pokud je zájem </a:t>
            </a:r>
            <a:r>
              <a:rPr lang="cs-CZ" dirty="0" smtClean="0"/>
              <a:t>na tom, aby často se opakující spol. vztahy vymezil </a:t>
            </a:r>
            <a:r>
              <a:rPr lang="cs-CZ" dirty="0" smtClean="0"/>
              <a:t>přesně</a:t>
            </a:r>
            <a:r>
              <a:rPr lang="cs-CZ" dirty="0" smtClean="0"/>
              <a:t> </a:t>
            </a:r>
            <a:r>
              <a:rPr lang="cs-CZ" dirty="0" smtClean="0"/>
              <a:t>– stanovuje jejich definice (příklad: § </a:t>
            </a:r>
            <a:r>
              <a:rPr lang="cs-CZ" dirty="0" smtClean="0"/>
              <a:t>115 OZ – Domácnost tvoří fyzické osoby, které spolu trvale žijí a společně uhrazují náklady na své potřeby</a:t>
            </a:r>
            <a:r>
              <a:rPr lang="cs-CZ" dirty="0" smtClean="0"/>
              <a:t>.)</a:t>
            </a:r>
          </a:p>
          <a:p>
            <a:pPr marL="514350" indent="-514350" algn="just">
              <a:buFont typeface="+mj-lt"/>
              <a:buAutoNum type="alphaLcParenR"/>
            </a:pPr>
            <a:r>
              <a:rPr lang="cs-CZ" b="1" dirty="0" smtClean="0"/>
              <a:t>operativní</a:t>
            </a:r>
            <a:r>
              <a:rPr lang="cs-CZ" dirty="0" smtClean="0"/>
              <a:t> </a:t>
            </a:r>
            <a:r>
              <a:rPr lang="cs-CZ" dirty="0" smtClean="0"/>
              <a:t>– objevuje se zde technický postup (např. kompetence, rozsah a pravomoci orgánů státní </a:t>
            </a:r>
            <a:r>
              <a:rPr lang="cs-CZ" dirty="0" smtClean="0"/>
              <a:t>moci</a:t>
            </a:r>
          </a:p>
          <a:p>
            <a:pPr marL="514350" indent="-514350" algn="just">
              <a:buFont typeface="+mj-lt"/>
              <a:buAutoNum type="alphaLcParenR"/>
            </a:pPr>
            <a:r>
              <a:rPr lang="cs-CZ" b="1" dirty="0" smtClean="0"/>
              <a:t>deklaratorní</a:t>
            </a:r>
            <a:r>
              <a:rPr lang="cs-CZ" dirty="0" smtClean="0"/>
              <a:t> </a:t>
            </a:r>
            <a:r>
              <a:rPr lang="cs-CZ" dirty="0" smtClean="0"/>
              <a:t>– vymezují např. principy, zásady a </a:t>
            </a:r>
            <a:r>
              <a:rPr lang="cs-CZ" dirty="0" smtClean="0"/>
              <a:t>normy</a:t>
            </a:r>
          </a:p>
          <a:p>
            <a:pPr marL="514350" indent="-514350" algn="just">
              <a:buFont typeface="+mj-lt"/>
              <a:buAutoNum type="alphaLcParenR"/>
            </a:pPr>
            <a:r>
              <a:rPr lang="cs-CZ" b="1" dirty="0" smtClean="0"/>
              <a:t>kolizní</a:t>
            </a:r>
            <a:r>
              <a:rPr lang="cs-CZ" dirty="0" smtClean="0"/>
              <a:t> </a:t>
            </a:r>
            <a:r>
              <a:rPr lang="cs-CZ" dirty="0" smtClean="0"/>
              <a:t>– řeší střet dvou právních řádů. Skládají se z tzv. rozsahu (okruh právních otázek – čeho se to </a:t>
            </a:r>
            <a:r>
              <a:rPr lang="cs-CZ" dirty="0" smtClean="0"/>
              <a:t>týkají) </a:t>
            </a:r>
            <a:r>
              <a:rPr lang="cs-CZ" dirty="0" smtClean="0"/>
              <a:t>a navázání (spojení s příslušným právním řádem v dané otázce).</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832648"/>
          </a:xfrm>
        </p:spPr>
        <p:txBody>
          <a:bodyPr>
            <a:normAutofit fontScale="62500" lnSpcReduction="20000"/>
          </a:bodyPr>
          <a:lstStyle/>
          <a:p>
            <a:pPr marL="0" indent="0">
              <a:buNone/>
            </a:pPr>
            <a:endParaRPr lang="cs-CZ" b="1" u="sng" dirty="0" smtClean="0"/>
          </a:p>
          <a:p>
            <a:pPr marL="0" indent="0">
              <a:buNone/>
            </a:pPr>
            <a:r>
              <a:rPr lang="cs-CZ" b="1" dirty="0" smtClean="0"/>
              <a:t>Relativně abstraktní</a:t>
            </a:r>
          </a:p>
          <a:p>
            <a:pPr marL="0" indent="0">
              <a:buNone/>
            </a:pPr>
            <a:endParaRPr lang="cs-CZ" dirty="0" smtClean="0"/>
          </a:p>
          <a:p>
            <a:pPr marL="0" indent="0">
              <a:buNone/>
            </a:pPr>
            <a:r>
              <a:rPr lang="cs-CZ" dirty="0" smtClean="0"/>
              <a:t>§ 1481 o. z.</a:t>
            </a:r>
            <a:endParaRPr lang="cs-CZ" dirty="0"/>
          </a:p>
          <a:p>
            <a:pPr marL="0" indent="0" algn="just">
              <a:buNone/>
            </a:pPr>
            <a:r>
              <a:rPr lang="cs-CZ" dirty="0"/>
              <a:t>Z dědického práva je vyloučen, kdo se dopustil činu povahy úmyslného trestného činu proti zůstaviteli, jeho předku, potomku nebo manželu nebo zavrženíhodného činu proti zůstavitelově poslední vůli, zejména tím, že zůstavitele k projevu poslední vůle donutil nebo lstivě svedl, projev poslední vůle zůstaviteli překazil nebo jeho poslední pořízení zatajil, zfalšoval, podvrhl nebo úmyslně zničil, ledaže mu zůstavitel tento čin výslovně prominul</a:t>
            </a:r>
            <a:r>
              <a:rPr lang="cs-CZ" dirty="0" smtClean="0"/>
              <a:t>.</a:t>
            </a:r>
          </a:p>
          <a:p>
            <a:pPr marL="0" indent="0" algn="just">
              <a:buNone/>
            </a:pPr>
            <a:r>
              <a:rPr lang="cs-CZ" dirty="0"/>
              <a:t>§ 1701</a:t>
            </a:r>
          </a:p>
          <a:p>
            <a:pPr marL="0" indent="0" algn="just">
              <a:buNone/>
            </a:pPr>
            <a:r>
              <a:rPr lang="cs-CZ" i="1" dirty="0"/>
              <a:t>(1)</a:t>
            </a:r>
            <a:r>
              <a:rPr lang="cs-CZ" dirty="0"/>
              <a:t> Dluhy zůstavitele přecházejí na dědice, ledaže zákon stanoví jinak.</a:t>
            </a:r>
          </a:p>
          <a:p>
            <a:pPr marL="0" indent="0" algn="just">
              <a:buNone/>
            </a:pPr>
            <a:r>
              <a:rPr lang="cs-CZ" i="1" dirty="0"/>
              <a:t>(2)</a:t>
            </a:r>
            <a:r>
              <a:rPr lang="cs-CZ" dirty="0"/>
              <a:t> Dědic je zavázán k úhradě nákladů zůstavitelova pohřbení a opatření zůstavitelova hrobového místa, ledaže tyto náklady byly z pozůstalosti uhrazeny podle § 114 odst. 2</a:t>
            </a:r>
            <a:r>
              <a:rPr lang="cs-CZ" dirty="0" smtClean="0"/>
              <a:t>.</a:t>
            </a:r>
          </a:p>
          <a:p>
            <a:pPr marL="0" indent="0" algn="just">
              <a:buNone/>
            </a:pPr>
            <a:r>
              <a:rPr lang="cs-CZ" dirty="0"/>
              <a:t>§ 1704</a:t>
            </a:r>
          </a:p>
          <a:p>
            <a:pPr marL="0" indent="0" algn="just">
              <a:buNone/>
            </a:pPr>
            <a:r>
              <a:rPr lang="cs-CZ" dirty="0"/>
              <a:t>Neuplatnil-li dědic výhradu soupisu, hradí dluhy zůstavitele v plném rozsahu. Neuplatnilo-li výhradu soupisu více dědiců, hradí dluhy zůstavitele společně a nerozdílně</a:t>
            </a:r>
            <a:r>
              <a:rPr lang="cs-CZ" dirty="0" smtClean="0"/>
              <a:t>.</a:t>
            </a:r>
          </a:p>
          <a:p>
            <a:pPr marL="0" indent="0">
              <a:buNone/>
            </a:pPr>
            <a:endParaRPr lang="cs-CZ" dirty="0" smtClean="0"/>
          </a:p>
          <a:p>
            <a:pPr marL="0" indent="0">
              <a:buNone/>
            </a:pPr>
            <a:endParaRPr lang="cs-CZ" dirty="0"/>
          </a:p>
          <a:p>
            <a:pPr marL="0" indent="0">
              <a:buNone/>
            </a:pPr>
            <a:endParaRPr lang="cs-CZ" dirty="0" smtClean="0"/>
          </a:p>
          <a:p>
            <a:pPr marL="0" indent="0">
              <a:buNone/>
            </a:pPr>
            <a:endParaRPr lang="cs-CZ" dirty="0"/>
          </a:p>
        </p:txBody>
      </p:sp>
      <p:sp>
        <p:nvSpPr>
          <p:cNvPr id="4" name="Nadpis 1"/>
          <p:cNvSpPr>
            <a:spLocks noGrp="1"/>
          </p:cNvSpPr>
          <p:nvPr>
            <p:ph type="title"/>
          </p:nvPr>
        </p:nvSpPr>
        <p:spPr>
          <a:xfrm>
            <a:off x="552829" y="188640"/>
            <a:ext cx="8229600" cy="864096"/>
          </a:xfrm>
        </p:spPr>
        <p:txBody>
          <a:bodyPr>
            <a:normAutofit fontScale="90000"/>
          </a:bodyPr>
          <a:lstStyle/>
          <a:p>
            <a:r>
              <a:rPr lang="cs-CZ" sz="3600" dirty="0" smtClean="0"/>
              <a:t>PRÁVO I – </a:t>
            </a:r>
            <a:r>
              <a:rPr lang="cs-CZ" sz="3600" b="1" dirty="0" smtClean="0"/>
              <a:t>teorie právní normy </a:t>
            </a:r>
            <a:r>
              <a:rPr lang="cs-CZ" sz="3600" dirty="0" smtClean="0"/>
              <a:t>– hypotézy a dispozice</a:t>
            </a:r>
            <a:endParaRPr lang="cs-CZ" sz="36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Autofit/>
          </a:bodyPr>
          <a:lstStyle/>
          <a:p>
            <a:r>
              <a:rPr lang="cs-CZ" sz="2800" dirty="0"/>
              <a:t>PRÁVO I – </a:t>
            </a:r>
            <a:r>
              <a:rPr lang="cs-CZ" sz="2800" b="1" dirty="0"/>
              <a:t>teorie právní normy </a:t>
            </a:r>
            <a:r>
              <a:rPr lang="cs-CZ" sz="2800" dirty="0"/>
              <a:t>– hypotézy a dispozice</a:t>
            </a:r>
          </a:p>
        </p:txBody>
      </p:sp>
      <p:sp>
        <p:nvSpPr>
          <p:cNvPr id="3" name="Zástupný symbol pro obsah 2"/>
          <p:cNvSpPr>
            <a:spLocks noGrp="1"/>
          </p:cNvSpPr>
          <p:nvPr>
            <p:ph idx="1"/>
          </p:nvPr>
        </p:nvSpPr>
        <p:spPr>
          <a:xfrm>
            <a:off x="457200" y="980728"/>
            <a:ext cx="8229600" cy="5472608"/>
          </a:xfrm>
        </p:spPr>
        <p:txBody>
          <a:bodyPr>
            <a:normAutofit fontScale="85000" lnSpcReduction="20000"/>
          </a:bodyPr>
          <a:lstStyle/>
          <a:p>
            <a:pPr marL="0" indent="0">
              <a:buNone/>
            </a:pPr>
            <a:r>
              <a:rPr lang="cs-CZ" dirty="0" smtClean="0"/>
              <a:t>Zákon č. 40/1960 Sb. Občanský zákoník</a:t>
            </a:r>
          </a:p>
          <a:p>
            <a:pPr marL="0" indent="0">
              <a:buNone/>
            </a:pPr>
            <a:endParaRPr lang="cs-CZ" dirty="0" smtClean="0"/>
          </a:p>
          <a:p>
            <a:pPr algn="just"/>
            <a:r>
              <a:rPr lang="cs-CZ" dirty="0" smtClean="0"/>
              <a:t>§</a:t>
            </a:r>
            <a:r>
              <a:rPr lang="cs-CZ" dirty="0"/>
              <a:t>597 (1) </a:t>
            </a:r>
            <a:r>
              <a:rPr lang="cs-CZ" b="1" dirty="0"/>
              <a:t>Jestliže dodatečně vyjde najevo vada, na kterou prodávající kupujícího neupozornil</a:t>
            </a:r>
            <a:r>
              <a:rPr lang="cs-CZ" dirty="0"/>
              <a:t>, má kupující </a:t>
            </a:r>
            <a:r>
              <a:rPr lang="cs-CZ" b="1" dirty="0"/>
              <a:t>právo na přiměřenou slevu ze sjednané ceny odpovídající povaze a rozsahu vady</a:t>
            </a:r>
            <a:r>
              <a:rPr lang="cs-CZ" dirty="0"/>
              <a:t>; jde-li </a:t>
            </a:r>
            <a:r>
              <a:rPr lang="cs-CZ" b="1" dirty="0"/>
              <a:t>o vadu, která činí věc neupotřebitelnou</a:t>
            </a:r>
            <a:r>
              <a:rPr lang="cs-CZ" dirty="0"/>
              <a:t>, má též právo od smlouvy </a:t>
            </a:r>
            <a:r>
              <a:rPr lang="cs-CZ" b="1" dirty="0"/>
              <a:t>odstoupit</a:t>
            </a:r>
            <a:r>
              <a:rPr lang="cs-CZ" dirty="0"/>
              <a:t>.</a:t>
            </a:r>
          </a:p>
          <a:p>
            <a:pPr marL="0" indent="0" algn="just">
              <a:buNone/>
            </a:pPr>
            <a:endParaRPr lang="cs-CZ" dirty="0"/>
          </a:p>
          <a:p>
            <a:pPr algn="just"/>
            <a:r>
              <a:rPr lang="cs-CZ" dirty="0"/>
              <a:t>§597 (2) </a:t>
            </a:r>
            <a:r>
              <a:rPr lang="cs-CZ" b="1" dirty="0"/>
              <a:t>Právo odstoupit </a:t>
            </a:r>
            <a:r>
              <a:rPr lang="cs-CZ" dirty="0"/>
              <a:t>od smlouvy má kupující i tehdy, </a:t>
            </a:r>
            <a:r>
              <a:rPr lang="cs-CZ" b="1" dirty="0"/>
              <a:t>jestliže jej prodávající ujistil, že věc má určité vlastnosti, zejména vlastnosti kupujícím vymíněné</a:t>
            </a:r>
            <a:r>
              <a:rPr lang="cs-CZ" dirty="0"/>
              <a:t>, </a:t>
            </a:r>
            <a:r>
              <a:rPr lang="cs-CZ" b="1" dirty="0"/>
              <a:t>anebo že nemá žádné vady</a:t>
            </a:r>
            <a:r>
              <a:rPr lang="cs-CZ" dirty="0"/>
              <a:t>, a toto ujištění se ukáže nepravdivým.</a:t>
            </a:r>
          </a:p>
          <a:p>
            <a:endParaRPr lang="cs-CZ" dirty="0"/>
          </a:p>
        </p:txBody>
      </p:sp>
    </p:spTree>
    <p:extLst>
      <p:ext uri="{BB962C8B-B14F-4D97-AF65-F5344CB8AC3E}">
        <p14:creationId xmlns="" xmlns:p14="http://schemas.microsoft.com/office/powerpoint/2010/main" val="2164607616"/>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520</TotalTime>
  <Words>2844</Words>
  <Application>Microsoft Office PowerPoint</Application>
  <PresentationFormat>Předvádění na obrazovce (4:3)</PresentationFormat>
  <Paragraphs>263</Paragraphs>
  <Slides>22</Slides>
  <Notes>0</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Motiv sady Office</vt:lpstr>
      <vt:lpstr>PRÁVO I</vt:lpstr>
      <vt:lpstr>PRÁVO I – Právní norma</vt:lpstr>
      <vt:lpstr>PRÁVO I – struktura právní normy</vt:lpstr>
      <vt:lpstr>PRÁVO I – struktura právní normy</vt:lpstr>
      <vt:lpstr>PRÁVO I – struktura právní normy</vt:lpstr>
      <vt:lpstr>PRÁVO I – druhy právních norem</vt:lpstr>
      <vt:lpstr>PRÁVO I – druhy právních norem</vt:lpstr>
      <vt:lpstr>PRÁVO I – teorie právní normy – hypotézy a dispozice</vt:lpstr>
      <vt:lpstr>PRÁVO I – teorie právní normy – hypotézy a dispozice</vt:lpstr>
      <vt:lpstr>PRÁVO I – teorie právní normy – hypotézy a dispozice</vt:lpstr>
      <vt:lpstr>PRÁVO I – teorie právní normy – hypotézy a dispozice</vt:lpstr>
      <vt:lpstr>PRÁVO I – teorie právní normy – normy dispozitivní a kogentní</vt:lpstr>
      <vt:lpstr>PRÁVO I – teorie právní normy – normy dispozitivní a kogentní</vt:lpstr>
      <vt:lpstr>PRÁVO I – teorie právní normy – normy dispozitivní a kogentní</vt:lpstr>
      <vt:lpstr>PRÁVO I – působnost právní normy</vt:lpstr>
      <vt:lpstr>PRÁVO I – teorie právní normy – časová působnost</vt:lpstr>
      <vt:lpstr>PRÁVO I – teorie právní normy – časová působnost</vt:lpstr>
      <vt:lpstr>PRÁVO I – teorie právní normy – prostorová působnost</vt:lpstr>
      <vt:lpstr>PRÁVO I – teorie právní normy – osobní působnost</vt:lpstr>
      <vt:lpstr>PRÁVO I –  logicko-systematické členění práva</vt:lpstr>
      <vt:lpstr>PRÁVO I –  subjektivní právo</vt:lpstr>
      <vt:lpstr>PRÁVO I –  subjektivní právo - druhy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Jan Šmejkal</dc:creator>
  <cp:lastModifiedBy>Jan Šmejkal</cp:lastModifiedBy>
  <cp:revision>94</cp:revision>
  <dcterms:created xsi:type="dcterms:W3CDTF">2015-10-04T18:04:49Z</dcterms:created>
  <dcterms:modified xsi:type="dcterms:W3CDTF">2020-11-03T17:15:57Z</dcterms:modified>
</cp:coreProperties>
</file>