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348" r:id="rId4"/>
    <p:sldId id="349" r:id="rId5"/>
    <p:sldId id="287" r:id="rId6"/>
    <p:sldId id="257" r:id="rId7"/>
    <p:sldId id="293" r:id="rId8"/>
    <p:sldId id="350" r:id="rId9"/>
    <p:sldId id="270" r:id="rId10"/>
    <p:sldId id="271" r:id="rId11"/>
    <p:sldId id="272" r:id="rId12"/>
    <p:sldId id="273" r:id="rId13"/>
    <p:sldId id="274" r:id="rId14"/>
    <p:sldId id="275" r:id="rId15"/>
    <p:sldId id="294" r:id="rId16"/>
    <p:sldId id="276" r:id="rId17"/>
    <p:sldId id="278" r:id="rId18"/>
    <p:sldId id="277" r:id="rId19"/>
    <p:sldId id="295" r:id="rId20"/>
    <p:sldId id="279" r:id="rId21"/>
    <p:sldId id="258" r:id="rId22"/>
    <p:sldId id="262" r:id="rId23"/>
    <p:sldId id="291" r:id="rId24"/>
    <p:sldId id="292" r:id="rId25"/>
    <p:sldId id="281" r:id="rId26"/>
    <p:sldId id="259" r:id="rId27"/>
    <p:sldId id="282" r:id="rId28"/>
    <p:sldId id="260" r:id="rId29"/>
    <p:sldId id="283" r:id="rId30"/>
    <p:sldId id="261" r:id="rId31"/>
    <p:sldId id="290" r:id="rId32"/>
    <p:sldId id="284" r:id="rId33"/>
    <p:sldId id="263" r:id="rId34"/>
    <p:sldId id="285" r:id="rId35"/>
    <p:sldId id="286" r:id="rId36"/>
    <p:sldId id="265" r:id="rId37"/>
    <p:sldId id="269" r:id="rId38"/>
    <p:sldId id="264" r:id="rId39"/>
    <p:sldId id="266" r:id="rId40"/>
    <p:sldId id="267" r:id="rId41"/>
    <p:sldId id="268" r:id="rId42"/>
    <p:sldId id="296" r:id="rId43"/>
    <p:sldId id="297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4" r:id="rId58"/>
    <p:sldId id="312" r:id="rId59"/>
    <p:sldId id="313" r:id="rId60"/>
    <p:sldId id="315" r:id="rId61"/>
    <p:sldId id="316" r:id="rId62"/>
    <p:sldId id="317" r:id="rId63"/>
    <p:sldId id="318" r:id="rId64"/>
    <p:sldId id="319" r:id="rId65"/>
    <p:sldId id="328" r:id="rId66"/>
    <p:sldId id="329" r:id="rId67"/>
    <p:sldId id="330" r:id="rId68"/>
    <p:sldId id="321" r:id="rId69"/>
    <p:sldId id="320" r:id="rId70"/>
    <p:sldId id="322" r:id="rId71"/>
    <p:sldId id="326" r:id="rId72"/>
    <p:sldId id="325" r:id="rId73"/>
    <p:sldId id="323" r:id="rId74"/>
    <p:sldId id="324" r:id="rId75"/>
    <p:sldId id="327" r:id="rId76"/>
    <p:sldId id="331" r:id="rId77"/>
    <p:sldId id="332" r:id="rId78"/>
    <p:sldId id="333" r:id="rId79"/>
    <p:sldId id="334" r:id="rId80"/>
    <p:sldId id="341" r:id="rId81"/>
    <p:sldId id="342" r:id="rId82"/>
    <p:sldId id="335" r:id="rId83"/>
    <p:sldId id="336" r:id="rId84"/>
    <p:sldId id="338" r:id="rId85"/>
    <p:sldId id="339" r:id="rId86"/>
    <p:sldId id="340" r:id="rId87"/>
    <p:sldId id="347" r:id="rId88"/>
    <p:sldId id="346" r:id="rId89"/>
    <p:sldId id="337" r:id="rId90"/>
    <p:sldId id="343" r:id="rId91"/>
    <p:sldId id="344" r:id="rId92"/>
    <p:sldId id="345" r:id="rId9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4" autoAdjust="0"/>
    <p:restoredTop sz="94660"/>
  </p:normalViewPr>
  <p:slideViewPr>
    <p:cSldViewPr snapToGrid="0">
      <p:cViewPr varScale="1">
        <p:scale>
          <a:sx n="98" d="100"/>
          <a:sy n="98" d="100"/>
        </p:scale>
        <p:origin x="7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41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36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97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09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20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53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23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12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51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51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15125-9E47-4D86-8018-27FA325FC3CD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07249-A783-4930-9984-71C0287DC7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76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g"/><Relationship Id="rId4" Type="http://schemas.openxmlformats.org/officeDocument/2006/relationships/image" Target="../media/image8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Korejská tradiční kultura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Co si pod tím představit? Negace? Co to není?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8923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Viditelná kultura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Prostorové zasazení</a:t>
            </a:r>
          </a:p>
          <a:p>
            <a:r>
              <a:rPr lang="cs-CZ" dirty="0"/>
              <a:t>Zasazení do přírody</a:t>
            </a:r>
          </a:p>
          <a:p>
            <a:r>
              <a:rPr lang="cs-CZ" dirty="0"/>
              <a:t>Tři vertikální sféry</a:t>
            </a:r>
          </a:p>
          <a:p>
            <a:r>
              <a:rPr lang="cs-CZ" dirty="0"/>
              <a:t>Pět světových stran</a:t>
            </a:r>
          </a:p>
          <a:p>
            <a:r>
              <a:rPr lang="cs-CZ" dirty="0"/>
              <a:t>Nebesa a země</a:t>
            </a:r>
          </a:p>
          <a:p>
            <a:r>
              <a:rPr lang="cs-CZ" dirty="0"/>
              <a:t>Ideální objekt podle </a:t>
            </a:r>
            <a:r>
              <a:rPr lang="cs-CZ" i="1" dirty="0" err="1"/>
              <a:t>pchungsu</a:t>
            </a:r>
            <a:r>
              <a:rPr lang="cs-CZ" dirty="0"/>
              <a:t> (</a:t>
            </a:r>
            <a:r>
              <a:rPr lang="cs-CZ" i="1" dirty="0" err="1"/>
              <a:t>fengshui</a:t>
            </a:r>
            <a:r>
              <a:rPr lang="cs-CZ" dirty="0"/>
              <a:t>)</a:t>
            </a:r>
          </a:p>
          <a:p>
            <a:r>
              <a:rPr lang="cs-CZ" dirty="0"/>
              <a:t>Kosmologie a stavba měst</a:t>
            </a:r>
          </a:p>
          <a:p>
            <a:r>
              <a:rPr lang="cs-CZ" dirty="0"/>
              <a:t>numerologie</a:t>
            </a:r>
          </a:p>
        </p:txBody>
      </p:sp>
    </p:spTree>
    <p:extLst>
      <p:ext uri="{BB962C8B-B14F-4D97-AF65-F5344CB8AC3E}">
        <p14:creationId xmlns:p14="http://schemas.microsoft.com/office/powerpoint/2010/main" val="4275688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98" y="1433740"/>
            <a:ext cx="4584445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59" y="-27791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23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37" y="964257"/>
            <a:ext cx="7299960" cy="34509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8693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Opozice je celek</a:t>
            </a:r>
            <a:br>
              <a:rPr lang="cs-CZ" b="1" dirty="0"/>
            </a:br>
            <a:r>
              <a:rPr lang="cs-CZ" b="1" dirty="0" err="1"/>
              <a:t>yin</a:t>
            </a:r>
            <a:r>
              <a:rPr lang="cs-CZ" b="1" dirty="0"/>
              <a:t> a </a:t>
            </a:r>
            <a:r>
              <a:rPr lang="cs-CZ" b="1" dirty="0" err="1"/>
              <a:t>yang</a:t>
            </a:r>
            <a:r>
              <a:rPr lang="cs-CZ" b="1" dirty="0"/>
              <a:t> nejsou protiklady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/>
              <a:t>Nahoře x dole</a:t>
            </a:r>
          </a:p>
          <a:p>
            <a:r>
              <a:rPr lang="cs-CZ" b="1" dirty="0"/>
              <a:t>Daleko x blízko</a:t>
            </a:r>
          </a:p>
          <a:p>
            <a:r>
              <a:rPr lang="cs-CZ" b="1" dirty="0"/>
              <a:t>Pravý x levý</a:t>
            </a:r>
          </a:p>
          <a:p>
            <a:r>
              <a:rPr lang="cs-CZ" b="1" dirty="0"/>
              <a:t>Vnitřní x vnější</a:t>
            </a:r>
          </a:p>
          <a:p>
            <a:r>
              <a:rPr lang="cs-CZ" b="1" dirty="0"/>
              <a:t>Hlavní x zadní</a:t>
            </a:r>
          </a:p>
          <a:p>
            <a:r>
              <a:rPr lang="cs-CZ" b="1" dirty="0"/>
              <a:t>Vysoký x nízký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768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Harmonie </a:t>
            </a:r>
            <a:r>
              <a:rPr lang="ko-KR" altLang="en-US" b="1" dirty="0"/>
              <a:t>결합 </a:t>
            </a:r>
            <a:r>
              <a:rPr lang="cs-CZ" altLang="ko-KR" b="1" dirty="0"/>
              <a:t>(</a:t>
            </a:r>
            <a:r>
              <a:rPr lang="ko-KR" altLang="en-US" b="1" dirty="0"/>
              <a:t>結合</a:t>
            </a:r>
            <a:r>
              <a:rPr lang="cs-CZ" altLang="ko-KR" b="1" dirty="0"/>
              <a:t>)</a:t>
            </a:r>
            <a:r>
              <a:rPr lang="ko-KR" altLang="en-US" b="1" dirty="0"/>
              <a:t> </a:t>
            </a:r>
            <a:r>
              <a:rPr lang="cs-CZ" b="1" dirty="0"/>
              <a:t>je ideál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Dohromady tvoří svět</a:t>
            </a:r>
          </a:p>
          <a:p>
            <a:r>
              <a:rPr lang="cs-CZ" dirty="0"/>
              <a:t>Tj. v kultuře se pohybujeme ve světě kulturních symbolů</a:t>
            </a:r>
          </a:p>
          <a:p>
            <a:r>
              <a:rPr lang="cs-CZ" dirty="0"/>
              <a:t>V zásadě jsme stále zasazeni do přírody a jejích cyklů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964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Architektura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Pojem je </a:t>
            </a:r>
            <a:r>
              <a:rPr lang="cs-CZ" dirty="0" err="1" smtClean="0"/>
              <a:t>retroprojektivní</a:t>
            </a:r>
            <a:endParaRPr lang="cs-CZ" dirty="0" smtClean="0"/>
          </a:p>
          <a:p>
            <a:r>
              <a:rPr lang="cs-CZ" dirty="0" smtClean="0"/>
              <a:t>Památky a jejich vnímání v Koreji</a:t>
            </a:r>
          </a:p>
          <a:p>
            <a:endParaRPr lang="cs-CZ" dirty="0"/>
          </a:p>
          <a:p>
            <a:r>
              <a:rPr lang="cs-CZ" dirty="0" smtClean="0"/>
              <a:t>Poměrně stabilní vkus</a:t>
            </a:r>
          </a:p>
          <a:p>
            <a:r>
              <a:rPr lang="cs-CZ" dirty="0" smtClean="0"/>
              <a:t>Potřeba nového a zavržení minulého</a:t>
            </a:r>
          </a:p>
          <a:p>
            <a:r>
              <a:rPr lang="cs-CZ" dirty="0" smtClean="0"/>
              <a:t>Potřeba materiálu</a:t>
            </a:r>
          </a:p>
          <a:p>
            <a:r>
              <a:rPr lang="cs-CZ" dirty="0" smtClean="0"/>
              <a:t>Potřeba zápisů do seznamů UNESCO</a:t>
            </a:r>
          </a:p>
          <a:p>
            <a:r>
              <a:rPr lang="cs-CZ" dirty="0" smtClean="0"/>
              <a:t>Příklad </a:t>
            </a:r>
            <a:r>
              <a:rPr lang="cs-CZ" dirty="0" err="1" smtClean="0"/>
              <a:t>Namdemun</a:t>
            </a:r>
            <a:r>
              <a:rPr lang="cs-CZ" dirty="0" smtClean="0"/>
              <a:t>, park v </a:t>
            </a:r>
            <a:r>
              <a:rPr lang="cs-CZ" dirty="0" err="1" smtClean="0"/>
              <a:t>Čchongdžu</a:t>
            </a:r>
            <a:r>
              <a:rPr lang="cs-CZ" dirty="0" smtClean="0"/>
              <a:t>, dolmeny na </a:t>
            </a:r>
            <a:r>
              <a:rPr lang="cs-CZ" dirty="0" err="1" smtClean="0"/>
              <a:t>Kanghwa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3299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Nejstarší stavby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Půdorysy měst, velkých klášterů, hrobky</a:t>
            </a:r>
          </a:p>
          <a:p>
            <a:r>
              <a:rPr lang="cs-CZ" dirty="0"/>
              <a:t>Pevnosti a pevnostní systém</a:t>
            </a:r>
          </a:p>
          <a:p>
            <a:r>
              <a:rPr lang="cs-CZ" dirty="0"/>
              <a:t>Konstrukce a materiály</a:t>
            </a:r>
          </a:p>
          <a:p>
            <a:r>
              <a:rPr lang="cs-CZ" dirty="0"/>
              <a:t>Střechy</a:t>
            </a:r>
          </a:p>
          <a:p>
            <a:r>
              <a:rPr lang="cs-CZ" dirty="0"/>
              <a:t>Paláce</a:t>
            </a:r>
          </a:p>
          <a:p>
            <a:r>
              <a:rPr lang="cs-CZ" dirty="0"/>
              <a:t>Obytné budovy: rozměry, rozložení</a:t>
            </a:r>
          </a:p>
        </p:txBody>
      </p:sp>
    </p:spTree>
    <p:extLst>
      <p:ext uri="{BB962C8B-B14F-4D97-AF65-F5344CB8AC3E}">
        <p14:creationId xmlns:p14="http://schemas.microsoft.com/office/powerpoint/2010/main" val="1985204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Proč nemáme dochované artefakty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Nejčastěji: protože Japonci </a:t>
            </a:r>
          </a:p>
          <a:p>
            <a:r>
              <a:rPr lang="cs-CZ" dirty="0"/>
              <a:t>Realita: války, vpády, ale nejvíce chátrání a nezájem</a:t>
            </a:r>
          </a:p>
          <a:p>
            <a:r>
              <a:rPr lang="cs-CZ" dirty="0"/>
              <a:t>Nejvíc bylo zničeno PO KOREJSKÉ VÁLCE</a:t>
            </a:r>
          </a:p>
        </p:txBody>
      </p:sp>
    </p:spTree>
    <p:extLst>
      <p:ext uri="{BB962C8B-B14F-4D97-AF65-F5344CB8AC3E}">
        <p14:creationId xmlns:p14="http://schemas.microsoft.com/office/powerpoint/2010/main" val="876124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Hrobky (a pohřbívání)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Od dolmenů (</a:t>
            </a:r>
            <a:r>
              <a:rPr lang="ko-KR" altLang="en-US" dirty="0"/>
              <a:t>고인돌</a:t>
            </a:r>
            <a:r>
              <a:rPr lang="cs-CZ" dirty="0"/>
              <a:t>)</a:t>
            </a:r>
            <a:r>
              <a:rPr lang="en-US" dirty="0"/>
              <a:t> </a:t>
            </a:r>
            <a:r>
              <a:rPr lang="cs-CZ" dirty="0"/>
              <a:t>k císařským hrobkám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ko-KR" altLang="en-US" dirty="0"/>
              <a:t>릉</a:t>
            </a:r>
            <a:r>
              <a:rPr lang="cs-CZ" altLang="ko-KR" dirty="0"/>
              <a:t> (</a:t>
            </a:r>
            <a:r>
              <a:rPr lang="ko-KR" altLang="en-US" dirty="0"/>
              <a:t>陵</a:t>
            </a:r>
            <a:r>
              <a:rPr lang="cs-CZ" altLang="ko-KR" dirty="0"/>
              <a:t>)</a:t>
            </a:r>
            <a:endParaRPr lang="cs-CZ" dirty="0"/>
          </a:p>
          <a:p>
            <a:r>
              <a:rPr lang="cs-CZ" dirty="0" err="1"/>
              <a:t>Kogurjo</a:t>
            </a:r>
            <a:r>
              <a:rPr lang="cs-CZ" dirty="0"/>
              <a:t> (4.-6. století) – </a:t>
            </a:r>
            <a:r>
              <a:rPr lang="cs-CZ" dirty="0" err="1"/>
              <a:t>Jilin</a:t>
            </a:r>
            <a:r>
              <a:rPr lang="cs-CZ" dirty="0"/>
              <a:t>, kolem Pchjongjangu</a:t>
            </a:r>
          </a:p>
          <a:p>
            <a:r>
              <a:rPr lang="cs-CZ" dirty="0" err="1"/>
              <a:t>Pekče</a:t>
            </a:r>
            <a:r>
              <a:rPr lang="cs-CZ" dirty="0"/>
              <a:t> – na jih od Soulu (dnešní Soul), </a:t>
            </a:r>
            <a:r>
              <a:rPr lang="cs-CZ" dirty="0" err="1"/>
              <a:t>Pujo</a:t>
            </a:r>
            <a:r>
              <a:rPr lang="cs-CZ" dirty="0"/>
              <a:t>, </a:t>
            </a:r>
            <a:r>
              <a:rPr lang="cs-CZ" dirty="0" err="1"/>
              <a:t>Kongdžu</a:t>
            </a:r>
            <a:endParaRPr lang="cs-CZ" dirty="0"/>
          </a:p>
          <a:p>
            <a:r>
              <a:rPr lang="cs-CZ" dirty="0" err="1"/>
              <a:t>Silla</a:t>
            </a:r>
            <a:r>
              <a:rPr lang="cs-CZ" dirty="0"/>
              <a:t> – v dnešním </a:t>
            </a:r>
            <a:r>
              <a:rPr lang="cs-CZ" dirty="0" err="1"/>
              <a:t>Kjongdžu</a:t>
            </a:r>
            <a:endParaRPr lang="cs-CZ" dirty="0"/>
          </a:p>
          <a:p>
            <a:r>
              <a:rPr lang="cs-CZ" dirty="0"/>
              <a:t>Sjednocená </a:t>
            </a:r>
            <a:r>
              <a:rPr lang="cs-CZ" dirty="0" err="1"/>
              <a:t>Silla</a:t>
            </a:r>
            <a:r>
              <a:rPr lang="cs-CZ" dirty="0"/>
              <a:t> – tamtéž</a:t>
            </a:r>
          </a:p>
          <a:p>
            <a:r>
              <a:rPr lang="cs-CZ" dirty="0" err="1"/>
              <a:t>Kaja</a:t>
            </a:r>
            <a:r>
              <a:rPr lang="cs-CZ" dirty="0"/>
              <a:t> – kolem </a:t>
            </a:r>
            <a:r>
              <a:rPr lang="cs-CZ" dirty="0" err="1"/>
              <a:t>Kimhe</a:t>
            </a:r>
            <a:endParaRPr lang="cs-CZ" dirty="0"/>
          </a:p>
          <a:p>
            <a:r>
              <a:rPr lang="cs-CZ" dirty="0" err="1"/>
              <a:t>Korjo</a:t>
            </a:r>
            <a:r>
              <a:rPr lang="cs-CZ" dirty="0"/>
              <a:t> (roztroušené, ale nejvíc na jih od </a:t>
            </a:r>
            <a:r>
              <a:rPr lang="cs-CZ" dirty="0" err="1"/>
              <a:t>Kesongu</a:t>
            </a:r>
            <a:r>
              <a:rPr lang="cs-CZ" dirty="0"/>
              <a:t>)</a:t>
            </a:r>
          </a:p>
          <a:p>
            <a:r>
              <a:rPr lang="cs-CZ" dirty="0" err="1"/>
              <a:t>Čoson</a:t>
            </a:r>
            <a:r>
              <a:rPr lang="cs-CZ" dirty="0"/>
              <a:t> – podle </a:t>
            </a:r>
            <a:r>
              <a:rPr lang="cs-CZ" i="1" dirty="0" err="1"/>
              <a:t>pchungsu</a:t>
            </a:r>
            <a:r>
              <a:rPr lang="cs-CZ" i="1" dirty="0"/>
              <a:t> </a:t>
            </a:r>
            <a:r>
              <a:rPr lang="cs-CZ" dirty="0"/>
              <a:t>(nejvíc ve střední Koreji)</a:t>
            </a:r>
          </a:p>
        </p:txBody>
      </p:sp>
    </p:spTree>
    <p:extLst>
      <p:ext uri="{BB962C8B-B14F-4D97-AF65-F5344CB8AC3E}">
        <p14:creationId xmlns:p14="http://schemas.microsoft.com/office/powerpoint/2010/main" val="17689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Symbolická redukce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Snaha dát každému království typický předmět z hrobek</a:t>
            </a:r>
          </a:p>
          <a:p>
            <a:r>
              <a:rPr lang="cs-CZ" dirty="0" err="1"/>
              <a:t>Kogurjo</a:t>
            </a:r>
            <a:r>
              <a:rPr lang="cs-CZ" dirty="0"/>
              <a:t> – malby</a:t>
            </a:r>
          </a:p>
          <a:p>
            <a:r>
              <a:rPr lang="cs-CZ" dirty="0" err="1"/>
              <a:t>Pekče</a:t>
            </a:r>
            <a:r>
              <a:rPr lang="cs-CZ" dirty="0"/>
              <a:t> – vykuřovadlo</a:t>
            </a:r>
          </a:p>
          <a:p>
            <a:r>
              <a:rPr lang="cs-CZ" dirty="0" err="1"/>
              <a:t>Silla</a:t>
            </a:r>
            <a:r>
              <a:rPr lang="cs-CZ" dirty="0"/>
              <a:t> – koruny</a:t>
            </a:r>
          </a:p>
          <a:p>
            <a:r>
              <a:rPr lang="cs-CZ" dirty="0" err="1"/>
              <a:t>Kaja</a:t>
            </a:r>
            <a:r>
              <a:rPr lang="cs-CZ" dirty="0"/>
              <a:t>/Karak - železo</a:t>
            </a:r>
          </a:p>
        </p:txBody>
      </p:sp>
    </p:spTree>
    <p:extLst>
      <p:ext uri="{BB962C8B-B14F-4D97-AF65-F5344CB8AC3E}">
        <p14:creationId xmlns:p14="http://schemas.microsoft.com/office/powerpoint/2010/main" val="77478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Subjektivní základ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Co je kultura?</a:t>
            </a:r>
          </a:p>
          <a:p>
            <a:r>
              <a:rPr lang="cs-CZ" dirty="0" smtClean="0"/>
              <a:t>Kulturu žijeme</a:t>
            </a:r>
          </a:p>
          <a:p>
            <a:r>
              <a:rPr lang="cs-CZ" dirty="0" smtClean="0"/>
              <a:t>Korejský </a:t>
            </a:r>
            <a:r>
              <a:rPr lang="cs-CZ" dirty="0"/>
              <a:t>vztah ke „kulturnímu“</a:t>
            </a:r>
          </a:p>
          <a:p>
            <a:r>
              <a:rPr lang="cs-CZ" dirty="0"/>
              <a:t>Vysoká a nízká kultura</a:t>
            </a:r>
          </a:p>
          <a:p>
            <a:r>
              <a:rPr lang="cs-CZ" dirty="0"/>
              <a:t>Naše a cizí</a:t>
            </a:r>
          </a:p>
          <a:p>
            <a:r>
              <a:rPr lang="cs-CZ" dirty="0"/>
              <a:t>Duchovní x hmotná</a:t>
            </a:r>
          </a:p>
          <a:p>
            <a:r>
              <a:rPr lang="cs-CZ" dirty="0"/>
              <a:t>Zachovat pro příští generace x trpět jako barbarské</a:t>
            </a:r>
          </a:p>
          <a:p>
            <a:r>
              <a:rPr lang="cs-CZ" dirty="0"/>
              <a:t>Naše projevy jsou kultura až po nás – na co jsme pyšní?</a:t>
            </a:r>
          </a:p>
          <a:p>
            <a:r>
              <a:rPr lang="cs-CZ" dirty="0"/>
              <a:t>Na co jsme pyšní, o tom píšeme</a:t>
            </a:r>
          </a:p>
          <a:p>
            <a:r>
              <a:rPr lang="cs-CZ" dirty="0" err="1"/>
              <a:t>Retroprojekce</a:t>
            </a:r>
            <a:r>
              <a:rPr lang="cs-CZ" dirty="0"/>
              <a:t> a falešné perspektivy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222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Kogurjo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Hrobka </a:t>
            </a:r>
            <a:r>
              <a:rPr lang="cs-CZ" dirty="0" smtClean="0"/>
              <a:t>generála (</a:t>
            </a:r>
            <a:r>
              <a:rPr lang="cs-CZ" dirty="0" err="1" smtClean="0"/>
              <a:t>Jilin</a:t>
            </a:r>
            <a:r>
              <a:rPr lang="cs-CZ" dirty="0" smtClean="0"/>
              <a:t>), hrobka </a:t>
            </a:r>
            <a:r>
              <a:rPr lang="cs-CZ" dirty="0" err="1" smtClean="0"/>
              <a:t>Čumonga</a:t>
            </a:r>
            <a:r>
              <a:rPr lang="cs-CZ" dirty="0" smtClean="0"/>
              <a:t> (J od </a:t>
            </a:r>
            <a:r>
              <a:rPr lang="cs-CZ" dirty="0" err="1" smtClean="0"/>
              <a:t>Pchj</a:t>
            </a:r>
            <a:r>
              <a:rPr lang="cs-CZ" dirty="0" smtClean="0"/>
              <a:t>.)</a:t>
            </a:r>
            <a:endParaRPr lang="cs-CZ" dirty="0"/>
          </a:p>
          <a:p>
            <a:r>
              <a:rPr lang="cs-CZ" dirty="0"/>
              <a:t>Hrobky v </a:t>
            </a:r>
            <a:r>
              <a:rPr lang="cs-CZ" dirty="0" err="1"/>
              <a:t>Anaku</a:t>
            </a:r>
            <a:endParaRPr lang="cs-CZ" dirty="0"/>
          </a:p>
          <a:p>
            <a:r>
              <a:rPr lang="cs-CZ" dirty="0"/>
              <a:t>Půdorys, cihly a kameny</a:t>
            </a:r>
          </a:p>
          <a:p>
            <a:r>
              <a:rPr lang="cs-CZ" dirty="0"/>
              <a:t>Mnoho nástěnných maleb</a:t>
            </a:r>
          </a:p>
          <a:p>
            <a:r>
              <a:rPr lang="cs-CZ" dirty="0"/>
              <a:t>vykradené</a:t>
            </a:r>
          </a:p>
        </p:txBody>
      </p:sp>
    </p:spTree>
    <p:extLst>
      <p:ext uri="{BB962C8B-B14F-4D97-AF65-F5344CB8AC3E}">
        <p14:creationId xmlns:p14="http://schemas.microsoft.com/office/powerpoint/2010/main" val="3502611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77" y="-32824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8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666750"/>
            <a:ext cx="87249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6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10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1" y="1008017"/>
            <a:ext cx="3901440" cy="29260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9" y="1541635"/>
            <a:ext cx="2438400" cy="32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70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Pekče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Hrobka krále </a:t>
            </a:r>
            <a:r>
              <a:rPr lang="cs-CZ" dirty="0" err="1"/>
              <a:t>Murjonga</a:t>
            </a:r>
            <a:r>
              <a:rPr lang="cs-CZ" dirty="0"/>
              <a:t> (6. století)</a:t>
            </a:r>
          </a:p>
          <a:p>
            <a:r>
              <a:rPr lang="cs-CZ" dirty="0"/>
              <a:t>Podobné jako v </a:t>
            </a:r>
            <a:r>
              <a:rPr lang="cs-CZ" dirty="0" err="1"/>
              <a:t>Kogurju</a:t>
            </a:r>
            <a:r>
              <a:rPr lang="cs-CZ" dirty="0"/>
              <a:t>, ale menší</a:t>
            </a:r>
          </a:p>
          <a:p>
            <a:r>
              <a:rPr lang="cs-CZ" dirty="0"/>
              <a:t>Málo autentických</a:t>
            </a:r>
          </a:p>
          <a:p>
            <a:r>
              <a:rPr lang="cs-CZ" dirty="0"/>
              <a:t>Pokusy o rekonstrukci velmi pochybné</a:t>
            </a:r>
          </a:p>
          <a:p>
            <a:r>
              <a:rPr lang="cs-CZ" dirty="0"/>
              <a:t>Odtud do Japonska</a:t>
            </a:r>
          </a:p>
        </p:txBody>
      </p:sp>
    </p:spTree>
    <p:extLst>
      <p:ext uri="{BB962C8B-B14F-4D97-AF65-F5344CB8AC3E}">
        <p14:creationId xmlns:p14="http://schemas.microsoft.com/office/powerpoint/2010/main" val="3605969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92" y="-418011"/>
            <a:ext cx="54864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7" y="452301"/>
            <a:ext cx="6350000" cy="42291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87" y="4425179"/>
            <a:ext cx="664845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18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Silla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115 hrobek kolem </a:t>
            </a:r>
            <a:r>
              <a:rPr lang="cs-CZ" dirty="0" err="1"/>
              <a:t>Kjongdžu</a:t>
            </a:r>
            <a:r>
              <a:rPr lang="cs-CZ" dirty="0"/>
              <a:t> (většinou identifikovaných podle kronik)</a:t>
            </a:r>
          </a:p>
          <a:p>
            <a:r>
              <a:rPr lang="cs-CZ" dirty="0"/>
              <a:t>Jiná struktura</a:t>
            </a:r>
          </a:p>
          <a:p>
            <a:r>
              <a:rPr lang="cs-CZ" dirty="0"/>
              <a:t>Velký tumulus</a:t>
            </a:r>
          </a:p>
          <a:p>
            <a:r>
              <a:rPr lang="cs-CZ" dirty="0"/>
              <a:t>Hodně vykradených</a:t>
            </a:r>
          </a:p>
          <a:p>
            <a:r>
              <a:rPr lang="cs-CZ" dirty="0"/>
              <a:t>Artefakty ze zlata – koruny, šperky</a:t>
            </a:r>
          </a:p>
        </p:txBody>
      </p:sp>
    </p:spTree>
    <p:extLst>
      <p:ext uri="{BB962C8B-B14F-4D97-AF65-F5344CB8AC3E}">
        <p14:creationId xmlns:p14="http://schemas.microsoft.com/office/powerpoint/2010/main" val="1927813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2912"/>
            <a:ext cx="114300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71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Kimhe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Král </a:t>
            </a:r>
            <a:r>
              <a:rPr lang="cs-CZ" dirty="0" err="1"/>
              <a:t>Suro</a:t>
            </a:r>
            <a:r>
              <a:rPr lang="cs-CZ" dirty="0"/>
              <a:t> (podoba z </a:t>
            </a:r>
            <a:r>
              <a:rPr lang="cs-CZ" dirty="0" err="1"/>
              <a:t>Čosonu</a:t>
            </a:r>
            <a:r>
              <a:rPr lang="cs-CZ" dirty="0"/>
              <a:t>)</a:t>
            </a:r>
          </a:p>
          <a:p>
            <a:r>
              <a:rPr lang="cs-CZ" dirty="0"/>
              <a:t>Z </a:t>
            </a:r>
            <a:r>
              <a:rPr lang="cs-CZ" dirty="0" err="1"/>
              <a:t>Kaja</a:t>
            </a:r>
            <a:r>
              <a:rPr lang="cs-CZ" dirty="0"/>
              <a:t> mnoho nových pohřebišť a nálezů – velké hroby s otroky</a:t>
            </a:r>
          </a:p>
          <a:p>
            <a:r>
              <a:rPr lang="cs-CZ" dirty="0"/>
              <a:t>Bude UNESCO, ještě nebylo přijaté, snaha o senzace</a:t>
            </a:r>
          </a:p>
          <a:p>
            <a:r>
              <a:rPr lang="cs-CZ" dirty="0"/>
              <a:t>Hrobová keramika + železo</a:t>
            </a:r>
          </a:p>
          <a:p>
            <a:r>
              <a:rPr lang="cs-CZ" dirty="0"/>
              <a:t>Přidané hrobové figury</a:t>
            </a:r>
          </a:p>
        </p:txBody>
      </p:sp>
    </p:spTree>
    <p:extLst>
      <p:ext uri="{BB962C8B-B14F-4D97-AF65-F5344CB8AC3E}">
        <p14:creationId xmlns:p14="http://schemas.microsoft.com/office/powerpoint/2010/main" val="1258801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Kultura žitá: subjektivně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Venku – vevnitř (prostor obecný a soukromý)</a:t>
            </a:r>
          </a:p>
          <a:p>
            <a:r>
              <a:rPr lang="cs-CZ" dirty="0" smtClean="0"/>
              <a:t>Architektura (vnější prostor) a bydlení (můj prostor)</a:t>
            </a:r>
          </a:p>
          <a:p>
            <a:r>
              <a:rPr lang="cs-CZ" dirty="0" smtClean="0"/>
              <a:t>Obecné prostory: trhy, místa pro praní, mytí</a:t>
            </a:r>
          </a:p>
          <a:p>
            <a:r>
              <a:rPr lang="cs-CZ" dirty="0" smtClean="0"/>
              <a:t>Dům a jeho dělení (před modernizací standardní)</a:t>
            </a:r>
          </a:p>
          <a:p>
            <a:r>
              <a:rPr lang="cs-CZ" dirty="0" smtClean="0"/>
              <a:t>Místnosti a jejich vybavení, kuchyň a vaření, hygiena a praní, soukromí mužské a ženské</a:t>
            </a:r>
          </a:p>
          <a:p>
            <a:r>
              <a:rPr lang="cs-CZ" dirty="0" smtClean="0"/>
              <a:t>Volný čas? Zábavy? </a:t>
            </a:r>
          </a:p>
          <a:p>
            <a:r>
              <a:rPr lang="cs-CZ" dirty="0" smtClean="0"/>
              <a:t>Oblékání</a:t>
            </a:r>
          </a:p>
          <a:p>
            <a:r>
              <a:rPr lang="cs-CZ" dirty="0" smtClean="0"/>
              <a:t>řemesla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689341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74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Korjo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Komplex severně od </a:t>
            </a:r>
            <a:r>
              <a:rPr lang="cs-CZ" dirty="0" err="1"/>
              <a:t>Kesongu</a:t>
            </a:r>
            <a:endParaRPr lang="cs-CZ" dirty="0"/>
          </a:p>
          <a:p>
            <a:r>
              <a:rPr lang="cs-CZ" dirty="0" err="1"/>
              <a:t>Wang</a:t>
            </a:r>
            <a:r>
              <a:rPr lang="cs-CZ" dirty="0"/>
              <a:t> </a:t>
            </a:r>
            <a:r>
              <a:rPr lang="cs-CZ" dirty="0" err="1"/>
              <a:t>Konův</a:t>
            </a:r>
            <a:r>
              <a:rPr lang="cs-CZ" dirty="0"/>
              <a:t> hrob přestavěný podle dnešního nevkusu</a:t>
            </a:r>
          </a:p>
          <a:p>
            <a:r>
              <a:rPr lang="cs-CZ" dirty="0"/>
              <a:t>Nejznámější a zřejmě autentická </a:t>
            </a:r>
            <a:r>
              <a:rPr lang="cs-CZ" dirty="0" err="1"/>
              <a:t>Kongminova</a:t>
            </a:r>
            <a:r>
              <a:rPr lang="cs-CZ" dirty="0"/>
              <a:t> hrobka z druhé poloviny 14. století</a:t>
            </a:r>
          </a:p>
        </p:txBody>
      </p:sp>
    </p:spTree>
    <p:extLst>
      <p:ext uri="{BB962C8B-B14F-4D97-AF65-F5344CB8AC3E}">
        <p14:creationId xmlns:p14="http://schemas.microsoft.com/office/powerpoint/2010/main" val="4003431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Kongminova</a:t>
            </a:r>
            <a:r>
              <a:rPr lang="cs-CZ" b="1" dirty="0"/>
              <a:t> hrobka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Podle Mingů</a:t>
            </a:r>
          </a:p>
          <a:p>
            <a:r>
              <a:rPr lang="cs-CZ" dirty="0"/>
              <a:t>S manželkou</a:t>
            </a:r>
          </a:p>
          <a:p>
            <a:r>
              <a:rPr lang="cs-CZ" dirty="0"/>
              <a:t>Obrácené uložení – žena vlevo, muž vpravo</a:t>
            </a:r>
          </a:p>
          <a:p>
            <a:r>
              <a:rPr lang="cs-CZ" dirty="0"/>
              <a:t>Figury prý původní (</a:t>
            </a:r>
            <a:r>
              <a:rPr lang="cs-CZ" dirty="0" err="1"/>
              <a:t>munin</a:t>
            </a:r>
            <a:r>
              <a:rPr lang="cs-CZ" dirty="0"/>
              <a:t>, </a:t>
            </a:r>
            <a:r>
              <a:rPr lang="cs-CZ" dirty="0" err="1"/>
              <a:t>muin</a:t>
            </a:r>
            <a:r>
              <a:rPr lang="cs-CZ" dirty="0"/>
              <a:t>, kůň, tygr, ovce)</a:t>
            </a:r>
          </a:p>
          <a:p>
            <a:r>
              <a:rPr lang="cs-CZ" dirty="0"/>
              <a:t>Vyvýšení se schody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8252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10" y="1183413"/>
            <a:ext cx="52387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3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Čoson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Pchungsu</a:t>
            </a:r>
            <a:r>
              <a:rPr lang="cs-CZ" dirty="0"/>
              <a:t> – záznamy o způsobu a praxi</a:t>
            </a:r>
          </a:p>
          <a:p>
            <a:r>
              <a:rPr lang="cs-CZ" dirty="0"/>
              <a:t>Většinou v plné parádě – menší tumulus</a:t>
            </a:r>
          </a:p>
          <a:p>
            <a:r>
              <a:rPr lang="cs-CZ" dirty="0"/>
              <a:t>Brána areálu, domek strážce, pole pro výživu</a:t>
            </a:r>
          </a:p>
          <a:p>
            <a:r>
              <a:rPr lang="cs-CZ" dirty="0"/>
              <a:t>Okrouhlý tumulus, ohrádka, kolem zvířata</a:t>
            </a:r>
          </a:p>
          <a:p>
            <a:r>
              <a:rPr lang="cs-CZ" i="1" dirty="0" err="1"/>
              <a:t>Mangdžusok</a:t>
            </a:r>
            <a:endParaRPr lang="cs-CZ" i="1" dirty="0"/>
          </a:p>
          <a:p>
            <a:r>
              <a:rPr lang="cs-CZ" dirty="0"/>
              <a:t>Obětní stolek</a:t>
            </a:r>
          </a:p>
          <a:p>
            <a:r>
              <a:rPr lang="cs-CZ" dirty="0"/>
              <a:t>lucerna</a:t>
            </a:r>
          </a:p>
          <a:p>
            <a:r>
              <a:rPr lang="cs-CZ" dirty="0"/>
              <a:t>Vzadu občas ocásek </a:t>
            </a:r>
          </a:p>
        </p:txBody>
      </p:sp>
    </p:spTree>
    <p:extLst>
      <p:ext uri="{BB962C8B-B14F-4D97-AF65-F5344CB8AC3E}">
        <p14:creationId xmlns:p14="http://schemas.microsoft.com/office/powerpoint/2010/main" val="3001379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/>
              <a:t>Tchedžo</a:t>
            </a:r>
            <a:r>
              <a:rPr lang="cs-CZ" b="1" dirty="0"/>
              <a:t>, </a:t>
            </a:r>
            <a:r>
              <a:rPr lang="cs-CZ" b="1" dirty="0" err="1"/>
              <a:t>Tandžong</a:t>
            </a:r>
            <a:r>
              <a:rPr lang="cs-CZ" b="1" dirty="0"/>
              <a:t>, </a:t>
            </a:r>
            <a:r>
              <a:rPr lang="cs-CZ" b="1" dirty="0" err="1"/>
              <a:t>Sondžong</a:t>
            </a:r>
            <a:r>
              <a:rPr lang="cs-CZ" b="1" dirty="0"/>
              <a:t>, </a:t>
            </a:r>
            <a:r>
              <a:rPr lang="cs-CZ" b="1" dirty="0" err="1"/>
              <a:t>Čongdžo</a:t>
            </a:r>
            <a:r>
              <a:rPr lang="cs-CZ" b="1" dirty="0"/>
              <a:t>, </a:t>
            </a:r>
            <a:r>
              <a:rPr lang="cs-CZ" b="1" dirty="0" err="1"/>
              <a:t>Kodžong</a:t>
            </a:r>
            <a:r>
              <a:rPr lang="cs-CZ" b="1" dirty="0"/>
              <a:t>, </a:t>
            </a:r>
            <a:r>
              <a:rPr lang="cs-CZ" b="1" dirty="0" err="1"/>
              <a:t>Sundžong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251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44413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33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70" y="2549246"/>
            <a:ext cx="7048500" cy="39624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184" y="17606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48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825"/>
            <a:ext cx="121920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36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366837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3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Co o tom můžeme vědět?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Zobecněné a velmi zhuštěné informace bez ohledu na čas a prostor</a:t>
            </a:r>
          </a:p>
          <a:p>
            <a:r>
              <a:rPr lang="cs-CZ" dirty="0" smtClean="0"/>
              <a:t>Informace z encyklopedických prací (od 15. století)</a:t>
            </a:r>
          </a:p>
          <a:p>
            <a:r>
              <a:rPr lang="cs-CZ" dirty="0" smtClean="0"/>
              <a:t>Opakované, redukované, bez regionálních specifik nebo naopak</a:t>
            </a:r>
          </a:p>
          <a:p>
            <a:r>
              <a:rPr lang="cs-CZ" sz="1800" dirty="0" smtClean="0"/>
              <a:t>Příklad svatba</a:t>
            </a:r>
          </a:p>
          <a:p>
            <a:r>
              <a:rPr lang="cs-CZ" sz="1800" dirty="0" smtClean="0"/>
              <a:t>Příklad palác</a:t>
            </a:r>
          </a:p>
          <a:p>
            <a:r>
              <a:rPr lang="cs-CZ" sz="1800" dirty="0" smtClean="0"/>
              <a:t>Příklad keramika</a:t>
            </a:r>
          </a:p>
          <a:p>
            <a:r>
              <a:rPr lang="cs-CZ" sz="1800" dirty="0" smtClean="0"/>
              <a:t>Příklad šamanský obřad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0517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6" y="867228"/>
            <a:ext cx="4572000" cy="29464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57" y="77107"/>
            <a:ext cx="8890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04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311150"/>
            <a:ext cx="88900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06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Co patří k hrobu?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Pozemek, ohraničení, výzdoba </a:t>
            </a:r>
          </a:p>
        </p:txBody>
      </p:sp>
    </p:spTree>
    <p:extLst>
      <p:ext uri="{BB962C8B-B14F-4D97-AF65-F5344CB8AC3E}">
        <p14:creationId xmlns:p14="http://schemas.microsoft.com/office/powerpoint/2010/main" val="337619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36" y="0"/>
            <a:ext cx="485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1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57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72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308" y="1180011"/>
            <a:ext cx="3267075" cy="2895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64" y="2470648"/>
            <a:ext cx="51435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81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23" y="593135"/>
            <a:ext cx="1847850" cy="24669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6" y="671512"/>
            <a:ext cx="71437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77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69" y="0"/>
            <a:ext cx="9732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277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81" y="3421411"/>
            <a:ext cx="20638" cy="151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81" y="3421411"/>
            <a:ext cx="20638" cy="1517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88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04" y="20900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Co všechno je kultura, je osobní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73" y="2057921"/>
            <a:ext cx="3009900" cy="42957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98" y="2036445"/>
            <a:ext cx="30003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39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06" y="1191451"/>
            <a:ext cx="3073485" cy="48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97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787400"/>
            <a:ext cx="8890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718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1" y="2256390"/>
            <a:ext cx="3962400" cy="291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553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57" y="87086"/>
            <a:ext cx="9355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472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055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9" y="36576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3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Stély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Želví podstavec</a:t>
            </a:r>
          </a:p>
        </p:txBody>
      </p:sp>
    </p:spTree>
    <p:extLst>
      <p:ext uri="{BB962C8B-B14F-4D97-AF65-F5344CB8AC3E}">
        <p14:creationId xmlns:p14="http://schemas.microsoft.com/office/powerpoint/2010/main" val="31515646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6" y="1847088"/>
            <a:ext cx="5001768" cy="31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803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47" y="0"/>
            <a:ext cx="4954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170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21" y="0"/>
            <a:ext cx="4356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3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0" y="892216"/>
            <a:ext cx="6096000" cy="49709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1: Co je to kultura? Jak ji viděli Korejci v různých fázích. Základní pojmy, vlivy, prostor, barevné spektrum, motivy.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2: Architektura: hroby, paláce, kláštery, soukromé obydlí. 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3: Sochařství a malířství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5: Keramika a řemesla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6: Jídlo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7: Hudba a hudební nástroje, divadlo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8. Kniha a knižní kultura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9: Moderní doba </a:t>
            </a:r>
            <a:r>
              <a:rPr lang="cs-CZ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 přesuny akcentu na „lidové“ (tj. univerzální)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10: Film 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11: </a:t>
            </a:r>
            <a:r>
              <a:rPr lang="cs-CZ" b="1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Manhwa</a:t>
            </a:r>
            <a:endParaRPr lang="cs-CZ" b="1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12: Kulturní dědictví (památky UNESCO</a:t>
            </a:r>
            <a:r>
              <a:rPr lang="cs-CZ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): korejská perspektiva</a:t>
            </a:r>
            <a:endParaRPr lang="cs-CZ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268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00" y="0"/>
            <a:ext cx="4785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80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hetche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Ochranná zvířata: </a:t>
            </a:r>
            <a:r>
              <a:rPr lang="cs-CZ" i="1" dirty="0" err="1"/>
              <a:t>sasin</a:t>
            </a:r>
            <a:r>
              <a:rPr lang="cs-CZ" dirty="0"/>
              <a:t> (čtyři svatá) + </a:t>
            </a:r>
            <a:r>
              <a:rPr lang="cs-CZ" i="1" dirty="0" err="1"/>
              <a:t>hetche</a:t>
            </a:r>
            <a:r>
              <a:rPr lang="cs-CZ" dirty="0"/>
              <a:t> + další</a:t>
            </a:r>
          </a:p>
        </p:txBody>
      </p:sp>
    </p:spTree>
    <p:extLst>
      <p:ext uri="{BB962C8B-B14F-4D97-AF65-F5344CB8AC3E}">
        <p14:creationId xmlns:p14="http://schemas.microsoft.com/office/powerpoint/2010/main" val="35892183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2" y="-146766"/>
            <a:ext cx="4876800" cy="32480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82" y="-146766"/>
            <a:ext cx="9975273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06" y="2743200"/>
            <a:ext cx="4000500" cy="29908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94" y="2743200"/>
            <a:ext cx="3175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411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čapsang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08" y="-1147763"/>
            <a:ext cx="8987272" cy="4351338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9839"/>
            <a:ext cx="3048000" cy="15049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52" y="369243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881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Svatá zvířata (želva, fénix, drak a tygr) + </a:t>
            </a:r>
            <a:r>
              <a:rPr lang="cs-CZ" b="1" dirty="0" err="1"/>
              <a:t>kirin</a:t>
            </a:r>
            <a:r>
              <a:rPr lang="cs-CZ" b="1" dirty="0"/>
              <a:t>/</a:t>
            </a:r>
            <a:r>
              <a:rPr lang="cs-CZ" b="1" dirty="0" err="1"/>
              <a:t>qilin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3374"/>
            <a:ext cx="5928253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31" y="1027906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357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28" y="2130425"/>
            <a:ext cx="5917091" cy="4351338"/>
          </a:xfrm>
        </p:spPr>
      </p:pic>
    </p:spTree>
    <p:extLst>
      <p:ext uri="{BB962C8B-B14F-4D97-AF65-F5344CB8AC3E}">
        <p14:creationId xmlns:p14="http://schemas.microsoft.com/office/powerpoint/2010/main" val="3781966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00" y="1690688"/>
            <a:ext cx="2710977" cy="4351338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871" y="-179473"/>
            <a:ext cx="9325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741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44" y="2034631"/>
            <a:ext cx="5917091" cy="4351338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05" y="1877876"/>
            <a:ext cx="2710977" cy="4351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53" y="125050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354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83" y="261257"/>
            <a:ext cx="9355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332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Zvířetníková zvířata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37" y="1950203"/>
            <a:ext cx="2163692" cy="288298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81" y="3163166"/>
            <a:ext cx="2160780" cy="28829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4" y="769982"/>
            <a:ext cx="4632960" cy="30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6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dynastie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i="1" dirty="0"/>
              <a:t>Starověk</a:t>
            </a:r>
            <a:r>
              <a:rPr lang="cs-CZ" dirty="0"/>
              <a:t>: </a:t>
            </a:r>
            <a:r>
              <a:rPr lang="cs-CZ" dirty="0" err="1"/>
              <a:t>Kogurjo</a:t>
            </a:r>
            <a:r>
              <a:rPr lang="cs-CZ" dirty="0"/>
              <a:t>, </a:t>
            </a:r>
            <a:r>
              <a:rPr lang="cs-CZ" dirty="0" err="1"/>
              <a:t>Pekče</a:t>
            </a:r>
            <a:r>
              <a:rPr lang="cs-CZ" dirty="0"/>
              <a:t>, </a:t>
            </a:r>
            <a:r>
              <a:rPr lang="cs-CZ" dirty="0" err="1"/>
              <a:t>Silla</a:t>
            </a:r>
            <a:r>
              <a:rPr lang="cs-CZ" dirty="0"/>
              <a:t>, </a:t>
            </a:r>
            <a:r>
              <a:rPr lang="cs-CZ" dirty="0" err="1"/>
              <a:t>Kaja</a:t>
            </a:r>
            <a:r>
              <a:rPr lang="cs-CZ" dirty="0"/>
              <a:t> (</a:t>
            </a:r>
            <a:r>
              <a:rPr lang="cs-CZ" i="1" dirty="0" err="1"/>
              <a:t>Samguk</a:t>
            </a:r>
            <a:r>
              <a:rPr lang="cs-CZ" dirty="0"/>
              <a:t>, 1. stol. př. n. l. – 668 n. l.)</a:t>
            </a:r>
          </a:p>
          <a:p>
            <a:r>
              <a:rPr lang="cs-CZ" dirty="0"/>
              <a:t>Sjednocená </a:t>
            </a:r>
            <a:r>
              <a:rPr lang="cs-CZ" dirty="0" err="1"/>
              <a:t>Silla</a:t>
            </a:r>
            <a:r>
              <a:rPr lang="cs-CZ" dirty="0"/>
              <a:t> (</a:t>
            </a:r>
            <a:r>
              <a:rPr lang="cs-CZ" i="1" dirty="0" err="1"/>
              <a:t>Tchongil</a:t>
            </a:r>
            <a:r>
              <a:rPr lang="cs-CZ" i="1" dirty="0"/>
              <a:t> </a:t>
            </a:r>
            <a:r>
              <a:rPr lang="cs-CZ" i="1" dirty="0" err="1"/>
              <a:t>Silla</a:t>
            </a:r>
            <a:r>
              <a:rPr lang="cs-CZ" i="1" dirty="0"/>
              <a:t>, </a:t>
            </a:r>
            <a:r>
              <a:rPr lang="cs-CZ" dirty="0"/>
              <a:t>668 – 918)</a:t>
            </a:r>
          </a:p>
          <a:p>
            <a:r>
              <a:rPr lang="cs-CZ" i="1" dirty="0"/>
              <a:t>Středověk</a:t>
            </a:r>
            <a:r>
              <a:rPr lang="cs-CZ" dirty="0"/>
              <a:t>: </a:t>
            </a:r>
            <a:r>
              <a:rPr lang="cs-CZ" dirty="0" err="1"/>
              <a:t>Korjo</a:t>
            </a:r>
            <a:r>
              <a:rPr lang="cs-CZ" dirty="0"/>
              <a:t> (918-1388)</a:t>
            </a:r>
          </a:p>
          <a:p>
            <a:r>
              <a:rPr lang="cs-CZ" dirty="0"/>
              <a:t>                       </a:t>
            </a:r>
            <a:r>
              <a:rPr lang="cs-CZ" dirty="0" err="1"/>
              <a:t>Čoson</a:t>
            </a:r>
            <a:r>
              <a:rPr lang="cs-CZ" dirty="0"/>
              <a:t> (1392-1897/1910)</a:t>
            </a:r>
          </a:p>
        </p:txBody>
      </p:sp>
    </p:spTree>
    <p:extLst>
      <p:ext uri="{BB962C8B-B14F-4D97-AF65-F5344CB8AC3E}">
        <p14:creationId xmlns:p14="http://schemas.microsoft.com/office/powerpoint/2010/main" val="20239442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Můstek 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626" y="1997642"/>
            <a:ext cx="2619375" cy="17430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96" y="4251292"/>
            <a:ext cx="1920000" cy="1386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02" y="1551894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240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Můstek 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626" y="1997642"/>
            <a:ext cx="2619375" cy="17430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96" y="4251292"/>
            <a:ext cx="1920000" cy="1386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02" y="1551894"/>
            <a:ext cx="2486025" cy="18383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40" y="0"/>
            <a:ext cx="10294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491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57" y="2178368"/>
            <a:ext cx="1847850" cy="24669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20" y="2480038"/>
            <a:ext cx="4953000" cy="32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089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schody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00139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9" y="1825625"/>
            <a:ext cx="6523821" cy="4351338"/>
          </a:xfrm>
        </p:spPr>
      </p:pic>
    </p:spTree>
    <p:extLst>
      <p:ext uri="{BB962C8B-B14F-4D97-AF65-F5344CB8AC3E}">
        <p14:creationId xmlns:p14="http://schemas.microsoft.com/office/powerpoint/2010/main" val="25979705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Manwolde</a:t>
            </a:r>
            <a:r>
              <a:rPr lang="cs-CZ" b="1" dirty="0"/>
              <a:t> v </a:t>
            </a:r>
            <a:r>
              <a:rPr lang="cs-CZ" b="1" dirty="0" err="1"/>
              <a:t>Kesongu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09" y="1753666"/>
            <a:ext cx="2466975" cy="18478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31" y="2524048"/>
            <a:ext cx="3048000" cy="21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603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Paláce: ze </a:t>
            </a:r>
            <a:r>
              <a:rPr lang="cs-CZ" sz="3200" b="1" dirty="0" err="1"/>
              <a:t>Samguk</a:t>
            </a:r>
            <a:r>
              <a:rPr lang="cs-CZ" sz="3200" b="1" dirty="0"/>
              <a:t> a </a:t>
            </a:r>
            <a:r>
              <a:rPr lang="cs-CZ" sz="3200" b="1" dirty="0" err="1"/>
              <a:t>Tchongil</a:t>
            </a:r>
            <a:r>
              <a:rPr lang="cs-CZ" sz="3200" b="1" dirty="0"/>
              <a:t> </a:t>
            </a:r>
            <a:r>
              <a:rPr lang="cs-CZ" sz="3200" b="1" dirty="0" err="1"/>
              <a:t>Silla</a:t>
            </a:r>
            <a:r>
              <a:rPr lang="cs-CZ" sz="3200" b="1" dirty="0"/>
              <a:t> jen zbytky, </a:t>
            </a:r>
            <a:r>
              <a:rPr lang="cs-CZ" sz="3200" b="1" dirty="0" err="1"/>
              <a:t>Korjo</a:t>
            </a:r>
            <a:r>
              <a:rPr lang="cs-CZ" sz="3200" b="1" dirty="0"/>
              <a:t> totéž, </a:t>
            </a:r>
            <a:r>
              <a:rPr lang="cs-CZ" sz="3200" b="1" dirty="0" err="1"/>
              <a:t>Čoson</a:t>
            </a:r>
            <a:r>
              <a:rPr lang="cs-CZ" sz="3200" b="1" dirty="0"/>
              <a:t>: </a:t>
            </a:r>
            <a:r>
              <a:rPr lang="cs-CZ" sz="3200" b="1" dirty="0" err="1"/>
              <a:t>Kjongbokkung</a:t>
            </a:r>
            <a:r>
              <a:rPr lang="cs-CZ" sz="3200" b="1" dirty="0"/>
              <a:t>, </a:t>
            </a:r>
            <a:r>
              <a:rPr lang="cs-CZ" sz="3200" b="1" dirty="0" err="1"/>
              <a:t>Toksugung</a:t>
            </a:r>
            <a:r>
              <a:rPr lang="cs-CZ" sz="3200" b="1" dirty="0"/>
              <a:t>, </a:t>
            </a:r>
            <a:r>
              <a:rPr lang="cs-CZ" sz="3200" b="1" dirty="0" err="1"/>
              <a:t>Čchangdokkung</a:t>
            </a:r>
            <a:r>
              <a:rPr lang="cs-CZ" sz="3200" b="1" dirty="0"/>
              <a:t>, </a:t>
            </a:r>
            <a:r>
              <a:rPr lang="cs-CZ" sz="3200" b="1" dirty="0" err="1"/>
              <a:t>Čchanggjonggung</a:t>
            </a:r>
            <a:r>
              <a:rPr lang="cs-CZ" sz="3200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Wolsong</a:t>
            </a:r>
            <a:r>
              <a:rPr lang="cs-CZ" dirty="0"/>
              <a:t> v </a:t>
            </a:r>
            <a:r>
              <a:rPr lang="cs-CZ" dirty="0" err="1"/>
              <a:t>Kjongdžu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75" y="2742837"/>
            <a:ext cx="8877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48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3" y="0"/>
            <a:ext cx="969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132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4" y="-461554"/>
            <a:ext cx="7544741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2240144"/>
            <a:ext cx="40005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45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27" y="-272959"/>
            <a:ext cx="2476500" cy="18478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62" y="1666875"/>
            <a:ext cx="2505075" cy="1828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7" y="0"/>
            <a:ext cx="4829175" cy="34956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01" y="3384912"/>
            <a:ext cx="62293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7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Informace?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O vysokém a zvláštním</a:t>
            </a:r>
          </a:p>
          <a:p>
            <a:r>
              <a:rPr lang="cs-CZ" dirty="0" smtClean="0"/>
              <a:t>Historie?</a:t>
            </a:r>
          </a:p>
          <a:p>
            <a:r>
              <a:rPr lang="cs-CZ" dirty="0" smtClean="0"/>
              <a:t>Kompendia </a:t>
            </a:r>
            <a:r>
              <a:rPr lang="cs-CZ" dirty="0" err="1" smtClean="0"/>
              <a:t>topoetnografická</a:t>
            </a:r>
            <a:r>
              <a:rPr lang="cs-CZ" dirty="0" smtClean="0"/>
              <a:t>, hudební, lékařská</a:t>
            </a:r>
          </a:p>
          <a:p>
            <a:r>
              <a:rPr lang="cs-CZ" dirty="0" smtClean="0"/>
              <a:t>Osobní: deníky a cestovní deníky, poezie </a:t>
            </a:r>
          </a:p>
          <a:p>
            <a:r>
              <a:rPr lang="cs-CZ" dirty="0" smtClean="0"/>
              <a:t>Obřady (buddhistické, šamanské)</a:t>
            </a:r>
          </a:p>
          <a:p>
            <a:r>
              <a:rPr lang="cs-CZ" dirty="0" smtClean="0"/>
              <a:t>X</a:t>
            </a:r>
          </a:p>
          <a:p>
            <a:r>
              <a:rPr lang="cs-CZ" dirty="0" smtClean="0"/>
              <a:t>Ale i konfuciánské příručky</a:t>
            </a:r>
          </a:p>
          <a:p>
            <a:r>
              <a:rPr lang="cs-CZ" dirty="0" smtClean="0"/>
              <a:t>Maličkosti všude, ale ne v současných korejských vývozních publikacích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1762402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03" y="571500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71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42937"/>
            <a:ext cx="8382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392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Hanok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513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308" y="1082040"/>
            <a:ext cx="4572000" cy="38404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46" y="0"/>
            <a:ext cx="8792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67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14" y="303372"/>
            <a:ext cx="2352675" cy="19431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27" y="323170"/>
            <a:ext cx="1657350" cy="27622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152" y="374809"/>
            <a:ext cx="2667000" cy="1895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15" y="2697480"/>
            <a:ext cx="8128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842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09" y="202746"/>
            <a:ext cx="83820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079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92" y="655592"/>
            <a:ext cx="83820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688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čchogadžip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1559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871" y="296092"/>
            <a:ext cx="5298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574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Kláštery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10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Schraňování </a:t>
            </a:r>
            <a:r>
              <a:rPr lang="cs-CZ" b="1" dirty="0" smtClean="0"/>
              <a:t>vzácností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Královská skladiště (záznam ze 7. století)</a:t>
            </a:r>
          </a:p>
          <a:p>
            <a:r>
              <a:rPr lang="cs-CZ" dirty="0"/>
              <a:t>Co tam měli? Ochranné předměty, kouzelné předměty, dary</a:t>
            </a:r>
          </a:p>
          <a:p>
            <a:r>
              <a:rPr lang="cs-CZ" dirty="0"/>
              <a:t>Poprvé začali řešit za Japonců, resp. Japonci začali řešit korejskou kulturu</a:t>
            </a:r>
          </a:p>
          <a:p>
            <a:r>
              <a:rPr lang="cs-CZ" dirty="0"/>
              <a:t>Muzea a </a:t>
            </a:r>
            <a:r>
              <a:rPr lang="cs-CZ" dirty="0" smtClean="0"/>
              <a:t>výstavy a jejich </a:t>
            </a:r>
            <a:r>
              <a:rPr lang="cs-CZ" dirty="0"/>
              <a:t>význam</a:t>
            </a:r>
          </a:p>
          <a:p>
            <a:r>
              <a:rPr lang="cs-CZ" dirty="0"/>
              <a:t>Archeologie a </a:t>
            </a:r>
            <a:r>
              <a:rPr lang="cs-CZ" dirty="0" smtClean="0"/>
              <a:t>vykopávky od počátku 20. století</a:t>
            </a:r>
            <a:endParaRPr lang="cs-CZ" dirty="0"/>
          </a:p>
          <a:p>
            <a:r>
              <a:rPr lang="cs-CZ" dirty="0"/>
              <a:t>Artefakty, krádeže, obviňování Japonců</a:t>
            </a:r>
          </a:p>
          <a:p>
            <a:r>
              <a:rPr lang="cs-CZ" dirty="0"/>
              <a:t>Muzea na Severu a na Jihu, kulturní parky, </a:t>
            </a:r>
            <a:r>
              <a:rPr lang="cs-CZ" i="1" dirty="0" err="1"/>
              <a:t>minsokčchony</a:t>
            </a:r>
            <a:endParaRPr lang="cs-CZ" i="1" dirty="0"/>
          </a:p>
          <a:p>
            <a:r>
              <a:rPr lang="cs-CZ" dirty="0"/>
              <a:t>Přístup Korejců k vlastnímu kulturnímu dědictví je konfrontační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3645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Můstek přes vodu, brána se </a:t>
            </a:r>
            <a:r>
              <a:rPr lang="cs-CZ" b="1" dirty="0" err="1"/>
              <a:t>sačchonwangy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542826"/>
            <a:ext cx="3962400" cy="2916936"/>
          </a:xfrm>
        </p:spPr>
      </p:pic>
    </p:spTree>
    <p:extLst>
      <p:ext uri="{BB962C8B-B14F-4D97-AF65-F5344CB8AC3E}">
        <p14:creationId xmlns:p14="http://schemas.microsoft.com/office/powerpoint/2010/main" val="8819407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Prostranství s pagodami, výzdoba a sloupy na prapory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76" y="1769066"/>
            <a:ext cx="2901798" cy="4351338"/>
          </a:xfrm>
        </p:spPr>
      </p:pic>
    </p:spTree>
    <p:extLst>
      <p:ext uri="{BB962C8B-B14F-4D97-AF65-F5344CB8AC3E}">
        <p14:creationId xmlns:p14="http://schemas.microsoft.com/office/powerpoint/2010/main" val="15245624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Hlavní síň, obydlí mnichů, vzadu </a:t>
            </a:r>
            <a:r>
              <a:rPr lang="cs-CZ" b="1" dirty="0" err="1"/>
              <a:t>chrámky</a:t>
            </a:r>
            <a:r>
              <a:rPr lang="cs-CZ" b="1" dirty="0"/>
              <a:t> </a:t>
            </a:r>
            <a:r>
              <a:rPr lang="cs-CZ" b="1" dirty="0" err="1"/>
              <a:t>Sansin</a:t>
            </a:r>
            <a:r>
              <a:rPr lang="cs-CZ" b="1" dirty="0"/>
              <a:t>, </a:t>
            </a:r>
            <a:r>
              <a:rPr lang="cs-CZ" b="1" dirty="0" err="1"/>
              <a:t>Čchilsong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22" y="2269762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251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1039</Words>
  <Application>Microsoft Office PowerPoint</Application>
  <PresentationFormat>Širokoúhlá obrazovka</PresentationFormat>
  <Paragraphs>185</Paragraphs>
  <Slides>92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92</vt:i4>
      </vt:variant>
    </vt:vector>
  </HeadingPairs>
  <TitlesOfParts>
    <vt:vector size="99" baseType="lpstr">
      <vt:lpstr>맑은 고딕</vt:lpstr>
      <vt:lpstr>맑은 고딕</vt:lpstr>
      <vt:lpstr>Arial</vt:lpstr>
      <vt:lpstr>Calibri</vt:lpstr>
      <vt:lpstr>Calibri Light</vt:lpstr>
      <vt:lpstr>Times New Roman</vt:lpstr>
      <vt:lpstr>Motiv Office</vt:lpstr>
      <vt:lpstr>Korejská tradiční kultura</vt:lpstr>
      <vt:lpstr>Subjektivní základ</vt:lpstr>
      <vt:lpstr>Kultura žitá: subjektivně</vt:lpstr>
      <vt:lpstr>Co o tom můžeme vědět?</vt:lpstr>
      <vt:lpstr>Co všechno je kultura, je osobní</vt:lpstr>
      <vt:lpstr>Prezentace aplikace PowerPoint</vt:lpstr>
      <vt:lpstr>dynastie</vt:lpstr>
      <vt:lpstr>Informace?</vt:lpstr>
      <vt:lpstr>Schraňování vzácností</vt:lpstr>
      <vt:lpstr>Viditelná kultura</vt:lpstr>
      <vt:lpstr>Prezentace aplikace PowerPoint</vt:lpstr>
      <vt:lpstr>Prezentace aplikace PowerPoint</vt:lpstr>
      <vt:lpstr>Opozice je celek yin a yang nejsou protiklady</vt:lpstr>
      <vt:lpstr>Harmonie 결합 (結合) je ideál</vt:lpstr>
      <vt:lpstr>Architektura</vt:lpstr>
      <vt:lpstr>Nejstarší stavby</vt:lpstr>
      <vt:lpstr>Proč nemáme dochované artefakty</vt:lpstr>
      <vt:lpstr>Hrobky (a pohřbívání)</vt:lpstr>
      <vt:lpstr>Symbolická redukce</vt:lpstr>
      <vt:lpstr>Kogurjo</vt:lpstr>
      <vt:lpstr>Prezentace aplikace PowerPoint</vt:lpstr>
      <vt:lpstr>Prezentace aplikace PowerPoint</vt:lpstr>
      <vt:lpstr>Prezentace aplikace PowerPoint</vt:lpstr>
      <vt:lpstr>Prezentace aplikace PowerPoint</vt:lpstr>
      <vt:lpstr>Pekče </vt:lpstr>
      <vt:lpstr>Prezentace aplikace PowerPoint</vt:lpstr>
      <vt:lpstr>Silla</vt:lpstr>
      <vt:lpstr>Prezentace aplikace PowerPoint</vt:lpstr>
      <vt:lpstr>Kimhe</vt:lpstr>
      <vt:lpstr>Prezentace aplikace PowerPoint</vt:lpstr>
      <vt:lpstr>Korjo</vt:lpstr>
      <vt:lpstr>Kongminova hrobka </vt:lpstr>
      <vt:lpstr>Prezentace aplikace PowerPoint</vt:lpstr>
      <vt:lpstr>Čoson</vt:lpstr>
      <vt:lpstr>Tchedžo, Tandžong, Sondžong, Čongdžo, Kodžong, Sundžong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patří k hrobu?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Stély </vt:lpstr>
      <vt:lpstr>Prezentace aplikace PowerPoint</vt:lpstr>
      <vt:lpstr>Prezentace aplikace PowerPoint</vt:lpstr>
      <vt:lpstr>Prezentace aplikace PowerPoint</vt:lpstr>
      <vt:lpstr>Prezentace aplikace PowerPoint</vt:lpstr>
      <vt:lpstr>hetche</vt:lpstr>
      <vt:lpstr>Prezentace aplikace PowerPoint</vt:lpstr>
      <vt:lpstr>čapsang</vt:lpstr>
      <vt:lpstr>Svatá zvířata (želva, fénix, drak a tygr) + kirin/qilin</vt:lpstr>
      <vt:lpstr>Prezentace aplikace PowerPoint</vt:lpstr>
      <vt:lpstr>Prezentace aplikace PowerPoint</vt:lpstr>
      <vt:lpstr>Prezentace aplikace PowerPoint</vt:lpstr>
      <vt:lpstr>Prezentace aplikace PowerPoint</vt:lpstr>
      <vt:lpstr>Zvířetníková zvířata</vt:lpstr>
      <vt:lpstr>Můstek </vt:lpstr>
      <vt:lpstr>Můstek </vt:lpstr>
      <vt:lpstr>Prezentace aplikace PowerPoint</vt:lpstr>
      <vt:lpstr>schody</vt:lpstr>
      <vt:lpstr>Prezentace aplikace PowerPoint</vt:lpstr>
      <vt:lpstr>Manwolde v Kesongu</vt:lpstr>
      <vt:lpstr>Paláce: ze Samguk a Tchongil Silla jen zbytky, Korjo totéž, Čoson: Kjongbokkung, Toksugung, Čchangdokkung, Čchanggjonggung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Hanok</vt:lpstr>
      <vt:lpstr>Prezentace aplikace PowerPoint</vt:lpstr>
      <vt:lpstr>Prezentace aplikace PowerPoint</vt:lpstr>
      <vt:lpstr>Prezentace aplikace PowerPoint</vt:lpstr>
      <vt:lpstr>Prezentace aplikace PowerPoint</vt:lpstr>
      <vt:lpstr>čchogadžip</vt:lpstr>
      <vt:lpstr>Prezentace aplikace PowerPoint</vt:lpstr>
      <vt:lpstr>Kláštery</vt:lpstr>
      <vt:lpstr>Můstek přes vodu, brána se sačchonwangy</vt:lpstr>
      <vt:lpstr>Prostranství s pagodami, výzdoba a sloupy na prapory</vt:lpstr>
      <vt:lpstr>Hlavní síň, obydlí mnichů, vzadu chrámky Sansin, Čchilsong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Korejská tradiční kultura</dc:title>
  <dc:creator>FFUK</dc:creator>
  <cp:lastModifiedBy>FFUK</cp:lastModifiedBy>
  <cp:revision>63</cp:revision>
  <dcterms:created xsi:type="dcterms:W3CDTF">2020-10-02T13:33:59Z</dcterms:created>
  <dcterms:modified xsi:type="dcterms:W3CDTF">2024-02-20T12:26:34Z</dcterms:modified>
</cp:coreProperties>
</file>