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80179-683E-465D-A2B8-A9306869B790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76C7E-311D-4764-A37E-65E2DF5E0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494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76C7E-311D-4764-A37E-65E2DF5E06A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49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30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76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54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6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99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6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2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8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9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41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93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EA605-BECF-4163-9001-E8B8552DA9D1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3934-80D8-46EA-9F14-91657ED71B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0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>
            <a:normAutofit/>
          </a:bodyPr>
          <a:lstStyle/>
          <a:p>
            <a:r>
              <a:rPr lang="cs-CZ" sz="3200" b="1" smtClean="0"/>
              <a:t>6/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Diplomatický protokol, diplomatické uzance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7992888" cy="3744416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popis formálních postupů v diplomacii</a:t>
            </a:r>
          </a:p>
          <a:p>
            <a:pPr marL="457200" indent="-457200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používání jazyků v diplomacii</a:t>
            </a:r>
          </a:p>
          <a:p>
            <a:pPr marL="457200" indent="-457200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praktické příklady z „prolamování“ protokolu</a:t>
            </a:r>
          </a:p>
          <a:p>
            <a:pPr marL="457200" indent="-457200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pocty a vyznamenání</a:t>
            </a:r>
          </a:p>
          <a:p>
            <a:pPr marL="457200" indent="-457200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reciprocita ve vztazích</a:t>
            </a:r>
          </a:p>
          <a:p>
            <a:pPr marL="457200" indent="-457200" algn="l">
              <a:buFontTx/>
              <a:buChar char="-"/>
            </a:pPr>
            <a:r>
              <a:rPr lang="cs-CZ" sz="2600" dirty="0" smtClean="0">
                <a:solidFill>
                  <a:schemeClr val="tx1"/>
                </a:solidFill>
              </a:rPr>
              <a:t>národní specifika, aj.</a:t>
            </a:r>
          </a:p>
          <a:p>
            <a:pPr algn="l"/>
            <a:r>
              <a:rPr lang="cs-CZ" sz="2600" dirty="0" smtClean="0">
                <a:solidFill>
                  <a:schemeClr val="tx1"/>
                </a:solidFill>
              </a:rPr>
              <a:t>	</a:t>
            </a:r>
            <a:r>
              <a:rPr lang="cs-CZ" sz="2600" smtClean="0">
                <a:solidFill>
                  <a:schemeClr val="tx1"/>
                </a:solidFill>
              </a:rPr>
              <a:t>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49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712968" cy="69269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Diplomatický protokol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92696"/>
            <a:ext cx="9324528" cy="6165304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z řeckého slova „</a:t>
            </a:r>
            <a:r>
              <a:rPr lang="cs-CZ" sz="2400" i="1" dirty="0" err="1" smtClean="0"/>
              <a:t>protokolos</a:t>
            </a:r>
            <a:r>
              <a:rPr lang="cs-CZ" sz="2400" i="1" dirty="0" smtClean="0"/>
              <a:t>“, </a:t>
            </a:r>
            <a:r>
              <a:rPr lang="cs-CZ" sz="2400" dirty="0" smtClean="0"/>
              <a:t>tzn. „</a:t>
            </a:r>
            <a:r>
              <a:rPr lang="cs-CZ" sz="2400" i="1" dirty="0" smtClean="0"/>
              <a:t>po sobě jdoucí“ - </a:t>
            </a:r>
            <a:r>
              <a:rPr lang="cs-CZ" sz="2400" dirty="0" smtClean="0"/>
              <a:t>výraz protokol se používá v různých oblastech (státní protokol, církevní protokol, …) a  v různých významech (zápis z jednání, druh nebo dodatek mezi-národní smlouvy, …) </a:t>
            </a:r>
          </a:p>
          <a:p>
            <a:pPr>
              <a:buFontTx/>
              <a:buChar char="-"/>
            </a:pPr>
            <a:r>
              <a:rPr lang="cs-CZ" sz="2400" u="sng" dirty="0" smtClean="0"/>
              <a:t>diplomatický protokol se zabývá </a:t>
            </a:r>
            <a:r>
              <a:rPr lang="cs-CZ" sz="2400" u="sng" dirty="0"/>
              <a:t>formální stránkou </a:t>
            </a:r>
            <a:r>
              <a:rPr lang="cs-CZ" sz="2400" u="sng" dirty="0" smtClean="0"/>
              <a:t>diplomacie</a:t>
            </a:r>
            <a:r>
              <a:rPr lang="cs-CZ" sz="2400" dirty="0" smtClean="0"/>
              <a:t> (zavedené </a:t>
            </a:r>
            <a:r>
              <a:rPr lang="cs-CZ" sz="2400" u="sng" dirty="0" smtClean="0"/>
              <a:t>postupy a formální pravidla</a:t>
            </a:r>
            <a:r>
              <a:rPr lang="cs-CZ" sz="2400" dirty="0" smtClean="0"/>
              <a:t> ve styku s představiteli cizích zemí), nikoliv jejím věcným obsahem</a:t>
            </a:r>
          </a:p>
          <a:p>
            <a:pPr>
              <a:buFontTx/>
              <a:buChar char="-"/>
            </a:pPr>
            <a:r>
              <a:rPr lang="cs-CZ" sz="2400" dirty="0" smtClean="0"/>
              <a:t>provádějí ho specializovaní pracovníci „</a:t>
            </a:r>
            <a:r>
              <a:rPr lang="cs-CZ" sz="2400" u="sng" dirty="0" smtClean="0"/>
              <a:t>protokolisté</a:t>
            </a:r>
            <a:r>
              <a:rPr lang="cs-CZ" sz="2400" dirty="0" smtClean="0"/>
              <a:t>“, organizovaní v různých </a:t>
            </a:r>
            <a:r>
              <a:rPr lang="cs-CZ" sz="2400" u="sng" dirty="0" smtClean="0"/>
              <a:t>protokolárních útvarech</a:t>
            </a:r>
            <a:r>
              <a:rPr lang="cs-CZ" sz="2400" dirty="0" smtClean="0"/>
              <a:t> (v organizační struktuře obvykle poblíž nejvyššího šéfa)</a:t>
            </a:r>
            <a:endParaRPr lang="cs-CZ" sz="2400" u="sng" dirty="0" smtClean="0"/>
          </a:p>
          <a:p>
            <a:pPr>
              <a:buFontTx/>
              <a:buChar char="-"/>
            </a:pPr>
            <a:r>
              <a:rPr lang="cs-CZ" sz="2400" u="sng" dirty="0" smtClean="0"/>
              <a:t>úloha</a:t>
            </a:r>
            <a:r>
              <a:rPr lang="cs-CZ" sz="2400" dirty="0" smtClean="0"/>
              <a:t> diplomatického protokolu je důležitá zejména v těchto situacích:</a:t>
            </a:r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u="sng" dirty="0" smtClean="0"/>
              <a:t>oficiální cesty</a:t>
            </a:r>
            <a:r>
              <a:rPr lang="cs-CZ" sz="2400" dirty="0" smtClean="0"/>
              <a:t> představitelů státu do zahraničí </a:t>
            </a:r>
            <a:r>
              <a:rPr lang="cs-CZ" sz="2400" u="sng" dirty="0" smtClean="0"/>
              <a:t>a návštěvy</a:t>
            </a:r>
            <a:r>
              <a:rPr lang="cs-CZ" sz="2400" dirty="0" smtClean="0"/>
              <a:t> </a:t>
            </a:r>
            <a:r>
              <a:rPr lang="cs-CZ" sz="2400" dirty="0" err="1" smtClean="0"/>
              <a:t>zahra</a:t>
            </a:r>
            <a:r>
              <a:rPr lang="cs-CZ" sz="2400" dirty="0" smtClean="0"/>
              <a:t>-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  </a:t>
            </a:r>
            <a:r>
              <a:rPr lang="cs-CZ" sz="2400" dirty="0" err="1" smtClean="0"/>
              <a:t>ničních</a:t>
            </a:r>
            <a:r>
              <a:rPr lang="cs-CZ" sz="2400" dirty="0" smtClean="0"/>
              <a:t> představitelů v ČR (uvítací/loučící aj. ceremoniály, dary, 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  formy a místa jednání, doprovod, řády a vyznamenání, …)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</a:t>
            </a:r>
            <a:r>
              <a:rPr lang="cs-CZ" sz="2400" u="sng" dirty="0" smtClean="0"/>
              <a:t>navazování </a:t>
            </a:r>
            <a:r>
              <a:rPr lang="cs-CZ" sz="2400" u="sng" dirty="0"/>
              <a:t>diplomatických styků</a:t>
            </a:r>
            <a:r>
              <a:rPr lang="cs-CZ" sz="2400" dirty="0"/>
              <a:t>, </a:t>
            </a:r>
            <a:r>
              <a:rPr lang="cs-CZ" sz="2400" u="sng" dirty="0"/>
              <a:t>vysílání a odvolávání vedou-</a:t>
            </a:r>
          </a:p>
          <a:p>
            <a:pPr marL="0" indent="0">
              <a:buNone/>
            </a:pPr>
            <a:r>
              <a:rPr lang="cs-CZ" sz="2400" dirty="0"/>
              <a:t>	  </a:t>
            </a:r>
            <a:r>
              <a:rPr lang="cs-CZ" sz="2400" u="sng" dirty="0" smtClean="0"/>
              <a:t>cích diplomatických misí</a:t>
            </a:r>
            <a:r>
              <a:rPr lang="cs-CZ" sz="2400" dirty="0" smtClean="0"/>
              <a:t>, vč. vztahů k mezinárodním organizacím</a:t>
            </a:r>
            <a:endParaRPr lang="cs-CZ" sz="2400" u="sng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17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902"/>
            <a:ext cx="8229600" cy="83381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Diplomatický </a:t>
            </a:r>
            <a:r>
              <a:rPr lang="cs-CZ" sz="3200" b="1" dirty="0" smtClean="0"/>
              <a:t>protokol </a:t>
            </a:r>
            <a:r>
              <a:rPr lang="cs-CZ" sz="3200" dirty="0" smtClean="0"/>
              <a:t>(pokračování 1)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252520" cy="6093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u="sng" dirty="0" smtClean="0"/>
              <a:t>společenské podniky s oficiální zahraniční účastí</a:t>
            </a:r>
            <a:r>
              <a:rPr lang="cs-CZ" sz="2400" dirty="0" smtClean="0"/>
              <a:t> všeho druhu 	  (slavnostní zasedání, obědy/večeře/snídaně/recepce aj., 	 	  pozvánky</a:t>
            </a:r>
            <a:r>
              <a:rPr lang="cs-CZ" sz="2400" dirty="0"/>
              <a:t>, vítání </a:t>
            </a:r>
            <a:r>
              <a:rPr lang="cs-CZ" sz="2400" dirty="0" smtClean="0"/>
              <a:t>hostů, projevy a přípitky, hymny, zasedací 	  pořádek, vyžadovaný oblek, …)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</a:t>
            </a:r>
            <a:r>
              <a:rPr lang="cs-CZ" sz="2400" u="sng" dirty="0" smtClean="0"/>
              <a:t>mezinárodní konference, kongresy, porady</a:t>
            </a:r>
            <a:r>
              <a:rPr lang="cs-CZ" sz="2400" dirty="0" smtClean="0"/>
              <a:t> (předsednictví, 	  zastoupení, formy pozvání, výsostné znaky, …)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</a:t>
            </a:r>
            <a:r>
              <a:rPr lang="cs-CZ" sz="2400" u="sng" dirty="0" smtClean="0"/>
              <a:t>formality při uzavírání mezinárodních dohod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u="sng" dirty="0" smtClean="0"/>
              <a:t>diplomatická korespondence</a:t>
            </a:r>
            <a:r>
              <a:rPr lang="cs-CZ" sz="2400" dirty="0" smtClean="0"/>
              <a:t> (běžná, blahopřání, kondolence, 	  nóty, prohlášení, komuniké, …)</a:t>
            </a:r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u="sng" dirty="0" smtClean="0"/>
              <a:t>řády a vyznamenání</a:t>
            </a:r>
            <a:r>
              <a:rPr lang="cs-CZ" sz="2400" dirty="0" smtClean="0"/>
              <a:t> (nošení, jejich pořadí, reciprocita, 	  	  organizace udělování)</a:t>
            </a:r>
          </a:p>
          <a:p>
            <a:pPr marL="0" indent="0">
              <a:buNone/>
            </a:pPr>
            <a:r>
              <a:rPr lang="cs-CZ" sz="2400" dirty="0" smtClean="0"/>
              <a:t>	- při mnoha příležitostech: </a:t>
            </a:r>
            <a:r>
              <a:rPr lang="cs-CZ" sz="2400" u="sng" dirty="0" smtClean="0"/>
              <a:t>stanovování pořadí a předností</a:t>
            </a:r>
            <a:r>
              <a:rPr lang="cs-CZ" sz="2400" dirty="0" smtClean="0"/>
              <a:t> (států a 	  jejich představitelů, osob, vozidel, …), </a:t>
            </a:r>
            <a:r>
              <a:rPr lang="cs-CZ" sz="2400" u="sng" dirty="0" smtClean="0"/>
              <a:t>používání státních </a:t>
            </a:r>
            <a:r>
              <a:rPr lang="cs-CZ" sz="2400" dirty="0" smtClean="0"/>
              <a:t>	  	  </a:t>
            </a:r>
            <a:r>
              <a:rPr lang="cs-CZ" sz="2400" u="sng" dirty="0" smtClean="0"/>
              <a:t>symbolů</a:t>
            </a:r>
            <a:r>
              <a:rPr lang="cs-CZ" sz="2400" dirty="0" smtClean="0"/>
              <a:t> (vlajky, znaky, hymny) a </a:t>
            </a:r>
            <a:r>
              <a:rPr lang="cs-CZ" sz="2400" u="sng" dirty="0" smtClean="0"/>
              <a:t>jazyků</a:t>
            </a:r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u="sng" dirty="0" smtClean="0"/>
              <a:t>oslovování oficiálních osobností</a:t>
            </a:r>
            <a:r>
              <a:rPr lang="cs-CZ" sz="2400" dirty="0" smtClean="0"/>
              <a:t> (v adrese, v textu dopisu, v 	  přímém styku)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92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7647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/>
              <a:t>Diplomatický </a:t>
            </a:r>
            <a:r>
              <a:rPr lang="cs-CZ" sz="3200" b="1" dirty="0" smtClean="0"/>
              <a:t>protokol </a:t>
            </a:r>
            <a:r>
              <a:rPr lang="cs-CZ" sz="3200" dirty="0" smtClean="0"/>
              <a:t>(pokračování 2)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324528" cy="580526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část postupů diplomatického protokolu je řešena </a:t>
            </a:r>
            <a:r>
              <a:rPr lang="cs-CZ" sz="2400" u="sng" dirty="0" smtClean="0"/>
              <a:t>mezinárodními úmluvami</a:t>
            </a:r>
            <a:r>
              <a:rPr lang="cs-CZ" sz="2400" dirty="0" smtClean="0"/>
              <a:t> (např. Vídeňskými úmluvami), značná část ale vychází z </a:t>
            </a:r>
            <a:r>
              <a:rPr lang="cs-CZ" sz="2400" u="sng" dirty="0" smtClean="0"/>
              <a:t>mezinárodních zvyklostí</a:t>
            </a:r>
            <a:r>
              <a:rPr lang="cs-CZ" sz="2400" dirty="0" smtClean="0"/>
              <a:t> („mezinárodní zdvořilost“) </a:t>
            </a:r>
            <a:r>
              <a:rPr lang="cs-CZ" sz="2400" u="sng" dirty="0" smtClean="0"/>
              <a:t>a národních zvyklostí a tradic</a:t>
            </a:r>
            <a:r>
              <a:rPr lang="cs-CZ" sz="2400" dirty="0" smtClean="0"/>
              <a:t>, a proto </a:t>
            </a:r>
            <a:r>
              <a:rPr lang="cs-CZ" sz="2400" u="sng" dirty="0" smtClean="0"/>
              <a:t>se jejich používání zčásti různí podle zemí</a:t>
            </a:r>
          </a:p>
          <a:p>
            <a:pPr>
              <a:buFontTx/>
              <a:buChar char="-"/>
            </a:pPr>
            <a:r>
              <a:rPr lang="cs-CZ" sz="2400" dirty="0" smtClean="0"/>
              <a:t>Poměrně často se aplikuje </a:t>
            </a:r>
            <a:r>
              <a:rPr lang="cs-CZ" sz="2400" u="sng" dirty="0" smtClean="0"/>
              <a:t>reciprocita</a:t>
            </a:r>
            <a:r>
              <a:rPr lang="cs-CZ" sz="2400" dirty="0" smtClean="0"/>
              <a:t>, v případě projevu nevlídného aktu občas i </a:t>
            </a:r>
            <a:r>
              <a:rPr lang="cs-CZ" sz="2400" u="sng" dirty="0" smtClean="0"/>
              <a:t>odveta (retorze)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ve snaze změkčit rigiditu protokolárních pravidel dochází v současnosti dost často k „</a:t>
            </a:r>
            <a:r>
              <a:rPr lang="cs-CZ" sz="2400" u="sng" dirty="0" smtClean="0"/>
              <a:t>prolamování protokolu</a:t>
            </a:r>
            <a:r>
              <a:rPr lang="cs-CZ" sz="2400" dirty="0" smtClean="0"/>
              <a:t>“ nebo alespoň jeho zjednodušení, které se většinou chápe jako projev zvýšené přátelskosti (nutno ale postupovat obezřetně)</a:t>
            </a:r>
          </a:p>
          <a:p>
            <a:pPr>
              <a:buFontTx/>
              <a:buChar char="-"/>
            </a:pPr>
            <a:r>
              <a:rPr lang="cs-CZ" sz="2400" dirty="0" smtClean="0"/>
              <a:t>diplomatickým protokolem prolíná </a:t>
            </a:r>
            <a:r>
              <a:rPr lang="cs-CZ" sz="2400" u="sng" dirty="0" smtClean="0"/>
              <a:t>etiketa</a:t>
            </a:r>
            <a:r>
              <a:rPr lang="cs-CZ" sz="2400" dirty="0" smtClean="0"/>
              <a:t> (tj. souhrn společenských zvyklostí a pravidel chování)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endParaRPr lang="cs-CZ" sz="2400" u="sng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477182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250</Words>
  <Application>Microsoft Office PowerPoint</Application>
  <PresentationFormat>Předvádění na obrazovce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6/ Diplomatický protokol, diplomatické uzance </vt:lpstr>
      <vt:lpstr>Diplomatický protokol</vt:lpstr>
      <vt:lpstr>Diplomatický protokol (pokračování 1)</vt:lpstr>
      <vt:lpstr>Diplomatický protokol (pokračování 2)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Týden 6/3.11. Diplomatický protokol, diplomatické uzance, etiketa v diplomacii</dc:title>
  <dc:creator>Miloš Lexa</dc:creator>
  <cp:lastModifiedBy>Miloš Lexa</cp:lastModifiedBy>
  <cp:revision>42</cp:revision>
  <dcterms:created xsi:type="dcterms:W3CDTF">2011-10-08T09:23:19Z</dcterms:created>
  <dcterms:modified xsi:type="dcterms:W3CDTF">2013-11-12T19:59:06Z</dcterms:modified>
</cp:coreProperties>
</file>