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2" r:id="rId2"/>
    <p:sldId id="390" r:id="rId3"/>
    <p:sldId id="376" r:id="rId4"/>
    <p:sldId id="394" r:id="rId5"/>
    <p:sldId id="395" r:id="rId6"/>
    <p:sldId id="385" r:id="rId7"/>
    <p:sldId id="377" r:id="rId8"/>
    <p:sldId id="257" r:id="rId9"/>
    <p:sldId id="368" r:id="rId10"/>
    <p:sldId id="366" r:id="rId11"/>
    <p:sldId id="307" r:id="rId12"/>
    <p:sldId id="308" r:id="rId13"/>
    <p:sldId id="309" r:id="rId14"/>
    <p:sldId id="356" r:id="rId15"/>
    <p:sldId id="268" r:id="rId16"/>
    <p:sldId id="271" r:id="rId17"/>
    <p:sldId id="311" r:id="rId18"/>
    <p:sldId id="289" r:id="rId19"/>
    <p:sldId id="305" r:id="rId20"/>
    <p:sldId id="291" r:id="rId21"/>
    <p:sldId id="369" r:id="rId22"/>
    <p:sldId id="361" r:id="rId23"/>
    <p:sldId id="259" r:id="rId24"/>
    <p:sldId id="35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FFD20-F3E2-4D95-BFB3-075124C22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4DF118-1DE4-4DD8-932D-3466B94BB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014915-0DA6-46FA-97C3-8A2A2123A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FBB5C4-A6D4-4E15-9E4A-D1671D45B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217FBA-60EB-4949-9892-CCC1D7AE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6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A3C01-1B8F-4F9A-999C-232D30578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26E114-74C5-4DEB-8A0B-8A2566BE1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B9E60C-005D-4C86-B152-0BDABC385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9B69C8-556B-4954-8610-5BF6D25E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73D2E2-A3D5-4D23-A309-A89EB0C8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9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E9F2F7F-A186-41F6-851F-23C392EB4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EF1AFB-C9A9-472A-937E-1BC7E05B0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0522C2-521B-4A56-874A-A5C6CAEC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8193B6-8AF2-4B92-A702-D0D5EF03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83329A-8B22-4973-A5EF-85048A9B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05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77D29-33E2-4712-9CA0-AFFA80DB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1E9A1-B136-4DF0-9AFC-9ED7F3031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733BDC-88CC-43A5-8779-11EF6257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1B9B9D-9A76-486C-93E0-807E33370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742F3A-5451-448F-8D8F-CF8FBE9C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3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53BA-390E-472A-8265-9FCB80300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A3C68A-9822-4F3F-B700-CD9EEDA73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38C2B0-BA3D-4E7D-81C6-6E3A93921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47B6E1-BC94-4BF8-9A1D-A9DAB430A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891644-791F-4FE3-B21D-01B3C51D0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3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EE11E-6B41-4974-AC72-4DB473E59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34538-A52B-4CEB-809B-112BC24DA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3756E0-668A-41F4-B218-70FA2DDB7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5207B9-B713-4DA7-A641-F2B61E76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9919B9-9F3C-4AF0-836D-818471F87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368E74-E283-4561-85D6-1746520A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F227F-86F2-4781-9A79-30DEFA2A0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7A8E9B-22D6-403A-86F2-5E456090B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A2C310-383D-4F3C-B51D-9B622DD8B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712643E-768C-4CA8-BCE6-2AD58135E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01C83A-4D9F-42B7-8264-98191DA0E3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A266B19-B87E-472C-A9CD-776EEAFA8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DA1122-9785-4E84-B73E-45724FB0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E97AEC-3982-4370-B01D-38EDA42CD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86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1A268-5371-41AC-ABC3-A3C8FE36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A279D30-1F53-440F-96D0-56454FDCE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635557-EFAF-4C8C-BEEF-E6E27633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176D41-1C21-45B6-864A-5FC6098F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2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C0F97D-5C44-4CEA-B750-917D9352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046E91-610C-452A-BD4A-34373469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0EA9E8-4756-44E1-9DD1-5A5F9F15E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28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992AB-114A-4C81-AE64-41F3A5EC5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C23A4-558C-48B8-A5E3-4AE00C36E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2967C6-B897-459B-8798-00DD87A5F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AB6D53-8CE1-4FBC-9CF9-F7E18A21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F86D85-2374-46E5-9EAA-558396B9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C8EA97-367D-4EF5-A4E5-8B5D7D02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78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8C6DD-309D-455C-8695-20A00D838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8DE6883-5E0F-4C91-9F58-0D1F265CC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0F4BC9-AFF3-48FF-9170-5C0227FD0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148C7C-3119-4F08-A280-97C324F5D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78A224-88E1-4672-952D-62E609E5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1680A5-699F-4ED7-9396-C703B261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34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B47D03-EF47-407E-B3E9-950BEAA50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85895D-3DC9-4CB2-A75D-0C7C4FA12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2594D4-047B-475A-9498-358B305D8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C881-9A2B-47BA-9A7F-D070E106352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0D3605-7BC3-4360-8F41-5CE060D52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670FEE-21BA-4740-9B62-A02E26046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44E0-64A8-4913-B480-B8C859F73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27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AF30E-E484-4C12-842F-B5CDD9B38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Pierre Nora: Místa paměti (</a:t>
            </a:r>
            <a:r>
              <a:rPr lang="cs-CZ" dirty="0" err="1"/>
              <a:t>Lieux</a:t>
            </a:r>
            <a:r>
              <a:rPr lang="cs-CZ" dirty="0"/>
              <a:t> de </a:t>
            </a:r>
            <a:r>
              <a:rPr lang="cs-CZ" dirty="0" err="1"/>
              <a:t>mémoire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D02A6-AD1B-491E-8815-77F118EE0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„Cílem tohoto projektu bylo ukázat proces postupného vytváření francouzské národní identity okolo pomníků, knih a rituálů, které konstituovaly a rozvíjely paměť národa. Pierre Nora zde shromáždil nejslavnější francouzské historiky k vytvoření topografie zároveň reální i imaginární, ke konstrukci orientačních bodů kolektivní paměti, jejichž souhrnem se z mnoha hledisek jeví právě město.“</a:t>
            </a:r>
          </a:p>
          <a:p>
            <a:r>
              <a:rPr lang="cs-CZ" dirty="0"/>
              <a:t>Paměť a historie: „Paměť je život, jejím nositelem je živá pospolitost, a proto se stále vyvíjí, je otevřená dialektice vzpomínky </a:t>
            </a:r>
            <a:r>
              <a:rPr lang="cs-CZ" dirty="0" err="1"/>
              <a:t>amnésie</a:t>
            </a:r>
            <a:r>
              <a:rPr lang="cs-CZ" dirty="0"/>
              <a:t>, neuvědomující si deformující proměny, jimiž prochází; je bezbranná vůči jakémukoli použití, zneužití a manipulacím, prochází dlouhými obdobími latence a náhlého </a:t>
            </a:r>
            <a:r>
              <a:rPr lang="cs-CZ" dirty="0" err="1"/>
              <a:t>oživení.“„Paměť</a:t>
            </a:r>
            <a:r>
              <a:rPr lang="cs-CZ" dirty="0"/>
              <a:t> ukládá vzpomínku do posvátného prostoru, historie ji odtud vypuzuje, vždy proměňuje v prózu.“</a:t>
            </a:r>
          </a:p>
        </p:txBody>
      </p:sp>
    </p:spTree>
    <p:extLst>
      <p:ext uri="{BB962C8B-B14F-4D97-AF65-F5344CB8AC3E}">
        <p14:creationId xmlns:p14="http://schemas.microsoft.com/office/powerpoint/2010/main" val="39702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38A76-6BC0-4072-89DD-B20E6CAD3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poznání (noetika)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905D3-DEC9-4D32-BB5A-ED35160D0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Co je poznání, základní rozlišení: smyslové a racionální poznání</a:t>
            </a:r>
          </a:p>
          <a:p>
            <a:r>
              <a:rPr lang="cs-CZ" dirty="0"/>
              <a:t>2. dějiny hledání správné metody poznávání: od </a:t>
            </a:r>
            <a:r>
              <a:rPr lang="cs-CZ" dirty="0" err="1"/>
              <a:t>presokratiků</a:t>
            </a:r>
            <a:r>
              <a:rPr lang="cs-CZ" dirty="0"/>
              <a:t> až po středověk (Zenon, sofisté, Platón, helénisté, Augustin, R. Bacon, </a:t>
            </a:r>
            <a:r>
              <a:rPr lang="cs-CZ" dirty="0" err="1"/>
              <a:t>Occam</a:t>
            </a:r>
            <a:endParaRPr lang="cs-CZ" dirty="0"/>
          </a:p>
          <a:p>
            <a:r>
              <a:rPr lang="cs-CZ" dirty="0"/>
              <a:t>3. novověké teorie poznání – příklon k ideálům přírodních věd a problém objektivní reality: Galilei, Montaigne, F. Bacon, Descartes, </a:t>
            </a:r>
            <a:r>
              <a:rPr lang="cs-CZ" dirty="0" err="1"/>
              <a:t>Berkeley</a:t>
            </a:r>
            <a:r>
              <a:rPr lang="cs-CZ" dirty="0"/>
              <a:t>, Locke, Hobbes, </a:t>
            </a:r>
            <a:r>
              <a:rPr lang="cs-CZ" dirty="0" err="1"/>
              <a:t>Hume</a:t>
            </a:r>
            <a:r>
              <a:rPr lang="cs-CZ" dirty="0"/>
              <a:t>, Kant, Nietzsche</a:t>
            </a:r>
          </a:p>
          <a:p>
            <a:r>
              <a:rPr lang="cs-CZ" dirty="0"/>
              <a:t>4. Co je věda – vědní disciplíny, pohled na vztah vědy a pravd(y), vědy a společnosti: </a:t>
            </a:r>
            <a:r>
              <a:rPr lang="cs-CZ" dirty="0" err="1"/>
              <a:t>Comte</a:t>
            </a:r>
            <a:r>
              <a:rPr lang="cs-CZ" dirty="0"/>
              <a:t>, Kuhn</a:t>
            </a:r>
          </a:p>
        </p:txBody>
      </p:sp>
    </p:spTree>
    <p:extLst>
      <p:ext uri="{BB962C8B-B14F-4D97-AF65-F5344CB8AC3E}">
        <p14:creationId xmlns:p14="http://schemas.microsoft.com/office/powerpoint/2010/main" val="242383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C5662-6603-4182-AC07-DC2F3E28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FF749-FFCC-40CB-8A58-9014DDED3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základním úkolem pro myšlení?</a:t>
            </a:r>
          </a:p>
          <a:p>
            <a:r>
              <a:rPr lang="cs-CZ" dirty="0"/>
              <a:t>Jak můžeme správně poznávat a co?</a:t>
            </a:r>
          </a:p>
          <a:p>
            <a:r>
              <a:rPr lang="cs-CZ" dirty="0"/>
              <a:t>Otázka správného hledání poznání a správného cíle tohoto hledání</a:t>
            </a:r>
          </a:p>
          <a:p>
            <a:r>
              <a:rPr lang="cs-CZ" dirty="0"/>
              <a:t>Souvisí jednak s otázkou po pravdě, jednak s diskusí nad naším vnímáním, myšlením a porozuměním - TODOROV</a:t>
            </a:r>
          </a:p>
          <a:p>
            <a:r>
              <a:rPr lang="cs-CZ" dirty="0"/>
              <a:t>Základní rozlišení se týká otázky, jakým způsobem získáváme spolehlivé poznatky a o čem. O  předmětu poznání budeme mluvit v příští přednášce. Dnešní téma se tedy týká způsobů (metod), jak můžeme k nějakým poznatkům dojít.</a:t>
            </a:r>
          </a:p>
        </p:txBody>
      </p:sp>
    </p:spTree>
    <p:extLst>
      <p:ext uri="{BB962C8B-B14F-4D97-AF65-F5344CB8AC3E}">
        <p14:creationId xmlns:p14="http://schemas.microsoft.com/office/powerpoint/2010/main" val="373698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34901-ACE4-452B-9CC1-E459EC205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rozlišení – 2 druhy metod získávání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F9F76-AE19-4014-B259-90EE714A8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racionalismus –vychází ze spoléhání se na rozum, tedy soustředí se na poznání, které nezískáváme vnímáním, nýbrž čistě myšlením: apriorní poznání</a:t>
            </a:r>
          </a:p>
          <a:p>
            <a:r>
              <a:rPr lang="cs-CZ" dirty="0"/>
              <a:t>2. sensualismus a empirismus – vychází ze získávání zkušenosti (empirie) se světem, který nás obklopuje a z činnosti našich smyslů (</a:t>
            </a:r>
            <a:r>
              <a:rPr lang="cs-CZ" dirty="0" err="1"/>
              <a:t>sensus</a:t>
            </a:r>
            <a:r>
              <a:rPr lang="cs-CZ" dirty="0"/>
              <a:t>), které nám tuto zkušenost zprostředkovávají aposteriorní poznání</a:t>
            </a:r>
          </a:p>
        </p:txBody>
      </p:sp>
    </p:spTree>
    <p:extLst>
      <p:ext uri="{BB962C8B-B14F-4D97-AF65-F5344CB8AC3E}">
        <p14:creationId xmlns:p14="http://schemas.microsoft.com/office/powerpoint/2010/main" val="2404194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A340B-BD74-4A2E-8501-66E6EB567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Spolehlivost či nespolehlivost u obou typů získávání poznatků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5C5F6-CCCE-4E06-899B-C81A209C7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1. Máme zkušenost, že nás naše smysly mohou šálit, Může nás šálit i náš rozum, nebo je na logiku (myšlení) možno se spoléhat?</a:t>
            </a:r>
          </a:p>
          <a:p>
            <a:r>
              <a:rPr lang="cs-CZ" dirty="0"/>
              <a:t>2. Smysly zprostředkovávají často poznatky, které jsou relativní, čili je též možno říci, že každý vnímá jinak. Existuje poznání, které je pro všechny lidi shodné? Čili: může být poznání objektivní a příp. jaké poznání?</a:t>
            </a:r>
          </a:p>
          <a:p>
            <a:r>
              <a:rPr lang="cs-CZ" dirty="0"/>
              <a:t>3. Kde je počátek /argument, který nám zajistí, že poznání, které naň bude navazovat je spolehlivé?</a:t>
            </a:r>
          </a:p>
          <a:p>
            <a:r>
              <a:rPr lang="cs-CZ" dirty="0"/>
              <a:t>4. Jakým způsobem se nám má poznání dávat, jaké má plnit podmínky, abychom jej mohli považovat za spolehlivé?</a:t>
            </a:r>
          </a:p>
          <a:p>
            <a:r>
              <a:rPr lang="cs-CZ" dirty="0"/>
              <a:t>5. Pokud budeme vycházet pouze z poznání rozumového, bez zapojení smyslů, máme vůbec materiál k poznávání? Nebudeme se točit v kruhu, na věcech, které jsou příliš odtažité od našeho světa a života?</a:t>
            </a:r>
          </a:p>
          <a:p>
            <a:r>
              <a:rPr lang="cs-CZ" dirty="0"/>
              <a:t>I u racionálního poznání vycházíme ovšem z určitého předvědění, které formuje naše myšlení i naše vnímání – např. myslíme v jazyce, v určité kultuře, v určité společnosti apod.</a:t>
            </a:r>
          </a:p>
          <a:p>
            <a:r>
              <a:rPr lang="cs-CZ" dirty="0"/>
              <a:t>A konečně: jak získáme poznatky, resp. rozhodneme mezi poznatky při jejich aplikaci v životní praxi? Anebo jde čistě o poznání bez jeho praktické aplikace? To vlastně také vede k otázce po vztahu poznání a etiky  </a:t>
            </a:r>
          </a:p>
        </p:txBody>
      </p:sp>
    </p:spTree>
    <p:extLst>
      <p:ext uri="{BB962C8B-B14F-4D97-AF65-F5344CB8AC3E}">
        <p14:creationId xmlns:p14="http://schemas.microsoft.com/office/powerpoint/2010/main" val="3417122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F0843-B299-4FD6-8BDB-68696345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Snaha o rozlišení spolehlivého a nespolehlivého poznání v antice -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E548FB-2C13-4BEB-A826-C94CC2F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Presokratikové</a:t>
            </a:r>
            <a:r>
              <a:rPr lang="cs-CZ" dirty="0"/>
              <a:t>: </a:t>
            </a:r>
            <a:r>
              <a:rPr lang="cs-CZ" dirty="0" err="1"/>
              <a:t>Zenón</a:t>
            </a:r>
            <a:r>
              <a:rPr lang="cs-CZ" dirty="0"/>
              <a:t>, atomisté, Hérakleitos, sofisté</a:t>
            </a:r>
          </a:p>
          <a:p>
            <a:r>
              <a:rPr lang="cs-CZ" dirty="0"/>
              <a:t>Platón</a:t>
            </a:r>
          </a:p>
          <a:p>
            <a:r>
              <a:rPr lang="cs-CZ" dirty="0" err="1"/>
              <a:t>Aristotelés</a:t>
            </a:r>
            <a:endParaRPr lang="cs-CZ" dirty="0"/>
          </a:p>
          <a:p>
            <a:r>
              <a:rPr lang="cs-CZ" dirty="0"/>
              <a:t>Dobá helénismu: epikurejci, stoici, a zejména skeptikové</a:t>
            </a:r>
          </a:p>
        </p:txBody>
      </p:sp>
    </p:spTree>
    <p:extLst>
      <p:ext uri="{BB962C8B-B14F-4D97-AF65-F5344CB8AC3E}">
        <p14:creationId xmlns:p14="http://schemas.microsoft.com/office/powerpoint/2010/main" val="2270648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Počátky logiky a dialektiky: </a:t>
            </a:r>
            <a:r>
              <a:rPr lang="cs-CZ" dirty="0" err="1"/>
              <a:t>Zenón</a:t>
            </a:r>
            <a:r>
              <a:rPr lang="cs-CZ" dirty="0"/>
              <a:t> z Eleje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jeho aporie poukazují na rozpory mezi chápáním a vnímáním</a:t>
            </a:r>
          </a:p>
          <a:p>
            <a:r>
              <a:rPr lang="cs-CZ" dirty="0"/>
              <a:t>vrátil se k </a:t>
            </a:r>
            <a:r>
              <a:rPr lang="cs-CZ" dirty="0" err="1"/>
              <a:t>Pýthagorovu</a:t>
            </a:r>
            <a:r>
              <a:rPr lang="cs-CZ" dirty="0"/>
              <a:t> zájmu o bod – jednotku, která může vytvářet počet, ale nemá žádnou rozlohu</a:t>
            </a:r>
          </a:p>
          <a:p>
            <a:r>
              <a:rPr lang="cs-CZ" dirty="0"/>
              <a:t>aporie, tj. bez cesty: myšlení se ubírá houštím, v němž není vidět žádná cesta, tedy neznamená nemožnost projít, ale zamezuje pohodlné, jasné chůzi</a:t>
            </a:r>
          </a:p>
          <a:p>
            <a:r>
              <a:rPr lang="cs-CZ" dirty="0"/>
              <a:t>jeho filosofie je spíše kritikou, než nějakým programem</a:t>
            </a:r>
          </a:p>
          <a:p>
            <a:r>
              <a:rPr lang="cs-CZ" dirty="0"/>
              <a:t>Snad můžeme říci, že jako žák </a:t>
            </a:r>
            <a:r>
              <a:rPr lang="cs-CZ" dirty="0" err="1"/>
              <a:t>Parmenida</a:t>
            </a:r>
            <a:r>
              <a:rPr lang="cs-CZ" dirty="0"/>
              <a:t> dokazoval jeho myšlenku o nemožnosti pohybu a neexistenci (resp. rozpornosti) mnohosti (a tedy nedělitelnosti univerza) – např. otázka, co je mezi věcmi?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Démokritos</a:t>
            </a:r>
            <a:r>
              <a:rPr lang="cs-CZ" dirty="0"/>
              <a:t>  (470-360)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3096" y="1378226"/>
            <a:ext cx="10986052" cy="5261113"/>
          </a:xfrm>
        </p:spPr>
        <p:txBody>
          <a:bodyPr>
            <a:noAutofit/>
          </a:bodyPr>
          <a:lstStyle/>
          <a:p>
            <a:r>
              <a:rPr lang="cs-CZ" sz="1800" dirty="0"/>
              <a:t>první atomista: atomy jsou nedělitelné, plné, věčné, neměnné a ze stejné látky, různé velikosti a vždy se už pohybovaly v prázdnu (nejsoucnu) podle zákona tíže</a:t>
            </a:r>
          </a:p>
          <a:p>
            <a:r>
              <a:rPr lang="cs-CZ" sz="1800" dirty="0"/>
              <a:t>shlukováním vznikají viditelné věci a různé světy</a:t>
            </a:r>
          </a:p>
          <a:p>
            <a:r>
              <a:rPr lang="cs-CZ" sz="1800" dirty="0"/>
              <a:t>primární kvalitou věcí jsou tíže, hustota a tvrdost, ostatní kvality jsou sekundární a přidáváme je k věcem my (jsou subjektivní)</a:t>
            </a:r>
          </a:p>
          <a:p>
            <a:r>
              <a:rPr lang="cs-CZ" sz="1800" dirty="0"/>
              <a:t>Tento bod ukazuje pokus o distinkci, se kterou se můžeme potkat v historii myšlení o poznávání opakovaně, totiž se snahou o rozlišení jistého, objektivního oproti méně jistému a subjektivnímu (relativnímu – např. </a:t>
            </a:r>
            <a:r>
              <a:rPr lang="cs-CZ" sz="1800" dirty="0" err="1"/>
              <a:t>Desartes</a:t>
            </a:r>
            <a:r>
              <a:rPr lang="cs-CZ" sz="1800" dirty="0"/>
              <a:t>, Kant…</a:t>
            </a:r>
          </a:p>
          <a:p>
            <a:r>
              <a:rPr lang="cs-CZ" sz="1800" dirty="0"/>
              <a:t>atom má tvar a matematické (tj. ideální) části – </a:t>
            </a:r>
            <a:r>
              <a:rPr lang="cs-CZ" sz="1800" dirty="0" err="1"/>
              <a:t>ameres</a:t>
            </a:r>
            <a:r>
              <a:rPr lang="cs-CZ" sz="1800" dirty="0"/>
              <a:t> jsou ideální atomy (bez částí): něco jako bod, ale s rozměrem</a:t>
            </a:r>
          </a:p>
          <a:p>
            <a:r>
              <a:rPr lang="cs-CZ" sz="1800" dirty="0"/>
              <a:t>poznáváme podstatu věcí rozumem, smysly pouze otisky (projevy) věcí (idoly), což je poznání nedokonalé, nejasné</a:t>
            </a:r>
          </a:p>
          <a:p>
            <a:r>
              <a:rPr lang="cs-CZ" sz="1800" dirty="0"/>
              <a:t>„</a:t>
            </a:r>
            <a:r>
              <a:rPr lang="cs-CZ" sz="1800" b="1" dirty="0"/>
              <a:t>V Pravidlech doslovně říká: ,,Jsou dva druhy poznání' jedno pravé druhé temné. A k tomu temnému náleží toto všechno: zrak, </a:t>
            </a:r>
            <a:r>
              <a:rPr lang="cs-CZ" sz="1800" b="1" dirty="0" err="1"/>
              <a:t>sluch,chuť</a:t>
            </a:r>
            <a:r>
              <a:rPr lang="cs-CZ" sz="1800" b="1" dirty="0"/>
              <a:t> a hmat. Druhé je pravé, oddělené od prvního.  Dále dává přednost pravému poznání před temným a připojuje: Kdykoli temné poznání nemůže již hledět na něco menšího ani je slyšet ani čichat, ani chutnat, ani vnímat hmatem, nýbrž k jemnějšímu...“</a:t>
            </a:r>
          </a:p>
          <a:p>
            <a:r>
              <a:rPr lang="cs-CZ" sz="1800" dirty="0"/>
              <a:t>„</a:t>
            </a:r>
            <a:r>
              <a:rPr lang="cs-CZ" sz="1800" b="1" dirty="0"/>
              <a:t>Podle dohody </a:t>
            </a:r>
            <a:r>
              <a:rPr lang="cs-CZ" sz="1800" dirty="0"/>
              <a:t>barva, podle dohody sladké, podle dohody kyselé. </a:t>
            </a:r>
            <a:r>
              <a:rPr lang="cs-CZ" sz="1800" b="1" dirty="0"/>
              <a:t>Ve skutečnosti </a:t>
            </a:r>
            <a:r>
              <a:rPr lang="cs-CZ" sz="1800" dirty="0"/>
              <a:t>jsou však jen atomy a prázdno.“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Sofisté: </a:t>
            </a:r>
            <a:r>
              <a:rPr lang="cs-CZ" u="sng" dirty="0" err="1"/>
              <a:t>Prótagoras</a:t>
            </a:r>
            <a:r>
              <a:rPr lang="cs-CZ" u="sng" dirty="0"/>
              <a:t> z Abdér </a:t>
            </a:r>
            <a:r>
              <a:rPr lang="cs-CZ" dirty="0"/>
              <a:t>(486/5-kol. 420 př. </a:t>
            </a:r>
            <a:r>
              <a:rPr lang="cs-CZ" dirty="0" err="1"/>
              <a:t>Kr</a:t>
            </a:r>
            <a:r>
              <a:rPr lang="cs-CZ" dirty="0"/>
              <a:t>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/>
              <a:t>poprvé v Aténách 450-445, kdy je přijat velmi vřele a uctivě a vede rozhovory s </a:t>
            </a:r>
            <a:r>
              <a:rPr lang="cs-CZ" dirty="0" err="1"/>
              <a:t>Periklem</a:t>
            </a:r>
            <a:r>
              <a:rPr lang="cs-CZ" dirty="0"/>
              <a:t> a je vyzván k vypracování ústavy pro novou kolonii – </a:t>
            </a:r>
            <a:r>
              <a:rPr lang="cs-CZ" dirty="0" err="1"/>
              <a:t>Thúrioi</a:t>
            </a:r>
            <a:r>
              <a:rPr lang="cs-CZ" dirty="0"/>
              <a:t> (443)</a:t>
            </a:r>
          </a:p>
          <a:p>
            <a:pPr>
              <a:buFontTx/>
              <a:buChar char="-"/>
            </a:pPr>
            <a:r>
              <a:rPr lang="cs-CZ" dirty="0"/>
              <a:t>hlavními dílem: Pravda (</a:t>
            </a:r>
            <a:r>
              <a:rPr lang="cs-CZ" dirty="0" err="1"/>
              <a:t>alétheia</a:t>
            </a:r>
            <a:r>
              <a:rPr lang="cs-CZ" dirty="0"/>
              <a:t>) a Vyvracející (</a:t>
            </a:r>
            <a:r>
              <a:rPr lang="cs-CZ" dirty="0" err="1"/>
              <a:t>kataballontei</a:t>
            </a:r>
            <a:r>
              <a:rPr lang="cs-CZ" dirty="0"/>
              <a:t> </a:t>
            </a:r>
            <a:r>
              <a:rPr lang="cs-CZ" dirty="0" err="1"/>
              <a:t>logoi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 err="1"/>
              <a:t>nejznámnější</a:t>
            </a:r>
            <a:r>
              <a:rPr lang="cs-CZ" dirty="0"/>
              <a:t> výrok: „Měrou všech věcí  je člověk: jsoucích, že jsou a nejsoucích, že nejsou.“ – paradigma smyslového soudu – možné výklady: 1. subjektivistický (</a:t>
            </a:r>
            <a:r>
              <a:rPr lang="cs-CZ" dirty="0" err="1"/>
              <a:t>Sextus</a:t>
            </a:r>
            <a:r>
              <a:rPr lang="cs-CZ" dirty="0"/>
              <a:t> </a:t>
            </a:r>
            <a:r>
              <a:rPr lang="cs-CZ" dirty="0" err="1"/>
              <a:t>Empiricus</a:t>
            </a:r>
            <a:r>
              <a:rPr lang="cs-CZ" dirty="0"/>
              <a:t>, tj. každý jev je pravdivý); 2. relativistický (Platón), tj. každý jev je pravdivý pro příslušný subjekt</a:t>
            </a:r>
          </a:p>
          <a:p>
            <a:pPr>
              <a:buFontTx/>
              <a:buChar char="-"/>
            </a:pPr>
            <a:r>
              <a:rPr lang="cs-CZ" dirty="0"/>
              <a:t>podle Aristotela </a:t>
            </a:r>
            <a:r>
              <a:rPr lang="cs-CZ" dirty="0" err="1"/>
              <a:t>Prótagora</a:t>
            </a:r>
            <a:r>
              <a:rPr lang="cs-CZ" dirty="0"/>
              <a:t> tvrdil, že vlastnosti existují pouze jako cosi vnímaného a že věci nezávislé na vědomí nemají žádné rozlišitelné znaky</a:t>
            </a:r>
          </a:p>
          <a:p>
            <a:pPr>
              <a:buFontTx/>
              <a:buChar char="-"/>
            </a:pPr>
            <a:r>
              <a:rPr lang="cs-CZ" dirty="0"/>
              <a:t>„O každé věci jsou dva navzájem protikladné výklady.“</a:t>
            </a:r>
          </a:p>
          <a:p>
            <a:pPr>
              <a:buFontTx/>
              <a:buChar char="-"/>
            </a:pPr>
            <a:r>
              <a:rPr lang="cs-CZ" dirty="0"/>
              <a:t>„Co se každému městu zdá spravedlivé a dobré, to pro ně takové je, dokud se drží tohoto náhledu.“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</a:t>
            </a:r>
            <a:r>
              <a:rPr lang="cs-CZ" dirty="0" err="1"/>
              <a:t>Sókratovy</a:t>
            </a:r>
            <a:r>
              <a:rPr lang="cs-CZ" dirty="0"/>
              <a:t>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Neptá se po principu světa, ale člověka a lidského společenství</a:t>
            </a:r>
          </a:p>
          <a:p>
            <a:r>
              <a:rPr lang="cs-CZ" dirty="0"/>
              <a:t>Zajímá ho </a:t>
            </a:r>
            <a:r>
              <a:rPr lang="cs-CZ" dirty="0" err="1"/>
              <a:t>telos</a:t>
            </a:r>
            <a:r>
              <a:rPr lang="cs-CZ" dirty="0"/>
              <a:t>, tj. účel lidského života</a:t>
            </a:r>
          </a:p>
          <a:p>
            <a:r>
              <a:rPr lang="cs-CZ" dirty="0"/>
              <a:t>Přemýšlí o tom, jak a čím je či má být člověk prospěšný společenství, v němž žije, tedy hlavně obci /státu (polis)</a:t>
            </a:r>
          </a:p>
          <a:p>
            <a:r>
              <a:rPr lang="cs-CZ" dirty="0"/>
              <a:t>Přemýšlí ne pouze o obsahu poznání světa, ale spíše o poznání samotném, tedy jak poznávat, jak poznání sdílet a zda je to vůbec možné</a:t>
            </a:r>
          </a:p>
          <a:p>
            <a:r>
              <a:rPr lang="cs-CZ" dirty="0"/>
              <a:t>Hledá nejvyšší dobro – cíl a účel lidského života. Nenabízí však odpověď, ale zpochybňuje nereflektované odpovědi na tuto otázku – cílem není odpovědět, ale přivést i druhé k tomu, aby se dále tázali, a tak hledali sebe sama, a tím také pečovali o svou duši </a:t>
            </a:r>
          </a:p>
          <a:p>
            <a:r>
              <a:rPr lang="cs-CZ" dirty="0"/>
              <a:t>Jeho hlavní starostí je péče o duši (</a:t>
            </a:r>
            <a:r>
              <a:rPr lang="el-GR" dirty="0"/>
              <a:t>ψυχη</a:t>
            </a:r>
            <a:r>
              <a:rPr lang="cs-CZ" dirty="0"/>
              <a:t>)a směřování ke ctnosti (</a:t>
            </a:r>
            <a:r>
              <a:rPr lang="el-GR" dirty="0"/>
              <a:t>αρετη</a:t>
            </a:r>
            <a:r>
              <a:rPr lang="cs-CZ" dirty="0"/>
              <a:t>), kterou chápe jako určitou dovednost (</a:t>
            </a:r>
            <a:r>
              <a:rPr lang="el-GR" dirty="0"/>
              <a:t>τεχνη</a:t>
            </a:r>
            <a:r>
              <a:rPr lang="cs-CZ" dirty="0"/>
              <a:t>), která závisí na poznání (</a:t>
            </a:r>
            <a:r>
              <a:rPr lang="el-GR" dirty="0"/>
              <a:t>επιστημη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C1037-BFB8-43E0-8CF1-C8FE04C7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Francis Bacon – nauka o idolech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546EA6-8620-421B-AA31-8BD55E090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Idola </a:t>
            </a:r>
            <a:r>
              <a:rPr lang="cs-CZ" dirty="0" err="1"/>
              <a:t>tribus</a:t>
            </a:r>
            <a:r>
              <a:rPr lang="cs-CZ" dirty="0"/>
              <a:t> – plyne z naší příslušnosti k lidskému rodu , a tedy také mylné tendenci vnímat vše ve schématu antropomorfismu, např. očekávání souvislostí tam, kde nejsou, odmítá také teleologii v přírodních vědách, čili hledání účelnosti. Patří sem i předpoklad, že nové poznatky lze pochopit stejným způsobem jako známá fakta</a:t>
            </a:r>
          </a:p>
          <a:p>
            <a:r>
              <a:rPr lang="cs-CZ" dirty="0"/>
              <a:t>Idola </a:t>
            </a:r>
            <a:r>
              <a:rPr lang="cs-CZ" dirty="0" err="1"/>
              <a:t>specus</a:t>
            </a:r>
            <a:r>
              <a:rPr lang="cs-CZ" dirty="0"/>
              <a:t>: omyly dané individuálními postoji: výchova, autority, prostředí: zdůrazňování rozdílů, nebo naopak podobností mezi věcmi</a:t>
            </a:r>
          </a:p>
          <a:p>
            <a:r>
              <a:rPr lang="cs-CZ" dirty="0"/>
              <a:t>Idola </a:t>
            </a:r>
            <a:r>
              <a:rPr lang="cs-CZ" dirty="0" err="1"/>
              <a:t>fori</a:t>
            </a:r>
            <a:r>
              <a:rPr lang="cs-CZ" dirty="0"/>
              <a:t>: vychází ze sociálních vztahů, jednou z největších překážek je jazyk, který ovlivňuje již vždy myšlení</a:t>
            </a:r>
          </a:p>
          <a:p>
            <a:r>
              <a:rPr lang="cs-CZ" dirty="0"/>
              <a:t>Idola </a:t>
            </a:r>
            <a:r>
              <a:rPr lang="cs-CZ" dirty="0" err="1"/>
              <a:t>theatri</a:t>
            </a:r>
            <a:r>
              <a:rPr lang="cs-CZ" dirty="0"/>
              <a:t>: vychází ze světonázorových systémů – teologické, metafyzické (Zajímavé ovšem je, že ve své koncepci induktivního poznání hovoří o tom, že by  měl vědec postupovat jako včela, která nesbírá bez výběru, ale záměrně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49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635"/>
    </mc:Choice>
    <mc:Fallback xmlns="">
      <p:transition spd="slow" advTm="13963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F62BDA1-5870-43B9-9231-C1689AFDE4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5" r="4308" b="-1"/>
          <a:stretch/>
        </p:blipFill>
        <p:spPr>
          <a:xfrm>
            <a:off x="603504" y="417317"/>
            <a:ext cx="3549663" cy="3157838"/>
          </a:xfrm>
          <a:prstGeom prst="rect">
            <a:avLst/>
          </a:prstGeom>
        </p:spPr>
      </p:pic>
      <p:pic>
        <p:nvPicPr>
          <p:cNvPr id="1028" name="Picture 4" descr="Neviditelný pes">
            <a:extLst>
              <a:ext uri="{FF2B5EF4-FFF2-40B4-BE49-F238E27FC236}">
                <a16:creationId xmlns:a16="http://schemas.microsoft.com/office/drawing/2014/main" id="{C8AEE273-8B41-4EFD-B399-834BCC8259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5" r="11980" b="-3"/>
          <a:stretch/>
        </p:blipFill>
        <p:spPr bwMode="auto">
          <a:xfrm>
            <a:off x="4280448" y="406043"/>
            <a:ext cx="3549663" cy="316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 descr="Obsah obrázku jezdectví, sníh, muž, lyžování&#10;&#10;Popis byl vytvořen automaticky">
            <a:extLst>
              <a:ext uri="{FF2B5EF4-FFF2-40B4-BE49-F238E27FC236}">
                <a16:creationId xmlns:a16="http://schemas.microsoft.com/office/drawing/2014/main" id="{CE0674A2-2BAC-4906-9CA9-BABE32B0C8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4" r="8861" b="-3"/>
          <a:stretch/>
        </p:blipFill>
        <p:spPr>
          <a:xfrm>
            <a:off x="7949294" y="406043"/>
            <a:ext cx="3549663" cy="316287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56698B3-CBB7-47E7-A653-43ABF524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018137"/>
            <a:ext cx="4550664" cy="2129586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Místa paměti?</a:t>
            </a:r>
          </a:p>
        </p:txBody>
      </p:sp>
      <p:pic>
        <p:nvPicPr>
          <p:cNvPr id="10" name="Zástupný obsah 9" descr="Obsah obrázku budova, exteriér, fotka, dort&#10;&#10;Popis byl vytvořen automaticky">
            <a:extLst>
              <a:ext uri="{FF2B5EF4-FFF2-40B4-BE49-F238E27FC236}">
                <a16:creationId xmlns:a16="http://schemas.microsoft.com/office/drawing/2014/main" id="{33DCB9BE-04A8-4420-8B1D-52680B0E30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246" y="3719957"/>
            <a:ext cx="2475011" cy="3093764"/>
          </a:xfrm>
          <a:noFill/>
        </p:spPr>
      </p:pic>
    </p:spTree>
    <p:extLst>
      <p:ext uri="{BB962C8B-B14F-4D97-AF65-F5344CB8AC3E}">
        <p14:creationId xmlns:p14="http://schemas.microsoft.com/office/powerpoint/2010/main" val="1374292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D6926-61B5-441B-9444-7A6B4E6D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ve vnímání smyslového (zkušenostního)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5003B-2009-4FCE-9C57-A3E98E08A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Přichází </a:t>
            </a:r>
            <a:r>
              <a:rPr lang="cs-CZ" sz="2000" b="1" dirty="0"/>
              <a:t>s moderními přírodními vědami </a:t>
            </a:r>
            <a:r>
              <a:rPr lang="cs-CZ" sz="2000" dirty="0"/>
              <a:t>a jejich zaměřením na </a:t>
            </a:r>
            <a:r>
              <a:rPr lang="cs-CZ" sz="2000" b="1" dirty="0"/>
              <a:t>pozorování</a:t>
            </a:r>
            <a:r>
              <a:rPr lang="cs-CZ" sz="2000" dirty="0"/>
              <a:t>:</a:t>
            </a:r>
          </a:p>
          <a:p>
            <a:r>
              <a:rPr lang="cs-CZ" sz="2000" dirty="0"/>
              <a:t>Ve středověku např. Roger Bacon, Albert Veliký aj, filosofové ovlivnění hlavně Aristotelem, Francis Bacon,</a:t>
            </a:r>
          </a:p>
          <a:p>
            <a:r>
              <a:rPr lang="cs-CZ" sz="2000" dirty="0"/>
              <a:t>Nicméně zároveň  trvá linka skeptiků, kteří poukazují na nejistotu, klamnost a relativnost smysly zprostředkovaného poznání: např. </a:t>
            </a:r>
            <a:r>
              <a:rPr lang="cs-CZ" sz="2000" dirty="0" err="1"/>
              <a:t>Occam</a:t>
            </a:r>
            <a:r>
              <a:rPr lang="cs-CZ" sz="2000" dirty="0"/>
              <a:t>, Galilei, a zejm. Descartes</a:t>
            </a:r>
          </a:p>
          <a:p>
            <a:r>
              <a:rPr lang="cs-CZ" sz="2000" dirty="0"/>
              <a:t>Problém relativity jevů, zvláště těch, týkajících se kvality – po sofistech, atomistech aj. např. i </a:t>
            </a:r>
            <a:r>
              <a:rPr lang="cs-CZ" sz="2000" b="1" dirty="0"/>
              <a:t>Galilei</a:t>
            </a:r>
            <a:r>
              <a:rPr lang="cs-CZ" sz="2000" dirty="0"/>
              <a:t>: polemický spis </a:t>
            </a:r>
            <a:r>
              <a:rPr lang="cs-CZ" sz="2000" dirty="0" err="1"/>
              <a:t>Saggiatore</a:t>
            </a:r>
            <a:r>
              <a:rPr lang="cs-CZ" sz="2000" dirty="0"/>
              <a:t>  (1626): skutečnost je určena číselnými poměry: </a:t>
            </a:r>
            <a:r>
              <a:rPr lang="cs-CZ" sz="2000" b="1" dirty="0"/>
              <a:t>Příroda je kniha psaná jazykem matematiky</a:t>
            </a:r>
            <a:r>
              <a:rPr lang="cs-CZ" sz="2000" dirty="0"/>
              <a:t>; Rozlišení  mezi primárními a sekundárními kvalitami: primární jsou kvantitativní a přísluší věcem o sobě, sekundární kvalitativní a vznikají v poznávajícím</a:t>
            </a:r>
          </a:p>
          <a:p>
            <a:r>
              <a:rPr lang="cs-CZ" sz="2000" b="1" dirty="0"/>
              <a:t>Francis Bacon </a:t>
            </a:r>
            <a:r>
              <a:rPr lang="cs-CZ" sz="2000" dirty="0"/>
              <a:t>naopak poukazuje na spolehlivost smyslového, empirického poznání, pokud jej nedeformují obsahy našeho vědomí – idoly</a:t>
            </a:r>
          </a:p>
          <a:p>
            <a:r>
              <a:rPr lang="cs-CZ" sz="2000" dirty="0"/>
              <a:t>Jsou jevy totožné, resp. spojené s objekty?</a:t>
            </a:r>
          </a:p>
          <a:p>
            <a:r>
              <a:rPr lang="cs-CZ" sz="2000" dirty="0"/>
              <a:t>Jsou něčím mezi pozorujícím subjektem a pozorovaným objektem? Ale co?</a:t>
            </a:r>
          </a:p>
        </p:txBody>
      </p:sp>
    </p:spTree>
    <p:extLst>
      <p:ext uri="{BB962C8B-B14F-4D97-AF65-F5344CB8AC3E}">
        <p14:creationId xmlns:p14="http://schemas.microsoft.com/office/powerpoint/2010/main" val="2966955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F5D94-B810-B540-2B01-EB6FA1ED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Raný novověk a úvahy o správné metodě poznávání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9082A-39D1-4468-7735-90F4445E4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T. Hobbes </a:t>
            </a:r>
            <a:r>
              <a:rPr lang="cs-CZ" sz="2800" dirty="0"/>
              <a:t>rovněž odmítá racionalismus – skutečné poznání je jen to, které zprostředkují smysly, tedy jevy. Co to ale je?</a:t>
            </a:r>
          </a:p>
          <a:p>
            <a:r>
              <a:rPr lang="cs-CZ" sz="2800" dirty="0"/>
              <a:t>Skutečně nám smyslové poznání dává informace o světě kolem nás?</a:t>
            </a:r>
          </a:p>
          <a:p>
            <a:r>
              <a:rPr lang="cs-CZ" sz="2800" dirty="0"/>
              <a:t>Jsou jevy vnější  vůči pozorovateli?</a:t>
            </a:r>
          </a:p>
          <a:p>
            <a:r>
              <a:rPr lang="cs-CZ" sz="2800" b="1" dirty="0"/>
              <a:t>John Locke </a:t>
            </a:r>
            <a:r>
              <a:rPr lang="cs-CZ" sz="2800" dirty="0"/>
              <a:t>např. přistoupí k rozlišení vnější a vnitřní zkušenosti:</a:t>
            </a:r>
            <a:r>
              <a:rPr lang="cs-CZ" sz="2800" b="1" dirty="0"/>
              <a:t> vnější (smysly) a vnitřní (úvaha, reflexe) zkušenost. Úkolem pro rozum má být zpracovat smysly zachycenou vnější zkušenost a převést ji do vnitřní. Co je však tou vnější zkušeností?</a:t>
            </a:r>
            <a:r>
              <a:rPr lang="cs-CZ" sz="2800" dirty="0"/>
              <a:t> 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891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8516B-E36D-404C-A845-F0C9981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jako pohled na svět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05A34C-37A2-45A3-9667-9C0623ECE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vlastně věda?</a:t>
            </a:r>
          </a:p>
          <a:p>
            <a:r>
              <a:rPr lang="cs-CZ" dirty="0"/>
              <a:t>Jak vnímá svět?</a:t>
            </a:r>
          </a:p>
          <a:p>
            <a:r>
              <a:rPr lang="cs-CZ" dirty="0"/>
              <a:t>Vnímání a konstrukt</a:t>
            </a:r>
          </a:p>
          <a:p>
            <a:r>
              <a:rPr lang="cs-CZ" dirty="0"/>
              <a:t>Vědecká paradigmata a jejich proměny (T. S. Kuhn) – krize paradigmatu a vědecké revoluce, </a:t>
            </a:r>
            <a:r>
              <a:rPr lang="cs-CZ" dirty="0" err="1"/>
              <a:t>Luhmann</a:t>
            </a:r>
            <a:r>
              <a:rPr lang="cs-CZ" dirty="0"/>
              <a:t>: specializace disciplín, pozorování a popis – </a:t>
            </a:r>
            <a:r>
              <a:rPr lang="cs-CZ" dirty="0" err="1"/>
              <a:t>autopoietické</a:t>
            </a:r>
            <a:r>
              <a:rPr lang="cs-CZ" dirty="0"/>
              <a:t> systémy, </a:t>
            </a:r>
            <a:r>
              <a:rPr lang="cs-CZ" dirty="0" err="1"/>
              <a:t>Husserl</a:t>
            </a:r>
            <a:r>
              <a:rPr lang="cs-CZ" dirty="0"/>
              <a:t> – krize věd: vzdálení se životu</a:t>
            </a:r>
          </a:p>
        </p:txBody>
      </p:sp>
    </p:spTree>
    <p:extLst>
      <p:ext uri="{BB962C8B-B14F-4D97-AF65-F5344CB8AC3E}">
        <p14:creationId xmlns:p14="http://schemas.microsoft.com/office/powerpoint/2010/main" val="4079764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Rozdělení vědních disciplín u Aristotela</a:t>
            </a:r>
            <a:br>
              <a:rPr lang="cs-CZ" dirty="0"/>
            </a:br>
            <a:r>
              <a:rPr lang="cs-CZ" dirty="0"/>
              <a:t>Hlavní dělení je na vědy praktické a vědy teoretické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Tato se zabývá jednak věcmi týkajícími se obce (politika), jednak věcmi domácími (ekonomie). Do teoretické patří fyzika a logika, ta však ne jako soustavná nauka, nýbrž jako dokonalý nástroj myšlení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BC87F8-DB38-46FE-9113-06A97304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16DC9-B769-4B86-858E-D41C316E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Comtova</a:t>
            </a:r>
            <a:r>
              <a:rPr lang="cs-CZ" dirty="0"/>
              <a:t> hierarchie věd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A6871C-3634-462C-B334-1C2C90A43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Základem je  nahlížet na vše, tedy i na společnost či člověka metodami fyziky a dalších věd, které již dosáhly pozitivního stadia. To je cílem pro každou vědu</a:t>
            </a:r>
          </a:p>
          <a:p>
            <a:r>
              <a:rPr lang="cs-CZ" dirty="0"/>
              <a:t>Hierarchie věd od matematiky přes astronomii, fyziku, chemii, biologii až k nové sociální fyzice, tj. sociologii</a:t>
            </a:r>
          </a:p>
        </p:txBody>
      </p:sp>
    </p:spTree>
    <p:extLst>
      <p:ext uri="{BB962C8B-B14F-4D97-AF65-F5344CB8AC3E}">
        <p14:creationId xmlns:p14="http://schemas.microsoft.com/office/powerpoint/2010/main" val="63717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C43C7-4E68-4356-94BE-20D82611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 a paměť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5FE8D4-1D14-4590-B29A-2AC086020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 jako téma filozofie</a:t>
            </a:r>
          </a:p>
          <a:p>
            <a:r>
              <a:rPr lang="cs-CZ" dirty="0"/>
              <a:t>Vztah k uchování identity: Co přetrvává? Kontinuita </a:t>
            </a:r>
            <a:r>
              <a:rPr lang="cs-CZ"/>
              <a:t>a diskontinuita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78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CE059-66E7-CDD8-3CCF-C317E39E1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19931-2EB8-3718-C9A5-260C76ED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A8F9FC-AAE2-0187-A2E7-9FCF969EC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 Platón: čas a věčnost idejí, čas je spjatý s existencí světa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Aristotelés</a:t>
            </a:r>
            <a:r>
              <a:rPr lang="cs-CZ" dirty="0"/>
              <a:t>: čas a pohyb, čas a paměť vůči poznání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Augustinus: čas z psychologického pohledu: čas jako činnost duše. Základem pro jeho vnímání je paměť, která je jediná schopna sjednotit minulost, přítomnost a budoucnost, původ a cíl, dějinné vnímání času, jak měříme čas?</a:t>
            </a:r>
          </a:p>
        </p:txBody>
      </p:sp>
    </p:spTree>
    <p:extLst>
      <p:ext uri="{BB962C8B-B14F-4D97-AF65-F5344CB8AC3E}">
        <p14:creationId xmlns:p14="http://schemas.microsoft.com/office/powerpoint/2010/main" val="51534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57FB3-D7DB-B184-4E54-EE226E954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A5191-F6D9-BFEC-F405-D18C48CB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025C3-57C4-648B-C217-C3B61CD2D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4. Descartes: chce ho vyloučit z poznání, evidence je jen v přítomném okamžiku – neustálé tvoření, čas nevidí jako předmět vědy, nýbrž filozofie</a:t>
            </a:r>
          </a:p>
          <a:p>
            <a:pPr marL="0" indent="0">
              <a:buNone/>
            </a:pPr>
            <a:r>
              <a:rPr lang="cs-CZ" dirty="0"/>
              <a:t>5. Locke: základem je idea trvání, vznikající z posloupnosti, z proudu idejí, ty se skládají ve vědomí do vnímání času (x spánek)</a:t>
            </a:r>
          </a:p>
          <a:p>
            <a:pPr marL="0" indent="0">
              <a:buNone/>
            </a:pPr>
            <a:r>
              <a:rPr lang="cs-CZ" dirty="0"/>
              <a:t>6. Kant: apriorní a transcendentní charakter času, nevzniká ve smyslech, ale je jimi už předpokládána, je to subjektivní podmínka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78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F9CFD-BF27-4BC6-88BA-64D5B6035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887A06-2A84-4A88-B790-83AF1FC95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7. Bergson: a) čas a svoboda: vše se mění x nehybnost a determinismus </a:t>
            </a:r>
            <a:r>
              <a:rPr lang="cs-CZ" dirty="0" err="1"/>
              <a:t>podescartesovské</a:t>
            </a:r>
            <a:r>
              <a:rPr lang="cs-CZ" dirty="0"/>
              <a:t> filozofie; b) čas jako čtvrtá dimenze prostoru c) čas jako trvání, vnitřní spojitost vnímaných změn, proud vědomí</a:t>
            </a:r>
          </a:p>
          <a:p>
            <a:pPr marL="0" indent="0">
              <a:buNone/>
            </a:pPr>
            <a:r>
              <a:rPr lang="cs-CZ" dirty="0"/>
              <a:t>8. </a:t>
            </a:r>
            <a:r>
              <a:rPr lang="cs-CZ" dirty="0" err="1"/>
              <a:t>Husserl</a:t>
            </a:r>
            <a:r>
              <a:rPr lang="cs-CZ" dirty="0"/>
              <a:t>: oborem filozofie je zkušenost, zjevování se věcí, fenomény se nám dějí, tj. jsou časové, tvoří náš vnitřní, zkušenostní čas „imanentní čas  průběhu vědomí (objektivní čas se prokázat nedá) </a:t>
            </a:r>
            <a:r>
              <a:rPr lang="cs-CZ" b="1" dirty="0"/>
              <a:t>Jak slyším melodii?</a:t>
            </a:r>
          </a:p>
          <a:p>
            <a:pPr marL="0" indent="0">
              <a:buNone/>
            </a:pPr>
            <a:r>
              <a:rPr lang="cs-CZ" dirty="0"/>
              <a:t>9. </a:t>
            </a:r>
            <a:r>
              <a:rPr lang="cs-CZ" dirty="0" err="1"/>
              <a:t>Heidegger</a:t>
            </a:r>
            <a:r>
              <a:rPr lang="cs-CZ" dirty="0"/>
              <a:t>: lidské bytí se vždy děje: rozvrhuje se do různých možností, pohybuje se v časové ose, žije do budoucnosti a zároveň z porozumění světu i sobě, tj. z minulosti x věci se vyskytují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35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B7654-5786-45E6-AE05-4C94CE31B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 v rétorice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C4671-E63B-4554-A0A3-4A0E32EA3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„Umění paměti (</a:t>
            </a:r>
            <a:r>
              <a:rPr lang="cs-CZ" dirty="0" err="1"/>
              <a:t>ars</a:t>
            </a:r>
            <a:r>
              <a:rPr lang="cs-CZ" dirty="0"/>
              <a:t> </a:t>
            </a:r>
            <a:r>
              <a:rPr lang="cs-CZ" dirty="0" err="1"/>
              <a:t>memorativa</a:t>
            </a:r>
            <a:r>
              <a:rPr lang="cs-CZ" dirty="0"/>
              <a:t> /</a:t>
            </a:r>
            <a:r>
              <a:rPr lang="cs-CZ" dirty="0" err="1"/>
              <a:t>ars</a:t>
            </a:r>
            <a:r>
              <a:rPr lang="cs-CZ" dirty="0"/>
              <a:t> memoriae: asi od 6. stol. Př. Kr.: </a:t>
            </a:r>
            <a:r>
              <a:rPr lang="cs-CZ" dirty="0" err="1"/>
              <a:t>Simonidés</a:t>
            </a:r>
            <a:endParaRPr lang="cs-CZ" dirty="0"/>
          </a:p>
          <a:p>
            <a:r>
              <a:rPr lang="cs-CZ" dirty="0"/>
              <a:t>V římské kultuře je jednou z 5 oblastí rétoriky:</a:t>
            </a:r>
          </a:p>
          <a:p>
            <a:r>
              <a:rPr lang="cs-CZ" dirty="0"/>
              <a:t>1.inventio: nalezení tématu, argumentů…</a:t>
            </a:r>
          </a:p>
          <a:p>
            <a:r>
              <a:rPr lang="cs-CZ" dirty="0"/>
              <a:t>2.dispositio: uspořádání látky do souvislé řeči</a:t>
            </a:r>
          </a:p>
          <a:p>
            <a:r>
              <a:rPr lang="cs-CZ" dirty="0"/>
              <a:t>3. </a:t>
            </a:r>
            <a:r>
              <a:rPr lang="cs-CZ" dirty="0" err="1"/>
              <a:t>elocutio</a:t>
            </a:r>
            <a:r>
              <a:rPr lang="cs-CZ" dirty="0"/>
              <a:t>: nalezení formy, okrášlení</a:t>
            </a:r>
          </a:p>
          <a:p>
            <a:r>
              <a:rPr lang="cs-CZ" dirty="0"/>
              <a:t>4.memoria</a:t>
            </a:r>
          </a:p>
          <a:p>
            <a:r>
              <a:rPr lang="cs-CZ" dirty="0"/>
              <a:t>5. Actio: samotné vystoupení</a:t>
            </a:r>
          </a:p>
          <a:p>
            <a:r>
              <a:rPr lang="cs-CZ" dirty="0"/>
              <a:t>Podle Cicerona poskytuje umění paměti základ pro umělou paměť</a:t>
            </a:r>
          </a:p>
          <a:p>
            <a:r>
              <a:rPr lang="cs-CZ" dirty="0"/>
              <a:t>Jde o rozvoj individuálních schopností</a:t>
            </a:r>
          </a:p>
        </p:txBody>
      </p:sp>
    </p:spTree>
    <p:extLst>
      <p:ext uri="{BB962C8B-B14F-4D97-AF65-F5344CB8AC3E}">
        <p14:creationId xmlns:p14="http://schemas.microsoft.com/office/powerpoint/2010/main" val="116908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6. Poznání 1: smyslové a racionální poznání: jaké přináší omyly, co to znamená apriorní a aposteriorní poznání, střetávání empirismu a racionalismu: od Platóna přes skepsi,  </a:t>
            </a:r>
            <a:r>
              <a:rPr lang="cs-CZ" dirty="0" err="1"/>
              <a:t>Descartesa</a:t>
            </a:r>
            <a:r>
              <a:rPr lang="cs-CZ" dirty="0"/>
              <a:t>, Kanta, empiristy atd. Jak můžeme poznávat svět? A jak se na poznání dívá dnešní věda, nebo skeptikové současnosti.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64735-B421-404B-90EA-1F7ADAE5C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CAC6B0-78C2-427B-B66E-A3B059CC1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Jde o nějaký vztah myšlení s jeho předmětem</a:t>
            </a:r>
          </a:p>
          <a:p>
            <a:r>
              <a:rPr lang="cs-CZ" dirty="0"/>
              <a:t>Role jazyka v poznávání</a:t>
            </a:r>
          </a:p>
          <a:p>
            <a:r>
              <a:rPr lang="cs-CZ" dirty="0"/>
              <a:t>Jaký je tento vztah – jakási shoda či nápodoba?</a:t>
            </a:r>
          </a:p>
          <a:p>
            <a:r>
              <a:rPr lang="cs-CZ" dirty="0"/>
              <a:t>Co je předmětem, k němuž se při poznávání vztahujeme?</a:t>
            </a:r>
          </a:p>
          <a:p>
            <a:r>
              <a:rPr lang="cs-CZ" dirty="0"/>
              <a:t>Jeden ze základních problémů je otázka, zda předmět poznání je vůči poznávajícímu vnější nebo nikoliv</a:t>
            </a:r>
          </a:p>
          <a:p>
            <a:r>
              <a:rPr lang="cs-CZ" dirty="0"/>
              <a:t>Jedním z typů poznávání může být věda, ale co to vlastně je?</a:t>
            </a:r>
          </a:p>
          <a:p>
            <a:r>
              <a:rPr lang="cs-CZ" dirty="0"/>
              <a:t>Jedná z definic říká, že „věda je systematické, metodické a racionální poznávání objektivní reality“ Co to ale znamená?</a:t>
            </a:r>
          </a:p>
          <a:p>
            <a:r>
              <a:rPr lang="cs-CZ" dirty="0"/>
              <a:t>V každém případě v procesu poznání máme vždy dvě instance: poznávajícího a poznávané(ho)</a:t>
            </a:r>
          </a:p>
          <a:p>
            <a:r>
              <a:rPr lang="cs-CZ" dirty="0"/>
              <a:t>Kognice a rekognice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440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7396</TotalTime>
  <Words>2495</Words>
  <Application>Microsoft Office PowerPoint</Application>
  <PresentationFormat>Širokoúhlá obrazovka</PresentationFormat>
  <Paragraphs>126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Pierre Nora: Místa paměti (Lieux de mémoire</vt:lpstr>
      <vt:lpstr>Místa paměti?</vt:lpstr>
      <vt:lpstr>Čas a paměť</vt:lpstr>
      <vt:lpstr>Filozofie času</vt:lpstr>
      <vt:lpstr>Filozofie času</vt:lpstr>
      <vt:lpstr>Filozofie času</vt:lpstr>
      <vt:lpstr>Paměť v rétorice</vt:lpstr>
      <vt:lpstr>Dějiny evropského myšlení</vt:lpstr>
      <vt:lpstr>Co je poznání</vt:lpstr>
      <vt:lpstr>Teorie poznání (noetika)</vt:lpstr>
      <vt:lpstr>Teorie poznání</vt:lpstr>
      <vt:lpstr>Základní rozlišení – 2 druhy metod získávání poznání</vt:lpstr>
      <vt:lpstr>Spolehlivost či nespolehlivost u obou typů získávání poznatků</vt:lpstr>
      <vt:lpstr>Snaha o rozlišení spolehlivého a nespolehlivého poznání v antice - příklady</vt:lpstr>
      <vt:lpstr>Počátky logiky a dialektiky: Zenón z Eleje</vt:lpstr>
      <vt:lpstr>Démokritos  (470-360)</vt:lpstr>
      <vt:lpstr>Sofisté: Prótagoras z Abdér (486/5-kol. 420 př. Kr.) </vt:lpstr>
      <vt:lpstr>Hlavní Sókratovy otázky</vt:lpstr>
      <vt:lpstr>Francis Bacon – nauka o idolech</vt:lpstr>
      <vt:lpstr>Změna ve vnímání smyslového (zkušenostního) poznání</vt:lpstr>
      <vt:lpstr>Raný novověk a úvahy o správné metodě poznávání</vt:lpstr>
      <vt:lpstr>Věda jako pohled na svět</vt:lpstr>
      <vt:lpstr>Rozdělení vědních disciplín u Aristotela Hlavní dělení je na vědy praktické a vědy teoretické</vt:lpstr>
      <vt:lpstr>Comtova hierarchie věd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evropského myšlení</dc:title>
  <dc:creator>Alena Zelená</dc:creator>
  <cp:lastModifiedBy>Alena Zelená</cp:lastModifiedBy>
  <cp:revision>51</cp:revision>
  <dcterms:created xsi:type="dcterms:W3CDTF">2019-07-19T20:36:49Z</dcterms:created>
  <dcterms:modified xsi:type="dcterms:W3CDTF">2024-11-05T20:00:29Z</dcterms:modified>
</cp:coreProperties>
</file>