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4"/>
  </p:notesMasterIdLst>
  <p:sldIdLst>
    <p:sldId id="256" r:id="rId2"/>
    <p:sldId id="691" r:id="rId3"/>
    <p:sldId id="919" r:id="rId4"/>
    <p:sldId id="922" r:id="rId5"/>
    <p:sldId id="563" r:id="rId6"/>
    <p:sldId id="734" r:id="rId7"/>
    <p:sldId id="940" r:id="rId8"/>
    <p:sldId id="817" r:id="rId9"/>
    <p:sldId id="736" r:id="rId10"/>
    <p:sldId id="972" r:id="rId11"/>
    <p:sldId id="855" r:id="rId12"/>
    <p:sldId id="856" r:id="rId13"/>
    <p:sldId id="778" r:id="rId14"/>
    <p:sldId id="849" r:id="rId15"/>
    <p:sldId id="857" r:id="rId16"/>
    <p:sldId id="859" r:id="rId17"/>
    <p:sldId id="863" r:id="rId18"/>
    <p:sldId id="864" r:id="rId19"/>
    <p:sldId id="844" r:id="rId20"/>
    <p:sldId id="845" r:id="rId21"/>
    <p:sldId id="632" r:id="rId22"/>
    <p:sldId id="865" r:id="rId23"/>
    <p:sldId id="850" r:id="rId24"/>
    <p:sldId id="971" r:id="rId25"/>
    <p:sldId id="866" r:id="rId26"/>
    <p:sldId id="362" r:id="rId27"/>
    <p:sldId id="851" r:id="rId28"/>
    <p:sldId id="867" r:id="rId29"/>
    <p:sldId id="430" r:id="rId30"/>
    <p:sldId id="868" r:id="rId31"/>
    <p:sldId id="869" r:id="rId32"/>
    <p:sldId id="432" r:id="rId33"/>
    <p:sldId id="871" r:id="rId34"/>
    <p:sldId id="870" r:id="rId35"/>
    <p:sldId id="434" r:id="rId36"/>
    <p:sldId id="872" r:id="rId37"/>
    <p:sldId id="873" r:id="rId38"/>
    <p:sldId id="874" r:id="rId39"/>
    <p:sldId id="876" r:id="rId40"/>
    <p:sldId id="875" r:id="rId41"/>
    <p:sldId id="852" r:id="rId42"/>
    <p:sldId id="436" r:id="rId43"/>
    <p:sldId id="358" r:id="rId44"/>
    <p:sldId id="889" r:id="rId45"/>
    <p:sldId id="893" r:id="rId46"/>
    <p:sldId id="894" r:id="rId47"/>
    <p:sldId id="895" r:id="rId48"/>
    <p:sldId id="881" r:id="rId49"/>
    <p:sldId id="964" r:id="rId50"/>
    <p:sldId id="902" r:id="rId51"/>
    <p:sldId id="903" r:id="rId52"/>
    <p:sldId id="967" r:id="rId53"/>
    <p:sldId id="968" r:id="rId54"/>
    <p:sldId id="969" r:id="rId55"/>
    <p:sldId id="853" r:id="rId56"/>
    <p:sldId id="735" r:id="rId57"/>
    <p:sldId id="899" r:id="rId58"/>
    <p:sldId id="854" r:id="rId59"/>
    <p:sldId id="959" r:id="rId60"/>
    <p:sldId id="906" r:id="rId61"/>
    <p:sldId id="846" r:id="rId62"/>
    <p:sldId id="721" r:id="rId63"/>
    <p:sldId id="723" r:id="rId64"/>
    <p:sldId id="938" r:id="rId65"/>
    <p:sldId id="724" r:id="rId66"/>
    <p:sldId id="725" r:id="rId67"/>
    <p:sldId id="726" r:id="rId68"/>
    <p:sldId id="933" r:id="rId69"/>
    <p:sldId id="937" r:id="rId70"/>
    <p:sldId id="727" r:id="rId71"/>
    <p:sldId id="788" r:id="rId72"/>
    <p:sldId id="948" r:id="rId73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A000"/>
    <a:srgbClr val="000066"/>
    <a:srgbClr val="CC506F"/>
    <a:srgbClr val="D46D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1" d="100"/>
          <a:sy n="111" d="100"/>
        </p:scale>
        <p:origin x="534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170D37B-CDD8-46B5-9EE9-B207EE7595A0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81BCE3C2-53CA-4290-A047-6477E044474B}">
      <dgm:prSet phldrT="[Text]"/>
      <dgm:spPr>
        <a:solidFill>
          <a:srgbClr val="002060"/>
        </a:solidFill>
      </dgm:spPr>
      <dgm:t>
        <a:bodyPr/>
        <a:lstStyle/>
        <a:p>
          <a:r>
            <a:rPr lang="cs-CZ" dirty="0"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rPr>
            <a:t>Územní rozvojový plán</a:t>
          </a:r>
        </a:p>
      </dgm:t>
    </dgm:pt>
    <dgm:pt modelId="{9820255E-39B6-4EA9-9F76-4A97C81BED89}" type="parTrans" cxnId="{D1B6F7C8-5BE0-4F4D-B570-60DA5467E544}">
      <dgm:prSet/>
      <dgm:spPr/>
      <dgm:t>
        <a:bodyPr/>
        <a:lstStyle/>
        <a:p>
          <a:endParaRPr lang="cs-CZ"/>
        </a:p>
      </dgm:t>
    </dgm:pt>
    <dgm:pt modelId="{5694BA14-F9AE-46FE-8E0F-C930841477AA}" type="sibTrans" cxnId="{D1B6F7C8-5BE0-4F4D-B570-60DA5467E544}">
      <dgm:prSet/>
      <dgm:spPr>
        <a:solidFill>
          <a:srgbClr val="C00000"/>
        </a:solidFill>
      </dgm:spPr>
      <dgm:t>
        <a:bodyPr/>
        <a:lstStyle/>
        <a:p>
          <a:endParaRPr lang="cs-CZ" dirty="0"/>
        </a:p>
      </dgm:t>
    </dgm:pt>
    <dgm:pt modelId="{70307D2A-5AD8-4ACD-95FF-518D698FCA57}">
      <dgm:prSet phldrT="[Text]"/>
      <dgm:spPr>
        <a:solidFill>
          <a:srgbClr val="002060"/>
        </a:solidFill>
      </dgm:spPr>
      <dgm:t>
        <a:bodyPr/>
        <a:lstStyle/>
        <a:p>
          <a:r>
            <a:rPr lang="cs-CZ" dirty="0"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rPr>
            <a:t>Zásady územního rozvoje</a:t>
          </a:r>
        </a:p>
      </dgm:t>
    </dgm:pt>
    <dgm:pt modelId="{9EE175AA-37A5-4364-8DC9-49A71B9CEAA3}" type="parTrans" cxnId="{4A543F71-DAEC-423E-9BF9-035FED5EEE9E}">
      <dgm:prSet/>
      <dgm:spPr/>
      <dgm:t>
        <a:bodyPr/>
        <a:lstStyle/>
        <a:p>
          <a:endParaRPr lang="cs-CZ"/>
        </a:p>
      </dgm:t>
    </dgm:pt>
    <dgm:pt modelId="{F9A08FCC-F143-45B8-B173-46516958C1B2}" type="sibTrans" cxnId="{4A543F71-DAEC-423E-9BF9-035FED5EEE9E}">
      <dgm:prSet/>
      <dgm:spPr>
        <a:solidFill>
          <a:srgbClr val="C00000"/>
        </a:solidFill>
      </dgm:spPr>
      <dgm:t>
        <a:bodyPr/>
        <a:lstStyle/>
        <a:p>
          <a:endParaRPr lang="cs-CZ" dirty="0"/>
        </a:p>
      </dgm:t>
    </dgm:pt>
    <dgm:pt modelId="{4ECB5C4F-2B56-4580-B80B-517BE5FA4C4D}">
      <dgm:prSet phldrT="[Text]"/>
      <dgm:spPr>
        <a:solidFill>
          <a:srgbClr val="002060"/>
        </a:solidFill>
      </dgm:spPr>
      <dgm:t>
        <a:bodyPr/>
        <a:lstStyle/>
        <a:p>
          <a:r>
            <a:rPr lang="cs-CZ" dirty="0"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rPr>
            <a:t>Územní plán</a:t>
          </a:r>
        </a:p>
      </dgm:t>
    </dgm:pt>
    <dgm:pt modelId="{7397D2FA-8ACE-449A-AD54-6E00C9224818}" type="parTrans" cxnId="{5CABCF65-944C-4B8D-8C5F-AEFF6E2D5133}">
      <dgm:prSet/>
      <dgm:spPr/>
      <dgm:t>
        <a:bodyPr/>
        <a:lstStyle/>
        <a:p>
          <a:endParaRPr lang="cs-CZ"/>
        </a:p>
      </dgm:t>
    </dgm:pt>
    <dgm:pt modelId="{72806616-9EEA-4FB7-8FE0-C419842D8B9E}" type="sibTrans" cxnId="{5CABCF65-944C-4B8D-8C5F-AEFF6E2D5133}">
      <dgm:prSet/>
      <dgm:spPr>
        <a:solidFill>
          <a:srgbClr val="C00000"/>
        </a:solidFill>
      </dgm:spPr>
      <dgm:t>
        <a:bodyPr/>
        <a:lstStyle/>
        <a:p>
          <a:endParaRPr lang="cs-CZ" dirty="0"/>
        </a:p>
      </dgm:t>
    </dgm:pt>
    <dgm:pt modelId="{41D832FB-3BF8-4787-8823-FDD443CE8D1A}">
      <dgm:prSet/>
      <dgm:spPr>
        <a:solidFill>
          <a:srgbClr val="002060"/>
        </a:solidFill>
      </dgm:spPr>
      <dgm:t>
        <a:bodyPr/>
        <a:lstStyle/>
        <a:p>
          <a:r>
            <a:rPr lang="cs-CZ" dirty="0"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rPr>
            <a:t>Regulační plán</a:t>
          </a:r>
        </a:p>
      </dgm:t>
    </dgm:pt>
    <dgm:pt modelId="{F4EE33B5-96CB-45E4-8716-C6A3AA553924}" type="parTrans" cxnId="{54C5CFC1-F7B2-491D-810F-E9313753989B}">
      <dgm:prSet/>
      <dgm:spPr/>
      <dgm:t>
        <a:bodyPr/>
        <a:lstStyle/>
        <a:p>
          <a:endParaRPr lang="cs-CZ"/>
        </a:p>
      </dgm:t>
    </dgm:pt>
    <dgm:pt modelId="{AF2C626D-EBA4-4CAD-BA31-09D0887FE4A2}" type="sibTrans" cxnId="{54C5CFC1-F7B2-491D-810F-E9313753989B}">
      <dgm:prSet/>
      <dgm:spPr/>
      <dgm:t>
        <a:bodyPr/>
        <a:lstStyle/>
        <a:p>
          <a:endParaRPr lang="cs-CZ"/>
        </a:p>
      </dgm:t>
    </dgm:pt>
    <dgm:pt modelId="{C58F04BD-253C-492A-87FB-F7354403AC61}" type="pres">
      <dgm:prSet presAssocID="{8170D37B-CDD8-46B5-9EE9-B207EE7595A0}" presName="linearFlow" presStyleCnt="0">
        <dgm:presLayoutVars>
          <dgm:resizeHandles val="exact"/>
        </dgm:presLayoutVars>
      </dgm:prSet>
      <dgm:spPr/>
    </dgm:pt>
    <dgm:pt modelId="{37FF2C01-CC70-414C-9430-B1B729219560}" type="pres">
      <dgm:prSet presAssocID="{81BCE3C2-53CA-4290-A047-6477E044474B}" presName="node" presStyleLbl="node1" presStyleIdx="0" presStyleCnt="4" custScaleX="167465">
        <dgm:presLayoutVars>
          <dgm:bulletEnabled val="1"/>
        </dgm:presLayoutVars>
      </dgm:prSet>
      <dgm:spPr/>
    </dgm:pt>
    <dgm:pt modelId="{68081744-0E36-4B2C-A1CF-CCC53EC96205}" type="pres">
      <dgm:prSet presAssocID="{5694BA14-F9AE-46FE-8E0F-C930841477AA}" presName="sibTrans" presStyleLbl="sibTrans2D1" presStyleIdx="0" presStyleCnt="3"/>
      <dgm:spPr/>
    </dgm:pt>
    <dgm:pt modelId="{64397142-D8F8-4A88-B99D-4D4DA78E15DE}" type="pres">
      <dgm:prSet presAssocID="{5694BA14-F9AE-46FE-8E0F-C930841477AA}" presName="connectorText" presStyleLbl="sibTrans2D1" presStyleIdx="0" presStyleCnt="3"/>
      <dgm:spPr/>
    </dgm:pt>
    <dgm:pt modelId="{F4B687DF-15B5-41D6-9B43-36B536BD45E6}" type="pres">
      <dgm:prSet presAssocID="{70307D2A-5AD8-4ACD-95FF-518D698FCA57}" presName="node" presStyleLbl="node1" presStyleIdx="1" presStyleCnt="4" custScaleX="167335">
        <dgm:presLayoutVars>
          <dgm:bulletEnabled val="1"/>
        </dgm:presLayoutVars>
      </dgm:prSet>
      <dgm:spPr/>
    </dgm:pt>
    <dgm:pt modelId="{9EA8EE0E-0C8B-4976-A2A4-30FF91CFBB6E}" type="pres">
      <dgm:prSet presAssocID="{F9A08FCC-F143-45B8-B173-46516958C1B2}" presName="sibTrans" presStyleLbl="sibTrans2D1" presStyleIdx="1" presStyleCnt="3"/>
      <dgm:spPr/>
    </dgm:pt>
    <dgm:pt modelId="{F91F2D12-3C11-4F83-8B37-4450450D89A7}" type="pres">
      <dgm:prSet presAssocID="{F9A08FCC-F143-45B8-B173-46516958C1B2}" presName="connectorText" presStyleLbl="sibTrans2D1" presStyleIdx="1" presStyleCnt="3"/>
      <dgm:spPr/>
    </dgm:pt>
    <dgm:pt modelId="{C438B935-88E2-4991-BBFB-5F9DA2DA38F5}" type="pres">
      <dgm:prSet presAssocID="{4ECB5C4F-2B56-4580-B80B-517BE5FA4C4D}" presName="node" presStyleLbl="node1" presStyleIdx="2" presStyleCnt="4" custScaleX="167335">
        <dgm:presLayoutVars>
          <dgm:bulletEnabled val="1"/>
        </dgm:presLayoutVars>
      </dgm:prSet>
      <dgm:spPr/>
    </dgm:pt>
    <dgm:pt modelId="{21E66421-94D9-4BA8-A11E-A02C69EBA640}" type="pres">
      <dgm:prSet presAssocID="{72806616-9EEA-4FB7-8FE0-C419842D8B9E}" presName="sibTrans" presStyleLbl="sibTrans2D1" presStyleIdx="2" presStyleCnt="3"/>
      <dgm:spPr/>
    </dgm:pt>
    <dgm:pt modelId="{43F8A758-CD2A-402B-88D3-6A0BF55D1847}" type="pres">
      <dgm:prSet presAssocID="{72806616-9EEA-4FB7-8FE0-C419842D8B9E}" presName="connectorText" presStyleLbl="sibTrans2D1" presStyleIdx="2" presStyleCnt="3"/>
      <dgm:spPr/>
    </dgm:pt>
    <dgm:pt modelId="{78E4ADE2-6977-41F4-A6CA-7DF0A478861A}" type="pres">
      <dgm:prSet presAssocID="{41D832FB-3BF8-4787-8823-FDD443CE8D1A}" presName="node" presStyleLbl="node1" presStyleIdx="3" presStyleCnt="4" custScaleX="168717">
        <dgm:presLayoutVars>
          <dgm:bulletEnabled val="1"/>
        </dgm:presLayoutVars>
      </dgm:prSet>
      <dgm:spPr/>
    </dgm:pt>
  </dgm:ptLst>
  <dgm:cxnLst>
    <dgm:cxn modelId="{23DFE400-F3AA-401C-B33C-4647A4CBAFB8}" type="presOf" srcId="{5694BA14-F9AE-46FE-8E0F-C930841477AA}" destId="{68081744-0E36-4B2C-A1CF-CCC53EC96205}" srcOrd="0" destOrd="0" presId="urn:microsoft.com/office/officeart/2005/8/layout/process2"/>
    <dgm:cxn modelId="{2608B827-121D-4673-A4CE-4F3AC18786E1}" type="presOf" srcId="{72806616-9EEA-4FB7-8FE0-C419842D8B9E}" destId="{21E66421-94D9-4BA8-A11E-A02C69EBA640}" srcOrd="0" destOrd="0" presId="urn:microsoft.com/office/officeart/2005/8/layout/process2"/>
    <dgm:cxn modelId="{003A5332-A08D-4C6E-B3EF-8BBF2DE5D60C}" type="presOf" srcId="{F9A08FCC-F143-45B8-B173-46516958C1B2}" destId="{9EA8EE0E-0C8B-4976-A2A4-30FF91CFBB6E}" srcOrd="0" destOrd="0" presId="urn:microsoft.com/office/officeart/2005/8/layout/process2"/>
    <dgm:cxn modelId="{02F47037-F7C7-405F-A7A4-9E69B888E8A9}" type="presOf" srcId="{72806616-9EEA-4FB7-8FE0-C419842D8B9E}" destId="{43F8A758-CD2A-402B-88D3-6A0BF55D1847}" srcOrd="1" destOrd="0" presId="urn:microsoft.com/office/officeart/2005/8/layout/process2"/>
    <dgm:cxn modelId="{7EAC1A5D-A3ED-437E-B1DE-E8171B1EE9EA}" type="presOf" srcId="{5694BA14-F9AE-46FE-8E0F-C930841477AA}" destId="{64397142-D8F8-4A88-B99D-4D4DA78E15DE}" srcOrd="1" destOrd="0" presId="urn:microsoft.com/office/officeart/2005/8/layout/process2"/>
    <dgm:cxn modelId="{5CABCF65-944C-4B8D-8C5F-AEFF6E2D5133}" srcId="{8170D37B-CDD8-46B5-9EE9-B207EE7595A0}" destId="{4ECB5C4F-2B56-4580-B80B-517BE5FA4C4D}" srcOrd="2" destOrd="0" parTransId="{7397D2FA-8ACE-449A-AD54-6E00C9224818}" sibTransId="{72806616-9EEA-4FB7-8FE0-C419842D8B9E}"/>
    <dgm:cxn modelId="{DD914267-248C-4EA8-B2C4-1A97AE7809B8}" type="presOf" srcId="{81BCE3C2-53CA-4290-A047-6477E044474B}" destId="{37FF2C01-CC70-414C-9430-B1B729219560}" srcOrd="0" destOrd="0" presId="urn:microsoft.com/office/officeart/2005/8/layout/process2"/>
    <dgm:cxn modelId="{4A543F71-DAEC-423E-9BF9-035FED5EEE9E}" srcId="{8170D37B-CDD8-46B5-9EE9-B207EE7595A0}" destId="{70307D2A-5AD8-4ACD-95FF-518D698FCA57}" srcOrd="1" destOrd="0" parTransId="{9EE175AA-37A5-4364-8DC9-49A71B9CEAA3}" sibTransId="{F9A08FCC-F143-45B8-B173-46516958C1B2}"/>
    <dgm:cxn modelId="{9F233175-DACD-4E5F-9348-421F7C0B4350}" type="presOf" srcId="{8170D37B-CDD8-46B5-9EE9-B207EE7595A0}" destId="{C58F04BD-253C-492A-87FB-F7354403AC61}" srcOrd="0" destOrd="0" presId="urn:microsoft.com/office/officeart/2005/8/layout/process2"/>
    <dgm:cxn modelId="{D8896575-863F-4EF7-9B1C-E97A2007C6C4}" type="presOf" srcId="{70307D2A-5AD8-4ACD-95FF-518D698FCA57}" destId="{F4B687DF-15B5-41D6-9B43-36B536BD45E6}" srcOrd="0" destOrd="0" presId="urn:microsoft.com/office/officeart/2005/8/layout/process2"/>
    <dgm:cxn modelId="{5C31F67E-6B2D-4486-93A7-3FC186A38350}" type="presOf" srcId="{F9A08FCC-F143-45B8-B173-46516958C1B2}" destId="{F91F2D12-3C11-4F83-8B37-4450450D89A7}" srcOrd="1" destOrd="0" presId="urn:microsoft.com/office/officeart/2005/8/layout/process2"/>
    <dgm:cxn modelId="{B64385A4-FF6D-4E68-8CD1-1DD2027C5104}" type="presOf" srcId="{41D832FB-3BF8-4787-8823-FDD443CE8D1A}" destId="{78E4ADE2-6977-41F4-A6CA-7DF0A478861A}" srcOrd="0" destOrd="0" presId="urn:microsoft.com/office/officeart/2005/8/layout/process2"/>
    <dgm:cxn modelId="{977E64B9-FB6E-417A-B73D-A087157CA800}" type="presOf" srcId="{4ECB5C4F-2B56-4580-B80B-517BE5FA4C4D}" destId="{C438B935-88E2-4991-BBFB-5F9DA2DA38F5}" srcOrd="0" destOrd="0" presId="urn:microsoft.com/office/officeart/2005/8/layout/process2"/>
    <dgm:cxn modelId="{54C5CFC1-F7B2-491D-810F-E9313753989B}" srcId="{8170D37B-CDD8-46B5-9EE9-B207EE7595A0}" destId="{41D832FB-3BF8-4787-8823-FDD443CE8D1A}" srcOrd="3" destOrd="0" parTransId="{F4EE33B5-96CB-45E4-8716-C6A3AA553924}" sibTransId="{AF2C626D-EBA4-4CAD-BA31-09D0887FE4A2}"/>
    <dgm:cxn modelId="{D1B6F7C8-5BE0-4F4D-B570-60DA5467E544}" srcId="{8170D37B-CDD8-46B5-9EE9-B207EE7595A0}" destId="{81BCE3C2-53CA-4290-A047-6477E044474B}" srcOrd="0" destOrd="0" parTransId="{9820255E-39B6-4EA9-9F76-4A97C81BED89}" sibTransId="{5694BA14-F9AE-46FE-8E0F-C930841477AA}"/>
    <dgm:cxn modelId="{2F2F9ABF-1F5E-4246-9DA1-B814BBE9E74C}" type="presParOf" srcId="{C58F04BD-253C-492A-87FB-F7354403AC61}" destId="{37FF2C01-CC70-414C-9430-B1B729219560}" srcOrd="0" destOrd="0" presId="urn:microsoft.com/office/officeart/2005/8/layout/process2"/>
    <dgm:cxn modelId="{258EC6FE-13E4-4158-ABE9-F917149789CB}" type="presParOf" srcId="{C58F04BD-253C-492A-87FB-F7354403AC61}" destId="{68081744-0E36-4B2C-A1CF-CCC53EC96205}" srcOrd="1" destOrd="0" presId="urn:microsoft.com/office/officeart/2005/8/layout/process2"/>
    <dgm:cxn modelId="{818CF3F4-89A7-4742-9251-51FAE15D2DBC}" type="presParOf" srcId="{68081744-0E36-4B2C-A1CF-CCC53EC96205}" destId="{64397142-D8F8-4A88-B99D-4D4DA78E15DE}" srcOrd="0" destOrd="0" presId="urn:microsoft.com/office/officeart/2005/8/layout/process2"/>
    <dgm:cxn modelId="{028072C4-DA27-49C9-9E96-FADB521D8E61}" type="presParOf" srcId="{C58F04BD-253C-492A-87FB-F7354403AC61}" destId="{F4B687DF-15B5-41D6-9B43-36B536BD45E6}" srcOrd="2" destOrd="0" presId="urn:microsoft.com/office/officeart/2005/8/layout/process2"/>
    <dgm:cxn modelId="{14112035-5ED4-45A0-9E97-F16CF524D42A}" type="presParOf" srcId="{C58F04BD-253C-492A-87FB-F7354403AC61}" destId="{9EA8EE0E-0C8B-4976-A2A4-30FF91CFBB6E}" srcOrd="3" destOrd="0" presId="urn:microsoft.com/office/officeart/2005/8/layout/process2"/>
    <dgm:cxn modelId="{C8F552F4-9EE0-4AE6-B124-842EA9049C07}" type="presParOf" srcId="{9EA8EE0E-0C8B-4976-A2A4-30FF91CFBB6E}" destId="{F91F2D12-3C11-4F83-8B37-4450450D89A7}" srcOrd="0" destOrd="0" presId="urn:microsoft.com/office/officeart/2005/8/layout/process2"/>
    <dgm:cxn modelId="{FFF89AA1-E19A-41C7-BA9F-04F997F3612D}" type="presParOf" srcId="{C58F04BD-253C-492A-87FB-F7354403AC61}" destId="{C438B935-88E2-4991-BBFB-5F9DA2DA38F5}" srcOrd="4" destOrd="0" presId="urn:microsoft.com/office/officeart/2005/8/layout/process2"/>
    <dgm:cxn modelId="{81A1BC3D-7DE9-4E7C-A58E-CA6B814BF49B}" type="presParOf" srcId="{C58F04BD-253C-492A-87FB-F7354403AC61}" destId="{21E66421-94D9-4BA8-A11E-A02C69EBA640}" srcOrd="5" destOrd="0" presId="urn:microsoft.com/office/officeart/2005/8/layout/process2"/>
    <dgm:cxn modelId="{E0A200DF-BE0B-4E55-95BE-0878DE8AE90B}" type="presParOf" srcId="{21E66421-94D9-4BA8-A11E-A02C69EBA640}" destId="{43F8A758-CD2A-402B-88D3-6A0BF55D1847}" srcOrd="0" destOrd="0" presId="urn:microsoft.com/office/officeart/2005/8/layout/process2"/>
    <dgm:cxn modelId="{C703F43A-EA80-4F32-9B35-33840999DB23}" type="presParOf" srcId="{C58F04BD-253C-492A-87FB-F7354403AC61}" destId="{78E4ADE2-6977-41F4-A6CA-7DF0A478861A}" srcOrd="6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FF2C01-CC70-414C-9430-B1B729219560}">
      <dsp:nvSpPr>
        <dsp:cNvPr id="0" name=""/>
        <dsp:cNvSpPr/>
      </dsp:nvSpPr>
      <dsp:spPr>
        <a:xfrm>
          <a:off x="4066551" y="2124"/>
          <a:ext cx="2382497" cy="790379"/>
        </a:xfrm>
        <a:prstGeom prst="roundRect">
          <a:avLst>
            <a:gd name="adj" fmla="val 10000"/>
          </a:avLst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rPr>
            <a:t>Územní rozvojový plán</a:t>
          </a:r>
        </a:p>
      </dsp:txBody>
      <dsp:txXfrm>
        <a:off x="4089700" y="25273"/>
        <a:ext cx="2336199" cy="744081"/>
      </dsp:txXfrm>
    </dsp:sp>
    <dsp:sp modelId="{68081744-0E36-4B2C-A1CF-CCC53EC96205}">
      <dsp:nvSpPr>
        <dsp:cNvPr id="0" name=""/>
        <dsp:cNvSpPr/>
      </dsp:nvSpPr>
      <dsp:spPr>
        <a:xfrm rot="5400000">
          <a:off x="5109603" y="812263"/>
          <a:ext cx="296392" cy="355670"/>
        </a:xfrm>
        <a:prstGeom prst="rightArrow">
          <a:avLst>
            <a:gd name="adj1" fmla="val 60000"/>
            <a:gd name="adj2" fmla="val 50000"/>
          </a:avLst>
        </a:prstGeom>
        <a:solidFill>
          <a:srgbClr val="C0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400" kern="1200" dirty="0"/>
        </a:p>
      </dsp:txBody>
      <dsp:txXfrm rot="-5400000">
        <a:off x="5151098" y="841902"/>
        <a:ext cx="213402" cy="207474"/>
      </dsp:txXfrm>
    </dsp:sp>
    <dsp:sp modelId="{F4B687DF-15B5-41D6-9B43-36B536BD45E6}">
      <dsp:nvSpPr>
        <dsp:cNvPr id="0" name=""/>
        <dsp:cNvSpPr/>
      </dsp:nvSpPr>
      <dsp:spPr>
        <a:xfrm>
          <a:off x="4067476" y="1187694"/>
          <a:ext cx="2380647" cy="790379"/>
        </a:xfrm>
        <a:prstGeom prst="roundRect">
          <a:avLst>
            <a:gd name="adj" fmla="val 10000"/>
          </a:avLst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rPr>
            <a:t>Zásady územního rozvoje</a:t>
          </a:r>
        </a:p>
      </dsp:txBody>
      <dsp:txXfrm>
        <a:off x="4090625" y="1210843"/>
        <a:ext cx="2334349" cy="744081"/>
      </dsp:txXfrm>
    </dsp:sp>
    <dsp:sp modelId="{9EA8EE0E-0C8B-4976-A2A4-30FF91CFBB6E}">
      <dsp:nvSpPr>
        <dsp:cNvPr id="0" name=""/>
        <dsp:cNvSpPr/>
      </dsp:nvSpPr>
      <dsp:spPr>
        <a:xfrm rot="5400000">
          <a:off x="5109603" y="1997833"/>
          <a:ext cx="296392" cy="355670"/>
        </a:xfrm>
        <a:prstGeom prst="rightArrow">
          <a:avLst>
            <a:gd name="adj1" fmla="val 60000"/>
            <a:gd name="adj2" fmla="val 50000"/>
          </a:avLst>
        </a:prstGeom>
        <a:solidFill>
          <a:srgbClr val="C0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400" kern="1200" dirty="0"/>
        </a:p>
      </dsp:txBody>
      <dsp:txXfrm rot="-5400000">
        <a:off x="5151098" y="2027472"/>
        <a:ext cx="213402" cy="207474"/>
      </dsp:txXfrm>
    </dsp:sp>
    <dsp:sp modelId="{C438B935-88E2-4991-BBFB-5F9DA2DA38F5}">
      <dsp:nvSpPr>
        <dsp:cNvPr id="0" name=""/>
        <dsp:cNvSpPr/>
      </dsp:nvSpPr>
      <dsp:spPr>
        <a:xfrm>
          <a:off x="4067476" y="2373263"/>
          <a:ext cx="2380647" cy="790379"/>
        </a:xfrm>
        <a:prstGeom prst="roundRect">
          <a:avLst>
            <a:gd name="adj" fmla="val 10000"/>
          </a:avLst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rPr>
            <a:t>Územní plán</a:t>
          </a:r>
        </a:p>
      </dsp:txBody>
      <dsp:txXfrm>
        <a:off x="4090625" y="2396412"/>
        <a:ext cx="2334349" cy="744081"/>
      </dsp:txXfrm>
    </dsp:sp>
    <dsp:sp modelId="{21E66421-94D9-4BA8-A11E-A02C69EBA640}">
      <dsp:nvSpPr>
        <dsp:cNvPr id="0" name=""/>
        <dsp:cNvSpPr/>
      </dsp:nvSpPr>
      <dsp:spPr>
        <a:xfrm rot="5400000">
          <a:off x="5109603" y="3183403"/>
          <a:ext cx="296392" cy="355670"/>
        </a:xfrm>
        <a:prstGeom prst="rightArrow">
          <a:avLst>
            <a:gd name="adj1" fmla="val 60000"/>
            <a:gd name="adj2" fmla="val 50000"/>
          </a:avLst>
        </a:prstGeom>
        <a:solidFill>
          <a:srgbClr val="C0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400" kern="1200" dirty="0"/>
        </a:p>
      </dsp:txBody>
      <dsp:txXfrm rot="-5400000">
        <a:off x="5151098" y="3213042"/>
        <a:ext cx="213402" cy="207474"/>
      </dsp:txXfrm>
    </dsp:sp>
    <dsp:sp modelId="{78E4ADE2-6977-41F4-A6CA-7DF0A478861A}">
      <dsp:nvSpPr>
        <dsp:cNvPr id="0" name=""/>
        <dsp:cNvSpPr/>
      </dsp:nvSpPr>
      <dsp:spPr>
        <a:xfrm>
          <a:off x="4057645" y="3558833"/>
          <a:ext cx="2400309" cy="790379"/>
        </a:xfrm>
        <a:prstGeom prst="roundRect">
          <a:avLst>
            <a:gd name="adj" fmla="val 10000"/>
          </a:avLst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rPr>
            <a:t>Regulační plán</a:t>
          </a:r>
        </a:p>
      </dsp:txBody>
      <dsp:txXfrm>
        <a:off x="4080794" y="3581982"/>
        <a:ext cx="2354011" cy="7440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6E36F7-501E-44EA-BAEC-06E1CF66EC06}" type="datetimeFigureOut">
              <a:rPr lang="cs-CZ" smtClean="0"/>
              <a:t>25.11.2024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052E5E-B4D2-47D6-981D-14E5AB38A7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55065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711E6C-11B5-4024-9BAA-C52C5648B85A}" type="slidenum">
              <a:rPr lang="cs-CZ" smtClean="0"/>
              <a:pPr>
                <a:defRPr/>
              </a:pPr>
              <a:t>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898033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711E6C-11B5-4024-9BAA-C52C5648B85A}" type="slidenum">
              <a:rPr lang="cs-CZ">
                <a:solidFill>
                  <a:srgbClr val="000000"/>
                </a:solidFill>
              </a:rPr>
              <a:pPr>
                <a:defRPr/>
              </a:pPr>
              <a:t>16</a:t>
            </a:fld>
            <a:endParaRPr 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63310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711E6C-11B5-4024-9BAA-C52C5648B85A}" type="slidenum">
              <a:rPr lang="cs-CZ">
                <a:solidFill>
                  <a:srgbClr val="000000"/>
                </a:solidFill>
              </a:rPr>
              <a:pPr>
                <a:defRPr/>
              </a:pPr>
              <a:t>17</a:t>
            </a:fld>
            <a:endParaRPr 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66090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711E6C-11B5-4024-9BAA-C52C5648B85A}" type="slidenum">
              <a:rPr lang="cs-CZ">
                <a:solidFill>
                  <a:srgbClr val="000000"/>
                </a:solidFill>
              </a:rPr>
              <a:pPr>
                <a:defRPr/>
              </a:pPr>
              <a:t>18</a:t>
            </a:fld>
            <a:endParaRPr 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22746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711E6C-11B5-4024-9BAA-C52C5648B85A}" type="slidenum">
              <a:rPr lang="cs-CZ" smtClean="0"/>
              <a:pPr>
                <a:defRPr/>
              </a:pPr>
              <a:t>20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127645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711E6C-11B5-4024-9BAA-C52C5648B85A}" type="slidenum">
              <a:rPr lang="cs-CZ" smtClean="0"/>
              <a:pPr>
                <a:defRPr/>
              </a:pPr>
              <a:t>21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457744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711E6C-11B5-4024-9BAA-C52C5648B85A}" type="slidenum">
              <a:rPr lang="cs-CZ" smtClean="0"/>
              <a:pPr>
                <a:defRPr/>
              </a:pPr>
              <a:t>22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208902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-198438" y="820738"/>
            <a:ext cx="7283451" cy="4097337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711E6C-11B5-4024-9BAA-C52C5648B85A}" type="slidenum">
              <a:rPr lang="cs-CZ">
                <a:solidFill>
                  <a:srgbClr val="000000"/>
                </a:solidFill>
              </a:rPr>
              <a:pPr>
                <a:defRPr/>
              </a:pPr>
              <a:t>23</a:t>
            </a:fld>
            <a:endParaRPr 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47405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-198438" y="820738"/>
            <a:ext cx="7283451" cy="4097337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711E6C-11B5-4024-9BAA-C52C5648B85A}" type="slidenum">
              <a:rPr lang="cs-CZ">
                <a:solidFill>
                  <a:srgbClr val="000000"/>
                </a:solidFill>
              </a:rPr>
              <a:pPr>
                <a:defRPr/>
              </a:pPr>
              <a:t>25</a:t>
            </a:fld>
            <a:endParaRPr 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760416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7072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D7CB425A-59C9-4611-A87A-DA0DC6B6B528}" type="slidenum">
              <a:rPr lang="cs-CZ">
                <a:solidFill>
                  <a:prstClr val="black"/>
                </a:solidFill>
                <a:latin typeface="Calibri" panose="020F0502020204030204"/>
              </a:rPr>
              <a:pPr defTabSz="97072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26</a:t>
            </a:fld>
            <a:endParaRPr lang="cs-CZ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40704345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44463" y="768350"/>
            <a:ext cx="6816725" cy="38354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711E6C-11B5-4024-9BAA-C52C5648B85A}" type="slidenum">
              <a:rPr lang="cs-CZ">
                <a:solidFill>
                  <a:srgbClr val="000000"/>
                </a:solidFill>
              </a:rPr>
              <a:pPr>
                <a:defRPr/>
              </a:pPr>
              <a:t>27</a:t>
            </a:fld>
            <a:endParaRPr 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81335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711E6C-11B5-4024-9BAA-C52C5648B85A}" type="slidenum">
              <a:rPr lang="cs-CZ" smtClean="0"/>
              <a:pPr>
                <a:defRPr/>
              </a:pPr>
              <a:t>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3619969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-198438" y="820738"/>
            <a:ext cx="7283451" cy="4097337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711E6C-11B5-4024-9BAA-C52C5648B85A}" type="slidenum">
              <a:rPr lang="cs-CZ">
                <a:solidFill>
                  <a:srgbClr val="000000"/>
                </a:solidFill>
              </a:rPr>
              <a:pPr>
                <a:defRPr/>
              </a:pPr>
              <a:t>28</a:t>
            </a:fld>
            <a:endParaRPr 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707388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711E6C-11B5-4024-9BAA-C52C5648B85A}" type="slidenum">
              <a:rPr lang="cs-CZ" smtClean="0"/>
              <a:pPr>
                <a:defRPr/>
              </a:pPr>
              <a:t>29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0064361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711E6C-11B5-4024-9BAA-C52C5648B85A}" type="slidenum">
              <a:rPr lang="cs-CZ" smtClean="0"/>
              <a:pPr>
                <a:defRPr/>
              </a:pPr>
              <a:t>30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3844531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711E6C-11B5-4024-9BAA-C52C5648B85A}" type="slidenum">
              <a:rPr lang="cs-CZ" smtClean="0"/>
              <a:pPr>
                <a:defRPr/>
              </a:pPr>
              <a:t>31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7449488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711E6C-11B5-4024-9BAA-C52C5648B85A}" type="slidenum">
              <a:rPr lang="cs-CZ" smtClean="0"/>
              <a:pPr>
                <a:defRPr/>
              </a:pPr>
              <a:t>32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0064361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711E6C-11B5-4024-9BAA-C52C5648B85A}" type="slidenum">
              <a:rPr lang="cs-CZ" smtClean="0"/>
              <a:pPr>
                <a:defRPr/>
              </a:pPr>
              <a:t>33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2178686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711E6C-11B5-4024-9BAA-C52C5648B85A}" type="slidenum">
              <a:rPr lang="cs-CZ" smtClean="0"/>
              <a:pPr>
                <a:defRPr/>
              </a:pPr>
              <a:t>34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1587466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711E6C-11B5-4024-9BAA-C52C5648B85A}" type="slidenum">
              <a:rPr lang="cs-CZ" smtClean="0"/>
              <a:pPr>
                <a:defRPr/>
              </a:pPr>
              <a:t>35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0064361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711E6C-11B5-4024-9BAA-C52C5648B85A}" type="slidenum">
              <a:rPr lang="cs-CZ" smtClean="0"/>
              <a:pPr>
                <a:defRPr/>
              </a:pPr>
              <a:t>36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219820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711E6C-11B5-4024-9BAA-C52C5648B85A}" type="slidenum">
              <a:rPr lang="cs-CZ" smtClean="0"/>
              <a:pPr>
                <a:defRPr/>
              </a:pPr>
              <a:t>37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707911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711E6C-11B5-4024-9BAA-C52C5648B85A}" type="slidenum">
              <a:rPr lang="cs-CZ" smtClean="0"/>
              <a:pPr>
                <a:defRPr/>
              </a:pPr>
              <a:t>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6771132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711E6C-11B5-4024-9BAA-C52C5648B85A}" type="slidenum">
              <a:rPr lang="cs-CZ" smtClean="0"/>
              <a:pPr>
                <a:defRPr/>
              </a:pPr>
              <a:t>38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5576081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711E6C-11B5-4024-9BAA-C52C5648B85A}" type="slidenum">
              <a:rPr lang="cs-CZ" smtClean="0"/>
              <a:pPr>
                <a:defRPr/>
              </a:pPr>
              <a:t>39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1914574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711E6C-11B5-4024-9BAA-C52C5648B85A}" type="slidenum">
              <a:rPr lang="cs-CZ" smtClean="0"/>
              <a:pPr>
                <a:defRPr/>
              </a:pPr>
              <a:t>40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8905102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44463" y="768350"/>
            <a:ext cx="6816725" cy="38354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711E6C-11B5-4024-9BAA-C52C5648B85A}" type="slidenum">
              <a:rPr lang="cs-CZ" smtClean="0"/>
              <a:pPr>
                <a:defRPr/>
              </a:pPr>
              <a:t>42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0064361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7072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D7CB425A-59C9-4611-A87A-DA0DC6B6B528}" type="slidenum">
              <a:rPr lang="cs-CZ">
                <a:solidFill>
                  <a:prstClr val="black"/>
                </a:solidFill>
                <a:latin typeface="Calibri" panose="020F0502020204030204"/>
              </a:rPr>
              <a:pPr defTabSz="97072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43</a:t>
            </a:fld>
            <a:endParaRPr lang="cs-CZ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87514666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711E6C-11B5-4024-9BAA-C52C5648B85A}" type="slidenum">
              <a:rPr lang="cs-CZ" smtClean="0"/>
              <a:pPr>
                <a:defRPr/>
              </a:pPr>
              <a:t>44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0722850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711E6C-11B5-4024-9BAA-C52C5648B85A}" type="slidenum">
              <a:rPr lang="cs-CZ" smtClean="0"/>
              <a:pPr>
                <a:defRPr/>
              </a:pPr>
              <a:t>45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7041528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711E6C-11B5-4024-9BAA-C52C5648B85A}" type="slidenum">
              <a:rPr lang="cs-CZ" smtClean="0"/>
              <a:pPr>
                <a:defRPr/>
              </a:pPr>
              <a:t>46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6442486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711E6C-11B5-4024-9BAA-C52C5648B85A}" type="slidenum">
              <a:rPr lang="cs-CZ" smtClean="0"/>
              <a:pPr>
                <a:defRPr/>
              </a:pPr>
              <a:t>47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8931576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711E6C-11B5-4024-9BAA-C52C5648B85A}" type="slidenum">
              <a:rPr lang="cs-CZ" smtClean="0"/>
              <a:pPr>
                <a:defRPr/>
              </a:pPr>
              <a:t>48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278683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-198438" y="820738"/>
            <a:ext cx="7283451" cy="4097337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711E6C-11B5-4024-9BAA-C52C5648B85A}" type="slidenum">
              <a:rPr lang="cs-CZ" smtClean="0"/>
              <a:pPr>
                <a:defRPr/>
              </a:pPr>
              <a:t>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0064361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711E6C-11B5-4024-9BAA-C52C5648B85A}" type="slidenum">
              <a:rPr lang="cs-CZ" smtClean="0"/>
              <a:pPr>
                <a:defRPr/>
              </a:pPr>
              <a:t>49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213693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711E6C-11B5-4024-9BAA-C52C5648B85A}" type="slidenum">
              <a:rPr lang="cs-CZ" smtClean="0"/>
              <a:pPr>
                <a:defRPr/>
              </a:pPr>
              <a:t>50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6586066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711E6C-11B5-4024-9BAA-C52C5648B85A}" type="slidenum">
              <a:rPr lang="cs-CZ" smtClean="0"/>
              <a:pPr>
                <a:defRPr/>
              </a:pPr>
              <a:t>51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6878976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711E6C-11B5-4024-9BAA-C52C5648B85A}" type="slidenum">
              <a:rPr lang="cs-CZ" smtClean="0"/>
              <a:pPr>
                <a:defRPr/>
              </a:pPr>
              <a:t>53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1917768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711E6C-11B5-4024-9BAA-C52C5648B85A}" type="slidenum">
              <a:rPr lang="cs-CZ" smtClean="0"/>
              <a:pPr>
                <a:defRPr/>
              </a:pPr>
              <a:t>54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79999855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711E6C-11B5-4024-9BAA-C52C5648B85A}" type="slidenum">
              <a:rPr lang="cs-CZ" smtClean="0"/>
              <a:pPr>
                <a:defRPr/>
              </a:pPr>
              <a:t>56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7830326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711E6C-11B5-4024-9BAA-C52C5648B85A}" type="slidenum">
              <a:rPr lang="cs-CZ" smtClean="0"/>
              <a:pPr>
                <a:defRPr/>
              </a:pPr>
              <a:t>57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88975776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711E6C-11B5-4024-9BAA-C52C5648B85A}" type="slidenum">
              <a:rPr lang="cs-CZ" smtClean="0"/>
              <a:pPr>
                <a:defRPr/>
              </a:pPr>
              <a:t>60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97618306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88423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7711E6C-11B5-4024-9BAA-C52C5648B85A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88423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62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8948322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88423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7711E6C-11B5-4024-9BAA-C52C5648B85A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88423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63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21185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-198438" y="820738"/>
            <a:ext cx="7283451" cy="4097337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711E6C-11B5-4024-9BAA-C52C5648B85A}" type="slidenum">
              <a:rPr lang="cs-CZ" smtClean="0"/>
              <a:pPr>
                <a:defRPr/>
              </a:pPr>
              <a:t>10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41695947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88423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7711E6C-11B5-4024-9BAA-C52C5648B85A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88423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64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4857037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88423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7711E6C-11B5-4024-9BAA-C52C5648B85A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88423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65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7168836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88423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7711E6C-11B5-4024-9BAA-C52C5648B85A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88423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66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8064931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88423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7711E6C-11B5-4024-9BAA-C52C5648B85A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88423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67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5885475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88423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7711E6C-11B5-4024-9BAA-C52C5648B85A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88423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68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871375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88423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7711E6C-11B5-4024-9BAA-C52C5648B85A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88423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69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8196591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88423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7711E6C-11B5-4024-9BAA-C52C5648B85A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88423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70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7470656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88423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7711E6C-11B5-4024-9BAA-C52C5648B85A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88423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71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115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711E6C-11B5-4024-9BAA-C52C5648B85A}" type="slidenum">
              <a:rPr lang="cs-CZ" smtClean="0"/>
              <a:pPr>
                <a:defRPr/>
              </a:pPr>
              <a:t>11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0631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711E6C-11B5-4024-9BAA-C52C5648B85A}" type="slidenum">
              <a:rPr lang="cs-CZ" smtClean="0"/>
              <a:pPr>
                <a:defRPr/>
              </a:pPr>
              <a:t>12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598128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711E6C-11B5-4024-9BAA-C52C5648B85A}" type="slidenum">
              <a:rPr lang="cs-CZ">
                <a:solidFill>
                  <a:srgbClr val="000000"/>
                </a:solidFill>
              </a:rPr>
              <a:pPr>
                <a:defRPr/>
              </a:pPr>
              <a:t>14</a:t>
            </a:fld>
            <a:endParaRPr 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09229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711E6C-11B5-4024-9BAA-C52C5648B85A}" type="slidenum">
              <a:rPr lang="cs-CZ">
                <a:solidFill>
                  <a:srgbClr val="000000"/>
                </a:solidFill>
              </a:rPr>
              <a:pPr>
                <a:defRPr/>
              </a:pPr>
              <a:t>15</a:t>
            </a:fld>
            <a:endParaRPr 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82791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974341F-6859-4C3E-9B49-8654790058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EA33EA24-ED66-4D62-8405-1817BF60FA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4C0F702-A3BA-40DA-8A35-7F47B0482B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CFC0215-5FA9-48C5-B76A-B863D5CF1F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831816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2DF746F-933B-4E12-808E-EB81E8792D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29BFF3C3-76F0-4FE0-9A11-723907B1CD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CCE00F3-4A45-489E-9DF1-9D82686A7C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724D3AA-6A76-4616-9473-6E1C4EFCC4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98742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91C8559A-92D7-4287-A491-CF4CE96BC40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02E83513-BAC1-4CE6-92FC-04316D258D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2C437C0-1F8E-49DF-8B84-1684307D4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59F3ADA-215C-4F9B-B149-FAE5FAB394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063079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F249BF8-44B4-4545-A357-18CDFFB0D96D}" type="datetime1">
              <a:rPr lang="sk-SK" smtClean="0"/>
              <a:pPr>
                <a:defRPr/>
              </a:pPr>
              <a:t>25. 11. 2024</a:t>
            </a:fld>
            <a:endParaRPr lang="sk-SK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51BE66-CE2F-457C-8E6F-20CD2004AF17}" type="slidenum">
              <a:rPr lang="sk-SK" smtClean="0"/>
              <a:pPr>
                <a:defRPr/>
              </a:pPr>
              <a:t>‹#›</a:t>
            </a:fld>
            <a:endParaRPr lang="sk-SK" dirty="0"/>
          </a:p>
        </p:txBody>
      </p:sp>
      <p:sp>
        <p:nvSpPr>
          <p:cNvPr id="7" name="Zástupný symbol pro nadpis 1"/>
          <p:cNvSpPr>
            <a:spLocks noGrp="1"/>
          </p:cNvSpPr>
          <p:nvPr>
            <p:ph type="title"/>
          </p:nvPr>
        </p:nvSpPr>
        <p:spPr>
          <a:xfrm>
            <a:off x="815416" y="1124744"/>
            <a:ext cx="10561173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Zástupný symbol pro text 2"/>
          <p:cNvSpPr>
            <a:spLocks noGrp="1"/>
          </p:cNvSpPr>
          <p:nvPr>
            <p:ph idx="1"/>
          </p:nvPr>
        </p:nvSpPr>
        <p:spPr>
          <a:xfrm>
            <a:off x="815416" y="1700811"/>
            <a:ext cx="10561173" cy="43924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107568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A3FE012-DFAF-491C-9CCE-C9F0F480B7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53E194C-4BB7-404D-B4F2-EACE5DB1E3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AA46BFF-1914-476B-8CD1-53EF5C0CE8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4D6B0E8-CE9B-41E6-BE93-B69C7A99AF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63692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44DBAD8-3CC7-4563-971E-4D4F861AA8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64557EE-42A3-4375-85F6-6946CCFA75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E16B916-0389-4948-A07E-6E45A5C9D5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916C3DA-AB28-4C68-B353-62F210FD8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517018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099A55A-1A53-4BBB-8222-A507275CDC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0E971D2-D61A-4BC2-846A-58C9BBA54D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86E6C1AC-3A57-4A04-B4D2-47049C28C8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CA668CF6-D7A8-4C79-A03B-5EFB11ED66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59A8147-2030-4614-A9D5-084AD2C37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15136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5D4C5A0-7576-46A1-90B3-7F1EEB3B86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C6BAE4F-A05B-416B-94B0-44965DB266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445693F1-9B8D-4FA8-80E3-2A33E4A319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2F403B9F-F39F-481F-A89E-34C3D6F215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EF32B435-2574-4918-9386-5973458494C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8085A077-77CF-49DE-9711-09AC7568A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2EAF3D90-4E18-4B4C-B0D9-82A110CDF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304433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07172A4-F95A-438D-A1A1-2B85A17AC8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8CD59FD6-EDA2-4FCA-8F21-1B81CA663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23041D52-2C95-446E-98E2-713A64B0B8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247727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842CB126-0867-487F-B98A-C2DA9AB48E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DD85B3F-B6D1-4D64-9DEB-9503D0E995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648608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82B5BAC-DE39-4C8C-8B48-3067D9CB05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43488A2-C9EE-4C31-97E7-303B3DB185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4E7DF73C-4085-497E-B813-BFC7195C09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5A61BDF-EC78-46A6-8228-29BE72E028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81ECA0E-4D35-43DF-A21F-A7BD9D8EC2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0563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33DD871-C166-49EF-BCFA-2A0B356ED0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26208F7C-A4C6-4AED-9A7F-B9D40F31A0C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622D2138-F5D1-449E-958D-A06C88CF13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19CCEF56-3649-428A-932C-2724F333AD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87A23600-3E42-4B1C-80C8-11B1D947E6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658226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sv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765F79AA-9FA1-4859-9A83-5B6C648948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64107B8-7111-4D0B-885D-F035ACBEAB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6909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C8CB009-14EF-4507-8073-BDD57CF9BF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  <a:latin typeface="Gill Sans MT" panose="020B0502020104020203" pitchFamily="34" charset="-18"/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7D5DCB5-0FA9-4D4D-9EA2-3A93F3BE61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  <a:latin typeface="Gill Sans MT" panose="020B0502020104020203" pitchFamily="34" charset="-18"/>
              </a:defRPr>
            </a:lvl1pPr>
          </a:lstStyle>
          <a:p>
            <a:fld id="{55198495-D922-4C84-9C05-B0CB6B9CE971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F413AC6C-3CC2-4395-B1A6-D26662619244}"/>
              </a:ext>
            </a:extLst>
          </p:cNvPr>
          <p:cNvSpPr/>
          <p:nvPr userDrawn="1"/>
        </p:nvSpPr>
        <p:spPr>
          <a:xfrm flipV="1">
            <a:off x="246000" y="5619162"/>
            <a:ext cx="11700000" cy="21600"/>
          </a:xfrm>
          <a:prstGeom prst="rect">
            <a:avLst/>
          </a:prstGeom>
          <a:solidFill>
            <a:srgbClr val="CD1F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8" name="Grafický objekt 7">
            <a:extLst>
              <a:ext uri="{FF2B5EF4-FFF2-40B4-BE49-F238E27FC236}">
                <a16:creationId xmlns:a16="http://schemas.microsoft.com/office/drawing/2014/main" id="{9E0545A6-DB51-4E6A-9DEA-5B3EFA0EDB72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59328" y="5868786"/>
            <a:ext cx="2590276" cy="861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028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1" kern="1200">
          <a:solidFill>
            <a:schemeClr val="tx1"/>
          </a:solidFill>
          <a:latin typeface="Gill Sans MT" panose="020B0502020104020203" pitchFamily="34" charset="-18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C00000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Gill Sans MT" panose="020B0502020104020203" pitchFamily="34" charset="-18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Gill Sans MT" panose="020B0502020104020203" pitchFamily="34" charset="-18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Gill Sans MT" panose="020B0502020104020203" pitchFamily="34" charset="-18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ill Sans MT" panose="020B0502020104020203" pitchFamily="34" charset="-18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ill Sans MT" panose="020B0502020104020203" pitchFamily="34" charset="-18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mr.cz/cs/ministerstvo/stavebni-pravo/koncepce-a-strategie/politika-uzemniho-rozvoje-ceske-republiky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linkedin.com/feed/update/urn:li:activity:7048316846764126208/#?lipi=urn%3Ali%3Apage%3Ad_flagship3_detail_base%3Baq2wuuQtRsKXyugGNco2fw%3D%3D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>
            <a:extLst>
              <a:ext uri="{FF2B5EF4-FFF2-40B4-BE49-F238E27FC236}">
                <a16:creationId xmlns:a16="http://schemas.microsoft.com/office/drawing/2014/main" id="{0B1AA515-C4F5-4F05-9AA0-02923517FD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11936" y="976059"/>
            <a:ext cx="10024872" cy="2387600"/>
          </a:xfrm>
        </p:spPr>
        <p:txBody>
          <a:bodyPr/>
          <a:lstStyle/>
          <a:p>
            <a:r>
              <a:rPr lang="cs-CZ" sz="4000" dirty="0"/>
              <a:t>Nové stavební právo</a:t>
            </a:r>
            <a:br>
              <a:rPr lang="cs-CZ" sz="4000" dirty="0"/>
            </a:br>
            <a:br>
              <a:rPr lang="cs-CZ" sz="4000" dirty="0"/>
            </a:br>
            <a:r>
              <a:rPr lang="cs-CZ" sz="4000" b="0" dirty="0"/>
              <a:t>územní plánování </a:t>
            </a:r>
          </a:p>
        </p:txBody>
      </p:sp>
      <p:sp>
        <p:nvSpPr>
          <p:cNvPr id="7" name="Podnadpis 6">
            <a:extLst>
              <a:ext uri="{FF2B5EF4-FFF2-40B4-BE49-F238E27FC236}">
                <a16:creationId xmlns:a16="http://schemas.microsoft.com/office/drawing/2014/main" id="{789D5057-A154-4798-978D-6C9909FC8D3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0" lang="cs-CZ" altLang="cs-CZ" sz="24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Mgr. František Korbel, Ph.D.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864393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063552" y="696013"/>
            <a:ext cx="8568952" cy="364903"/>
          </a:xfrm>
        </p:spPr>
        <p:txBody>
          <a:bodyPr>
            <a:noAutofit/>
          </a:bodyPr>
          <a:lstStyle/>
          <a:p>
            <a:r>
              <a:rPr lang="cs-CZ" sz="2200" dirty="0"/>
              <a:t>Kvalita vystavěného prostředí – Evropská rada architektů (ACE)</a:t>
            </a: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2114872" y="1245907"/>
            <a:ext cx="8229600" cy="4353347"/>
          </a:xfrm>
        </p:spPr>
        <p:txBody>
          <a:bodyPr>
            <a:normAutofit/>
          </a:bodyPr>
          <a:lstStyle/>
          <a:p>
            <a:pPr algn="just" rtl="0" fontAlgn="base"/>
            <a:r>
              <a:rPr lang="cs-CZ" sz="1800" b="0" i="0" u="sng" dirty="0">
                <a:solidFill>
                  <a:srgbClr val="D13438"/>
                </a:solidFill>
                <a:effectLst/>
              </a:rPr>
              <a:t>a) </a:t>
            </a:r>
            <a:r>
              <a:rPr lang="cs-CZ" sz="1800" b="1" i="0" dirty="0">
                <a:solidFill>
                  <a:srgbClr val="000000"/>
                </a:solidFill>
                <a:effectLst/>
              </a:rPr>
              <a:t>estetika </a:t>
            </a:r>
            <a:r>
              <a:rPr lang="cs-CZ" sz="1800" b="0" i="0" dirty="0">
                <a:solidFill>
                  <a:srgbClr val="000000"/>
                </a:solidFill>
                <a:effectLst/>
              </a:rPr>
              <a:t>(umělecký rozměr; budovy a města by měla být krásná a povznášející), </a:t>
            </a:r>
            <a:r>
              <a:rPr lang="cs-CZ" sz="1800" b="0" i="0" dirty="0">
                <a:solidFill>
                  <a:srgbClr val="D13438"/>
                </a:solidFill>
                <a:effectLst/>
              </a:rPr>
              <a:t> </a:t>
            </a:r>
            <a:endParaRPr lang="cs-CZ" sz="1600" b="0" i="0" dirty="0">
              <a:solidFill>
                <a:srgbClr val="000000"/>
              </a:solidFill>
              <a:effectLst/>
            </a:endParaRPr>
          </a:p>
          <a:p>
            <a:pPr algn="just" rtl="0" fontAlgn="base"/>
            <a:r>
              <a:rPr lang="cs-CZ" sz="1800" b="0" i="0" u="sng" dirty="0">
                <a:solidFill>
                  <a:srgbClr val="D13438"/>
                </a:solidFill>
                <a:effectLst/>
              </a:rPr>
              <a:t>b) </a:t>
            </a:r>
            <a:r>
              <a:rPr lang="cs-CZ" sz="1800" b="1" i="0" dirty="0">
                <a:solidFill>
                  <a:srgbClr val="000000"/>
                </a:solidFill>
                <a:effectLst/>
              </a:rPr>
              <a:t>obyvatelnost </a:t>
            </a:r>
            <a:r>
              <a:rPr lang="cs-CZ" sz="1800" b="0" i="0" dirty="0">
                <a:solidFill>
                  <a:srgbClr val="000000"/>
                </a:solidFill>
                <a:effectLst/>
              </a:rPr>
              <a:t>(místo slouží účelu a plní funkce, pro které je určeno a integruje funkce a služby, které lidé pravidelně potřebují – bydlení, práce, obchod, služby atd.),</a:t>
            </a:r>
            <a:r>
              <a:rPr lang="cs-CZ" sz="1800" b="0" i="0" dirty="0">
                <a:solidFill>
                  <a:srgbClr val="D13438"/>
                </a:solidFill>
                <a:effectLst/>
              </a:rPr>
              <a:t> </a:t>
            </a:r>
            <a:endParaRPr lang="cs-CZ" sz="1600" b="0" i="0" dirty="0">
              <a:solidFill>
                <a:srgbClr val="000000"/>
              </a:solidFill>
              <a:effectLst/>
            </a:endParaRPr>
          </a:p>
          <a:p>
            <a:pPr algn="just" rtl="0" fontAlgn="base"/>
            <a:r>
              <a:rPr lang="cs-CZ" sz="1800" b="0" i="0" u="sng" dirty="0">
                <a:solidFill>
                  <a:srgbClr val="D13438"/>
                </a:solidFill>
                <a:effectLst/>
              </a:rPr>
              <a:t>c)</a:t>
            </a:r>
            <a:r>
              <a:rPr lang="cs-CZ" sz="1800" b="0" i="0" dirty="0">
                <a:solidFill>
                  <a:srgbClr val="000000"/>
                </a:solidFill>
                <a:effectLst/>
              </a:rPr>
              <a:t> </a:t>
            </a:r>
            <a:r>
              <a:rPr lang="cs-CZ" sz="1800" b="1" i="0" dirty="0">
                <a:solidFill>
                  <a:srgbClr val="000000"/>
                </a:solidFill>
                <a:effectLst/>
              </a:rPr>
              <a:t>šetrnost </a:t>
            </a:r>
            <a:r>
              <a:rPr lang="cs-CZ" sz="1800" b="0" i="0" dirty="0">
                <a:solidFill>
                  <a:srgbClr val="000000"/>
                </a:solidFill>
                <a:effectLst/>
              </a:rPr>
              <a:t>k životnímu prostředí</a:t>
            </a:r>
            <a:endParaRPr lang="cs-CZ" sz="1600" b="0" i="0" dirty="0">
              <a:solidFill>
                <a:srgbClr val="000000"/>
              </a:solidFill>
              <a:effectLst/>
            </a:endParaRPr>
          </a:p>
          <a:p>
            <a:pPr algn="just" rtl="0" fontAlgn="base"/>
            <a:r>
              <a:rPr lang="cs-CZ" sz="1800" b="0" i="0" u="sng" dirty="0">
                <a:solidFill>
                  <a:srgbClr val="D13438"/>
                </a:solidFill>
                <a:effectLst/>
              </a:rPr>
              <a:t>d)</a:t>
            </a:r>
            <a:r>
              <a:rPr lang="cs-CZ" sz="1800" b="0" i="0" dirty="0">
                <a:solidFill>
                  <a:srgbClr val="000000"/>
                </a:solidFill>
                <a:effectLst/>
              </a:rPr>
              <a:t> </a:t>
            </a:r>
            <a:r>
              <a:rPr lang="cs-CZ" sz="1800" b="1" i="0" dirty="0">
                <a:solidFill>
                  <a:srgbClr val="000000"/>
                </a:solidFill>
                <a:effectLst/>
              </a:rPr>
              <a:t>dostupnost a mobilita </a:t>
            </a:r>
            <a:r>
              <a:rPr lang="cs-CZ" sz="1800" b="0" i="0" dirty="0">
                <a:solidFill>
                  <a:srgbClr val="000000"/>
                </a:solidFill>
                <a:effectLst/>
              </a:rPr>
              <a:t>(místo je dobře propojeno veřejnou dopravou, je snadné se přesunout z jednoho místa do druhého</a:t>
            </a:r>
            <a:r>
              <a:rPr lang="cs-CZ" sz="1800" b="0" i="0" u="sng" dirty="0">
                <a:solidFill>
                  <a:srgbClr val="D13438"/>
                </a:solidFill>
                <a:effectLst/>
              </a:rPr>
              <a:t>,</a:t>
            </a:r>
            <a:r>
              <a:rPr lang="cs-CZ" sz="1800" b="0" i="0" strike="sngStrike" dirty="0">
                <a:solidFill>
                  <a:srgbClr val="D13438"/>
                </a:solidFill>
                <a:effectLst/>
              </a:rPr>
              <a:t> -</a:t>
            </a:r>
            <a:r>
              <a:rPr lang="cs-CZ" sz="1800" b="0" i="0" dirty="0">
                <a:solidFill>
                  <a:srgbClr val="000000"/>
                </a:solidFill>
                <a:effectLst/>
              </a:rPr>
              <a:t> zejména pomocí “měkkých” druhů dopravy jako je chůze či jízda na kole),</a:t>
            </a:r>
            <a:r>
              <a:rPr lang="cs-CZ" sz="1800" b="0" i="0" dirty="0">
                <a:solidFill>
                  <a:srgbClr val="D13438"/>
                </a:solidFill>
                <a:effectLst/>
              </a:rPr>
              <a:t> </a:t>
            </a:r>
            <a:endParaRPr lang="cs-CZ" sz="1600" b="0" i="0" dirty="0">
              <a:solidFill>
                <a:srgbClr val="000000"/>
              </a:solidFill>
              <a:effectLst/>
            </a:endParaRPr>
          </a:p>
          <a:p>
            <a:pPr algn="just" rtl="0" fontAlgn="base"/>
            <a:r>
              <a:rPr lang="cs-CZ" sz="1800" b="0" i="0" u="sng" dirty="0">
                <a:solidFill>
                  <a:srgbClr val="D13438"/>
                </a:solidFill>
                <a:effectLst/>
              </a:rPr>
              <a:t>e)</a:t>
            </a:r>
            <a:r>
              <a:rPr lang="cs-CZ" sz="1800" b="0" i="0" dirty="0">
                <a:solidFill>
                  <a:srgbClr val="000000"/>
                </a:solidFill>
                <a:effectLst/>
              </a:rPr>
              <a:t> </a:t>
            </a:r>
            <a:r>
              <a:rPr lang="cs-CZ" sz="1800" b="1" i="0" dirty="0" err="1">
                <a:solidFill>
                  <a:srgbClr val="000000"/>
                </a:solidFill>
                <a:effectLst/>
              </a:rPr>
              <a:t>inkluzivita</a:t>
            </a:r>
            <a:r>
              <a:rPr lang="cs-CZ" sz="1800" b="1" i="0" dirty="0">
                <a:solidFill>
                  <a:srgbClr val="000000"/>
                </a:solidFill>
                <a:effectLst/>
              </a:rPr>
              <a:t> </a:t>
            </a:r>
            <a:r>
              <a:rPr lang="cs-CZ" sz="1800" b="0" i="0" dirty="0">
                <a:solidFill>
                  <a:srgbClr val="000000"/>
                </a:solidFill>
                <a:effectLst/>
              </a:rPr>
              <a:t>(místo je navrženo pro všechny: každý bez ohledu na věk, pohlaví a etnickou příslušnost se musí cítit vítán a mít možnost se zapojit),</a:t>
            </a:r>
            <a:r>
              <a:rPr lang="cs-CZ" sz="1800" b="0" i="0" dirty="0">
                <a:solidFill>
                  <a:srgbClr val="D13438"/>
                </a:solidFill>
                <a:effectLst/>
              </a:rPr>
              <a:t> </a:t>
            </a:r>
            <a:endParaRPr lang="cs-CZ" sz="1600" b="0" i="0" dirty="0">
              <a:solidFill>
                <a:srgbClr val="000000"/>
              </a:solidFill>
              <a:effectLst/>
            </a:endParaRPr>
          </a:p>
          <a:p>
            <a:pPr algn="just" rtl="0" fontAlgn="base"/>
            <a:r>
              <a:rPr lang="cs-CZ" sz="1800" b="0" i="0" u="sng" dirty="0">
                <a:solidFill>
                  <a:srgbClr val="D13438"/>
                </a:solidFill>
                <a:effectLst/>
              </a:rPr>
              <a:t>f)</a:t>
            </a:r>
            <a:r>
              <a:rPr lang="cs-CZ" sz="1800" b="0" i="0" dirty="0">
                <a:solidFill>
                  <a:srgbClr val="000000"/>
                </a:solidFill>
                <a:effectLst/>
              </a:rPr>
              <a:t> </a:t>
            </a:r>
            <a:r>
              <a:rPr lang="cs-CZ" sz="1800" b="1" i="0" dirty="0">
                <a:solidFill>
                  <a:srgbClr val="000000"/>
                </a:solidFill>
                <a:effectLst/>
              </a:rPr>
              <a:t>odlišnost </a:t>
            </a:r>
            <a:r>
              <a:rPr lang="cs-CZ" sz="1800" b="0" i="0" dirty="0">
                <a:solidFill>
                  <a:srgbClr val="000000"/>
                </a:solidFill>
                <a:effectLst/>
              </a:rPr>
              <a:t>a smysl pro místo (místo je specifické, smysl pro místo),</a:t>
            </a:r>
            <a:r>
              <a:rPr lang="cs-CZ" sz="1800" b="0" i="0" dirty="0">
                <a:solidFill>
                  <a:srgbClr val="D13438"/>
                </a:solidFill>
                <a:effectLst/>
              </a:rPr>
              <a:t> </a:t>
            </a:r>
            <a:endParaRPr lang="cs-CZ" sz="1600" b="0" i="0" dirty="0">
              <a:solidFill>
                <a:srgbClr val="000000"/>
              </a:solidFill>
              <a:effectLst/>
            </a:endParaRPr>
          </a:p>
          <a:p>
            <a:pPr algn="just" rtl="0" fontAlgn="base"/>
            <a:r>
              <a:rPr lang="cs-CZ" sz="1800" b="0" i="0" u="sng" dirty="0">
                <a:solidFill>
                  <a:srgbClr val="D13438"/>
                </a:solidFill>
                <a:effectLst/>
              </a:rPr>
              <a:t>g)</a:t>
            </a:r>
            <a:r>
              <a:rPr lang="cs-CZ" sz="1800" b="0" i="0" dirty="0">
                <a:solidFill>
                  <a:srgbClr val="000000"/>
                </a:solidFill>
                <a:effectLst/>
              </a:rPr>
              <a:t> </a:t>
            </a:r>
            <a:r>
              <a:rPr lang="cs-CZ" sz="1800" b="1" i="0" dirty="0">
                <a:solidFill>
                  <a:srgbClr val="000000"/>
                </a:solidFill>
                <a:effectLst/>
              </a:rPr>
              <a:t>cenová dostupnost</a:t>
            </a:r>
            <a:endParaRPr lang="cs-CZ" sz="1600" b="0" i="0" dirty="0">
              <a:solidFill>
                <a:srgbClr val="000000"/>
              </a:solidFill>
              <a:effectLst/>
            </a:endParaRPr>
          </a:p>
          <a:p>
            <a:pPr algn="just" rtl="0" fontAlgn="base"/>
            <a:r>
              <a:rPr lang="cs-CZ" sz="1800" b="0" i="0" u="sng" dirty="0">
                <a:solidFill>
                  <a:srgbClr val="D13438"/>
                </a:solidFill>
                <a:effectLst/>
              </a:rPr>
              <a:t>h) </a:t>
            </a:r>
            <a:r>
              <a:rPr lang="cs-CZ" sz="1800" b="0" i="0" dirty="0">
                <a:solidFill>
                  <a:srgbClr val="000000"/>
                </a:solidFill>
                <a:effectLst/>
              </a:rPr>
              <a:t> </a:t>
            </a:r>
            <a:r>
              <a:rPr lang="cs-CZ" sz="1800" b="1" i="0" dirty="0">
                <a:solidFill>
                  <a:srgbClr val="000000"/>
                </a:solidFill>
                <a:effectLst/>
              </a:rPr>
              <a:t>integrace </a:t>
            </a:r>
            <a:r>
              <a:rPr lang="cs-CZ" sz="1800" b="0" i="0" dirty="0">
                <a:solidFill>
                  <a:srgbClr val="000000"/>
                </a:solidFill>
                <a:effectLst/>
              </a:rPr>
              <a:t>do okolního prostředí</a:t>
            </a:r>
            <a:endParaRPr lang="cs-CZ" sz="1600" b="0" i="0" dirty="0">
              <a:solidFill>
                <a:srgbClr val="000000"/>
              </a:solidFill>
              <a:effectLst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591142-52C5-4B8E-A2CE-A70833A3C942}" type="slidenum">
              <a:rPr lang="sk-SK" smtClean="0"/>
              <a:pPr>
                <a:defRPr/>
              </a:pPr>
              <a:t>10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7861841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063552" y="1196752"/>
            <a:ext cx="8568952" cy="364902"/>
          </a:xfrm>
        </p:spPr>
        <p:txBody>
          <a:bodyPr>
            <a:noAutofit/>
          </a:bodyPr>
          <a:lstStyle/>
          <a:p>
            <a:r>
              <a:rPr lang="cs-CZ" sz="2200" dirty="0"/>
              <a:t>Úkoly územního plánování § 39</a:t>
            </a: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2063552" y="1700808"/>
            <a:ext cx="8229600" cy="4464496"/>
          </a:xfrm>
        </p:spPr>
        <p:txBody>
          <a:bodyPr>
            <a:noAutofit/>
          </a:bodyPr>
          <a:lstStyle/>
          <a:p>
            <a:pPr marL="538163" indent="-363538" algn="just">
              <a:spcBef>
                <a:spcPts val="1200"/>
              </a:spcBef>
              <a:buClr>
                <a:srgbClr val="A50021"/>
              </a:buClr>
              <a:buNone/>
            </a:pPr>
            <a:r>
              <a:rPr lang="cs-CZ" sz="2000" b="1" dirty="0"/>
              <a:t>Nové úkoly územního plánování</a:t>
            </a:r>
          </a:p>
          <a:p>
            <a:pPr marL="538163" indent="-363538" algn="just">
              <a:spcBef>
                <a:spcPts val="1200"/>
              </a:spcBef>
              <a:buClr>
                <a:srgbClr val="A50021"/>
              </a:buClr>
            </a:pPr>
            <a:r>
              <a:rPr lang="cs-CZ" sz="2000" i="1" dirty="0"/>
              <a:t>s ohledem na charakter území a kvalitu vystavěného prostředí vyhodnocovat a, je-li to účelné, </a:t>
            </a:r>
            <a:r>
              <a:rPr lang="cs-CZ" sz="2000" b="1" i="1" dirty="0"/>
              <a:t>vymezovat vhodné plochy pro výrobu</a:t>
            </a:r>
            <a:r>
              <a:rPr lang="cs-CZ" sz="2000" i="1" dirty="0"/>
              <a:t>; plochy pro výrobu elektřiny, plynu a tepla včetně ploch pro jejich výrobu z obnovitelných zdrojů vymezovat rovněž s ohledem </a:t>
            </a:r>
            <a:r>
              <a:rPr lang="cs-CZ" sz="2000" b="1" i="1" dirty="0"/>
              <a:t>na cíle energetické koncepce a klimatické cíle </a:t>
            </a:r>
            <a:r>
              <a:rPr lang="cs-CZ" sz="2000" i="1" dirty="0"/>
              <a:t>státu </a:t>
            </a:r>
            <a:r>
              <a:rPr lang="cs-CZ" sz="2000" i="1" dirty="0">
                <a:solidFill>
                  <a:srgbClr val="C00000"/>
                </a:solidFill>
              </a:rPr>
              <a:t>(srov. NSS 1 As 301/2021 – ZÚR Ústeckého kraje a 6 As 182/2021 – ZÚR Olomouckého kraje → nelze zcela vyloučit plochy pro OZE)</a:t>
            </a:r>
            <a:endParaRPr lang="cs-CZ" sz="2000" i="1" dirty="0"/>
          </a:p>
          <a:p>
            <a:pPr marL="538163" indent="-363538" algn="just">
              <a:spcBef>
                <a:spcPts val="1200"/>
              </a:spcBef>
              <a:buClr>
                <a:srgbClr val="A50021"/>
              </a:buClr>
            </a:pPr>
            <a:r>
              <a:rPr lang="cs-CZ" sz="2000" i="1" dirty="0"/>
              <a:t>uplatňovat </a:t>
            </a:r>
            <a:r>
              <a:rPr lang="cs-CZ" sz="2000" b="1" i="1" dirty="0"/>
              <a:t>požadavky na adaptaci sídel </a:t>
            </a:r>
            <a:r>
              <a:rPr lang="cs-CZ" sz="2000" i="1" dirty="0"/>
              <a:t>a uspořádání krajiny vyplývající ze </a:t>
            </a:r>
            <a:r>
              <a:rPr lang="cs-CZ" sz="2000" b="1" i="1" dirty="0"/>
              <a:t>změny klimatu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591142-52C5-4B8E-A2CE-A70833A3C942}" type="slidenum">
              <a:rPr lang="sk-SK" smtClean="0"/>
              <a:pPr>
                <a:defRPr/>
              </a:pPr>
              <a:t>11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8504053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063552" y="1196752"/>
            <a:ext cx="8568952" cy="364902"/>
          </a:xfrm>
        </p:spPr>
        <p:txBody>
          <a:bodyPr>
            <a:noAutofit/>
          </a:bodyPr>
          <a:lstStyle/>
          <a:p>
            <a:pPr marL="538163" indent="-363538" algn="just">
              <a:spcBef>
                <a:spcPts val="1200"/>
              </a:spcBef>
              <a:buClr>
                <a:srgbClr val="A50021"/>
              </a:buClr>
              <a:buNone/>
            </a:pPr>
            <a:r>
              <a:rPr lang="cs-CZ" sz="2400" b="1" dirty="0"/>
              <a:t>Definice charakteru území § 41</a:t>
            </a: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2063552" y="1700808"/>
            <a:ext cx="8229600" cy="4464496"/>
          </a:xfrm>
        </p:spPr>
        <p:txBody>
          <a:bodyPr>
            <a:noAutofit/>
          </a:bodyPr>
          <a:lstStyle/>
          <a:p>
            <a:pPr marL="538163" indent="-363538" algn="just">
              <a:spcBef>
                <a:spcPts val="1200"/>
              </a:spcBef>
              <a:buClr>
                <a:srgbClr val="A50021"/>
              </a:buClr>
            </a:pPr>
            <a:r>
              <a:rPr lang="cs-CZ" sz="2000" dirty="0"/>
              <a:t>Určuje se </a:t>
            </a:r>
            <a:r>
              <a:rPr lang="cs-CZ" sz="2000" i="1" dirty="0"/>
              <a:t>zejména podle </a:t>
            </a:r>
            <a:r>
              <a:rPr lang="cs-CZ" sz="2000" b="1" i="1" dirty="0"/>
              <a:t>funkčního využití</a:t>
            </a:r>
            <a:r>
              <a:rPr lang="cs-CZ" sz="2000" i="1" dirty="0"/>
              <a:t>, struktury a typu zástavby, uspořádání veřejných prostranství, dalších prvků </a:t>
            </a:r>
            <a:r>
              <a:rPr lang="cs-CZ" sz="2000" b="1" i="1" dirty="0"/>
              <a:t>prostorového uspořádání</a:t>
            </a:r>
            <a:r>
              <a:rPr lang="cs-CZ" sz="2000" i="1" dirty="0"/>
              <a:t> a urbanistických, architektonických, estetických, kulturních a přírodních hodnot území, včetně jejich vzájemných vztahů a vazeb, a to </a:t>
            </a:r>
            <a:r>
              <a:rPr lang="cs-CZ" sz="2000" i="1" u="sng" dirty="0"/>
              <a:t>především vymezením v územním plánu</a:t>
            </a:r>
            <a:endParaRPr lang="cs-CZ" sz="2000" u="sng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591142-52C5-4B8E-A2CE-A70833A3C942}" type="slidenum">
              <a:rPr lang="sk-SK" smtClean="0"/>
              <a:pPr>
                <a:defRPr/>
              </a:pPr>
              <a:t>12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7942144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135560" y="1556799"/>
            <a:ext cx="7920880" cy="4425355"/>
          </a:xfrm>
        </p:spPr>
        <p:txBody>
          <a:bodyPr>
            <a:normAutofit/>
          </a:bodyPr>
          <a:lstStyle/>
          <a:p>
            <a:pPr marL="0" indent="0">
              <a:spcBef>
                <a:spcPct val="0"/>
              </a:spcBef>
              <a:buNone/>
            </a:pPr>
            <a:endParaRPr lang="cs-CZ" sz="2800" b="1" dirty="0">
              <a:ea typeface="+mj-ea"/>
            </a:endParaRPr>
          </a:p>
          <a:p>
            <a:pPr marL="0" indent="0">
              <a:spcBef>
                <a:spcPct val="0"/>
              </a:spcBef>
              <a:buNone/>
            </a:pPr>
            <a:endParaRPr lang="cs-CZ" sz="2800" b="1" dirty="0">
              <a:ea typeface="+mj-ea"/>
            </a:endParaRPr>
          </a:p>
          <a:p>
            <a:pPr marL="0" indent="0" algn="ctr">
              <a:spcBef>
                <a:spcPct val="0"/>
              </a:spcBef>
              <a:buNone/>
            </a:pPr>
            <a:r>
              <a:rPr lang="cs-CZ" sz="2800" b="1" dirty="0">
                <a:ea typeface="+mj-ea"/>
              </a:rPr>
              <a:t>III. </a:t>
            </a:r>
          </a:p>
          <a:p>
            <a:pPr marL="0" indent="0" algn="ctr">
              <a:spcBef>
                <a:spcPct val="0"/>
              </a:spcBef>
              <a:buNone/>
            </a:pPr>
            <a:endParaRPr lang="cs-CZ" sz="2800" b="1" dirty="0">
              <a:ea typeface="+mj-ea"/>
            </a:endParaRPr>
          </a:p>
          <a:p>
            <a:pPr marL="0" indent="0" algn="ctr">
              <a:spcBef>
                <a:spcPct val="0"/>
              </a:spcBef>
              <a:buNone/>
            </a:pPr>
            <a:r>
              <a:rPr lang="cs-CZ" sz="2800" b="1" dirty="0"/>
              <a:t>Kompetence v územním plánování</a:t>
            </a:r>
            <a:endParaRPr lang="cs-CZ" sz="28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3EEE21-BDC6-4582-999A-441C612124AB}" type="slidenum">
              <a:rPr lang="sk-SK" smtClean="0"/>
              <a:pPr>
                <a:defRPr/>
              </a:pPr>
              <a:t>13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9955363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1991544" y="804866"/>
            <a:ext cx="8568952" cy="364902"/>
          </a:xfrm>
        </p:spPr>
        <p:txBody>
          <a:bodyPr>
            <a:noAutofit/>
          </a:bodyPr>
          <a:lstStyle/>
          <a:p>
            <a:r>
              <a:rPr lang="cs-CZ" sz="2200" dirty="0"/>
              <a:t>Kompetence v územním plánování</a:t>
            </a: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2161220" y="1279027"/>
            <a:ext cx="8229600" cy="4353347"/>
          </a:xfrm>
        </p:spPr>
        <p:txBody>
          <a:bodyPr>
            <a:noAutofit/>
          </a:bodyPr>
          <a:lstStyle/>
          <a:p>
            <a:pPr marL="271463" indent="-271463" algn="just">
              <a:spcBef>
                <a:spcPts val="1200"/>
              </a:spcBef>
              <a:buClr>
                <a:srgbClr val="A50021"/>
              </a:buClr>
            </a:pPr>
            <a:r>
              <a:rPr lang="cs-CZ" sz="1800" b="1" dirty="0"/>
              <a:t>Vláda</a:t>
            </a:r>
            <a:r>
              <a:rPr lang="cs-CZ" sz="1800" dirty="0"/>
              <a:t>  - schvaluje politiku architektury a stavební kultury a politiku územního rozvoje (PÚR), vydává územní rozvojový plán</a:t>
            </a:r>
          </a:p>
          <a:p>
            <a:pPr marL="271463" indent="-271463" algn="just">
              <a:spcBef>
                <a:spcPts val="1200"/>
              </a:spcBef>
              <a:buClr>
                <a:srgbClr val="A50021"/>
              </a:buClr>
            </a:pPr>
            <a:r>
              <a:rPr lang="cs-CZ" sz="1800" b="1" dirty="0"/>
              <a:t>MMR</a:t>
            </a:r>
            <a:r>
              <a:rPr lang="cs-CZ" sz="1800" dirty="0"/>
              <a:t> - pořizuje politiku architektury a stavební kultury, PÚR, územní rozvojový plán, vede národní geoportál územního plánování (NGUP)</a:t>
            </a:r>
          </a:p>
          <a:p>
            <a:pPr marL="271463" indent="-271463" algn="just">
              <a:spcBef>
                <a:spcPts val="1200"/>
              </a:spcBef>
              <a:buClr>
                <a:srgbClr val="A50021"/>
              </a:buClr>
            </a:pPr>
            <a:r>
              <a:rPr lang="cs-CZ" sz="1800" b="1" dirty="0"/>
              <a:t>Krajský úřad </a:t>
            </a:r>
            <a:r>
              <a:rPr lang="cs-CZ" sz="1800" dirty="0"/>
              <a:t>- pořizuje zásady územního rozvoje (ZÚR)</a:t>
            </a:r>
          </a:p>
          <a:p>
            <a:pPr marL="271463" indent="-271463" algn="just">
              <a:spcBef>
                <a:spcPts val="1200"/>
              </a:spcBef>
              <a:buClr>
                <a:srgbClr val="A50021"/>
              </a:buClr>
            </a:pPr>
            <a:r>
              <a:rPr lang="cs-CZ" sz="1800" b="1" dirty="0"/>
              <a:t>Zastupitelstvo kraje </a:t>
            </a:r>
            <a:r>
              <a:rPr lang="cs-CZ" sz="1800" dirty="0"/>
              <a:t>– rozhoduje o pořízení a vydává ZÚR </a:t>
            </a:r>
          </a:p>
          <a:p>
            <a:pPr marL="271463" indent="-271463" algn="just">
              <a:spcBef>
                <a:spcPts val="1200"/>
              </a:spcBef>
              <a:buClr>
                <a:srgbClr val="A50021"/>
              </a:buClr>
            </a:pPr>
            <a:r>
              <a:rPr lang="cs-CZ" sz="1800" b="1" dirty="0"/>
              <a:t>OÚ ORP nebo i další OÚ</a:t>
            </a:r>
            <a:r>
              <a:rPr lang="cs-CZ" sz="1800" dirty="0"/>
              <a:t>, pokud splní kvalifikační předpoklady - pořizuje územní plán (ÚP) a regulační plán (RP), stavební uzávěry; pořizuje územně plánovací podklady, vymezení zastavěného území</a:t>
            </a:r>
          </a:p>
          <a:p>
            <a:pPr marL="271463" indent="-271463" algn="just">
              <a:spcBef>
                <a:spcPts val="1200"/>
              </a:spcBef>
              <a:buClr>
                <a:srgbClr val="A50021"/>
              </a:buClr>
            </a:pPr>
            <a:r>
              <a:rPr lang="cs-CZ" sz="1800" b="1" dirty="0"/>
              <a:t>Zastupitelstvo obce  </a:t>
            </a:r>
            <a:r>
              <a:rPr lang="cs-CZ" sz="1800" dirty="0"/>
              <a:t>– rozhoduje o pořízení ÚP a RP a vydává je</a:t>
            </a:r>
          </a:p>
          <a:p>
            <a:pPr marL="271463" indent="-271463" algn="just">
              <a:spcBef>
                <a:spcPts val="1200"/>
              </a:spcBef>
              <a:buClr>
                <a:srgbClr val="A50021"/>
              </a:buClr>
            </a:pPr>
            <a:r>
              <a:rPr lang="cs-CZ" sz="1800" b="1" dirty="0"/>
              <a:t>Rada obce/kraje </a:t>
            </a:r>
            <a:r>
              <a:rPr lang="cs-CZ" sz="1800" dirty="0"/>
              <a:t>- rozhoduje o vyhlášení stavební uzávěry a asanace území</a:t>
            </a:r>
          </a:p>
          <a:p>
            <a:pPr marL="271463" indent="-271463" algn="just">
              <a:spcBef>
                <a:spcPts val="1200"/>
              </a:spcBef>
              <a:buClr>
                <a:srgbClr val="A50021"/>
              </a:buClr>
            </a:pPr>
            <a:r>
              <a:rPr lang="cs-CZ" sz="1800" b="1" dirty="0"/>
              <a:t>Rada obce </a:t>
            </a:r>
            <a:r>
              <a:rPr lang="cs-CZ" sz="1800" dirty="0"/>
              <a:t>– možnost připomínkovat celostátní ÚPD (§ 27 odst. 2 písm. a))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D591142-52C5-4B8E-A2CE-A70833A3C942}" type="slidenum">
              <a:rPr kumimoji="0" lang="sk-S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pPr marL="0" marR="0" lvl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sk-SK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11012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1991544" y="1196752"/>
            <a:ext cx="8568952" cy="364902"/>
          </a:xfrm>
        </p:spPr>
        <p:txBody>
          <a:bodyPr>
            <a:noAutofit/>
          </a:bodyPr>
          <a:lstStyle/>
          <a:p>
            <a:r>
              <a:rPr lang="cs-CZ" sz="2200" dirty="0"/>
              <a:t>Pořizovatelská činnost - pořizovatel</a:t>
            </a: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2114872" y="1772817"/>
            <a:ext cx="8229600" cy="4353347"/>
          </a:xfrm>
        </p:spPr>
        <p:txBody>
          <a:bodyPr>
            <a:noAutofit/>
          </a:bodyPr>
          <a:lstStyle/>
          <a:p>
            <a:pPr marL="271463" indent="-271463" algn="just">
              <a:spcBef>
                <a:spcPts val="1800"/>
              </a:spcBef>
              <a:buClr>
                <a:srgbClr val="A50021"/>
              </a:buClr>
            </a:pPr>
            <a:r>
              <a:rPr lang="cs-CZ" sz="1800" dirty="0"/>
              <a:t>Správní orgány (MMR, Ministerstvo obrany, úřad územního plánování, obecní úřad) pořizující nástroje územního plánování</a:t>
            </a:r>
          </a:p>
          <a:p>
            <a:pPr marL="271463" indent="-271463" algn="just">
              <a:spcBef>
                <a:spcPts val="1800"/>
              </a:spcBef>
              <a:buClr>
                <a:srgbClr val="A50021"/>
              </a:buClr>
            </a:pPr>
            <a:r>
              <a:rPr lang="cs-CZ" sz="1800" dirty="0"/>
              <a:t>Na úrovni obcí a krajů v přenesené působnosti</a:t>
            </a:r>
          </a:p>
          <a:p>
            <a:pPr marL="271463" indent="-271463" algn="just">
              <a:spcBef>
                <a:spcPts val="1800"/>
              </a:spcBef>
              <a:buClr>
                <a:srgbClr val="A50021"/>
              </a:buClr>
            </a:pPr>
            <a:r>
              <a:rPr lang="cs-CZ" sz="1800" dirty="0"/>
              <a:t>Územně plánovací činnost vykonává prostřednictvím</a:t>
            </a:r>
          </a:p>
          <a:p>
            <a:pPr lvl="1" algn="just">
              <a:spcBef>
                <a:spcPts val="1800"/>
              </a:spcBef>
              <a:buClr>
                <a:srgbClr val="A50021"/>
              </a:buClr>
              <a:buFont typeface="Wingdings" panose="05000000000000000000" pitchFamily="2" charset="2"/>
              <a:buChar char="Ø"/>
            </a:pPr>
            <a:r>
              <a:rPr lang="cs-CZ" sz="1800" dirty="0">
                <a:cs typeface="Arial" panose="020B0604020202020204" pitchFamily="34" charset="0"/>
              </a:rPr>
              <a:t>státního zaměstnance</a:t>
            </a:r>
          </a:p>
          <a:p>
            <a:pPr lvl="1" algn="just">
              <a:spcBef>
                <a:spcPts val="1800"/>
              </a:spcBef>
              <a:buClr>
                <a:srgbClr val="A50021"/>
              </a:buClr>
              <a:buFont typeface="Wingdings" panose="05000000000000000000" pitchFamily="2" charset="2"/>
              <a:buChar char="Ø"/>
            </a:pPr>
            <a:r>
              <a:rPr lang="cs-CZ" sz="1800" dirty="0">
                <a:cs typeface="Arial" panose="020B0604020202020204" pitchFamily="34" charset="0"/>
              </a:rPr>
              <a:t>úředníka ÚSC</a:t>
            </a:r>
          </a:p>
          <a:p>
            <a:pPr lvl="1" algn="just">
              <a:spcBef>
                <a:spcPts val="1800"/>
              </a:spcBef>
              <a:buClr>
                <a:srgbClr val="A50021"/>
              </a:buClr>
              <a:buFont typeface="Wingdings" panose="05000000000000000000" pitchFamily="2" charset="2"/>
              <a:buChar char="Ø"/>
            </a:pPr>
            <a:r>
              <a:rPr lang="cs-CZ" sz="1800" dirty="0">
                <a:cs typeface="Arial" panose="020B0604020202020204" pitchFamily="34" charset="0"/>
              </a:rPr>
              <a:t>osoby splňující kvalifikační požadavky (zástupce pořizovatele)</a:t>
            </a:r>
          </a:p>
          <a:p>
            <a:pPr marL="271463" lvl="1" indent="-271463" algn="just">
              <a:spcBef>
                <a:spcPts val="1800"/>
              </a:spcBef>
              <a:buClr>
                <a:srgbClr val="A50021"/>
              </a:buClr>
              <a:buFont typeface="Wingdings" panose="05000000000000000000" pitchFamily="2" charset="2"/>
              <a:buChar char="§"/>
            </a:pPr>
            <a:r>
              <a:rPr lang="cs-CZ" sz="1800" b="1" dirty="0">
                <a:cs typeface="Arial" panose="020B0604020202020204" pitchFamily="34" charset="0"/>
              </a:rPr>
              <a:t>Činnost pořizovatele neslučitelná s činností projektanta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D591142-52C5-4B8E-A2CE-A70833A3C942}" type="slidenum">
              <a:rPr kumimoji="0" lang="sk-S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pPr marL="0" marR="0" lvl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sk-SK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85619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1991544" y="1196752"/>
            <a:ext cx="8568952" cy="364902"/>
          </a:xfrm>
        </p:spPr>
        <p:txBody>
          <a:bodyPr>
            <a:noAutofit/>
          </a:bodyPr>
          <a:lstStyle/>
          <a:p>
            <a:r>
              <a:rPr lang="cs-CZ" sz="2200" dirty="0"/>
              <a:t>Pořizovatelská činnost – určený zastupitel (§ 49)</a:t>
            </a: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2114872" y="1772817"/>
            <a:ext cx="8229600" cy="4353347"/>
          </a:xfrm>
        </p:spPr>
        <p:txBody>
          <a:bodyPr>
            <a:noAutofit/>
          </a:bodyPr>
          <a:lstStyle/>
          <a:p>
            <a:pPr marL="271463" indent="-271463" algn="just">
              <a:spcBef>
                <a:spcPts val="1800"/>
              </a:spcBef>
              <a:buClr>
                <a:srgbClr val="A50021"/>
              </a:buClr>
            </a:pPr>
            <a:r>
              <a:rPr lang="cs-CZ" sz="1800" dirty="0"/>
              <a:t>Člen zastupitelstva obce nebo kraje spolupracující s pořizovatelem</a:t>
            </a:r>
          </a:p>
          <a:p>
            <a:pPr marL="271463" indent="-271463" algn="just">
              <a:spcBef>
                <a:spcPts val="1800"/>
              </a:spcBef>
              <a:buClr>
                <a:srgbClr val="A50021"/>
              </a:buClr>
            </a:pPr>
            <a:r>
              <a:rPr lang="cs-CZ" sz="1800" dirty="0"/>
              <a:t>§ 49/3 </a:t>
            </a:r>
            <a:r>
              <a:rPr lang="cs-CZ" sz="1800" b="1" dirty="0"/>
              <a:t>vyjasnění přednosti řešení v případě neshody </a:t>
            </a:r>
            <a:r>
              <a:rPr lang="cs-CZ" sz="1800" dirty="0"/>
              <a:t>– pro pořizování ÚPD </a:t>
            </a:r>
            <a:r>
              <a:rPr lang="cs-CZ" sz="1800" b="1" dirty="0"/>
              <a:t>rozhodující řešení navržené určeným zastupitelem </a:t>
            </a:r>
            <a:r>
              <a:rPr lang="cs-CZ" sz="1800" dirty="0"/>
              <a:t>s výjimkou souladu návrhu:</a:t>
            </a:r>
          </a:p>
          <a:p>
            <a:pPr lvl="1" algn="just">
              <a:spcBef>
                <a:spcPts val="1800"/>
              </a:spcBef>
              <a:buClr>
                <a:srgbClr val="A50021"/>
              </a:buClr>
              <a:buFont typeface="Wingdings" panose="05000000000000000000" pitchFamily="2" charset="2"/>
              <a:buChar char="Ø"/>
            </a:pPr>
            <a:r>
              <a:rPr lang="cs-CZ" sz="1800" dirty="0">
                <a:solidFill>
                  <a:srgbClr val="1417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nadřazenou ÚPD a právními předpisy</a:t>
            </a:r>
          </a:p>
          <a:p>
            <a:pPr lvl="1" algn="just">
              <a:spcBef>
                <a:spcPts val="1800"/>
              </a:spcBef>
              <a:buClr>
                <a:srgbClr val="A50021"/>
              </a:buClr>
              <a:buFont typeface="Wingdings" panose="05000000000000000000" pitchFamily="2" charset="2"/>
              <a:buChar char="Ø"/>
            </a:pPr>
            <a:r>
              <a:rPr lang="cs-CZ" sz="1800" dirty="0">
                <a:solidFill>
                  <a:srgbClr val="1417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stanovisky nadřízeného orgánu územního plánování a DO</a:t>
            </a:r>
          </a:p>
          <a:p>
            <a:pPr marL="271463" lvl="1" indent="-271463" algn="just">
              <a:spcBef>
                <a:spcPts val="1800"/>
              </a:spcBef>
              <a:buClr>
                <a:srgbClr val="A50021"/>
              </a:buClr>
              <a:buFont typeface="Wingdings" panose="05000000000000000000" pitchFamily="2" charset="2"/>
              <a:buChar char="§"/>
            </a:pPr>
            <a:r>
              <a:rPr lang="cs-CZ" sz="1800" dirty="0">
                <a:solidFill>
                  <a:srgbClr val="1417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Při pořizování územní studie, jejímž pořízením je v územním plánu podmíněno rozhodování v území může zastupitelstvo určit zastupitele, který na jejím pořizování spolupracuje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D591142-52C5-4B8E-A2CE-A70833A3C942}" type="slidenum">
              <a:rPr kumimoji="0" lang="sk-S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pPr marL="0" marR="0" lvl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sk-SK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63262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1991544" y="1196752"/>
            <a:ext cx="8568952" cy="364902"/>
          </a:xfrm>
        </p:spPr>
        <p:txBody>
          <a:bodyPr>
            <a:noAutofit/>
          </a:bodyPr>
          <a:lstStyle/>
          <a:p>
            <a:r>
              <a:rPr lang="cs-CZ" sz="2200" dirty="0"/>
              <a:t>Oprávněný investor (§ 42)</a:t>
            </a: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2114872" y="1772817"/>
            <a:ext cx="8229600" cy="4353347"/>
          </a:xfrm>
        </p:spPr>
        <p:txBody>
          <a:bodyPr>
            <a:noAutofit/>
          </a:bodyPr>
          <a:lstStyle/>
          <a:p>
            <a:pPr marL="0" indent="0" algn="just">
              <a:spcBef>
                <a:spcPts val="1800"/>
              </a:spcBef>
              <a:buClr>
                <a:srgbClr val="A50021"/>
              </a:buClr>
              <a:buNone/>
            </a:pPr>
            <a:r>
              <a:rPr lang="cs-CZ" sz="1800" b="1" i="0" u="none" strike="noStrike" dirty="0">
                <a:effectLst/>
              </a:rPr>
              <a:t>Vlastník, správce nebo provozovatel veřejné dopravní či technické infrastruktury</a:t>
            </a:r>
            <a:r>
              <a:rPr lang="cs-CZ" sz="1800" b="0" i="0" dirty="0">
                <a:effectLst/>
              </a:rPr>
              <a:t>​</a:t>
            </a:r>
            <a:endParaRPr lang="cs-CZ" sz="1800" dirty="0"/>
          </a:p>
          <a:p>
            <a:pPr marL="271463" indent="-271463" algn="just">
              <a:spcBef>
                <a:spcPts val="1800"/>
              </a:spcBef>
              <a:buClr>
                <a:srgbClr val="A50021"/>
              </a:buClr>
            </a:pPr>
            <a:r>
              <a:rPr lang="cs-CZ" sz="1800" dirty="0"/>
              <a:t>právo být vyrozuměn o úkonech při pořizování územně plánovací dokumentace (je mu doručováno jednotlivě ne úřední deskou)</a:t>
            </a:r>
          </a:p>
          <a:p>
            <a:pPr lvl="1" algn="just">
              <a:spcBef>
                <a:spcPts val="1800"/>
              </a:spcBef>
              <a:buClr>
                <a:srgbClr val="A50021"/>
              </a:buClr>
              <a:buFont typeface="Wingdings" panose="05000000000000000000" pitchFamily="2" charset="2"/>
              <a:buChar char="Ø"/>
            </a:pPr>
            <a:r>
              <a:rPr lang="cs-CZ" sz="1800" dirty="0">
                <a:solidFill>
                  <a:srgbClr val="1417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podmíněno žádostí s uvedením seznamu obcí/krajů, kterých se vyrozumění týká a doložením územní působností na území uvedených obcí/krajů</a:t>
            </a:r>
          </a:p>
          <a:p>
            <a:pPr marL="271463" lvl="1" indent="-271463" algn="just">
              <a:spcBef>
                <a:spcPts val="1800"/>
              </a:spcBef>
              <a:buClr>
                <a:srgbClr val="A50021"/>
              </a:buClr>
              <a:buFont typeface="Wingdings" panose="05000000000000000000" pitchFamily="2" charset="2"/>
              <a:buChar char="§"/>
            </a:pPr>
            <a:r>
              <a:rPr lang="cs-CZ" sz="1800" dirty="0">
                <a:solidFill>
                  <a:srgbClr val="1417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zapsán v seznamu oprávněných investorů vedeném </a:t>
            </a:r>
            <a:r>
              <a:rPr lang="cs-CZ" sz="1800" b="1" dirty="0">
                <a:solidFill>
                  <a:srgbClr val="1417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ministerstvem zveřejněném v NGUP</a:t>
            </a:r>
          </a:p>
          <a:p>
            <a:pPr marL="271463" lvl="1" indent="-271463" algn="just">
              <a:spcBef>
                <a:spcPts val="1800"/>
              </a:spcBef>
              <a:buClr>
                <a:srgbClr val="A50021"/>
              </a:buClr>
              <a:buFont typeface="Wingdings" panose="05000000000000000000" pitchFamily="2" charset="2"/>
              <a:buChar char="§"/>
            </a:pPr>
            <a:r>
              <a:rPr lang="cs-CZ" sz="1800" dirty="0">
                <a:solidFill>
                  <a:srgbClr val="1417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záznam veden 5 let od zveřejnění, poté je nutné podat novou žádost, při změně údajů nutné neprodleně vyrozumět </a:t>
            </a:r>
            <a:r>
              <a:rPr lang="cs-CZ" sz="1800" b="1" dirty="0">
                <a:solidFill>
                  <a:srgbClr val="1417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MMR</a:t>
            </a:r>
            <a:r>
              <a:rPr lang="cs-CZ" sz="1800" dirty="0">
                <a:solidFill>
                  <a:srgbClr val="1417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které upraví v seznamu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D591142-52C5-4B8E-A2CE-A70833A3C942}" type="slidenum">
              <a:rPr kumimoji="0" lang="sk-S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pPr marL="0" marR="0" lvl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sk-SK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42795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1991544" y="1196752"/>
            <a:ext cx="8568952" cy="364902"/>
          </a:xfrm>
        </p:spPr>
        <p:txBody>
          <a:bodyPr>
            <a:noAutofit/>
          </a:bodyPr>
          <a:lstStyle/>
          <a:p>
            <a:r>
              <a:rPr lang="cs-CZ" sz="2200" dirty="0"/>
              <a:t>Dotčené orgány (§ 54 a 55)</a:t>
            </a: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2114872" y="1695183"/>
            <a:ext cx="8229600" cy="4353347"/>
          </a:xfrm>
        </p:spPr>
        <p:txBody>
          <a:bodyPr>
            <a:noAutofit/>
          </a:bodyPr>
          <a:lstStyle/>
          <a:p>
            <a:pPr marL="271463" indent="-271463" algn="just">
              <a:spcBef>
                <a:spcPts val="1200"/>
              </a:spcBef>
              <a:buClr>
                <a:srgbClr val="A50021"/>
              </a:buClr>
            </a:pPr>
            <a:r>
              <a:rPr lang="cs-CZ" sz="1800" dirty="0"/>
              <a:t>Nástroje DO</a:t>
            </a:r>
          </a:p>
          <a:p>
            <a:pPr lvl="1" algn="just">
              <a:spcBef>
                <a:spcPts val="1200"/>
              </a:spcBef>
              <a:buClr>
                <a:srgbClr val="A50021"/>
              </a:buClr>
              <a:buFont typeface="Wingdings" panose="05000000000000000000" pitchFamily="2" charset="2"/>
              <a:buChar char="Ø"/>
            </a:pPr>
            <a:r>
              <a:rPr lang="cs-CZ" sz="1800" dirty="0">
                <a:solidFill>
                  <a:srgbClr val="1417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stanoviska – závazná pro pořizovatele, lze překonat rozporem</a:t>
            </a:r>
          </a:p>
          <a:p>
            <a:pPr lvl="1" algn="just">
              <a:spcBef>
                <a:spcPts val="1200"/>
              </a:spcBef>
              <a:buClr>
                <a:srgbClr val="A50021"/>
              </a:buClr>
              <a:buFont typeface="Wingdings" panose="05000000000000000000" pitchFamily="2" charset="2"/>
              <a:buChar char="Ø"/>
            </a:pPr>
            <a:r>
              <a:rPr lang="cs-CZ" sz="1800" dirty="0">
                <a:solidFill>
                  <a:srgbClr val="1417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vyjádření – k návrhu zadání a zprávy o uplatňování ÚPD a k vyhodnocení vlivů</a:t>
            </a:r>
          </a:p>
          <a:p>
            <a:pPr marL="271463" indent="-271463" algn="just">
              <a:spcBef>
                <a:spcPts val="1200"/>
              </a:spcBef>
              <a:buClr>
                <a:srgbClr val="A50021"/>
              </a:buClr>
            </a:pPr>
            <a:r>
              <a:rPr lang="cs-CZ" sz="1800" dirty="0"/>
              <a:t>V případě variant DO posuzuje každou samostatně</a:t>
            </a:r>
          </a:p>
          <a:p>
            <a:pPr marL="271463" indent="-271463" algn="just">
              <a:spcBef>
                <a:spcPts val="1200"/>
              </a:spcBef>
              <a:buClr>
                <a:srgbClr val="A50021"/>
              </a:buClr>
            </a:pPr>
            <a:r>
              <a:rPr lang="cs-CZ" sz="1800" dirty="0"/>
              <a:t>Vázány svým předchozím stanoviskem a vyjádřením (§ 2/1)</a:t>
            </a:r>
          </a:p>
          <a:p>
            <a:pPr marL="271463" indent="-271463" algn="just">
              <a:spcBef>
                <a:spcPts val="1200"/>
              </a:spcBef>
              <a:buClr>
                <a:srgbClr val="A50021"/>
              </a:buClr>
            </a:pPr>
            <a:r>
              <a:rPr lang="cs-CZ" sz="1800" dirty="0"/>
              <a:t>Při pořizování navazující ÚPD se nepřihlíží ke stanoviskům ve věcech, o nichž bylo rozhodnuto při schválení PÚR a vydání nadřazené ÚPD</a:t>
            </a:r>
          </a:p>
          <a:p>
            <a:pPr marL="271463" indent="-271463" algn="just">
              <a:spcBef>
                <a:spcPts val="1200"/>
              </a:spcBef>
              <a:buClr>
                <a:srgbClr val="A50021"/>
              </a:buClr>
            </a:pPr>
            <a:r>
              <a:rPr lang="cs-CZ" sz="1800" dirty="0"/>
              <a:t>Nepřihlíží se k později uplatněným stanoviskům/vyjádřením, jsou-li v procesu pořizování nástrojů ÚPD stanoveny lhůty pro jejich uplatnění</a:t>
            </a:r>
          </a:p>
          <a:p>
            <a:pPr marL="271463" indent="-271463" algn="just">
              <a:spcBef>
                <a:spcPts val="1200"/>
              </a:spcBef>
              <a:buClr>
                <a:srgbClr val="A50021"/>
              </a:buClr>
            </a:pPr>
            <a:r>
              <a:rPr lang="cs-CZ" sz="1800" dirty="0"/>
              <a:t>Řešení rozporů mezi pořizovatelem a DO, či DO navzájem - dle SŘ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D591142-52C5-4B8E-A2CE-A70833A3C942}" type="slidenum">
              <a:rPr kumimoji="0" lang="sk-S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pPr marL="0" marR="0" lvl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sk-SK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30844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135560" y="1556799"/>
            <a:ext cx="7920880" cy="4425355"/>
          </a:xfrm>
        </p:spPr>
        <p:txBody>
          <a:bodyPr>
            <a:normAutofit/>
          </a:bodyPr>
          <a:lstStyle/>
          <a:p>
            <a:pPr marL="0" indent="0">
              <a:spcBef>
                <a:spcPct val="0"/>
              </a:spcBef>
              <a:buNone/>
            </a:pPr>
            <a:endParaRPr lang="cs-CZ" sz="2800" b="1" dirty="0">
              <a:ea typeface="+mj-ea"/>
            </a:endParaRPr>
          </a:p>
          <a:p>
            <a:pPr marL="0" indent="0">
              <a:spcBef>
                <a:spcPct val="0"/>
              </a:spcBef>
              <a:buNone/>
            </a:pPr>
            <a:endParaRPr lang="cs-CZ" sz="2800" b="1" dirty="0">
              <a:ea typeface="+mj-ea"/>
            </a:endParaRPr>
          </a:p>
          <a:p>
            <a:pPr marL="0" indent="0" algn="ctr">
              <a:spcBef>
                <a:spcPct val="0"/>
              </a:spcBef>
              <a:buNone/>
            </a:pPr>
            <a:r>
              <a:rPr lang="cs-CZ" sz="2800" b="1" dirty="0">
                <a:ea typeface="+mj-ea"/>
              </a:rPr>
              <a:t>IV. </a:t>
            </a:r>
          </a:p>
          <a:p>
            <a:pPr marL="0" indent="0" algn="ctr">
              <a:spcBef>
                <a:spcPct val="0"/>
              </a:spcBef>
              <a:buNone/>
            </a:pPr>
            <a:endParaRPr lang="cs-CZ" sz="2800" b="1" dirty="0">
              <a:ea typeface="+mj-ea"/>
            </a:endParaRPr>
          </a:p>
          <a:p>
            <a:pPr marL="0" indent="0" algn="ctr">
              <a:spcBef>
                <a:spcPct val="0"/>
              </a:spcBef>
              <a:buNone/>
            </a:pPr>
            <a:r>
              <a:rPr lang="cs-CZ" sz="2800" b="1" dirty="0"/>
              <a:t>Nástroje územního plánování</a:t>
            </a:r>
            <a:endParaRPr lang="cs-CZ" sz="28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3EEE21-BDC6-4582-999A-441C612124AB}" type="slidenum">
              <a:rPr lang="sk-SK" smtClean="0"/>
              <a:pPr>
                <a:defRPr/>
              </a:pPr>
              <a:t>19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2844579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3EEE21-BDC6-4582-999A-441C612124AB}" type="slidenum">
              <a:rPr lang="sk-SK" smtClean="0"/>
              <a:pPr>
                <a:defRPr/>
              </a:pPr>
              <a:t>2</a:t>
            </a:fld>
            <a:endParaRPr lang="sk-SK" dirty="0"/>
          </a:p>
        </p:txBody>
      </p:sp>
      <p:sp>
        <p:nvSpPr>
          <p:cNvPr id="5" name="Nadpis 1">
            <a:extLst>
              <a:ext uri="{FF2B5EF4-FFF2-40B4-BE49-F238E27FC236}">
                <a16:creationId xmlns:a16="http://schemas.microsoft.com/office/drawing/2014/main" id="{15D32D7F-C689-425A-B05E-A2A51F572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3944" y="776400"/>
            <a:ext cx="8136904" cy="360040"/>
          </a:xfrm>
        </p:spPr>
        <p:txBody>
          <a:bodyPr>
            <a:normAutofit fontScale="90000"/>
          </a:bodyPr>
          <a:lstStyle/>
          <a:p>
            <a:r>
              <a:rPr lang="cs-CZ" sz="2400" b="1" dirty="0"/>
              <a:t>Obsah</a:t>
            </a:r>
            <a:endParaRPr lang="cs-CZ" sz="2200" dirty="0"/>
          </a:p>
        </p:txBody>
      </p:sp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A02A667C-85D2-47A8-B673-ACAE74FD3E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17978" y="1413590"/>
            <a:ext cx="8560568" cy="4752528"/>
          </a:xfrm>
        </p:spPr>
        <p:txBody>
          <a:bodyPr>
            <a:normAutofit/>
          </a:bodyPr>
          <a:lstStyle/>
          <a:p>
            <a:pPr marL="606422" indent="-514350" algn="just">
              <a:spcBef>
                <a:spcPts val="1200"/>
              </a:spcBef>
              <a:buFont typeface="+mj-lt"/>
              <a:buAutoNum type="romanUcPeriod"/>
            </a:pPr>
            <a:r>
              <a:rPr lang="cs-CZ" sz="2000" dirty="0"/>
              <a:t>Vybrané pojmy</a:t>
            </a:r>
          </a:p>
          <a:p>
            <a:pPr marL="606422" indent="-514350" algn="just">
              <a:spcBef>
                <a:spcPts val="1200"/>
              </a:spcBef>
              <a:buFont typeface="+mj-lt"/>
              <a:buAutoNum type="romanUcPeriod"/>
            </a:pPr>
            <a:r>
              <a:rPr lang="cs-CZ" sz="2000" dirty="0"/>
              <a:t>Cíle a úkoly územního plánování</a:t>
            </a:r>
          </a:p>
          <a:p>
            <a:pPr marL="606422" indent="-514350" algn="just">
              <a:spcBef>
                <a:spcPts val="1200"/>
              </a:spcBef>
              <a:buFont typeface="+mj-lt"/>
              <a:buAutoNum type="romanUcPeriod"/>
            </a:pPr>
            <a:r>
              <a:rPr lang="cs-CZ" sz="2000" dirty="0"/>
              <a:t>Kompetence v územním plánování</a:t>
            </a:r>
          </a:p>
          <a:p>
            <a:pPr marL="606422" indent="-514350" algn="just">
              <a:spcBef>
                <a:spcPts val="1200"/>
              </a:spcBef>
              <a:buFont typeface="+mj-lt"/>
              <a:buAutoNum type="romanUcPeriod"/>
            </a:pPr>
            <a:r>
              <a:rPr lang="cs-CZ" sz="2000" dirty="0"/>
              <a:t>Nástroje územního plánování</a:t>
            </a:r>
          </a:p>
          <a:p>
            <a:pPr marL="606422" indent="-514350" algn="just">
              <a:spcBef>
                <a:spcPts val="1200"/>
              </a:spcBef>
              <a:buFont typeface="+mj-lt"/>
              <a:buAutoNum type="romanUcPeriod"/>
            </a:pPr>
            <a:r>
              <a:rPr lang="cs-CZ" sz="2000" dirty="0"/>
              <a:t>Pořizování ÚPD, vyhodnocování a změna ÚPD</a:t>
            </a:r>
          </a:p>
          <a:p>
            <a:pPr marL="606422" indent="-514350" algn="just">
              <a:spcBef>
                <a:spcPts val="1200"/>
              </a:spcBef>
              <a:buFont typeface="+mj-lt"/>
              <a:buAutoNum type="romanUcPeriod"/>
            </a:pPr>
            <a:r>
              <a:rPr lang="cs-CZ" sz="2000" dirty="0"/>
              <a:t>Náhrady za změny v území</a:t>
            </a:r>
          </a:p>
          <a:p>
            <a:pPr marL="606422" indent="-514350" algn="just">
              <a:spcBef>
                <a:spcPts val="1200"/>
              </a:spcBef>
              <a:buFont typeface="+mj-lt"/>
              <a:buAutoNum type="romanUcPeriod"/>
            </a:pPr>
            <a:r>
              <a:rPr lang="cs-CZ" sz="2000" dirty="0"/>
              <a:t>Jednotný standard</a:t>
            </a:r>
          </a:p>
          <a:p>
            <a:pPr marL="606422" indent="-514350" algn="just">
              <a:spcBef>
                <a:spcPts val="1200"/>
              </a:spcBef>
              <a:buFont typeface="+mj-lt"/>
              <a:buAutoNum type="romanUcPeriod"/>
            </a:pPr>
            <a:r>
              <a:rPr lang="cs-CZ" sz="2000" dirty="0"/>
              <a:t>Soudní přezkum ÚPD, kontrola ve věcech ÚP</a:t>
            </a:r>
          </a:p>
          <a:p>
            <a:pPr marL="606422" indent="-514350" algn="just">
              <a:spcBef>
                <a:spcPts val="1200"/>
              </a:spcBef>
              <a:buFont typeface="+mj-lt"/>
              <a:buAutoNum type="romanUcPeriod"/>
            </a:pPr>
            <a:r>
              <a:rPr lang="cs-CZ" sz="2000" dirty="0"/>
              <a:t>Plánovací smlouvy a kontribuční zásady</a:t>
            </a:r>
          </a:p>
          <a:p>
            <a:pPr marL="606422" indent="-514350" algn="just">
              <a:spcBef>
                <a:spcPts val="1200"/>
              </a:spcBef>
              <a:buFont typeface="+mj-lt"/>
              <a:buAutoNum type="romanUcPeriod"/>
            </a:pPr>
            <a:endParaRPr lang="cs-CZ" sz="2000" dirty="0"/>
          </a:p>
        </p:txBody>
      </p:sp>
      <p:sp>
        <p:nvSpPr>
          <p:cNvPr id="7" name="Zástupný symbol pro číslo snímku 3">
            <a:extLst>
              <a:ext uri="{FF2B5EF4-FFF2-40B4-BE49-F238E27FC236}">
                <a16:creationId xmlns:a16="http://schemas.microsoft.com/office/drawing/2014/main" id="{5BCB0E67-C05E-408B-9EC0-A33D3DB5B4E3}"/>
              </a:ext>
            </a:extLst>
          </p:cNvPr>
          <p:cNvSpPr txBox="1">
            <a:spLocks/>
          </p:cNvSpPr>
          <p:nvPr/>
        </p:nvSpPr>
        <p:spPr>
          <a:xfrm>
            <a:off x="8890000" y="6508757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sk-SK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rgbClr val="898989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473EEE21-BDC6-4582-999A-441C612124AB}" type="slidenum">
              <a:rPr lang="sk-SK" smtClean="0"/>
              <a:pPr>
                <a:defRPr/>
              </a:pPr>
              <a:t>2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4593409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063552" y="1191890"/>
            <a:ext cx="8568952" cy="364902"/>
          </a:xfrm>
        </p:spPr>
        <p:txBody>
          <a:bodyPr>
            <a:noAutofit/>
          </a:bodyPr>
          <a:lstStyle/>
          <a:p>
            <a:r>
              <a:rPr lang="cs-CZ" sz="2200" dirty="0"/>
              <a:t>Nástroje územního plánování</a:t>
            </a: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2063552" y="1772816"/>
            <a:ext cx="8229600" cy="4464496"/>
          </a:xfrm>
        </p:spPr>
        <p:txBody>
          <a:bodyPr>
            <a:noAutofit/>
          </a:bodyPr>
          <a:lstStyle/>
          <a:p>
            <a:pPr marL="538163" indent="-363538" algn="just">
              <a:spcBef>
                <a:spcPts val="600"/>
              </a:spcBef>
              <a:spcAft>
                <a:spcPts val="600"/>
              </a:spcAft>
              <a:buClr>
                <a:srgbClr val="A50021"/>
              </a:buClr>
            </a:pPr>
            <a:r>
              <a:rPr lang="cs-CZ" sz="2000" dirty="0"/>
              <a:t>Územně plánovací podklady</a:t>
            </a:r>
          </a:p>
          <a:p>
            <a:pPr marL="538163" indent="-363538" algn="just">
              <a:spcBef>
                <a:spcPts val="600"/>
              </a:spcBef>
              <a:spcAft>
                <a:spcPts val="600"/>
              </a:spcAft>
              <a:buClr>
                <a:srgbClr val="A50021"/>
              </a:buClr>
            </a:pPr>
            <a:r>
              <a:rPr lang="cs-CZ" sz="2000" dirty="0"/>
              <a:t>Politika územního rozvoje</a:t>
            </a:r>
          </a:p>
          <a:p>
            <a:pPr marL="538163" indent="-363538" algn="just">
              <a:spcBef>
                <a:spcPts val="600"/>
              </a:spcBef>
              <a:spcAft>
                <a:spcPts val="600"/>
              </a:spcAft>
              <a:buClr>
                <a:srgbClr val="A50021"/>
              </a:buClr>
            </a:pPr>
            <a:r>
              <a:rPr lang="cs-CZ" sz="2000" dirty="0"/>
              <a:t>Územně plánovací dokumentace</a:t>
            </a:r>
          </a:p>
          <a:p>
            <a:pPr marL="538163" indent="-363538" algn="just">
              <a:spcBef>
                <a:spcPts val="600"/>
              </a:spcBef>
              <a:spcAft>
                <a:spcPts val="600"/>
              </a:spcAft>
              <a:buClr>
                <a:srgbClr val="A50021"/>
              </a:buClr>
            </a:pPr>
            <a:r>
              <a:rPr lang="cs-CZ" sz="2000" dirty="0"/>
              <a:t>Vymezení zastavěného území</a:t>
            </a:r>
          </a:p>
          <a:p>
            <a:pPr marL="538163" indent="-363538" algn="just">
              <a:spcBef>
                <a:spcPts val="600"/>
              </a:spcBef>
              <a:spcAft>
                <a:spcPts val="600"/>
              </a:spcAft>
              <a:buClr>
                <a:srgbClr val="A50021"/>
              </a:buClr>
            </a:pPr>
            <a:r>
              <a:rPr lang="cs-CZ" sz="2000" dirty="0"/>
              <a:t>Územní opatření</a:t>
            </a:r>
          </a:p>
          <a:p>
            <a:pPr marL="538163" indent="-363538" algn="just">
              <a:spcBef>
                <a:spcPts val="1800"/>
              </a:spcBef>
              <a:buClr>
                <a:srgbClr val="A50021"/>
              </a:buClr>
              <a:buNone/>
            </a:pPr>
            <a:endParaRPr lang="cs-CZ" sz="2000" b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591142-52C5-4B8E-A2CE-A70833A3C942}" type="slidenum">
              <a:rPr lang="sk-SK" smtClean="0"/>
              <a:pPr>
                <a:defRPr/>
              </a:pPr>
              <a:t>20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3116218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063552" y="1191890"/>
            <a:ext cx="8568952" cy="364902"/>
          </a:xfrm>
        </p:spPr>
        <p:txBody>
          <a:bodyPr>
            <a:noAutofit/>
          </a:bodyPr>
          <a:lstStyle/>
          <a:p>
            <a:r>
              <a:rPr lang="cs-CZ" sz="2200" dirty="0"/>
              <a:t>Územně plánovací podklady 1/2</a:t>
            </a: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2063552" y="1772816"/>
            <a:ext cx="8229600" cy="4464496"/>
          </a:xfrm>
        </p:spPr>
        <p:txBody>
          <a:bodyPr>
            <a:noAutofit/>
          </a:bodyPr>
          <a:lstStyle/>
          <a:p>
            <a:pPr marL="538163" indent="-363538" algn="just">
              <a:spcBef>
                <a:spcPts val="1200"/>
              </a:spcBef>
              <a:buClr>
                <a:srgbClr val="A50021"/>
              </a:buClr>
              <a:buNone/>
            </a:pPr>
            <a:r>
              <a:rPr lang="cs-CZ" sz="1800" b="1" dirty="0"/>
              <a:t>Územně analytické podklady (§ 62 až 66)</a:t>
            </a:r>
          </a:p>
          <a:p>
            <a:pPr marL="538163" indent="-363538" algn="just">
              <a:spcBef>
                <a:spcPts val="1200"/>
              </a:spcBef>
              <a:buClr>
                <a:srgbClr val="A50021"/>
              </a:buClr>
            </a:pPr>
            <a:r>
              <a:rPr lang="cs-CZ" sz="1800" dirty="0"/>
              <a:t>výslovně zakotven jejich účel (§ 62/1) – </a:t>
            </a:r>
            <a:r>
              <a:rPr lang="cs-CZ" sz="1800" i="1" dirty="0"/>
              <a:t>slouží zejména jako odborný podklad pro pořizování ÚPD, územních studií, územních opatření, vymezení zastavěného území a pro rozhodování v území</a:t>
            </a:r>
          </a:p>
          <a:p>
            <a:pPr marL="538163" indent="-363538" algn="just">
              <a:spcBef>
                <a:spcPts val="1200"/>
              </a:spcBef>
              <a:buClr>
                <a:srgbClr val="A50021"/>
              </a:buClr>
            </a:pPr>
            <a:r>
              <a:rPr lang="cs-CZ" sz="1800" dirty="0"/>
              <a:t>aktualizace ÚAP</a:t>
            </a:r>
          </a:p>
          <a:p>
            <a:pPr marL="981075" indent="-363538" algn="just">
              <a:spcBef>
                <a:spcPts val="1200"/>
              </a:spcBef>
              <a:buClr>
                <a:srgbClr val="A50021"/>
              </a:buClr>
              <a:buFont typeface="Wingdings" panose="05000000000000000000" pitchFamily="2" charset="2"/>
              <a:buChar char="Ø"/>
            </a:pPr>
            <a:r>
              <a:rPr lang="cs-CZ" sz="1800" dirty="0"/>
              <a:t>průběžně, nejpozději do 4 let od poslední úplné aktualizace pořídí pořizovatele úplnou aktualizaci</a:t>
            </a:r>
          </a:p>
          <a:p>
            <a:pPr marL="981075" indent="-363538" algn="just">
              <a:spcBef>
                <a:spcPts val="1200"/>
              </a:spcBef>
              <a:buClr>
                <a:srgbClr val="A50021"/>
              </a:buClr>
              <a:buFont typeface="Wingdings" panose="05000000000000000000" pitchFamily="2" charset="2"/>
              <a:buChar char="Ø"/>
            </a:pPr>
            <a:r>
              <a:rPr lang="cs-CZ" sz="1800" dirty="0"/>
              <a:t>podkladem i digitální technická mapa kraje/obce, je-li k dispozici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591142-52C5-4B8E-A2CE-A70833A3C942}" type="slidenum">
              <a:rPr lang="sk-SK" smtClean="0"/>
              <a:pPr>
                <a:defRPr/>
              </a:pPr>
              <a:t>21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64796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063552" y="897976"/>
            <a:ext cx="8568952" cy="364902"/>
          </a:xfrm>
        </p:spPr>
        <p:txBody>
          <a:bodyPr>
            <a:noAutofit/>
          </a:bodyPr>
          <a:lstStyle/>
          <a:p>
            <a:r>
              <a:rPr lang="cs-CZ" sz="2200" dirty="0"/>
              <a:t>Územně plánovací podklady 2/2</a:t>
            </a: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2063552" y="1468016"/>
            <a:ext cx="8229600" cy="4464496"/>
          </a:xfrm>
        </p:spPr>
        <p:txBody>
          <a:bodyPr>
            <a:noAutofit/>
          </a:bodyPr>
          <a:lstStyle/>
          <a:p>
            <a:pPr marL="538163" indent="-363538" algn="just">
              <a:spcBef>
                <a:spcPts val="1200"/>
              </a:spcBef>
              <a:buClr>
                <a:srgbClr val="A50021"/>
              </a:buClr>
              <a:buNone/>
            </a:pPr>
            <a:r>
              <a:rPr lang="cs-CZ" sz="1800" b="1" dirty="0"/>
              <a:t>Územní studie (§ 67 až 69)</a:t>
            </a:r>
          </a:p>
          <a:p>
            <a:pPr marL="538163" indent="-363538" algn="just">
              <a:spcBef>
                <a:spcPts val="1200"/>
              </a:spcBef>
              <a:buClr>
                <a:srgbClr val="A50021"/>
              </a:buClr>
            </a:pPr>
            <a:r>
              <a:rPr lang="cs-CZ" sz="1800" dirty="0"/>
              <a:t>výslovně stanoven účel ÚS v § 67/2 – </a:t>
            </a:r>
            <a:r>
              <a:rPr lang="cs-CZ" sz="1800" i="1" dirty="0"/>
              <a:t>odborný podklad pro:</a:t>
            </a:r>
          </a:p>
          <a:p>
            <a:pPr marL="939800" indent="-400050" algn="just">
              <a:spcBef>
                <a:spcPts val="1200"/>
              </a:spcBef>
              <a:buClr>
                <a:srgbClr val="A50021"/>
              </a:buClr>
              <a:buAutoNum type="romanLcParenBoth"/>
            </a:pPr>
            <a:r>
              <a:rPr lang="cs-CZ" sz="1800" dirty="0"/>
              <a:t>rozhodování v území, a to v těch částech, v nichž je v souladu s ÚPD </a:t>
            </a:r>
          </a:p>
          <a:p>
            <a:pPr marL="939800" indent="-400050" algn="just">
              <a:spcBef>
                <a:spcPts val="1200"/>
              </a:spcBef>
              <a:buClr>
                <a:srgbClr val="A50021"/>
              </a:buClr>
              <a:buAutoNum type="romanLcParenBoth"/>
            </a:pPr>
            <a:r>
              <a:rPr lang="cs-CZ" sz="1800" dirty="0"/>
              <a:t>pořizování ÚPD v částech, v nichž není v rozporu s PÚR a nadřazenou ÚPD a pořizování PÚR</a:t>
            </a:r>
          </a:p>
          <a:p>
            <a:pPr marL="538163" indent="-363538" algn="just">
              <a:spcBef>
                <a:spcPts val="1200"/>
              </a:spcBef>
              <a:buClr>
                <a:srgbClr val="A50021"/>
              </a:buClr>
            </a:pPr>
            <a:r>
              <a:rPr lang="cs-CZ" sz="1800" b="1" dirty="0"/>
              <a:t>povinnost projednat návrh ÚS, jejíž pořízení je uloženo ÚP se zastupitelstvem obce</a:t>
            </a:r>
            <a:r>
              <a:rPr lang="cs-CZ" sz="1800" dirty="0"/>
              <a:t>, fikce souhlasu, pokud není zastupitelstvem projednána do 90 dnů od předložení</a:t>
            </a:r>
          </a:p>
          <a:p>
            <a:pPr marL="538163" indent="-363538" algn="just">
              <a:spcBef>
                <a:spcPts val="1200"/>
              </a:spcBef>
              <a:buClr>
                <a:srgbClr val="A50021"/>
              </a:buClr>
            </a:pPr>
            <a:r>
              <a:rPr lang="cs-CZ" sz="1800" dirty="0"/>
              <a:t>po schválení možnosti využití ÚS – vloží pořizovatel ÚS do NGUP</a:t>
            </a:r>
          </a:p>
          <a:p>
            <a:pPr marL="538163" indent="-363538" algn="just">
              <a:spcBef>
                <a:spcPts val="1200"/>
              </a:spcBef>
              <a:buClr>
                <a:srgbClr val="A50021"/>
              </a:buClr>
            </a:pPr>
            <a:r>
              <a:rPr lang="cs-CZ" sz="1800" dirty="0"/>
              <a:t>povinná aktualizace (prověření aktualizace ÚS) pořizovatelem do 8 let od vložení do NGUP – nutné výsledek zohlednit v NGUP, pokud tak pořizovatel neučiní </a:t>
            </a:r>
            <a:r>
              <a:rPr lang="cs-CZ" sz="1800" b="1" dirty="0"/>
              <a:t>vypustí ji MMR do 30 dnů ode dne uplynutí lhůty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591142-52C5-4B8E-A2CE-A70833A3C942}" type="slidenum">
              <a:rPr lang="sk-SK" smtClean="0"/>
              <a:pPr>
                <a:defRPr/>
              </a:pPr>
              <a:t>22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0380294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063552" y="859300"/>
            <a:ext cx="8568952" cy="364903"/>
          </a:xfrm>
        </p:spPr>
        <p:txBody>
          <a:bodyPr>
            <a:noAutofit/>
          </a:bodyPr>
          <a:lstStyle/>
          <a:p>
            <a:r>
              <a:rPr lang="cs-CZ" sz="2200" dirty="0"/>
              <a:t>Politika územního rozvoje (§ 70 a násl.)</a:t>
            </a: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2114872" y="1417779"/>
            <a:ext cx="8229600" cy="4464504"/>
          </a:xfrm>
        </p:spPr>
        <p:txBody>
          <a:bodyPr>
            <a:noAutofit/>
          </a:bodyPr>
          <a:lstStyle/>
          <a:p>
            <a:pPr marL="285750" lvl="1" indent="-285750" algn="just">
              <a:spcBef>
                <a:spcPts val="1200"/>
              </a:spcBef>
              <a:buClr>
                <a:srgbClr val="A50021"/>
              </a:buClr>
              <a:buFont typeface="Wingdings" panose="05000000000000000000" pitchFamily="2" charset="2"/>
              <a:buChar char="§"/>
            </a:pPr>
            <a:r>
              <a:rPr lang="cs-CZ" sz="1750" b="1" dirty="0">
                <a:solidFill>
                  <a:srgbClr val="1417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nástroj územního plánování </a:t>
            </a:r>
            <a:r>
              <a:rPr lang="cs-CZ" sz="1750" dirty="0">
                <a:solidFill>
                  <a:srgbClr val="1417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mezi ÚPP a ÚPD (samostatný díl)</a:t>
            </a:r>
          </a:p>
          <a:p>
            <a:pPr marL="285750" lvl="1" indent="-285750" algn="just">
              <a:spcBef>
                <a:spcPts val="1200"/>
              </a:spcBef>
              <a:buClr>
                <a:srgbClr val="A50021"/>
              </a:buClr>
              <a:buFont typeface="Wingdings" panose="05000000000000000000" pitchFamily="2" charset="2"/>
              <a:buChar char="§"/>
            </a:pPr>
            <a:r>
              <a:rPr lang="cs-CZ" sz="1750" dirty="0">
                <a:solidFill>
                  <a:srgbClr val="1417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Upravena v </a:t>
            </a:r>
            <a:r>
              <a:rPr lang="cs-CZ" sz="1750" b="1" dirty="0">
                <a:solidFill>
                  <a:srgbClr val="1417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§ 70 </a:t>
            </a:r>
            <a:r>
              <a:rPr lang="cs-CZ" sz="1750" dirty="0">
                <a:solidFill>
                  <a:srgbClr val="1417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násl.</a:t>
            </a:r>
          </a:p>
          <a:p>
            <a:pPr marL="755639" lvl="2" indent="-355600" algn="just">
              <a:spcBef>
                <a:spcPts val="1200"/>
              </a:spcBef>
              <a:buClr>
                <a:srgbClr val="A50021"/>
              </a:buClr>
              <a:buFont typeface="Wingdings" panose="05000000000000000000" pitchFamily="2" charset="2"/>
              <a:buChar char="Ø"/>
            </a:pPr>
            <a:r>
              <a:rPr lang="cs-CZ" sz="1750" dirty="0">
                <a:solidFill>
                  <a:srgbClr val="1417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strategický dokument s celostátní působností</a:t>
            </a:r>
          </a:p>
          <a:p>
            <a:pPr marL="755639" lvl="2" indent="-355600" algn="just">
              <a:spcBef>
                <a:spcPts val="1200"/>
              </a:spcBef>
              <a:buClr>
                <a:srgbClr val="A50021"/>
              </a:buClr>
              <a:buFont typeface="Wingdings" panose="05000000000000000000" pitchFamily="2" charset="2"/>
              <a:buChar char="Ø"/>
            </a:pPr>
            <a:r>
              <a:rPr lang="cs-CZ" sz="1750" dirty="0">
                <a:solidFill>
                  <a:srgbClr val="1417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obsah – nestanoví podmínky a kritéria pro rozhodování, ale koordinuje obsah všech navazujících ÚPD (§ 12 písm. q) bod 1 – všechny UPD jsou k PÚR navazující ÚPD)</a:t>
            </a:r>
          </a:p>
          <a:p>
            <a:pPr marL="755639" lvl="2" indent="-355600" algn="just">
              <a:spcBef>
                <a:spcPts val="1200"/>
              </a:spcBef>
              <a:buClr>
                <a:srgbClr val="A50021"/>
              </a:buClr>
              <a:buFont typeface="Wingdings" panose="05000000000000000000" pitchFamily="2" charset="2"/>
              <a:buChar char="Ø"/>
            </a:pPr>
            <a:r>
              <a:rPr lang="cs-CZ" sz="1750" dirty="0">
                <a:solidFill>
                  <a:srgbClr val="1417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stanoví požadavky na navazující ÚPD, </a:t>
            </a:r>
            <a:r>
              <a:rPr lang="cs-CZ" sz="1750" b="1" dirty="0">
                <a:solidFill>
                  <a:srgbClr val="1417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koncepci sídelní struktury ČR</a:t>
            </a:r>
            <a:r>
              <a:rPr lang="cs-CZ" sz="1750" dirty="0">
                <a:solidFill>
                  <a:srgbClr val="1417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celostátní priority územního plánování, záměry dopravní a technické infrastruktury mezinárodního a celostátního významu nebo záměry dopravní a technické infrastruktury přesahující svým významem území 1 kraje, rozvojové osy a oblasti a specifické oblasti celostátního nebo mezinárodního významu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D591142-52C5-4B8E-A2CE-A70833A3C942}" type="slidenum">
              <a:rPr kumimoji="0" lang="sk-S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pPr marL="0" marR="0" lvl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sk-SK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41849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91544" y="1124744"/>
            <a:ext cx="7920880" cy="360040"/>
          </a:xfrm>
        </p:spPr>
        <p:txBody>
          <a:bodyPr>
            <a:noAutofit/>
          </a:bodyPr>
          <a:lstStyle/>
          <a:p>
            <a:r>
              <a:rPr lang="cs-CZ" sz="2400" dirty="0"/>
              <a:t>Politika územního rozvoje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063552" y="1652563"/>
            <a:ext cx="7920880" cy="487278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cs-CZ" sz="1900" b="1" dirty="0"/>
              <a:t>Usnesení NSS 9 Ao 3/2009</a:t>
            </a:r>
            <a:r>
              <a:rPr lang="cs-CZ" sz="1900" dirty="0"/>
              <a:t> - 59 z 18. 11. 2009</a:t>
            </a:r>
          </a:p>
          <a:p>
            <a:pPr marL="0" indent="0" algn="just">
              <a:buNone/>
            </a:pPr>
            <a:r>
              <a:rPr lang="cs-CZ" sz="1900" dirty="0"/>
              <a:t>(2009/2010 Sb. NSS)</a:t>
            </a:r>
          </a:p>
          <a:p>
            <a:pPr marL="0" indent="0" algn="just">
              <a:buNone/>
            </a:pPr>
            <a:r>
              <a:rPr lang="cs-CZ" sz="1900" b="1" dirty="0">
                <a:solidFill>
                  <a:srgbClr val="00B050"/>
                </a:solidFill>
              </a:rPr>
              <a:t>Platné i pro NSZ </a:t>
            </a:r>
          </a:p>
          <a:p>
            <a:pPr marL="0" indent="0" algn="just">
              <a:spcBef>
                <a:spcPts val="0"/>
              </a:spcBef>
              <a:buNone/>
            </a:pPr>
            <a:endParaRPr lang="cs-CZ" sz="1900" i="1" dirty="0"/>
          </a:p>
          <a:p>
            <a:pPr marL="0" indent="0" algn="just">
              <a:spcBef>
                <a:spcPts val="0"/>
              </a:spcBef>
              <a:buNone/>
            </a:pPr>
            <a:r>
              <a:rPr lang="cs-CZ" sz="1900" i="1" dirty="0"/>
              <a:t>PÚR určuje strategii a základní podmínky pro naplňování úkolů územního plánování v jeho dalších fázích. </a:t>
            </a:r>
            <a:r>
              <a:rPr lang="cs-CZ" sz="1900" b="1" i="1" dirty="0"/>
              <a:t>Nejde o konkrétní regulaci určitého území, ale o koncepční nástroj, který je určen orgánům veřejné správy, nikoli jejím adresátům. Není proto opatřením obecné povahy a nelze napadat podle § 101a s. ř. s.</a:t>
            </a:r>
          </a:p>
          <a:p>
            <a:pPr marL="0" indent="0" algn="just">
              <a:spcBef>
                <a:spcPts val="600"/>
              </a:spcBef>
              <a:buNone/>
            </a:pPr>
            <a:r>
              <a:rPr lang="cs-CZ" sz="1900" i="1" dirty="0"/>
              <a:t>Závaznost PÚR pro pořizování ÚPD však neznamená, že by kraje při pořizování ZÚR automaticky převzaly záměry z PÚR bez dalšího hodnocení jejich dopadů či zvažování možných variant. Takový postup by byl v rozporu se zvláštními právními předpisy jako je EIA, ZOPK či SEA. 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AFF9A67-6922-2D71-2A51-D469294D51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61"/>
            <a:ext cx="2844800" cy="365125"/>
          </a:xfrm>
        </p:spPr>
        <p:txBody>
          <a:bodyPr/>
          <a:lstStyle/>
          <a:p>
            <a:pPr>
              <a:defRPr/>
            </a:pPr>
            <a:fld id="{473EEE21-BDC6-4582-999A-441C612124AB}" type="slidenum">
              <a:rPr lang="sk-SK" smtClean="0"/>
              <a:pPr>
                <a:defRPr/>
              </a:pPr>
              <a:t>24</a:t>
            </a:fld>
            <a:endParaRPr lang="sk-SK" dirty="0"/>
          </a:p>
        </p:txBody>
      </p:sp>
      <p:pic>
        <p:nvPicPr>
          <p:cNvPr id="5" name="Picture 4" descr="sbirka_2004_s">
            <a:extLst>
              <a:ext uri="{FF2B5EF4-FFF2-40B4-BE49-F238E27FC236}">
                <a16:creationId xmlns:a16="http://schemas.microsoft.com/office/drawing/2014/main" id="{36FA91E8-B844-7D6B-8BD9-F2712C4915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7024" y="933525"/>
            <a:ext cx="1295400" cy="170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3C87D3A9-454F-AE46-22AA-D0B4DE2EC3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9776" y="2347576"/>
            <a:ext cx="336423" cy="361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959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063552" y="848412"/>
            <a:ext cx="8568952" cy="364903"/>
          </a:xfrm>
        </p:spPr>
        <p:txBody>
          <a:bodyPr>
            <a:noAutofit/>
          </a:bodyPr>
          <a:lstStyle/>
          <a:p>
            <a:r>
              <a:rPr lang="cs-CZ" sz="2200" dirty="0"/>
              <a:t>Pořízení a změna PÚR (§ 71a až 71e)</a:t>
            </a: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2114872" y="1367544"/>
            <a:ext cx="8229600" cy="4127482"/>
          </a:xfrm>
        </p:spPr>
        <p:txBody>
          <a:bodyPr>
            <a:noAutofit/>
          </a:bodyPr>
          <a:lstStyle/>
          <a:p>
            <a:pPr marL="355600" lvl="2" indent="-355600" algn="just">
              <a:spcBef>
                <a:spcPts val="600"/>
              </a:spcBef>
              <a:buClr>
                <a:srgbClr val="A50021"/>
              </a:buClr>
              <a:buFont typeface="Wingdings" panose="05000000000000000000" pitchFamily="2" charset="2"/>
              <a:buChar char="§"/>
            </a:pPr>
            <a:r>
              <a:rPr lang="cs-CZ" sz="1900" dirty="0">
                <a:cs typeface="Arial" panose="020B0604020202020204" pitchFamily="34" charset="0"/>
              </a:rPr>
              <a:t>Pořizuje MMR</a:t>
            </a:r>
          </a:p>
          <a:p>
            <a:pPr marL="722313" lvl="2" indent="-355600" algn="just">
              <a:spcBef>
                <a:spcPts val="600"/>
              </a:spcBef>
              <a:buClr>
                <a:srgbClr val="A50021"/>
              </a:buClr>
              <a:buFont typeface="Wingdings" panose="05000000000000000000" pitchFamily="2" charset="2"/>
              <a:buChar char="Ø"/>
            </a:pPr>
            <a:r>
              <a:rPr lang="cs-CZ" sz="1900" dirty="0">
                <a:cs typeface="Arial" panose="020B0604020202020204" pitchFamily="34" charset="0"/>
              </a:rPr>
              <a:t>projednává se formou MPŘ (neuplatňují se stanoviska)</a:t>
            </a:r>
          </a:p>
          <a:p>
            <a:pPr marL="722313" lvl="2" indent="-355600" algn="just">
              <a:spcBef>
                <a:spcPts val="600"/>
              </a:spcBef>
              <a:buClr>
                <a:srgbClr val="A50021"/>
              </a:buClr>
              <a:buFont typeface="Wingdings" panose="05000000000000000000" pitchFamily="2" charset="2"/>
              <a:buChar char="Ø"/>
            </a:pPr>
            <a:r>
              <a:rPr lang="cs-CZ" sz="1900" dirty="0">
                <a:cs typeface="Arial" panose="020B0604020202020204" pitchFamily="34" charset="0"/>
              </a:rPr>
              <a:t>připomínky lze uplatnit do 60 dnů od zveřejnění návrhu v NGUP</a:t>
            </a:r>
          </a:p>
          <a:p>
            <a:pPr marL="722313" lvl="2" indent="-355600" algn="just">
              <a:spcBef>
                <a:spcPts val="600"/>
              </a:spcBef>
              <a:buClr>
                <a:srgbClr val="A50021"/>
              </a:buClr>
              <a:buFont typeface="Wingdings" panose="05000000000000000000" pitchFamily="2" charset="2"/>
              <a:buChar char="Ø"/>
            </a:pPr>
            <a:r>
              <a:rPr lang="cs-CZ" sz="1900" dirty="0">
                <a:cs typeface="Arial" panose="020B0604020202020204" pitchFamily="34" charset="0"/>
              </a:rPr>
              <a:t>nekoná se veřejné projednání</a:t>
            </a:r>
          </a:p>
          <a:p>
            <a:pPr marL="355600" lvl="2" indent="-355600" algn="just">
              <a:spcBef>
                <a:spcPts val="600"/>
              </a:spcBef>
              <a:buClr>
                <a:srgbClr val="A50021"/>
              </a:buClr>
              <a:buFont typeface="Wingdings" panose="05000000000000000000" pitchFamily="2" charset="2"/>
              <a:buChar char="§"/>
            </a:pPr>
            <a:r>
              <a:rPr lang="cs-CZ" sz="1900" dirty="0">
                <a:cs typeface="Arial" panose="020B0604020202020204" pitchFamily="34" charset="0"/>
              </a:rPr>
              <a:t>Schvaluje vláda</a:t>
            </a:r>
          </a:p>
          <a:p>
            <a:pPr marL="355600" lvl="2" indent="-355600" algn="just">
              <a:spcBef>
                <a:spcPts val="600"/>
              </a:spcBef>
              <a:buClr>
                <a:srgbClr val="A50021"/>
              </a:buClr>
              <a:buFont typeface="Wingdings" panose="05000000000000000000" pitchFamily="2" charset="2"/>
              <a:buChar char="§"/>
            </a:pPr>
            <a:r>
              <a:rPr lang="cs-CZ" sz="1900" dirty="0">
                <a:cs typeface="Arial" panose="020B0604020202020204" pitchFamily="34" charset="0"/>
              </a:rPr>
              <a:t>Vyhodnocuje se a mění se po 4 letech</a:t>
            </a:r>
          </a:p>
          <a:p>
            <a:pPr marL="722313" lvl="2" indent="-355600" algn="just">
              <a:spcBef>
                <a:spcPts val="600"/>
              </a:spcBef>
              <a:buClr>
                <a:srgbClr val="A50021"/>
              </a:buClr>
              <a:buFont typeface="Wingdings" panose="05000000000000000000" pitchFamily="2" charset="2"/>
              <a:buChar char="Ø"/>
            </a:pPr>
            <a:r>
              <a:rPr lang="cs-CZ" sz="1900" dirty="0">
                <a:cs typeface="Arial" panose="020B0604020202020204" pitchFamily="34" charset="0"/>
              </a:rPr>
              <a:t>MMR ve spolupráci s ministerstvy jinými ústředními a správními orgány a kraji zpracovává </a:t>
            </a:r>
            <a:r>
              <a:rPr lang="cs-CZ" sz="1900" b="1" dirty="0">
                <a:cs typeface="Arial" panose="020B0604020202020204" pitchFamily="34" charset="0"/>
              </a:rPr>
              <a:t>zprávu o plnění</a:t>
            </a:r>
          </a:p>
          <a:p>
            <a:pPr marL="722313" lvl="2" indent="-355600" algn="just">
              <a:spcBef>
                <a:spcPts val="600"/>
              </a:spcBef>
              <a:buClr>
                <a:srgbClr val="A50021"/>
              </a:buClr>
              <a:buFont typeface="Wingdings" panose="05000000000000000000" pitchFamily="2" charset="2"/>
              <a:buChar char="Ø"/>
            </a:pPr>
            <a:r>
              <a:rPr lang="cs-CZ" sz="1900" dirty="0">
                <a:cs typeface="Arial" panose="020B0604020202020204" pitchFamily="34" charset="0"/>
              </a:rPr>
              <a:t>návrh na změnu může podat i rada kraje z důvodu veřejného zájmu</a:t>
            </a:r>
          </a:p>
          <a:p>
            <a:pPr marL="285750" lvl="1" indent="-285750" algn="just">
              <a:spcBef>
                <a:spcPts val="600"/>
              </a:spcBef>
              <a:buClr>
                <a:srgbClr val="A50021"/>
              </a:buClr>
              <a:buFont typeface="Wingdings" panose="05000000000000000000" pitchFamily="2" charset="2"/>
              <a:buChar char="§"/>
            </a:pPr>
            <a:r>
              <a:rPr lang="cs-CZ" sz="1900" dirty="0">
                <a:cs typeface="Arial" panose="020B0604020202020204" pitchFamily="34" charset="0"/>
              </a:rPr>
              <a:t>Podle § 318/1 se za PUR považuje stávající PUR schválená vládou podle § 31 StavZ 2006 ze dne 20. 7. 2009, ve znění jejích aktualizací č. 1 – 6, dostupná zde: </a:t>
            </a:r>
            <a:r>
              <a:rPr lang="cs-CZ" sz="1900" dirty="0">
                <a:solidFill>
                  <a:srgbClr val="141760"/>
                </a:solidFill>
                <a:cs typeface="Arial" panose="020B0604020202020204" pitchFamily="34" charset="0"/>
                <a:hlinkClick r:id="rId3"/>
              </a:rPr>
              <a:t>https://www.mmr.cz/cs/ministerstvo/stavebni-pravo/koncepce-a-strategie/politika-uzemniho-rozvoje-ceske-republiky</a:t>
            </a:r>
            <a:r>
              <a:rPr lang="cs-CZ" sz="1900" dirty="0">
                <a:solidFill>
                  <a:srgbClr val="141760"/>
                </a:solidFill>
                <a:cs typeface="Arial" panose="020B0604020202020204" pitchFamily="34" charset="0"/>
              </a:rPr>
              <a:t> </a:t>
            </a:r>
          </a:p>
          <a:p>
            <a:pPr marL="722313" lvl="2" indent="-355600" algn="just">
              <a:spcBef>
                <a:spcPts val="600"/>
              </a:spcBef>
              <a:buClr>
                <a:srgbClr val="A50021"/>
              </a:buClr>
              <a:buFont typeface="Wingdings" panose="05000000000000000000" pitchFamily="2" charset="2"/>
              <a:buChar char="Ø"/>
            </a:pPr>
            <a:endParaRPr lang="cs-CZ" sz="1900" dirty="0">
              <a:solidFill>
                <a:srgbClr val="141760"/>
              </a:solidFill>
              <a:cs typeface="Arial" panose="020B0604020202020204" pitchFamily="34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D591142-52C5-4B8E-A2CE-A70833A3C942}" type="slidenum">
              <a:rPr kumimoji="0" lang="sk-S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pPr marL="0" marR="0" lvl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sk-SK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56922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078FDCC9-43D4-4D2E-8ADE-1248DB83609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50285437"/>
              </p:ext>
            </p:extLst>
          </p:nvPr>
        </p:nvGraphicFramePr>
        <p:xfrm>
          <a:off x="838200" y="1128936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Nadpis 1">
            <a:extLst>
              <a:ext uri="{FF2B5EF4-FFF2-40B4-BE49-F238E27FC236}">
                <a16:creationId xmlns:a16="http://schemas.microsoft.com/office/drawing/2014/main" id="{F9C4B2EE-71FA-45C5-B570-A0B1C0FE5A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2566" y="164051"/>
            <a:ext cx="9541234" cy="960733"/>
          </a:xfrm>
        </p:spPr>
        <p:txBody>
          <a:bodyPr>
            <a:noAutofit/>
          </a:bodyPr>
          <a:lstStyle/>
          <a:p>
            <a:r>
              <a:rPr lang="cs-CZ" altLang="cs-CZ" sz="2200" dirty="0"/>
              <a:t>Územně plánovací dokumentace (ÚPD)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4F9DFC41-B61D-4D77-A822-0F25AFC6D4B5}"/>
              </a:ext>
            </a:extLst>
          </p:cNvPr>
          <p:cNvSpPr txBox="1"/>
          <p:nvPr/>
        </p:nvSpPr>
        <p:spPr>
          <a:xfrm>
            <a:off x="7642406" y="1577071"/>
            <a:ext cx="14686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rgbClr val="141760"/>
                </a:solidFill>
                <a:effectLst/>
                <a:uLnTx/>
                <a:uFillTx/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Celá ČR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2B214A7D-F054-421A-912D-252CCA39D2AD}"/>
              </a:ext>
            </a:extLst>
          </p:cNvPr>
          <p:cNvSpPr txBox="1"/>
          <p:nvPr/>
        </p:nvSpPr>
        <p:spPr>
          <a:xfrm>
            <a:off x="7642406" y="2772902"/>
            <a:ext cx="17492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sk-SK"/>
            </a:defPPr>
            <a:lvl1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b="0" i="0" u="none" strike="noStrike" cap="none" spc="0" normalizeH="0" baseline="0">
                <a:ln>
                  <a:noFill/>
                </a:ln>
                <a:solidFill>
                  <a:srgbClr val="141760"/>
                </a:solidFill>
                <a:effectLst/>
                <a:uLnTx/>
                <a:uFillTx/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Území kraje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ED0150E1-83CB-4372-910E-F38FADE28404}"/>
              </a:ext>
            </a:extLst>
          </p:cNvPr>
          <p:cNvSpPr txBox="1"/>
          <p:nvPr/>
        </p:nvSpPr>
        <p:spPr>
          <a:xfrm>
            <a:off x="7642406" y="3906628"/>
            <a:ext cx="17492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Území </a:t>
            </a:r>
            <a:r>
              <a:rPr lang="cs-CZ" dirty="0">
                <a:solidFill>
                  <a:prstClr val="black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obce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45FF0842-87D2-4FC6-909C-AF170C001329}"/>
              </a:ext>
            </a:extLst>
          </p:cNvPr>
          <p:cNvSpPr txBox="1"/>
          <p:nvPr/>
        </p:nvSpPr>
        <p:spPr>
          <a:xfrm>
            <a:off x="7642406" y="5049777"/>
            <a:ext cx="14686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rgbClr val="141760"/>
                </a:solidFill>
                <a:effectLst/>
                <a:uLnTx/>
                <a:uFillTx/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Část obce</a:t>
            </a:r>
          </a:p>
        </p:txBody>
      </p:sp>
      <p:grpSp>
        <p:nvGrpSpPr>
          <p:cNvPr id="10" name="Skupina 9">
            <a:extLst>
              <a:ext uri="{FF2B5EF4-FFF2-40B4-BE49-F238E27FC236}">
                <a16:creationId xmlns:a16="http://schemas.microsoft.com/office/drawing/2014/main" id="{01502C35-4B03-4DD5-A5C9-65E47BD13960}"/>
              </a:ext>
            </a:extLst>
          </p:cNvPr>
          <p:cNvGrpSpPr/>
          <p:nvPr/>
        </p:nvGrpSpPr>
        <p:grpSpPr>
          <a:xfrm>
            <a:off x="1812567" y="4187697"/>
            <a:ext cx="2400309" cy="790379"/>
            <a:chOff x="4057645" y="3558833"/>
            <a:chExt cx="2400309" cy="790379"/>
          </a:xfrm>
        </p:grpSpPr>
        <p:sp>
          <p:nvSpPr>
            <p:cNvPr id="11" name="Obdélník: se zakulacenými rohy 10">
              <a:extLst>
                <a:ext uri="{FF2B5EF4-FFF2-40B4-BE49-F238E27FC236}">
                  <a16:creationId xmlns:a16="http://schemas.microsoft.com/office/drawing/2014/main" id="{A2B28688-17CF-4779-8AF7-F387B5824F51}"/>
                </a:ext>
              </a:extLst>
            </p:cNvPr>
            <p:cNvSpPr/>
            <p:nvPr/>
          </p:nvSpPr>
          <p:spPr>
            <a:xfrm>
              <a:off x="4057645" y="3558833"/>
              <a:ext cx="2400309" cy="790379"/>
            </a:xfrm>
            <a:prstGeom prst="roundRect">
              <a:avLst>
                <a:gd name="adj" fmla="val 10000"/>
              </a:avLst>
            </a:prstGeom>
            <a:solidFill>
              <a:srgbClr val="C2B07C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cs-CZ"/>
            </a:p>
          </p:txBody>
        </p:sp>
        <p:sp>
          <p:nvSpPr>
            <p:cNvPr id="12" name="Obdélník: se zakulacenými rohy 4">
              <a:extLst>
                <a:ext uri="{FF2B5EF4-FFF2-40B4-BE49-F238E27FC236}">
                  <a16:creationId xmlns:a16="http://schemas.microsoft.com/office/drawing/2014/main" id="{16A0616B-5979-470E-938D-79065B9A3FAC}"/>
                </a:ext>
              </a:extLst>
            </p:cNvPr>
            <p:cNvSpPr txBox="1"/>
            <p:nvPr/>
          </p:nvSpPr>
          <p:spPr>
            <a:xfrm>
              <a:off x="4080794" y="3581982"/>
              <a:ext cx="2354011" cy="744081"/>
            </a:xfrm>
            <a:prstGeom prst="rect">
              <a:avLst/>
            </a:prstGeom>
            <a:solidFill>
              <a:srgbClr val="002060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marL="0" marR="0" lvl="0" indent="0" algn="ctr" defTabSz="8001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pen Sans Extrabold" panose="020B0906030804020204" pitchFamily="34" charset="0"/>
                  <a:ea typeface="Open Sans Extrabold" panose="020B0906030804020204" pitchFamily="34" charset="0"/>
                  <a:cs typeface="Open Sans Extrabold" panose="020B0906030804020204" pitchFamily="34" charset="0"/>
                </a:rPr>
                <a:t>ÚP pro část Prahy</a:t>
              </a:r>
            </a:p>
          </p:txBody>
        </p:sp>
      </p:grpSp>
      <p:grpSp>
        <p:nvGrpSpPr>
          <p:cNvPr id="13" name="Skupina 12">
            <a:extLst>
              <a:ext uri="{FF2B5EF4-FFF2-40B4-BE49-F238E27FC236}">
                <a16:creationId xmlns:a16="http://schemas.microsoft.com/office/drawing/2014/main" id="{6C877CFA-DADC-4C4A-ACA5-7384AC0B07BA}"/>
              </a:ext>
            </a:extLst>
          </p:cNvPr>
          <p:cNvGrpSpPr/>
          <p:nvPr/>
        </p:nvGrpSpPr>
        <p:grpSpPr>
          <a:xfrm rot="4470811">
            <a:off x="4371759" y="4250450"/>
            <a:ext cx="355670" cy="296392"/>
            <a:chOff x="5079964" y="3213042"/>
            <a:chExt cx="355670" cy="296392"/>
          </a:xfrm>
          <a:solidFill>
            <a:srgbClr val="C00000"/>
          </a:solidFill>
        </p:grpSpPr>
        <p:sp>
          <p:nvSpPr>
            <p:cNvPr id="14" name="Šipka: doprava 13">
              <a:extLst>
                <a:ext uri="{FF2B5EF4-FFF2-40B4-BE49-F238E27FC236}">
                  <a16:creationId xmlns:a16="http://schemas.microsoft.com/office/drawing/2014/main" id="{6545821F-D02E-46AD-A857-BB951AE3AE6C}"/>
                </a:ext>
              </a:extLst>
            </p:cNvPr>
            <p:cNvSpPr/>
            <p:nvPr/>
          </p:nvSpPr>
          <p:spPr>
            <a:xfrm rot="5400000">
              <a:off x="5109603" y="3183403"/>
              <a:ext cx="296392" cy="355670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cs-CZ"/>
            </a:p>
          </p:txBody>
        </p:sp>
        <p:sp>
          <p:nvSpPr>
            <p:cNvPr id="15" name="Šipka: doprava 4">
              <a:extLst>
                <a:ext uri="{FF2B5EF4-FFF2-40B4-BE49-F238E27FC236}">
                  <a16:creationId xmlns:a16="http://schemas.microsoft.com/office/drawing/2014/main" id="{DF37C685-E073-45F8-AE47-383A06397837}"/>
                </a:ext>
              </a:extLst>
            </p:cNvPr>
            <p:cNvSpPr txBox="1"/>
            <p:nvPr/>
          </p:nvSpPr>
          <p:spPr>
            <a:xfrm>
              <a:off x="5151098" y="3213042"/>
              <a:ext cx="213402" cy="20747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marR="0" lvl="0" indent="0" algn="ctr" defTabSz="6223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" name="Skupina 2">
            <a:extLst>
              <a:ext uri="{FF2B5EF4-FFF2-40B4-BE49-F238E27FC236}">
                <a16:creationId xmlns:a16="http://schemas.microsoft.com/office/drawing/2014/main" id="{60801904-8B6A-2E64-D9BC-E840E7A6074F}"/>
              </a:ext>
            </a:extLst>
          </p:cNvPr>
          <p:cNvGrpSpPr/>
          <p:nvPr/>
        </p:nvGrpSpPr>
        <p:grpSpPr>
          <a:xfrm>
            <a:off x="1739342" y="1128936"/>
            <a:ext cx="2400309" cy="790379"/>
            <a:chOff x="4057645" y="3558833"/>
            <a:chExt cx="2400309" cy="790379"/>
          </a:xfrm>
        </p:grpSpPr>
        <p:sp>
          <p:nvSpPr>
            <p:cNvPr id="16" name="Obdélník: se zakulacenými rohy 15">
              <a:extLst>
                <a:ext uri="{FF2B5EF4-FFF2-40B4-BE49-F238E27FC236}">
                  <a16:creationId xmlns:a16="http://schemas.microsoft.com/office/drawing/2014/main" id="{F3431D75-FA39-503C-42F5-4978827A66ED}"/>
                </a:ext>
              </a:extLst>
            </p:cNvPr>
            <p:cNvSpPr/>
            <p:nvPr/>
          </p:nvSpPr>
          <p:spPr>
            <a:xfrm>
              <a:off x="4057645" y="3558833"/>
              <a:ext cx="2400309" cy="790379"/>
            </a:xfrm>
            <a:prstGeom prst="roundRect">
              <a:avLst>
                <a:gd name="adj" fmla="val 10000"/>
              </a:avLst>
            </a:prstGeom>
            <a:solidFill>
              <a:srgbClr val="C2B07C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cs-CZ"/>
            </a:p>
          </p:txBody>
        </p:sp>
        <p:sp>
          <p:nvSpPr>
            <p:cNvPr id="17" name="Obdélník: se zakulacenými rohy 4">
              <a:extLst>
                <a:ext uri="{FF2B5EF4-FFF2-40B4-BE49-F238E27FC236}">
                  <a16:creationId xmlns:a16="http://schemas.microsoft.com/office/drawing/2014/main" id="{173F816E-8B51-9F77-8D26-4B5B435431C6}"/>
                </a:ext>
              </a:extLst>
            </p:cNvPr>
            <p:cNvSpPr txBox="1"/>
            <p:nvPr/>
          </p:nvSpPr>
          <p:spPr>
            <a:xfrm>
              <a:off x="4080794" y="3581982"/>
              <a:ext cx="2354011" cy="744081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marL="0" marR="0" lvl="0" indent="0" algn="ctr" defTabSz="8001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pen Sans Extrabold" panose="020B0906030804020204" pitchFamily="34" charset="0"/>
                  <a:ea typeface="Open Sans Extrabold" panose="020B0906030804020204" pitchFamily="34" charset="0"/>
                  <a:cs typeface="Open Sans Extrabold" panose="020B0906030804020204" pitchFamily="34" charset="0"/>
                </a:rPr>
                <a:t>Politika </a:t>
              </a:r>
            </a:p>
            <a:p>
              <a:pPr marL="0" marR="0" lvl="0" indent="0" algn="ctr" defTabSz="8001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pen Sans Extrabold" panose="020B0906030804020204" pitchFamily="34" charset="0"/>
                  <a:ea typeface="Open Sans Extrabold" panose="020B0906030804020204" pitchFamily="34" charset="0"/>
                  <a:cs typeface="Open Sans Extrabold" panose="020B0906030804020204" pitchFamily="34" charset="0"/>
                </a:rPr>
                <a:t>územního rozvoje</a:t>
              </a:r>
            </a:p>
          </p:txBody>
        </p:sp>
      </p:grpSp>
      <p:grpSp>
        <p:nvGrpSpPr>
          <p:cNvPr id="18" name="Skupina 17">
            <a:extLst>
              <a:ext uri="{FF2B5EF4-FFF2-40B4-BE49-F238E27FC236}">
                <a16:creationId xmlns:a16="http://schemas.microsoft.com/office/drawing/2014/main" id="{47A74722-81EE-532A-1C68-258540B25194}"/>
              </a:ext>
            </a:extLst>
          </p:cNvPr>
          <p:cNvGrpSpPr/>
          <p:nvPr/>
        </p:nvGrpSpPr>
        <p:grpSpPr>
          <a:xfrm rot="16200000">
            <a:off x="4394870" y="1560986"/>
            <a:ext cx="355670" cy="296392"/>
            <a:chOff x="5079964" y="3213042"/>
            <a:chExt cx="355670" cy="296392"/>
          </a:xfrm>
          <a:solidFill>
            <a:srgbClr val="C00000"/>
          </a:solidFill>
        </p:grpSpPr>
        <p:sp>
          <p:nvSpPr>
            <p:cNvPr id="19" name="Šipka: doprava 18">
              <a:extLst>
                <a:ext uri="{FF2B5EF4-FFF2-40B4-BE49-F238E27FC236}">
                  <a16:creationId xmlns:a16="http://schemas.microsoft.com/office/drawing/2014/main" id="{47D1DC7D-4743-C2FD-0071-9C964DCFE97B}"/>
                </a:ext>
              </a:extLst>
            </p:cNvPr>
            <p:cNvSpPr/>
            <p:nvPr/>
          </p:nvSpPr>
          <p:spPr>
            <a:xfrm rot="5400000">
              <a:off x="5109603" y="3183403"/>
              <a:ext cx="296392" cy="355670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cs-CZ"/>
            </a:p>
          </p:txBody>
        </p:sp>
        <p:sp>
          <p:nvSpPr>
            <p:cNvPr id="20" name="Šipka: doprava 4">
              <a:extLst>
                <a:ext uri="{FF2B5EF4-FFF2-40B4-BE49-F238E27FC236}">
                  <a16:creationId xmlns:a16="http://schemas.microsoft.com/office/drawing/2014/main" id="{2B56FDB2-ECD4-2099-1DFB-6EB03E6663D5}"/>
                </a:ext>
              </a:extLst>
            </p:cNvPr>
            <p:cNvSpPr txBox="1"/>
            <p:nvPr/>
          </p:nvSpPr>
          <p:spPr>
            <a:xfrm>
              <a:off x="5151098" y="3213042"/>
              <a:ext cx="213402" cy="20747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marR="0" lvl="0" indent="0" algn="ctr" defTabSz="6223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1" name="Zástupný symbol pro číslo snímku 3">
            <a:extLst>
              <a:ext uri="{FF2B5EF4-FFF2-40B4-BE49-F238E27FC236}">
                <a16:creationId xmlns:a16="http://schemas.microsoft.com/office/drawing/2014/main" id="{2EA9FEF6-DBF7-ADCD-BE7B-CF4D44CF85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61"/>
            <a:ext cx="2844800" cy="365125"/>
          </a:xfrm>
        </p:spPr>
        <p:txBody>
          <a:bodyPr/>
          <a:lstStyle/>
          <a:p>
            <a:pPr>
              <a:defRPr/>
            </a:pPr>
            <a:fld id="{473EEE21-BDC6-4582-999A-441C612124AB}" type="slidenum">
              <a:rPr lang="sk-SK" smtClean="0"/>
              <a:pPr>
                <a:defRPr/>
              </a:pPr>
              <a:t>26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6129087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063552" y="902842"/>
            <a:ext cx="8568952" cy="364903"/>
          </a:xfrm>
        </p:spPr>
        <p:txBody>
          <a:bodyPr>
            <a:noAutofit/>
          </a:bodyPr>
          <a:lstStyle/>
          <a:p>
            <a:r>
              <a:rPr lang="cs-CZ" sz="2200" dirty="0"/>
              <a:t>Zachována hierarchie navazujících ÚPD</a:t>
            </a: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2063552" y="1500674"/>
            <a:ext cx="8568952" cy="4353347"/>
          </a:xfrm>
        </p:spPr>
        <p:txBody>
          <a:bodyPr>
            <a:noAutofit/>
          </a:bodyPr>
          <a:lstStyle/>
          <a:p>
            <a:pPr marL="271456" lvl="1" indent="-271456" algn="just">
              <a:spcBef>
                <a:spcPts val="1800"/>
              </a:spcBef>
              <a:buFont typeface="+mj-lt"/>
              <a:buAutoNum type="arabicPeriod"/>
            </a:pPr>
            <a:r>
              <a:rPr lang="cs-CZ" sz="1900" b="1" dirty="0">
                <a:solidFill>
                  <a:srgbClr val="1417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Celostátní ÚPD </a:t>
            </a:r>
            <a:r>
              <a:rPr lang="cs-CZ" sz="1900" dirty="0">
                <a:solidFill>
                  <a:srgbClr val="1417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strategické a koncepční povahy, na základě které však bude možné i přímo povolovat některé celostátně významné infrastrukturní stavby, nikoli jako dnešní PÚR (</a:t>
            </a:r>
            <a:r>
              <a:rPr lang="cs-CZ" sz="1900" b="1" dirty="0">
                <a:solidFill>
                  <a:srgbClr val="1417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územní rozvojový plán</a:t>
            </a:r>
            <a:r>
              <a:rPr lang="cs-CZ" sz="1900" dirty="0">
                <a:solidFill>
                  <a:srgbClr val="1417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271456" lvl="1" indent="-271456" algn="just">
              <a:spcBef>
                <a:spcPts val="1800"/>
              </a:spcBef>
              <a:buFont typeface="+mj-lt"/>
              <a:buAutoNum type="arabicPeriod"/>
            </a:pPr>
            <a:r>
              <a:rPr lang="cs-CZ" sz="1900" b="1" dirty="0">
                <a:solidFill>
                  <a:srgbClr val="1417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Krajské ÚPD </a:t>
            </a:r>
            <a:r>
              <a:rPr lang="cs-CZ" sz="1900" dirty="0">
                <a:solidFill>
                  <a:srgbClr val="1417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území kraje a hl. m. Prahy, zejména koordinace nadmístních otázek v území (zásady územního rozvoje)</a:t>
            </a:r>
          </a:p>
          <a:p>
            <a:pPr marL="271456" lvl="1" indent="-271456" algn="just">
              <a:spcBef>
                <a:spcPts val="1800"/>
              </a:spcBef>
              <a:buFont typeface="+mj-lt"/>
              <a:buAutoNum type="arabicPeriod"/>
            </a:pPr>
            <a:r>
              <a:rPr lang="cs-CZ" sz="1900" b="1" dirty="0">
                <a:solidFill>
                  <a:srgbClr val="1417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Místní ÚPD </a:t>
            </a:r>
            <a:r>
              <a:rPr lang="cs-CZ" sz="1900" dirty="0">
                <a:solidFill>
                  <a:srgbClr val="1417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(území obce nebo části obce, dělení dle podrobnosti na územní plány a dobrovolné regulační plány)</a:t>
            </a:r>
          </a:p>
          <a:p>
            <a:pPr marL="0" lvl="1" indent="0" algn="just">
              <a:spcBef>
                <a:spcPts val="1800"/>
              </a:spcBef>
              <a:buNone/>
            </a:pPr>
            <a:r>
              <a:rPr lang="cs-CZ" sz="1900" b="1" dirty="0">
                <a:solidFill>
                  <a:srgbClr val="1417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Všechny tři stupně jsou ve vztahu vzájemné nad/podřazenosti </a:t>
            </a:r>
          </a:p>
          <a:p>
            <a:pPr marL="0" lvl="1" indent="0" algn="just">
              <a:spcBef>
                <a:spcPts val="1800"/>
              </a:spcBef>
              <a:buNone/>
            </a:pPr>
            <a:r>
              <a:rPr lang="cs-CZ" sz="1900" b="1" u="sng" dirty="0">
                <a:solidFill>
                  <a:srgbClr val="1417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Všechny jsou závazné a přímo umožňují rozhodování v území! </a:t>
            </a:r>
          </a:p>
          <a:p>
            <a:pPr marL="0" lvl="1" indent="0" algn="just">
              <a:spcBef>
                <a:spcPts val="1800"/>
              </a:spcBef>
              <a:buNone/>
            </a:pPr>
            <a:r>
              <a:rPr lang="cs-CZ" sz="1900" dirty="0">
                <a:solidFill>
                  <a:srgbClr val="1417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případě rozporu mezi vrstvami ÚPD princip </a:t>
            </a:r>
            <a:r>
              <a:rPr lang="cs-CZ" sz="1900" b="1" dirty="0">
                <a:solidFill>
                  <a:srgbClr val="1417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neaplikace </a:t>
            </a:r>
            <a:r>
              <a:rPr lang="cs-CZ" sz="1900" dirty="0">
                <a:solidFill>
                  <a:srgbClr val="1417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nižší vrstvy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D591142-52C5-4B8E-A2CE-A70833A3C942}" type="slidenum">
              <a:rPr kumimoji="0" lang="sk-S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pPr marL="0" marR="0" lvl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sk-SK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12828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063552" y="1196757"/>
            <a:ext cx="8568952" cy="364903"/>
          </a:xfrm>
        </p:spPr>
        <p:txBody>
          <a:bodyPr>
            <a:noAutofit/>
          </a:bodyPr>
          <a:lstStyle/>
          <a:p>
            <a:r>
              <a:rPr lang="cs-CZ" sz="2200" dirty="0"/>
              <a:t>Forma a obsah ÚPD</a:t>
            </a: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2114872" y="1811965"/>
            <a:ext cx="8229600" cy="4353347"/>
          </a:xfrm>
        </p:spPr>
        <p:txBody>
          <a:bodyPr>
            <a:normAutofit/>
          </a:bodyPr>
          <a:lstStyle/>
          <a:p>
            <a:pPr marL="355600" lvl="2" indent="-355600" algn="just">
              <a:spcBef>
                <a:spcPts val="1800"/>
              </a:spcBef>
              <a:buClr>
                <a:srgbClr val="A50021"/>
              </a:buClr>
              <a:buFont typeface="Wingdings" panose="05000000000000000000" pitchFamily="2" charset="2"/>
              <a:buChar char="§"/>
            </a:pPr>
            <a:r>
              <a:rPr lang="cs-CZ" dirty="0">
                <a:solidFill>
                  <a:srgbClr val="1417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Vydává se formou opatření obecné povahy</a:t>
            </a:r>
          </a:p>
          <a:p>
            <a:pPr marL="355600" lvl="2" indent="-355600" algn="just">
              <a:spcBef>
                <a:spcPts val="1800"/>
              </a:spcBef>
              <a:buClr>
                <a:srgbClr val="A50021"/>
              </a:buClr>
              <a:buFont typeface="Wingdings" panose="05000000000000000000" pitchFamily="2" charset="2"/>
              <a:buChar char="§"/>
            </a:pPr>
            <a:r>
              <a:rPr lang="cs-CZ" dirty="0">
                <a:solidFill>
                  <a:srgbClr val="1417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Obsahy a struktura stanoveny v přílohách 6 až 9</a:t>
            </a:r>
          </a:p>
          <a:p>
            <a:pPr marL="355600" lvl="2" indent="-355600" algn="just">
              <a:spcBef>
                <a:spcPts val="1800"/>
              </a:spcBef>
              <a:buClr>
                <a:srgbClr val="A50021"/>
              </a:buClr>
              <a:buFont typeface="Wingdings" panose="05000000000000000000" pitchFamily="2" charset="2"/>
              <a:buChar char="§"/>
            </a:pPr>
            <a:r>
              <a:rPr lang="cs-CZ" dirty="0">
                <a:solidFill>
                  <a:srgbClr val="1417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ÚPD a odůvodnění ÚPD obsahuje textovou a grafickou část</a:t>
            </a:r>
          </a:p>
          <a:p>
            <a:pPr marL="355600" lvl="2" indent="-355600" algn="just">
              <a:spcBef>
                <a:spcPts val="1800"/>
              </a:spcBef>
              <a:buClr>
                <a:srgbClr val="A50021"/>
              </a:buClr>
              <a:buFont typeface="Wingdings" panose="05000000000000000000" pitchFamily="2" charset="2"/>
              <a:buChar char="§"/>
            </a:pPr>
            <a:r>
              <a:rPr lang="cs-CZ" dirty="0">
                <a:solidFill>
                  <a:srgbClr val="1417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Nesmí obsahovat podrobnosti náležející navazující ÚPD/rozhodnutí</a:t>
            </a:r>
          </a:p>
          <a:p>
            <a:pPr marL="355600" lvl="2" indent="-355600" algn="just">
              <a:spcBef>
                <a:spcPts val="1800"/>
              </a:spcBef>
              <a:buClr>
                <a:srgbClr val="A50021"/>
              </a:buClr>
              <a:buFont typeface="Wingdings" panose="05000000000000000000" pitchFamily="2" charset="2"/>
              <a:buChar char="§"/>
            </a:pPr>
            <a:r>
              <a:rPr lang="cs-CZ" dirty="0">
                <a:solidFill>
                  <a:srgbClr val="1417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Je-li to účelné, </a:t>
            </a:r>
            <a:r>
              <a:rPr lang="cs-CZ" b="1" dirty="0">
                <a:solidFill>
                  <a:srgbClr val="1417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navazující ÚPD zpřesňuje </a:t>
            </a:r>
            <a:r>
              <a:rPr lang="cs-CZ" dirty="0">
                <a:solidFill>
                  <a:srgbClr val="1417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rozsah ploch a koridorů vymezených v nadřazené ÚPD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D591142-52C5-4B8E-A2CE-A70833A3C942}" type="slidenum">
              <a:rPr kumimoji="0" lang="sk-S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pPr marL="0" marR="0" lvl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sk-SK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905663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063552" y="957265"/>
            <a:ext cx="8568952" cy="364902"/>
          </a:xfrm>
        </p:spPr>
        <p:txBody>
          <a:bodyPr>
            <a:noAutofit/>
          </a:bodyPr>
          <a:lstStyle/>
          <a:p>
            <a:r>
              <a:rPr lang="cs-CZ" sz="2200" dirty="0"/>
              <a:t>Územní rozvojový plán (ÚRP) 1/3</a:t>
            </a: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2063552" y="1631303"/>
            <a:ext cx="8229600" cy="4353347"/>
          </a:xfrm>
        </p:spPr>
        <p:txBody>
          <a:bodyPr>
            <a:noAutofit/>
          </a:bodyPr>
          <a:lstStyle/>
          <a:p>
            <a:pPr marL="538163" indent="-363538">
              <a:spcBef>
                <a:spcPts val="1800"/>
              </a:spcBef>
              <a:buClr>
                <a:srgbClr val="A50021"/>
              </a:buClr>
            </a:pPr>
            <a:r>
              <a:rPr lang="cs-CZ" sz="2000" dirty="0"/>
              <a:t>§ 74 a 75</a:t>
            </a:r>
          </a:p>
          <a:p>
            <a:pPr marL="538163" indent="-363538">
              <a:spcBef>
                <a:spcPts val="1800"/>
              </a:spcBef>
              <a:buClr>
                <a:srgbClr val="A50021"/>
              </a:buClr>
            </a:pPr>
            <a:r>
              <a:rPr lang="cs-CZ" sz="2000" dirty="0"/>
              <a:t>Navazuje na novelu 403/2020 Sb.</a:t>
            </a:r>
          </a:p>
          <a:p>
            <a:pPr marL="538163" indent="-363538">
              <a:spcBef>
                <a:spcPts val="1800"/>
              </a:spcBef>
              <a:buClr>
                <a:srgbClr val="A50021"/>
              </a:buClr>
            </a:pPr>
            <a:r>
              <a:rPr lang="cs-CZ" sz="2000" dirty="0"/>
              <a:t>Zpřesňuje záměry vymezené v PÚR v souladu s cíli a úkoly územního plánování</a:t>
            </a:r>
          </a:p>
          <a:p>
            <a:pPr marL="538163" indent="-363538">
              <a:spcBef>
                <a:spcPts val="1800"/>
              </a:spcBef>
              <a:buClr>
                <a:srgbClr val="A50021"/>
              </a:buClr>
            </a:pPr>
            <a:r>
              <a:rPr lang="cs-CZ" sz="2000" dirty="0"/>
              <a:t>Rozpor mezi nižší ÚPD a ÚRP – v řízení se uplatní pouze ÚRP</a:t>
            </a:r>
          </a:p>
          <a:p>
            <a:pPr marL="538163" indent="-363538">
              <a:spcBef>
                <a:spcPts val="1800"/>
              </a:spcBef>
              <a:buClr>
                <a:srgbClr val="A50021"/>
              </a:buClr>
            </a:pPr>
            <a:r>
              <a:rPr lang="cs-CZ" sz="2000" dirty="0"/>
              <a:t>Pro účely povolení stavby záměr nemusí být promítnut v krajské/obecní ÚPD</a:t>
            </a:r>
          </a:p>
          <a:p>
            <a:pPr marL="538163" indent="-363538">
              <a:spcBef>
                <a:spcPts val="1800"/>
              </a:spcBef>
              <a:buClr>
                <a:srgbClr val="A50021"/>
              </a:buClr>
            </a:pPr>
            <a:r>
              <a:rPr lang="cs-CZ" sz="2000" dirty="0"/>
              <a:t>Pořizuje MMR, schvaluje vláda pro celé území ČR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591142-52C5-4B8E-A2CE-A70833A3C942}" type="slidenum">
              <a:rPr lang="sk-SK" smtClean="0"/>
              <a:pPr>
                <a:defRPr/>
              </a:pPr>
              <a:t>29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0069612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1991544" y="1191890"/>
            <a:ext cx="8568952" cy="364902"/>
          </a:xfrm>
        </p:spPr>
        <p:txBody>
          <a:bodyPr>
            <a:noAutofit/>
          </a:bodyPr>
          <a:lstStyle/>
          <a:p>
            <a:r>
              <a:rPr lang="cs-CZ" sz="2200" dirty="0"/>
              <a:t>Některé nové pojmy územního plánování 1/2 </a:t>
            </a: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2114872" y="1700808"/>
            <a:ext cx="8445624" cy="4353347"/>
          </a:xfrm>
        </p:spPr>
        <p:txBody>
          <a:bodyPr>
            <a:noAutofit/>
          </a:bodyPr>
          <a:lstStyle/>
          <a:p>
            <a:pPr marL="271463" indent="-271463" algn="just">
              <a:spcBef>
                <a:spcPts val="1200"/>
              </a:spcBef>
              <a:buClr>
                <a:srgbClr val="A50021"/>
              </a:buClr>
            </a:pPr>
            <a:r>
              <a:rPr lang="cs-CZ" sz="1800" dirty="0"/>
              <a:t>Mezi veřejnou infrastrukturu se zařazuje i </a:t>
            </a:r>
            <a:r>
              <a:rPr lang="cs-CZ" sz="1800" b="1" dirty="0"/>
              <a:t>zelená infrastruktura</a:t>
            </a:r>
            <a:r>
              <a:rPr lang="cs-CZ" sz="1800" dirty="0"/>
              <a:t>: </a:t>
            </a:r>
            <a:r>
              <a:rPr lang="cs-CZ" sz="1800" i="1" dirty="0"/>
              <a:t>plánovaný, převážně spojitý systém ploch a jiných prvků vegetačních, vodních a pro hospodaření s vodou, přírodního a polopřírodního charakteru, které svým cílovým stavem umožňují nebo významně podporují plnění široké škály ekosystémových služeb a funkcí; součástí zelené infrastruktury je také územní systém ekologické stability krajiny</a:t>
            </a:r>
            <a:r>
              <a:rPr lang="en-US" sz="1800" i="1" dirty="0"/>
              <a:t> </a:t>
            </a:r>
            <a:r>
              <a:rPr lang="en-US" sz="1800" dirty="0"/>
              <a:t>[</a:t>
            </a:r>
            <a:r>
              <a:rPr lang="cs-CZ" sz="1800" dirty="0"/>
              <a:t>§ 10/1 písm. </a:t>
            </a:r>
            <a:r>
              <a:rPr lang="en-US" sz="1800" dirty="0"/>
              <a:t>c</a:t>
            </a:r>
            <a:r>
              <a:rPr lang="cs-CZ" sz="1800" dirty="0"/>
              <a:t>)</a:t>
            </a:r>
            <a:r>
              <a:rPr lang="en-US" sz="1800" dirty="0"/>
              <a:t>]</a:t>
            </a:r>
            <a:endParaRPr lang="cs-CZ" sz="1800" dirty="0"/>
          </a:p>
          <a:p>
            <a:pPr marL="271463" indent="-271463" algn="just">
              <a:spcBef>
                <a:spcPts val="1200"/>
              </a:spcBef>
              <a:buClr>
                <a:srgbClr val="A50021"/>
              </a:buClr>
            </a:pPr>
            <a:r>
              <a:rPr lang="cs-CZ" sz="1800" b="1" dirty="0"/>
              <a:t>Uliční čára</a:t>
            </a:r>
            <a:r>
              <a:rPr lang="cs-CZ" sz="1800" dirty="0"/>
              <a:t>: </a:t>
            </a:r>
            <a:r>
              <a:rPr lang="cs-CZ" sz="1800" i="1" dirty="0"/>
              <a:t>hranice mezi pozemky a veřejným </a:t>
            </a:r>
            <a:r>
              <a:rPr lang="cs-CZ" sz="1800" dirty="0"/>
              <a:t>prostranstvím </a:t>
            </a:r>
            <a:r>
              <a:rPr lang="en-US" sz="1800" dirty="0"/>
              <a:t>[</a:t>
            </a:r>
            <a:r>
              <a:rPr lang="cs-CZ" sz="1800" dirty="0"/>
              <a:t>§ 12 písm. m)</a:t>
            </a:r>
            <a:r>
              <a:rPr lang="en-US" sz="1800" dirty="0"/>
              <a:t>]</a:t>
            </a:r>
            <a:endParaRPr lang="cs-CZ" sz="1800" dirty="0"/>
          </a:p>
          <a:p>
            <a:pPr marL="271463" indent="-271463" algn="just">
              <a:spcBef>
                <a:spcPts val="1200"/>
              </a:spcBef>
              <a:buClr>
                <a:srgbClr val="A50021"/>
              </a:buClr>
            </a:pPr>
            <a:r>
              <a:rPr lang="cs-CZ" sz="1800" b="1" dirty="0"/>
              <a:t>Stavební čára</a:t>
            </a:r>
            <a:r>
              <a:rPr lang="cs-CZ" sz="1800" dirty="0"/>
              <a:t>: </a:t>
            </a:r>
            <a:r>
              <a:rPr lang="cs-CZ" sz="1800" i="1" dirty="0"/>
              <a:t>rozhraní mezi stavbou a nezastavěnou částí pozemku, která určuje polohu hrany stavby ve výši rostlého nebo upraveného terénu; může být otevřená nebo uzavřená</a:t>
            </a:r>
            <a:r>
              <a:rPr lang="en-US" sz="1800" i="1" dirty="0"/>
              <a:t> </a:t>
            </a:r>
            <a:r>
              <a:rPr lang="cs-CZ" sz="1800" dirty="0"/>
              <a:t>prostranstvím </a:t>
            </a:r>
            <a:r>
              <a:rPr lang="en-US" sz="1800" dirty="0"/>
              <a:t>[</a:t>
            </a:r>
            <a:r>
              <a:rPr lang="cs-CZ" sz="1800" dirty="0"/>
              <a:t>§ 12 písm. </a:t>
            </a:r>
            <a:r>
              <a:rPr lang="en-US" sz="1800" dirty="0"/>
              <a:t>n</a:t>
            </a:r>
            <a:r>
              <a:rPr lang="cs-CZ" sz="1800" dirty="0"/>
              <a:t>)</a:t>
            </a:r>
            <a:r>
              <a:rPr lang="en-US" sz="1800" dirty="0"/>
              <a:t>]</a:t>
            </a:r>
            <a:endParaRPr lang="cs-CZ" sz="1800" dirty="0"/>
          </a:p>
          <a:p>
            <a:pPr marL="271463" indent="-271463" algn="just">
              <a:spcBef>
                <a:spcPts val="1200"/>
              </a:spcBef>
              <a:buClr>
                <a:srgbClr val="A50021"/>
              </a:buClr>
            </a:pPr>
            <a:r>
              <a:rPr lang="cs-CZ" sz="1800" b="1" dirty="0"/>
              <a:t>Stavební proluka</a:t>
            </a:r>
            <a:r>
              <a:rPr lang="cs-CZ" sz="1800" dirty="0"/>
              <a:t>: </a:t>
            </a:r>
            <a:r>
              <a:rPr lang="cs-CZ" sz="1800" i="1" dirty="0"/>
              <a:t>nezastavěný prostor ve stávající </a:t>
            </a:r>
            <a:r>
              <a:rPr lang="cs-CZ" sz="1800" b="1" i="1" dirty="0"/>
              <a:t>souvislé</a:t>
            </a:r>
            <a:r>
              <a:rPr lang="cs-CZ" sz="1800" i="1" dirty="0"/>
              <a:t> zástavbě, včetně nezastavěného nároží, který je určen k zastavění</a:t>
            </a:r>
            <a:r>
              <a:rPr lang="en-US" sz="1800" i="1" dirty="0"/>
              <a:t> </a:t>
            </a:r>
            <a:r>
              <a:rPr lang="cs-CZ" sz="1800" dirty="0"/>
              <a:t>prostranstvím </a:t>
            </a:r>
            <a:r>
              <a:rPr lang="en-US" sz="1800" dirty="0"/>
              <a:t>[</a:t>
            </a:r>
            <a:r>
              <a:rPr lang="cs-CZ" sz="1800" dirty="0"/>
              <a:t>§ 12 písm. </a:t>
            </a:r>
            <a:r>
              <a:rPr lang="en-US" sz="1800" dirty="0"/>
              <a:t>o</a:t>
            </a:r>
            <a:r>
              <a:rPr lang="cs-CZ" sz="1800" dirty="0"/>
              <a:t>)</a:t>
            </a:r>
            <a:r>
              <a:rPr lang="en-US" sz="1800" dirty="0"/>
              <a:t>]</a:t>
            </a:r>
            <a:endParaRPr lang="cs-CZ" sz="1800" dirty="0"/>
          </a:p>
          <a:p>
            <a:pPr marL="271463" indent="-271463" algn="just">
              <a:spcBef>
                <a:spcPts val="1200"/>
              </a:spcBef>
              <a:buClr>
                <a:srgbClr val="A50021"/>
              </a:buClr>
            </a:pPr>
            <a:endParaRPr lang="cs-CZ" sz="18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591142-52C5-4B8E-A2CE-A70833A3C942}" type="slidenum">
              <a:rPr lang="sk-SK" smtClean="0"/>
              <a:pPr>
                <a:defRPr/>
              </a:pPr>
              <a:t>3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54715216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063552" y="859295"/>
            <a:ext cx="8568952" cy="364902"/>
          </a:xfrm>
        </p:spPr>
        <p:txBody>
          <a:bodyPr>
            <a:noAutofit/>
          </a:bodyPr>
          <a:lstStyle/>
          <a:p>
            <a:r>
              <a:rPr lang="cs-CZ" sz="2200" dirty="0"/>
              <a:t>Územní rozvojový plán 2/3</a:t>
            </a: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2063552" y="1489788"/>
            <a:ext cx="8229600" cy="4353347"/>
          </a:xfrm>
        </p:spPr>
        <p:txBody>
          <a:bodyPr>
            <a:noAutofit/>
          </a:bodyPr>
          <a:lstStyle/>
          <a:p>
            <a:pPr marL="174625" indent="0" algn="just">
              <a:spcBef>
                <a:spcPts val="1200"/>
              </a:spcBef>
              <a:buClr>
                <a:srgbClr val="A50021"/>
              </a:buClr>
              <a:buNone/>
            </a:pPr>
            <a:r>
              <a:rPr lang="cs-CZ" sz="1800" b="1" dirty="0"/>
              <a:t>Obsah</a:t>
            </a:r>
          </a:p>
          <a:p>
            <a:pPr marL="538163" indent="-363538" algn="just">
              <a:spcBef>
                <a:spcPts val="1200"/>
              </a:spcBef>
              <a:buClr>
                <a:srgbClr val="A50021"/>
              </a:buClr>
            </a:pPr>
            <a:r>
              <a:rPr lang="cs-CZ" sz="1800" dirty="0"/>
              <a:t>Zastavitelné plochy, transformační plochy a koridory pro</a:t>
            </a:r>
          </a:p>
          <a:p>
            <a:pPr marL="895350" indent="-363538" algn="just">
              <a:spcBef>
                <a:spcPts val="1200"/>
              </a:spcBef>
              <a:buClr>
                <a:srgbClr val="A50021"/>
              </a:buClr>
              <a:buFont typeface="Wingdings" panose="05000000000000000000" pitchFamily="2" charset="2"/>
              <a:buChar char="Ø"/>
            </a:pPr>
            <a:r>
              <a:rPr lang="cs-CZ" sz="1800" dirty="0"/>
              <a:t>umístění záměrů dopravní a technické infrastruktury mezinárodního nebo celostátního významu, nebo přesahujících svým významem území 1 kraje, vymezené PÚR</a:t>
            </a:r>
          </a:p>
          <a:p>
            <a:pPr marL="895350" indent="-363538" algn="just">
              <a:spcBef>
                <a:spcPts val="1200"/>
              </a:spcBef>
              <a:buClr>
                <a:srgbClr val="A50021"/>
              </a:buClr>
              <a:buFont typeface="Wingdings" panose="05000000000000000000" pitchFamily="2" charset="2"/>
              <a:buChar char="Ø"/>
            </a:pPr>
            <a:r>
              <a:rPr lang="cs-CZ" sz="1800" dirty="0"/>
              <a:t>další záměry mezinárodního nebo celostátního významu nebo přesahující svým významem území 1 kraje nevymezené v PÚR, o kterých rozhodne vláda</a:t>
            </a:r>
          </a:p>
          <a:p>
            <a:pPr marL="174625" indent="0" algn="just">
              <a:spcBef>
                <a:spcPts val="1200"/>
              </a:spcBef>
              <a:buClr>
                <a:srgbClr val="A50021"/>
              </a:buClr>
              <a:buNone/>
            </a:pPr>
            <a:r>
              <a:rPr lang="cs-CZ" sz="1800" dirty="0"/>
              <a:t>	stanovuje účel jejich vymezení, popřípadě podmínky pro rozhodování 	v území</a:t>
            </a:r>
          </a:p>
          <a:p>
            <a:pPr marL="538163" indent="-363538" algn="just">
              <a:spcBef>
                <a:spcPts val="1200"/>
              </a:spcBef>
              <a:buClr>
                <a:srgbClr val="A50021"/>
              </a:buClr>
            </a:pPr>
            <a:r>
              <a:rPr lang="cs-CZ" sz="1800" dirty="0"/>
              <a:t>ÚSES nadregionálního významu</a:t>
            </a:r>
          </a:p>
          <a:p>
            <a:pPr marL="538163" indent="-363538" algn="just">
              <a:spcBef>
                <a:spcPts val="1200"/>
              </a:spcBef>
              <a:buClr>
                <a:srgbClr val="A50021"/>
              </a:buClr>
            </a:pPr>
            <a:r>
              <a:rPr lang="cs-CZ" sz="1800" dirty="0"/>
              <a:t>Veřejně prospěšné stavby, opatření a asanace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591142-52C5-4B8E-A2CE-A70833A3C942}" type="slidenum">
              <a:rPr lang="sk-SK" smtClean="0"/>
              <a:pPr>
                <a:defRPr/>
              </a:pPr>
              <a:t>30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47779204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063552" y="1044351"/>
            <a:ext cx="8568952" cy="364902"/>
          </a:xfrm>
        </p:spPr>
        <p:txBody>
          <a:bodyPr>
            <a:noAutofit/>
          </a:bodyPr>
          <a:lstStyle/>
          <a:p>
            <a:r>
              <a:rPr lang="cs-CZ" sz="2200" dirty="0"/>
              <a:t>Územní rozvojový plán 3/3</a:t>
            </a: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2063552" y="1772817"/>
            <a:ext cx="8229600" cy="4353347"/>
          </a:xfrm>
        </p:spPr>
        <p:txBody>
          <a:bodyPr>
            <a:noAutofit/>
          </a:bodyPr>
          <a:lstStyle/>
          <a:p>
            <a:pPr marL="174625" indent="0" algn="just">
              <a:spcBef>
                <a:spcPts val="1200"/>
              </a:spcBef>
              <a:buClr>
                <a:srgbClr val="A50021"/>
              </a:buClr>
              <a:buNone/>
            </a:pPr>
            <a:r>
              <a:rPr lang="cs-CZ" sz="2000" b="1" dirty="0"/>
              <a:t>Obsah</a:t>
            </a:r>
          </a:p>
          <a:p>
            <a:pPr marL="538163" indent="-363538" algn="just">
              <a:spcBef>
                <a:spcPts val="1200"/>
              </a:spcBef>
              <a:buClr>
                <a:srgbClr val="A50021"/>
              </a:buClr>
            </a:pPr>
            <a:r>
              <a:rPr lang="cs-CZ" sz="2000" dirty="0"/>
              <a:t>Může vymezit plochu nebo koridor územní rezervy</a:t>
            </a:r>
          </a:p>
          <a:p>
            <a:pPr marL="538163" indent="-363538" algn="just">
              <a:spcBef>
                <a:spcPts val="1200"/>
              </a:spcBef>
              <a:buClr>
                <a:srgbClr val="A50021"/>
              </a:buClr>
            </a:pPr>
            <a:r>
              <a:rPr lang="cs-CZ" sz="2000" dirty="0"/>
              <a:t>Může stanovit pořadí provádění změn v území (etapizaci)</a:t>
            </a:r>
          </a:p>
          <a:p>
            <a:pPr marL="538163" indent="-363538" algn="just">
              <a:spcBef>
                <a:spcPts val="1200"/>
              </a:spcBef>
              <a:buClr>
                <a:srgbClr val="A50021"/>
              </a:buClr>
            </a:pPr>
            <a:r>
              <a:rPr lang="cs-CZ" sz="2000" dirty="0"/>
              <a:t>Ve vybraných plochách/koridorech může uložit pořízení územní studie k podrobnějšímu prověření navrženého řešení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591142-52C5-4B8E-A2CE-A70833A3C942}" type="slidenum">
              <a:rPr lang="sk-SK" smtClean="0"/>
              <a:pPr>
                <a:defRPr/>
              </a:pPr>
              <a:t>31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4600233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063552" y="750437"/>
            <a:ext cx="8568952" cy="364902"/>
          </a:xfrm>
        </p:spPr>
        <p:txBody>
          <a:bodyPr>
            <a:noAutofit/>
          </a:bodyPr>
          <a:lstStyle/>
          <a:p>
            <a:pPr marL="0" indent="0">
              <a:spcBef>
                <a:spcPts val="1800"/>
              </a:spcBef>
              <a:buClr>
                <a:srgbClr val="A50021"/>
              </a:buClr>
              <a:buNone/>
            </a:pPr>
            <a:r>
              <a:rPr lang="cs-CZ" sz="2400" b="1" dirty="0"/>
              <a:t>Zásady územního rozvoje kraje (§ 77 až 79) 1/3</a:t>
            </a: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2063552" y="1424474"/>
            <a:ext cx="8229600" cy="4353347"/>
          </a:xfrm>
        </p:spPr>
        <p:txBody>
          <a:bodyPr>
            <a:normAutofit/>
          </a:bodyPr>
          <a:lstStyle/>
          <a:p>
            <a:pPr marL="355600" indent="-263525" algn="just">
              <a:spcBef>
                <a:spcPts val="1800"/>
              </a:spcBef>
              <a:buClr>
                <a:srgbClr val="A50021"/>
              </a:buClr>
            </a:pPr>
            <a:r>
              <a:rPr lang="cs-CZ" sz="2000" dirty="0"/>
              <a:t>Území plán kraje a území plán HMP</a:t>
            </a:r>
          </a:p>
          <a:p>
            <a:pPr marL="355600" indent="-263525" algn="just">
              <a:spcBef>
                <a:spcPts val="1800"/>
              </a:spcBef>
              <a:buClr>
                <a:srgbClr val="A50021"/>
              </a:buClr>
            </a:pPr>
            <a:r>
              <a:rPr lang="cs-CZ" sz="2000" dirty="0"/>
              <a:t>Základní uspořádání sídelní struktury kraje</a:t>
            </a:r>
          </a:p>
          <a:p>
            <a:pPr marL="355600" indent="-263525" algn="just">
              <a:spcBef>
                <a:spcPts val="1800"/>
              </a:spcBef>
              <a:buClr>
                <a:srgbClr val="A50021"/>
              </a:buClr>
            </a:pPr>
            <a:r>
              <a:rPr lang="cs-CZ" sz="2000" dirty="0"/>
              <a:t>Pořizovatelem zůstává krajský úřad v přenesené působnosti</a:t>
            </a:r>
          </a:p>
          <a:p>
            <a:pPr marL="355600" indent="-263525" algn="just">
              <a:spcBef>
                <a:spcPts val="1800"/>
              </a:spcBef>
              <a:buClr>
                <a:srgbClr val="A50021"/>
              </a:buClr>
            </a:pPr>
            <a:r>
              <a:rPr lang="cs-CZ" sz="2000" dirty="0"/>
              <a:t>Obsahově dnešní ZÚR</a:t>
            </a:r>
          </a:p>
          <a:p>
            <a:pPr marL="722313" indent="-363538" algn="just">
              <a:spcBef>
                <a:spcPts val="1200"/>
              </a:spcBef>
              <a:buClr>
                <a:srgbClr val="A50021"/>
              </a:buClr>
              <a:buFont typeface="Wingdings" panose="05000000000000000000" pitchFamily="2" charset="2"/>
              <a:buChar char="Ø"/>
            </a:pPr>
            <a:r>
              <a:rPr lang="cs-CZ" sz="2000" dirty="0"/>
              <a:t>stanoví </a:t>
            </a:r>
            <a:r>
              <a:rPr lang="cs-CZ" sz="2000" b="1" dirty="0"/>
              <a:t>koncepci rozvoje území kraje a rozvoje a ochrany jeho hodnot</a:t>
            </a:r>
          </a:p>
          <a:p>
            <a:pPr marL="722313" indent="-363538" algn="just">
              <a:spcBef>
                <a:spcPts val="1200"/>
              </a:spcBef>
              <a:buClr>
                <a:srgbClr val="A50021"/>
              </a:buClr>
              <a:buFont typeface="Wingdings" panose="05000000000000000000" pitchFamily="2" charset="2"/>
              <a:buChar char="Ø"/>
            </a:pPr>
            <a:r>
              <a:rPr lang="cs-CZ" sz="2000" dirty="0"/>
              <a:t>zpřesňují vymezení rozvojových oblastí a os obsažených v PÚR a vymezí rozvojové oblasti a rozvojové osy nadmístního významu</a:t>
            </a:r>
          </a:p>
          <a:p>
            <a:pPr marL="722313" indent="-363538" algn="just">
              <a:spcBef>
                <a:spcPts val="1200"/>
              </a:spcBef>
              <a:buClr>
                <a:srgbClr val="A50021"/>
              </a:buClr>
              <a:buFont typeface="Wingdings" panose="05000000000000000000" pitchFamily="2" charset="2"/>
              <a:buChar char="Ø"/>
            </a:pPr>
            <a:r>
              <a:rPr lang="cs-CZ" sz="2000" dirty="0"/>
              <a:t>zpřesňují vymezení specifických oblastí obsažených v PÚR a vymezí specifické oblasti nadmístního významu</a:t>
            </a:r>
          </a:p>
          <a:p>
            <a:pPr marL="355600" indent="-263525" algn="just">
              <a:spcBef>
                <a:spcPts val="1800"/>
              </a:spcBef>
              <a:buClr>
                <a:srgbClr val="A50021"/>
              </a:buClr>
            </a:pPr>
            <a:endParaRPr lang="cs-CZ" sz="2000" dirty="0"/>
          </a:p>
          <a:p>
            <a:pPr marL="271463" indent="-179388" algn="just">
              <a:spcBef>
                <a:spcPts val="1800"/>
              </a:spcBef>
              <a:buClr>
                <a:srgbClr val="A50021"/>
              </a:buClr>
            </a:pPr>
            <a:endParaRPr lang="cs-CZ" sz="20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591142-52C5-4B8E-A2CE-A70833A3C942}" type="slidenum">
              <a:rPr lang="sk-SK" smtClean="0"/>
              <a:pPr>
                <a:defRPr/>
              </a:pPr>
              <a:t>32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69626238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1811524" y="937780"/>
            <a:ext cx="8568952" cy="364902"/>
          </a:xfrm>
        </p:spPr>
        <p:txBody>
          <a:bodyPr>
            <a:noAutofit/>
          </a:bodyPr>
          <a:lstStyle/>
          <a:p>
            <a:pPr marL="0" indent="0">
              <a:spcBef>
                <a:spcPts val="1800"/>
              </a:spcBef>
              <a:buClr>
                <a:srgbClr val="A50021"/>
              </a:buClr>
              <a:buNone/>
            </a:pPr>
            <a:r>
              <a:rPr lang="cs-CZ" sz="2400" b="1" dirty="0"/>
              <a:t>Zásady územního rozvoje kraje 2/3</a:t>
            </a: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1775520" y="1439547"/>
            <a:ext cx="8517632" cy="4425356"/>
          </a:xfrm>
        </p:spPr>
        <p:txBody>
          <a:bodyPr>
            <a:noAutofit/>
          </a:bodyPr>
          <a:lstStyle/>
          <a:p>
            <a:pPr marL="722313" indent="-363538" algn="just">
              <a:lnSpc>
                <a:spcPct val="110000"/>
              </a:lnSpc>
              <a:spcBef>
                <a:spcPts val="1200"/>
              </a:spcBef>
              <a:buClr>
                <a:srgbClr val="A50021"/>
              </a:buClr>
              <a:buFont typeface="Wingdings" panose="05000000000000000000" pitchFamily="2" charset="2"/>
              <a:buChar char="Ø"/>
            </a:pPr>
            <a:r>
              <a:rPr lang="cs-CZ" sz="1750" dirty="0"/>
              <a:t>přebírají a zpřesňují věcná řešení obsažená v ÚRP</a:t>
            </a:r>
          </a:p>
          <a:p>
            <a:pPr marL="722313" indent="-363538" algn="just">
              <a:lnSpc>
                <a:spcPct val="110000"/>
              </a:lnSpc>
              <a:spcBef>
                <a:spcPts val="1200"/>
              </a:spcBef>
              <a:buClr>
                <a:srgbClr val="A50021"/>
              </a:buClr>
              <a:buFont typeface="Wingdings" panose="05000000000000000000" pitchFamily="2" charset="2"/>
              <a:buChar char="Ø"/>
            </a:pPr>
            <a:r>
              <a:rPr lang="cs-CZ" sz="1750" dirty="0"/>
              <a:t>vymezují zastavitelné plochy, transformační plochy a koridory nadmístního významu, vč. ploch a koridorů veřejné infrastruktury, ploch pro těžbu nerostů, územního systému ekologické stability regionálního významu, stanoví účel, pro který jsou vymezeny, a požadavky na jejich využití</a:t>
            </a:r>
          </a:p>
          <a:p>
            <a:pPr marL="722313" indent="-363538" algn="just">
              <a:lnSpc>
                <a:spcPct val="110000"/>
              </a:lnSpc>
              <a:spcBef>
                <a:spcPts val="1200"/>
              </a:spcBef>
              <a:buClr>
                <a:srgbClr val="A50021"/>
              </a:buClr>
              <a:buFont typeface="Wingdings" panose="05000000000000000000" pitchFamily="2" charset="2"/>
              <a:buChar char="Ø"/>
            </a:pPr>
            <a:r>
              <a:rPr lang="cs-CZ" sz="1750" dirty="0"/>
              <a:t>vymezují krajiny a stanoví jejich cílové kvality podle Evropské úmluvy o krajině</a:t>
            </a:r>
          </a:p>
          <a:p>
            <a:pPr marL="722313" indent="-363538" algn="just">
              <a:lnSpc>
                <a:spcPct val="110000"/>
              </a:lnSpc>
              <a:spcBef>
                <a:spcPts val="1200"/>
              </a:spcBef>
              <a:buClr>
                <a:srgbClr val="A50021"/>
              </a:buClr>
              <a:buFont typeface="Wingdings" panose="05000000000000000000" pitchFamily="2" charset="2"/>
              <a:buChar char="Ø"/>
            </a:pPr>
            <a:r>
              <a:rPr lang="cs-CZ" sz="1750" dirty="0"/>
              <a:t>přebírají a zpřesňují VPS a VPO obsažené v ÚRP</a:t>
            </a:r>
          </a:p>
          <a:p>
            <a:pPr marL="722313" indent="-363538" algn="just">
              <a:lnSpc>
                <a:spcPct val="110000"/>
              </a:lnSpc>
              <a:spcBef>
                <a:spcPts val="1200"/>
              </a:spcBef>
              <a:buClr>
                <a:srgbClr val="A50021"/>
              </a:buClr>
              <a:buFont typeface="Wingdings" panose="05000000000000000000" pitchFamily="2" charset="2"/>
              <a:buChar char="Ø"/>
            </a:pPr>
            <a:r>
              <a:rPr lang="cs-CZ" sz="1750" dirty="0"/>
              <a:t>vymezují VPS a VPO, pro které lze práva k pozemkům a stavbám vyvlastnit</a:t>
            </a:r>
          </a:p>
          <a:p>
            <a:pPr marL="722313" indent="-363538" algn="just">
              <a:lnSpc>
                <a:spcPct val="110000"/>
              </a:lnSpc>
              <a:spcBef>
                <a:spcPts val="1200"/>
              </a:spcBef>
              <a:buClr>
                <a:srgbClr val="A50021"/>
              </a:buClr>
              <a:buFont typeface="Wingdings" panose="05000000000000000000" pitchFamily="2" charset="2"/>
              <a:buChar char="Ø"/>
            </a:pPr>
            <a:r>
              <a:rPr lang="cs-CZ" sz="1750" dirty="0"/>
              <a:t>stanovují p</a:t>
            </a:r>
            <a:r>
              <a:rPr lang="cs-CZ" sz="1750" b="1" dirty="0"/>
              <a:t>ožadavky na koordinaci územně plánovací činnosti obcí a na řešení v ÚPD obcí</a:t>
            </a:r>
            <a:r>
              <a:rPr lang="cs-CZ" sz="1750" dirty="0"/>
              <a:t>, a to i s přihlédnutím ke stanovené sídelní struktuře a obnovitelným a druhotným zdrojům energie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591142-52C5-4B8E-A2CE-A70833A3C942}" type="slidenum">
              <a:rPr lang="sk-SK" smtClean="0"/>
              <a:pPr>
                <a:defRPr/>
              </a:pPr>
              <a:t>33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73981776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063552" y="1196752"/>
            <a:ext cx="8568952" cy="364902"/>
          </a:xfrm>
        </p:spPr>
        <p:txBody>
          <a:bodyPr>
            <a:noAutofit/>
          </a:bodyPr>
          <a:lstStyle/>
          <a:p>
            <a:pPr marL="0" indent="0">
              <a:spcBef>
                <a:spcPts val="1800"/>
              </a:spcBef>
              <a:buClr>
                <a:srgbClr val="A50021"/>
              </a:buClr>
              <a:buNone/>
            </a:pPr>
            <a:r>
              <a:rPr lang="cs-CZ" sz="2400" b="1" dirty="0"/>
              <a:t>Zásady územního rozvoje kraje 3/3</a:t>
            </a: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2063552" y="1772817"/>
            <a:ext cx="8229600" cy="4353347"/>
          </a:xfrm>
        </p:spPr>
        <p:txBody>
          <a:bodyPr>
            <a:normAutofit/>
          </a:bodyPr>
          <a:lstStyle/>
          <a:p>
            <a:pPr marL="538163" indent="-363538" algn="just">
              <a:spcBef>
                <a:spcPts val="1200"/>
              </a:spcBef>
              <a:buClr>
                <a:srgbClr val="A50021"/>
              </a:buClr>
            </a:pPr>
            <a:r>
              <a:rPr lang="cs-CZ" sz="2000" dirty="0"/>
              <a:t>Mohou vymezit plochu nebo koridor územní rezervy</a:t>
            </a:r>
          </a:p>
          <a:p>
            <a:pPr marL="538163" indent="-363538" algn="just">
              <a:spcBef>
                <a:spcPts val="1200"/>
              </a:spcBef>
              <a:buClr>
                <a:srgbClr val="A50021"/>
              </a:buClr>
            </a:pPr>
            <a:r>
              <a:rPr lang="cs-CZ" sz="2000" dirty="0"/>
              <a:t>Mohou stanovit pořadí provádění změn v území (etapizaci)</a:t>
            </a:r>
          </a:p>
          <a:p>
            <a:pPr marL="538163" indent="-363538" algn="just">
              <a:spcBef>
                <a:spcPts val="1200"/>
              </a:spcBef>
              <a:buClr>
                <a:srgbClr val="A50021"/>
              </a:buClr>
            </a:pPr>
            <a:r>
              <a:rPr lang="cs-CZ" sz="2000" dirty="0"/>
              <a:t>Ve vybraných plochách/koridorech mohou uložit pořízení územní studie k podrobnějšímu prověření navrženého řešení</a:t>
            </a:r>
          </a:p>
          <a:p>
            <a:pPr marL="538163" indent="-363538" algn="just">
              <a:spcBef>
                <a:spcPts val="1200"/>
              </a:spcBef>
              <a:buClr>
                <a:srgbClr val="A50021"/>
              </a:buClr>
            </a:pPr>
            <a:r>
              <a:rPr lang="cs-CZ" sz="2000" dirty="0"/>
              <a:t>Záležitosti celostátního významu, které nejsou obsaženy v PÚR nebo ÚRP, mohou být součástí ZÚR, nevyloučí-li to nadřízený orgán ve stanovisku </a:t>
            </a:r>
          </a:p>
          <a:p>
            <a:pPr marL="538163" indent="-363538" algn="just">
              <a:spcBef>
                <a:spcPts val="1200"/>
              </a:spcBef>
              <a:buClr>
                <a:srgbClr val="A50021"/>
              </a:buClr>
            </a:pPr>
            <a:endParaRPr lang="cs-CZ" sz="2000" dirty="0"/>
          </a:p>
          <a:p>
            <a:pPr marL="271463" indent="-179388" algn="just">
              <a:spcBef>
                <a:spcPts val="1800"/>
              </a:spcBef>
              <a:buClr>
                <a:srgbClr val="A50021"/>
              </a:buClr>
            </a:pPr>
            <a:endParaRPr lang="cs-CZ" sz="20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591142-52C5-4B8E-A2CE-A70833A3C942}" type="slidenum">
              <a:rPr lang="sk-SK" smtClean="0"/>
              <a:pPr>
                <a:defRPr/>
              </a:pPr>
              <a:t>34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2098993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1991544" y="1196752"/>
            <a:ext cx="8568952" cy="364902"/>
          </a:xfrm>
        </p:spPr>
        <p:txBody>
          <a:bodyPr>
            <a:noAutofit/>
          </a:bodyPr>
          <a:lstStyle/>
          <a:p>
            <a:r>
              <a:rPr lang="cs-CZ" sz="2200" dirty="0"/>
              <a:t>Obecní úroveň územního plánování</a:t>
            </a: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2114872" y="1772817"/>
            <a:ext cx="8568952" cy="4353347"/>
          </a:xfrm>
        </p:spPr>
        <p:txBody>
          <a:bodyPr>
            <a:normAutofit/>
          </a:bodyPr>
          <a:lstStyle/>
          <a:p>
            <a:pPr marL="271463" indent="-271463" algn="just">
              <a:lnSpc>
                <a:spcPct val="110000"/>
              </a:lnSpc>
              <a:spcBef>
                <a:spcPts val="1200"/>
              </a:spcBef>
              <a:buClr>
                <a:srgbClr val="A50021"/>
              </a:buClr>
            </a:pPr>
            <a:r>
              <a:rPr lang="cs-CZ" sz="2000" dirty="0"/>
              <a:t>Územní plán obce (ÚP) a regulační plán (RP)</a:t>
            </a:r>
          </a:p>
          <a:p>
            <a:pPr marL="271463" indent="-271463" algn="just">
              <a:lnSpc>
                <a:spcPct val="110000"/>
              </a:lnSpc>
              <a:spcBef>
                <a:spcPts val="1200"/>
              </a:spcBef>
              <a:buClr>
                <a:srgbClr val="A50021"/>
              </a:buClr>
            </a:pPr>
            <a:r>
              <a:rPr lang="cs-CZ" sz="2000" dirty="0"/>
              <a:t>V některých případech možnost přijmout ÚP obce a kraje jedním procesem</a:t>
            </a:r>
          </a:p>
          <a:p>
            <a:pPr marL="271463" indent="-271463" algn="just">
              <a:lnSpc>
                <a:spcPct val="110000"/>
              </a:lnSpc>
              <a:spcBef>
                <a:spcPts val="1200"/>
              </a:spcBef>
              <a:buClr>
                <a:srgbClr val="A50021"/>
              </a:buClr>
            </a:pPr>
            <a:r>
              <a:rPr lang="cs-CZ" sz="2000" dirty="0"/>
              <a:t>Pořizovatelem zůstává úřad územního plánování (= ORP v přenesené působnosti), případně pro ostatní obce jejich úřad, pokud získal potvrzení od KÚ o splnění kvalifikačních požadavků pro výkon územně plánovací činnosti, nebo tzv. „létající pořizovatel“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591142-52C5-4B8E-A2CE-A70833A3C942}" type="slidenum">
              <a:rPr lang="sk-SK" smtClean="0"/>
              <a:pPr>
                <a:defRPr/>
              </a:pPr>
              <a:t>35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17251603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1991544" y="696008"/>
            <a:ext cx="8568952" cy="364902"/>
          </a:xfrm>
        </p:spPr>
        <p:txBody>
          <a:bodyPr>
            <a:noAutofit/>
          </a:bodyPr>
          <a:lstStyle/>
          <a:p>
            <a:r>
              <a:rPr lang="cs-CZ" sz="2200" dirty="0"/>
              <a:t>Územní plán (§ 80 až 84)</a:t>
            </a: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2114872" y="1123864"/>
            <a:ext cx="8568952" cy="4564510"/>
          </a:xfrm>
        </p:spPr>
        <p:txBody>
          <a:bodyPr>
            <a:normAutofit fontScale="92500" lnSpcReduction="20000"/>
          </a:bodyPr>
          <a:lstStyle/>
          <a:p>
            <a:pPr marL="271463" indent="-271463" algn="just">
              <a:lnSpc>
                <a:spcPct val="110000"/>
              </a:lnSpc>
              <a:spcBef>
                <a:spcPts val="1200"/>
              </a:spcBef>
              <a:buClr>
                <a:srgbClr val="A50021"/>
              </a:buClr>
            </a:pPr>
            <a:r>
              <a:rPr lang="cs-CZ" sz="2000" dirty="0"/>
              <a:t>Přebírá věcná řešení ZÚR a zpřesňuje je, pokud ZÚR dosud nezohledňují věcné řešení obsažené v PÚR nebo ÚRP, územní plán je přebírá a, je-li to účelné, zpřesňuje je</a:t>
            </a:r>
          </a:p>
          <a:p>
            <a:pPr marL="271463" indent="-271463" algn="just">
              <a:lnSpc>
                <a:spcPct val="110000"/>
              </a:lnSpc>
              <a:spcBef>
                <a:spcPts val="1200"/>
              </a:spcBef>
              <a:buClr>
                <a:srgbClr val="A50021"/>
              </a:buClr>
            </a:pPr>
            <a:r>
              <a:rPr lang="cs-CZ" sz="2000" dirty="0"/>
              <a:t>Pořizuje se a vydává pro celé území obce</a:t>
            </a:r>
          </a:p>
          <a:p>
            <a:pPr marL="271463" indent="-271463" algn="just">
              <a:lnSpc>
                <a:spcPct val="110000"/>
              </a:lnSpc>
              <a:spcBef>
                <a:spcPts val="1200"/>
              </a:spcBef>
              <a:buClr>
                <a:srgbClr val="A50021"/>
              </a:buClr>
            </a:pPr>
            <a:r>
              <a:rPr lang="cs-CZ" sz="2000" dirty="0"/>
              <a:t>Zachována možnost přijmout ÚP s prvky RP (stanoví-li tak zastupitelstvo v zadání)</a:t>
            </a:r>
          </a:p>
          <a:p>
            <a:pPr marL="271463" indent="-271463" algn="just">
              <a:lnSpc>
                <a:spcPct val="110000"/>
              </a:lnSpc>
              <a:spcBef>
                <a:spcPts val="1200"/>
              </a:spcBef>
              <a:buClr>
                <a:srgbClr val="A50021"/>
              </a:buClr>
            </a:pPr>
            <a:r>
              <a:rPr lang="cs-CZ" sz="2000" dirty="0"/>
              <a:t>Záležitosti nadmístního významu, které nejsou v ZÚR, mohou být v ÚP, nevyloučí-li to nadřízený orgán ve stanovisku z důvodu potřeby jejich </a:t>
            </a:r>
            <a:r>
              <a:rPr lang="cs-CZ" sz="2000" b="1" dirty="0"/>
              <a:t>nadmístní koordinace </a:t>
            </a:r>
          </a:p>
          <a:p>
            <a:pPr marL="271463" indent="-271463" algn="just">
              <a:lnSpc>
                <a:spcPct val="110000"/>
              </a:lnSpc>
              <a:spcBef>
                <a:spcPts val="1200"/>
              </a:spcBef>
              <a:buClr>
                <a:srgbClr val="A50021"/>
              </a:buClr>
            </a:pPr>
            <a:r>
              <a:rPr lang="cs-CZ" sz="2000" dirty="0"/>
              <a:t>Může vymezit plochy a koridory územních rezerv a členit území podle převažujícího charakteru na lokality</a:t>
            </a:r>
          </a:p>
          <a:p>
            <a:pPr marL="271463" indent="-271463" algn="just">
              <a:lnSpc>
                <a:spcPct val="110000"/>
              </a:lnSpc>
              <a:spcBef>
                <a:spcPts val="1200"/>
              </a:spcBef>
              <a:buClr>
                <a:srgbClr val="A50021"/>
              </a:buClr>
            </a:pPr>
            <a:r>
              <a:rPr lang="cs-CZ" sz="2000" dirty="0"/>
              <a:t>Může vymezit zastavitelné území (zahrne zastavěné území, zastavitelné plochy a transformační plochy)</a:t>
            </a:r>
          </a:p>
          <a:p>
            <a:pPr marL="271463" indent="-271463" algn="just">
              <a:lnSpc>
                <a:spcPct val="110000"/>
              </a:lnSpc>
              <a:spcBef>
                <a:spcPts val="1200"/>
              </a:spcBef>
              <a:buClr>
                <a:srgbClr val="A50021"/>
              </a:buClr>
            </a:pPr>
            <a:r>
              <a:rPr lang="cs-CZ" sz="2000" dirty="0"/>
              <a:t>Může vymezit architektonicky nebo urbanisticky významné stavby</a:t>
            </a:r>
          </a:p>
          <a:p>
            <a:pPr marL="271463" indent="-271463" algn="just">
              <a:lnSpc>
                <a:spcPct val="110000"/>
              </a:lnSpc>
              <a:spcBef>
                <a:spcPts val="1200"/>
              </a:spcBef>
              <a:buClr>
                <a:srgbClr val="A50021"/>
              </a:buClr>
            </a:pPr>
            <a:r>
              <a:rPr lang="cs-CZ" sz="2000" dirty="0"/>
              <a:t>Nemá-li obec ÚP, vymezí jí orgán územního plánování hranice zastavěného území</a:t>
            </a:r>
          </a:p>
          <a:p>
            <a:pPr marL="271463" indent="-271463" algn="just">
              <a:lnSpc>
                <a:spcPct val="110000"/>
              </a:lnSpc>
              <a:spcBef>
                <a:spcPts val="1200"/>
              </a:spcBef>
              <a:buClr>
                <a:srgbClr val="A50021"/>
              </a:buClr>
            </a:pPr>
            <a:endParaRPr lang="cs-CZ" sz="1800" dirty="0"/>
          </a:p>
          <a:p>
            <a:pPr marL="539750" indent="-269875" algn="just">
              <a:lnSpc>
                <a:spcPct val="110000"/>
              </a:lnSpc>
              <a:spcBef>
                <a:spcPts val="1200"/>
              </a:spcBef>
              <a:buClr>
                <a:srgbClr val="A50021"/>
              </a:buClr>
              <a:buFont typeface="Wingdings" panose="05000000000000000000" pitchFamily="2" charset="2"/>
              <a:buChar char="Ø"/>
            </a:pPr>
            <a:endParaRPr lang="cs-CZ" sz="1800" dirty="0"/>
          </a:p>
          <a:p>
            <a:pPr marL="539750" indent="-269875" algn="just">
              <a:lnSpc>
                <a:spcPct val="110000"/>
              </a:lnSpc>
              <a:spcBef>
                <a:spcPts val="1200"/>
              </a:spcBef>
              <a:buClr>
                <a:srgbClr val="A50021"/>
              </a:buClr>
              <a:buFont typeface="Wingdings" panose="05000000000000000000" pitchFamily="2" charset="2"/>
              <a:buChar char="Ø"/>
            </a:pPr>
            <a:endParaRPr lang="cs-CZ" sz="18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591142-52C5-4B8E-A2CE-A70833A3C942}" type="slidenum">
              <a:rPr lang="sk-SK" smtClean="0"/>
              <a:pPr>
                <a:defRPr/>
              </a:pPr>
              <a:t>36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08749767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1991544" y="696008"/>
            <a:ext cx="8568952" cy="364902"/>
          </a:xfrm>
        </p:spPr>
        <p:txBody>
          <a:bodyPr>
            <a:noAutofit/>
          </a:bodyPr>
          <a:lstStyle/>
          <a:p>
            <a:r>
              <a:rPr lang="cs-CZ" sz="2200" dirty="0"/>
              <a:t>Podmínění rozhodování v území v ÚP (§ 81 odst. 3 až 5)</a:t>
            </a: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2114872" y="1206759"/>
            <a:ext cx="8568952" cy="4353347"/>
          </a:xfrm>
        </p:spPr>
        <p:txBody>
          <a:bodyPr>
            <a:normAutofit fontScale="92500" lnSpcReduction="20000"/>
          </a:bodyPr>
          <a:lstStyle/>
          <a:p>
            <a:pPr marL="271463" indent="-271463" algn="just">
              <a:lnSpc>
                <a:spcPct val="110000"/>
              </a:lnSpc>
              <a:spcBef>
                <a:spcPts val="1200"/>
              </a:spcBef>
              <a:buClr>
                <a:srgbClr val="A50021"/>
              </a:buClr>
            </a:pPr>
            <a:r>
              <a:rPr lang="cs-CZ" sz="1800" dirty="0"/>
              <a:t>V územním plánu lze vymezit plochu nebo koridor, v němž je rozhodování v území podmíněno</a:t>
            </a:r>
          </a:p>
          <a:p>
            <a:pPr marL="539750" indent="-269875" algn="just">
              <a:lnSpc>
                <a:spcPct val="110000"/>
              </a:lnSpc>
              <a:spcBef>
                <a:spcPts val="1200"/>
              </a:spcBef>
              <a:buClr>
                <a:srgbClr val="A50021"/>
              </a:buClr>
              <a:buFont typeface="Wingdings" panose="05000000000000000000" pitchFamily="2" charset="2"/>
              <a:buChar char="Ø"/>
            </a:pPr>
            <a:r>
              <a:rPr lang="cs-CZ" sz="1800" b="1" dirty="0"/>
              <a:t>uzavřením plánovací smlouvy </a:t>
            </a:r>
            <a:r>
              <a:rPr lang="cs-CZ" sz="1800" dirty="0"/>
              <a:t>(ÚP musí stanovit její základní obsah, podmínky a lhůtu pro její uzavření </a:t>
            </a:r>
            <a:r>
              <a:rPr lang="cs-CZ" sz="1800" b="1" dirty="0"/>
              <a:t>max. 6 let </a:t>
            </a:r>
            <a:r>
              <a:rPr lang="cs-CZ" sz="1800" dirty="0"/>
              <a:t>od nabytí účinnosti ÚP)</a:t>
            </a:r>
          </a:p>
          <a:p>
            <a:pPr marL="539750" indent="-269875" algn="just">
              <a:lnSpc>
                <a:spcPct val="110000"/>
              </a:lnSpc>
              <a:spcBef>
                <a:spcPts val="1200"/>
              </a:spcBef>
              <a:buClr>
                <a:srgbClr val="A50021"/>
              </a:buClr>
              <a:buFont typeface="Wingdings" panose="05000000000000000000" pitchFamily="2" charset="2"/>
              <a:buChar char="Ø"/>
            </a:pPr>
            <a:r>
              <a:rPr lang="cs-CZ" sz="1800" dirty="0"/>
              <a:t>pořízením územní studie (ÚP musí stanovit základní podmínky jejího pořízení a lhůtu pro její vložení do NGUP </a:t>
            </a:r>
            <a:r>
              <a:rPr lang="cs-CZ" sz="1800" b="1" dirty="0"/>
              <a:t>ne delší než 6 let </a:t>
            </a:r>
            <a:r>
              <a:rPr lang="cs-CZ" sz="1800" dirty="0"/>
              <a:t>od nabytí účinnosti ÚP)</a:t>
            </a:r>
          </a:p>
          <a:p>
            <a:pPr marL="539750" indent="-269875" algn="just">
              <a:lnSpc>
                <a:spcPct val="110000"/>
              </a:lnSpc>
              <a:spcBef>
                <a:spcPts val="1200"/>
              </a:spcBef>
              <a:buClr>
                <a:srgbClr val="A50021"/>
              </a:buClr>
              <a:buFont typeface="Wingdings" panose="05000000000000000000" pitchFamily="2" charset="2"/>
              <a:buChar char="Ø"/>
            </a:pPr>
            <a:r>
              <a:rPr lang="cs-CZ" sz="1800" dirty="0"/>
              <a:t>vydáním regulačního plánu (ÚP musí stanovit základní podmínky jeho pořízení nebo jeho zadání a lhůtu pro nabytí jeho účinnosti </a:t>
            </a:r>
            <a:r>
              <a:rPr lang="cs-CZ" sz="1800" b="1" dirty="0"/>
              <a:t>ne delší než 6 let </a:t>
            </a:r>
            <a:r>
              <a:rPr lang="cs-CZ" sz="1800" dirty="0"/>
              <a:t>od nabytí účinnosti ÚP)</a:t>
            </a:r>
          </a:p>
          <a:p>
            <a:pPr marL="269875" indent="0" algn="just">
              <a:lnSpc>
                <a:spcPct val="110000"/>
              </a:lnSpc>
              <a:spcBef>
                <a:spcPts val="1200"/>
              </a:spcBef>
              <a:buClr>
                <a:srgbClr val="A50021"/>
              </a:buClr>
              <a:buNone/>
            </a:pPr>
            <a:r>
              <a:rPr lang="cs-CZ" sz="1800" dirty="0"/>
              <a:t>uplynutím stanovené lhůty pozbývá podmínka platnosti</a:t>
            </a:r>
          </a:p>
          <a:p>
            <a:pPr marL="539750" indent="-269875" algn="just">
              <a:lnSpc>
                <a:spcPct val="110000"/>
              </a:lnSpc>
              <a:spcBef>
                <a:spcPts val="1200"/>
              </a:spcBef>
              <a:buClr>
                <a:srgbClr val="A50021"/>
              </a:buClr>
              <a:buFont typeface="Wingdings" panose="05000000000000000000" pitchFamily="2" charset="2"/>
              <a:buChar char="Ø"/>
            </a:pPr>
            <a:r>
              <a:rPr lang="cs-CZ" sz="1800" b="1" dirty="0"/>
              <a:t>architektonickou nebo urbanistickou soutěží </a:t>
            </a:r>
            <a:r>
              <a:rPr lang="cs-CZ" sz="1800" dirty="0"/>
              <a:t>(primární povinnost zajistit obec na své náklady, ale může místo obce zajistit na své náklady i ten, kdo hodlá realizovat záměr v dané ploše/koridoru)</a:t>
            </a:r>
          </a:p>
          <a:p>
            <a:pPr marL="271463" indent="-271463" algn="just">
              <a:lnSpc>
                <a:spcPct val="110000"/>
              </a:lnSpc>
              <a:spcBef>
                <a:spcPts val="1200"/>
              </a:spcBef>
              <a:buClr>
                <a:srgbClr val="A50021"/>
              </a:buClr>
            </a:pPr>
            <a:r>
              <a:rPr lang="cs-CZ" sz="1800" dirty="0"/>
              <a:t>Může stanovit pořadí provádění změn v území (etapizace)</a:t>
            </a:r>
          </a:p>
          <a:p>
            <a:pPr marL="539750" indent="-269875" algn="just">
              <a:lnSpc>
                <a:spcPct val="110000"/>
              </a:lnSpc>
              <a:spcBef>
                <a:spcPts val="1200"/>
              </a:spcBef>
              <a:buClr>
                <a:srgbClr val="A50021"/>
              </a:buClr>
              <a:buFont typeface="Wingdings" panose="05000000000000000000" pitchFamily="2" charset="2"/>
              <a:buChar char="Ø"/>
            </a:pPr>
            <a:endParaRPr lang="cs-CZ" sz="18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591142-52C5-4B8E-A2CE-A70833A3C942}" type="slidenum">
              <a:rPr lang="sk-SK" smtClean="0"/>
              <a:pPr>
                <a:defRPr/>
              </a:pPr>
              <a:t>37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505762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1991544" y="815752"/>
            <a:ext cx="8568952" cy="364902"/>
          </a:xfrm>
        </p:spPr>
        <p:txBody>
          <a:bodyPr>
            <a:noAutofit/>
          </a:bodyPr>
          <a:lstStyle/>
          <a:p>
            <a:r>
              <a:rPr lang="cs-CZ" sz="2200" dirty="0"/>
              <a:t>Regulační plán (§ 85 a 86) 1/2</a:t>
            </a: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2114872" y="1421972"/>
            <a:ext cx="8568952" cy="4608511"/>
          </a:xfrm>
        </p:spPr>
        <p:txBody>
          <a:bodyPr>
            <a:normAutofit/>
          </a:bodyPr>
          <a:lstStyle/>
          <a:p>
            <a:pPr marL="271463" indent="-271463" algn="just">
              <a:lnSpc>
                <a:spcPct val="110000"/>
              </a:lnSpc>
              <a:spcBef>
                <a:spcPts val="1200"/>
              </a:spcBef>
              <a:buClr>
                <a:srgbClr val="A50021"/>
              </a:buClr>
            </a:pPr>
            <a:r>
              <a:rPr lang="cs-CZ" sz="1800" dirty="0"/>
              <a:t>Pořizuje se a vydává pro řešené území, rozhodne-li tak zastupitelstvo obce</a:t>
            </a:r>
          </a:p>
          <a:p>
            <a:pPr marL="271463" indent="-271463" algn="just">
              <a:lnSpc>
                <a:spcPct val="110000"/>
              </a:lnSpc>
              <a:spcBef>
                <a:spcPts val="1200"/>
              </a:spcBef>
              <a:buClr>
                <a:srgbClr val="A50021"/>
              </a:buClr>
            </a:pPr>
            <a:r>
              <a:rPr lang="cs-CZ" sz="1800" dirty="0"/>
              <a:t>Možnost přijmout pro zastavěné území RP i bez přijetí ÚP</a:t>
            </a:r>
          </a:p>
          <a:p>
            <a:pPr marL="271463" indent="-271463" algn="just">
              <a:lnSpc>
                <a:spcPct val="110000"/>
              </a:lnSpc>
              <a:spcBef>
                <a:spcPts val="1200"/>
              </a:spcBef>
              <a:buClr>
                <a:srgbClr val="A50021"/>
              </a:buClr>
            </a:pPr>
            <a:r>
              <a:rPr lang="cs-CZ" sz="1800" b="1" dirty="0"/>
              <a:t>RP nebude možné nahradit povolení záměru</a:t>
            </a:r>
          </a:p>
          <a:p>
            <a:pPr marL="271463" indent="-271463" algn="just">
              <a:lnSpc>
                <a:spcPct val="110000"/>
              </a:lnSpc>
              <a:spcBef>
                <a:spcPts val="1200"/>
              </a:spcBef>
              <a:buClr>
                <a:srgbClr val="A50021"/>
              </a:buClr>
            </a:pPr>
            <a:r>
              <a:rPr lang="cs-CZ" sz="1800" dirty="0"/>
              <a:t>Vždy stanovuje podmínky pro:</a:t>
            </a:r>
          </a:p>
          <a:p>
            <a:pPr marL="539750" indent="-269875" algn="just">
              <a:lnSpc>
                <a:spcPct val="110000"/>
              </a:lnSpc>
              <a:spcBef>
                <a:spcPts val="1200"/>
              </a:spcBef>
              <a:buClr>
                <a:srgbClr val="A50021"/>
              </a:buClr>
              <a:buFont typeface="Wingdings" panose="05000000000000000000" pitchFamily="2" charset="2"/>
              <a:buChar char="Ø"/>
            </a:pPr>
            <a:r>
              <a:rPr lang="cs-CZ" sz="1800" dirty="0"/>
              <a:t>vymezení a využití pozemků</a:t>
            </a:r>
          </a:p>
          <a:p>
            <a:pPr marL="539750" indent="-269875" algn="just">
              <a:lnSpc>
                <a:spcPct val="110000"/>
              </a:lnSpc>
              <a:spcBef>
                <a:spcPts val="1200"/>
              </a:spcBef>
              <a:buClr>
                <a:srgbClr val="A50021"/>
              </a:buClr>
              <a:buFont typeface="Wingdings" panose="05000000000000000000" pitchFamily="2" charset="2"/>
              <a:buChar char="Ø"/>
            </a:pPr>
            <a:r>
              <a:rPr lang="cs-CZ" sz="1800" b="1" dirty="0"/>
              <a:t>umístění a prostorové uspořádání staveb</a:t>
            </a:r>
            <a:r>
              <a:rPr lang="cs-CZ" sz="1800" dirty="0"/>
              <a:t>, vč. napojení na veřejnou dopravní a technickou infrastrukturu, a </a:t>
            </a:r>
            <a:r>
              <a:rPr lang="cs-CZ" sz="1800" b="1" dirty="0"/>
              <a:t>urbanistických a architektonických podmínek</a:t>
            </a:r>
          </a:p>
          <a:p>
            <a:pPr marL="539750" indent="-269875" algn="just">
              <a:lnSpc>
                <a:spcPct val="110000"/>
              </a:lnSpc>
              <a:spcBef>
                <a:spcPts val="1200"/>
              </a:spcBef>
              <a:buClr>
                <a:srgbClr val="A50021"/>
              </a:buClr>
              <a:buFont typeface="Wingdings" panose="05000000000000000000" pitchFamily="2" charset="2"/>
              <a:buChar char="Ø"/>
            </a:pPr>
            <a:r>
              <a:rPr lang="cs-CZ" sz="1800" dirty="0"/>
              <a:t>umístění a prostorové uspořádání staveb veřejné infrastruktury</a:t>
            </a:r>
          </a:p>
          <a:p>
            <a:pPr marL="539750" indent="-269875" algn="just">
              <a:lnSpc>
                <a:spcPct val="110000"/>
              </a:lnSpc>
              <a:spcBef>
                <a:spcPts val="1200"/>
              </a:spcBef>
              <a:buClr>
                <a:srgbClr val="A50021"/>
              </a:buClr>
              <a:buFont typeface="Wingdings" panose="05000000000000000000" pitchFamily="2" charset="2"/>
              <a:buChar char="Ø"/>
            </a:pPr>
            <a:r>
              <a:rPr lang="cs-CZ" sz="1800" dirty="0"/>
              <a:t>ochranu hodnot, charakteru území a krajinného rázu</a:t>
            </a:r>
          </a:p>
          <a:p>
            <a:pPr marL="539750" indent="-269875" algn="just">
              <a:lnSpc>
                <a:spcPct val="110000"/>
              </a:lnSpc>
              <a:spcBef>
                <a:spcPts val="600"/>
              </a:spcBef>
              <a:buClr>
                <a:srgbClr val="A50021"/>
              </a:buClr>
              <a:buFont typeface="Wingdings" panose="05000000000000000000" pitchFamily="2" charset="2"/>
              <a:buChar char="Ø"/>
            </a:pPr>
            <a:endParaRPr lang="cs-CZ" sz="1800" dirty="0"/>
          </a:p>
          <a:p>
            <a:pPr marL="539750" indent="-269875" algn="just">
              <a:lnSpc>
                <a:spcPct val="110000"/>
              </a:lnSpc>
              <a:spcBef>
                <a:spcPts val="1200"/>
              </a:spcBef>
              <a:buClr>
                <a:srgbClr val="A50021"/>
              </a:buClr>
              <a:buFont typeface="Wingdings" panose="05000000000000000000" pitchFamily="2" charset="2"/>
              <a:buChar char="Ø"/>
            </a:pPr>
            <a:endParaRPr lang="cs-CZ" sz="1800" dirty="0"/>
          </a:p>
          <a:p>
            <a:pPr marL="539750" indent="-269875" algn="just">
              <a:lnSpc>
                <a:spcPct val="110000"/>
              </a:lnSpc>
              <a:spcBef>
                <a:spcPts val="1200"/>
              </a:spcBef>
              <a:buClr>
                <a:srgbClr val="A50021"/>
              </a:buClr>
              <a:buFont typeface="Wingdings" panose="05000000000000000000" pitchFamily="2" charset="2"/>
              <a:buChar char="Ø"/>
            </a:pPr>
            <a:endParaRPr lang="cs-CZ" sz="1800" dirty="0"/>
          </a:p>
          <a:p>
            <a:pPr marL="539750" indent="-269875" algn="just">
              <a:lnSpc>
                <a:spcPct val="110000"/>
              </a:lnSpc>
              <a:spcBef>
                <a:spcPts val="1200"/>
              </a:spcBef>
              <a:buClr>
                <a:srgbClr val="A50021"/>
              </a:buClr>
              <a:buFont typeface="Wingdings" panose="05000000000000000000" pitchFamily="2" charset="2"/>
              <a:buChar char="Ø"/>
            </a:pPr>
            <a:endParaRPr lang="cs-CZ" sz="18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591142-52C5-4B8E-A2CE-A70833A3C942}" type="slidenum">
              <a:rPr lang="sk-SK" smtClean="0"/>
              <a:pPr>
                <a:defRPr/>
              </a:pPr>
              <a:t>38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14244340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1991544" y="696008"/>
            <a:ext cx="8568952" cy="364902"/>
          </a:xfrm>
        </p:spPr>
        <p:txBody>
          <a:bodyPr>
            <a:noAutofit/>
          </a:bodyPr>
          <a:lstStyle/>
          <a:p>
            <a:r>
              <a:rPr lang="cs-CZ" sz="2200" dirty="0"/>
              <a:t>Regulační plán 2/2</a:t>
            </a: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2114872" y="1236913"/>
            <a:ext cx="8568952" cy="4184174"/>
          </a:xfrm>
        </p:spPr>
        <p:txBody>
          <a:bodyPr>
            <a:normAutofit/>
          </a:bodyPr>
          <a:lstStyle/>
          <a:p>
            <a:pPr marL="271463" indent="-271463" algn="just">
              <a:lnSpc>
                <a:spcPct val="110000"/>
              </a:lnSpc>
              <a:spcBef>
                <a:spcPts val="1200"/>
              </a:spcBef>
              <a:buClr>
                <a:srgbClr val="A50021"/>
              </a:buClr>
            </a:pPr>
            <a:r>
              <a:rPr lang="cs-CZ" sz="1900" dirty="0"/>
              <a:t>Dále zpravidla stanoví:</a:t>
            </a:r>
          </a:p>
          <a:p>
            <a:pPr marL="539750" indent="-269875" algn="just">
              <a:lnSpc>
                <a:spcPct val="110000"/>
              </a:lnSpc>
              <a:spcBef>
                <a:spcPts val="1200"/>
              </a:spcBef>
              <a:buClr>
                <a:srgbClr val="A50021"/>
              </a:buClr>
              <a:buFont typeface="Wingdings" panose="05000000000000000000" pitchFamily="2" charset="2"/>
              <a:buChar char="Ø"/>
            </a:pPr>
            <a:r>
              <a:rPr lang="cs-CZ" sz="1900" dirty="0"/>
              <a:t>uliční a stavební čáry</a:t>
            </a:r>
          </a:p>
          <a:p>
            <a:pPr marL="539750" indent="-269875" algn="just">
              <a:lnSpc>
                <a:spcPct val="110000"/>
              </a:lnSpc>
              <a:spcBef>
                <a:spcPts val="1200"/>
              </a:spcBef>
              <a:buClr>
                <a:srgbClr val="A50021"/>
              </a:buClr>
              <a:buFont typeface="Wingdings" panose="05000000000000000000" pitchFamily="2" charset="2"/>
              <a:buChar char="Ø"/>
            </a:pPr>
            <a:r>
              <a:rPr lang="cs-CZ" sz="1900" dirty="0"/>
              <a:t>vzájemné odstupy staveb a odstupy staveb od hranice pozemku</a:t>
            </a:r>
          </a:p>
          <a:p>
            <a:pPr marL="539750" indent="-269875" algn="just">
              <a:lnSpc>
                <a:spcPct val="110000"/>
              </a:lnSpc>
              <a:spcBef>
                <a:spcPts val="1200"/>
              </a:spcBef>
              <a:buClr>
                <a:srgbClr val="A50021"/>
              </a:buClr>
              <a:buFont typeface="Wingdings" panose="05000000000000000000" pitchFamily="2" charset="2"/>
              <a:buChar char="Ø"/>
            </a:pPr>
            <a:r>
              <a:rPr lang="cs-CZ" sz="1900" dirty="0"/>
              <a:t>půdorysnou velikost stavby, výšku, objem a tvar stavby</a:t>
            </a:r>
          </a:p>
          <a:p>
            <a:pPr marL="539750" indent="-269875" algn="just">
              <a:lnSpc>
                <a:spcPct val="110000"/>
              </a:lnSpc>
              <a:spcBef>
                <a:spcPts val="1200"/>
              </a:spcBef>
              <a:buClr>
                <a:srgbClr val="A50021"/>
              </a:buClr>
              <a:buFont typeface="Wingdings" panose="05000000000000000000" pitchFamily="2" charset="2"/>
              <a:buChar char="Ø"/>
            </a:pPr>
            <a:r>
              <a:rPr lang="cs-CZ" sz="1900" dirty="0"/>
              <a:t>základní údaje o kapacitě stavby</a:t>
            </a:r>
          </a:p>
          <a:p>
            <a:pPr marL="539750" indent="-269875" algn="just">
              <a:lnSpc>
                <a:spcPct val="110000"/>
              </a:lnSpc>
              <a:spcBef>
                <a:spcPts val="1200"/>
              </a:spcBef>
              <a:buClr>
                <a:srgbClr val="A50021"/>
              </a:buClr>
              <a:buFont typeface="Wingdings" panose="05000000000000000000" pitchFamily="2" charset="2"/>
              <a:buChar char="Ø"/>
            </a:pPr>
            <a:r>
              <a:rPr lang="cs-CZ" sz="1900" dirty="0"/>
              <a:t>určení částí pozemku, které mohou být zastavěny, nebo zastavitelnost pozemku dalšími stavbami</a:t>
            </a:r>
          </a:p>
          <a:p>
            <a:pPr marL="539750" indent="-269875" algn="just">
              <a:lnSpc>
                <a:spcPct val="110000"/>
              </a:lnSpc>
              <a:spcBef>
                <a:spcPts val="1200"/>
              </a:spcBef>
              <a:buClr>
                <a:srgbClr val="A50021"/>
              </a:buClr>
              <a:buFont typeface="Wingdings" panose="05000000000000000000" pitchFamily="2" charset="2"/>
              <a:buChar char="Ø"/>
            </a:pPr>
            <a:r>
              <a:rPr lang="cs-CZ" sz="1900" dirty="0"/>
              <a:t> základní podmínky pro požární ochranu </a:t>
            </a:r>
          </a:p>
          <a:p>
            <a:pPr marL="539750" indent="-269875" algn="just">
              <a:lnSpc>
                <a:spcPct val="110000"/>
              </a:lnSpc>
              <a:spcBef>
                <a:spcPts val="1200"/>
              </a:spcBef>
              <a:buClr>
                <a:srgbClr val="A50021"/>
              </a:buClr>
              <a:buFont typeface="Wingdings" panose="05000000000000000000" pitchFamily="2" charset="2"/>
              <a:buChar char="Ø"/>
            </a:pPr>
            <a:r>
              <a:rPr lang="cs-CZ" sz="1900" dirty="0"/>
              <a:t> podmínky pro příznivé životní prostředí a zelenou infrastrukturu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591142-52C5-4B8E-A2CE-A70833A3C942}" type="slidenum">
              <a:rPr lang="sk-SK" smtClean="0"/>
              <a:pPr>
                <a:defRPr/>
              </a:pPr>
              <a:t>39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254248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1991544" y="1191890"/>
            <a:ext cx="8568952" cy="364902"/>
          </a:xfrm>
        </p:spPr>
        <p:txBody>
          <a:bodyPr>
            <a:noAutofit/>
          </a:bodyPr>
          <a:lstStyle/>
          <a:p>
            <a:r>
              <a:rPr lang="cs-CZ" sz="2200" dirty="0"/>
              <a:t>Některé nové pojmy územního plánování 2/2 </a:t>
            </a: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2114872" y="1700808"/>
            <a:ext cx="8445624" cy="4353347"/>
          </a:xfrm>
        </p:spPr>
        <p:txBody>
          <a:bodyPr>
            <a:noAutofit/>
          </a:bodyPr>
          <a:lstStyle/>
          <a:p>
            <a:pPr marL="271463" indent="-271463" algn="just">
              <a:spcBef>
                <a:spcPts val="1200"/>
              </a:spcBef>
              <a:buClr>
                <a:srgbClr val="A50021"/>
              </a:buClr>
            </a:pPr>
            <a:r>
              <a:rPr lang="cs-CZ" sz="1800" b="1" dirty="0"/>
              <a:t>Vystavěné prostředí</a:t>
            </a:r>
            <a:r>
              <a:rPr lang="cs-CZ" sz="1800" dirty="0"/>
              <a:t>: </a:t>
            </a:r>
            <a:r>
              <a:rPr lang="cs-CZ" sz="1800" i="1" dirty="0"/>
              <a:t>prostředí vytvořené nebo upravené člověkem zahrnující stavby a volná prostranství veřejná i neveřejná </a:t>
            </a:r>
            <a:r>
              <a:rPr lang="en-US" sz="1800" dirty="0"/>
              <a:t>[</a:t>
            </a:r>
            <a:r>
              <a:rPr lang="cs-CZ" sz="1800" dirty="0"/>
              <a:t>§ 12 písm. t)</a:t>
            </a:r>
            <a:r>
              <a:rPr lang="en-US" sz="1800" dirty="0"/>
              <a:t>]</a:t>
            </a:r>
            <a:endParaRPr lang="cs-CZ" sz="1800" dirty="0"/>
          </a:p>
          <a:p>
            <a:pPr marL="271463" indent="-271463" algn="just">
              <a:spcBef>
                <a:spcPts val="1200"/>
              </a:spcBef>
              <a:buClr>
                <a:srgbClr val="A50021"/>
              </a:buClr>
            </a:pPr>
            <a:r>
              <a:rPr lang="cs-CZ" sz="1800" b="1" dirty="0"/>
              <a:t>Asanace: </a:t>
            </a:r>
            <a:r>
              <a:rPr lang="cs-CZ" sz="1800" i="1" dirty="0"/>
              <a:t>opatření sloužících k ozdravění území, které vykazuje závady, zejména z důvodů hospodářských změn anebo postižení živelní pohromou nebo závažnou havárií</a:t>
            </a:r>
            <a:r>
              <a:rPr lang="cs-CZ" sz="1800" dirty="0"/>
              <a:t> </a:t>
            </a:r>
            <a:r>
              <a:rPr lang="en-US" sz="1800" dirty="0"/>
              <a:t>[</a:t>
            </a:r>
            <a:r>
              <a:rPr lang="cs-CZ" sz="1800" dirty="0"/>
              <a:t>§ 12 písm. u)</a:t>
            </a:r>
            <a:r>
              <a:rPr lang="en-US" sz="1800" dirty="0"/>
              <a:t>]</a:t>
            </a:r>
            <a:endParaRPr lang="cs-CZ" sz="1800" dirty="0"/>
          </a:p>
          <a:p>
            <a:pPr marL="271463" indent="-271463" algn="just">
              <a:spcBef>
                <a:spcPts val="1200"/>
              </a:spcBef>
              <a:buClr>
                <a:srgbClr val="A50021"/>
              </a:buClr>
            </a:pPr>
            <a:r>
              <a:rPr lang="cs-CZ" sz="1800" b="1" dirty="0"/>
              <a:t>Architektonická soutěž</a:t>
            </a:r>
            <a:r>
              <a:rPr lang="cs-CZ" sz="1800" dirty="0"/>
              <a:t>: </a:t>
            </a:r>
            <a:r>
              <a:rPr lang="cs-CZ" sz="1800" i="1" dirty="0"/>
              <a:t>postup hledání nejlepšího architektonického řešení stavby anebo zhotovitele projektové dokumentace, při němž jsou předkládány a hodnoceny návrhy architektonického řešení stavby </a:t>
            </a:r>
            <a:r>
              <a:rPr lang="en-US" sz="1800" dirty="0"/>
              <a:t>[</a:t>
            </a:r>
            <a:r>
              <a:rPr lang="cs-CZ" sz="1800" dirty="0"/>
              <a:t>§ 12 písm. v)</a:t>
            </a:r>
            <a:r>
              <a:rPr lang="en-US" sz="1800" dirty="0"/>
              <a:t>]</a:t>
            </a:r>
            <a:endParaRPr lang="cs-CZ" sz="1800" dirty="0"/>
          </a:p>
          <a:p>
            <a:pPr marL="271463" indent="-271463" algn="just">
              <a:spcBef>
                <a:spcPts val="1200"/>
              </a:spcBef>
              <a:buClr>
                <a:srgbClr val="A50021"/>
              </a:buClr>
            </a:pPr>
            <a:r>
              <a:rPr lang="cs-CZ" sz="1800" b="1" i="1" dirty="0"/>
              <a:t>Urbanistická soutěž</a:t>
            </a:r>
            <a:r>
              <a:rPr lang="cs-CZ" sz="1800" i="1" dirty="0"/>
              <a:t>: postup hledání nejlepšího urbanistického řešení území anebo zhotovitele územní studie nebo územně plánovací dokumentace, při němž jsou předkládány a hodnoceny návrhy urbanistického řešení území </a:t>
            </a:r>
            <a:r>
              <a:rPr lang="en-US" sz="1800" dirty="0"/>
              <a:t>[</a:t>
            </a:r>
            <a:r>
              <a:rPr lang="cs-CZ" sz="1800" dirty="0"/>
              <a:t>§ 12 písm. w)</a:t>
            </a:r>
            <a:r>
              <a:rPr lang="en-US" sz="1800" dirty="0"/>
              <a:t>]</a:t>
            </a:r>
            <a:endParaRPr lang="cs-CZ" sz="1800" dirty="0"/>
          </a:p>
          <a:p>
            <a:pPr marL="271463" indent="-271463" algn="just">
              <a:spcBef>
                <a:spcPts val="1200"/>
              </a:spcBef>
              <a:buClr>
                <a:srgbClr val="A50021"/>
              </a:buClr>
            </a:pPr>
            <a:r>
              <a:rPr lang="cs-CZ" sz="1800" b="1" dirty="0"/>
              <a:t>Nadřazená a navazující ÚPD </a:t>
            </a:r>
            <a:r>
              <a:rPr lang="en-US" sz="1800" dirty="0"/>
              <a:t>[</a:t>
            </a:r>
            <a:r>
              <a:rPr lang="cs-CZ" sz="1800" dirty="0"/>
              <a:t>§ 12 písm. p) a q)</a:t>
            </a:r>
            <a:r>
              <a:rPr lang="en-US" sz="1800" dirty="0"/>
              <a:t>]</a:t>
            </a:r>
            <a:endParaRPr lang="cs-CZ" sz="1800" i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591142-52C5-4B8E-A2CE-A70833A3C942}" type="slidenum">
              <a:rPr lang="sk-SK" smtClean="0"/>
              <a:pPr>
                <a:defRPr/>
              </a:pPr>
              <a:t>4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9463003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1991544" y="1196752"/>
            <a:ext cx="8568952" cy="364902"/>
          </a:xfrm>
        </p:spPr>
        <p:txBody>
          <a:bodyPr>
            <a:noAutofit/>
          </a:bodyPr>
          <a:lstStyle/>
          <a:p>
            <a:r>
              <a:rPr lang="cs-CZ" sz="2200" dirty="0"/>
              <a:t>Podmínění rozhodování v území v RP (§ 86 odst. 3 až 5)</a:t>
            </a: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2114872" y="1772817"/>
            <a:ext cx="8568952" cy="4353347"/>
          </a:xfrm>
        </p:spPr>
        <p:txBody>
          <a:bodyPr>
            <a:normAutofit/>
          </a:bodyPr>
          <a:lstStyle/>
          <a:p>
            <a:pPr marL="271463" indent="-271463">
              <a:lnSpc>
                <a:spcPct val="110000"/>
              </a:lnSpc>
              <a:spcBef>
                <a:spcPts val="1200"/>
              </a:spcBef>
              <a:buClr>
                <a:srgbClr val="A50021"/>
              </a:buClr>
            </a:pPr>
            <a:r>
              <a:rPr lang="cs-CZ" sz="1800" dirty="0"/>
              <a:t>V RP lze vymezit záměr, pro který je podmínkou pro rozhodování v území </a:t>
            </a:r>
          </a:p>
          <a:p>
            <a:pPr marL="539750" indent="-269875">
              <a:lnSpc>
                <a:spcPct val="110000"/>
              </a:lnSpc>
              <a:spcBef>
                <a:spcPts val="1200"/>
              </a:spcBef>
              <a:buClr>
                <a:srgbClr val="A50021"/>
              </a:buClr>
              <a:buFont typeface="Wingdings" panose="05000000000000000000" pitchFamily="2" charset="2"/>
              <a:buChar char="Ø"/>
            </a:pPr>
            <a:r>
              <a:rPr lang="cs-CZ" sz="1800" dirty="0"/>
              <a:t>uzavření plánovací smlouvy (RP musí stanovit základní podmínky jejího uzavření a lhůtu pro její uzavření max. 4 let od nabytí účinnosti RP - uplynutím lhůty pozbývá podmínka platnosti)</a:t>
            </a:r>
          </a:p>
          <a:p>
            <a:pPr marL="539750" indent="-269875">
              <a:lnSpc>
                <a:spcPct val="110000"/>
              </a:lnSpc>
              <a:spcBef>
                <a:spcPts val="1200"/>
              </a:spcBef>
              <a:buClr>
                <a:srgbClr val="A50021"/>
              </a:buClr>
              <a:buFont typeface="Wingdings" panose="05000000000000000000" pitchFamily="2" charset="2"/>
              <a:buChar char="Ø"/>
            </a:pPr>
            <a:r>
              <a:rPr lang="cs-CZ" sz="1800" dirty="0"/>
              <a:t>architektonickou nebo urbanistickou soutěží (na požádání stavebníka zajistí obec na své náklady, ale může místo obce zajistit na své náklady i ten, kdo hodlá realizovat záměr)</a:t>
            </a:r>
          </a:p>
          <a:p>
            <a:pPr marL="271463" marR="0" lvl="0" indent="-271463" algn="l" defTabSz="914377" rtl="0" eaLnBrk="1" fontAlgn="auto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rgbClr val="A50021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1417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RP může stanovit pořadí provádění změn v území nebo architektonicky nebo urbanisticky významné stavby</a:t>
            </a:r>
            <a:endParaRPr lang="cs-CZ" sz="18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591142-52C5-4B8E-A2CE-A70833A3C942}" type="slidenum">
              <a:rPr lang="sk-SK" smtClean="0"/>
              <a:pPr>
                <a:defRPr/>
              </a:pPr>
              <a:t>40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5976238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135560" y="1556799"/>
            <a:ext cx="7920880" cy="4425355"/>
          </a:xfrm>
        </p:spPr>
        <p:txBody>
          <a:bodyPr>
            <a:normAutofit/>
          </a:bodyPr>
          <a:lstStyle/>
          <a:p>
            <a:pPr marL="0" indent="0">
              <a:spcBef>
                <a:spcPct val="0"/>
              </a:spcBef>
              <a:buNone/>
            </a:pPr>
            <a:endParaRPr lang="cs-CZ" sz="2800" b="1" dirty="0">
              <a:ea typeface="+mj-ea"/>
            </a:endParaRPr>
          </a:p>
          <a:p>
            <a:pPr marL="0" indent="0">
              <a:spcBef>
                <a:spcPct val="0"/>
              </a:spcBef>
              <a:buNone/>
            </a:pPr>
            <a:endParaRPr lang="cs-CZ" sz="2800" b="1" dirty="0">
              <a:ea typeface="+mj-ea"/>
            </a:endParaRPr>
          </a:p>
          <a:p>
            <a:pPr marL="0" indent="0" algn="ctr">
              <a:spcBef>
                <a:spcPct val="0"/>
              </a:spcBef>
              <a:buNone/>
            </a:pPr>
            <a:r>
              <a:rPr lang="cs-CZ" sz="2800" b="1" dirty="0">
                <a:ea typeface="+mj-ea"/>
              </a:rPr>
              <a:t>V. </a:t>
            </a:r>
          </a:p>
          <a:p>
            <a:pPr marL="0" indent="0" algn="ctr">
              <a:spcBef>
                <a:spcPct val="0"/>
              </a:spcBef>
              <a:buNone/>
            </a:pPr>
            <a:endParaRPr lang="cs-CZ" sz="2800" b="1" dirty="0">
              <a:ea typeface="+mj-ea"/>
            </a:endParaRPr>
          </a:p>
          <a:p>
            <a:pPr marL="0" indent="0" algn="ctr">
              <a:spcBef>
                <a:spcPct val="0"/>
              </a:spcBef>
              <a:buNone/>
            </a:pPr>
            <a:r>
              <a:rPr lang="cs-CZ" sz="2800" b="1" dirty="0"/>
              <a:t>Pořizování ÚPD, vyhodnocování a změny ÚPD</a:t>
            </a:r>
            <a:endParaRPr lang="cs-CZ" sz="28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3EEE21-BDC6-4582-999A-441C612124AB}" type="slidenum">
              <a:rPr lang="sk-SK" smtClean="0"/>
              <a:pPr>
                <a:defRPr/>
              </a:pPr>
              <a:t>41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19949644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1991544" y="1196757"/>
            <a:ext cx="8568952" cy="364903"/>
          </a:xfrm>
        </p:spPr>
        <p:txBody>
          <a:bodyPr>
            <a:noAutofit/>
          </a:bodyPr>
          <a:lstStyle/>
          <a:p>
            <a:r>
              <a:rPr lang="cs-CZ" sz="2200" dirty="0"/>
              <a:t>Pořizování ÚPD</a:t>
            </a: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2063552" y="1772823"/>
            <a:ext cx="8661648" cy="4752521"/>
          </a:xfrm>
        </p:spPr>
        <p:txBody>
          <a:bodyPr>
            <a:normAutofit/>
          </a:bodyPr>
          <a:lstStyle/>
          <a:p>
            <a:pPr marL="271456" indent="-271456" algn="just">
              <a:spcBef>
                <a:spcPts val="1800"/>
              </a:spcBef>
              <a:buClr>
                <a:srgbClr val="A50021"/>
              </a:buClr>
            </a:pPr>
            <a:r>
              <a:rPr lang="cs-CZ" sz="2000" dirty="0"/>
              <a:t>Zachována forma OOP se snahou o zjednodušení (ruší se individuální vypořádání námitek vlastníků dle § 172/5 SpŘ, zůstávají jen připomínky, v rámci společného jednání a veřejného projednání se projednává totožný návrh)</a:t>
            </a:r>
          </a:p>
          <a:p>
            <a:pPr marL="271456" indent="-271456" algn="just">
              <a:spcBef>
                <a:spcPts val="1800"/>
              </a:spcBef>
              <a:buClr>
                <a:srgbClr val="A50021"/>
              </a:buClr>
            </a:pPr>
            <a:r>
              <a:rPr lang="cs-CZ" sz="2000" dirty="0"/>
              <a:t>Sjednocují se procesní postupy přijímání ÚPD, vč. vyhodnocování a změny, do jednotné právní úpravy</a:t>
            </a:r>
          </a:p>
          <a:p>
            <a:pPr marL="271456" indent="-271456" algn="just">
              <a:spcBef>
                <a:spcPts val="1800"/>
              </a:spcBef>
              <a:buClr>
                <a:srgbClr val="A50021"/>
              </a:buClr>
            </a:pPr>
            <a:r>
              <a:rPr lang="cs-CZ" sz="2000" dirty="0"/>
              <a:t>Pořizovatelem zůstává úřad územního plánování</a:t>
            </a:r>
          </a:p>
          <a:p>
            <a:pPr marL="271456" indent="-271456" algn="just">
              <a:spcBef>
                <a:spcPts val="1800"/>
              </a:spcBef>
              <a:buClr>
                <a:srgbClr val="A50021"/>
              </a:buClr>
            </a:pPr>
            <a:r>
              <a:rPr lang="cs-CZ" sz="2000" dirty="0"/>
              <a:t>Společné jednání a veřejné projednání může proběhnout v jeden den, jen v odlišném čase</a:t>
            </a:r>
          </a:p>
          <a:p>
            <a:pPr marL="271456" indent="-271456" algn="just">
              <a:spcBef>
                <a:spcPts val="1800"/>
              </a:spcBef>
              <a:buClr>
                <a:srgbClr val="A50021"/>
              </a:buClr>
            </a:pPr>
            <a:r>
              <a:rPr lang="cs-CZ" sz="2000" b="1" dirty="0"/>
              <a:t>Právo obcí </a:t>
            </a:r>
            <a:r>
              <a:rPr lang="cs-CZ" sz="2000" dirty="0"/>
              <a:t>stanovit v ÚP s prvky RP/RP výjimky z územních požadavků, u kterých výjimku prováděcí právní předpis výslovně umožňuje (§ 138/2) 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591142-52C5-4B8E-A2CE-A70833A3C942}" type="slidenum">
              <a:rPr lang="sk-SK" smtClean="0"/>
              <a:pPr>
                <a:defRPr/>
              </a:pPr>
              <a:t>42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55427937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Skupina 7">
            <a:extLst>
              <a:ext uri="{FF2B5EF4-FFF2-40B4-BE49-F238E27FC236}">
                <a16:creationId xmlns:a16="http://schemas.microsoft.com/office/drawing/2014/main" id="{3515D861-4C5B-4138-A827-3927AFD25E27}"/>
              </a:ext>
            </a:extLst>
          </p:cNvPr>
          <p:cNvGrpSpPr/>
          <p:nvPr/>
        </p:nvGrpSpPr>
        <p:grpSpPr>
          <a:xfrm>
            <a:off x="703267" y="2299952"/>
            <a:ext cx="10783242" cy="1194966"/>
            <a:chOff x="917817" y="2262132"/>
            <a:chExt cx="10324061" cy="1194966"/>
          </a:xfrm>
        </p:grpSpPr>
        <p:sp>
          <p:nvSpPr>
            <p:cNvPr id="9" name="Volný tvar: obrazec 8">
              <a:extLst>
                <a:ext uri="{FF2B5EF4-FFF2-40B4-BE49-F238E27FC236}">
                  <a16:creationId xmlns:a16="http://schemas.microsoft.com/office/drawing/2014/main" id="{89539DED-A8D2-4018-8239-35A406338B9D}"/>
                </a:ext>
              </a:extLst>
            </p:cNvPr>
            <p:cNvSpPr/>
            <p:nvPr/>
          </p:nvSpPr>
          <p:spPr>
            <a:xfrm>
              <a:off x="917817" y="2262133"/>
              <a:ext cx="1991608" cy="1194965"/>
            </a:xfrm>
            <a:custGeom>
              <a:avLst/>
              <a:gdLst>
                <a:gd name="connsiteX0" fmla="*/ 0 w 1991608"/>
                <a:gd name="connsiteY0" fmla="*/ 119497 h 1194965"/>
                <a:gd name="connsiteX1" fmla="*/ 119497 w 1991608"/>
                <a:gd name="connsiteY1" fmla="*/ 0 h 1194965"/>
                <a:gd name="connsiteX2" fmla="*/ 1872112 w 1991608"/>
                <a:gd name="connsiteY2" fmla="*/ 0 h 1194965"/>
                <a:gd name="connsiteX3" fmla="*/ 1991609 w 1991608"/>
                <a:gd name="connsiteY3" fmla="*/ 119497 h 1194965"/>
                <a:gd name="connsiteX4" fmla="*/ 1991608 w 1991608"/>
                <a:gd name="connsiteY4" fmla="*/ 1075469 h 1194965"/>
                <a:gd name="connsiteX5" fmla="*/ 1872111 w 1991608"/>
                <a:gd name="connsiteY5" fmla="*/ 1194966 h 1194965"/>
                <a:gd name="connsiteX6" fmla="*/ 119497 w 1991608"/>
                <a:gd name="connsiteY6" fmla="*/ 1194965 h 1194965"/>
                <a:gd name="connsiteX7" fmla="*/ 0 w 1991608"/>
                <a:gd name="connsiteY7" fmla="*/ 1075468 h 1194965"/>
                <a:gd name="connsiteX8" fmla="*/ 0 w 1991608"/>
                <a:gd name="connsiteY8" fmla="*/ 119497 h 1194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91608" h="1194965">
                  <a:moveTo>
                    <a:pt x="0" y="119497"/>
                  </a:moveTo>
                  <a:cubicBezTo>
                    <a:pt x="0" y="53501"/>
                    <a:pt x="53501" y="0"/>
                    <a:pt x="119497" y="0"/>
                  </a:cubicBezTo>
                  <a:lnTo>
                    <a:pt x="1872112" y="0"/>
                  </a:lnTo>
                  <a:cubicBezTo>
                    <a:pt x="1938108" y="0"/>
                    <a:pt x="1991609" y="53501"/>
                    <a:pt x="1991609" y="119497"/>
                  </a:cubicBezTo>
                  <a:cubicBezTo>
                    <a:pt x="1991609" y="438154"/>
                    <a:pt x="1991608" y="756812"/>
                    <a:pt x="1991608" y="1075469"/>
                  </a:cubicBezTo>
                  <a:cubicBezTo>
                    <a:pt x="1991608" y="1141465"/>
                    <a:pt x="1938107" y="1194966"/>
                    <a:pt x="1872111" y="1194966"/>
                  </a:cubicBezTo>
                  <a:lnTo>
                    <a:pt x="119497" y="1194965"/>
                  </a:lnTo>
                  <a:cubicBezTo>
                    <a:pt x="53501" y="1194965"/>
                    <a:pt x="0" y="1141464"/>
                    <a:pt x="0" y="1075468"/>
                  </a:cubicBezTo>
                  <a:lnTo>
                    <a:pt x="0" y="119497"/>
                  </a:lnTo>
                  <a:close/>
                </a:path>
              </a:pathLst>
            </a:custGeom>
            <a:solidFill>
              <a:srgbClr val="C000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2629" tIns="122629" rIns="122629" bIns="122629" numCol="1" spcCol="1270" anchor="ctr" anchorCtr="0">
              <a:noAutofit/>
            </a:bodyPr>
            <a:lstStyle/>
            <a:p>
              <a:pPr marL="0" marR="0" lvl="0" indent="0" algn="ctr" defTabSz="10223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Open Sans Extrabold" panose="020B0906030804020204" pitchFamily="34" charset="0"/>
                  <a:cs typeface="Arial" panose="020B0604020202020204" pitchFamily="34" charset="0"/>
                </a:rPr>
                <a:t>Rozhodnutí o pořízení</a:t>
              </a:r>
            </a:p>
          </p:txBody>
        </p:sp>
        <p:sp>
          <p:nvSpPr>
            <p:cNvPr id="10" name="Volný tvar: obrazec 9">
              <a:extLst>
                <a:ext uri="{FF2B5EF4-FFF2-40B4-BE49-F238E27FC236}">
                  <a16:creationId xmlns:a16="http://schemas.microsoft.com/office/drawing/2014/main" id="{A0BCBFAA-6652-4F2F-9E43-247A72800E1F}"/>
                </a:ext>
              </a:extLst>
            </p:cNvPr>
            <p:cNvSpPr/>
            <p:nvPr/>
          </p:nvSpPr>
          <p:spPr>
            <a:xfrm>
              <a:off x="3108586" y="2612657"/>
              <a:ext cx="422221" cy="493918"/>
            </a:xfrm>
            <a:custGeom>
              <a:avLst/>
              <a:gdLst>
                <a:gd name="connsiteX0" fmla="*/ 0 w 422221"/>
                <a:gd name="connsiteY0" fmla="*/ 98784 h 493918"/>
                <a:gd name="connsiteX1" fmla="*/ 211111 w 422221"/>
                <a:gd name="connsiteY1" fmla="*/ 98784 h 493918"/>
                <a:gd name="connsiteX2" fmla="*/ 211111 w 422221"/>
                <a:gd name="connsiteY2" fmla="*/ 0 h 493918"/>
                <a:gd name="connsiteX3" fmla="*/ 422221 w 422221"/>
                <a:gd name="connsiteY3" fmla="*/ 246959 h 493918"/>
                <a:gd name="connsiteX4" fmla="*/ 211111 w 422221"/>
                <a:gd name="connsiteY4" fmla="*/ 493918 h 493918"/>
                <a:gd name="connsiteX5" fmla="*/ 211111 w 422221"/>
                <a:gd name="connsiteY5" fmla="*/ 395134 h 493918"/>
                <a:gd name="connsiteX6" fmla="*/ 0 w 422221"/>
                <a:gd name="connsiteY6" fmla="*/ 395134 h 493918"/>
                <a:gd name="connsiteX7" fmla="*/ 0 w 422221"/>
                <a:gd name="connsiteY7" fmla="*/ 98784 h 493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22221" h="493918">
                  <a:moveTo>
                    <a:pt x="0" y="98784"/>
                  </a:moveTo>
                  <a:lnTo>
                    <a:pt x="211111" y="98784"/>
                  </a:lnTo>
                  <a:lnTo>
                    <a:pt x="211111" y="0"/>
                  </a:lnTo>
                  <a:lnTo>
                    <a:pt x="422221" y="246959"/>
                  </a:lnTo>
                  <a:lnTo>
                    <a:pt x="211111" y="493918"/>
                  </a:lnTo>
                  <a:lnTo>
                    <a:pt x="211111" y="395134"/>
                  </a:lnTo>
                  <a:lnTo>
                    <a:pt x="0" y="395134"/>
                  </a:lnTo>
                  <a:lnTo>
                    <a:pt x="0" y="98784"/>
                  </a:lnTo>
                  <a:close/>
                </a:path>
              </a:pathLst>
            </a:custGeom>
            <a:solidFill>
              <a:srgbClr val="141760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98784" rIns="126666" bIns="98784" numCol="1" spcCol="1270" anchor="ctr" anchorCtr="0">
              <a:noAutofit/>
            </a:bodyPr>
            <a:lstStyle/>
            <a:p>
              <a:pPr marL="0" marR="0" lvl="0" indent="0" algn="ctr" defTabSz="8445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Volný tvar: obrazec 10">
              <a:extLst>
                <a:ext uri="{FF2B5EF4-FFF2-40B4-BE49-F238E27FC236}">
                  <a16:creationId xmlns:a16="http://schemas.microsoft.com/office/drawing/2014/main" id="{7A809013-A5B1-42A8-8F8D-20145F380041}"/>
                </a:ext>
              </a:extLst>
            </p:cNvPr>
            <p:cNvSpPr/>
            <p:nvPr/>
          </p:nvSpPr>
          <p:spPr>
            <a:xfrm>
              <a:off x="3706069" y="2262133"/>
              <a:ext cx="1991608" cy="1194965"/>
            </a:xfrm>
            <a:custGeom>
              <a:avLst/>
              <a:gdLst>
                <a:gd name="connsiteX0" fmla="*/ 0 w 1991608"/>
                <a:gd name="connsiteY0" fmla="*/ 119497 h 1194965"/>
                <a:gd name="connsiteX1" fmla="*/ 119497 w 1991608"/>
                <a:gd name="connsiteY1" fmla="*/ 0 h 1194965"/>
                <a:gd name="connsiteX2" fmla="*/ 1872112 w 1991608"/>
                <a:gd name="connsiteY2" fmla="*/ 0 h 1194965"/>
                <a:gd name="connsiteX3" fmla="*/ 1991609 w 1991608"/>
                <a:gd name="connsiteY3" fmla="*/ 119497 h 1194965"/>
                <a:gd name="connsiteX4" fmla="*/ 1991608 w 1991608"/>
                <a:gd name="connsiteY4" fmla="*/ 1075469 h 1194965"/>
                <a:gd name="connsiteX5" fmla="*/ 1872111 w 1991608"/>
                <a:gd name="connsiteY5" fmla="*/ 1194966 h 1194965"/>
                <a:gd name="connsiteX6" fmla="*/ 119497 w 1991608"/>
                <a:gd name="connsiteY6" fmla="*/ 1194965 h 1194965"/>
                <a:gd name="connsiteX7" fmla="*/ 0 w 1991608"/>
                <a:gd name="connsiteY7" fmla="*/ 1075468 h 1194965"/>
                <a:gd name="connsiteX8" fmla="*/ 0 w 1991608"/>
                <a:gd name="connsiteY8" fmla="*/ 119497 h 1194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91608" h="1194965">
                  <a:moveTo>
                    <a:pt x="0" y="119497"/>
                  </a:moveTo>
                  <a:cubicBezTo>
                    <a:pt x="0" y="53501"/>
                    <a:pt x="53501" y="0"/>
                    <a:pt x="119497" y="0"/>
                  </a:cubicBezTo>
                  <a:lnTo>
                    <a:pt x="1872112" y="0"/>
                  </a:lnTo>
                  <a:cubicBezTo>
                    <a:pt x="1938108" y="0"/>
                    <a:pt x="1991609" y="53501"/>
                    <a:pt x="1991609" y="119497"/>
                  </a:cubicBezTo>
                  <a:cubicBezTo>
                    <a:pt x="1991609" y="438154"/>
                    <a:pt x="1991608" y="756812"/>
                    <a:pt x="1991608" y="1075469"/>
                  </a:cubicBezTo>
                  <a:cubicBezTo>
                    <a:pt x="1991608" y="1141465"/>
                    <a:pt x="1938107" y="1194966"/>
                    <a:pt x="1872111" y="1194966"/>
                  </a:cubicBezTo>
                  <a:lnTo>
                    <a:pt x="119497" y="1194965"/>
                  </a:lnTo>
                  <a:cubicBezTo>
                    <a:pt x="53501" y="1194965"/>
                    <a:pt x="0" y="1141464"/>
                    <a:pt x="0" y="1075468"/>
                  </a:cubicBezTo>
                  <a:lnTo>
                    <a:pt x="0" y="119497"/>
                  </a:lnTo>
                  <a:close/>
                </a:path>
              </a:pathLst>
            </a:custGeom>
            <a:solidFill>
              <a:srgbClr val="C000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2629" tIns="122629" rIns="122629" bIns="122629" numCol="1" spcCol="1270" anchor="ctr" anchorCtr="0">
              <a:noAutofit/>
            </a:bodyPr>
            <a:lstStyle/>
            <a:p>
              <a:pPr marL="0" marR="0" lvl="0" indent="0" algn="ctr" defTabSz="10223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lang="cs-CZ" b="1" dirty="0">
                  <a:solidFill>
                    <a:prstClr val="white"/>
                  </a:solidFill>
                  <a:latin typeface="Arial" panose="020B0604020202020204" pitchFamily="34" charset="0"/>
                  <a:ea typeface="Open Sans Extrabold" panose="020B0906030804020204" pitchFamily="34" charset="0"/>
                  <a:cs typeface="Arial" panose="020B0604020202020204" pitchFamily="34" charset="0"/>
                </a:rPr>
                <a:t>Zadání</a:t>
              </a:r>
            </a:p>
          </p:txBody>
        </p:sp>
        <p:sp>
          <p:nvSpPr>
            <p:cNvPr id="12" name="Volný tvar: obrazec 11">
              <a:extLst>
                <a:ext uri="{FF2B5EF4-FFF2-40B4-BE49-F238E27FC236}">
                  <a16:creationId xmlns:a16="http://schemas.microsoft.com/office/drawing/2014/main" id="{43702F97-CCFA-49E0-AFB0-BE56A3188A3E}"/>
                </a:ext>
              </a:extLst>
            </p:cNvPr>
            <p:cNvSpPr/>
            <p:nvPr/>
          </p:nvSpPr>
          <p:spPr>
            <a:xfrm>
              <a:off x="5896838" y="2612657"/>
              <a:ext cx="422221" cy="493918"/>
            </a:xfrm>
            <a:custGeom>
              <a:avLst/>
              <a:gdLst>
                <a:gd name="connsiteX0" fmla="*/ 0 w 422221"/>
                <a:gd name="connsiteY0" fmla="*/ 98784 h 493918"/>
                <a:gd name="connsiteX1" fmla="*/ 211111 w 422221"/>
                <a:gd name="connsiteY1" fmla="*/ 98784 h 493918"/>
                <a:gd name="connsiteX2" fmla="*/ 211111 w 422221"/>
                <a:gd name="connsiteY2" fmla="*/ 0 h 493918"/>
                <a:gd name="connsiteX3" fmla="*/ 422221 w 422221"/>
                <a:gd name="connsiteY3" fmla="*/ 246959 h 493918"/>
                <a:gd name="connsiteX4" fmla="*/ 211111 w 422221"/>
                <a:gd name="connsiteY4" fmla="*/ 493918 h 493918"/>
                <a:gd name="connsiteX5" fmla="*/ 211111 w 422221"/>
                <a:gd name="connsiteY5" fmla="*/ 395134 h 493918"/>
                <a:gd name="connsiteX6" fmla="*/ 0 w 422221"/>
                <a:gd name="connsiteY6" fmla="*/ 395134 h 493918"/>
                <a:gd name="connsiteX7" fmla="*/ 0 w 422221"/>
                <a:gd name="connsiteY7" fmla="*/ 98784 h 493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22221" h="493918">
                  <a:moveTo>
                    <a:pt x="0" y="98784"/>
                  </a:moveTo>
                  <a:lnTo>
                    <a:pt x="211111" y="98784"/>
                  </a:lnTo>
                  <a:lnTo>
                    <a:pt x="211111" y="0"/>
                  </a:lnTo>
                  <a:lnTo>
                    <a:pt x="422221" y="246959"/>
                  </a:lnTo>
                  <a:lnTo>
                    <a:pt x="211111" y="493918"/>
                  </a:lnTo>
                  <a:lnTo>
                    <a:pt x="211111" y="395134"/>
                  </a:lnTo>
                  <a:lnTo>
                    <a:pt x="0" y="395134"/>
                  </a:lnTo>
                  <a:lnTo>
                    <a:pt x="0" y="98784"/>
                  </a:lnTo>
                  <a:close/>
                </a:path>
              </a:pathLst>
            </a:custGeom>
            <a:solidFill>
              <a:srgbClr val="141760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98784" rIns="126666" bIns="98784" numCol="1" spcCol="1270" anchor="ctr" anchorCtr="0">
              <a:noAutofit/>
            </a:bodyPr>
            <a:lstStyle/>
            <a:p>
              <a:pPr algn="ctr" defTabSz="844550" fontAlgn="auto">
                <a:lnSpc>
                  <a:spcPct val="90000"/>
                </a:lnSpc>
                <a:spcAft>
                  <a:spcPct val="35000"/>
                </a:spcAft>
              </a:pPr>
              <a:endParaRPr lang="cs-CZ" sz="190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3" name="Volný tvar: obrazec 12">
              <a:extLst>
                <a:ext uri="{FF2B5EF4-FFF2-40B4-BE49-F238E27FC236}">
                  <a16:creationId xmlns:a16="http://schemas.microsoft.com/office/drawing/2014/main" id="{B40A2FE1-0110-48AA-984B-B77207DF687B}"/>
                </a:ext>
              </a:extLst>
            </p:cNvPr>
            <p:cNvSpPr/>
            <p:nvPr/>
          </p:nvSpPr>
          <p:spPr>
            <a:xfrm>
              <a:off x="6494321" y="2262133"/>
              <a:ext cx="1991608" cy="1194965"/>
            </a:xfrm>
            <a:custGeom>
              <a:avLst/>
              <a:gdLst>
                <a:gd name="connsiteX0" fmla="*/ 0 w 1991608"/>
                <a:gd name="connsiteY0" fmla="*/ 119497 h 1194965"/>
                <a:gd name="connsiteX1" fmla="*/ 119497 w 1991608"/>
                <a:gd name="connsiteY1" fmla="*/ 0 h 1194965"/>
                <a:gd name="connsiteX2" fmla="*/ 1872112 w 1991608"/>
                <a:gd name="connsiteY2" fmla="*/ 0 h 1194965"/>
                <a:gd name="connsiteX3" fmla="*/ 1991609 w 1991608"/>
                <a:gd name="connsiteY3" fmla="*/ 119497 h 1194965"/>
                <a:gd name="connsiteX4" fmla="*/ 1991608 w 1991608"/>
                <a:gd name="connsiteY4" fmla="*/ 1075469 h 1194965"/>
                <a:gd name="connsiteX5" fmla="*/ 1872111 w 1991608"/>
                <a:gd name="connsiteY5" fmla="*/ 1194966 h 1194965"/>
                <a:gd name="connsiteX6" fmla="*/ 119497 w 1991608"/>
                <a:gd name="connsiteY6" fmla="*/ 1194965 h 1194965"/>
                <a:gd name="connsiteX7" fmla="*/ 0 w 1991608"/>
                <a:gd name="connsiteY7" fmla="*/ 1075468 h 1194965"/>
                <a:gd name="connsiteX8" fmla="*/ 0 w 1991608"/>
                <a:gd name="connsiteY8" fmla="*/ 119497 h 1194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91608" h="1194965">
                  <a:moveTo>
                    <a:pt x="0" y="119497"/>
                  </a:moveTo>
                  <a:cubicBezTo>
                    <a:pt x="0" y="53501"/>
                    <a:pt x="53501" y="0"/>
                    <a:pt x="119497" y="0"/>
                  </a:cubicBezTo>
                  <a:lnTo>
                    <a:pt x="1872112" y="0"/>
                  </a:lnTo>
                  <a:cubicBezTo>
                    <a:pt x="1938108" y="0"/>
                    <a:pt x="1991609" y="53501"/>
                    <a:pt x="1991609" y="119497"/>
                  </a:cubicBezTo>
                  <a:cubicBezTo>
                    <a:pt x="1991609" y="438154"/>
                    <a:pt x="1991608" y="756812"/>
                    <a:pt x="1991608" y="1075469"/>
                  </a:cubicBezTo>
                  <a:cubicBezTo>
                    <a:pt x="1991608" y="1141465"/>
                    <a:pt x="1938107" y="1194966"/>
                    <a:pt x="1872111" y="1194966"/>
                  </a:cubicBezTo>
                  <a:lnTo>
                    <a:pt x="119497" y="1194965"/>
                  </a:lnTo>
                  <a:cubicBezTo>
                    <a:pt x="53501" y="1194965"/>
                    <a:pt x="0" y="1141464"/>
                    <a:pt x="0" y="1075468"/>
                  </a:cubicBezTo>
                  <a:lnTo>
                    <a:pt x="0" y="119497"/>
                  </a:lnTo>
                  <a:close/>
                </a:path>
              </a:pathLst>
            </a:custGeom>
            <a:solidFill>
              <a:srgbClr val="C000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2629" tIns="122629" rIns="122629" bIns="122629" numCol="1" spcCol="1270" anchor="ctr" anchorCtr="0">
              <a:noAutofit/>
            </a:bodyPr>
            <a:lstStyle/>
            <a:p>
              <a:pPr algn="ctr" defTabSz="1022350" fontAlgn="auto">
                <a:lnSpc>
                  <a:spcPct val="90000"/>
                </a:lnSpc>
                <a:spcAft>
                  <a:spcPct val="35000"/>
                </a:spcAft>
              </a:pPr>
              <a:r>
                <a:rPr lang="cs-CZ" b="1" dirty="0">
                  <a:solidFill>
                    <a:prstClr val="white"/>
                  </a:solidFill>
                  <a:latin typeface="Arial" panose="020B0604020202020204" pitchFamily="34" charset="0"/>
                  <a:ea typeface="Open Sans Extrabold" panose="020B0906030804020204" pitchFamily="34" charset="0"/>
                  <a:cs typeface="Arial" panose="020B0604020202020204" pitchFamily="34" charset="0"/>
                </a:rPr>
                <a:t>Návrh</a:t>
              </a:r>
            </a:p>
          </p:txBody>
        </p:sp>
        <p:sp>
          <p:nvSpPr>
            <p:cNvPr id="14" name="Volný tvar: obrazec 13">
              <a:extLst>
                <a:ext uri="{FF2B5EF4-FFF2-40B4-BE49-F238E27FC236}">
                  <a16:creationId xmlns:a16="http://schemas.microsoft.com/office/drawing/2014/main" id="{2F3A3C62-9DB7-458E-B8EC-5372F2100FC0}"/>
                </a:ext>
              </a:extLst>
            </p:cNvPr>
            <p:cNvSpPr/>
            <p:nvPr/>
          </p:nvSpPr>
          <p:spPr>
            <a:xfrm>
              <a:off x="8685090" y="2612657"/>
              <a:ext cx="422221" cy="493918"/>
            </a:xfrm>
            <a:custGeom>
              <a:avLst/>
              <a:gdLst>
                <a:gd name="connsiteX0" fmla="*/ 0 w 422221"/>
                <a:gd name="connsiteY0" fmla="*/ 98784 h 493918"/>
                <a:gd name="connsiteX1" fmla="*/ 211111 w 422221"/>
                <a:gd name="connsiteY1" fmla="*/ 98784 h 493918"/>
                <a:gd name="connsiteX2" fmla="*/ 211111 w 422221"/>
                <a:gd name="connsiteY2" fmla="*/ 0 h 493918"/>
                <a:gd name="connsiteX3" fmla="*/ 422221 w 422221"/>
                <a:gd name="connsiteY3" fmla="*/ 246959 h 493918"/>
                <a:gd name="connsiteX4" fmla="*/ 211111 w 422221"/>
                <a:gd name="connsiteY4" fmla="*/ 493918 h 493918"/>
                <a:gd name="connsiteX5" fmla="*/ 211111 w 422221"/>
                <a:gd name="connsiteY5" fmla="*/ 395134 h 493918"/>
                <a:gd name="connsiteX6" fmla="*/ 0 w 422221"/>
                <a:gd name="connsiteY6" fmla="*/ 395134 h 493918"/>
                <a:gd name="connsiteX7" fmla="*/ 0 w 422221"/>
                <a:gd name="connsiteY7" fmla="*/ 98784 h 493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22221" h="493918">
                  <a:moveTo>
                    <a:pt x="0" y="98784"/>
                  </a:moveTo>
                  <a:lnTo>
                    <a:pt x="211111" y="98784"/>
                  </a:lnTo>
                  <a:lnTo>
                    <a:pt x="211111" y="0"/>
                  </a:lnTo>
                  <a:lnTo>
                    <a:pt x="422221" y="246959"/>
                  </a:lnTo>
                  <a:lnTo>
                    <a:pt x="211111" y="493918"/>
                  </a:lnTo>
                  <a:lnTo>
                    <a:pt x="211111" y="395134"/>
                  </a:lnTo>
                  <a:lnTo>
                    <a:pt x="0" y="395134"/>
                  </a:lnTo>
                  <a:lnTo>
                    <a:pt x="0" y="98784"/>
                  </a:lnTo>
                  <a:close/>
                </a:path>
              </a:pathLst>
            </a:custGeom>
            <a:solidFill>
              <a:srgbClr val="141760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98784" rIns="126666" bIns="98784" numCol="1" spcCol="1270" anchor="ctr" anchorCtr="0">
              <a:noAutofit/>
            </a:bodyPr>
            <a:lstStyle/>
            <a:p>
              <a:pPr algn="ctr" defTabSz="844550" fontAlgn="auto">
                <a:lnSpc>
                  <a:spcPct val="90000"/>
                </a:lnSpc>
                <a:spcAft>
                  <a:spcPct val="35000"/>
                </a:spcAft>
              </a:pPr>
              <a:endParaRPr lang="cs-CZ" sz="190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5" name="Volný tvar: obrazec 14">
              <a:extLst>
                <a:ext uri="{FF2B5EF4-FFF2-40B4-BE49-F238E27FC236}">
                  <a16:creationId xmlns:a16="http://schemas.microsoft.com/office/drawing/2014/main" id="{6B328FC5-AFA0-4ECE-A389-6B0E57762E1D}"/>
                </a:ext>
              </a:extLst>
            </p:cNvPr>
            <p:cNvSpPr/>
            <p:nvPr/>
          </p:nvSpPr>
          <p:spPr>
            <a:xfrm>
              <a:off x="9250270" y="2262132"/>
              <a:ext cx="1991608" cy="1194965"/>
            </a:xfrm>
            <a:custGeom>
              <a:avLst/>
              <a:gdLst>
                <a:gd name="connsiteX0" fmla="*/ 0 w 1991608"/>
                <a:gd name="connsiteY0" fmla="*/ 119497 h 1194965"/>
                <a:gd name="connsiteX1" fmla="*/ 119497 w 1991608"/>
                <a:gd name="connsiteY1" fmla="*/ 0 h 1194965"/>
                <a:gd name="connsiteX2" fmla="*/ 1872112 w 1991608"/>
                <a:gd name="connsiteY2" fmla="*/ 0 h 1194965"/>
                <a:gd name="connsiteX3" fmla="*/ 1991609 w 1991608"/>
                <a:gd name="connsiteY3" fmla="*/ 119497 h 1194965"/>
                <a:gd name="connsiteX4" fmla="*/ 1991608 w 1991608"/>
                <a:gd name="connsiteY4" fmla="*/ 1075469 h 1194965"/>
                <a:gd name="connsiteX5" fmla="*/ 1872111 w 1991608"/>
                <a:gd name="connsiteY5" fmla="*/ 1194966 h 1194965"/>
                <a:gd name="connsiteX6" fmla="*/ 119497 w 1991608"/>
                <a:gd name="connsiteY6" fmla="*/ 1194965 h 1194965"/>
                <a:gd name="connsiteX7" fmla="*/ 0 w 1991608"/>
                <a:gd name="connsiteY7" fmla="*/ 1075468 h 1194965"/>
                <a:gd name="connsiteX8" fmla="*/ 0 w 1991608"/>
                <a:gd name="connsiteY8" fmla="*/ 119497 h 1194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91608" h="1194965">
                  <a:moveTo>
                    <a:pt x="0" y="119497"/>
                  </a:moveTo>
                  <a:cubicBezTo>
                    <a:pt x="0" y="53501"/>
                    <a:pt x="53501" y="0"/>
                    <a:pt x="119497" y="0"/>
                  </a:cubicBezTo>
                  <a:lnTo>
                    <a:pt x="1872112" y="0"/>
                  </a:lnTo>
                  <a:cubicBezTo>
                    <a:pt x="1938108" y="0"/>
                    <a:pt x="1991609" y="53501"/>
                    <a:pt x="1991609" y="119497"/>
                  </a:cubicBezTo>
                  <a:cubicBezTo>
                    <a:pt x="1991609" y="438154"/>
                    <a:pt x="1991608" y="756812"/>
                    <a:pt x="1991608" y="1075469"/>
                  </a:cubicBezTo>
                  <a:cubicBezTo>
                    <a:pt x="1991608" y="1141465"/>
                    <a:pt x="1938107" y="1194966"/>
                    <a:pt x="1872111" y="1194966"/>
                  </a:cubicBezTo>
                  <a:lnTo>
                    <a:pt x="119497" y="1194965"/>
                  </a:lnTo>
                  <a:cubicBezTo>
                    <a:pt x="53501" y="1194965"/>
                    <a:pt x="0" y="1141464"/>
                    <a:pt x="0" y="1075468"/>
                  </a:cubicBezTo>
                  <a:lnTo>
                    <a:pt x="0" y="119497"/>
                  </a:lnTo>
                  <a:close/>
                </a:path>
              </a:pathLst>
            </a:custGeom>
            <a:solidFill>
              <a:srgbClr val="C000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2629" tIns="122629" rIns="122629" bIns="122629" numCol="1" spcCol="1270" anchor="ctr" anchorCtr="0">
              <a:noAutofit/>
            </a:bodyPr>
            <a:lstStyle/>
            <a:p>
              <a:pPr algn="ctr" defTabSz="1022350" fontAlgn="auto">
                <a:lnSpc>
                  <a:spcPct val="90000"/>
                </a:lnSpc>
                <a:spcAft>
                  <a:spcPct val="35000"/>
                </a:spcAft>
              </a:pPr>
              <a:r>
                <a:rPr lang="cs-CZ" b="1" dirty="0">
                  <a:solidFill>
                    <a:prstClr val="white"/>
                  </a:solidFill>
                  <a:latin typeface="Arial" panose="020B0604020202020204" pitchFamily="34" charset="0"/>
                  <a:ea typeface="Open Sans Extrabold" panose="020B0906030804020204" pitchFamily="34" charset="0"/>
                  <a:cs typeface="Arial" panose="020B0604020202020204" pitchFamily="34" charset="0"/>
                </a:rPr>
                <a:t>Vydání</a:t>
              </a:r>
              <a:r>
                <a:rPr lang="cs-CZ" sz="2300" dirty="0">
                  <a:solidFill>
                    <a:prstClr val="white"/>
                  </a:solidFill>
                  <a:latin typeface="Open Sans Extrabold" panose="020B0906030804020204" pitchFamily="34" charset="0"/>
                  <a:ea typeface="Open Sans Extrabold" panose="020B0906030804020204" pitchFamily="34" charset="0"/>
                  <a:cs typeface="Open Sans Extrabold" panose="020B0906030804020204" pitchFamily="34" charset="0"/>
                </a:rPr>
                <a:t> </a:t>
              </a:r>
              <a:r>
                <a:rPr lang="cs-CZ" b="1" dirty="0">
                  <a:solidFill>
                    <a:prstClr val="white"/>
                  </a:solidFill>
                  <a:latin typeface="Arial" panose="020B0604020202020204" pitchFamily="34" charset="0"/>
                  <a:ea typeface="Open Sans Extrabold" panose="020B0906030804020204" pitchFamily="34" charset="0"/>
                  <a:cs typeface="Arial" panose="020B0604020202020204" pitchFamily="34" charset="0"/>
                </a:rPr>
                <a:t>ÚPD</a:t>
              </a:r>
            </a:p>
          </p:txBody>
        </p:sp>
      </p:grpSp>
      <p:sp>
        <p:nvSpPr>
          <p:cNvPr id="6" name="Nadpis 1">
            <a:extLst>
              <a:ext uri="{FF2B5EF4-FFF2-40B4-BE49-F238E27FC236}">
                <a16:creationId xmlns:a16="http://schemas.microsoft.com/office/drawing/2014/main" id="{097474CE-3646-4BC6-9F82-B316DB5D33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173" y="768277"/>
            <a:ext cx="10515600" cy="893067"/>
          </a:xfrm>
        </p:spPr>
        <p:txBody>
          <a:bodyPr>
            <a:noAutofit/>
          </a:bodyPr>
          <a:lstStyle/>
          <a:p>
            <a:r>
              <a:rPr lang="cs-CZ" sz="2200" dirty="0"/>
              <a:t>Pořizování ÚPD</a:t>
            </a:r>
            <a:endParaRPr lang="cs-CZ" altLang="cs-CZ" sz="2200" b="1" dirty="0">
              <a:solidFill>
                <a:srgbClr val="C2B07C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6" name="Volný tvar: obrazec 15">
            <a:extLst>
              <a:ext uri="{FF2B5EF4-FFF2-40B4-BE49-F238E27FC236}">
                <a16:creationId xmlns:a16="http://schemas.microsoft.com/office/drawing/2014/main" id="{AD6C9871-CEA7-48D3-8A44-4323F4CBDDA8}"/>
              </a:ext>
            </a:extLst>
          </p:cNvPr>
          <p:cNvSpPr/>
          <p:nvPr/>
        </p:nvSpPr>
        <p:spPr>
          <a:xfrm>
            <a:off x="3529728" y="3753275"/>
            <a:ext cx="1247039" cy="756224"/>
          </a:xfrm>
          <a:custGeom>
            <a:avLst/>
            <a:gdLst>
              <a:gd name="connsiteX0" fmla="*/ 0 w 1991608"/>
              <a:gd name="connsiteY0" fmla="*/ 119497 h 1194965"/>
              <a:gd name="connsiteX1" fmla="*/ 119497 w 1991608"/>
              <a:gd name="connsiteY1" fmla="*/ 0 h 1194965"/>
              <a:gd name="connsiteX2" fmla="*/ 1872112 w 1991608"/>
              <a:gd name="connsiteY2" fmla="*/ 0 h 1194965"/>
              <a:gd name="connsiteX3" fmla="*/ 1991609 w 1991608"/>
              <a:gd name="connsiteY3" fmla="*/ 119497 h 1194965"/>
              <a:gd name="connsiteX4" fmla="*/ 1991608 w 1991608"/>
              <a:gd name="connsiteY4" fmla="*/ 1075469 h 1194965"/>
              <a:gd name="connsiteX5" fmla="*/ 1872111 w 1991608"/>
              <a:gd name="connsiteY5" fmla="*/ 1194966 h 1194965"/>
              <a:gd name="connsiteX6" fmla="*/ 119497 w 1991608"/>
              <a:gd name="connsiteY6" fmla="*/ 1194965 h 1194965"/>
              <a:gd name="connsiteX7" fmla="*/ 0 w 1991608"/>
              <a:gd name="connsiteY7" fmla="*/ 1075468 h 1194965"/>
              <a:gd name="connsiteX8" fmla="*/ 0 w 1991608"/>
              <a:gd name="connsiteY8" fmla="*/ 119497 h 1194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91608" h="1194965">
                <a:moveTo>
                  <a:pt x="0" y="119497"/>
                </a:moveTo>
                <a:cubicBezTo>
                  <a:pt x="0" y="53501"/>
                  <a:pt x="53501" y="0"/>
                  <a:pt x="119497" y="0"/>
                </a:cubicBezTo>
                <a:lnTo>
                  <a:pt x="1872112" y="0"/>
                </a:lnTo>
                <a:cubicBezTo>
                  <a:pt x="1938108" y="0"/>
                  <a:pt x="1991609" y="53501"/>
                  <a:pt x="1991609" y="119497"/>
                </a:cubicBezTo>
                <a:cubicBezTo>
                  <a:pt x="1991609" y="438154"/>
                  <a:pt x="1991608" y="756812"/>
                  <a:pt x="1991608" y="1075469"/>
                </a:cubicBezTo>
                <a:cubicBezTo>
                  <a:pt x="1991608" y="1141465"/>
                  <a:pt x="1938107" y="1194966"/>
                  <a:pt x="1872111" y="1194966"/>
                </a:cubicBezTo>
                <a:lnTo>
                  <a:pt x="119497" y="1194965"/>
                </a:lnTo>
                <a:cubicBezTo>
                  <a:pt x="53501" y="1194965"/>
                  <a:pt x="0" y="1141464"/>
                  <a:pt x="0" y="1075468"/>
                </a:cubicBezTo>
                <a:lnTo>
                  <a:pt x="0" y="119497"/>
                </a:lnTo>
                <a:close/>
              </a:path>
            </a:pathLst>
          </a:custGeom>
          <a:solidFill>
            <a:srgbClr val="C000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2629" tIns="122629" rIns="122629" bIns="122629" numCol="1" spcCol="1270" anchor="ctr" anchorCtr="0">
            <a:noAutofit/>
          </a:bodyPr>
          <a:lstStyle/>
          <a:p>
            <a:pPr algn="ctr" defTabSz="1022350" fontAlgn="auto">
              <a:lnSpc>
                <a:spcPct val="90000"/>
              </a:lnSpc>
              <a:spcAft>
                <a:spcPct val="35000"/>
              </a:spcAft>
            </a:pPr>
            <a:r>
              <a:rPr lang="cs-CZ" b="1" dirty="0">
                <a:solidFill>
                  <a:prstClr val="white"/>
                </a:solidFill>
                <a:latin typeface="Arial" panose="020B0604020202020204" pitchFamily="34" charset="0"/>
                <a:ea typeface="Open Sans Extrabold" panose="020B0906030804020204" pitchFamily="34" charset="0"/>
                <a:cs typeface="Arial" panose="020B0604020202020204" pitchFamily="34" charset="0"/>
              </a:rPr>
              <a:t>Návrh</a:t>
            </a:r>
          </a:p>
        </p:txBody>
      </p:sp>
      <p:sp>
        <p:nvSpPr>
          <p:cNvPr id="7" name="Šipka: ohnutá nahoru 6">
            <a:extLst>
              <a:ext uri="{FF2B5EF4-FFF2-40B4-BE49-F238E27FC236}">
                <a16:creationId xmlns:a16="http://schemas.microsoft.com/office/drawing/2014/main" id="{CAADA56A-CDAD-48C0-83B9-BC8FEF247D1E}"/>
              </a:ext>
            </a:extLst>
          </p:cNvPr>
          <p:cNvSpPr/>
          <p:nvPr/>
        </p:nvSpPr>
        <p:spPr>
          <a:xfrm rot="5400000">
            <a:off x="2992553" y="3749736"/>
            <a:ext cx="648582" cy="552450"/>
          </a:xfrm>
          <a:prstGeom prst="bentUpArrow">
            <a:avLst>
              <a:gd name="adj1" fmla="val 32840"/>
              <a:gd name="adj2" fmla="val 35123"/>
              <a:gd name="adj3" fmla="val 35780"/>
            </a:avLst>
          </a:prstGeom>
          <a:solidFill>
            <a:srgbClr val="141760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19" name="Volný tvar: obrazec 18">
            <a:extLst>
              <a:ext uri="{FF2B5EF4-FFF2-40B4-BE49-F238E27FC236}">
                <a16:creationId xmlns:a16="http://schemas.microsoft.com/office/drawing/2014/main" id="{061D7933-BD09-462D-B2BF-0126BA0EB99F}"/>
              </a:ext>
            </a:extLst>
          </p:cNvPr>
          <p:cNvSpPr/>
          <p:nvPr/>
        </p:nvSpPr>
        <p:spPr>
          <a:xfrm>
            <a:off x="3593069" y="5459874"/>
            <a:ext cx="1247039" cy="756225"/>
          </a:xfrm>
          <a:custGeom>
            <a:avLst/>
            <a:gdLst>
              <a:gd name="connsiteX0" fmla="*/ 0 w 1991608"/>
              <a:gd name="connsiteY0" fmla="*/ 119497 h 1194965"/>
              <a:gd name="connsiteX1" fmla="*/ 119497 w 1991608"/>
              <a:gd name="connsiteY1" fmla="*/ 0 h 1194965"/>
              <a:gd name="connsiteX2" fmla="*/ 1872112 w 1991608"/>
              <a:gd name="connsiteY2" fmla="*/ 0 h 1194965"/>
              <a:gd name="connsiteX3" fmla="*/ 1991609 w 1991608"/>
              <a:gd name="connsiteY3" fmla="*/ 119497 h 1194965"/>
              <a:gd name="connsiteX4" fmla="*/ 1991608 w 1991608"/>
              <a:gd name="connsiteY4" fmla="*/ 1075469 h 1194965"/>
              <a:gd name="connsiteX5" fmla="*/ 1872111 w 1991608"/>
              <a:gd name="connsiteY5" fmla="*/ 1194966 h 1194965"/>
              <a:gd name="connsiteX6" fmla="*/ 119497 w 1991608"/>
              <a:gd name="connsiteY6" fmla="*/ 1194965 h 1194965"/>
              <a:gd name="connsiteX7" fmla="*/ 0 w 1991608"/>
              <a:gd name="connsiteY7" fmla="*/ 1075468 h 1194965"/>
              <a:gd name="connsiteX8" fmla="*/ 0 w 1991608"/>
              <a:gd name="connsiteY8" fmla="*/ 119497 h 1194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91608" h="1194965">
                <a:moveTo>
                  <a:pt x="0" y="119497"/>
                </a:moveTo>
                <a:cubicBezTo>
                  <a:pt x="0" y="53501"/>
                  <a:pt x="53501" y="0"/>
                  <a:pt x="119497" y="0"/>
                </a:cubicBezTo>
                <a:lnTo>
                  <a:pt x="1872112" y="0"/>
                </a:lnTo>
                <a:cubicBezTo>
                  <a:pt x="1938108" y="0"/>
                  <a:pt x="1991609" y="53501"/>
                  <a:pt x="1991609" y="119497"/>
                </a:cubicBezTo>
                <a:cubicBezTo>
                  <a:pt x="1991609" y="438154"/>
                  <a:pt x="1991608" y="756812"/>
                  <a:pt x="1991608" y="1075469"/>
                </a:cubicBezTo>
                <a:cubicBezTo>
                  <a:pt x="1991608" y="1141465"/>
                  <a:pt x="1938107" y="1194966"/>
                  <a:pt x="1872111" y="1194966"/>
                </a:cubicBezTo>
                <a:lnTo>
                  <a:pt x="119497" y="1194965"/>
                </a:lnTo>
                <a:cubicBezTo>
                  <a:pt x="53501" y="1194965"/>
                  <a:pt x="0" y="1141464"/>
                  <a:pt x="0" y="1075468"/>
                </a:cubicBezTo>
                <a:lnTo>
                  <a:pt x="0" y="119497"/>
                </a:lnTo>
                <a:close/>
              </a:path>
            </a:pathLst>
          </a:custGeom>
          <a:solidFill>
            <a:srgbClr val="C000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2629" tIns="122629" rIns="122629" bIns="122629" numCol="1" spcCol="1270" anchor="ctr" anchorCtr="0">
            <a:noAutofit/>
          </a:bodyPr>
          <a:lstStyle/>
          <a:p>
            <a:pPr algn="ctr" defTabSz="1022350" fontAlgn="auto">
              <a:lnSpc>
                <a:spcPct val="90000"/>
              </a:lnSpc>
              <a:spcAft>
                <a:spcPct val="35000"/>
              </a:spcAft>
            </a:pPr>
            <a:r>
              <a:rPr lang="cs-CZ" sz="1400" b="1" dirty="0">
                <a:solidFill>
                  <a:prstClr val="white"/>
                </a:solidFill>
                <a:latin typeface="Arial" panose="020B0604020202020204" pitchFamily="34" charset="0"/>
                <a:ea typeface="Open Sans Extrabold" panose="020B0906030804020204" pitchFamily="34" charset="0"/>
                <a:cs typeface="Arial" panose="020B0604020202020204" pitchFamily="34" charset="0"/>
              </a:rPr>
              <a:t>Schválení</a:t>
            </a:r>
          </a:p>
        </p:txBody>
      </p:sp>
      <p:sp>
        <p:nvSpPr>
          <p:cNvPr id="17" name="Šipka: ohnutá nahoru 16">
            <a:extLst>
              <a:ext uri="{FF2B5EF4-FFF2-40B4-BE49-F238E27FC236}">
                <a16:creationId xmlns:a16="http://schemas.microsoft.com/office/drawing/2014/main" id="{5BAC48C0-465F-4F77-A693-924ED382E28A}"/>
              </a:ext>
            </a:extLst>
          </p:cNvPr>
          <p:cNvSpPr/>
          <p:nvPr/>
        </p:nvSpPr>
        <p:spPr>
          <a:xfrm rot="5400000">
            <a:off x="3021227" y="5434765"/>
            <a:ext cx="648582" cy="552450"/>
          </a:xfrm>
          <a:prstGeom prst="bentUpArrow">
            <a:avLst>
              <a:gd name="adj1" fmla="val 32840"/>
              <a:gd name="adj2" fmla="val 35123"/>
              <a:gd name="adj3" fmla="val 35780"/>
            </a:avLst>
          </a:prstGeom>
          <a:solidFill>
            <a:srgbClr val="14176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cs-CZ"/>
          </a:p>
        </p:txBody>
      </p:sp>
      <p:sp>
        <p:nvSpPr>
          <p:cNvPr id="20" name="Volný tvar: obrazec 19">
            <a:extLst>
              <a:ext uri="{FF2B5EF4-FFF2-40B4-BE49-F238E27FC236}">
                <a16:creationId xmlns:a16="http://schemas.microsoft.com/office/drawing/2014/main" id="{DEBCD2D7-1B86-4B4C-9EB9-0B945A780140}"/>
              </a:ext>
            </a:extLst>
          </p:cNvPr>
          <p:cNvSpPr/>
          <p:nvPr/>
        </p:nvSpPr>
        <p:spPr>
          <a:xfrm>
            <a:off x="6559710" y="3697311"/>
            <a:ext cx="1207925" cy="808199"/>
          </a:xfrm>
          <a:custGeom>
            <a:avLst/>
            <a:gdLst>
              <a:gd name="connsiteX0" fmla="*/ 0 w 1991608"/>
              <a:gd name="connsiteY0" fmla="*/ 119497 h 1194965"/>
              <a:gd name="connsiteX1" fmla="*/ 119497 w 1991608"/>
              <a:gd name="connsiteY1" fmla="*/ 0 h 1194965"/>
              <a:gd name="connsiteX2" fmla="*/ 1872112 w 1991608"/>
              <a:gd name="connsiteY2" fmla="*/ 0 h 1194965"/>
              <a:gd name="connsiteX3" fmla="*/ 1991609 w 1991608"/>
              <a:gd name="connsiteY3" fmla="*/ 119497 h 1194965"/>
              <a:gd name="connsiteX4" fmla="*/ 1991608 w 1991608"/>
              <a:gd name="connsiteY4" fmla="*/ 1075469 h 1194965"/>
              <a:gd name="connsiteX5" fmla="*/ 1872111 w 1991608"/>
              <a:gd name="connsiteY5" fmla="*/ 1194966 h 1194965"/>
              <a:gd name="connsiteX6" fmla="*/ 119497 w 1991608"/>
              <a:gd name="connsiteY6" fmla="*/ 1194965 h 1194965"/>
              <a:gd name="connsiteX7" fmla="*/ 0 w 1991608"/>
              <a:gd name="connsiteY7" fmla="*/ 1075468 h 1194965"/>
              <a:gd name="connsiteX8" fmla="*/ 0 w 1991608"/>
              <a:gd name="connsiteY8" fmla="*/ 119497 h 1194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91608" h="1194965">
                <a:moveTo>
                  <a:pt x="0" y="119497"/>
                </a:moveTo>
                <a:cubicBezTo>
                  <a:pt x="0" y="53501"/>
                  <a:pt x="53501" y="0"/>
                  <a:pt x="119497" y="0"/>
                </a:cubicBezTo>
                <a:lnTo>
                  <a:pt x="1872112" y="0"/>
                </a:lnTo>
                <a:cubicBezTo>
                  <a:pt x="1938108" y="0"/>
                  <a:pt x="1991609" y="53501"/>
                  <a:pt x="1991609" y="119497"/>
                </a:cubicBezTo>
                <a:cubicBezTo>
                  <a:pt x="1991609" y="438154"/>
                  <a:pt x="1991608" y="756812"/>
                  <a:pt x="1991608" y="1075469"/>
                </a:cubicBezTo>
                <a:cubicBezTo>
                  <a:pt x="1991608" y="1141465"/>
                  <a:pt x="1938107" y="1194966"/>
                  <a:pt x="1872111" y="1194966"/>
                </a:cubicBezTo>
                <a:lnTo>
                  <a:pt x="119497" y="1194965"/>
                </a:lnTo>
                <a:cubicBezTo>
                  <a:pt x="53501" y="1194965"/>
                  <a:pt x="0" y="1141464"/>
                  <a:pt x="0" y="1075468"/>
                </a:cubicBezTo>
                <a:lnTo>
                  <a:pt x="0" y="119497"/>
                </a:lnTo>
                <a:close/>
              </a:path>
            </a:pathLst>
          </a:custGeom>
          <a:solidFill>
            <a:srgbClr val="C000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2629" tIns="122629" rIns="122629" bIns="122629" numCol="1" spcCol="1270" anchor="ctr" anchorCtr="0">
            <a:noAutofit/>
          </a:bodyPr>
          <a:lstStyle/>
          <a:p>
            <a:pPr algn="ctr" defTabSz="1022350" fontAlgn="auto">
              <a:lnSpc>
                <a:spcPct val="90000"/>
              </a:lnSpc>
              <a:spcAft>
                <a:spcPct val="35000"/>
              </a:spcAft>
            </a:pPr>
            <a:r>
              <a:rPr lang="cs-CZ" sz="1700" b="1" dirty="0">
                <a:solidFill>
                  <a:prstClr val="white"/>
                </a:solidFill>
                <a:latin typeface="Arial" panose="020B0604020202020204" pitchFamily="34" charset="0"/>
                <a:ea typeface="Open Sans Extrabold" panose="020B0906030804020204" pitchFamily="34" charset="0"/>
                <a:cs typeface="Arial" panose="020B0604020202020204" pitchFamily="34" charset="0"/>
              </a:rPr>
              <a:t>Společné jednání</a:t>
            </a:r>
          </a:p>
        </p:txBody>
      </p:sp>
      <p:sp>
        <p:nvSpPr>
          <p:cNvPr id="21" name="Šipka: ohnutá nahoru 20">
            <a:extLst>
              <a:ext uri="{FF2B5EF4-FFF2-40B4-BE49-F238E27FC236}">
                <a16:creationId xmlns:a16="http://schemas.microsoft.com/office/drawing/2014/main" id="{25729FCF-D8A2-4FCD-978E-1F1DE6125761}"/>
              </a:ext>
            </a:extLst>
          </p:cNvPr>
          <p:cNvSpPr/>
          <p:nvPr/>
        </p:nvSpPr>
        <p:spPr>
          <a:xfrm rot="5400000">
            <a:off x="5959194" y="3749735"/>
            <a:ext cx="648582" cy="552450"/>
          </a:xfrm>
          <a:prstGeom prst="bentUpArrow">
            <a:avLst>
              <a:gd name="adj1" fmla="val 32840"/>
              <a:gd name="adj2" fmla="val 35123"/>
              <a:gd name="adj3" fmla="val 35780"/>
            </a:avLst>
          </a:prstGeom>
          <a:solidFill>
            <a:srgbClr val="14176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cs-CZ"/>
          </a:p>
        </p:txBody>
      </p:sp>
      <p:sp>
        <p:nvSpPr>
          <p:cNvPr id="22" name="Volný tvar: obrazec 21">
            <a:extLst>
              <a:ext uri="{FF2B5EF4-FFF2-40B4-BE49-F238E27FC236}">
                <a16:creationId xmlns:a16="http://schemas.microsoft.com/office/drawing/2014/main" id="{DC5B8417-4F87-4289-AF71-93C867664845}"/>
              </a:ext>
            </a:extLst>
          </p:cNvPr>
          <p:cNvSpPr/>
          <p:nvPr/>
        </p:nvSpPr>
        <p:spPr>
          <a:xfrm>
            <a:off x="6571768" y="5459874"/>
            <a:ext cx="1554833" cy="756225"/>
          </a:xfrm>
          <a:custGeom>
            <a:avLst/>
            <a:gdLst>
              <a:gd name="connsiteX0" fmla="*/ 0 w 1991608"/>
              <a:gd name="connsiteY0" fmla="*/ 119497 h 1194965"/>
              <a:gd name="connsiteX1" fmla="*/ 119497 w 1991608"/>
              <a:gd name="connsiteY1" fmla="*/ 0 h 1194965"/>
              <a:gd name="connsiteX2" fmla="*/ 1872112 w 1991608"/>
              <a:gd name="connsiteY2" fmla="*/ 0 h 1194965"/>
              <a:gd name="connsiteX3" fmla="*/ 1991609 w 1991608"/>
              <a:gd name="connsiteY3" fmla="*/ 119497 h 1194965"/>
              <a:gd name="connsiteX4" fmla="*/ 1991608 w 1991608"/>
              <a:gd name="connsiteY4" fmla="*/ 1075469 h 1194965"/>
              <a:gd name="connsiteX5" fmla="*/ 1872111 w 1991608"/>
              <a:gd name="connsiteY5" fmla="*/ 1194966 h 1194965"/>
              <a:gd name="connsiteX6" fmla="*/ 119497 w 1991608"/>
              <a:gd name="connsiteY6" fmla="*/ 1194965 h 1194965"/>
              <a:gd name="connsiteX7" fmla="*/ 0 w 1991608"/>
              <a:gd name="connsiteY7" fmla="*/ 1075468 h 1194965"/>
              <a:gd name="connsiteX8" fmla="*/ 0 w 1991608"/>
              <a:gd name="connsiteY8" fmla="*/ 119497 h 1194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91608" h="1194965">
                <a:moveTo>
                  <a:pt x="0" y="119497"/>
                </a:moveTo>
                <a:cubicBezTo>
                  <a:pt x="0" y="53501"/>
                  <a:pt x="53501" y="0"/>
                  <a:pt x="119497" y="0"/>
                </a:cubicBezTo>
                <a:lnTo>
                  <a:pt x="1872112" y="0"/>
                </a:lnTo>
                <a:cubicBezTo>
                  <a:pt x="1938108" y="0"/>
                  <a:pt x="1991609" y="53501"/>
                  <a:pt x="1991609" y="119497"/>
                </a:cubicBezTo>
                <a:cubicBezTo>
                  <a:pt x="1991609" y="438154"/>
                  <a:pt x="1991608" y="756812"/>
                  <a:pt x="1991608" y="1075469"/>
                </a:cubicBezTo>
                <a:cubicBezTo>
                  <a:pt x="1991608" y="1141465"/>
                  <a:pt x="1938107" y="1194966"/>
                  <a:pt x="1872111" y="1194966"/>
                </a:cubicBezTo>
                <a:lnTo>
                  <a:pt x="119497" y="1194965"/>
                </a:lnTo>
                <a:cubicBezTo>
                  <a:pt x="53501" y="1194965"/>
                  <a:pt x="0" y="1141464"/>
                  <a:pt x="0" y="1075468"/>
                </a:cubicBezTo>
                <a:lnTo>
                  <a:pt x="0" y="119497"/>
                </a:lnTo>
                <a:close/>
              </a:path>
            </a:pathLst>
          </a:custGeom>
          <a:solidFill>
            <a:srgbClr val="C000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2629" tIns="122629" rIns="122629" bIns="122629" numCol="1" spcCol="1270" anchor="ctr" anchorCtr="0">
            <a:noAutofit/>
          </a:bodyPr>
          <a:lstStyle/>
          <a:p>
            <a:pPr algn="ctr" defTabSz="1022350" fontAlgn="auto">
              <a:lnSpc>
                <a:spcPct val="90000"/>
              </a:lnSpc>
              <a:spcAft>
                <a:spcPct val="35000"/>
              </a:spcAft>
            </a:pPr>
            <a:r>
              <a:rPr lang="cs-CZ" sz="1400" b="1" dirty="0">
                <a:solidFill>
                  <a:prstClr val="white"/>
                </a:solidFill>
                <a:latin typeface="Arial" panose="020B0604020202020204" pitchFamily="34" charset="0"/>
                <a:ea typeface="Open Sans Extrabold" panose="020B0906030804020204" pitchFamily="34" charset="0"/>
                <a:cs typeface="Arial" panose="020B0604020202020204" pitchFamily="34" charset="0"/>
              </a:rPr>
              <a:t>Veřejné projednání</a:t>
            </a:r>
          </a:p>
        </p:txBody>
      </p:sp>
      <p:sp>
        <p:nvSpPr>
          <p:cNvPr id="23" name="Šipka: ohnutá nahoru 22">
            <a:extLst>
              <a:ext uri="{FF2B5EF4-FFF2-40B4-BE49-F238E27FC236}">
                <a16:creationId xmlns:a16="http://schemas.microsoft.com/office/drawing/2014/main" id="{3C6273AC-F6CF-4BBC-BFEF-C2F7A0DF65DD}"/>
              </a:ext>
            </a:extLst>
          </p:cNvPr>
          <p:cNvSpPr/>
          <p:nvPr/>
        </p:nvSpPr>
        <p:spPr>
          <a:xfrm rot="5400000">
            <a:off x="5978262" y="5507940"/>
            <a:ext cx="648582" cy="552450"/>
          </a:xfrm>
          <a:prstGeom prst="bentUpArrow">
            <a:avLst>
              <a:gd name="adj1" fmla="val 32840"/>
              <a:gd name="adj2" fmla="val 35123"/>
              <a:gd name="adj3" fmla="val 35780"/>
            </a:avLst>
          </a:prstGeom>
          <a:solidFill>
            <a:srgbClr val="14176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cs-CZ"/>
          </a:p>
        </p:txBody>
      </p:sp>
      <p:sp>
        <p:nvSpPr>
          <p:cNvPr id="24" name="TextovéPole 23">
            <a:extLst>
              <a:ext uri="{FF2B5EF4-FFF2-40B4-BE49-F238E27FC236}">
                <a16:creationId xmlns:a16="http://schemas.microsoft.com/office/drawing/2014/main" id="{A126BCB9-DCFE-4C60-B391-4CCA8624E610}"/>
              </a:ext>
            </a:extLst>
          </p:cNvPr>
          <p:cNvSpPr txBox="1"/>
          <p:nvPr/>
        </p:nvSpPr>
        <p:spPr>
          <a:xfrm>
            <a:off x="7790203" y="3676980"/>
            <a:ext cx="14686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141760"/>
                </a:solidFill>
                <a:effectLst/>
                <a:uLnTx/>
                <a:uFillTx/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Do 15 dnů </a:t>
            </a:r>
            <a:r>
              <a:rPr lang="cs-CZ" sz="1200" dirty="0">
                <a:solidFill>
                  <a:srgbClr val="141760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stanoviska</a:t>
            </a: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141760"/>
                </a:solidFill>
                <a:effectLst/>
                <a:uLnTx/>
                <a:uFillTx/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 DO (vyjádření k vyhodnocení vlivů)</a:t>
            </a:r>
          </a:p>
        </p:txBody>
      </p:sp>
      <p:sp>
        <p:nvSpPr>
          <p:cNvPr id="25" name="TextovéPole 24">
            <a:extLst>
              <a:ext uri="{FF2B5EF4-FFF2-40B4-BE49-F238E27FC236}">
                <a16:creationId xmlns:a16="http://schemas.microsoft.com/office/drawing/2014/main" id="{066DD3F7-16FF-4843-A218-BE912D56C8AA}"/>
              </a:ext>
            </a:extLst>
          </p:cNvPr>
          <p:cNvSpPr txBox="1"/>
          <p:nvPr/>
        </p:nvSpPr>
        <p:spPr>
          <a:xfrm>
            <a:off x="8192659" y="5576376"/>
            <a:ext cx="16876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141760"/>
                </a:solidFill>
                <a:effectLst/>
                <a:uLnTx/>
                <a:uFillTx/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Do 15 dnů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141760"/>
                </a:solidFill>
                <a:effectLst/>
                <a:uLnTx/>
                <a:uFillTx/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každý připomínky</a:t>
            </a:r>
          </a:p>
        </p:txBody>
      </p:sp>
      <p:sp>
        <p:nvSpPr>
          <p:cNvPr id="26" name="Volný tvar: obrazec 25">
            <a:extLst>
              <a:ext uri="{FF2B5EF4-FFF2-40B4-BE49-F238E27FC236}">
                <a16:creationId xmlns:a16="http://schemas.microsoft.com/office/drawing/2014/main" id="{E04DC339-D612-433C-A145-CCE68C30EA52}"/>
              </a:ext>
            </a:extLst>
          </p:cNvPr>
          <p:cNvSpPr/>
          <p:nvPr/>
        </p:nvSpPr>
        <p:spPr>
          <a:xfrm>
            <a:off x="3706975" y="4557726"/>
            <a:ext cx="1468614" cy="756224"/>
          </a:xfrm>
          <a:custGeom>
            <a:avLst/>
            <a:gdLst>
              <a:gd name="connsiteX0" fmla="*/ 0 w 1991608"/>
              <a:gd name="connsiteY0" fmla="*/ 119497 h 1194965"/>
              <a:gd name="connsiteX1" fmla="*/ 119497 w 1991608"/>
              <a:gd name="connsiteY1" fmla="*/ 0 h 1194965"/>
              <a:gd name="connsiteX2" fmla="*/ 1872112 w 1991608"/>
              <a:gd name="connsiteY2" fmla="*/ 0 h 1194965"/>
              <a:gd name="connsiteX3" fmla="*/ 1991609 w 1991608"/>
              <a:gd name="connsiteY3" fmla="*/ 119497 h 1194965"/>
              <a:gd name="connsiteX4" fmla="*/ 1991608 w 1991608"/>
              <a:gd name="connsiteY4" fmla="*/ 1075469 h 1194965"/>
              <a:gd name="connsiteX5" fmla="*/ 1872111 w 1991608"/>
              <a:gd name="connsiteY5" fmla="*/ 1194966 h 1194965"/>
              <a:gd name="connsiteX6" fmla="*/ 119497 w 1991608"/>
              <a:gd name="connsiteY6" fmla="*/ 1194965 h 1194965"/>
              <a:gd name="connsiteX7" fmla="*/ 0 w 1991608"/>
              <a:gd name="connsiteY7" fmla="*/ 1075468 h 1194965"/>
              <a:gd name="connsiteX8" fmla="*/ 0 w 1991608"/>
              <a:gd name="connsiteY8" fmla="*/ 119497 h 1194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91608" h="1194965">
                <a:moveTo>
                  <a:pt x="0" y="119497"/>
                </a:moveTo>
                <a:cubicBezTo>
                  <a:pt x="0" y="53501"/>
                  <a:pt x="53501" y="0"/>
                  <a:pt x="119497" y="0"/>
                </a:cubicBezTo>
                <a:lnTo>
                  <a:pt x="1872112" y="0"/>
                </a:lnTo>
                <a:cubicBezTo>
                  <a:pt x="1938108" y="0"/>
                  <a:pt x="1991609" y="53501"/>
                  <a:pt x="1991609" y="119497"/>
                </a:cubicBezTo>
                <a:cubicBezTo>
                  <a:pt x="1991609" y="438154"/>
                  <a:pt x="1991608" y="756812"/>
                  <a:pt x="1991608" y="1075469"/>
                </a:cubicBezTo>
                <a:cubicBezTo>
                  <a:pt x="1991608" y="1141465"/>
                  <a:pt x="1938107" y="1194966"/>
                  <a:pt x="1872111" y="1194966"/>
                </a:cubicBezTo>
                <a:lnTo>
                  <a:pt x="119497" y="1194965"/>
                </a:lnTo>
                <a:cubicBezTo>
                  <a:pt x="53501" y="1194965"/>
                  <a:pt x="0" y="1141464"/>
                  <a:pt x="0" y="1075468"/>
                </a:cubicBezTo>
                <a:lnTo>
                  <a:pt x="0" y="119497"/>
                </a:lnTo>
                <a:close/>
              </a:path>
            </a:pathLst>
          </a:custGeom>
          <a:solidFill>
            <a:srgbClr val="C000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2629" tIns="122629" rIns="122629" bIns="122629" numCol="1" spcCol="1270" anchor="ctr" anchorCtr="0">
            <a:noAutofit/>
          </a:bodyPr>
          <a:lstStyle/>
          <a:p>
            <a:pPr marL="0" marR="0" lvl="0" indent="0" algn="ctr" defTabSz="10223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lang="cs-CZ" sz="1400" b="1" dirty="0">
                <a:solidFill>
                  <a:prstClr val="white"/>
                </a:solidFill>
                <a:latin typeface="Arial" panose="020B0604020202020204" pitchFamily="34" charset="0"/>
                <a:ea typeface="Open Sans Extrabold" panose="020B0906030804020204" pitchFamily="34" charset="0"/>
                <a:cs typeface="Arial" panose="020B0604020202020204" pitchFamily="34" charset="0"/>
              </a:rPr>
              <a:t>Vyhodnocení</a:t>
            </a: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Open Sans Extrabold" panose="020B0906030804020204" pitchFamily="34" charset="0"/>
                <a:cs typeface="Arial" panose="020B0604020202020204" pitchFamily="34" charset="0"/>
              </a:rPr>
              <a:t> SEA</a:t>
            </a:r>
          </a:p>
        </p:txBody>
      </p:sp>
      <p:sp>
        <p:nvSpPr>
          <p:cNvPr id="27" name="Volný tvar: obrazec 26">
            <a:extLst>
              <a:ext uri="{FF2B5EF4-FFF2-40B4-BE49-F238E27FC236}">
                <a16:creationId xmlns:a16="http://schemas.microsoft.com/office/drawing/2014/main" id="{FCC20E15-CEFA-4AB4-AAF8-ACD2C92FB323}"/>
              </a:ext>
            </a:extLst>
          </p:cNvPr>
          <p:cNvSpPr/>
          <p:nvPr/>
        </p:nvSpPr>
        <p:spPr>
          <a:xfrm>
            <a:off x="6778485" y="4580117"/>
            <a:ext cx="1207925" cy="735478"/>
          </a:xfrm>
          <a:custGeom>
            <a:avLst/>
            <a:gdLst>
              <a:gd name="connsiteX0" fmla="*/ 0 w 1991608"/>
              <a:gd name="connsiteY0" fmla="*/ 119497 h 1194965"/>
              <a:gd name="connsiteX1" fmla="*/ 119497 w 1991608"/>
              <a:gd name="connsiteY1" fmla="*/ 0 h 1194965"/>
              <a:gd name="connsiteX2" fmla="*/ 1872112 w 1991608"/>
              <a:gd name="connsiteY2" fmla="*/ 0 h 1194965"/>
              <a:gd name="connsiteX3" fmla="*/ 1991609 w 1991608"/>
              <a:gd name="connsiteY3" fmla="*/ 119497 h 1194965"/>
              <a:gd name="connsiteX4" fmla="*/ 1991608 w 1991608"/>
              <a:gd name="connsiteY4" fmla="*/ 1075469 h 1194965"/>
              <a:gd name="connsiteX5" fmla="*/ 1872111 w 1991608"/>
              <a:gd name="connsiteY5" fmla="*/ 1194966 h 1194965"/>
              <a:gd name="connsiteX6" fmla="*/ 119497 w 1991608"/>
              <a:gd name="connsiteY6" fmla="*/ 1194965 h 1194965"/>
              <a:gd name="connsiteX7" fmla="*/ 0 w 1991608"/>
              <a:gd name="connsiteY7" fmla="*/ 1075468 h 1194965"/>
              <a:gd name="connsiteX8" fmla="*/ 0 w 1991608"/>
              <a:gd name="connsiteY8" fmla="*/ 119497 h 1194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91608" h="1194965">
                <a:moveTo>
                  <a:pt x="0" y="119497"/>
                </a:moveTo>
                <a:cubicBezTo>
                  <a:pt x="0" y="53501"/>
                  <a:pt x="53501" y="0"/>
                  <a:pt x="119497" y="0"/>
                </a:cubicBezTo>
                <a:lnTo>
                  <a:pt x="1872112" y="0"/>
                </a:lnTo>
                <a:cubicBezTo>
                  <a:pt x="1938108" y="0"/>
                  <a:pt x="1991609" y="53501"/>
                  <a:pt x="1991609" y="119497"/>
                </a:cubicBezTo>
                <a:cubicBezTo>
                  <a:pt x="1991609" y="438154"/>
                  <a:pt x="1991608" y="756812"/>
                  <a:pt x="1991608" y="1075469"/>
                </a:cubicBezTo>
                <a:cubicBezTo>
                  <a:pt x="1991608" y="1141465"/>
                  <a:pt x="1938107" y="1194966"/>
                  <a:pt x="1872111" y="1194966"/>
                </a:cubicBezTo>
                <a:lnTo>
                  <a:pt x="119497" y="1194965"/>
                </a:lnTo>
                <a:cubicBezTo>
                  <a:pt x="53501" y="1194965"/>
                  <a:pt x="0" y="1141464"/>
                  <a:pt x="0" y="1075468"/>
                </a:cubicBezTo>
                <a:lnTo>
                  <a:pt x="0" y="119497"/>
                </a:lnTo>
                <a:close/>
              </a:path>
            </a:pathLst>
          </a:custGeom>
          <a:solidFill>
            <a:srgbClr val="C000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2629" tIns="122629" rIns="122629" bIns="122629" numCol="1" spcCol="1270" anchor="ctr" anchorCtr="0">
            <a:noAutofit/>
          </a:bodyPr>
          <a:lstStyle/>
          <a:p>
            <a:pPr algn="ctr" defTabSz="1022350" fontAlgn="auto">
              <a:lnSpc>
                <a:spcPct val="90000"/>
              </a:lnSpc>
              <a:spcAft>
                <a:spcPct val="35000"/>
              </a:spcAft>
            </a:pPr>
            <a:r>
              <a:rPr lang="cs-CZ" sz="1400" b="1" dirty="0">
                <a:solidFill>
                  <a:prstClr val="white"/>
                </a:solidFill>
                <a:latin typeface="Arial" panose="020B0604020202020204" pitchFamily="34" charset="0"/>
                <a:ea typeface="Open Sans Extrabold" panose="020B0906030804020204" pitchFamily="34" charset="0"/>
                <a:cs typeface="Arial" panose="020B0604020202020204" pitchFamily="34" charset="0"/>
              </a:rPr>
              <a:t>Řešení rozporů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2D8BCF30-8DED-8F7C-EA0A-7E3858B119BE}"/>
              </a:ext>
            </a:extLst>
          </p:cNvPr>
          <p:cNvSpPr txBox="1"/>
          <p:nvPr/>
        </p:nvSpPr>
        <p:spPr>
          <a:xfrm>
            <a:off x="658173" y="1534599"/>
            <a:ext cx="609760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000" b="1" dirty="0">
                <a:solidFill>
                  <a:srgbClr val="1417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 pořizování ÚPD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8CE4696E-9084-A649-330C-BD315814F27A}"/>
              </a:ext>
            </a:extLst>
          </p:cNvPr>
          <p:cNvSpPr txBox="1"/>
          <p:nvPr/>
        </p:nvSpPr>
        <p:spPr>
          <a:xfrm>
            <a:off x="4776767" y="3593578"/>
            <a:ext cx="14686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141760"/>
                </a:solidFill>
                <a:effectLst/>
                <a:uLnTx/>
                <a:uFillTx/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Do 30 dnů </a:t>
            </a:r>
            <a:r>
              <a:rPr lang="cs-CZ" sz="1200" dirty="0">
                <a:solidFill>
                  <a:srgbClr val="141760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vyjádření</a:t>
            </a: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141760"/>
                </a:solidFill>
                <a:effectLst/>
                <a:uLnTx/>
                <a:uFillTx/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 DO a nadřízeného orgánu, každý podněty</a:t>
            </a:r>
          </a:p>
        </p:txBody>
      </p:sp>
    </p:spTree>
    <p:extLst>
      <p:ext uri="{BB962C8B-B14F-4D97-AF65-F5344CB8AC3E}">
        <p14:creationId xmlns:p14="http://schemas.microsoft.com/office/powerpoint/2010/main" val="413537720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1991544" y="1196752"/>
            <a:ext cx="8568952" cy="364902"/>
          </a:xfrm>
        </p:spPr>
        <p:txBody>
          <a:bodyPr>
            <a:noAutofit/>
          </a:bodyPr>
          <a:lstStyle/>
          <a:p>
            <a:r>
              <a:rPr lang="cs-CZ" sz="2200" dirty="0"/>
              <a:t>Pořizování ÚPD</a:t>
            </a: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2063552" y="1628800"/>
            <a:ext cx="8229600" cy="4353347"/>
          </a:xfrm>
        </p:spPr>
        <p:txBody>
          <a:bodyPr>
            <a:noAutofit/>
          </a:bodyPr>
          <a:lstStyle/>
          <a:p>
            <a:pPr marL="0" indent="0">
              <a:spcBef>
                <a:spcPts val="1200"/>
              </a:spcBef>
              <a:buClr>
                <a:srgbClr val="A50021"/>
              </a:buClr>
              <a:buNone/>
            </a:pPr>
            <a:r>
              <a:rPr lang="cs-CZ" sz="1800" b="1" dirty="0"/>
              <a:t>Stanovisko </a:t>
            </a:r>
            <a:r>
              <a:rPr lang="cs-CZ" sz="1750" b="1" dirty="0"/>
              <a:t>nadřízeného orgánu – pouze u ZÚR a ÚP (§ 101)</a:t>
            </a:r>
          </a:p>
          <a:p>
            <a:pPr marL="269875" indent="-269875" algn="just">
              <a:spcBef>
                <a:spcPts val="1200"/>
              </a:spcBef>
              <a:buClr>
                <a:srgbClr val="A50021"/>
              </a:buClr>
            </a:pPr>
            <a:r>
              <a:rPr lang="cs-CZ" sz="1750" dirty="0"/>
              <a:t>Obdobná pravidla jako u stanoviska k návrhu koncepce (předkládané podklady, lhůta pro uplatnění stanoviska, možnost ÚPD vydat i bez stanoviska)</a:t>
            </a:r>
          </a:p>
          <a:p>
            <a:pPr marL="269875" indent="-269875" algn="just">
              <a:spcBef>
                <a:spcPts val="1200"/>
              </a:spcBef>
              <a:buClr>
                <a:srgbClr val="A50021"/>
              </a:buClr>
            </a:pPr>
            <a:r>
              <a:rPr lang="cs-CZ" sz="1750" dirty="0"/>
              <a:t>Neuplatní se u ÚRP a RP</a:t>
            </a:r>
          </a:p>
          <a:p>
            <a:pPr marL="269875" indent="-269875" algn="just">
              <a:spcBef>
                <a:spcPts val="1200"/>
              </a:spcBef>
              <a:buClr>
                <a:srgbClr val="A50021"/>
              </a:buClr>
            </a:pPr>
            <a:r>
              <a:rPr lang="cs-CZ" sz="1750" dirty="0"/>
              <a:t>Posuzuje návrh </a:t>
            </a:r>
            <a:r>
              <a:rPr lang="cs-CZ" sz="1750" b="1" dirty="0"/>
              <a:t>z hlediska zajištění koordinace využívání území s ohledem na širší územní vztahy a souladu s PÚR a nadřazenou ÚPD</a:t>
            </a:r>
            <a:r>
              <a:rPr lang="cs-CZ" sz="175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​</a:t>
            </a:r>
          </a:p>
          <a:p>
            <a:pPr marL="895350" indent="-439738" algn="just">
              <a:spcBef>
                <a:spcPts val="1200"/>
              </a:spcBef>
              <a:buClr>
                <a:srgbClr val="A50021"/>
              </a:buClr>
              <a:buFont typeface="Wingdings" panose="05000000000000000000" pitchFamily="2" charset="2"/>
              <a:buChar char="v"/>
            </a:pPr>
            <a:r>
              <a:rPr lang="cs-CZ" sz="175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upoz</a:t>
            </a:r>
            <a:r>
              <a:rPr lang="cs-CZ" sz="1750" dirty="0">
                <a:solidFill>
                  <a:srgbClr val="000000"/>
                </a:solidFill>
                <a:latin typeface="Open Sans" panose="020B0606030504020204" pitchFamily="34" charset="0"/>
              </a:rPr>
              <a:t>o</a:t>
            </a:r>
            <a:r>
              <a:rPr lang="cs-CZ" sz="1750" dirty="0"/>
              <a:t>rní-li ve </a:t>
            </a:r>
            <a:r>
              <a:rPr lang="cs-CZ" sz="1750" b="1" dirty="0"/>
              <a:t>stanovisku k návrhu ÚPD </a:t>
            </a:r>
            <a:r>
              <a:rPr lang="cs-CZ" sz="1750" dirty="0"/>
              <a:t>na nedostatky, lze návrh předložit schvalujícímu orgánu ke schválení až na základě potvrzení nadřízeného orgánu o odstranění nedostatků</a:t>
            </a:r>
          </a:p>
          <a:p>
            <a:pPr marL="895350" indent="-439738" algn="just">
              <a:spcBef>
                <a:spcPts val="1200"/>
              </a:spcBef>
              <a:buClr>
                <a:srgbClr val="A50021"/>
              </a:buClr>
              <a:buFont typeface="Wingdings" panose="05000000000000000000" pitchFamily="2" charset="2"/>
              <a:buChar char="v"/>
            </a:pPr>
            <a:r>
              <a:rPr lang="cs-CZ" sz="1750" dirty="0"/>
              <a:t>zjistí-li jiné nedostatky (rozpor s právními předpisy) postupuje dle části deváté NSZ (kontrola ve věcech ÚP - § 287 a násl.)</a:t>
            </a:r>
          </a:p>
          <a:p>
            <a:pPr marL="269875" indent="-269875" algn="just">
              <a:spcBef>
                <a:spcPts val="1200"/>
              </a:spcBef>
              <a:buClr>
                <a:srgbClr val="A50021"/>
              </a:buClr>
            </a:pPr>
            <a:r>
              <a:rPr lang="cs-CZ" sz="1750" dirty="0"/>
              <a:t>Lhůtu pro uplatnění stanoviska lze ze závažných důvodů prodloužit max o 30 dnů</a:t>
            </a:r>
          </a:p>
          <a:p>
            <a:pPr marL="269875" indent="-269875" algn="just">
              <a:spcBef>
                <a:spcPts val="1200"/>
              </a:spcBef>
              <a:buClr>
                <a:srgbClr val="A50021"/>
              </a:buClr>
            </a:pPr>
            <a:endParaRPr lang="cs-CZ" sz="1800" dirty="0"/>
          </a:p>
          <a:p>
            <a:pPr marL="269875" indent="-269875" algn="just">
              <a:spcBef>
                <a:spcPts val="1800"/>
              </a:spcBef>
              <a:buClr>
                <a:srgbClr val="A50021"/>
              </a:buClr>
            </a:pPr>
            <a:endParaRPr lang="cs-CZ" sz="1800" b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591142-52C5-4B8E-A2CE-A70833A3C942}" type="slidenum">
              <a:rPr lang="sk-SK" smtClean="0"/>
              <a:pPr>
                <a:defRPr/>
              </a:pPr>
              <a:t>44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05329092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1991544" y="1196752"/>
            <a:ext cx="8568952" cy="364902"/>
          </a:xfrm>
        </p:spPr>
        <p:txBody>
          <a:bodyPr>
            <a:noAutofit/>
          </a:bodyPr>
          <a:lstStyle/>
          <a:p>
            <a:r>
              <a:rPr lang="cs-CZ" sz="2200" dirty="0"/>
              <a:t>Pořizování ÚPD</a:t>
            </a: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2063552" y="1628800"/>
            <a:ext cx="8229600" cy="4353347"/>
          </a:xfrm>
        </p:spPr>
        <p:txBody>
          <a:bodyPr>
            <a:noAutofit/>
          </a:bodyPr>
          <a:lstStyle/>
          <a:p>
            <a:pPr marL="0" indent="0">
              <a:spcBef>
                <a:spcPts val="1200"/>
              </a:spcBef>
              <a:buClr>
                <a:srgbClr val="A50021"/>
              </a:buClr>
              <a:buNone/>
            </a:pPr>
            <a:r>
              <a:rPr lang="cs-CZ" sz="1750" b="1" dirty="0"/>
              <a:t>Vydání </a:t>
            </a:r>
            <a:r>
              <a:rPr lang="cs-CZ" sz="1700" b="1" dirty="0"/>
              <a:t>ÚPD (§ 104)</a:t>
            </a:r>
          </a:p>
          <a:p>
            <a:pPr marL="269875" indent="-269875" algn="just">
              <a:spcBef>
                <a:spcPts val="1200"/>
              </a:spcBef>
              <a:buClr>
                <a:srgbClr val="A50021"/>
              </a:buClr>
            </a:pPr>
            <a:r>
              <a:rPr lang="cs-CZ" sz="1700" dirty="0"/>
              <a:t>Schvalující orgán</a:t>
            </a:r>
          </a:p>
          <a:p>
            <a:pPr marL="538163" indent="-260350" algn="just">
              <a:spcBef>
                <a:spcPts val="1200"/>
              </a:spcBef>
              <a:buClr>
                <a:srgbClr val="A50021"/>
              </a:buClr>
              <a:buFont typeface="Wingdings" panose="05000000000000000000" pitchFamily="2" charset="2"/>
              <a:buChar char="Ø"/>
            </a:pPr>
            <a:r>
              <a:rPr lang="cs-CZ" sz="1700" dirty="0"/>
              <a:t>schválí výběr nejvhodnější varianty</a:t>
            </a:r>
          </a:p>
          <a:p>
            <a:pPr marL="538163" indent="-260350" algn="just">
              <a:spcBef>
                <a:spcPts val="1200"/>
              </a:spcBef>
              <a:buClr>
                <a:srgbClr val="A50021"/>
              </a:buClr>
              <a:buFont typeface="Wingdings" panose="05000000000000000000" pitchFamily="2" charset="2"/>
              <a:buChar char="Ø"/>
            </a:pPr>
            <a:r>
              <a:rPr lang="cs-CZ" sz="1700" dirty="0"/>
              <a:t>ověří soulad ÚPD s požadavky NSZ a vyhlášek, stanovisky DO a výsledkem řešení rozporů a nadřazenou ÚPD</a:t>
            </a:r>
          </a:p>
          <a:p>
            <a:pPr marL="538163" indent="-260350" algn="just">
              <a:spcBef>
                <a:spcPts val="1200"/>
              </a:spcBef>
              <a:buClr>
                <a:srgbClr val="A50021"/>
              </a:buClr>
              <a:buFont typeface="Wingdings" panose="05000000000000000000" pitchFamily="2" charset="2"/>
              <a:buChar char="Ø"/>
            </a:pPr>
            <a:r>
              <a:rPr lang="cs-CZ" sz="1700" dirty="0"/>
              <a:t>souhlasí-li s návrhem vydá ÚPD – pořizovatel vloží do NGUP, oznámí uložení VV (dnem doručení nabývá účinnosti), opatří ÚPD záznamem  o účinnosti</a:t>
            </a:r>
          </a:p>
          <a:p>
            <a:pPr marL="538163" indent="-260350" algn="just">
              <a:spcBef>
                <a:spcPts val="1200"/>
              </a:spcBef>
              <a:buClr>
                <a:srgbClr val="A50021"/>
              </a:buClr>
              <a:buFont typeface="Wingdings" panose="05000000000000000000" pitchFamily="2" charset="2"/>
              <a:buChar char="Ø"/>
            </a:pPr>
            <a:r>
              <a:rPr lang="cs-CZ" sz="1700" dirty="0"/>
              <a:t>nesouhlasí-li:</a:t>
            </a:r>
          </a:p>
          <a:p>
            <a:pPr marL="985838" indent="-355600" algn="just">
              <a:spcBef>
                <a:spcPts val="1200"/>
              </a:spcBef>
              <a:buClr>
                <a:srgbClr val="A50021"/>
              </a:buClr>
              <a:buFont typeface="Wingdings" panose="05000000000000000000" pitchFamily="2" charset="2"/>
              <a:buChar char="v"/>
            </a:pPr>
            <a:r>
              <a:rPr lang="cs-CZ" sz="1700" dirty="0"/>
              <a:t>schválí pokyn k úpravě, předá jej pořizovateli, ten upraví a dále dle toho, zda pokyn vyvolává podstatnou úpravu či nikoli, opět projedná dle § 103 či předloží znovu ke schválení</a:t>
            </a:r>
          </a:p>
          <a:p>
            <a:pPr marL="985838" indent="-355600" algn="just">
              <a:spcBef>
                <a:spcPts val="1200"/>
              </a:spcBef>
              <a:buClr>
                <a:srgbClr val="A50021"/>
              </a:buClr>
              <a:buFont typeface="Wingdings" panose="05000000000000000000" pitchFamily="2" charset="2"/>
              <a:buChar char="v"/>
            </a:pPr>
            <a:r>
              <a:rPr lang="cs-CZ" sz="1700" dirty="0"/>
              <a:t>návrh zamítne = ukončení pořizování</a:t>
            </a:r>
          </a:p>
          <a:p>
            <a:pPr marL="269875" indent="-269875" algn="just">
              <a:spcBef>
                <a:spcPts val="1200"/>
              </a:spcBef>
              <a:buClr>
                <a:srgbClr val="A50021"/>
              </a:buClr>
            </a:pPr>
            <a:endParaRPr lang="cs-CZ" sz="1750" dirty="0"/>
          </a:p>
          <a:p>
            <a:pPr marL="269875" indent="-269875" algn="just">
              <a:spcBef>
                <a:spcPts val="1200"/>
              </a:spcBef>
              <a:buClr>
                <a:srgbClr val="A50021"/>
              </a:buClr>
            </a:pPr>
            <a:endParaRPr lang="cs-CZ" sz="1750" dirty="0">
              <a:solidFill>
                <a:srgbClr val="15126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9875" indent="-269875" algn="just">
              <a:spcBef>
                <a:spcPts val="1200"/>
              </a:spcBef>
              <a:buClr>
                <a:srgbClr val="A50021"/>
              </a:buClr>
            </a:pPr>
            <a:endParaRPr lang="cs-CZ" sz="1800" dirty="0"/>
          </a:p>
          <a:p>
            <a:pPr marL="269875" indent="-269875" algn="just">
              <a:spcBef>
                <a:spcPts val="1800"/>
              </a:spcBef>
              <a:buClr>
                <a:srgbClr val="A50021"/>
              </a:buClr>
            </a:pPr>
            <a:endParaRPr lang="cs-CZ" sz="1800" b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591142-52C5-4B8E-A2CE-A70833A3C942}" type="slidenum">
              <a:rPr lang="sk-SK" smtClean="0"/>
              <a:pPr>
                <a:defRPr/>
              </a:pPr>
              <a:t>45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82337404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1991544" y="1196752"/>
            <a:ext cx="8568952" cy="364902"/>
          </a:xfrm>
        </p:spPr>
        <p:txBody>
          <a:bodyPr>
            <a:noAutofit/>
          </a:bodyPr>
          <a:lstStyle/>
          <a:p>
            <a:r>
              <a:rPr lang="cs-CZ" sz="2200" dirty="0"/>
              <a:t>Vyhodnocování ÚPD (§ 106 až 107)</a:t>
            </a: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2063552" y="1628800"/>
            <a:ext cx="8229600" cy="4353347"/>
          </a:xfrm>
        </p:spPr>
        <p:txBody>
          <a:bodyPr>
            <a:noAutofit/>
          </a:bodyPr>
          <a:lstStyle/>
          <a:p>
            <a:pPr marL="269875" indent="-269875" algn="just">
              <a:spcBef>
                <a:spcPts val="1200"/>
              </a:spcBef>
              <a:buClr>
                <a:srgbClr val="A50021"/>
              </a:buClr>
            </a:pPr>
            <a:r>
              <a:rPr lang="cs-CZ" sz="1800" dirty="0"/>
              <a:t>Pořizovatel nejpozději do 4 let od vydání ÚPD a poté pravidelně nejméně jednou za 4 roky (ne u RP)</a:t>
            </a:r>
          </a:p>
          <a:p>
            <a:pPr marL="538163" indent="-260350" algn="just">
              <a:spcBef>
                <a:spcPts val="1200"/>
              </a:spcBef>
              <a:buClr>
                <a:srgbClr val="A50021"/>
              </a:buClr>
              <a:buFont typeface="Wingdings" panose="05000000000000000000" pitchFamily="2" charset="2"/>
              <a:buChar char="Ø"/>
            </a:pPr>
            <a:r>
              <a:rPr lang="cs-CZ" sz="1800" dirty="0"/>
              <a:t>zastupitelstvo u ZÚR a ÚP </a:t>
            </a:r>
            <a:r>
              <a:rPr lang="cs-CZ" sz="1800" b="1" dirty="0"/>
              <a:t>určí určeného zastupitele pro vyhodnocování uplatňování ÚPD </a:t>
            </a:r>
            <a:r>
              <a:rPr lang="cs-CZ" sz="1800" dirty="0"/>
              <a:t>(není-li určen na celé volební období)</a:t>
            </a:r>
          </a:p>
          <a:p>
            <a:pPr marL="269875" indent="-269875" algn="just">
              <a:spcBef>
                <a:spcPts val="1200"/>
              </a:spcBef>
              <a:buClr>
                <a:srgbClr val="A50021"/>
              </a:buClr>
            </a:pPr>
            <a:r>
              <a:rPr lang="cs-CZ" sz="1800" dirty="0"/>
              <a:t>Pořizovatel v součinnosti s určeným zastupitelem zpracuje návrh zprávy o uplatňování (ne u RP) – vyplyne-li potřeba</a:t>
            </a:r>
          </a:p>
          <a:p>
            <a:pPr marL="538163" indent="-260350" algn="just">
              <a:spcBef>
                <a:spcPts val="1200"/>
              </a:spcBef>
              <a:buClr>
                <a:srgbClr val="A50021"/>
              </a:buClr>
              <a:buFont typeface="Wingdings" panose="05000000000000000000" pitchFamily="2" charset="2"/>
              <a:buChar char="Ø"/>
            </a:pPr>
            <a:r>
              <a:rPr lang="cs-CZ" sz="1800" dirty="0"/>
              <a:t>pořídit změnu ÚPD je součástí zprávy návrh zadání změny</a:t>
            </a:r>
          </a:p>
          <a:p>
            <a:pPr marL="538163" indent="-260350" algn="just">
              <a:spcBef>
                <a:spcPts val="1200"/>
              </a:spcBef>
              <a:buClr>
                <a:srgbClr val="A50021"/>
              </a:buClr>
              <a:buFont typeface="Wingdings" panose="05000000000000000000" pitchFamily="2" charset="2"/>
              <a:buChar char="Ø"/>
            </a:pPr>
            <a:r>
              <a:rPr lang="cs-CZ" sz="1800" dirty="0"/>
              <a:t>pořídit novou ÚPD je součástí zprávy návrh zadání</a:t>
            </a:r>
          </a:p>
          <a:p>
            <a:pPr marL="269875" indent="-269875" algn="just">
              <a:spcBef>
                <a:spcPts val="1200"/>
              </a:spcBef>
              <a:buClr>
                <a:srgbClr val="A50021"/>
              </a:buClr>
            </a:pPr>
            <a:endParaRPr lang="cs-CZ" sz="1750" dirty="0"/>
          </a:p>
          <a:p>
            <a:pPr marL="269875" indent="-269875" algn="just">
              <a:spcBef>
                <a:spcPts val="1200"/>
              </a:spcBef>
              <a:buClr>
                <a:srgbClr val="A50021"/>
              </a:buClr>
            </a:pPr>
            <a:endParaRPr lang="cs-CZ" sz="1750" dirty="0">
              <a:solidFill>
                <a:srgbClr val="15126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9875" indent="-269875" algn="just">
              <a:spcBef>
                <a:spcPts val="1200"/>
              </a:spcBef>
              <a:buClr>
                <a:srgbClr val="A50021"/>
              </a:buClr>
            </a:pPr>
            <a:endParaRPr lang="cs-CZ" sz="1800" dirty="0"/>
          </a:p>
          <a:p>
            <a:pPr marL="269875" indent="-269875" algn="just">
              <a:spcBef>
                <a:spcPts val="1800"/>
              </a:spcBef>
              <a:buClr>
                <a:srgbClr val="A50021"/>
              </a:buClr>
            </a:pPr>
            <a:endParaRPr lang="cs-CZ" sz="1800" b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591142-52C5-4B8E-A2CE-A70833A3C942}" type="slidenum">
              <a:rPr lang="sk-SK" smtClean="0"/>
              <a:pPr>
                <a:defRPr/>
              </a:pPr>
              <a:t>46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79182330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1991544" y="1196752"/>
            <a:ext cx="8568952" cy="364902"/>
          </a:xfrm>
        </p:spPr>
        <p:txBody>
          <a:bodyPr>
            <a:noAutofit/>
          </a:bodyPr>
          <a:lstStyle/>
          <a:p>
            <a:r>
              <a:rPr lang="cs-CZ" sz="2200" dirty="0"/>
              <a:t>Změna ÚPD (§ 108 až 111)</a:t>
            </a: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2063552" y="1628800"/>
            <a:ext cx="8229600" cy="4353347"/>
          </a:xfrm>
        </p:spPr>
        <p:txBody>
          <a:bodyPr>
            <a:noAutofit/>
          </a:bodyPr>
          <a:lstStyle/>
          <a:p>
            <a:pPr marL="269875" indent="-269875" algn="just">
              <a:spcBef>
                <a:spcPts val="1200"/>
              </a:spcBef>
              <a:buClr>
                <a:srgbClr val="A50021"/>
              </a:buClr>
            </a:pPr>
            <a:r>
              <a:rPr lang="cs-CZ" sz="1700" dirty="0"/>
              <a:t>Zpracovává se, projednává se a vydává se v rozsahu měněných částí</a:t>
            </a:r>
          </a:p>
          <a:p>
            <a:pPr marL="269875" indent="-269875" algn="just">
              <a:spcBef>
                <a:spcPts val="1200"/>
              </a:spcBef>
              <a:buClr>
                <a:srgbClr val="A50021"/>
              </a:buClr>
            </a:pPr>
            <a:r>
              <a:rPr lang="cs-CZ" sz="1700" dirty="0"/>
              <a:t>U ÚP lze další zastavitelné plochy změnou vymezit jen na základě prokázání potřeby vymezení nových zastavitelných ploch</a:t>
            </a:r>
          </a:p>
          <a:p>
            <a:pPr marL="0" indent="0" algn="just">
              <a:spcBef>
                <a:spcPts val="1200"/>
              </a:spcBef>
              <a:buClr>
                <a:srgbClr val="A50021"/>
              </a:buClr>
              <a:buNone/>
            </a:pPr>
            <a:r>
              <a:rPr lang="cs-CZ" sz="1700" b="1" dirty="0"/>
              <a:t>Rozhodnutí o změně</a:t>
            </a:r>
          </a:p>
          <a:p>
            <a:pPr marL="269875" indent="-269875" algn="just">
              <a:spcBef>
                <a:spcPts val="1200"/>
              </a:spcBef>
              <a:buClr>
                <a:srgbClr val="A50021"/>
              </a:buClr>
            </a:pPr>
            <a:r>
              <a:rPr lang="cs-CZ" sz="1700" dirty="0"/>
              <a:t>Na základě </a:t>
            </a:r>
            <a:r>
              <a:rPr lang="cs-CZ" sz="1700" b="1" dirty="0"/>
              <a:t>zprávy o uplatňování ÚPD</a:t>
            </a:r>
            <a:r>
              <a:rPr lang="cs-CZ" sz="1700" dirty="0"/>
              <a:t>; změna ÚRP na základě změny PÚR​</a:t>
            </a:r>
          </a:p>
          <a:p>
            <a:pPr marL="269875" indent="-269875" algn="just">
              <a:spcBef>
                <a:spcPts val="1200"/>
              </a:spcBef>
              <a:buClr>
                <a:srgbClr val="A50021"/>
              </a:buClr>
            </a:pPr>
            <a:r>
              <a:rPr lang="cs-CZ" sz="1700" dirty="0"/>
              <a:t>Z </a:t>
            </a:r>
            <a:r>
              <a:rPr lang="cs-CZ" sz="1700" b="1" dirty="0"/>
              <a:t>vlastního podnětu </a:t>
            </a:r>
            <a:r>
              <a:rPr lang="cs-CZ" sz="1700" dirty="0"/>
              <a:t>schvalujícího orgánu ​</a:t>
            </a:r>
          </a:p>
          <a:p>
            <a:pPr marL="269875" indent="-269875" algn="just">
              <a:spcBef>
                <a:spcPts val="1200"/>
              </a:spcBef>
              <a:buClr>
                <a:srgbClr val="A50021"/>
              </a:buClr>
            </a:pPr>
            <a:r>
              <a:rPr lang="cs-CZ" sz="1700" dirty="0"/>
              <a:t>Z </a:t>
            </a:r>
            <a:r>
              <a:rPr lang="cs-CZ" sz="1700" b="1" dirty="0"/>
              <a:t>podnětu</a:t>
            </a:r>
            <a:r>
              <a:rPr lang="cs-CZ" sz="1700" dirty="0"/>
              <a:t>​</a:t>
            </a:r>
          </a:p>
          <a:p>
            <a:pPr marL="630238" indent="-366713" algn="just">
              <a:spcBef>
                <a:spcPts val="1200"/>
              </a:spcBef>
              <a:buClr>
                <a:srgbClr val="A50021"/>
              </a:buClr>
              <a:buFont typeface="Wingdings" panose="05000000000000000000" pitchFamily="2" charset="2"/>
              <a:buChar char="v"/>
            </a:pPr>
            <a:r>
              <a:rPr lang="cs-CZ" sz="1700" dirty="0"/>
              <a:t>oprávněného investora​</a:t>
            </a:r>
          </a:p>
          <a:p>
            <a:pPr marL="630238" indent="-366713" algn="just">
              <a:spcBef>
                <a:spcPts val="1200"/>
              </a:spcBef>
              <a:buClr>
                <a:srgbClr val="A50021"/>
              </a:buClr>
              <a:buFont typeface="Wingdings" panose="05000000000000000000" pitchFamily="2" charset="2"/>
              <a:buChar char="v"/>
            </a:pPr>
            <a:r>
              <a:rPr lang="cs-CZ" sz="1700" dirty="0"/>
              <a:t>orgánů veřejné správy ​</a:t>
            </a:r>
          </a:p>
          <a:p>
            <a:pPr marL="630238" indent="-366713" algn="just">
              <a:spcBef>
                <a:spcPts val="1200"/>
              </a:spcBef>
              <a:buClr>
                <a:srgbClr val="A50021"/>
              </a:buClr>
              <a:buFont typeface="Wingdings" panose="05000000000000000000" pitchFamily="2" charset="2"/>
              <a:buChar char="v"/>
            </a:pPr>
            <a:r>
              <a:rPr lang="cs-CZ" sz="1700" dirty="0"/>
              <a:t>organizace podle horního zákona v případě ZÚR​</a:t>
            </a:r>
          </a:p>
          <a:p>
            <a:pPr marL="630238" indent="-366713" algn="just">
              <a:spcBef>
                <a:spcPts val="1200"/>
              </a:spcBef>
              <a:buClr>
                <a:srgbClr val="A50021"/>
              </a:buClr>
              <a:buFont typeface="Wingdings" panose="05000000000000000000" pitchFamily="2" charset="2"/>
              <a:buChar char="v"/>
            </a:pPr>
            <a:r>
              <a:rPr lang="cs-CZ" sz="1700" dirty="0"/>
              <a:t>občana obce nebo vlastníka nemovitosti v případě změny ÚP nebo RP </a:t>
            </a:r>
            <a:r>
              <a:rPr lang="cs-CZ" sz="1750" dirty="0"/>
              <a:t>​</a:t>
            </a:r>
            <a:endParaRPr lang="cs-CZ" sz="1750" dirty="0">
              <a:solidFill>
                <a:srgbClr val="15126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9875" indent="-269875" algn="just">
              <a:spcBef>
                <a:spcPts val="1200"/>
              </a:spcBef>
              <a:buClr>
                <a:srgbClr val="A50021"/>
              </a:buClr>
            </a:pPr>
            <a:endParaRPr lang="cs-CZ" sz="1800" dirty="0"/>
          </a:p>
          <a:p>
            <a:pPr marL="269875" indent="-269875" algn="just">
              <a:spcBef>
                <a:spcPts val="1800"/>
              </a:spcBef>
              <a:buClr>
                <a:srgbClr val="A50021"/>
              </a:buClr>
            </a:pPr>
            <a:endParaRPr lang="cs-CZ" sz="1800" b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591142-52C5-4B8E-A2CE-A70833A3C942}" type="slidenum">
              <a:rPr lang="sk-SK" smtClean="0"/>
              <a:pPr>
                <a:defRPr/>
              </a:pPr>
              <a:t>47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17066341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1991544" y="1196752"/>
            <a:ext cx="8568952" cy="364902"/>
          </a:xfrm>
        </p:spPr>
        <p:txBody>
          <a:bodyPr>
            <a:noAutofit/>
          </a:bodyPr>
          <a:lstStyle/>
          <a:p>
            <a:r>
              <a:rPr lang="cs-CZ" sz="2200" dirty="0"/>
              <a:t>Vymezení zastavěného území (§ 116 až 121)</a:t>
            </a: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2063552" y="1628800"/>
            <a:ext cx="8496944" cy="4353347"/>
          </a:xfrm>
        </p:spPr>
        <p:txBody>
          <a:bodyPr>
            <a:noAutofit/>
          </a:bodyPr>
          <a:lstStyle/>
          <a:p>
            <a:pPr marL="271463" indent="-271463" algn="just">
              <a:spcBef>
                <a:spcPts val="1200"/>
              </a:spcBef>
              <a:buClr>
                <a:srgbClr val="A50021"/>
              </a:buClr>
            </a:pPr>
            <a:r>
              <a:rPr lang="cs-CZ" sz="1800" dirty="0"/>
              <a:t>Na území obce se vymezuje 1, popř. více zastavěných území</a:t>
            </a:r>
          </a:p>
          <a:p>
            <a:pPr marL="271463" indent="-271463" algn="just">
              <a:spcBef>
                <a:spcPts val="1200"/>
              </a:spcBef>
              <a:buClr>
                <a:srgbClr val="A50021"/>
              </a:buClr>
            </a:pPr>
            <a:r>
              <a:rPr lang="cs-CZ" sz="1800" dirty="0"/>
              <a:t>Při vymezení zastavěného území se </a:t>
            </a:r>
            <a:r>
              <a:rPr lang="cs-CZ" sz="1800" b="1" dirty="0"/>
              <a:t>vychází z posledního účinného ÚP</a:t>
            </a:r>
            <a:endParaRPr lang="cs-CZ" sz="1800" dirty="0"/>
          </a:p>
          <a:p>
            <a:pPr marL="271463" indent="-271463" algn="just">
              <a:spcBef>
                <a:spcPts val="1200"/>
              </a:spcBef>
              <a:buClr>
                <a:srgbClr val="A50021"/>
              </a:buClr>
            </a:pPr>
            <a:r>
              <a:rPr lang="cs-CZ" sz="1800" dirty="0"/>
              <a:t>Nemá-li obec ÚP - podkladem pro vymezení zastavěného území </a:t>
            </a:r>
            <a:r>
              <a:rPr lang="cs-CZ" sz="1800" b="1" dirty="0"/>
              <a:t>intravilán 1966</a:t>
            </a:r>
            <a:r>
              <a:rPr lang="cs-CZ" sz="1800" dirty="0"/>
              <a:t>, ze kterého se vyjmou vinice, chmelnice, lesní pozemky a zemědělské pozemky přiléhající k hranici intravilánu netvořící stavební proluku​</a:t>
            </a:r>
          </a:p>
          <a:p>
            <a:pPr marL="271463" indent="-271463" algn="just">
              <a:spcBef>
                <a:spcPts val="1200"/>
              </a:spcBef>
              <a:buClr>
                <a:srgbClr val="A50021"/>
              </a:buClr>
            </a:pPr>
            <a:r>
              <a:rPr lang="cs-CZ" sz="1800" dirty="0"/>
              <a:t>Úřad územního plánování pořídí a vydá vymezení zastavěného území pro obec, která nemá ÚP, </a:t>
            </a:r>
            <a:r>
              <a:rPr lang="cs-CZ" sz="1800" b="1" dirty="0"/>
              <a:t>do 2 let ode dne nabytí účinnosti NSZ</a:t>
            </a:r>
            <a:r>
              <a:rPr lang="cs-CZ" sz="1800" dirty="0"/>
              <a:t>, výjimkou jsou případy, kdy zastupitelstvo obce před nabytím účinnosti NSZ rozhodlo o pořízení ÚP (§ 325 odst. 1)​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591142-52C5-4B8E-A2CE-A70833A3C942}" type="slidenum">
              <a:rPr lang="sk-SK" smtClean="0"/>
              <a:pPr>
                <a:defRPr/>
              </a:pPr>
              <a:t>48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08850508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1991544" y="1196752"/>
            <a:ext cx="8568952" cy="364902"/>
          </a:xfrm>
        </p:spPr>
        <p:txBody>
          <a:bodyPr>
            <a:noAutofit/>
          </a:bodyPr>
          <a:lstStyle/>
          <a:p>
            <a:r>
              <a:rPr lang="cs-CZ" sz="2200"/>
              <a:t>Územní opatření (§ 123 - § 129)</a:t>
            </a:r>
            <a:endParaRPr lang="cs-CZ" sz="2200" dirty="0"/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2063552" y="1628800"/>
            <a:ext cx="8229600" cy="4353347"/>
          </a:xfrm>
        </p:spPr>
        <p:txBody>
          <a:bodyPr>
            <a:noAutofit/>
          </a:bodyPr>
          <a:lstStyle/>
          <a:p>
            <a:pPr marL="271463" indent="-271463" algn="just">
              <a:spcBef>
                <a:spcPts val="1800"/>
              </a:spcBef>
              <a:buClr>
                <a:srgbClr val="A50021"/>
              </a:buClr>
            </a:pPr>
            <a:r>
              <a:rPr lang="cs-CZ" sz="1800" dirty="0"/>
              <a:t>Územní opatření </a:t>
            </a:r>
          </a:p>
          <a:p>
            <a:pPr marL="720725" indent="-352425" algn="just">
              <a:spcBef>
                <a:spcPts val="1800"/>
              </a:spcBef>
              <a:buClr>
                <a:srgbClr val="A50021"/>
              </a:buClr>
              <a:buFont typeface="Wingdings" panose="05000000000000000000" pitchFamily="2" charset="2"/>
              <a:buChar char="Ø"/>
            </a:pPr>
            <a:r>
              <a:rPr lang="cs-CZ" sz="1800" dirty="0"/>
              <a:t>o stavební uzávěře</a:t>
            </a:r>
          </a:p>
          <a:p>
            <a:pPr marL="720725" indent="-352425" algn="just">
              <a:spcBef>
                <a:spcPts val="1800"/>
              </a:spcBef>
              <a:buClr>
                <a:srgbClr val="A50021"/>
              </a:buClr>
              <a:buFont typeface="Wingdings" panose="05000000000000000000" pitchFamily="2" charset="2"/>
              <a:buChar char="Ø"/>
            </a:pPr>
            <a:r>
              <a:rPr lang="cs-CZ" sz="1800" dirty="0"/>
              <a:t>o asanaci území​</a:t>
            </a:r>
          </a:p>
          <a:p>
            <a:pPr marL="271463" indent="-271463" algn="just">
              <a:spcBef>
                <a:spcPts val="1800"/>
              </a:spcBef>
              <a:buClr>
                <a:srgbClr val="A50021"/>
              </a:buClr>
            </a:pPr>
            <a:r>
              <a:rPr lang="cs-CZ" sz="1800" b="1" dirty="0"/>
              <a:t>Vydává</a:t>
            </a:r>
            <a:r>
              <a:rPr lang="cs-CZ" sz="1800" dirty="0"/>
              <a:t> formou OOP </a:t>
            </a:r>
            <a:r>
              <a:rPr lang="cs-CZ" sz="1800" b="1" dirty="0"/>
              <a:t>rada obce/kraje v samostatné působnosti</a:t>
            </a:r>
            <a:r>
              <a:rPr lang="cs-CZ" sz="1800" dirty="0"/>
              <a:t> nebo vláda</a:t>
            </a:r>
          </a:p>
          <a:p>
            <a:pPr marL="271463" indent="-271463" algn="just">
              <a:spcBef>
                <a:spcPts val="1800"/>
              </a:spcBef>
              <a:buClr>
                <a:srgbClr val="A50021"/>
              </a:buClr>
            </a:pPr>
            <a:r>
              <a:rPr lang="cs-CZ" sz="1800" dirty="0"/>
              <a:t>Pořizuje úřad územního plánování (v přenesené působnosti) nebo ministerstvo</a:t>
            </a:r>
          </a:p>
          <a:p>
            <a:pPr marL="271463" indent="-271463" algn="just">
              <a:spcBef>
                <a:spcPts val="1800"/>
              </a:spcBef>
              <a:buClr>
                <a:srgbClr val="A50021"/>
              </a:buClr>
            </a:pPr>
            <a:endParaRPr lang="cs-CZ" sz="1800" dirty="0">
              <a:highlight>
                <a:srgbClr val="FFFF00"/>
              </a:highlight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591142-52C5-4B8E-A2CE-A70833A3C942}" type="slidenum">
              <a:rPr lang="sk-SK" smtClean="0"/>
              <a:pPr>
                <a:defRPr/>
              </a:pPr>
              <a:t>49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0512061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135560" y="1556799"/>
            <a:ext cx="7920880" cy="4425355"/>
          </a:xfrm>
        </p:spPr>
        <p:txBody>
          <a:bodyPr>
            <a:normAutofit/>
          </a:bodyPr>
          <a:lstStyle/>
          <a:p>
            <a:pPr marL="0" indent="0">
              <a:spcBef>
                <a:spcPct val="0"/>
              </a:spcBef>
              <a:buNone/>
            </a:pPr>
            <a:endParaRPr lang="cs-CZ" sz="2800" b="1" dirty="0">
              <a:ea typeface="+mj-ea"/>
            </a:endParaRPr>
          </a:p>
          <a:p>
            <a:pPr marL="0" indent="0">
              <a:spcBef>
                <a:spcPct val="0"/>
              </a:spcBef>
              <a:buNone/>
            </a:pPr>
            <a:endParaRPr lang="cs-CZ" sz="2800" b="1" dirty="0">
              <a:ea typeface="+mj-ea"/>
            </a:endParaRPr>
          </a:p>
          <a:p>
            <a:pPr marL="0" indent="0" algn="ctr">
              <a:spcBef>
                <a:spcPct val="0"/>
              </a:spcBef>
              <a:buNone/>
            </a:pPr>
            <a:r>
              <a:rPr lang="cs-CZ" sz="2800" b="1" dirty="0">
                <a:ea typeface="+mj-ea"/>
              </a:rPr>
              <a:t>II. </a:t>
            </a:r>
          </a:p>
          <a:p>
            <a:pPr marL="0" indent="0" algn="ctr">
              <a:spcBef>
                <a:spcPct val="0"/>
              </a:spcBef>
              <a:buNone/>
            </a:pPr>
            <a:endParaRPr lang="cs-CZ" sz="2800" b="1" dirty="0">
              <a:ea typeface="+mj-ea"/>
            </a:endParaRPr>
          </a:p>
          <a:p>
            <a:pPr marL="0" indent="0" algn="ctr">
              <a:spcBef>
                <a:spcPct val="0"/>
              </a:spcBef>
              <a:buNone/>
            </a:pPr>
            <a:r>
              <a:rPr lang="cs-CZ" sz="2800" b="1" dirty="0"/>
              <a:t>Cíle a úkoly územního plánování</a:t>
            </a:r>
            <a:endParaRPr lang="cs-CZ" sz="28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3EEE21-BDC6-4582-999A-441C612124AB}" type="slidenum">
              <a:rPr lang="sk-SK" smtClean="0"/>
              <a:pPr>
                <a:defRPr/>
              </a:pPr>
              <a:t>5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04537118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1991544" y="1196752"/>
            <a:ext cx="8568952" cy="364902"/>
          </a:xfrm>
        </p:spPr>
        <p:txBody>
          <a:bodyPr>
            <a:noAutofit/>
          </a:bodyPr>
          <a:lstStyle/>
          <a:p>
            <a:r>
              <a:rPr lang="cs-CZ" sz="2200" dirty="0"/>
              <a:t>Územní opatření</a:t>
            </a: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2063552" y="1628800"/>
            <a:ext cx="8229600" cy="4353347"/>
          </a:xfrm>
        </p:spPr>
        <p:txBody>
          <a:bodyPr>
            <a:noAutofit/>
          </a:bodyPr>
          <a:lstStyle/>
          <a:p>
            <a:pPr marL="0" indent="0" algn="just">
              <a:spcBef>
                <a:spcPts val="1800"/>
              </a:spcBef>
              <a:buClr>
                <a:srgbClr val="A50021"/>
              </a:buClr>
              <a:buNone/>
            </a:pPr>
            <a:r>
              <a:rPr lang="cs-CZ" sz="1800" b="1" dirty="0"/>
              <a:t>Stavební uzávěra 1/2</a:t>
            </a:r>
          </a:p>
          <a:p>
            <a:pPr marL="271463" indent="-271463" algn="just">
              <a:spcBef>
                <a:spcPts val="1800"/>
              </a:spcBef>
              <a:buClr>
                <a:srgbClr val="A50021"/>
              </a:buClr>
            </a:pPr>
            <a:r>
              <a:rPr lang="cs-CZ" sz="1800" b="1" dirty="0"/>
              <a:t>Územní opatření o stavební uzávěře </a:t>
            </a:r>
            <a:r>
              <a:rPr lang="cs-CZ" sz="1800" dirty="0"/>
              <a:t>omezuje nebo zakazuje v nezbytném rozsahu stavební činnost ve vymezeném území, pokud by mohla ztížit nebo znemožnit jeho budoucí využití podle připravované ÚPD, jestliže bylo rozhodnuto o jejím pořízení (nebo pořízení změny). Lze vydat ​i v případě, kdy je zrušena ÚPD nebo její část​</a:t>
            </a:r>
          </a:p>
          <a:p>
            <a:pPr marL="271463" indent="-271463" algn="just">
              <a:spcBef>
                <a:spcPts val="1800"/>
              </a:spcBef>
              <a:buClr>
                <a:srgbClr val="A50021"/>
              </a:buClr>
            </a:pPr>
            <a:r>
              <a:rPr lang="cs-CZ" sz="1800" dirty="0"/>
              <a:t>Vydává se na </a:t>
            </a:r>
            <a:r>
              <a:rPr lang="cs-CZ" sz="1800" b="1" dirty="0"/>
              <a:t>nezbytně nutnou dobu, max. na 6 let</a:t>
            </a:r>
            <a:r>
              <a:rPr lang="cs-CZ" sz="1800" dirty="0"/>
              <a:t>​</a:t>
            </a:r>
          </a:p>
          <a:p>
            <a:pPr marL="271463" indent="-271463" algn="just">
              <a:spcBef>
                <a:spcPts val="1800"/>
              </a:spcBef>
              <a:buClr>
                <a:srgbClr val="A50021"/>
              </a:buClr>
            </a:pPr>
            <a:r>
              <a:rPr lang="cs-CZ" sz="1800" b="1" dirty="0"/>
              <a:t>Nelze omezit či zakázat </a:t>
            </a:r>
            <a:r>
              <a:rPr lang="cs-CZ" sz="1800" dirty="0"/>
              <a:t>udržovací práce, </a:t>
            </a:r>
            <a:r>
              <a:rPr lang="cs-CZ" sz="1800" b="1" dirty="0"/>
              <a:t>realizaci veřejně prospěšné stavby </a:t>
            </a:r>
            <a:r>
              <a:rPr lang="cs-CZ" sz="1800" dirty="0"/>
              <a:t>dopravní nebo technické infrastruktury </a:t>
            </a:r>
            <a:r>
              <a:rPr lang="cs-CZ" sz="1800" b="1" dirty="0"/>
              <a:t>ani stanovení dobývacího prostoru vymezené v ÚRP nebo ZÚR</a:t>
            </a:r>
            <a:r>
              <a:rPr lang="cs-CZ" sz="1800" dirty="0"/>
              <a:t>​</a:t>
            </a:r>
            <a:r>
              <a:rPr lang="cs-CZ" sz="1800" dirty="0">
                <a:highlight>
                  <a:srgbClr val="FFFF00"/>
                </a:highlight>
              </a:rPr>
              <a:t>​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591142-52C5-4B8E-A2CE-A70833A3C942}" type="slidenum">
              <a:rPr lang="sk-SK" smtClean="0"/>
              <a:pPr>
                <a:defRPr/>
              </a:pPr>
              <a:t>50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25586163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1991544" y="1196752"/>
            <a:ext cx="8568952" cy="364902"/>
          </a:xfrm>
        </p:spPr>
        <p:txBody>
          <a:bodyPr>
            <a:noAutofit/>
          </a:bodyPr>
          <a:lstStyle/>
          <a:p>
            <a:r>
              <a:rPr lang="cs-CZ" sz="2200" dirty="0"/>
              <a:t>Územní opatření</a:t>
            </a: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2063552" y="1628800"/>
            <a:ext cx="8229600" cy="4353347"/>
          </a:xfrm>
        </p:spPr>
        <p:txBody>
          <a:bodyPr>
            <a:noAutofit/>
          </a:bodyPr>
          <a:lstStyle/>
          <a:p>
            <a:pPr marL="0" indent="0" algn="just">
              <a:spcBef>
                <a:spcPts val="1800"/>
              </a:spcBef>
              <a:buClr>
                <a:srgbClr val="A50021"/>
              </a:buClr>
              <a:buNone/>
            </a:pPr>
            <a:r>
              <a:rPr lang="cs-CZ" sz="1800" b="1" dirty="0"/>
              <a:t>Stavební uzávěra 2/2</a:t>
            </a:r>
          </a:p>
          <a:p>
            <a:pPr marL="271463" indent="-271463" algn="just">
              <a:spcBef>
                <a:spcPts val="1800"/>
              </a:spcBef>
              <a:buClr>
                <a:srgbClr val="A50021"/>
              </a:buClr>
            </a:pPr>
            <a:r>
              <a:rPr lang="cs-CZ" sz="1800" dirty="0"/>
              <a:t>Vydané dle zákona č. 50/1976 Sb. – pozbyly platnosti den po vyhlášení NSZ, tj. </a:t>
            </a:r>
            <a:r>
              <a:rPr lang="cs-CZ" sz="1800" b="1" dirty="0"/>
              <a:t>30. 7. 2021 </a:t>
            </a:r>
            <a:r>
              <a:rPr lang="cs-CZ" sz="1800" dirty="0"/>
              <a:t>(§ 326 odst. 1, § 335 písm. a) NSZ)​</a:t>
            </a:r>
          </a:p>
          <a:p>
            <a:pPr marL="271463" indent="-271463" algn="just">
              <a:spcBef>
                <a:spcPts val="1800"/>
              </a:spcBef>
              <a:buClr>
                <a:srgbClr val="A50021"/>
              </a:buClr>
            </a:pPr>
            <a:r>
              <a:rPr lang="cs-CZ" sz="1800" dirty="0"/>
              <a:t>Vydané dle StavZ 2006 - 1 rok na prověření ode dne nabytí účinnosti  jejich souladu ​s NSZ úřadem územního plánování  (do </a:t>
            </a:r>
            <a:r>
              <a:rPr lang="cs-CZ" sz="1800" b="1" dirty="0"/>
              <a:t>1. 7. 2025</a:t>
            </a:r>
            <a:r>
              <a:rPr lang="cs-CZ" sz="1800" dirty="0"/>
              <a:t>), jinak pozbývají platnosti​</a:t>
            </a:r>
          </a:p>
          <a:p>
            <a:pPr marL="271463" indent="-271463" algn="just">
              <a:spcBef>
                <a:spcPts val="1800"/>
              </a:spcBef>
              <a:buClr>
                <a:srgbClr val="A50021"/>
              </a:buClr>
            </a:pPr>
            <a:r>
              <a:rPr lang="cs-CZ" sz="1800" dirty="0"/>
              <a:t>Obsahují-li omezení, která nejsou v souladu s požadavky tohoto zákona, ode dne nabytí účinnosti tohoto zákona se k těmto omezením při rozhodování nepřihlíží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591142-52C5-4B8E-A2CE-A70833A3C942}" type="slidenum">
              <a:rPr lang="sk-SK" smtClean="0"/>
              <a:pPr>
                <a:defRPr/>
              </a:pPr>
              <a:t>51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64946226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135560" y="1556799"/>
            <a:ext cx="7920880" cy="4425355"/>
          </a:xfrm>
        </p:spPr>
        <p:txBody>
          <a:bodyPr>
            <a:normAutofit/>
          </a:bodyPr>
          <a:lstStyle/>
          <a:p>
            <a:pPr marL="0" indent="0">
              <a:spcBef>
                <a:spcPct val="0"/>
              </a:spcBef>
              <a:buNone/>
            </a:pPr>
            <a:endParaRPr lang="cs-CZ" sz="2800" b="1" dirty="0">
              <a:ea typeface="+mj-ea"/>
            </a:endParaRPr>
          </a:p>
          <a:p>
            <a:pPr marL="0" indent="0">
              <a:spcBef>
                <a:spcPct val="0"/>
              </a:spcBef>
              <a:buNone/>
            </a:pPr>
            <a:endParaRPr lang="cs-CZ" sz="2800" b="1" dirty="0">
              <a:ea typeface="+mj-ea"/>
            </a:endParaRPr>
          </a:p>
          <a:p>
            <a:pPr marL="0" indent="0" algn="ctr">
              <a:spcBef>
                <a:spcPct val="0"/>
              </a:spcBef>
              <a:buNone/>
            </a:pPr>
            <a:r>
              <a:rPr lang="cs-CZ" sz="2800" b="1" dirty="0">
                <a:ea typeface="+mj-ea"/>
              </a:rPr>
              <a:t>VI. </a:t>
            </a:r>
          </a:p>
          <a:p>
            <a:pPr marL="0" indent="0" algn="ctr">
              <a:spcBef>
                <a:spcPct val="0"/>
              </a:spcBef>
              <a:buNone/>
            </a:pPr>
            <a:endParaRPr lang="cs-CZ" sz="2800" b="1" dirty="0">
              <a:ea typeface="+mj-ea"/>
            </a:endParaRPr>
          </a:p>
          <a:p>
            <a:pPr marL="0" indent="0" algn="ctr">
              <a:spcBef>
                <a:spcPct val="0"/>
              </a:spcBef>
              <a:buNone/>
            </a:pPr>
            <a:r>
              <a:rPr lang="cs-CZ" sz="2800" b="1" dirty="0"/>
              <a:t>Náhrady za změny v území</a:t>
            </a:r>
            <a:endParaRPr lang="cs-CZ" sz="28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3EEE21-BDC6-4582-999A-441C612124AB}" type="slidenum">
              <a:rPr lang="sk-SK" smtClean="0"/>
              <a:pPr>
                <a:defRPr/>
              </a:pPr>
              <a:t>52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79637775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1991544" y="1196752"/>
            <a:ext cx="8568952" cy="364902"/>
          </a:xfrm>
        </p:spPr>
        <p:txBody>
          <a:bodyPr>
            <a:noAutofit/>
          </a:bodyPr>
          <a:lstStyle/>
          <a:p>
            <a:r>
              <a:rPr lang="cs-CZ" sz="2200" dirty="0"/>
              <a:t>Náhrady za změny v území - § 133</a:t>
            </a: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2063552" y="1628800"/>
            <a:ext cx="8229600" cy="4353347"/>
          </a:xfrm>
        </p:spPr>
        <p:txBody>
          <a:bodyPr>
            <a:noAutofit/>
          </a:bodyPr>
          <a:lstStyle/>
          <a:p>
            <a:pPr marL="285750" marR="0" lvl="0" indent="-285750" algn="l" defTabSz="914400" rtl="0" eaLnBrk="1" fontAlgn="base" latinLnBrk="0" hangingPunct="1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rgbClr val="A50021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cs-CZ" altLang="cs-CZ" sz="1800" dirty="0"/>
              <a:t>Nahrazují</a:t>
            </a:r>
            <a:r>
              <a:rPr kumimoji="0" lang="cs-CZ" altLang="cs-CZ" sz="1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Open Sans" panose="020B0606030504020204" pitchFamily="34" charset="0"/>
              </a:rPr>
              <a:t> se </a:t>
            </a:r>
            <a:r>
              <a:rPr lang="cs-CZ" altLang="cs-CZ" sz="1800" b="1" dirty="0">
                <a:ea typeface="Open Sans" panose="020B0606030504020204" pitchFamily="34" charset="0"/>
              </a:rPr>
              <a:t>škody vzniklé zrušením nebo omezením zastavitelnosti pozemků</a:t>
            </a:r>
            <a:r>
              <a:rPr lang="cs-CZ" altLang="cs-CZ" sz="1800" dirty="0">
                <a:ea typeface="Open Sans" panose="020B0606030504020204" pitchFamily="34" charset="0"/>
              </a:rPr>
              <a:t> v důsledku </a:t>
            </a:r>
            <a:r>
              <a:rPr lang="cs-CZ" altLang="cs-CZ" sz="1800" b="1" dirty="0">
                <a:ea typeface="Open Sans" panose="020B0606030504020204" pitchFamily="34" charset="0"/>
              </a:rPr>
              <a:t>vydání či změny ÚPD </a:t>
            </a:r>
            <a:r>
              <a:rPr lang="cs-CZ" altLang="cs-CZ" sz="1800" dirty="0">
                <a:ea typeface="Open Sans" panose="020B0606030504020204" pitchFamily="34" charset="0"/>
              </a:rPr>
              <a:t>nebo </a:t>
            </a:r>
            <a:r>
              <a:rPr lang="cs-CZ" altLang="cs-CZ" sz="1800" b="1" dirty="0">
                <a:ea typeface="Open Sans" panose="020B0606030504020204" pitchFamily="34" charset="0"/>
              </a:rPr>
              <a:t>stavební uzávěry</a:t>
            </a:r>
            <a:r>
              <a:rPr lang="cs-CZ" altLang="cs-CZ" sz="1800" dirty="0">
                <a:ea typeface="Open Sans" panose="020B0606030504020204" pitchFamily="34" charset="0"/>
              </a:rPr>
              <a:t>, konkrétně</a:t>
            </a:r>
          </a:p>
          <a:p>
            <a:pPr marL="742950" lvl="1" indent="-285750" fontAlgn="base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r>
              <a:rPr lang="cs-CZ" altLang="cs-CZ" sz="1800" dirty="0">
                <a:solidFill>
                  <a:srgbClr val="141760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náklady vynaložené na přípravu výstavby v obvyklé výši, zejména na koupi pozemku a projektovou přípravu výstavby </a:t>
            </a:r>
          </a:p>
          <a:p>
            <a:pPr marL="742950" lvl="1" indent="-285750" fontAlgn="base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r>
              <a:rPr lang="cs-CZ" altLang="cs-CZ" sz="1800" dirty="0">
                <a:solidFill>
                  <a:srgbClr val="141760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snížení hodnoty pozemku, který slouží k zajištění dluhu</a:t>
            </a:r>
          </a:p>
          <a:p>
            <a:pPr marL="271463" indent="-271463" algn="just">
              <a:spcBef>
                <a:spcPts val="1800"/>
              </a:spcBef>
              <a:buClr>
                <a:srgbClr val="A50021"/>
              </a:buClr>
            </a:pPr>
            <a:r>
              <a:rPr lang="cs-CZ" sz="1800" dirty="0"/>
              <a:t>​</a:t>
            </a:r>
            <a:r>
              <a:rPr lang="cs-CZ" sz="1800" dirty="0">
                <a:effectLst/>
                <a:ea typeface="Calibri" panose="020F0502020204030204" pitchFamily="34" charset="0"/>
              </a:rPr>
              <a:t>Náhrada nenáleží, došlo-li k omezení zastavitelnosti pozemku po uplynutí doby 5 let od nabytí účinnosti územně plánovací dokumentace, která zastavění dotčeného pozemku ke stanovenému účelu umožnila. </a:t>
            </a:r>
            <a:r>
              <a:rPr lang="cs-CZ" sz="1800" b="1" dirty="0">
                <a:effectLst/>
                <a:ea typeface="Calibri" panose="020F0502020204030204" pitchFamily="34" charset="0"/>
              </a:rPr>
              <a:t>Do této doby se nezapočítává doba, po kterou bylo zastavění pozemku znemožněno v důsledku stavební uzávěry nebo jiného dočasného omezení zastavitelnosti pozemku stanoveného územně plánovací dokumentací</a:t>
            </a:r>
            <a:endParaRPr lang="cs-CZ" sz="1800" dirty="0">
              <a:effectLst/>
              <a:ea typeface="Calibri" panose="020F0502020204030204" pitchFamily="34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591142-52C5-4B8E-A2CE-A70833A3C942}" type="slidenum">
              <a:rPr lang="sk-SK" smtClean="0"/>
              <a:pPr>
                <a:defRPr/>
              </a:pPr>
              <a:t>53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32169013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1991544" y="1196752"/>
            <a:ext cx="8568952" cy="364902"/>
          </a:xfrm>
        </p:spPr>
        <p:txBody>
          <a:bodyPr>
            <a:noAutofit/>
          </a:bodyPr>
          <a:lstStyle/>
          <a:p>
            <a:r>
              <a:rPr lang="cs-CZ" sz="2200" dirty="0"/>
              <a:t>Náhrady za změny v území - § 133</a:t>
            </a: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2063552" y="1628800"/>
            <a:ext cx="8229600" cy="4353347"/>
          </a:xfrm>
        </p:spPr>
        <p:txBody>
          <a:bodyPr>
            <a:noAutofit/>
          </a:bodyPr>
          <a:lstStyle/>
          <a:p>
            <a:pPr marL="271463" indent="-271463" algn="just">
              <a:spcBef>
                <a:spcPts val="1800"/>
              </a:spcBef>
              <a:buClr>
                <a:srgbClr val="A50021"/>
              </a:buClr>
            </a:pPr>
            <a:r>
              <a:rPr lang="cs-CZ" sz="1800" dirty="0"/>
              <a:t>Poskytuje obec, kraj nebo stát</a:t>
            </a:r>
          </a:p>
          <a:p>
            <a:pPr marL="742950" lvl="1" indent="-285750" fontAlgn="base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r>
              <a:rPr lang="cs-CZ" altLang="cs-CZ" sz="1800" dirty="0">
                <a:solidFill>
                  <a:srgbClr val="141760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na základě písemné žádosti oprávněné osoby obsahující prokázání škody</a:t>
            </a:r>
          </a:p>
          <a:p>
            <a:pPr marL="742950" lvl="1" indent="-285750" fontAlgn="base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r>
              <a:rPr lang="cs-CZ" altLang="cs-CZ" sz="1800" dirty="0">
                <a:solidFill>
                  <a:srgbClr val="141760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v penězích nebo na základě dohody </a:t>
            </a:r>
            <a:r>
              <a:rPr lang="cs-CZ" altLang="cs-CZ" sz="1800" b="1" dirty="0">
                <a:solidFill>
                  <a:srgbClr val="141760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poskytnutím jiného pozemku nebo stavby (právo na vyrovnání rozdílu není dotčeno) </a:t>
            </a:r>
          </a:p>
          <a:p>
            <a:pPr marL="271463" indent="-271463" algn="just">
              <a:spcBef>
                <a:spcPts val="1800"/>
              </a:spcBef>
              <a:buClr>
                <a:srgbClr val="A50021"/>
              </a:buClr>
            </a:pPr>
            <a:r>
              <a:rPr lang="cs-CZ" sz="1800" dirty="0"/>
              <a:t>Úprava náhrad nepokrývá všechny situace, kdy dle judikatury má být náhrada za omezení vlastnického práva poskytována (např. dlouhotrvající omezení vymezením veřejně prospěšných staveb v ÚPD)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591142-52C5-4B8E-A2CE-A70833A3C942}" type="slidenum">
              <a:rPr lang="sk-SK" smtClean="0"/>
              <a:pPr>
                <a:defRPr/>
              </a:pPr>
              <a:t>54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09843118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135560" y="1556799"/>
            <a:ext cx="7920880" cy="4425355"/>
          </a:xfrm>
        </p:spPr>
        <p:txBody>
          <a:bodyPr>
            <a:normAutofit/>
          </a:bodyPr>
          <a:lstStyle/>
          <a:p>
            <a:pPr marL="0" indent="0">
              <a:spcBef>
                <a:spcPct val="0"/>
              </a:spcBef>
              <a:buNone/>
            </a:pPr>
            <a:endParaRPr lang="cs-CZ" sz="2800" b="1" dirty="0">
              <a:ea typeface="+mj-ea"/>
            </a:endParaRPr>
          </a:p>
          <a:p>
            <a:pPr marL="0" indent="0">
              <a:spcBef>
                <a:spcPct val="0"/>
              </a:spcBef>
              <a:buNone/>
            </a:pPr>
            <a:endParaRPr lang="cs-CZ" sz="2800" b="1" dirty="0">
              <a:ea typeface="+mj-ea"/>
            </a:endParaRPr>
          </a:p>
          <a:p>
            <a:pPr marL="0" indent="0" algn="ctr">
              <a:spcBef>
                <a:spcPct val="0"/>
              </a:spcBef>
              <a:buNone/>
            </a:pPr>
            <a:r>
              <a:rPr lang="cs-CZ" sz="2800" b="1" dirty="0">
                <a:ea typeface="+mj-ea"/>
              </a:rPr>
              <a:t>VII. </a:t>
            </a:r>
          </a:p>
          <a:p>
            <a:pPr marL="0" indent="0" algn="ctr">
              <a:spcBef>
                <a:spcPct val="0"/>
              </a:spcBef>
              <a:buNone/>
            </a:pPr>
            <a:endParaRPr lang="cs-CZ" sz="2800" b="1" dirty="0">
              <a:ea typeface="+mj-ea"/>
            </a:endParaRPr>
          </a:p>
          <a:p>
            <a:pPr marL="0" indent="0" algn="ctr">
              <a:spcBef>
                <a:spcPct val="0"/>
              </a:spcBef>
              <a:buNone/>
            </a:pPr>
            <a:r>
              <a:rPr lang="cs-CZ" sz="2800" b="1" dirty="0"/>
              <a:t>Jednotný standard</a:t>
            </a:r>
            <a:endParaRPr lang="cs-CZ" sz="28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3EEE21-BDC6-4582-999A-441C612124AB}" type="slidenum">
              <a:rPr lang="sk-SK" smtClean="0"/>
              <a:pPr>
                <a:defRPr/>
              </a:pPr>
              <a:t>55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63806441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1991544" y="1191890"/>
            <a:ext cx="8568952" cy="364902"/>
          </a:xfrm>
        </p:spPr>
        <p:txBody>
          <a:bodyPr>
            <a:noAutofit/>
          </a:bodyPr>
          <a:lstStyle/>
          <a:p>
            <a:r>
              <a:rPr lang="cs-CZ" sz="2200" dirty="0"/>
              <a:t>Jednotný standard</a:t>
            </a: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1991544" y="1628800"/>
            <a:ext cx="8229600" cy="4285427"/>
          </a:xfrm>
        </p:spPr>
        <p:txBody>
          <a:bodyPr>
            <a:noAutofit/>
          </a:bodyPr>
          <a:lstStyle/>
          <a:p>
            <a:pPr marL="271463" indent="-271463" algn="just">
              <a:spcBef>
                <a:spcPts val="1800"/>
              </a:spcBef>
              <a:buClr>
                <a:srgbClr val="A50021"/>
              </a:buClr>
            </a:pPr>
            <a:r>
              <a:rPr lang="cs-CZ" sz="1800" dirty="0"/>
              <a:t>Zaveden již novelou StavZ 2006 provedenou zákonem č. 47/2020 Sb. </a:t>
            </a:r>
          </a:p>
          <a:p>
            <a:pPr marL="271463" indent="-271463" algn="just">
              <a:spcBef>
                <a:spcPts val="1800"/>
              </a:spcBef>
              <a:buClr>
                <a:srgbClr val="A50021"/>
              </a:buClr>
            </a:pPr>
            <a:r>
              <a:rPr lang="cs-CZ" sz="1800" dirty="0"/>
              <a:t>Rozšířen i na územní studie, vymezení zastavěného území a územní opatření (§ 59)</a:t>
            </a:r>
          </a:p>
          <a:p>
            <a:pPr marL="271463" indent="-271463" algn="just">
              <a:spcBef>
                <a:spcPts val="1800"/>
              </a:spcBef>
              <a:buClr>
                <a:srgbClr val="A50021"/>
              </a:buClr>
            </a:pPr>
            <a:r>
              <a:rPr lang="cs-CZ" sz="1800" dirty="0"/>
              <a:t>Podrobný obsah stanoví prováděcí právní předpis</a:t>
            </a:r>
          </a:p>
          <a:p>
            <a:pPr marL="271463" indent="-271463" algn="just">
              <a:spcBef>
                <a:spcPts val="1800"/>
              </a:spcBef>
              <a:buClr>
                <a:srgbClr val="A50021"/>
              </a:buClr>
            </a:pPr>
            <a:r>
              <a:rPr lang="cs-CZ" sz="1800" dirty="0"/>
              <a:t>ÚP nemusí obsahovat všechny uvedené jevy, ale pokud je obsahuje, pak musí být standardizovány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591142-52C5-4B8E-A2CE-A70833A3C942}" type="slidenum">
              <a:rPr lang="sk-SK" smtClean="0"/>
              <a:pPr>
                <a:defRPr/>
              </a:pPr>
              <a:t>56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56806791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1991544" y="897976"/>
            <a:ext cx="8568952" cy="364902"/>
          </a:xfrm>
        </p:spPr>
        <p:txBody>
          <a:bodyPr>
            <a:noAutofit/>
          </a:bodyPr>
          <a:lstStyle/>
          <a:p>
            <a:r>
              <a:rPr lang="cs-CZ" sz="2200" dirty="0"/>
              <a:t>Předmět a cíle standardizace</a:t>
            </a: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2114872" y="1439550"/>
            <a:ext cx="8229600" cy="4353347"/>
          </a:xfrm>
        </p:spPr>
        <p:txBody>
          <a:bodyPr>
            <a:noAutofit/>
          </a:bodyPr>
          <a:lstStyle/>
          <a:p>
            <a:pPr marL="271463" indent="-271463" algn="just">
              <a:spcBef>
                <a:spcPts val="1800"/>
              </a:spcBef>
              <a:buClr>
                <a:srgbClr val="A50021"/>
              </a:buClr>
            </a:pPr>
            <a:r>
              <a:rPr lang="cs-CZ" sz="1800" dirty="0"/>
              <a:t>Jednotný standard stanoví standardizované části a požadavky na</a:t>
            </a:r>
          </a:p>
          <a:p>
            <a:pPr marL="538163" indent="-274638" algn="just">
              <a:spcBef>
                <a:spcPts val="1800"/>
              </a:spcBef>
              <a:buClr>
                <a:srgbClr val="A50021"/>
              </a:buClr>
              <a:buFont typeface="Wingdings" panose="05000000000000000000" pitchFamily="2" charset="2"/>
              <a:buChar char="Ø"/>
            </a:pPr>
            <a:r>
              <a:rPr lang="cs-CZ" sz="1800" dirty="0"/>
              <a:t>geodetický referenční systém</a:t>
            </a:r>
          </a:p>
          <a:p>
            <a:pPr marL="538163" indent="-274638" algn="just">
              <a:spcBef>
                <a:spcPts val="1800"/>
              </a:spcBef>
              <a:buClr>
                <a:srgbClr val="A50021"/>
              </a:buClr>
              <a:buFont typeface="Wingdings" panose="05000000000000000000" pitchFamily="2" charset="2"/>
              <a:buChar char="Ø"/>
            </a:pPr>
            <a:r>
              <a:rPr lang="cs-CZ" sz="1800" dirty="0"/>
              <a:t>strukturu standardizovaných částí</a:t>
            </a:r>
          </a:p>
          <a:p>
            <a:pPr marL="538163" indent="-274638" algn="just">
              <a:spcBef>
                <a:spcPts val="1800"/>
              </a:spcBef>
              <a:buClr>
                <a:srgbClr val="A50021"/>
              </a:buClr>
              <a:buFont typeface="Wingdings" panose="05000000000000000000" pitchFamily="2" charset="2"/>
              <a:buChar char="Ø"/>
            </a:pPr>
            <a:r>
              <a:rPr lang="cs-CZ" sz="1800" dirty="0"/>
              <a:t>grafické vyjádření standardizovaných částí</a:t>
            </a:r>
          </a:p>
          <a:p>
            <a:pPr marL="538163" indent="-274638" algn="just">
              <a:spcBef>
                <a:spcPts val="1800"/>
              </a:spcBef>
              <a:buClr>
                <a:srgbClr val="A50021"/>
              </a:buClr>
              <a:buFont typeface="Wingdings" panose="05000000000000000000" pitchFamily="2" charset="2"/>
              <a:buChar char="Ø"/>
            </a:pPr>
            <a:r>
              <a:rPr lang="cs-CZ" sz="1800" dirty="0"/>
              <a:t>výměnný formát dat </a:t>
            </a:r>
          </a:p>
          <a:p>
            <a:pPr marL="538163" indent="-274638" algn="just">
              <a:spcBef>
                <a:spcPts val="1800"/>
              </a:spcBef>
              <a:buClr>
                <a:srgbClr val="A50021"/>
              </a:buClr>
              <a:buFont typeface="Wingdings" panose="05000000000000000000" pitchFamily="2" charset="2"/>
              <a:buChar char="Ø"/>
            </a:pPr>
            <a:r>
              <a:rPr lang="cs-CZ" sz="1800" dirty="0"/>
              <a:t>metadata</a:t>
            </a:r>
          </a:p>
          <a:p>
            <a:pPr marL="271463" indent="-271463" algn="just">
              <a:spcBef>
                <a:spcPts val="1800"/>
              </a:spcBef>
              <a:buClr>
                <a:srgbClr val="A50021"/>
              </a:buClr>
            </a:pPr>
            <a:r>
              <a:rPr lang="cs-CZ" sz="1800" dirty="0"/>
              <a:t>Cíle:</a:t>
            </a:r>
          </a:p>
          <a:p>
            <a:pPr marL="539750" indent="-269875" algn="just">
              <a:spcBef>
                <a:spcPts val="1800"/>
              </a:spcBef>
              <a:buClr>
                <a:srgbClr val="A50021"/>
              </a:buClr>
              <a:buFont typeface="Wingdings" panose="05000000000000000000" pitchFamily="2" charset="2"/>
              <a:buChar char="Ø"/>
            </a:pPr>
            <a:r>
              <a:rPr lang="cs-CZ" sz="1800" dirty="0"/>
              <a:t>lepší srozumitelnost, kontrolovatelnost a koordinace</a:t>
            </a:r>
          </a:p>
          <a:p>
            <a:pPr marL="539750" indent="-269875" algn="just">
              <a:spcBef>
                <a:spcPts val="1800"/>
              </a:spcBef>
              <a:buClr>
                <a:srgbClr val="A50021"/>
              </a:buClr>
              <a:buFont typeface="Wingdings" panose="05000000000000000000" pitchFamily="2" charset="2"/>
              <a:buChar char="Ø"/>
            </a:pPr>
            <a:r>
              <a:rPr lang="cs-CZ" sz="1800" dirty="0"/>
              <a:t>využití dat pro analytickou činnost</a:t>
            </a:r>
          </a:p>
          <a:p>
            <a:pPr marL="271463" indent="-271463" algn="just">
              <a:spcBef>
                <a:spcPts val="1800"/>
              </a:spcBef>
              <a:buClr>
                <a:srgbClr val="A50021"/>
              </a:buClr>
            </a:pPr>
            <a:endParaRPr lang="cs-CZ" sz="18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591142-52C5-4B8E-A2CE-A70833A3C942}" type="slidenum">
              <a:rPr lang="sk-SK" smtClean="0"/>
              <a:pPr>
                <a:defRPr/>
              </a:pPr>
              <a:t>57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55224928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135560" y="1556799"/>
            <a:ext cx="7920880" cy="4425355"/>
          </a:xfrm>
        </p:spPr>
        <p:txBody>
          <a:bodyPr>
            <a:normAutofit/>
          </a:bodyPr>
          <a:lstStyle/>
          <a:p>
            <a:pPr marL="0" indent="0">
              <a:spcBef>
                <a:spcPct val="0"/>
              </a:spcBef>
              <a:buNone/>
            </a:pPr>
            <a:endParaRPr lang="cs-CZ" sz="2800" b="1" dirty="0">
              <a:ea typeface="+mj-ea"/>
            </a:endParaRPr>
          </a:p>
          <a:p>
            <a:pPr marL="0" indent="0">
              <a:spcBef>
                <a:spcPct val="0"/>
              </a:spcBef>
              <a:buNone/>
            </a:pPr>
            <a:endParaRPr lang="cs-CZ" sz="2800" b="1" dirty="0">
              <a:ea typeface="+mj-ea"/>
            </a:endParaRPr>
          </a:p>
          <a:p>
            <a:pPr marL="0" indent="0" algn="ctr">
              <a:spcBef>
                <a:spcPct val="0"/>
              </a:spcBef>
              <a:buNone/>
            </a:pPr>
            <a:r>
              <a:rPr lang="cs-CZ" sz="2800" b="1" dirty="0">
                <a:ea typeface="+mj-ea"/>
              </a:rPr>
              <a:t>VII. </a:t>
            </a:r>
          </a:p>
          <a:p>
            <a:pPr marL="0" indent="0" algn="ctr">
              <a:spcBef>
                <a:spcPct val="0"/>
              </a:spcBef>
              <a:buNone/>
            </a:pPr>
            <a:endParaRPr lang="cs-CZ" sz="2800" b="1" dirty="0">
              <a:ea typeface="+mj-ea"/>
            </a:endParaRPr>
          </a:p>
          <a:p>
            <a:pPr marL="0" indent="0" algn="ctr">
              <a:spcBef>
                <a:spcPct val="0"/>
              </a:spcBef>
              <a:buNone/>
            </a:pPr>
            <a:r>
              <a:rPr lang="cs-CZ" sz="2800" b="1" dirty="0"/>
              <a:t>Soudní přezkum ÚPD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cs-CZ" sz="2800" b="1" dirty="0"/>
              <a:t>Kontrola ve věcech územního plánování</a:t>
            </a:r>
            <a:endParaRPr lang="cs-CZ" sz="28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3EEE21-BDC6-4582-999A-441C612124AB}" type="slidenum">
              <a:rPr lang="sk-SK" smtClean="0"/>
              <a:pPr>
                <a:defRPr/>
              </a:pPr>
              <a:t>58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44333097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63552" y="1052736"/>
            <a:ext cx="7920880" cy="360040"/>
          </a:xfrm>
        </p:spPr>
        <p:txBody>
          <a:bodyPr>
            <a:noAutofit/>
          </a:bodyPr>
          <a:lstStyle/>
          <a:p>
            <a:r>
              <a:rPr lang="cs-CZ" sz="2400" dirty="0"/>
              <a:t>Soudní přezkum ÚPD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063552" y="1556792"/>
            <a:ext cx="7920880" cy="4872781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cs-CZ" sz="1900" b="1" dirty="0"/>
              <a:t>Nález I. ÚS 59/14 </a:t>
            </a:r>
            <a:r>
              <a:rPr lang="cs-CZ" sz="1900" dirty="0"/>
              <a:t>z 30. 5. 2014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cs-CZ" sz="1900" dirty="0"/>
              <a:t>(k aktivní legitimaci spolku k návrhu na zrušení OOP)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cs-CZ" sz="1900" b="1" dirty="0">
                <a:solidFill>
                  <a:srgbClr val="00B050"/>
                </a:solidFill>
              </a:rPr>
              <a:t>Platné i pro NSZ 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cs-CZ" sz="1900" dirty="0"/>
          </a:p>
          <a:p>
            <a:pPr marL="0" indent="0" algn="just">
              <a:spcBef>
                <a:spcPts val="0"/>
              </a:spcBef>
              <a:buNone/>
            </a:pPr>
            <a:r>
              <a:rPr lang="cs-CZ" sz="1900" i="1" dirty="0"/>
              <a:t>Oprávněnosti tvrzení podle § 101a/1 SŘS, že byl navrhovatel zkrácen na svých právech vydáním opatření obecné povahy, nelze vykládat v neprospěch spolkových subjektů a jen "civilisticky" redukovat na zásah do práv vlastníků nemovitostí. </a:t>
            </a:r>
          </a:p>
          <a:p>
            <a:pPr marL="0" indent="0" algn="just">
              <a:spcBef>
                <a:spcPts val="0"/>
              </a:spcBef>
              <a:buNone/>
            </a:pPr>
            <a:endParaRPr lang="cs-CZ" sz="1900" i="1" dirty="0"/>
          </a:p>
          <a:p>
            <a:pPr marL="0" indent="0" algn="just">
              <a:spcBef>
                <a:spcPts val="0"/>
              </a:spcBef>
              <a:buNone/>
            </a:pPr>
            <a:r>
              <a:rPr lang="cs-CZ" sz="1900" i="1" dirty="0"/>
              <a:t>Vady územního plánu jsou způsobilé dotknout se oprávněných zájmů více osob žijících na příslušném území, a proto je žádoucí, aby prostor k soudní ochraně dostali nejen jednotlivci samotní, ale též právní subjekty, do nichž se sdružují.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AFF9A67-6922-2D71-2A51-D469294D51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61"/>
            <a:ext cx="2844800" cy="365125"/>
          </a:xfrm>
        </p:spPr>
        <p:txBody>
          <a:bodyPr/>
          <a:lstStyle/>
          <a:p>
            <a:pPr>
              <a:defRPr/>
            </a:pPr>
            <a:fld id="{473EEE21-BDC6-4582-999A-441C612124AB}" type="slidenum">
              <a:rPr lang="sk-SK" smtClean="0"/>
              <a:pPr>
                <a:defRPr/>
              </a:pPr>
              <a:t>59</a:t>
            </a:fld>
            <a:endParaRPr lang="sk-SK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9634AA02-6F19-F762-274D-492D5FCD70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3393" y="2347576"/>
            <a:ext cx="336423" cy="361344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693D0545-9E2B-9A33-F064-BB96400E41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93027" y="1052736"/>
            <a:ext cx="1319397" cy="1709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1039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063552" y="1006975"/>
            <a:ext cx="8568952" cy="364902"/>
          </a:xfrm>
        </p:spPr>
        <p:txBody>
          <a:bodyPr>
            <a:noAutofit/>
          </a:bodyPr>
          <a:lstStyle/>
          <a:p>
            <a:r>
              <a:rPr lang="cs-CZ" sz="2200" dirty="0"/>
              <a:t>Cíle územního plánování § 38</a:t>
            </a: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2063552" y="1580044"/>
            <a:ext cx="8229600" cy="4464496"/>
          </a:xfrm>
        </p:spPr>
        <p:txBody>
          <a:bodyPr>
            <a:noAutofit/>
          </a:bodyPr>
          <a:lstStyle/>
          <a:p>
            <a:pPr marL="361950" indent="-342900" algn="just">
              <a:spcBef>
                <a:spcPts val="1200"/>
              </a:spcBef>
              <a:buClr>
                <a:srgbClr val="A50021"/>
              </a:buClr>
              <a:buFont typeface="Wingdings" panose="05000000000000000000" pitchFamily="2" charset="2"/>
              <a:buChar char="Ø"/>
            </a:pPr>
            <a:r>
              <a:rPr lang="cs-CZ" sz="2000" i="1" dirty="0"/>
              <a:t>řešit </a:t>
            </a:r>
            <a:r>
              <a:rPr lang="cs-CZ" sz="2000" b="1" i="1" dirty="0"/>
              <a:t>funkční využití </a:t>
            </a:r>
            <a:r>
              <a:rPr lang="cs-CZ" sz="2000" i="1" dirty="0"/>
              <a:t>území</a:t>
            </a:r>
          </a:p>
          <a:p>
            <a:pPr marL="361950" indent="-342900" algn="just">
              <a:spcBef>
                <a:spcPts val="1200"/>
              </a:spcBef>
              <a:buClr>
                <a:srgbClr val="A50021"/>
              </a:buClr>
              <a:buFont typeface="Wingdings" panose="05000000000000000000" pitchFamily="2" charset="2"/>
              <a:buChar char="Ø"/>
            </a:pPr>
            <a:r>
              <a:rPr lang="cs-CZ" sz="2000" i="1" dirty="0"/>
              <a:t>stanovovat zásady jeho plošného a prostorového </a:t>
            </a:r>
            <a:r>
              <a:rPr lang="cs-CZ" sz="2000" b="1" i="1" dirty="0"/>
              <a:t>uspořádání</a:t>
            </a:r>
          </a:p>
          <a:p>
            <a:pPr marL="361950" indent="-342900" algn="just">
              <a:spcBef>
                <a:spcPts val="1200"/>
              </a:spcBef>
              <a:buClr>
                <a:srgbClr val="A50021"/>
              </a:buClr>
              <a:buFont typeface="Wingdings" panose="05000000000000000000" pitchFamily="2" charset="2"/>
              <a:buChar char="Ø"/>
            </a:pPr>
            <a:r>
              <a:rPr lang="cs-CZ" sz="2000" i="1" dirty="0"/>
              <a:t>vytvářet předpoklady pro </a:t>
            </a:r>
            <a:r>
              <a:rPr lang="cs-CZ" sz="2000" b="1" i="1" dirty="0"/>
              <a:t>udržitelný rozvoj </a:t>
            </a:r>
            <a:r>
              <a:rPr lang="cs-CZ" sz="2000" i="1" dirty="0"/>
              <a:t>území spočívající ve vyváženém vztahu podmínek pro příznivé životní prostředí, pro hospodářský rozvoj a pro soudržnost společenství obyvatel území, který uspokojuje potřeby současné generace, aniž by ohrožoval podmínky života generací budoucích</a:t>
            </a:r>
          </a:p>
          <a:p>
            <a:pPr marL="361950" indent="-342900" algn="just">
              <a:spcBef>
                <a:spcPts val="1200"/>
              </a:spcBef>
              <a:buClr>
                <a:srgbClr val="A50021"/>
              </a:buClr>
              <a:buFont typeface="Wingdings" panose="05000000000000000000" pitchFamily="2" charset="2"/>
              <a:buChar char="Ø"/>
            </a:pPr>
            <a:r>
              <a:rPr lang="cs-CZ" sz="2000" i="1" dirty="0"/>
              <a:t>zvyšovat </a:t>
            </a:r>
            <a:r>
              <a:rPr lang="cs-CZ" sz="2000" b="1" i="1" dirty="0"/>
              <a:t>kvalitu </a:t>
            </a:r>
            <a:r>
              <a:rPr lang="cs-CZ" sz="2000" i="1" dirty="0"/>
              <a:t>vystavěného prostředí sídel, rozvíjet jejich identitu a vytvářet funkční a harmonické  prostředí pro každodenní život jejich obyvatel</a:t>
            </a:r>
          </a:p>
          <a:p>
            <a:pPr marL="361950" indent="-342900" algn="just">
              <a:spcBef>
                <a:spcPts val="1200"/>
              </a:spcBef>
              <a:buClr>
                <a:srgbClr val="A50021"/>
              </a:buClr>
              <a:buFont typeface="Wingdings" panose="05000000000000000000" pitchFamily="2" charset="2"/>
              <a:buChar char="Ø"/>
            </a:pPr>
            <a:r>
              <a:rPr lang="cs-CZ" sz="2000" i="1" dirty="0"/>
              <a:t>rozvíjet přírodní, kulturní a civilizační </a:t>
            </a:r>
            <a:r>
              <a:rPr lang="cs-CZ" sz="2000" b="1" i="1" dirty="0"/>
              <a:t>hodnoty </a:t>
            </a:r>
            <a:r>
              <a:rPr lang="cs-CZ" sz="2000" i="1" dirty="0"/>
              <a:t>území</a:t>
            </a:r>
          </a:p>
          <a:p>
            <a:pPr marL="361950" indent="-342900" algn="just">
              <a:spcBef>
                <a:spcPts val="1200"/>
              </a:spcBef>
              <a:buClr>
                <a:srgbClr val="A50021"/>
              </a:buClr>
              <a:buFont typeface="Wingdings" panose="05000000000000000000" pitchFamily="2" charset="2"/>
              <a:buChar char="Ø"/>
            </a:pPr>
            <a:r>
              <a:rPr lang="cs-CZ" sz="2000" i="1" dirty="0"/>
              <a:t>určovat podmínky pro hospodárné </a:t>
            </a:r>
            <a:r>
              <a:rPr lang="cs-CZ" sz="2000" b="1" i="1" dirty="0"/>
              <a:t>využívání zastavěného území</a:t>
            </a:r>
            <a:r>
              <a:rPr lang="cs-CZ" sz="2000" i="1" dirty="0"/>
              <a:t> a ochranu nezastavěného území a ochranu a rozvoj zelené infrastruktury.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591142-52C5-4B8E-A2CE-A70833A3C942}" type="slidenum">
              <a:rPr lang="sk-SK" smtClean="0"/>
              <a:pPr>
                <a:defRPr/>
              </a:pPr>
              <a:t>6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23154646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1991544" y="1191890"/>
            <a:ext cx="8568952" cy="364902"/>
          </a:xfrm>
        </p:spPr>
        <p:txBody>
          <a:bodyPr>
            <a:noAutofit/>
          </a:bodyPr>
          <a:lstStyle/>
          <a:p>
            <a:r>
              <a:rPr lang="cs-CZ" sz="2200" dirty="0"/>
              <a:t>Soudní přezkum ÚPD</a:t>
            </a: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2114872" y="1700808"/>
            <a:ext cx="8229600" cy="4353347"/>
          </a:xfrm>
        </p:spPr>
        <p:txBody>
          <a:bodyPr>
            <a:noAutofit/>
          </a:bodyPr>
          <a:lstStyle/>
          <a:p>
            <a:pPr marL="271463" indent="-271463" algn="just">
              <a:spcBef>
                <a:spcPts val="1800"/>
              </a:spcBef>
              <a:buClr>
                <a:srgbClr val="A50021"/>
              </a:buClr>
            </a:pPr>
            <a:r>
              <a:rPr lang="cs-CZ" sz="1800" dirty="0"/>
              <a:t>Návrh na přezkum ÚPD je </a:t>
            </a:r>
            <a:r>
              <a:rPr lang="cs-CZ" sz="1800" b="1" dirty="0"/>
              <a:t>nepřípustný</a:t>
            </a:r>
            <a:r>
              <a:rPr lang="cs-CZ" sz="1800" dirty="0"/>
              <a:t>, pokud obsahuje pouze důvody, které navrhovatel neuplatnil v řízení o vydání opatření obecné povahy, ač tak učinit mohl, vyjma opatření obecné povahy podléhající posouzení vlivů na životní prostředí (§ 307/2)</a:t>
            </a:r>
          </a:p>
          <a:p>
            <a:pPr marL="271463" indent="-271463" algn="just">
              <a:spcBef>
                <a:spcPts val="1800"/>
              </a:spcBef>
              <a:buClr>
                <a:srgbClr val="A50021"/>
              </a:buClr>
            </a:pPr>
            <a:r>
              <a:rPr lang="cs-CZ" sz="1800" dirty="0"/>
              <a:t>K vadám řízení, o nichž nelze mít důvodně za to, že mohly mít vliv na zákonnost, popřípadě správnost napadeného OOP, </a:t>
            </a:r>
            <a:r>
              <a:rPr lang="cs-CZ" sz="1800" b="1" dirty="0"/>
              <a:t>se nepřihlíží </a:t>
            </a:r>
            <a:r>
              <a:rPr lang="cs-CZ" sz="1800" dirty="0"/>
              <a:t>(§ 75 SŘS)</a:t>
            </a:r>
          </a:p>
          <a:p>
            <a:pPr marL="271463" indent="-271463" algn="just">
              <a:spcBef>
                <a:spcPts val="1800"/>
              </a:spcBef>
              <a:buClr>
                <a:srgbClr val="A50021"/>
              </a:buClr>
            </a:pPr>
            <a:r>
              <a:rPr lang="cs-CZ" sz="1800" dirty="0"/>
              <a:t>ÚPD lze zrušit </a:t>
            </a:r>
            <a:r>
              <a:rPr lang="cs-CZ" sz="1800" b="1" dirty="0"/>
              <a:t>jen ke dni právní moci rozsudku nebo pozdějšímu</a:t>
            </a:r>
            <a:r>
              <a:rPr lang="cs-CZ" sz="1800" dirty="0"/>
              <a:t>; ke zrušení se přihlédne při přezkumu následně vydaných rozhodnutí </a:t>
            </a:r>
          </a:p>
          <a:p>
            <a:pPr marL="271463" indent="-271463" algn="just">
              <a:spcBef>
                <a:spcPts val="1800"/>
              </a:spcBef>
              <a:buClr>
                <a:srgbClr val="A50021"/>
              </a:buClr>
            </a:pPr>
            <a:r>
              <a:rPr lang="cs-CZ" sz="1800" dirty="0"/>
              <a:t>K přezkumu územního rozvojového plánu je příslušný Nejvyšší správní soud</a:t>
            </a:r>
          </a:p>
          <a:p>
            <a:pPr marL="271463" indent="-271463" algn="just">
              <a:spcBef>
                <a:spcPts val="1800"/>
              </a:spcBef>
              <a:buClr>
                <a:srgbClr val="A50021"/>
              </a:buClr>
            </a:pPr>
            <a:r>
              <a:rPr lang="cs-CZ" sz="1800" dirty="0"/>
              <a:t>Již zahájená řízení o návrhu na zrušení OOP se dokončí dle stávající právní úpravy</a:t>
            </a:r>
          </a:p>
          <a:p>
            <a:pPr marL="271463" indent="-271463" algn="just">
              <a:spcBef>
                <a:spcPts val="1800"/>
              </a:spcBef>
              <a:buClr>
                <a:srgbClr val="A50021"/>
              </a:buClr>
            </a:pPr>
            <a:endParaRPr lang="cs-CZ" sz="18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591142-52C5-4B8E-A2CE-A70833A3C942}" type="slidenum">
              <a:rPr lang="sk-SK" smtClean="0"/>
              <a:pPr>
                <a:defRPr/>
              </a:pPr>
              <a:t>60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14788836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135560" y="1556799"/>
            <a:ext cx="7920880" cy="4425355"/>
          </a:xfrm>
        </p:spPr>
        <p:txBody>
          <a:bodyPr>
            <a:normAutofit/>
          </a:bodyPr>
          <a:lstStyle/>
          <a:p>
            <a:pPr marL="0" indent="0">
              <a:spcBef>
                <a:spcPct val="0"/>
              </a:spcBef>
              <a:buNone/>
            </a:pPr>
            <a:endParaRPr lang="cs-CZ" sz="2800" b="1" dirty="0">
              <a:ea typeface="+mj-ea"/>
            </a:endParaRPr>
          </a:p>
          <a:p>
            <a:pPr marL="0" indent="0">
              <a:spcBef>
                <a:spcPct val="0"/>
              </a:spcBef>
              <a:buNone/>
            </a:pPr>
            <a:endParaRPr lang="cs-CZ" sz="2800" b="1" dirty="0">
              <a:ea typeface="+mj-ea"/>
            </a:endParaRPr>
          </a:p>
          <a:p>
            <a:pPr marL="0" indent="0" algn="ctr">
              <a:spcBef>
                <a:spcPct val="0"/>
              </a:spcBef>
              <a:buNone/>
            </a:pPr>
            <a:r>
              <a:rPr lang="cs-CZ" sz="2800" b="1" dirty="0">
                <a:ea typeface="+mj-ea"/>
              </a:rPr>
              <a:t>VIII. </a:t>
            </a:r>
          </a:p>
          <a:p>
            <a:pPr marL="0" indent="0" algn="ctr">
              <a:spcBef>
                <a:spcPct val="0"/>
              </a:spcBef>
              <a:buNone/>
            </a:pPr>
            <a:endParaRPr lang="cs-CZ" sz="2800" b="1" dirty="0">
              <a:ea typeface="+mj-ea"/>
            </a:endParaRPr>
          </a:p>
          <a:p>
            <a:pPr marL="0" indent="0" algn="ctr">
              <a:spcBef>
                <a:spcPct val="0"/>
              </a:spcBef>
              <a:buNone/>
            </a:pPr>
            <a:r>
              <a:rPr lang="cs-CZ" sz="2800" b="1" dirty="0"/>
              <a:t>Plánovací smlouvy</a:t>
            </a:r>
          </a:p>
          <a:p>
            <a:pPr marL="0" indent="0" algn="ctr">
              <a:spcBef>
                <a:spcPct val="0"/>
              </a:spcBef>
              <a:buNone/>
            </a:pPr>
            <a:endParaRPr lang="cs-CZ" sz="28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3EEE21-BDC6-4582-999A-441C612124AB}" type="slidenum">
              <a:rPr lang="sk-SK" smtClean="0"/>
              <a:pPr>
                <a:defRPr/>
              </a:pPr>
              <a:t>61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87365251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1991544" y="1196752"/>
            <a:ext cx="8568952" cy="364902"/>
          </a:xfrm>
        </p:spPr>
        <p:txBody>
          <a:bodyPr>
            <a:noAutofit/>
          </a:bodyPr>
          <a:lstStyle/>
          <a:p>
            <a:r>
              <a:rPr lang="cs-CZ" sz="2200" dirty="0"/>
              <a:t>Plánovací smlouvy dle NSZ (§ 130 a násl.) – I.</a:t>
            </a: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2114872" y="1772816"/>
            <a:ext cx="8085584" cy="4464496"/>
          </a:xfrm>
        </p:spPr>
        <p:txBody>
          <a:bodyPr>
            <a:noAutofit/>
          </a:bodyPr>
          <a:lstStyle/>
          <a:p>
            <a:pPr marL="271463" indent="-271463">
              <a:spcBef>
                <a:spcPts val="0"/>
              </a:spcBef>
              <a:buClr>
                <a:srgbClr val="A50021"/>
              </a:buClr>
            </a:pPr>
            <a:r>
              <a:rPr lang="cs-CZ" sz="1800" dirty="0"/>
              <a:t>Plánovací smlouva = </a:t>
            </a:r>
            <a:r>
              <a:rPr lang="cs-CZ" sz="1800" b="1" dirty="0"/>
              <a:t>veřejnoprávní smlouva </a:t>
            </a:r>
            <a:r>
              <a:rPr lang="cs-CZ" sz="1800" dirty="0"/>
              <a:t>uzavřená mezi </a:t>
            </a:r>
            <a:r>
              <a:rPr lang="cs-CZ" sz="1800" b="1" dirty="0"/>
              <a:t>stavebníkem </a:t>
            </a:r>
            <a:r>
              <a:rPr lang="cs-CZ" sz="1800" dirty="0"/>
              <a:t>a </a:t>
            </a:r>
            <a:r>
              <a:rPr lang="cs-CZ" sz="1800" b="1" dirty="0"/>
              <a:t>obcí, MČ HMP </a:t>
            </a:r>
            <a:r>
              <a:rPr lang="cs-CZ" sz="1800" dirty="0"/>
              <a:t>nebo</a:t>
            </a:r>
            <a:r>
              <a:rPr lang="cs-CZ" sz="1800" b="1" dirty="0"/>
              <a:t> krajem </a:t>
            </a:r>
            <a:r>
              <a:rPr lang="cs-CZ" sz="1800" dirty="0"/>
              <a:t>nebo </a:t>
            </a:r>
            <a:r>
              <a:rPr lang="cs-CZ" sz="1800" b="1" dirty="0"/>
              <a:t>vlastníkem veřejné infrastruktury</a:t>
            </a:r>
          </a:p>
          <a:p>
            <a:pPr marL="842949" lvl="1" indent="-271463">
              <a:spcBef>
                <a:spcPts val="600"/>
              </a:spcBef>
              <a:buClr>
                <a:srgbClr val="A50021"/>
              </a:buClr>
            </a:pPr>
            <a:r>
              <a:rPr lang="cs-CZ" sz="1800" dirty="0">
                <a:solidFill>
                  <a:srgbClr val="1512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Dle DZ mohou být stranou plánovací smlouvy i jiné subjekty</a:t>
            </a:r>
          </a:p>
          <a:p>
            <a:pPr marL="271463" indent="-271463">
              <a:spcBef>
                <a:spcPts val="0"/>
              </a:spcBef>
              <a:buClr>
                <a:srgbClr val="A50021"/>
              </a:buClr>
            </a:pPr>
            <a:endParaRPr lang="cs-CZ" sz="1800" dirty="0"/>
          </a:p>
          <a:p>
            <a:pPr marL="271463" indent="-271463">
              <a:spcBef>
                <a:spcPts val="0"/>
              </a:spcBef>
              <a:buClr>
                <a:srgbClr val="A50021"/>
              </a:buClr>
            </a:pPr>
            <a:r>
              <a:rPr lang="cs-CZ" sz="1800" dirty="0"/>
              <a:t>Obsahem je vzájemná </a:t>
            </a:r>
            <a:r>
              <a:rPr lang="cs-CZ" sz="1800" b="1" dirty="0"/>
              <a:t>povinnost stran poskytnout si součinnost</a:t>
            </a:r>
            <a:r>
              <a:rPr lang="cs-CZ" sz="1800" dirty="0"/>
              <a:t> při uskutečnění v PS uvedeného záměru a postupovat při jeho uskutečňování ujednaným způsobem</a:t>
            </a:r>
          </a:p>
          <a:p>
            <a:pPr marL="271463" indent="-271463">
              <a:spcBef>
                <a:spcPts val="0"/>
              </a:spcBef>
              <a:buClr>
                <a:srgbClr val="A50021"/>
              </a:buClr>
            </a:pPr>
            <a:endParaRPr lang="cs-CZ" sz="1800" dirty="0"/>
          </a:p>
          <a:p>
            <a:pPr marL="271463" indent="-271463">
              <a:spcBef>
                <a:spcPts val="0"/>
              </a:spcBef>
              <a:buClr>
                <a:srgbClr val="A50021"/>
              </a:buClr>
            </a:pPr>
            <a:r>
              <a:rPr lang="cs-CZ" sz="1800" dirty="0"/>
              <a:t>Uzavírána v </a:t>
            </a:r>
            <a:r>
              <a:rPr lang="cs-CZ" sz="1800" b="1" dirty="0"/>
              <a:t>samostatné působnosti </a:t>
            </a:r>
            <a:r>
              <a:rPr lang="cs-CZ" sz="1800" dirty="0"/>
              <a:t>a </a:t>
            </a:r>
            <a:r>
              <a:rPr lang="cs-CZ" sz="1800" b="1" dirty="0"/>
              <a:t>schvalována zastupitelstvem </a:t>
            </a:r>
            <a:r>
              <a:rPr lang="cs-CZ" sz="1800" dirty="0"/>
              <a:t>příslušné obce nebo kraje (v případě MČ HMP zastupitelstvo MČ)</a:t>
            </a:r>
          </a:p>
          <a:p>
            <a:pPr marL="271463" indent="-271463">
              <a:spcBef>
                <a:spcPts val="0"/>
              </a:spcBef>
              <a:buClr>
                <a:srgbClr val="A50021"/>
              </a:buClr>
            </a:pPr>
            <a:endParaRPr lang="cs-CZ" sz="1800" dirty="0"/>
          </a:p>
          <a:p>
            <a:pPr marL="271463" indent="-271463">
              <a:spcBef>
                <a:spcPts val="0"/>
              </a:spcBef>
              <a:buClr>
                <a:srgbClr val="A50021"/>
              </a:buClr>
            </a:pPr>
            <a:r>
              <a:rPr lang="cs-CZ" sz="1800" b="1" dirty="0"/>
              <a:t>Podrobnější úprava </a:t>
            </a:r>
            <a:r>
              <a:rPr lang="cs-CZ" sz="1800" dirty="0"/>
              <a:t>plánovacích smluv s cílem vyššího využití tohoto institutu v praxi (konkrétně vyjmenované závazky subjektů apod.) </a:t>
            </a:r>
          </a:p>
          <a:p>
            <a:pPr marL="271463" indent="-271463">
              <a:spcBef>
                <a:spcPts val="0"/>
              </a:spcBef>
              <a:buClr>
                <a:srgbClr val="A50021"/>
              </a:buClr>
            </a:pPr>
            <a:endParaRPr lang="cs-CZ" sz="1800" dirty="0"/>
          </a:p>
          <a:p>
            <a:pPr marL="271463" indent="-271463">
              <a:spcBef>
                <a:spcPts val="0"/>
              </a:spcBef>
              <a:buClr>
                <a:srgbClr val="A50021"/>
              </a:buClr>
            </a:pPr>
            <a:endParaRPr lang="cs-CZ" sz="1800" dirty="0"/>
          </a:p>
          <a:p>
            <a:pPr marL="720725" indent="-342900" algn="just" defTabSz="914400" fontAlgn="ctr">
              <a:spcBef>
                <a:spcPts val="0"/>
              </a:spcBef>
              <a:spcAft>
                <a:spcPts val="300"/>
              </a:spcAft>
              <a:buClr>
                <a:srgbClr val="A70336"/>
              </a:buClr>
              <a:buFont typeface="+mj-lt"/>
              <a:buAutoNum type="alphaLcParenR"/>
              <a:tabLst>
                <a:tab pos="720725" algn="l"/>
              </a:tabLst>
              <a:defRPr/>
            </a:pPr>
            <a:endParaRPr lang="cs-CZ" sz="18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D591142-52C5-4B8E-A2CE-A70833A3C942}" type="slidenum">
              <a:rPr kumimoji="0" lang="sk-S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62</a:t>
            </a:fld>
            <a:endParaRPr kumimoji="0" lang="sk-SK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325941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1991544" y="1196752"/>
            <a:ext cx="8568952" cy="364902"/>
          </a:xfrm>
        </p:spPr>
        <p:txBody>
          <a:bodyPr>
            <a:noAutofit/>
          </a:bodyPr>
          <a:lstStyle/>
          <a:p>
            <a:r>
              <a:rPr lang="cs-CZ" sz="2200" dirty="0"/>
              <a:t>Plánovací smlouvy dle NSZ (§ 130 a násl.) – II.</a:t>
            </a: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2114872" y="1772816"/>
            <a:ext cx="8085584" cy="4464496"/>
          </a:xfrm>
        </p:spPr>
        <p:txBody>
          <a:bodyPr>
            <a:noAutofit/>
          </a:bodyPr>
          <a:lstStyle/>
          <a:p>
            <a:pPr marL="271463" indent="-271463">
              <a:spcBef>
                <a:spcPts val="0"/>
              </a:spcBef>
              <a:buClr>
                <a:srgbClr val="A50021"/>
              </a:buClr>
            </a:pPr>
            <a:r>
              <a:rPr lang="cs-CZ" sz="1800" dirty="0"/>
              <a:t>Plánovací smlouva je </a:t>
            </a:r>
            <a:r>
              <a:rPr lang="cs-CZ" sz="1800" b="1" dirty="0"/>
              <a:t>obligatorní součástí žádosti o povolení záměru</a:t>
            </a:r>
            <a:r>
              <a:rPr lang="cs-CZ" sz="1800" dirty="0"/>
              <a:t>, byla-li pro daný záměr uzavřena</a:t>
            </a:r>
          </a:p>
          <a:p>
            <a:pPr marL="842949" lvl="1" indent="-271463">
              <a:spcBef>
                <a:spcPts val="600"/>
              </a:spcBef>
              <a:buClr>
                <a:srgbClr val="A50021"/>
              </a:buClr>
            </a:pPr>
            <a:r>
              <a:rPr lang="cs-CZ" sz="1800" dirty="0">
                <a:solidFill>
                  <a:srgbClr val="1512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Jak se bude postupovat v případě uzavření PS </a:t>
            </a:r>
            <a:r>
              <a:rPr lang="cs-CZ" sz="1800" b="1" dirty="0">
                <a:solidFill>
                  <a:srgbClr val="1512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 zahájení řízení </a:t>
            </a:r>
            <a:r>
              <a:rPr lang="cs-CZ" sz="1800" dirty="0">
                <a:solidFill>
                  <a:srgbClr val="1512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povolení záměru? </a:t>
            </a:r>
          </a:p>
          <a:p>
            <a:pPr marL="271463" indent="-271463">
              <a:spcBef>
                <a:spcPts val="0"/>
              </a:spcBef>
              <a:buClr>
                <a:srgbClr val="A50021"/>
              </a:buClr>
            </a:pPr>
            <a:endParaRPr lang="cs-CZ" sz="1800" dirty="0"/>
          </a:p>
          <a:p>
            <a:pPr marL="271463" indent="-271463">
              <a:spcBef>
                <a:spcPts val="0"/>
              </a:spcBef>
              <a:buClr>
                <a:srgbClr val="A50021"/>
              </a:buClr>
            </a:pPr>
            <a:r>
              <a:rPr lang="cs-CZ" sz="1800" dirty="0"/>
              <a:t>K námitkám účastníka řízení, jež je stranou plánovací smlouvy, a které jsou v </a:t>
            </a:r>
            <a:r>
              <a:rPr lang="cs-CZ" sz="1800" b="1" dirty="0"/>
              <a:t>rozporu s uzavřenou plánovací smlouvou</a:t>
            </a:r>
            <a:r>
              <a:rPr lang="cs-CZ" sz="1800" dirty="0"/>
              <a:t>, </a:t>
            </a:r>
            <a:r>
              <a:rPr lang="cs-CZ" sz="1800" b="1" dirty="0"/>
              <a:t>stavební úřad nepřihlíží </a:t>
            </a:r>
            <a:r>
              <a:rPr lang="cs-CZ" sz="1800" dirty="0"/>
              <a:t>(nejenom obec, ale i vlastník veřejné infrastruktury)</a:t>
            </a:r>
          </a:p>
          <a:p>
            <a:pPr marL="271463" indent="-271463">
              <a:spcBef>
                <a:spcPts val="0"/>
              </a:spcBef>
              <a:buClr>
                <a:srgbClr val="A50021"/>
              </a:buClr>
            </a:pPr>
            <a:endParaRPr lang="cs-CZ" sz="1800" dirty="0"/>
          </a:p>
          <a:p>
            <a:pPr marL="271463" indent="-271463">
              <a:spcBef>
                <a:spcPts val="0"/>
              </a:spcBef>
              <a:buClr>
                <a:srgbClr val="A50021"/>
              </a:buClr>
            </a:pPr>
            <a:r>
              <a:rPr lang="cs-CZ" sz="1800" dirty="0"/>
              <a:t>Stejné pravidlo se uplatní i pro </a:t>
            </a:r>
            <a:r>
              <a:rPr lang="cs-CZ" sz="1800" b="1" dirty="0"/>
              <a:t>odvolací správní orgán a obsah odvolání</a:t>
            </a:r>
            <a:r>
              <a:rPr lang="cs-CZ" sz="1800" dirty="0"/>
              <a:t>, pokud je ten v rozporu s tím, k čemu se odvolatel v plánovací smlouvě zavázal </a:t>
            </a:r>
          </a:p>
          <a:p>
            <a:pPr marL="842949" lvl="1" indent="-271463">
              <a:spcBef>
                <a:spcPts val="600"/>
              </a:spcBef>
              <a:buClr>
                <a:srgbClr val="A50021"/>
              </a:buClr>
            </a:pPr>
            <a:r>
              <a:rPr lang="cs-CZ" sz="1800" dirty="0">
                <a:solidFill>
                  <a:srgbClr val="1512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Obdobná pravidla budou platit i v případě </a:t>
            </a:r>
            <a:r>
              <a:rPr lang="cs-CZ" sz="1800" b="1" dirty="0">
                <a:solidFill>
                  <a:srgbClr val="1512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žaloby</a:t>
            </a:r>
            <a:r>
              <a:rPr lang="cs-CZ" sz="1800" dirty="0">
                <a:solidFill>
                  <a:srgbClr val="1512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nepřípustnost žalobních bodů, které jsou v rozporu s PS</a:t>
            </a:r>
          </a:p>
          <a:p>
            <a:pPr marL="271463" indent="-271463">
              <a:spcBef>
                <a:spcPts val="0"/>
              </a:spcBef>
              <a:buClr>
                <a:srgbClr val="A50021"/>
              </a:buClr>
            </a:pPr>
            <a:endParaRPr lang="cs-CZ" sz="1800" dirty="0"/>
          </a:p>
          <a:p>
            <a:pPr marL="271463" indent="-271463">
              <a:spcBef>
                <a:spcPts val="0"/>
              </a:spcBef>
              <a:buClr>
                <a:srgbClr val="A50021"/>
              </a:buClr>
            </a:pPr>
            <a:endParaRPr lang="cs-CZ" sz="1800" dirty="0"/>
          </a:p>
          <a:p>
            <a:pPr marL="0" indent="0">
              <a:spcBef>
                <a:spcPts val="0"/>
              </a:spcBef>
              <a:buClr>
                <a:srgbClr val="A50021"/>
              </a:buClr>
              <a:buNone/>
            </a:pPr>
            <a:endParaRPr lang="cs-CZ" sz="18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D591142-52C5-4B8E-A2CE-A70833A3C942}" type="slidenum">
              <a:rPr kumimoji="0" lang="sk-S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63</a:t>
            </a:fld>
            <a:endParaRPr kumimoji="0" lang="sk-SK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538083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1991544" y="1196752"/>
            <a:ext cx="8568952" cy="364902"/>
          </a:xfrm>
        </p:spPr>
        <p:txBody>
          <a:bodyPr>
            <a:noAutofit/>
          </a:bodyPr>
          <a:lstStyle/>
          <a:p>
            <a:r>
              <a:rPr lang="cs-CZ" sz="2200" dirty="0"/>
              <a:t>Veřejnoprávní charakter plánovacích smluv</a:t>
            </a: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2114872" y="1772816"/>
            <a:ext cx="8085584" cy="4464496"/>
          </a:xfrm>
        </p:spPr>
        <p:txBody>
          <a:bodyPr>
            <a:noAutofit/>
          </a:bodyPr>
          <a:lstStyle/>
          <a:p>
            <a:pPr marL="271463" indent="-271463">
              <a:spcBef>
                <a:spcPts val="0"/>
              </a:spcBef>
              <a:buClr>
                <a:srgbClr val="A50021"/>
              </a:buClr>
            </a:pPr>
            <a:r>
              <a:rPr lang="cs-CZ" sz="1800" dirty="0"/>
              <a:t>Jedná se o </a:t>
            </a:r>
            <a:r>
              <a:rPr lang="cs-CZ" sz="1800" b="1" dirty="0"/>
              <a:t>veřejnoprávní smlouvu </a:t>
            </a:r>
            <a:r>
              <a:rPr lang="cs-CZ" sz="1800" dirty="0"/>
              <a:t>– je třeba brát v potaz § 159 a násl. SŘ, a to zejména:</a:t>
            </a:r>
          </a:p>
          <a:p>
            <a:pPr marL="271463" indent="-271463">
              <a:spcBef>
                <a:spcPts val="0"/>
              </a:spcBef>
              <a:buClr>
                <a:srgbClr val="A50021"/>
              </a:buClr>
            </a:pPr>
            <a:endParaRPr lang="cs-CZ" sz="1800" dirty="0"/>
          </a:p>
          <a:p>
            <a:pPr marL="842949" lvl="1" indent="-271463">
              <a:spcBef>
                <a:spcPts val="0"/>
              </a:spcBef>
              <a:spcAft>
                <a:spcPts val="600"/>
              </a:spcAft>
              <a:buClr>
                <a:srgbClr val="A50021"/>
              </a:buClr>
            </a:pPr>
            <a:r>
              <a:rPr lang="cs-CZ" sz="1800" dirty="0">
                <a:solidFill>
                  <a:srgbClr val="1512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přezkum souladu VPS s právními předpisy, </a:t>
            </a:r>
          </a:p>
          <a:p>
            <a:pPr marL="842949" lvl="1" indent="-271463">
              <a:spcBef>
                <a:spcPts val="0"/>
              </a:spcBef>
              <a:spcAft>
                <a:spcPts val="600"/>
              </a:spcAft>
              <a:buClr>
                <a:srgbClr val="A50021"/>
              </a:buClr>
            </a:pPr>
            <a:r>
              <a:rPr lang="cs-CZ" sz="1800" b="1" dirty="0">
                <a:solidFill>
                  <a:srgbClr val="1512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zrušení VPS </a:t>
            </a:r>
            <a:r>
              <a:rPr lang="cs-CZ" sz="1800" dirty="0">
                <a:solidFill>
                  <a:srgbClr val="1512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návrh smluvní strany, </a:t>
            </a:r>
          </a:p>
          <a:p>
            <a:pPr marL="842949" lvl="1" indent="-271463">
              <a:spcBef>
                <a:spcPts val="0"/>
              </a:spcBef>
              <a:spcAft>
                <a:spcPts val="600"/>
              </a:spcAft>
              <a:buClr>
                <a:srgbClr val="A50021"/>
              </a:buClr>
            </a:pPr>
            <a:r>
              <a:rPr lang="cs-CZ" sz="1800" b="1" dirty="0">
                <a:solidFill>
                  <a:srgbClr val="1512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řešení sporů vyplývajících </a:t>
            </a:r>
            <a:r>
              <a:rPr lang="cs-CZ" sz="1800" dirty="0">
                <a:solidFill>
                  <a:srgbClr val="1512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 VPS,</a:t>
            </a:r>
          </a:p>
          <a:p>
            <a:pPr marL="842949" lvl="1" indent="-271463">
              <a:spcBef>
                <a:spcPts val="0"/>
              </a:spcBef>
              <a:spcAft>
                <a:spcPts val="600"/>
              </a:spcAft>
              <a:buClr>
                <a:srgbClr val="A50021"/>
              </a:buClr>
            </a:pPr>
            <a:r>
              <a:rPr lang="cs-CZ" sz="1800" dirty="0">
                <a:solidFill>
                  <a:srgbClr val="1512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požadavek souladu s veřejným zájmem, </a:t>
            </a:r>
          </a:p>
          <a:p>
            <a:pPr marL="842949" lvl="1" indent="-271463">
              <a:spcBef>
                <a:spcPts val="0"/>
              </a:spcBef>
              <a:spcAft>
                <a:spcPts val="600"/>
              </a:spcAft>
              <a:buClr>
                <a:srgbClr val="A50021"/>
              </a:buClr>
            </a:pPr>
            <a:r>
              <a:rPr lang="cs-CZ" sz="1800" dirty="0">
                <a:solidFill>
                  <a:srgbClr val="1512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povinná </a:t>
            </a:r>
            <a:r>
              <a:rPr lang="cs-CZ" sz="1800" b="1" dirty="0">
                <a:solidFill>
                  <a:srgbClr val="1512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písemná forma smlouvy </a:t>
            </a:r>
            <a:r>
              <a:rPr lang="cs-CZ" sz="1800" dirty="0">
                <a:solidFill>
                  <a:srgbClr val="1512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jejích změn a výpovědi,</a:t>
            </a:r>
          </a:p>
          <a:p>
            <a:pPr marL="842949" lvl="1" indent="-271463">
              <a:spcBef>
                <a:spcPts val="0"/>
              </a:spcBef>
              <a:spcAft>
                <a:spcPts val="600"/>
              </a:spcAft>
              <a:buClr>
                <a:srgbClr val="A50021"/>
              </a:buClr>
            </a:pPr>
            <a:r>
              <a:rPr lang="cs-CZ" sz="1800" dirty="0">
                <a:solidFill>
                  <a:srgbClr val="1512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nutný </a:t>
            </a:r>
            <a:r>
              <a:rPr lang="cs-CZ" sz="1800" b="1" dirty="0">
                <a:solidFill>
                  <a:srgbClr val="1512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písemný souhlas třetí osoby</a:t>
            </a:r>
            <a:r>
              <a:rPr lang="cs-CZ" sz="1800" dirty="0">
                <a:solidFill>
                  <a:srgbClr val="1512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pokud se VPS dotýká jejích práv nebo povinností,</a:t>
            </a:r>
          </a:p>
          <a:p>
            <a:pPr marL="842949" lvl="1" indent="-271463">
              <a:spcBef>
                <a:spcPts val="0"/>
              </a:spcBef>
              <a:spcAft>
                <a:spcPts val="600"/>
              </a:spcAft>
              <a:buClr>
                <a:srgbClr val="A50021"/>
              </a:buClr>
            </a:pPr>
            <a:r>
              <a:rPr lang="cs-CZ" sz="1800" dirty="0">
                <a:solidFill>
                  <a:srgbClr val="1512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vyloučení některých ustanovení OZ (neplatnost, odstoupení, započtení aj.)</a:t>
            </a:r>
          </a:p>
          <a:p>
            <a:pPr marL="842949" lvl="1" indent="-271463">
              <a:spcBef>
                <a:spcPts val="0"/>
              </a:spcBef>
              <a:buClr>
                <a:srgbClr val="A50021"/>
              </a:buClr>
            </a:pPr>
            <a:endParaRPr lang="cs-CZ" sz="1800" dirty="0">
              <a:solidFill>
                <a:srgbClr val="15126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D591142-52C5-4B8E-A2CE-A70833A3C942}" type="slidenum">
              <a:rPr kumimoji="0" lang="sk-S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64</a:t>
            </a:fld>
            <a:endParaRPr kumimoji="0" lang="sk-SK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150671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1991544" y="1196752"/>
            <a:ext cx="8568952" cy="364902"/>
          </a:xfrm>
        </p:spPr>
        <p:txBody>
          <a:bodyPr>
            <a:noAutofit/>
          </a:bodyPr>
          <a:lstStyle/>
          <a:p>
            <a:r>
              <a:rPr lang="cs-CZ" sz="2200" dirty="0"/>
              <a:t>Závazky vyplývající z plánovací smlouvy – I. </a:t>
            </a: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2114872" y="1772816"/>
            <a:ext cx="8085584" cy="4464496"/>
          </a:xfrm>
        </p:spPr>
        <p:txBody>
          <a:bodyPr>
            <a:noAutofit/>
          </a:bodyPr>
          <a:lstStyle/>
          <a:p>
            <a:pPr marL="271463" indent="-271463">
              <a:spcBef>
                <a:spcPts val="0"/>
              </a:spcBef>
              <a:buClr>
                <a:srgbClr val="A50021"/>
              </a:buClr>
            </a:pPr>
            <a:r>
              <a:rPr lang="cs-CZ" sz="1800" b="1" dirty="0"/>
              <a:t>Obec, MČ HMP, kraj nebo vlastník veřejné infrastruktury </a:t>
            </a:r>
            <a:r>
              <a:rPr lang="cs-CZ" sz="1800" dirty="0"/>
              <a:t>se může v plánovací smlouvě zavázat k tomu, že:</a:t>
            </a:r>
          </a:p>
          <a:p>
            <a:pPr marL="271463" indent="-271463">
              <a:spcBef>
                <a:spcPts val="0"/>
              </a:spcBef>
              <a:buClr>
                <a:srgbClr val="A50021"/>
              </a:buClr>
            </a:pPr>
            <a:endParaRPr lang="cs-CZ" sz="1800" dirty="0"/>
          </a:p>
          <a:p>
            <a:pPr marL="720725" indent="-342900" algn="just" defTabSz="914400" fontAlgn="ctr">
              <a:spcBef>
                <a:spcPts val="0"/>
              </a:spcBef>
              <a:spcAft>
                <a:spcPts val="600"/>
              </a:spcAft>
              <a:buClr>
                <a:srgbClr val="A70336"/>
              </a:buClr>
              <a:buFont typeface="+mj-lt"/>
              <a:buAutoNum type="alphaLcParenR"/>
              <a:tabLst>
                <a:tab pos="720725" algn="l"/>
              </a:tabLst>
              <a:defRPr/>
            </a:pPr>
            <a:r>
              <a:rPr lang="cs-CZ" sz="1800" dirty="0"/>
              <a:t>poskytne stavebníkovi </a:t>
            </a:r>
            <a:r>
              <a:rPr lang="cs-CZ" sz="1800" b="1" dirty="0"/>
              <a:t>součinnost </a:t>
            </a:r>
            <a:r>
              <a:rPr lang="cs-CZ" sz="1800" dirty="0"/>
              <a:t>k uskutečnění záměru, </a:t>
            </a:r>
          </a:p>
          <a:p>
            <a:pPr marL="720725" indent="-342900" algn="just" defTabSz="914400" fontAlgn="ctr">
              <a:spcBef>
                <a:spcPts val="0"/>
              </a:spcBef>
              <a:spcAft>
                <a:spcPts val="600"/>
              </a:spcAft>
              <a:buClr>
                <a:srgbClr val="A70336"/>
              </a:buClr>
              <a:buFont typeface="+mj-lt"/>
              <a:buAutoNum type="alphaLcParenR"/>
              <a:tabLst>
                <a:tab pos="720725" algn="l"/>
              </a:tabLst>
              <a:defRPr/>
            </a:pPr>
            <a:r>
              <a:rPr lang="cs-CZ" sz="1800" dirty="0"/>
              <a:t>obec nebo kraj učiní </a:t>
            </a:r>
            <a:r>
              <a:rPr lang="cs-CZ" sz="1800" b="1" dirty="0"/>
              <a:t>kroky k vydání územně plánovací dokumentace</a:t>
            </a:r>
            <a:r>
              <a:rPr lang="cs-CZ" sz="1800" dirty="0"/>
              <a:t>, v případě, že záměr nelze uskutečnit bez předchozího vydání územně plánovací dokumentace, </a:t>
            </a:r>
          </a:p>
          <a:p>
            <a:pPr marL="720725" indent="-342900" algn="just" defTabSz="914400" fontAlgn="ctr">
              <a:spcBef>
                <a:spcPts val="0"/>
              </a:spcBef>
              <a:spcAft>
                <a:spcPts val="600"/>
              </a:spcAft>
              <a:buClr>
                <a:srgbClr val="A70336"/>
              </a:buClr>
              <a:buFont typeface="+mj-lt"/>
              <a:buAutoNum type="alphaLcParenR"/>
              <a:tabLst>
                <a:tab pos="720725" algn="l"/>
              </a:tabLst>
              <a:defRPr/>
            </a:pPr>
            <a:r>
              <a:rPr lang="cs-CZ" sz="1800" dirty="0"/>
              <a:t>po sjednanou dobu </a:t>
            </a:r>
            <a:r>
              <a:rPr lang="cs-CZ" sz="1800" b="1" dirty="0"/>
              <a:t>nevydá nebo nezmění územně plánovací dokumentaci</a:t>
            </a:r>
            <a:r>
              <a:rPr lang="cs-CZ" sz="1800" dirty="0"/>
              <a:t> nebo neučiní jiný úkon, který by ztížil nebo vyloučil uskutečnění záměru, </a:t>
            </a:r>
          </a:p>
          <a:p>
            <a:pPr marL="720725" indent="-342900" algn="just" defTabSz="914400" fontAlgn="ctr">
              <a:spcBef>
                <a:spcPts val="0"/>
              </a:spcBef>
              <a:spcAft>
                <a:spcPts val="300"/>
              </a:spcAft>
              <a:buClr>
                <a:srgbClr val="A70336"/>
              </a:buClr>
              <a:buFont typeface="+mj-lt"/>
              <a:buAutoNum type="alphaLcParenR"/>
              <a:tabLst>
                <a:tab pos="720725" algn="l"/>
              </a:tabLst>
              <a:defRPr/>
            </a:pPr>
            <a:r>
              <a:rPr lang="cs-CZ" sz="1800" dirty="0"/>
              <a:t>po dobu trvání plánovací smlouvy </a:t>
            </a:r>
            <a:r>
              <a:rPr lang="cs-CZ" sz="1800" b="1" dirty="0"/>
              <a:t>nebude ve správních nebo soudních řízeních </a:t>
            </a:r>
            <a:r>
              <a:rPr lang="cs-CZ" sz="1800" dirty="0"/>
              <a:t>týkajících se povolení záměru </a:t>
            </a:r>
            <a:r>
              <a:rPr lang="cs-CZ" sz="1800" b="1" dirty="0"/>
              <a:t>uplatňovat návrhy, vyjádření a opravné prostředky</a:t>
            </a:r>
            <a:r>
              <a:rPr lang="cs-CZ" sz="1800" dirty="0"/>
              <a:t>, které by byly v rozporu s obsahem uzavřené plánovací smlouvy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D591142-52C5-4B8E-A2CE-A70833A3C942}" type="slidenum">
              <a:rPr kumimoji="0" lang="sk-S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65</a:t>
            </a:fld>
            <a:endParaRPr kumimoji="0" lang="sk-SK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360559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1991544" y="1196752"/>
            <a:ext cx="8568952" cy="364902"/>
          </a:xfrm>
        </p:spPr>
        <p:txBody>
          <a:bodyPr>
            <a:noAutofit/>
          </a:bodyPr>
          <a:lstStyle/>
          <a:p>
            <a:r>
              <a:rPr lang="cs-CZ" sz="2200" dirty="0"/>
              <a:t>Závazky vyplývající z plánovací smlouvy – II. </a:t>
            </a: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2114872" y="1772816"/>
            <a:ext cx="8085584" cy="4464496"/>
          </a:xfrm>
        </p:spPr>
        <p:txBody>
          <a:bodyPr>
            <a:noAutofit/>
          </a:bodyPr>
          <a:lstStyle/>
          <a:p>
            <a:pPr marL="271463" indent="-271463">
              <a:spcBef>
                <a:spcPts val="0"/>
              </a:spcBef>
              <a:buClr>
                <a:srgbClr val="A50021"/>
              </a:buClr>
            </a:pPr>
            <a:r>
              <a:rPr lang="cs-CZ" sz="1800" b="1" dirty="0"/>
              <a:t>Obec, MČ HMP, kraj nebo vlastník veřejné infrastruktury </a:t>
            </a:r>
            <a:r>
              <a:rPr lang="cs-CZ" sz="1800" dirty="0"/>
              <a:t>se může v plánovací smlouvě zavázat k tomu, že:</a:t>
            </a:r>
          </a:p>
          <a:p>
            <a:pPr marL="271463" indent="-271463">
              <a:spcBef>
                <a:spcPts val="0"/>
              </a:spcBef>
              <a:buClr>
                <a:srgbClr val="A50021"/>
              </a:buClr>
            </a:pPr>
            <a:endParaRPr lang="cs-CZ" sz="1800" dirty="0"/>
          </a:p>
          <a:p>
            <a:pPr marL="720725" indent="-342900" algn="just" defTabSz="914400" fontAlgn="ctr">
              <a:spcBef>
                <a:spcPts val="0"/>
              </a:spcBef>
              <a:spcAft>
                <a:spcPts val="600"/>
              </a:spcAft>
              <a:buClr>
                <a:srgbClr val="A70336"/>
              </a:buClr>
              <a:buFont typeface="+mj-lt"/>
              <a:buAutoNum type="alphaLcParenR"/>
              <a:tabLst>
                <a:tab pos="720725" algn="l"/>
              </a:tabLst>
              <a:defRPr/>
            </a:pPr>
            <a:r>
              <a:rPr lang="cs-CZ" sz="1800" dirty="0"/>
              <a:t>pozemky nebo stavby potřebné k realizaci záměru, k nimž vykonávají práva, ať již přímo, nebo prostřednictvím dalších osob, po sjednanou dobu </a:t>
            </a:r>
            <a:r>
              <a:rPr lang="cs-CZ" sz="1800" b="1" dirty="0"/>
              <a:t>nezatíží nebo nezcizí</a:t>
            </a:r>
            <a:r>
              <a:rPr lang="cs-CZ" sz="1800" dirty="0"/>
              <a:t>, </a:t>
            </a:r>
          </a:p>
          <a:p>
            <a:pPr marL="720725" indent="-342900" algn="just" defTabSz="914400" fontAlgn="ctr">
              <a:spcBef>
                <a:spcPts val="0"/>
              </a:spcBef>
              <a:spcAft>
                <a:spcPts val="600"/>
              </a:spcAft>
              <a:buClr>
                <a:srgbClr val="A70336"/>
              </a:buClr>
              <a:buFont typeface="+mj-lt"/>
              <a:buAutoNum type="alphaLcParenR"/>
              <a:tabLst>
                <a:tab pos="720725" algn="l"/>
              </a:tabLst>
              <a:defRPr/>
            </a:pPr>
            <a:r>
              <a:rPr lang="cs-CZ" sz="1800" dirty="0"/>
              <a:t>se bude podílet na </a:t>
            </a:r>
            <a:r>
              <a:rPr lang="cs-CZ" sz="1800" b="1" dirty="0"/>
              <a:t>přípravě, výstavbě nebo financování veřejné infrastruktury</a:t>
            </a:r>
            <a:r>
              <a:rPr lang="cs-CZ" sz="1800" dirty="0"/>
              <a:t> nebo veřejně prospěšných staveb nebo jiných opatření potřebných k uskutečnění záměru, </a:t>
            </a:r>
          </a:p>
          <a:p>
            <a:pPr marL="720725" indent="-342900" algn="just" defTabSz="914400" fontAlgn="ctr">
              <a:spcBef>
                <a:spcPts val="0"/>
              </a:spcBef>
              <a:spcAft>
                <a:spcPts val="600"/>
              </a:spcAft>
              <a:buClr>
                <a:srgbClr val="A70336"/>
              </a:buClr>
              <a:buFont typeface="+mj-lt"/>
              <a:buAutoNum type="alphaLcParenR"/>
              <a:tabLst>
                <a:tab pos="720725" algn="l"/>
              </a:tabLst>
              <a:defRPr/>
            </a:pPr>
            <a:r>
              <a:rPr lang="cs-CZ" sz="1800" dirty="0"/>
              <a:t>od stavebníka </a:t>
            </a:r>
            <a:r>
              <a:rPr lang="cs-CZ" sz="1800" b="1" dirty="0"/>
              <a:t>převezme jím zhotovenou stavbu </a:t>
            </a:r>
            <a:r>
              <a:rPr lang="cs-CZ" sz="1800" dirty="0"/>
              <a:t>do svého vlastnictví, </a:t>
            </a:r>
          </a:p>
          <a:p>
            <a:pPr marL="720725" indent="-342900" algn="just" defTabSz="914400" fontAlgn="ctr">
              <a:spcBef>
                <a:spcPts val="0"/>
              </a:spcBef>
              <a:spcAft>
                <a:spcPts val="300"/>
              </a:spcAft>
              <a:buClr>
                <a:srgbClr val="A70336"/>
              </a:buClr>
              <a:buFont typeface="+mj-lt"/>
              <a:buAutoNum type="alphaLcParenR"/>
              <a:tabLst>
                <a:tab pos="720725" algn="l"/>
              </a:tabLst>
              <a:defRPr/>
            </a:pPr>
            <a:r>
              <a:rPr lang="cs-CZ" sz="1800" dirty="0"/>
              <a:t>učiní jiné </a:t>
            </a:r>
            <a:r>
              <a:rPr lang="cs-CZ" sz="1800" b="1" dirty="0"/>
              <a:t>právní jednání v oblasti soukromého práva</a:t>
            </a:r>
            <a:endParaRPr lang="cs-CZ" sz="1800" dirty="0"/>
          </a:p>
          <a:p>
            <a:pPr marL="271463" indent="-271463">
              <a:spcBef>
                <a:spcPts val="0"/>
              </a:spcBef>
              <a:buClr>
                <a:srgbClr val="A50021"/>
              </a:buClr>
            </a:pPr>
            <a:endParaRPr lang="cs-CZ" sz="18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D591142-52C5-4B8E-A2CE-A70833A3C942}" type="slidenum">
              <a:rPr kumimoji="0" lang="sk-S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66</a:t>
            </a:fld>
            <a:endParaRPr kumimoji="0" lang="sk-SK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1963979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1991544" y="1196752"/>
            <a:ext cx="8568952" cy="364902"/>
          </a:xfrm>
        </p:spPr>
        <p:txBody>
          <a:bodyPr>
            <a:noAutofit/>
          </a:bodyPr>
          <a:lstStyle/>
          <a:p>
            <a:r>
              <a:rPr lang="cs-CZ" sz="2200" dirty="0"/>
              <a:t>Závazky vyplývající z plánovací smlouvy – III. </a:t>
            </a: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2114872" y="1772816"/>
            <a:ext cx="8085584" cy="4464496"/>
          </a:xfrm>
        </p:spPr>
        <p:txBody>
          <a:bodyPr>
            <a:noAutofit/>
          </a:bodyPr>
          <a:lstStyle/>
          <a:p>
            <a:pPr marL="271463" indent="-271463">
              <a:spcBef>
                <a:spcPts val="0"/>
              </a:spcBef>
              <a:buClr>
                <a:srgbClr val="A50021"/>
              </a:buClr>
            </a:pPr>
            <a:r>
              <a:rPr lang="cs-CZ" sz="1800" b="1" dirty="0"/>
              <a:t>Stavebník</a:t>
            </a:r>
            <a:r>
              <a:rPr lang="cs-CZ" sz="1800" dirty="0"/>
              <a:t> se může v plánovací smlouvě zavázat zejména k:</a:t>
            </a:r>
          </a:p>
          <a:p>
            <a:pPr marL="271463" indent="-271463">
              <a:spcBef>
                <a:spcPts val="0"/>
              </a:spcBef>
              <a:buClr>
                <a:srgbClr val="A50021"/>
              </a:buClr>
            </a:pPr>
            <a:endParaRPr lang="cs-CZ" sz="1800" dirty="0"/>
          </a:p>
          <a:p>
            <a:pPr marL="720725" indent="-342900" algn="just" defTabSz="914400" fontAlgn="ctr">
              <a:spcBef>
                <a:spcPts val="0"/>
              </a:spcBef>
              <a:spcAft>
                <a:spcPts val="600"/>
              </a:spcAft>
              <a:buClr>
                <a:srgbClr val="A70336"/>
              </a:buClr>
              <a:buFont typeface="+mj-lt"/>
              <a:buAutoNum type="alphaLcParenR"/>
              <a:tabLst>
                <a:tab pos="720725" algn="l"/>
              </a:tabLst>
              <a:defRPr/>
            </a:pPr>
            <a:r>
              <a:rPr lang="cs-CZ" sz="1800" dirty="0"/>
              <a:t>účasti na </a:t>
            </a:r>
            <a:r>
              <a:rPr lang="cs-CZ" sz="1800" b="1" dirty="0"/>
              <a:t>výstavbě veřejné infrastruktury </a:t>
            </a:r>
            <a:r>
              <a:rPr lang="cs-CZ" sz="1800" dirty="0"/>
              <a:t>nebo jiných staveb nebo opatření vyvolaných záměrem, </a:t>
            </a:r>
          </a:p>
          <a:p>
            <a:pPr marL="720725" indent="-342900" algn="just" defTabSz="914400" fontAlgn="ctr">
              <a:spcBef>
                <a:spcPts val="0"/>
              </a:spcBef>
              <a:spcAft>
                <a:spcPts val="600"/>
              </a:spcAft>
              <a:buClr>
                <a:srgbClr val="A70336"/>
              </a:buClr>
              <a:buFont typeface="+mj-lt"/>
              <a:buAutoNum type="alphaLcParenR"/>
              <a:tabLst>
                <a:tab pos="720725" algn="l"/>
              </a:tabLst>
              <a:defRPr/>
            </a:pPr>
            <a:r>
              <a:rPr lang="cs-CZ" sz="1800" b="1" dirty="0"/>
              <a:t>převzetí nákladů na výstavbu veřejné infrastruktury </a:t>
            </a:r>
            <a:r>
              <a:rPr lang="cs-CZ" sz="1800" dirty="0"/>
              <a:t>nebo veřejně prospěšných staveb nebo opatření vyvolaných záměrem, </a:t>
            </a:r>
          </a:p>
          <a:p>
            <a:pPr marL="720725" indent="-342900" algn="just" defTabSz="914400" fontAlgn="ctr">
              <a:spcBef>
                <a:spcPts val="0"/>
              </a:spcBef>
              <a:spcAft>
                <a:spcPts val="600"/>
              </a:spcAft>
              <a:buClr>
                <a:srgbClr val="A70336"/>
              </a:buClr>
              <a:buFont typeface="+mj-lt"/>
              <a:buAutoNum type="alphaLcParenR"/>
              <a:tabLst>
                <a:tab pos="720725" algn="l"/>
              </a:tabLst>
              <a:defRPr/>
            </a:pPr>
            <a:r>
              <a:rPr lang="cs-CZ" sz="1800" dirty="0"/>
              <a:t>účasti na </a:t>
            </a:r>
            <a:r>
              <a:rPr lang="cs-CZ" sz="1800" b="1" dirty="0"/>
              <a:t>asanaci území </a:t>
            </a:r>
            <a:r>
              <a:rPr lang="cs-CZ" sz="1800" dirty="0"/>
              <a:t>dotčeného záměrem, </a:t>
            </a:r>
          </a:p>
          <a:p>
            <a:pPr marL="720725" indent="-342900" algn="just" defTabSz="914400" fontAlgn="ctr">
              <a:spcBef>
                <a:spcPts val="0"/>
              </a:spcBef>
              <a:spcAft>
                <a:spcPts val="600"/>
              </a:spcAft>
              <a:buClr>
                <a:srgbClr val="A70336"/>
              </a:buClr>
              <a:buFont typeface="+mj-lt"/>
              <a:buAutoNum type="alphaLcParenR"/>
              <a:tabLst>
                <a:tab pos="720725" algn="l"/>
              </a:tabLst>
              <a:defRPr/>
            </a:pPr>
            <a:r>
              <a:rPr lang="cs-CZ" sz="1800" dirty="0"/>
              <a:t>účasti na </a:t>
            </a:r>
            <a:r>
              <a:rPr lang="cs-CZ" sz="1800" b="1" dirty="0"/>
              <a:t>narovnání majetkových vztahů </a:t>
            </a:r>
            <a:r>
              <a:rPr lang="cs-CZ" sz="1800" dirty="0"/>
              <a:t>v území dotčeném záměrem, </a:t>
            </a:r>
          </a:p>
          <a:p>
            <a:pPr marL="720725" indent="-342900" algn="just" defTabSz="914400" fontAlgn="ctr">
              <a:spcBef>
                <a:spcPts val="0"/>
              </a:spcBef>
              <a:buClr>
                <a:srgbClr val="A70336"/>
              </a:buClr>
              <a:buFont typeface="+mj-lt"/>
              <a:buAutoNum type="alphaLcParenR"/>
              <a:tabLst>
                <a:tab pos="720725" algn="l"/>
              </a:tabLst>
              <a:defRPr/>
            </a:pPr>
            <a:r>
              <a:rPr lang="cs-CZ" sz="1800" dirty="0"/>
              <a:t>poskytnutí </a:t>
            </a:r>
            <a:r>
              <a:rPr lang="cs-CZ" sz="1800" b="1" dirty="0"/>
              <a:t>peněžního nebo věcného plnění za zhodnocení pozemku </a:t>
            </a:r>
            <a:r>
              <a:rPr lang="cs-CZ" sz="1800" dirty="0"/>
              <a:t>vydáním územně plánovací dokumentace, kdy v plánovací smlouvě lze sjednat i jeho účel</a:t>
            </a:r>
          </a:p>
          <a:p>
            <a:pPr marL="271463" indent="-271463">
              <a:spcBef>
                <a:spcPts val="0"/>
              </a:spcBef>
              <a:buClr>
                <a:srgbClr val="A50021"/>
              </a:buClr>
            </a:pPr>
            <a:endParaRPr lang="cs-CZ" sz="1800" dirty="0"/>
          </a:p>
          <a:p>
            <a:pPr marL="271463" indent="-271463">
              <a:spcBef>
                <a:spcPts val="0"/>
              </a:spcBef>
              <a:buClr>
                <a:srgbClr val="A50021"/>
              </a:buClr>
            </a:pPr>
            <a:r>
              <a:rPr lang="cs-CZ" sz="1800" b="1" dirty="0"/>
              <a:t>Demonstrativní výčet </a:t>
            </a:r>
            <a:r>
              <a:rPr lang="cs-CZ" sz="1800" dirty="0"/>
              <a:t>(na rozdíl od závazků municipalit) – stavebník není omezen v povinnostech zákonem (co vlastník veřejné infrastruktury?)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D591142-52C5-4B8E-A2CE-A70833A3C942}" type="slidenum">
              <a:rPr kumimoji="0" lang="sk-S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67</a:t>
            </a:fld>
            <a:endParaRPr kumimoji="0" lang="sk-SK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3473290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1991544" y="859295"/>
            <a:ext cx="8568952" cy="364902"/>
          </a:xfrm>
        </p:spPr>
        <p:txBody>
          <a:bodyPr>
            <a:noAutofit/>
          </a:bodyPr>
          <a:lstStyle/>
          <a:p>
            <a:r>
              <a:rPr lang="cs-CZ" sz="2200" dirty="0"/>
              <a:t>Přezkum a rozhodování sporů z plánovací smlouvy – I.</a:t>
            </a: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2114872" y="1413587"/>
            <a:ext cx="8085584" cy="4464496"/>
          </a:xfrm>
        </p:spPr>
        <p:txBody>
          <a:bodyPr>
            <a:noAutofit/>
          </a:bodyPr>
          <a:lstStyle/>
          <a:p>
            <a:pPr marL="271463" indent="-271463">
              <a:spcBef>
                <a:spcPts val="0"/>
              </a:spcBef>
              <a:buClr>
                <a:srgbClr val="A50021"/>
              </a:buClr>
            </a:pPr>
            <a:r>
              <a:rPr lang="cs-CZ" sz="1800" dirty="0"/>
              <a:t>Orgány příslušné k </a:t>
            </a:r>
            <a:r>
              <a:rPr lang="cs-CZ" sz="1800" b="1" dirty="0"/>
              <a:t>přezkumu a rozhodování sporů </a:t>
            </a:r>
            <a:r>
              <a:rPr lang="cs-CZ" sz="1800" dirty="0"/>
              <a:t>z plánovacích smluv:</a:t>
            </a:r>
          </a:p>
          <a:p>
            <a:pPr marL="271463" indent="-271463">
              <a:spcBef>
                <a:spcPts val="0"/>
              </a:spcBef>
              <a:buClr>
                <a:srgbClr val="A50021"/>
              </a:buClr>
            </a:pPr>
            <a:endParaRPr lang="cs-CZ" sz="1800" dirty="0"/>
          </a:p>
          <a:p>
            <a:pPr marL="720725" indent="-342900" algn="just" defTabSz="914400" fontAlgn="ctr">
              <a:spcBef>
                <a:spcPts val="0"/>
              </a:spcBef>
              <a:spcAft>
                <a:spcPts val="300"/>
              </a:spcAft>
              <a:buClr>
                <a:srgbClr val="A70336"/>
              </a:buClr>
              <a:buFont typeface="+mj-lt"/>
              <a:buAutoNum type="alphaLcParenR"/>
              <a:tabLst>
                <a:tab pos="720725" algn="l"/>
              </a:tabLst>
              <a:defRPr/>
            </a:pPr>
            <a:r>
              <a:rPr lang="cs-CZ" sz="1800" dirty="0"/>
              <a:t>obec 		 =&gt; 	krajský úřad</a:t>
            </a:r>
          </a:p>
          <a:p>
            <a:pPr marL="720725" indent="-342900" algn="just" defTabSz="914400" fontAlgn="ctr">
              <a:spcBef>
                <a:spcPts val="0"/>
              </a:spcBef>
              <a:spcAft>
                <a:spcPts val="300"/>
              </a:spcAft>
              <a:buClr>
                <a:srgbClr val="A70336"/>
              </a:buClr>
              <a:buFont typeface="+mj-lt"/>
              <a:buAutoNum type="alphaLcParenR"/>
              <a:tabLst>
                <a:tab pos="720725" algn="l"/>
              </a:tabLst>
              <a:defRPr/>
            </a:pPr>
            <a:r>
              <a:rPr lang="cs-CZ" sz="1800" dirty="0"/>
              <a:t>kraj nebo HMP 	 =&gt; 	Ministerstvo pro místní rozvoj</a:t>
            </a:r>
          </a:p>
          <a:p>
            <a:pPr marL="720725" indent="-342900" algn="just" defTabSz="914400" fontAlgn="ctr">
              <a:spcBef>
                <a:spcPts val="0"/>
              </a:spcBef>
              <a:spcAft>
                <a:spcPts val="300"/>
              </a:spcAft>
              <a:buClr>
                <a:srgbClr val="A70336"/>
              </a:buClr>
              <a:buFont typeface="+mj-lt"/>
              <a:buAutoNum type="alphaLcParenR"/>
              <a:tabLst>
                <a:tab pos="720725" algn="l"/>
              </a:tabLst>
              <a:defRPr/>
            </a:pPr>
            <a:r>
              <a:rPr lang="cs-CZ" sz="1800" dirty="0"/>
              <a:t>MČ HMP		 =&gt; 	Magistrát HMP </a:t>
            </a:r>
          </a:p>
          <a:p>
            <a:pPr marL="720725" indent="-342900" algn="just" defTabSz="914400" fontAlgn="ctr">
              <a:spcBef>
                <a:spcPts val="0"/>
              </a:spcBef>
              <a:spcAft>
                <a:spcPts val="300"/>
              </a:spcAft>
              <a:buClr>
                <a:srgbClr val="A70336"/>
              </a:buClr>
              <a:buFont typeface="+mj-lt"/>
              <a:buAutoNum type="alphaLcParenR"/>
              <a:tabLst>
                <a:tab pos="720725" algn="l"/>
              </a:tabLst>
              <a:defRPr/>
            </a:pPr>
            <a:r>
              <a:rPr lang="cs-CZ" sz="1800" dirty="0"/>
              <a:t>vlastník veř. </a:t>
            </a:r>
            <a:r>
              <a:rPr lang="cs-CZ" sz="1800" dirty="0" err="1"/>
              <a:t>infr</a:t>
            </a:r>
            <a:r>
              <a:rPr lang="cs-CZ" sz="1800" dirty="0"/>
              <a:t>.  	 =&gt; 	??</a:t>
            </a:r>
          </a:p>
          <a:p>
            <a:pPr marL="271463" indent="-271463">
              <a:spcBef>
                <a:spcPts val="0"/>
              </a:spcBef>
              <a:buClr>
                <a:srgbClr val="A50021"/>
              </a:buClr>
            </a:pPr>
            <a:endParaRPr lang="cs-CZ" sz="1800" dirty="0"/>
          </a:p>
          <a:p>
            <a:pPr marL="271463" indent="-271463">
              <a:spcBef>
                <a:spcPts val="0"/>
              </a:spcBef>
              <a:buClr>
                <a:srgbClr val="A50021"/>
              </a:buClr>
            </a:pPr>
            <a:r>
              <a:rPr lang="cs-CZ" sz="1800" dirty="0"/>
              <a:t>Soulad VPS s právními předpisy lze </a:t>
            </a:r>
            <a:r>
              <a:rPr lang="cs-CZ" sz="1800" b="1" dirty="0"/>
              <a:t>přezkoumat z moci úřední </a:t>
            </a:r>
          </a:p>
          <a:p>
            <a:pPr marL="842949" lvl="1" indent="-271463">
              <a:spcBef>
                <a:spcPts val="600"/>
              </a:spcBef>
              <a:spcAft>
                <a:spcPts val="600"/>
              </a:spcAft>
              <a:buClr>
                <a:srgbClr val="A50021"/>
              </a:buClr>
            </a:pPr>
            <a:r>
              <a:rPr lang="cs-CZ" sz="1800" dirty="0">
                <a:solidFill>
                  <a:srgbClr val="1512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Strana PS může podat </a:t>
            </a:r>
            <a:r>
              <a:rPr lang="cs-CZ" sz="1800" b="1" dirty="0">
                <a:solidFill>
                  <a:srgbClr val="1512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30 dnů </a:t>
            </a:r>
            <a:r>
              <a:rPr lang="cs-CZ" sz="1800" dirty="0">
                <a:solidFill>
                  <a:srgbClr val="1512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podnět k zahájení přezkumného řízení (zmeškání lhůty ale fakticky nemá žádné důsledky)</a:t>
            </a:r>
          </a:p>
          <a:p>
            <a:pPr marL="842949" lvl="1" indent="-271463">
              <a:spcBef>
                <a:spcPts val="0"/>
              </a:spcBef>
              <a:buClr>
                <a:srgbClr val="A50021"/>
              </a:buClr>
            </a:pPr>
            <a:r>
              <a:rPr lang="cs-CZ" sz="1800" dirty="0">
                <a:solidFill>
                  <a:srgbClr val="1512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Obdobně platí i pro </a:t>
            </a:r>
            <a:r>
              <a:rPr lang="cs-CZ" sz="1800" b="1" dirty="0">
                <a:solidFill>
                  <a:srgbClr val="1512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dodatky plánovací smlouvy </a:t>
            </a:r>
            <a:r>
              <a:rPr lang="cs-CZ" sz="1800" dirty="0">
                <a:solidFill>
                  <a:srgbClr val="1512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(závěr č. 76 ze zasedání poradního sboru MV k SŘ)</a:t>
            </a:r>
          </a:p>
          <a:p>
            <a:pPr marL="271463" indent="-271463">
              <a:spcBef>
                <a:spcPts val="0"/>
              </a:spcBef>
              <a:buClr>
                <a:srgbClr val="A50021"/>
              </a:buClr>
            </a:pPr>
            <a:endParaRPr lang="cs-CZ" sz="1800" dirty="0"/>
          </a:p>
          <a:p>
            <a:pPr marL="271463" indent="-271463">
              <a:spcBef>
                <a:spcPts val="0"/>
              </a:spcBef>
              <a:buClr>
                <a:srgbClr val="A50021"/>
              </a:buClr>
            </a:pPr>
            <a:r>
              <a:rPr lang="cs-CZ" sz="1800" dirty="0"/>
              <a:t>Proti navazujícímu rozhodnutí o přezkumu PS lze podat </a:t>
            </a:r>
            <a:r>
              <a:rPr lang="cs-CZ" sz="1800" b="1" dirty="0"/>
              <a:t>žalobu podle soudního řádu správního </a:t>
            </a:r>
            <a:r>
              <a:rPr lang="cs-CZ" sz="1800" dirty="0"/>
              <a:t>(SŘS)</a:t>
            </a:r>
          </a:p>
          <a:p>
            <a:pPr marL="271463" indent="-271463">
              <a:spcBef>
                <a:spcPts val="0"/>
              </a:spcBef>
              <a:buClr>
                <a:srgbClr val="A50021"/>
              </a:buClr>
            </a:pPr>
            <a:endParaRPr lang="cs-CZ" sz="1800" dirty="0"/>
          </a:p>
          <a:p>
            <a:pPr marL="271463" indent="-271463" fontAlgn="ctr">
              <a:spcBef>
                <a:spcPts val="0"/>
              </a:spcBef>
              <a:spcAft>
                <a:spcPts val="300"/>
              </a:spcAft>
              <a:buClr>
                <a:srgbClr val="A50021"/>
              </a:buClr>
              <a:tabLst>
                <a:tab pos="720725" algn="l"/>
              </a:tabLst>
              <a:defRPr/>
            </a:pPr>
            <a:endParaRPr lang="cs-CZ" sz="18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D591142-52C5-4B8E-A2CE-A70833A3C942}" type="slidenum">
              <a:rPr kumimoji="0" lang="sk-S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68</a:t>
            </a:fld>
            <a:endParaRPr kumimoji="0" lang="sk-SK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932006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1991544" y="750437"/>
            <a:ext cx="8568952" cy="364902"/>
          </a:xfrm>
        </p:spPr>
        <p:txBody>
          <a:bodyPr>
            <a:noAutofit/>
          </a:bodyPr>
          <a:lstStyle/>
          <a:p>
            <a:r>
              <a:rPr lang="cs-CZ" sz="2200" dirty="0"/>
              <a:t>Přezkum a rozhodování sporů z plánovací smlouvy – II.</a:t>
            </a: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2114872" y="1315614"/>
            <a:ext cx="8085584" cy="4464496"/>
          </a:xfrm>
        </p:spPr>
        <p:txBody>
          <a:bodyPr>
            <a:noAutofit/>
          </a:bodyPr>
          <a:lstStyle/>
          <a:p>
            <a:pPr marL="271463" indent="-271463">
              <a:spcBef>
                <a:spcPts val="0"/>
              </a:spcBef>
              <a:buClr>
                <a:srgbClr val="A50021"/>
              </a:buClr>
            </a:pPr>
            <a:r>
              <a:rPr lang="cs-CZ" sz="1800" dirty="0"/>
              <a:t>Spory z PS řešeny ve </a:t>
            </a:r>
            <a:r>
              <a:rPr lang="cs-CZ" sz="1800" b="1" dirty="0"/>
              <a:t>sporném řízení dle § 141 SŘ </a:t>
            </a:r>
            <a:r>
              <a:rPr lang="cs-CZ" sz="1800" dirty="0"/>
              <a:t>(zahajují se na návrh včetně petitu, nelze z moci úřední) – obdoba civilního soudního řízení</a:t>
            </a:r>
          </a:p>
          <a:p>
            <a:pPr marL="271463" indent="-271463">
              <a:spcBef>
                <a:spcPts val="0"/>
              </a:spcBef>
              <a:buClr>
                <a:srgbClr val="A50021"/>
              </a:buClr>
            </a:pPr>
            <a:endParaRPr lang="cs-CZ" sz="1800" dirty="0"/>
          </a:p>
          <a:p>
            <a:pPr marL="271463" indent="-271463">
              <a:spcBef>
                <a:spcPts val="0"/>
              </a:spcBef>
              <a:buClr>
                <a:srgbClr val="A50021"/>
              </a:buClr>
            </a:pPr>
            <a:r>
              <a:rPr lang="cs-CZ" sz="1800" dirty="0"/>
              <a:t>Proti rozhodnutí </a:t>
            </a:r>
            <a:r>
              <a:rPr lang="cs-CZ" sz="1800" b="1" dirty="0"/>
              <a:t>nelze podat odvolání ani rozklad</a:t>
            </a:r>
          </a:p>
          <a:p>
            <a:pPr marL="842949" lvl="1" indent="-271463">
              <a:spcBef>
                <a:spcPts val="600"/>
              </a:spcBef>
              <a:buClr>
                <a:srgbClr val="A50021"/>
              </a:buClr>
            </a:pPr>
            <a:r>
              <a:rPr lang="cs-CZ" sz="1800" dirty="0">
                <a:solidFill>
                  <a:srgbClr val="1512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Lze se bránit </a:t>
            </a:r>
            <a:r>
              <a:rPr lang="cs-CZ" sz="1800" b="1" dirty="0">
                <a:solidFill>
                  <a:srgbClr val="1512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žalobou podle SŘS </a:t>
            </a:r>
            <a:r>
              <a:rPr lang="cs-CZ" sz="1800" dirty="0">
                <a:solidFill>
                  <a:srgbClr val="1512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nebo přezkumným řízením či obnovou řízení</a:t>
            </a:r>
          </a:p>
          <a:p>
            <a:pPr marL="271463" indent="-271463">
              <a:spcBef>
                <a:spcPts val="0"/>
              </a:spcBef>
              <a:buClr>
                <a:srgbClr val="A50021"/>
              </a:buClr>
            </a:pPr>
            <a:endParaRPr lang="cs-CZ" sz="1800" dirty="0"/>
          </a:p>
          <a:p>
            <a:pPr marL="271463" indent="-271463">
              <a:spcBef>
                <a:spcPts val="0"/>
              </a:spcBef>
              <a:buClr>
                <a:srgbClr val="A50021"/>
              </a:buClr>
            </a:pPr>
            <a:r>
              <a:rPr lang="cs-CZ" sz="1800" dirty="0"/>
              <a:t>V řízení lze vydat i </a:t>
            </a:r>
            <a:r>
              <a:rPr lang="cs-CZ" sz="1800" b="1" dirty="0"/>
              <a:t>předběžné opatření </a:t>
            </a:r>
            <a:r>
              <a:rPr lang="cs-CZ" sz="1800" dirty="0"/>
              <a:t>(může být užitečné v případě neplnění závazků vyplývajících z PS)</a:t>
            </a:r>
          </a:p>
          <a:p>
            <a:pPr marL="271463" indent="-271463">
              <a:spcBef>
                <a:spcPts val="0"/>
              </a:spcBef>
              <a:buClr>
                <a:srgbClr val="A50021"/>
              </a:buClr>
            </a:pPr>
            <a:endParaRPr lang="cs-CZ" sz="1800" dirty="0"/>
          </a:p>
          <a:p>
            <a:pPr marL="271463" indent="-271463">
              <a:spcBef>
                <a:spcPts val="0"/>
              </a:spcBef>
              <a:buClr>
                <a:srgbClr val="A50021"/>
              </a:buClr>
            </a:pPr>
            <a:r>
              <a:rPr lang="cs-CZ" sz="1800" b="1" dirty="0"/>
              <a:t>Náhrada nákladů </a:t>
            </a:r>
            <a:r>
              <a:rPr lang="cs-CZ" sz="1800" dirty="0"/>
              <a:t>se přiznává dle zásady úspěchu ve věci </a:t>
            </a:r>
          </a:p>
          <a:p>
            <a:pPr marL="842949" lvl="1" indent="-271463">
              <a:spcBef>
                <a:spcPts val="600"/>
              </a:spcBef>
              <a:buClr>
                <a:srgbClr val="A50021"/>
              </a:buClr>
            </a:pPr>
            <a:r>
              <a:rPr lang="cs-CZ" sz="1800" dirty="0">
                <a:solidFill>
                  <a:srgbClr val="1512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případě municipalit dle judikatury zpravidla jen pokud toto zastupování nelze považovat za běžnou součást jejich agendy</a:t>
            </a:r>
          </a:p>
          <a:p>
            <a:pPr marL="271463" indent="-271463">
              <a:spcBef>
                <a:spcPts val="0"/>
              </a:spcBef>
              <a:buClr>
                <a:srgbClr val="A50021"/>
              </a:buClr>
            </a:pPr>
            <a:endParaRPr lang="cs-CZ" sz="1800" dirty="0"/>
          </a:p>
          <a:p>
            <a:pPr marL="271463" indent="-271463" fontAlgn="ctr">
              <a:spcBef>
                <a:spcPts val="0"/>
              </a:spcBef>
              <a:spcAft>
                <a:spcPts val="300"/>
              </a:spcAft>
              <a:buClr>
                <a:srgbClr val="A50021"/>
              </a:buClr>
              <a:tabLst>
                <a:tab pos="720725" algn="l"/>
              </a:tabLst>
              <a:defRPr/>
            </a:pPr>
            <a:r>
              <a:rPr lang="cs-CZ" sz="1800" b="1" dirty="0"/>
              <a:t>Potenciální kompetenční konflikty </a:t>
            </a:r>
            <a:r>
              <a:rPr lang="cs-CZ" sz="1800" dirty="0"/>
              <a:t>(některé spory z PS mohou být rozhodovány i v civilním soudním řízení)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D591142-52C5-4B8E-A2CE-A70833A3C942}" type="slidenum">
              <a:rPr kumimoji="0" lang="sk-S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69</a:t>
            </a:fld>
            <a:endParaRPr kumimoji="0" lang="sk-SK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84819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5B57FB1-C4E2-2242-A400-A44303CD5B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3EEE21-BDC6-4582-999A-441C612124AB}" type="slidenum">
              <a:rPr lang="sk-SK" smtClean="0"/>
              <a:pPr>
                <a:defRPr/>
              </a:pPr>
              <a:t>7</a:t>
            </a:fld>
            <a:endParaRPr lang="sk-SK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E07F73A5-56F0-4EF4-9BF1-696BB92074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321"/>
            <a:ext cx="12192000" cy="6455658"/>
          </a:xfrm>
          <a:prstGeom prst="rect">
            <a:avLst/>
          </a:prstGeom>
        </p:spPr>
      </p:pic>
      <p:sp>
        <p:nvSpPr>
          <p:cNvPr id="7" name="Nadpis 1">
            <a:extLst>
              <a:ext uri="{FF2B5EF4-FFF2-40B4-BE49-F238E27FC236}">
                <a16:creationId xmlns:a16="http://schemas.microsoft.com/office/drawing/2014/main" id="{282E9BFF-5942-4FFB-A064-C4F415EC33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9976" y="5805264"/>
            <a:ext cx="6264696" cy="504056"/>
          </a:xfrm>
        </p:spPr>
        <p:txBody>
          <a:bodyPr/>
          <a:lstStyle/>
          <a:p>
            <a:r>
              <a:rPr lang="cs-CZ" sz="1800" dirty="0">
                <a:solidFill>
                  <a:schemeClr val="bg1"/>
                </a:solidFill>
              </a:rPr>
              <a:t>Obrázky a slajdy č. 21-28 MAPPA OSTRAVA!!! Děkuji.</a:t>
            </a:r>
          </a:p>
        </p:txBody>
      </p:sp>
    </p:spTree>
    <p:extLst>
      <p:ext uri="{BB962C8B-B14F-4D97-AF65-F5344CB8AC3E}">
        <p14:creationId xmlns:p14="http://schemas.microsoft.com/office/powerpoint/2010/main" val="208632107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1991544" y="1196752"/>
            <a:ext cx="8568952" cy="364902"/>
          </a:xfrm>
        </p:spPr>
        <p:txBody>
          <a:bodyPr>
            <a:noAutofit/>
          </a:bodyPr>
          <a:lstStyle/>
          <a:p>
            <a:r>
              <a:rPr lang="cs-CZ" sz="2200" dirty="0"/>
              <a:t>Povinně uzavírané plánovací smlouvy</a:t>
            </a: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2114872" y="1772816"/>
            <a:ext cx="8085584" cy="4464496"/>
          </a:xfrm>
        </p:spPr>
        <p:txBody>
          <a:bodyPr>
            <a:noAutofit/>
          </a:bodyPr>
          <a:lstStyle/>
          <a:p>
            <a:pPr marL="271463" indent="-271463">
              <a:spcBef>
                <a:spcPts val="0"/>
              </a:spcBef>
              <a:buClr>
                <a:srgbClr val="A50021"/>
              </a:buClr>
            </a:pPr>
            <a:r>
              <a:rPr lang="cs-CZ" sz="1800" dirty="0"/>
              <a:t>V územním či regulačním plánu může být stanovena </a:t>
            </a:r>
            <a:r>
              <a:rPr lang="cs-CZ" sz="1800" b="1" dirty="0"/>
              <a:t>povinnost k uzavření plánovací smlouvy </a:t>
            </a:r>
            <a:r>
              <a:rPr lang="cs-CZ" sz="1800" dirty="0"/>
              <a:t>pro další rozhodování v území pro určité plochy či koridory (resp. záměry v případě RP) </a:t>
            </a:r>
          </a:p>
          <a:p>
            <a:pPr marL="271463" indent="-271463">
              <a:spcBef>
                <a:spcPts val="0"/>
              </a:spcBef>
              <a:buClr>
                <a:srgbClr val="A50021"/>
              </a:buClr>
            </a:pPr>
            <a:endParaRPr lang="cs-CZ" sz="1800" dirty="0"/>
          </a:p>
          <a:p>
            <a:pPr marL="271463" indent="-271463">
              <a:spcBef>
                <a:spcPts val="0"/>
              </a:spcBef>
              <a:buClr>
                <a:srgbClr val="A50021"/>
              </a:buClr>
            </a:pPr>
            <a:r>
              <a:rPr lang="cs-CZ" sz="1800" dirty="0"/>
              <a:t>V takovém případě ÚP/RP stanoví </a:t>
            </a:r>
            <a:r>
              <a:rPr lang="cs-CZ" sz="1800" b="1" dirty="0"/>
              <a:t>základní obsah PS a podmínky i lhůtu pro její uzavření</a:t>
            </a:r>
            <a:r>
              <a:rPr lang="cs-CZ" sz="1800" dirty="0"/>
              <a:t> - lhůta nesmí být delší než 6 let v případě ÚP a 4 roky v případě RP</a:t>
            </a:r>
          </a:p>
          <a:p>
            <a:pPr marL="271463" indent="-271463">
              <a:spcBef>
                <a:spcPts val="0"/>
              </a:spcBef>
              <a:buClr>
                <a:srgbClr val="A50021"/>
              </a:buClr>
            </a:pPr>
            <a:endParaRPr lang="cs-CZ" sz="1800" dirty="0"/>
          </a:p>
          <a:p>
            <a:pPr marL="271463" indent="-271463">
              <a:spcBef>
                <a:spcPts val="0"/>
              </a:spcBef>
              <a:buClr>
                <a:srgbClr val="A50021"/>
              </a:buClr>
            </a:pPr>
            <a:r>
              <a:rPr lang="cs-CZ" sz="1800" dirty="0"/>
              <a:t>Marným uplynutím této lhůty </a:t>
            </a:r>
            <a:r>
              <a:rPr lang="cs-CZ" sz="1800" b="1" dirty="0"/>
              <a:t>pozbývají podmínky platnosti </a:t>
            </a:r>
            <a:r>
              <a:rPr lang="cs-CZ" sz="1800" dirty="0"/>
              <a:t>a další rozhodování o změnách v území lze provádět bez těchto omezení</a:t>
            </a:r>
          </a:p>
          <a:p>
            <a:pPr marL="271463" indent="-271463">
              <a:spcBef>
                <a:spcPts val="0"/>
              </a:spcBef>
              <a:buClr>
                <a:srgbClr val="A50021"/>
              </a:buClr>
            </a:pPr>
            <a:endParaRPr lang="cs-CZ" sz="1800" dirty="0"/>
          </a:p>
          <a:p>
            <a:pPr marL="271463" indent="-271463">
              <a:spcBef>
                <a:spcPts val="0"/>
              </a:spcBef>
              <a:buClr>
                <a:srgbClr val="A50021"/>
              </a:buClr>
            </a:pPr>
            <a:r>
              <a:rPr lang="cs-CZ" sz="1800" dirty="0"/>
              <a:t>Podmínění lze však </a:t>
            </a:r>
            <a:r>
              <a:rPr lang="cs-CZ" sz="1800" b="1" dirty="0"/>
              <a:t>změnou ÚP/RP prodloužit </a:t>
            </a:r>
            <a:r>
              <a:rPr lang="cs-CZ" sz="1800" dirty="0"/>
              <a:t>(mělo by však být řádně odůvodněno, jelikož se v podstatě jedná o „nepřímou stavební uzávěru“)</a:t>
            </a:r>
          </a:p>
          <a:p>
            <a:pPr marL="271463" indent="-271463">
              <a:spcBef>
                <a:spcPts val="0"/>
              </a:spcBef>
              <a:buClr>
                <a:srgbClr val="A50021"/>
              </a:buClr>
            </a:pPr>
            <a:endParaRPr lang="cs-CZ" sz="1800" dirty="0"/>
          </a:p>
          <a:p>
            <a:pPr marL="271463" indent="-271463">
              <a:spcBef>
                <a:spcPts val="0"/>
              </a:spcBef>
              <a:buClr>
                <a:srgbClr val="A50021"/>
              </a:buClr>
            </a:pPr>
            <a:r>
              <a:rPr lang="cs-CZ" sz="1800" dirty="0"/>
              <a:t>Náhrada dohod o parcelaci dle současného SZ 2006 (viz DZ)</a:t>
            </a:r>
          </a:p>
          <a:p>
            <a:pPr marL="271463" indent="-271463">
              <a:spcBef>
                <a:spcPts val="0"/>
              </a:spcBef>
              <a:buClr>
                <a:srgbClr val="A50021"/>
              </a:buClr>
            </a:pPr>
            <a:endParaRPr lang="cs-CZ" sz="1800" dirty="0"/>
          </a:p>
          <a:p>
            <a:pPr marL="720725" indent="-342900" algn="just" defTabSz="914400" fontAlgn="ctr">
              <a:spcBef>
                <a:spcPts val="0"/>
              </a:spcBef>
              <a:spcAft>
                <a:spcPts val="300"/>
              </a:spcAft>
              <a:buClr>
                <a:srgbClr val="A70336"/>
              </a:buClr>
              <a:buFont typeface="+mj-lt"/>
              <a:buAutoNum type="alphaLcParenR"/>
              <a:tabLst>
                <a:tab pos="720725" algn="l"/>
              </a:tabLst>
              <a:defRPr/>
            </a:pPr>
            <a:endParaRPr lang="cs-CZ" sz="18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D591142-52C5-4B8E-A2CE-A70833A3C942}" type="slidenum">
              <a:rPr kumimoji="0" lang="sk-S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70</a:t>
            </a:fld>
            <a:endParaRPr kumimoji="0" lang="sk-SK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0821759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1991544" y="1196752"/>
            <a:ext cx="8568952" cy="364902"/>
          </a:xfrm>
        </p:spPr>
        <p:txBody>
          <a:bodyPr>
            <a:noAutofit/>
          </a:bodyPr>
          <a:lstStyle/>
          <a:p>
            <a:r>
              <a:rPr lang="cs-CZ" sz="2200" dirty="0"/>
              <a:t>Metodiky spoluúčasti investorů a jiné kontribuční zásady</a:t>
            </a: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2114872" y="1772816"/>
            <a:ext cx="8085584" cy="4464496"/>
          </a:xfrm>
        </p:spPr>
        <p:txBody>
          <a:bodyPr>
            <a:noAutofit/>
          </a:bodyPr>
          <a:lstStyle/>
          <a:p>
            <a:pPr marL="271463" indent="-271463">
              <a:spcBef>
                <a:spcPts val="0"/>
              </a:spcBef>
              <a:spcAft>
                <a:spcPts val="600"/>
              </a:spcAft>
              <a:buClr>
                <a:srgbClr val="A50021"/>
              </a:buClr>
            </a:pPr>
            <a:r>
              <a:rPr lang="cs-CZ" sz="1800" dirty="0"/>
              <a:t>Některé obce mají vydány metodické dokumenty, které upravují způsob </a:t>
            </a:r>
            <a:r>
              <a:rPr lang="cs-CZ" sz="1800" b="1" dirty="0"/>
              <a:t>uzavírání kontribučních smluv s investory</a:t>
            </a:r>
          </a:p>
          <a:p>
            <a:pPr marL="842949" lvl="1" indent="-271463">
              <a:spcBef>
                <a:spcPts val="0"/>
              </a:spcBef>
              <a:spcAft>
                <a:spcPts val="600"/>
              </a:spcAft>
              <a:buClr>
                <a:srgbClr val="A50021"/>
              </a:buClr>
            </a:pPr>
            <a:r>
              <a:rPr lang="cs-CZ" sz="1800" dirty="0">
                <a:solidFill>
                  <a:srgbClr val="1512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Např. Praha: Metodika spoluúčasti investorů (2022)</a:t>
            </a:r>
          </a:p>
          <a:p>
            <a:pPr marL="271463" indent="-271463">
              <a:spcBef>
                <a:spcPts val="0"/>
              </a:spcBef>
              <a:buClr>
                <a:srgbClr val="A50021"/>
              </a:buClr>
            </a:pPr>
            <a:endParaRPr lang="cs-CZ" sz="1800" dirty="0"/>
          </a:p>
          <a:p>
            <a:pPr marL="271463" indent="-271463">
              <a:spcBef>
                <a:spcPts val="0"/>
              </a:spcBef>
              <a:spcAft>
                <a:spcPts val="600"/>
              </a:spcAft>
              <a:buClr>
                <a:srgbClr val="A50021"/>
              </a:buClr>
            </a:pPr>
            <a:r>
              <a:rPr lang="cs-CZ" sz="1800" dirty="0"/>
              <a:t>Doporučuje se upravit </a:t>
            </a:r>
            <a:r>
              <a:rPr lang="cs-CZ" sz="1800" b="1" dirty="0"/>
              <a:t>vztah těchto metodických dokumentů </a:t>
            </a:r>
            <a:r>
              <a:rPr lang="cs-CZ" sz="1800" dirty="0"/>
              <a:t>k nové právní úpravě plánovacích smluv v NSZ (od 1.7.2024)</a:t>
            </a:r>
          </a:p>
          <a:p>
            <a:pPr marL="842949" lvl="1" indent="-271463">
              <a:spcBef>
                <a:spcPts val="0"/>
              </a:spcBef>
              <a:spcAft>
                <a:spcPts val="600"/>
              </a:spcAft>
              <a:buClr>
                <a:srgbClr val="A50021"/>
              </a:buClr>
            </a:pPr>
            <a:r>
              <a:rPr lang="cs-CZ" sz="1800" dirty="0">
                <a:solidFill>
                  <a:srgbClr val="1512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Plánovací smlouvou lze podmínit další rozhodování v území</a:t>
            </a:r>
          </a:p>
          <a:p>
            <a:pPr marL="842949" lvl="1" indent="-271463">
              <a:spcBef>
                <a:spcPts val="0"/>
              </a:spcBef>
              <a:spcAft>
                <a:spcPts val="600"/>
              </a:spcAft>
              <a:buClr>
                <a:srgbClr val="A50021"/>
              </a:buClr>
            </a:pPr>
            <a:r>
              <a:rPr lang="cs-CZ" sz="1800" dirty="0">
                <a:solidFill>
                  <a:srgbClr val="1512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Změna režimu smlouvy ze soukromoprávní na veřejnoprávní apod.</a:t>
            </a:r>
          </a:p>
          <a:p>
            <a:pPr marL="271463" indent="-271463">
              <a:spcBef>
                <a:spcPts val="0"/>
              </a:spcBef>
              <a:buClr>
                <a:srgbClr val="A50021"/>
              </a:buClr>
            </a:pPr>
            <a:endParaRPr lang="cs-CZ" sz="1800" dirty="0"/>
          </a:p>
          <a:p>
            <a:pPr marL="271463" indent="-271463">
              <a:spcBef>
                <a:spcPts val="0"/>
              </a:spcBef>
              <a:spcAft>
                <a:spcPts val="600"/>
              </a:spcAft>
              <a:buClr>
                <a:srgbClr val="A50021"/>
              </a:buClr>
            </a:pPr>
            <a:r>
              <a:rPr lang="cs-CZ" sz="1800" dirty="0"/>
              <a:t>V NSZ jsou plánovací smlouvy zařazeny do části třetí, která upravuje otázky </a:t>
            </a:r>
            <a:r>
              <a:rPr lang="cs-CZ" sz="1800" b="1" dirty="0"/>
              <a:t>územního plánování</a:t>
            </a:r>
          </a:p>
          <a:p>
            <a:pPr marL="842949" lvl="1" indent="-271463">
              <a:spcBef>
                <a:spcPts val="0"/>
              </a:spcBef>
              <a:spcAft>
                <a:spcPts val="600"/>
              </a:spcAft>
              <a:buClr>
                <a:srgbClr val="A50021"/>
              </a:buClr>
            </a:pPr>
            <a:r>
              <a:rPr lang="cs-CZ" sz="1800" dirty="0">
                <a:solidFill>
                  <a:srgbClr val="1512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Bude vhodné také vyhodnotit případné dopady na</a:t>
            </a:r>
            <a:r>
              <a:rPr lang="cs-CZ" sz="1800" b="1" dirty="0">
                <a:solidFill>
                  <a:srgbClr val="1512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interní rozdělení pravomocí a gescí </a:t>
            </a:r>
            <a:r>
              <a:rPr lang="cs-CZ" sz="1800" dirty="0">
                <a:solidFill>
                  <a:srgbClr val="1512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rámci obecních a krajských úřadů</a:t>
            </a:r>
          </a:p>
          <a:p>
            <a:pPr marL="271463" indent="-271463">
              <a:spcBef>
                <a:spcPts val="0"/>
              </a:spcBef>
              <a:buClr>
                <a:srgbClr val="A50021"/>
              </a:buClr>
            </a:pPr>
            <a:endParaRPr lang="cs-CZ" sz="1800" dirty="0"/>
          </a:p>
          <a:p>
            <a:pPr marL="271463" indent="-271463">
              <a:spcBef>
                <a:spcPts val="0"/>
              </a:spcBef>
              <a:buClr>
                <a:srgbClr val="A50021"/>
              </a:buClr>
            </a:pPr>
            <a:endParaRPr lang="cs-CZ" sz="1800" dirty="0"/>
          </a:p>
          <a:p>
            <a:pPr marL="720725" indent="-342900" algn="just" defTabSz="914400" fontAlgn="ctr">
              <a:spcBef>
                <a:spcPts val="0"/>
              </a:spcBef>
              <a:spcAft>
                <a:spcPts val="300"/>
              </a:spcAft>
              <a:buClr>
                <a:srgbClr val="A70336"/>
              </a:buClr>
              <a:buFont typeface="+mj-lt"/>
              <a:buAutoNum type="alphaLcParenR"/>
              <a:tabLst>
                <a:tab pos="720725" algn="l"/>
              </a:tabLst>
              <a:defRPr/>
            </a:pPr>
            <a:endParaRPr lang="cs-CZ" sz="1800" dirty="0"/>
          </a:p>
          <a:p>
            <a:pPr marL="720725" indent="-342900" algn="just" defTabSz="914400" fontAlgn="ctr">
              <a:spcBef>
                <a:spcPts val="0"/>
              </a:spcBef>
              <a:spcAft>
                <a:spcPts val="300"/>
              </a:spcAft>
              <a:buClr>
                <a:srgbClr val="A70336"/>
              </a:buClr>
              <a:buFont typeface="+mj-lt"/>
              <a:buAutoNum type="alphaLcParenR"/>
              <a:tabLst>
                <a:tab pos="720725" algn="l"/>
              </a:tabLst>
              <a:defRPr/>
            </a:pPr>
            <a:endParaRPr lang="cs-CZ" sz="1800" dirty="0"/>
          </a:p>
          <a:p>
            <a:pPr marL="720725" indent="-342900" algn="just" defTabSz="914400" fontAlgn="ctr">
              <a:spcBef>
                <a:spcPts val="0"/>
              </a:spcBef>
              <a:spcAft>
                <a:spcPts val="300"/>
              </a:spcAft>
              <a:buClr>
                <a:srgbClr val="A70336"/>
              </a:buClr>
              <a:buFont typeface="+mj-lt"/>
              <a:buAutoNum type="alphaLcParenR"/>
              <a:tabLst>
                <a:tab pos="720725" algn="l"/>
              </a:tabLst>
              <a:defRPr/>
            </a:pPr>
            <a:endParaRPr lang="cs-CZ" sz="18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D591142-52C5-4B8E-A2CE-A70833A3C942}" type="slidenum">
              <a:rPr kumimoji="0" lang="sk-S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71</a:t>
            </a:fld>
            <a:endParaRPr kumimoji="0" lang="sk-SK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5699523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135560" y="2245497"/>
            <a:ext cx="7920880" cy="442535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altLang="cs-CZ" sz="2600" b="1" dirty="0">
                <a:solidFill>
                  <a:srgbClr val="141760"/>
                </a:solidFill>
                <a:latin typeface="Arial" charset="0"/>
              </a:rPr>
              <a:t>Děkuji Vám za pozornost!</a:t>
            </a:r>
          </a:p>
          <a:p>
            <a:pPr marL="0" indent="0" algn="ctr">
              <a:buNone/>
            </a:pPr>
            <a:endParaRPr lang="cs-CZ" altLang="cs-CZ" sz="2000" b="1" dirty="0">
              <a:solidFill>
                <a:srgbClr val="141760"/>
              </a:solidFill>
              <a:latin typeface="Arial" charset="0"/>
            </a:endParaRPr>
          </a:p>
          <a:p>
            <a:pPr marL="0" indent="0" algn="ctr">
              <a:buNone/>
            </a:pP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A70336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Mgr. František Korbel, Ph.D.</a:t>
            </a:r>
            <a:endParaRPr lang="cs-CZ" altLang="cs-CZ" sz="2000" b="1" dirty="0">
              <a:solidFill>
                <a:srgbClr val="141760"/>
              </a:solidFill>
              <a:latin typeface="Arial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3EEE21-BDC6-4582-999A-441C612124AB}" type="slidenum">
              <a:rPr lang="sk-SK" smtClean="0"/>
              <a:pPr>
                <a:defRPr/>
              </a:pPr>
              <a:t>72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3363132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5B57FB1-C4E2-2242-A400-A44303CD5B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3EEE21-BDC6-4582-999A-441C612124AB}" type="slidenum">
              <a:rPr lang="sk-SK" smtClean="0"/>
              <a:pPr>
                <a:defRPr/>
              </a:pPr>
              <a:t>8</a:t>
            </a:fld>
            <a:endParaRPr lang="sk-SK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A7A5378-A926-18FD-B0DA-FC78272BCD74}"/>
              </a:ext>
            </a:extLst>
          </p:cNvPr>
          <p:cNvSpPr txBox="1">
            <a:spLocks/>
          </p:cNvSpPr>
          <p:nvPr/>
        </p:nvSpPr>
        <p:spPr>
          <a:xfrm>
            <a:off x="650824" y="265209"/>
            <a:ext cx="5616624" cy="22791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1000" kern="1200" baseline="0">
                <a:solidFill>
                  <a:srgbClr val="1417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dirty="0">
                <a:sym typeface="Symbol" panose="05050102010706020507" pitchFamily="18" charset="2"/>
              </a:rPr>
              <a:t></a:t>
            </a:r>
            <a:r>
              <a:rPr lang="cs-CZ" sz="2100" dirty="0">
                <a:sym typeface="Symbol" panose="05050102010706020507" pitchFamily="18" charset="2"/>
              </a:rPr>
              <a:t> </a:t>
            </a:r>
            <a:r>
              <a:rPr lang="en-US" sz="2100" dirty="0"/>
              <a:t>You can use this to park 3 private cars. </a:t>
            </a:r>
            <a:endParaRPr lang="cs-CZ" sz="2100" dirty="0"/>
          </a:p>
          <a:p>
            <a:pPr marL="0" indent="0" algn="r" fontAlgn="auto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dirty="0"/>
              <a:t>Or you can have this!</a:t>
            </a:r>
            <a:r>
              <a:rPr lang="cs-CZ" sz="2100" dirty="0"/>
              <a:t> </a:t>
            </a:r>
            <a:r>
              <a:rPr lang="cs-CZ" sz="2100" dirty="0">
                <a:sym typeface="Symbol" panose="05050102010706020507" pitchFamily="18" charset="2"/>
              </a:rPr>
              <a:t></a:t>
            </a:r>
            <a:r>
              <a:rPr lang="cs-CZ" sz="2100" dirty="0"/>
              <a:t> 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dirty="0"/>
              <a:t>#NewYork, 10th Avenue/37th Street</a:t>
            </a:r>
            <a:endParaRPr lang="cs-CZ" sz="2100" dirty="0"/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None/>
            </a:pPr>
            <a:endParaRPr lang="cs-CZ" sz="2000" dirty="0"/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 dirty="0"/>
              <a:t>Marco Te </a:t>
            </a:r>
            <a:r>
              <a:rPr lang="cs-CZ" sz="2000" dirty="0" err="1"/>
              <a:t>Brömmelstroet</a:t>
            </a:r>
            <a:r>
              <a:rPr lang="cs-CZ" sz="2000" dirty="0"/>
              <a:t>, </a:t>
            </a:r>
            <a:r>
              <a:rPr lang="cs-CZ" sz="2000" dirty="0">
                <a:hlinkClick r:id="rId2"/>
              </a:rPr>
              <a:t>LinkedIn</a:t>
            </a:r>
            <a:endParaRPr lang="cs-CZ" sz="2000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82A87400-A784-F548-39BD-D266F6E19E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440" y="1938528"/>
            <a:ext cx="5317696" cy="3660984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0E004D92-6131-6B70-6ADD-AE04D57132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9620" y="0"/>
            <a:ext cx="5616624" cy="6669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1243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063552" y="1196757"/>
            <a:ext cx="8568952" cy="364903"/>
          </a:xfrm>
        </p:spPr>
        <p:txBody>
          <a:bodyPr>
            <a:noAutofit/>
          </a:bodyPr>
          <a:lstStyle/>
          <a:p>
            <a:r>
              <a:rPr lang="cs-CZ" sz="2200" dirty="0"/>
              <a:t>Politika architektury a stavební kultury České republiky</a:t>
            </a: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2114872" y="1811965"/>
            <a:ext cx="8229600" cy="4353347"/>
          </a:xfrm>
        </p:spPr>
        <p:txBody>
          <a:bodyPr>
            <a:normAutofit/>
          </a:bodyPr>
          <a:lstStyle/>
          <a:p>
            <a:pPr marL="0" lvl="1" indent="0" algn="just">
              <a:spcBef>
                <a:spcPts val="1800"/>
              </a:spcBef>
              <a:buNone/>
            </a:pPr>
            <a:r>
              <a:rPr lang="cs-CZ" sz="2000" dirty="0">
                <a:cs typeface="Arial" panose="020B0604020202020204" pitchFamily="34" charset="0"/>
              </a:rPr>
              <a:t>Inkorporována do </a:t>
            </a:r>
            <a:r>
              <a:rPr lang="cs-CZ" sz="2000" b="1" dirty="0">
                <a:cs typeface="Arial" panose="020B0604020202020204" pitchFamily="34" charset="0"/>
              </a:rPr>
              <a:t>cílů </a:t>
            </a:r>
            <a:r>
              <a:rPr lang="cs-CZ" sz="2000" dirty="0">
                <a:cs typeface="Arial" panose="020B0604020202020204" pitchFamily="34" charset="0"/>
              </a:rPr>
              <a:t>celého zákona (§ 1/3)</a:t>
            </a:r>
          </a:p>
          <a:p>
            <a:pPr marL="0" lvl="1" indent="0" algn="just">
              <a:spcBef>
                <a:spcPts val="1800"/>
              </a:spcBef>
              <a:buNone/>
            </a:pPr>
            <a:r>
              <a:rPr lang="cs-CZ" sz="2000" dirty="0">
                <a:cs typeface="Arial" panose="020B0604020202020204" pitchFamily="34" charset="0"/>
              </a:rPr>
              <a:t>Upravena v </a:t>
            </a:r>
            <a:r>
              <a:rPr lang="cs-CZ" sz="2000" b="1" dirty="0">
                <a:cs typeface="Arial" panose="020B0604020202020204" pitchFamily="34" charset="0"/>
              </a:rPr>
              <a:t>§ 136a</a:t>
            </a:r>
            <a:endParaRPr lang="cs-CZ" sz="2000" dirty="0">
              <a:cs typeface="Arial" panose="020B0604020202020204" pitchFamily="34" charset="0"/>
            </a:endParaRPr>
          </a:p>
          <a:p>
            <a:pPr marL="355600" lvl="1" indent="-355600" algn="just">
              <a:spcBef>
                <a:spcPts val="180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sz="2000" dirty="0">
                <a:cs typeface="Arial" panose="020B0604020202020204" pitchFamily="34" charset="0"/>
              </a:rPr>
              <a:t>strategicko-ideový dokument s celostátní působností</a:t>
            </a:r>
          </a:p>
          <a:p>
            <a:pPr marL="342900" lvl="1" indent="-342900" algn="just">
              <a:spcBef>
                <a:spcPts val="180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sz="2000" dirty="0">
                <a:cs typeface="Arial" panose="020B0604020202020204" pitchFamily="34" charset="0"/>
              </a:rPr>
              <a:t>určuje vizi, cíle a opatření k dosažení kvality vystavěného prostředí, je neopominutelným podkladem pro zpracování politiky územního rozvoje, ale není závazná ani pro územní plánování ani pro povolování</a:t>
            </a:r>
          </a:p>
          <a:p>
            <a:pPr marL="355600" lvl="1" indent="-355600" algn="just">
              <a:spcBef>
                <a:spcPts val="180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sz="2000" dirty="0">
                <a:cs typeface="Arial" panose="020B0604020202020204" pitchFamily="34" charset="0"/>
              </a:rPr>
              <a:t>zpracovává ÚÚR, pořizuje a projednává MMR a schvaluje vláda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591142-52C5-4B8E-A2CE-A70833A3C942}" type="slidenum">
              <a:rPr lang="sk-SK" smtClean="0"/>
              <a:pPr>
                <a:defRPr/>
              </a:pPr>
              <a:t>9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074303755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e1" id="{C82E3570-8F0D-45E8-BF56-D546C17BDEAA}" vid="{9F40CBD5-BE48-4A93-969A-978FC482E66D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PF UK 2019</Template>
  <TotalTime>0</TotalTime>
  <Words>5876</Words>
  <Application>Microsoft Office PowerPoint</Application>
  <PresentationFormat>Širokoúhlá obrazovka</PresentationFormat>
  <Paragraphs>644</Paragraphs>
  <Slides>72</Slides>
  <Notes>57</Notes>
  <HiddenSlides>0</HiddenSlides>
  <MMClips>0</MMClips>
  <ScaleCrop>false</ScaleCrop>
  <HeadingPairs>
    <vt:vector size="6" baseType="variant">
      <vt:variant>
        <vt:lpstr>Použitá písma</vt:lpstr>
      </vt:variant>
      <vt:variant>
        <vt:i4>8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72</vt:i4>
      </vt:variant>
    </vt:vector>
  </HeadingPairs>
  <TitlesOfParts>
    <vt:vector size="81" baseType="lpstr">
      <vt:lpstr>Arial</vt:lpstr>
      <vt:lpstr>Calibri</vt:lpstr>
      <vt:lpstr>Gill Sans MT</vt:lpstr>
      <vt:lpstr>Open Sans</vt:lpstr>
      <vt:lpstr>Open Sans Extrabold</vt:lpstr>
      <vt:lpstr>Open Sans Light</vt:lpstr>
      <vt:lpstr>Symbol</vt:lpstr>
      <vt:lpstr>Wingdings</vt:lpstr>
      <vt:lpstr>Motiv Office</vt:lpstr>
      <vt:lpstr>Nové stavební právo  územní plánování </vt:lpstr>
      <vt:lpstr>Obsah</vt:lpstr>
      <vt:lpstr>Některé nové pojmy územního plánování 1/2 </vt:lpstr>
      <vt:lpstr>Některé nové pojmy územního plánování 2/2 </vt:lpstr>
      <vt:lpstr>Prezentace aplikace PowerPoint</vt:lpstr>
      <vt:lpstr>Cíle územního plánování § 38</vt:lpstr>
      <vt:lpstr>Obrázky a slajdy č. 21-28 MAPPA OSTRAVA!!! Děkuji.</vt:lpstr>
      <vt:lpstr>Prezentace aplikace PowerPoint</vt:lpstr>
      <vt:lpstr>Politika architektury a stavební kultury České republiky</vt:lpstr>
      <vt:lpstr>Kvalita vystavěného prostředí – Evropská rada architektů (ACE)</vt:lpstr>
      <vt:lpstr>Úkoly územního plánování § 39</vt:lpstr>
      <vt:lpstr>Definice charakteru území § 41</vt:lpstr>
      <vt:lpstr>Prezentace aplikace PowerPoint</vt:lpstr>
      <vt:lpstr>Kompetence v územním plánování</vt:lpstr>
      <vt:lpstr>Pořizovatelská činnost - pořizovatel</vt:lpstr>
      <vt:lpstr>Pořizovatelská činnost – určený zastupitel (§ 49)</vt:lpstr>
      <vt:lpstr>Oprávněný investor (§ 42)</vt:lpstr>
      <vt:lpstr>Dotčené orgány (§ 54 a 55)</vt:lpstr>
      <vt:lpstr>Prezentace aplikace PowerPoint</vt:lpstr>
      <vt:lpstr>Nástroje územního plánování</vt:lpstr>
      <vt:lpstr>Územně plánovací podklady 1/2</vt:lpstr>
      <vt:lpstr>Územně plánovací podklady 2/2</vt:lpstr>
      <vt:lpstr>Politika územního rozvoje (§ 70 a násl.)</vt:lpstr>
      <vt:lpstr>Politika územního rozvoje</vt:lpstr>
      <vt:lpstr>Pořízení a změna PÚR (§ 71a až 71e)</vt:lpstr>
      <vt:lpstr>Územně plánovací dokumentace (ÚPD)</vt:lpstr>
      <vt:lpstr>Zachována hierarchie navazujících ÚPD</vt:lpstr>
      <vt:lpstr>Forma a obsah ÚPD</vt:lpstr>
      <vt:lpstr>Územní rozvojový plán (ÚRP) 1/3</vt:lpstr>
      <vt:lpstr>Územní rozvojový plán 2/3</vt:lpstr>
      <vt:lpstr>Územní rozvojový plán 3/3</vt:lpstr>
      <vt:lpstr>Zásady územního rozvoje kraje (§ 77 až 79) 1/3</vt:lpstr>
      <vt:lpstr>Zásady územního rozvoje kraje 2/3</vt:lpstr>
      <vt:lpstr>Zásady územního rozvoje kraje 3/3</vt:lpstr>
      <vt:lpstr>Obecní úroveň územního plánování</vt:lpstr>
      <vt:lpstr>Územní plán (§ 80 až 84)</vt:lpstr>
      <vt:lpstr>Podmínění rozhodování v území v ÚP (§ 81 odst. 3 až 5)</vt:lpstr>
      <vt:lpstr>Regulační plán (§ 85 a 86) 1/2</vt:lpstr>
      <vt:lpstr>Regulační plán 2/2</vt:lpstr>
      <vt:lpstr>Podmínění rozhodování v území v RP (§ 86 odst. 3 až 5)</vt:lpstr>
      <vt:lpstr>Prezentace aplikace PowerPoint</vt:lpstr>
      <vt:lpstr>Pořizování ÚPD</vt:lpstr>
      <vt:lpstr>Pořizování ÚPD</vt:lpstr>
      <vt:lpstr>Pořizování ÚPD</vt:lpstr>
      <vt:lpstr>Pořizování ÚPD</vt:lpstr>
      <vt:lpstr>Vyhodnocování ÚPD (§ 106 až 107)</vt:lpstr>
      <vt:lpstr>Změna ÚPD (§ 108 až 111)</vt:lpstr>
      <vt:lpstr>Vymezení zastavěného území (§ 116 až 121)</vt:lpstr>
      <vt:lpstr>Územní opatření (§ 123 - § 129)</vt:lpstr>
      <vt:lpstr>Územní opatření</vt:lpstr>
      <vt:lpstr>Územní opatření</vt:lpstr>
      <vt:lpstr>Prezentace aplikace PowerPoint</vt:lpstr>
      <vt:lpstr>Náhrady za změny v území - § 133</vt:lpstr>
      <vt:lpstr>Náhrady za změny v území - § 133</vt:lpstr>
      <vt:lpstr>Prezentace aplikace PowerPoint</vt:lpstr>
      <vt:lpstr>Jednotný standard</vt:lpstr>
      <vt:lpstr>Předmět a cíle standardizace</vt:lpstr>
      <vt:lpstr>Prezentace aplikace PowerPoint</vt:lpstr>
      <vt:lpstr>Soudní přezkum ÚPD</vt:lpstr>
      <vt:lpstr>Soudní přezkum ÚPD</vt:lpstr>
      <vt:lpstr>Prezentace aplikace PowerPoint</vt:lpstr>
      <vt:lpstr>Plánovací smlouvy dle NSZ (§ 130 a násl.) – I.</vt:lpstr>
      <vt:lpstr>Plánovací smlouvy dle NSZ (§ 130 a násl.) – II.</vt:lpstr>
      <vt:lpstr>Veřejnoprávní charakter plánovacích smluv</vt:lpstr>
      <vt:lpstr>Závazky vyplývající z plánovací smlouvy – I. </vt:lpstr>
      <vt:lpstr>Závazky vyplývající z plánovací smlouvy – II. </vt:lpstr>
      <vt:lpstr>Závazky vyplývající z plánovací smlouvy – III. </vt:lpstr>
      <vt:lpstr>Přezkum a rozhodování sporů z plánovací smlouvy – I.</vt:lpstr>
      <vt:lpstr>Přezkum a rozhodování sporů z plánovací smlouvy – II.</vt:lpstr>
      <vt:lpstr>Povinně uzavírané plánovací smlouvy</vt:lpstr>
      <vt:lpstr>Metodiky spoluúčasti investorů a jiné kontribuční zásady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Korbel Frantisek</dc:creator>
  <cp:lastModifiedBy>Jakub Handrlica</cp:lastModifiedBy>
  <cp:revision>14</cp:revision>
  <dcterms:created xsi:type="dcterms:W3CDTF">2023-10-02T17:10:52Z</dcterms:created>
  <dcterms:modified xsi:type="dcterms:W3CDTF">2024-11-25T11:34:49Z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15a8442-68f3-4087-8f05-d564bed44e92_Enabled">
    <vt:lpwstr>true</vt:lpwstr>
  </property>
  <property fmtid="{D5CDD505-2E9C-101B-9397-08002B2CF9AE}" pid="3" name="MSIP_Label_f15a8442-68f3-4087-8f05-d564bed44e92_SetDate">
    <vt:lpwstr>2024-10-09T11:30:49Z</vt:lpwstr>
  </property>
  <property fmtid="{D5CDD505-2E9C-101B-9397-08002B2CF9AE}" pid="4" name="MSIP_Label_f15a8442-68f3-4087-8f05-d564bed44e92_Method">
    <vt:lpwstr>Standard</vt:lpwstr>
  </property>
  <property fmtid="{D5CDD505-2E9C-101B-9397-08002B2CF9AE}" pid="5" name="MSIP_Label_f15a8442-68f3-4087-8f05-d564bed44e92_Name">
    <vt:lpwstr>97171605-0670-4512-b8c8-ebe12520d29a</vt:lpwstr>
  </property>
  <property fmtid="{D5CDD505-2E9C-101B-9397-08002B2CF9AE}" pid="6" name="MSIP_Label_f15a8442-68f3-4087-8f05-d564bed44e92_SiteId">
    <vt:lpwstr>138f17b0-6ad5-4ddf-a195-24e73c3655fd</vt:lpwstr>
  </property>
  <property fmtid="{D5CDD505-2E9C-101B-9397-08002B2CF9AE}" pid="7" name="MSIP_Label_f15a8442-68f3-4087-8f05-d564bed44e92_ActionId">
    <vt:lpwstr>82ae2d31-556e-4ec2-8ea9-05c84a852c02</vt:lpwstr>
  </property>
  <property fmtid="{D5CDD505-2E9C-101B-9397-08002B2CF9AE}" pid="8" name="MSIP_Label_f15a8442-68f3-4087-8f05-d564bed44e92_ContentBits">
    <vt:lpwstr>0</vt:lpwstr>
  </property>
</Properties>
</file>