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19" r:id="rId1"/>
  </p:sldMasterIdLst>
  <p:notesMasterIdLst>
    <p:notesMasterId r:id="rId26"/>
  </p:notesMasterIdLst>
  <p:sldIdLst>
    <p:sldId id="256" r:id="rId2"/>
    <p:sldId id="257" r:id="rId3"/>
    <p:sldId id="306" r:id="rId4"/>
    <p:sldId id="298" r:id="rId5"/>
    <p:sldId id="299" r:id="rId6"/>
    <p:sldId id="300" r:id="rId7"/>
    <p:sldId id="301" r:id="rId8"/>
    <p:sldId id="284" r:id="rId9"/>
    <p:sldId id="269" r:id="rId10"/>
    <p:sldId id="281" r:id="rId11"/>
    <p:sldId id="272" r:id="rId12"/>
    <p:sldId id="305" r:id="rId13"/>
    <p:sldId id="274" r:id="rId14"/>
    <p:sldId id="283" r:id="rId15"/>
    <p:sldId id="285" r:id="rId16"/>
    <p:sldId id="286" r:id="rId17"/>
    <p:sldId id="287" r:id="rId18"/>
    <p:sldId id="289" r:id="rId19"/>
    <p:sldId id="291" r:id="rId20"/>
    <p:sldId id="290" r:id="rId21"/>
    <p:sldId id="275" r:id="rId22"/>
    <p:sldId id="276" r:id="rId23"/>
    <p:sldId id="292" r:id="rId24"/>
    <p:sldId id="28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Světlý styl 1 – zvýraznění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Střední styl 1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Střední styl 1 – zvýraznění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5593" autoAdjust="0"/>
  </p:normalViewPr>
  <p:slideViewPr>
    <p:cSldViewPr snapToGrid="0">
      <p:cViewPr varScale="1">
        <p:scale>
          <a:sx n="59" d="100"/>
          <a:sy n="59" d="100"/>
        </p:scale>
        <p:origin x="1409"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350D22-9CDC-4E72-838A-4302CB5DED84}" type="datetimeFigureOut">
              <a:rPr lang="en-GB" smtClean="0"/>
              <a:t>18/02/2024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3C1DD9-A7A3-48B5-AB76-D7FEAEA3550A}" type="slidenum">
              <a:rPr lang="en-GB" smtClean="0"/>
              <a:t>‹#›</a:t>
            </a:fld>
            <a:endParaRPr lang="en-GB"/>
          </a:p>
        </p:txBody>
      </p:sp>
    </p:spTree>
    <p:extLst>
      <p:ext uri="{BB962C8B-B14F-4D97-AF65-F5344CB8AC3E}">
        <p14:creationId xmlns:p14="http://schemas.microsoft.com/office/powerpoint/2010/main" val="2940856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trans-lex.org/500100"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93C1DD9-A7A3-48B5-AB76-D7FEAEA3550A}" type="slidenum">
              <a:rPr lang="en-GB" smtClean="0"/>
              <a:t>3</a:t>
            </a:fld>
            <a:endParaRPr lang="en-GB"/>
          </a:p>
        </p:txBody>
      </p:sp>
    </p:spTree>
    <p:extLst>
      <p:ext uri="{BB962C8B-B14F-4D97-AF65-F5344CB8AC3E}">
        <p14:creationId xmlns:p14="http://schemas.microsoft.com/office/powerpoint/2010/main" val="2237441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sz="1200" dirty="0" err="1" smtClean="0">
                <a:latin typeface="Bookman Old Style" panose="02050604050505020204" pitchFamily="18" charset="0"/>
              </a:rPr>
              <a:t>Ondřej</a:t>
            </a:r>
            <a:r>
              <a:rPr lang="en-GB" sz="1200" dirty="0" smtClean="0">
                <a:latin typeface="Bookman Old Style" panose="02050604050505020204" pitchFamily="18" charset="0"/>
              </a:rPr>
              <a:t> is</a:t>
            </a:r>
            <a:r>
              <a:rPr lang="cs-CZ" sz="1200" dirty="0" smtClean="0">
                <a:latin typeface="Bookman Old Style" panose="02050604050505020204" pitchFamily="18" charset="0"/>
              </a:rPr>
              <a:t> a Senior </a:t>
            </a:r>
            <a:r>
              <a:rPr lang="cs-CZ" sz="1200" dirty="0" err="1" smtClean="0">
                <a:latin typeface="Bookman Old Style" panose="02050604050505020204" pitchFamily="18" charset="0"/>
              </a:rPr>
              <a:t>associate</a:t>
            </a:r>
            <a:r>
              <a:rPr lang="cs-CZ" sz="1200" dirty="0" smtClean="0">
                <a:latin typeface="Bookman Old Style" panose="02050604050505020204" pitchFamily="18" charset="0"/>
              </a:rPr>
              <a:t> </a:t>
            </a:r>
            <a:r>
              <a:rPr lang="cs-CZ" sz="1200" dirty="0" err="1" smtClean="0">
                <a:latin typeface="Bookman Old Style" panose="02050604050505020204" pitchFamily="18" charset="0"/>
              </a:rPr>
              <a:t>at</a:t>
            </a:r>
            <a:r>
              <a:rPr lang="cs-CZ" sz="1200" dirty="0" smtClean="0">
                <a:latin typeface="Bookman Old Style" panose="02050604050505020204" pitchFamily="18" charset="0"/>
              </a:rPr>
              <a:t> </a:t>
            </a:r>
            <a:r>
              <a:rPr lang="cs-CZ" sz="1200" dirty="0" err="1" smtClean="0">
                <a:latin typeface="Bookman Old Style" panose="02050604050505020204" pitchFamily="18" charset="0"/>
              </a:rPr>
              <a:t>Zeiler</a:t>
            </a:r>
            <a:r>
              <a:rPr lang="cs-CZ" sz="1200" dirty="0" smtClean="0">
                <a:latin typeface="Bookman Old Style" panose="02050604050505020204" pitchFamily="18" charset="0"/>
              </a:rPr>
              <a:t> </a:t>
            </a:r>
            <a:r>
              <a:rPr lang="cs-CZ" sz="1200" dirty="0" err="1" smtClean="0">
                <a:latin typeface="Bookman Old Style" panose="02050604050505020204" pitchFamily="18" charset="0"/>
              </a:rPr>
              <a:t>Floyd</a:t>
            </a:r>
            <a:r>
              <a:rPr lang="cs-CZ" sz="1200" dirty="0" smtClean="0">
                <a:latin typeface="Bookman Old Style" panose="02050604050505020204" pitchFamily="18" charset="0"/>
              </a:rPr>
              <a:t> </a:t>
            </a:r>
            <a:r>
              <a:rPr lang="cs-CZ" sz="1200" dirty="0" err="1" smtClean="0">
                <a:latin typeface="Bookman Old Style" panose="02050604050505020204" pitchFamily="18" charset="0"/>
              </a:rPr>
              <a:t>Zadkovich</a:t>
            </a:r>
            <a:r>
              <a:rPr lang="cs-CZ" sz="1200" dirty="0" smtClean="0">
                <a:latin typeface="Bookman Old Style" panose="02050604050505020204" pitchFamily="18" charset="0"/>
              </a:rPr>
              <a:t> in </a:t>
            </a:r>
            <a:r>
              <a:rPr lang="cs-CZ" sz="1200" dirty="0" err="1" smtClean="0">
                <a:latin typeface="Bookman Old Style" panose="02050604050505020204" pitchFamily="18" charset="0"/>
              </a:rPr>
              <a:t>Vienna</a:t>
            </a:r>
            <a:r>
              <a:rPr lang="cs-CZ" sz="1200" dirty="0" smtClean="0">
                <a:latin typeface="Bookman Old Style" panose="02050604050505020204" pitchFamily="18" charset="0"/>
              </a:rPr>
              <a:t> </a:t>
            </a:r>
            <a:r>
              <a:rPr lang="cs-CZ" sz="1200" dirty="0" err="1" smtClean="0">
                <a:latin typeface="Bookman Old Style" panose="02050604050505020204" pitchFamily="18" charset="0"/>
              </a:rPr>
              <a:t>with</a:t>
            </a:r>
            <a:r>
              <a:rPr lang="cs-CZ" sz="1200" dirty="0" smtClean="0">
                <a:latin typeface="Bookman Old Style" panose="02050604050505020204" pitchFamily="18" charset="0"/>
              </a:rPr>
              <a:t> </a:t>
            </a:r>
            <a:r>
              <a:rPr lang="cs-CZ" sz="1200" dirty="0" err="1" smtClean="0">
                <a:latin typeface="Bookman Old Style" panose="02050604050505020204" pitchFamily="18" charset="0"/>
              </a:rPr>
              <a:t>main</a:t>
            </a:r>
            <a:r>
              <a:rPr lang="cs-CZ" sz="1200" dirty="0" smtClean="0">
                <a:latin typeface="Bookman Old Style" panose="02050604050505020204" pitchFamily="18" charset="0"/>
              </a:rPr>
              <a:t> </a:t>
            </a:r>
            <a:r>
              <a:rPr lang="cs-CZ" sz="1200" dirty="0" err="1" smtClean="0">
                <a:latin typeface="Bookman Old Style" panose="02050604050505020204" pitchFamily="18" charset="0"/>
              </a:rPr>
              <a:t>areas</a:t>
            </a:r>
            <a:r>
              <a:rPr lang="cs-CZ" sz="1200" dirty="0" smtClean="0">
                <a:latin typeface="Bookman Old Style" panose="02050604050505020204" pitchFamily="18" charset="0"/>
              </a:rPr>
              <a:t> </a:t>
            </a:r>
            <a:r>
              <a:rPr lang="cs-CZ" sz="1200" dirty="0" err="1" smtClean="0">
                <a:latin typeface="Bookman Old Style" panose="02050604050505020204" pitchFamily="18" charset="0"/>
              </a:rPr>
              <a:t>of</a:t>
            </a:r>
            <a:r>
              <a:rPr lang="cs-CZ" sz="1200" dirty="0" smtClean="0">
                <a:latin typeface="Bookman Old Style" panose="02050604050505020204" pitchFamily="18" charset="0"/>
              </a:rPr>
              <a:t> </a:t>
            </a:r>
            <a:r>
              <a:rPr lang="cs-CZ" sz="1200" dirty="0" err="1" smtClean="0">
                <a:latin typeface="Bookman Old Style" panose="02050604050505020204" pitchFamily="18" charset="0"/>
              </a:rPr>
              <a:t>specialization</a:t>
            </a:r>
            <a:r>
              <a:rPr lang="cs-CZ" sz="1200" dirty="0" smtClean="0">
                <a:latin typeface="Bookman Old Style" panose="02050604050505020204" pitchFamily="18" charset="0"/>
              </a:rPr>
              <a:t> in </a:t>
            </a:r>
            <a:r>
              <a:rPr lang="cs-CZ" sz="1200" dirty="0" err="1" smtClean="0">
                <a:latin typeface="Bookman Old Style" panose="02050604050505020204" pitchFamily="18" charset="0"/>
              </a:rPr>
              <a:t>arbitration</a:t>
            </a:r>
            <a:r>
              <a:rPr lang="cs-CZ" sz="1200" dirty="0" smtClean="0">
                <a:latin typeface="Bookman Old Style" panose="02050604050505020204" pitchFamily="18" charset="0"/>
              </a:rPr>
              <a:t> and </a:t>
            </a:r>
            <a:r>
              <a:rPr lang="cs-CZ" sz="1200" dirty="0" err="1" smtClean="0">
                <a:latin typeface="Bookman Old Style" panose="02050604050505020204" pitchFamily="18" charset="0"/>
              </a:rPr>
              <a:t>cross-border</a:t>
            </a:r>
            <a:r>
              <a:rPr lang="cs-CZ" sz="1200" dirty="0" smtClean="0">
                <a:latin typeface="Bookman Old Style" panose="02050604050505020204" pitchFamily="18" charset="0"/>
              </a:rPr>
              <a:t> </a:t>
            </a:r>
            <a:r>
              <a:rPr lang="cs-CZ" sz="1200" dirty="0" err="1" smtClean="0">
                <a:latin typeface="Bookman Old Style" panose="02050604050505020204" pitchFamily="18" charset="0"/>
              </a:rPr>
              <a:t>dispute</a:t>
            </a:r>
            <a:r>
              <a:rPr lang="cs-CZ" sz="1200" dirty="0" smtClean="0">
                <a:latin typeface="Bookman Old Style" panose="02050604050505020204" pitchFamily="18" charset="0"/>
              </a:rPr>
              <a:t> </a:t>
            </a:r>
            <a:r>
              <a:rPr lang="cs-CZ" sz="1200" dirty="0" err="1" smtClean="0">
                <a:latin typeface="Bookman Old Style" panose="02050604050505020204" pitchFamily="18" charset="0"/>
              </a:rPr>
              <a:t>resolution</a:t>
            </a:r>
            <a:r>
              <a:rPr lang="cs-CZ" sz="1200" dirty="0" smtClean="0">
                <a:latin typeface="Bookman Old Style" panose="02050604050505020204" pitchFamily="18" charset="0"/>
              </a:rPr>
              <a:t> in </a:t>
            </a:r>
            <a:r>
              <a:rPr lang="cs-CZ" sz="1200" dirty="0" err="1" smtClean="0">
                <a:latin typeface="Bookman Old Style" panose="02050604050505020204" pitchFamily="18" charset="0"/>
              </a:rPr>
              <a:t>general</a:t>
            </a:r>
            <a:endParaRPr lang="cs-CZ" sz="1200" dirty="0" smtClean="0">
              <a:latin typeface="Bookman Old Style" panose="02050604050505020204" pitchFamily="18" charset="0"/>
            </a:endParaRPr>
          </a:p>
          <a:p>
            <a:r>
              <a:rPr lang="cs-CZ" sz="1200" dirty="0" smtClean="0">
                <a:latin typeface="Bookman Old Style" panose="02050604050505020204" pitchFamily="18" charset="0"/>
              </a:rPr>
              <a:t>His </a:t>
            </a:r>
            <a:r>
              <a:rPr lang="cs-CZ" sz="1200" dirty="0" err="1" smtClean="0">
                <a:latin typeface="Bookman Old Style" panose="02050604050505020204" pitchFamily="18" charset="0"/>
              </a:rPr>
              <a:t>work</a:t>
            </a:r>
            <a:r>
              <a:rPr lang="cs-CZ" sz="1200" dirty="0" smtClean="0">
                <a:latin typeface="Bookman Old Style" panose="02050604050505020204" pitchFamily="18" charset="0"/>
              </a:rPr>
              <a:t> </a:t>
            </a:r>
            <a:r>
              <a:rPr lang="cs-CZ" sz="1200" dirty="0" err="1" smtClean="0">
                <a:latin typeface="Bookman Old Style" panose="02050604050505020204" pitchFamily="18" charset="0"/>
              </a:rPr>
              <a:t>combines</a:t>
            </a:r>
            <a:r>
              <a:rPr lang="cs-CZ" sz="1200" dirty="0" smtClean="0">
                <a:latin typeface="Bookman Old Style" panose="02050604050505020204" pitchFamily="18" charset="0"/>
              </a:rPr>
              <a:t> </a:t>
            </a:r>
            <a:r>
              <a:rPr lang="cs-CZ" sz="1200" dirty="0" err="1" smtClean="0">
                <a:latin typeface="Bookman Old Style" panose="02050604050505020204" pitchFamily="18" charset="0"/>
              </a:rPr>
              <a:t>acting</a:t>
            </a:r>
            <a:r>
              <a:rPr lang="cs-CZ" sz="1200" dirty="0" smtClean="0">
                <a:latin typeface="Bookman Old Style" panose="02050604050505020204" pitchFamily="18" charset="0"/>
              </a:rPr>
              <a:t> as a </a:t>
            </a:r>
            <a:r>
              <a:rPr lang="cs-CZ" sz="1200" dirty="0" err="1" smtClean="0">
                <a:latin typeface="Bookman Old Style" panose="02050604050505020204" pitchFamily="18" charset="0"/>
              </a:rPr>
              <a:t>counsel</a:t>
            </a:r>
            <a:r>
              <a:rPr lang="cs-CZ" sz="1200" dirty="0" smtClean="0">
                <a:latin typeface="Bookman Old Style" panose="02050604050505020204" pitchFamily="18" charset="0"/>
              </a:rPr>
              <a:t> </a:t>
            </a:r>
            <a:r>
              <a:rPr lang="cs-CZ" sz="1200" dirty="0" err="1" smtClean="0">
                <a:latin typeface="Bookman Old Style" panose="02050604050505020204" pitchFamily="18" charset="0"/>
              </a:rPr>
              <a:t>for</a:t>
            </a:r>
            <a:r>
              <a:rPr lang="cs-CZ" sz="1200" dirty="0" smtClean="0">
                <a:latin typeface="Bookman Old Style" panose="02050604050505020204" pitchFamily="18" charset="0"/>
              </a:rPr>
              <a:t> </a:t>
            </a:r>
            <a:r>
              <a:rPr lang="cs-CZ" sz="1200" dirty="0" err="1" smtClean="0">
                <a:latin typeface="Bookman Old Style" panose="02050604050505020204" pitchFamily="18" charset="0"/>
              </a:rPr>
              <a:t>various</a:t>
            </a:r>
            <a:r>
              <a:rPr lang="cs-CZ" sz="1200" dirty="0" smtClean="0">
                <a:latin typeface="Bookman Old Style" panose="02050604050505020204" pitchFamily="18" charset="0"/>
              </a:rPr>
              <a:t> </a:t>
            </a:r>
            <a:r>
              <a:rPr lang="cs-CZ" sz="1200" dirty="0" err="1" smtClean="0">
                <a:latin typeface="Bookman Old Style" panose="02050604050505020204" pitchFamily="18" charset="0"/>
              </a:rPr>
              <a:t>parties</a:t>
            </a:r>
            <a:r>
              <a:rPr lang="cs-CZ" sz="1200" dirty="0" smtClean="0">
                <a:latin typeface="Bookman Old Style" panose="02050604050505020204" pitchFamily="18" charset="0"/>
              </a:rPr>
              <a:t> and </a:t>
            </a:r>
            <a:r>
              <a:rPr lang="cs-CZ" sz="1200" dirty="0" err="1" smtClean="0">
                <a:latin typeface="Bookman Old Style" panose="02050604050505020204" pitchFamily="18" charset="0"/>
              </a:rPr>
              <a:t>serving</a:t>
            </a:r>
            <a:r>
              <a:rPr lang="cs-CZ" sz="1200" dirty="0" smtClean="0">
                <a:latin typeface="Bookman Old Style" panose="02050604050505020204" pitchFamily="18" charset="0"/>
              </a:rPr>
              <a:t> as </a:t>
            </a:r>
            <a:r>
              <a:rPr lang="cs-CZ" sz="1200" dirty="0" err="1" smtClean="0">
                <a:latin typeface="Bookman Old Style" panose="02050604050505020204" pitchFamily="18" charset="0"/>
              </a:rPr>
              <a:t>an</a:t>
            </a:r>
            <a:r>
              <a:rPr lang="cs-CZ" sz="1200" dirty="0" smtClean="0">
                <a:latin typeface="Bookman Old Style" panose="02050604050505020204" pitchFamily="18" charset="0"/>
              </a:rPr>
              <a:t> independent </a:t>
            </a:r>
            <a:r>
              <a:rPr lang="cs-CZ" sz="1200" dirty="0" err="1" smtClean="0">
                <a:latin typeface="Bookman Old Style" panose="02050604050505020204" pitchFamily="18" charset="0"/>
              </a:rPr>
              <a:t>neutral</a:t>
            </a:r>
            <a:r>
              <a:rPr lang="cs-CZ" sz="1200" dirty="0" smtClean="0">
                <a:latin typeface="Bookman Old Style" panose="02050604050505020204" pitchFamily="18" charset="0"/>
              </a:rPr>
              <a:t> in a </a:t>
            </a:r>
            <a:r>
              <a:rPr lang="cs-CZ" sz="1200" dirty="0" err="1" smtClean="0">
                <a:latin typeface="Bookman Old Style" panose="02050604050505020204" pitchFamily="18" charset="0"/>
              </a:rPr>
              <a:t>capacity</a:t>
            </a:r>
            <a:r>
              <a:rPr lang="cs-CZ" sz="1200" dirty="0" smtClean="0">
                <a:latin typeface="Bookman Old Style" panose="02050604050505020204" pitchFamily="18" charset="0"/>
              </a:rPr>
              <a:t> </a:t>
            </a:r>
            <a:r>
              <a:rPr lang="cs-CZ" sz="1200" dirty="0" err="1" smtClean="0">
                <a:latin typeface="Bookman Old Style" panose="02050604050505020204" pitchFamily="18" charset="0"/>
              </a:rPr>
              <a:t>of</a:t>
            </a:r>
            <a:r>
              <a:rPr lang="cs-CZ" sz="1200" dirty="0" smtClean="0">
                <a:latin typeface="Bookman Old Style" panose="02050604050505020204" pitchFamily="18" charset="0"/>
              </a:rPr>
              <a:t> </a:t>
            </a:r>
            <a:r>
              <a:rPr lang="cs-CZ" sz="1200" dirty="0" err="1" smtClean="0">
                <a:latin typeface="Bookman Old Style" panose="02050604050505020204" pitchFamily="18" charset="0"/>
              </a:rPr>
              <a:t>an</a:t>
            </a:r>
            <a:r>
              <a:rPr lang="cs-CZ" sz="1200" dirty="0" smtClean="0">
                <a:latin typeface="Bookman Old Style" panose="02050604050505020204" pitchFamily="18" charset="0"/>
              </a:rPr>
              <a:t> </a:t>
            </a:r>
            <a:r>
              <a:rPr lang="cs-CZ" sz="1200" dirty="0" err="1" smtClean="0">
                <a:latin typeface="Bookman Old Style" panose="02050604050505020204" pitchFamily="18" charset="0"/>
              </a:rPr>
              <a:t>arbitrator</a:t>
            </a:r>
            <a:r>
              <a:rPr lang="cs-CZ" sz="1200" dirty="0" smtClean="0">
                <a:latin typeface="Bookman Old Style" panose="02050604050505020204" pitchFamily="18" charset="0"/>
              </a:rPr>
              <a:t> </a:t>
            </a:r>
            <a:r>
              <a:rPr lang="cs-CZ" sz="1200" dirty="0" err="1" smtClean="0">
                <a:latin typeface="Bookman Old Style" panose="02050604050505020204" pitchFamily="18" charset="0"/>
              </a:rPr>
              <a:t>or</a:t>
            </a:r>
            <a:r>
              <a:rPr lang="cs-CZ" sz="1200" dirty="0" smtClean="0">
                <a:latin typeface="Bookman Old Style" panose="02050604050505020204" pitchFamily="18" charset="0"/>
              </a:rPr>
              <a:t> a </a:t>
            </a:r>
            <a:r>
              <a:rPr lang="cs-CZ" sz="1200" dirty="0" err="1" smtClean="0">
                <a:latin typeface="Bookman Old Style" panose="02050604050505020204" pitchFamily="18" charset="0"/>
              </a:rPr>
              <a:t>tribunal</a:t>
            </a:r>
            <a:r>
              <a:rPr lang="cs-CZ" sz="1200" dirty="0" smtClean="0">
                <a:latin typeface="Bookman Old Style" panose="02050604050505020204" pitchFamily="18" charset="0"/>
              </a:rPr>
              <a:t> </a:t>
            </a:r>
            <a:r>
              <a:rPr lang="cs-CZ" sz="1200" dirty="0" err="1" smtClean="0">
                <a:latin typeface="Bookman Old Style" panose="02050604050505020204" pitchFamily="18" charset="0"/>
              </a:rPr>
              <a:t>secretary</a:t>
            </a:r>
            <a:r>
              <a:rPr lang="cs-CZ" sz="1200" dirty="0" smtClean="0">
                <a:latin typeface="Bookman Old Style" panose="02050604050505020204" pitchFamily="18" charset="0"/>
              </a:rPr>
              <a:t>.</a:t>
            </a:r>
          </a:p>
          <a:p>
            <a:r>
              <a:rPr lang="cs-CZ" sz="1200" dirty="0" err="1" smtClean="0">
                <a:latin typeface="Bookman Old Style" panose="02050604050505020204" pitchFamily="18" charset="0"/>
              </a:rPr>
              <a:t>Additionally</a:t>
            </a:r>
            <a:r>
              <a:rPr lang="cs-CZ" sz="1200" dirty="0" smtClean="0">
                <a:latin typeface="Bookman Old Style" panose="02050604050505020204" pitchFamily="18" charset="0"/>
              </a:rPr>
              <a:t>, Ondřej </a:t>
            </a:r>
            <a:r>
              <a:rPr lang="cs-CZ" sz="1200" dirty="0" err="1" smtClean="0">
                <a:latin typeface="Bookman Old Style" panose="02050604050505020204" pitchFamily="18" charset="0"/>
              </a:rPr>
              <a:t>is</a:t>
            </a:r>
            <a:r>
              <a:rPr lang="cs-CZ" sz="1200" dirty="0" smtClean="0">
                <a:latin typeface="Bookman Old Style" panose="02050604050505020204" pitchFamily="18" charset="0"/>
              </a:rPr>
              <a:t> a </a:t>
            </a:r>
            <a:r>
              <a:rPr lang="cs-CZ" sz="1200" dirty="0" err="1" smtClean="0">
                <a:latin typeface="Bookman Old Style" panose="02050604050505020204" pitchFamily="18" charset="0"/>
              </a:rPr>
              <a:t>teacher</a:t>
            </a:r>
            <a:r>
              <a:rPr lang="cs-CZ" sz="1200" dirty="0" smtClean="0">
                <a:latin typeface="Bookman Old Style" panose="02050604050505020204" pitchFamily="18" charset="0"/>
              </a:rPr>
              <a:t> </a:t>
            </a:r>
            <a:r>
              <a:rPr lang="cs-CZ" sz="1200" dirty="0" err="1" smtClean="0">
                <a:latin typeface="Bookman Old Style" panose="02050604050505020204" pitchFamily="18" charset="0"/>
              </a:rPr>
              <a:t>at</a:t>
            </a:r>
            <a:r>
              <a:rPr lang="cs-CZ" sz="1200" dirty="0" smtClean="0">
                <a:latin typeface="Bookman Old Style" panose="02050604050505020204" pitchFamily="18" charset="0"/>
              </a:rPr>
              <a:t> </a:t>
            </a:r>
            <a:r>
              <a:rPr lang="cs-CZ" sz="1200" dirty="0" err="1" smtClean="0">
                <a:latin typeface="Bookman Old Style" panose="02050604050505020204" pitchFamily="18" charset="0"/>
              </a:rPr>
              <a:t>the</a:t>
            </a:r>
            <a:r>
              <a:rPr lang="cs-CZ" sz="1200" dirty="0" smtClean="0">
                <a:latin typeface="Bookman Old Style" panose="02050604050505020204" pitchFamily="18" charset="0"/>
              </a:rPr>
              <a:t> Charles University in Prague and co-</a:t>
            </a:r>
            <a:r>
              <a:rPr lang="cs-CZ" sz="1200" dirty="0" err="1" smtClean="0">
                <a:latin typeface="Bookman Old Style" panose="02050604050505020204" pitchFamily="18" charset="0"/>
              </a:rPr>
              <a:t>founder</a:t>
            </a:r>
            <a:r>
              <a:rPr lang="cs-CZ" sz="1200" dirty="0" smtClean="0">
                <a:latin typeface="Bookman Old Style" panose="02050604050505020204" pitchFamily="18" charset="0"/>
              </a:rPr>
              <a:t> </a:t>
            </a:r>
            <a:r>
              <a:rPr lang="cs-CZ" sz="1200" dirty="0" err="1" smtClean="0">
                <a:latin typeface="Bookman Old Style" panose="02050604050505020204" pitchFamily="18" charset="0"/>
              </a:rPr>
              <a:t>of</a:t>
            </a:r>
            <a:r>
              <a:rPr lang="cs-CZ" sz="1200" dirty="0" smtClean="0">
                <a:latin typeface="Bookman Old Style" panose="02050604050505020204" pitchFamily="18" charset="0"/>
              </a:rPr>
              <a:t> </a:t>
            </a:r>
            <a:r>
              <a:rPr lang="cs-CZ" sz="1200" dirty="0" err="1" smtClean="0">
                <a:latin typeface="Bookman Old Style" panose="02050604050505020204" pitchFamily="18" charset="0"/>
              </a:rPr>
              <a:t>Young</a:t>
            </a:r>
            <a:r>
              <a:rPr lang="cs-CZ" sz="1200" dirty="0" smtClean="0">
                <a:latin typeface="Bookman Old Style" panose="02050604050505020204" pitchFamily="18" charset="0"/>
              </a:rPr>
              <a:t> Czech </a:t>
            </a:r>
            <a:r>
              <a:rPr lang="cs-CZ" sz="1200" dirty="0" err="1" smtClean="0">
                <a:latin typeface="Bookman Old Style" panose="02050604050505020204" pitchFamily="18" charset="0"/>
              </a:rPr>
              <a:t>Arbitration</a:t>
            </a:r>
            <a:r>
              <a:rPr lang="cs-CZ" sz="1200" dirty="0" smtClean="0">
                <a:latin typeface="Bookman Old Style" panose="02050604050505020204" pitchFamily="18" charset="0"/>
              </a:rPr>
              <a:t> </a:t>
            </a:r>
            <a:r>
              <a:rPr lang="cs-CZ" sz="1200" dirty="0" err="1" smtClean="0">
                <a:latin typeface="Bookman Old Style" panose="02050604050505020204" pitchFamily="18" charset="0"/>
              </a:rPr>
              <a:t>Professionals</a:t>
            </a:r>
            <a:r>
              <a:rPr lang="cs-CZ" sz="1200" dirty="0" smtClean="0">
                <a:latin typeface="Bookman Old Style" panose="02050604050505020204" pitchFamily="18" charset="0"/>
              </a:rPr>
              <a:t> </a:t>
            </a:r>
            <a:r>
              <a:rPr lang="cs-CZ" sz="1200" dirty="0" err="1" smtClean="0">
                <a:latin typeface="Bookman Old Style" panose="02050604050505020204" pitchFamily="18" charset="0"/>
              </a:rPr>
              <a:t>leading</a:t>
            </a:r>
            <a:r>
              <a:rPr lang="cs-CZ" sz="1200" dirty="0" smtClean="0">
                <a:latin typeface="Bookman Old Style" panose="02050604050505020204" pitchFamily="18" charset="0"/>
              </a:rPr>
              <a:t> </a:t>
            </a:r>
            <a:r>
              <a:rPr lang="cs-CZ" sz="1200" dirty="0" err="1" smtClean="0">
                <a:latin typeface="Bookman Old Style" panose="02050604050505020204" pitchFamily="18" charset="0"/>
              </a:rPr>
              <a:t>the</a:t>
            </a:r>
            <a:r>
              <a:rPr lang="cs-CZ" sz="1200" dirty="0" smtClean="0">
                <a:latin typeface="Bookman Old Style" panose="02050604050505020204" pitchFamily="18" charset="0"/>
              </a:rPr>
              <a:t> </a:t>
            </a:r>
            <a:r>
              <a:rPr lang="cs-CZ" sz="1200" dirty="0" err="1" smtClean="0">
                <a:latin typeface="Bookman Old Style" panose="02050604050505020204" pitchFamily="18" charset="0"/>
              </a:rPr>
              <a:t>initiative</a:t>
            </a:r>
            <a:r>
              <a:rPr lang="cs-CZ" sz="1200" dirty="0" smtClean="0">
                <a:latin typeface="Bookman Old Style" panose="02050604050505020204" pitchFamily="18" charset="0"/>
              </a:rPr>
              <a:t> </a:t>
            </a:r>
            <a:r>
              <a:rPr lang="cs-CZ" sz="1200" dirty="0" err="1" smtClean="0">
                <a:latin typeface="Bookman Old Style" panose="02050604050505020204" pitchFamily="18" charset="0"/>
              </a:rPr>
              <a:t>for</a:t>
            </a:r>
            <a:r>
              <a:rPr lang="cs-CZ" sz="1200" dirty="0" smtClean="0">
                <a:latin typeface="Bookman Old Style" panose="02050604050505020204" pitchFamily="18" charset="0"/>
              </a:rPr>
              <a:t> </a:t>
            </a:r>
            <a:r>
              <a:rPr lang="cs-CZ" sz="1200" dirty="0" err="1" smtClean="0">
                <a:latin typeface="Bookman Old Style" panose="02050604050505020204" pitchFamily="18" charset="0"/>
              </a:rPr>
              <a:t>the</a:t>
            </a:r>
            <a:r>
              <a:rPr lang="cs-CZ" sz="1200" dirty="0" smtClean="0">
                <a:latin typeface="Bookman Old Style" panose="02050604050505020204" pitchFamily="18" charset="0"/>
              </a:rPr>
              <a:t> </a:t>
            </a:r>
            <a:r>
              <a:rPr lang="cs-CZ" sz="1200" dirty="0" err="1" smtClean="0">
                <a:latin typeface="Bookman Old Style" panose="02050604050505020204" pitchFamily="18" charset="0"/>
              </a:rPr>
              <a:t>implementation</a:t>
            </a:r>
            <a:r>
              <a:rPr lang="cs-CZ" sz="1200" dirty="0" smtClean="0">
                <a:latin typeface="Bookman Old Style" panose="02050604050505020204" pitchFamily="18" charset="0"/>
              </a:rPr>
              <a:t> </a:t>
            </a:r>
            <a:r>
              <a:rPr lang="cs-CZ" sz="1200" dirty="0" err="1" smtClean="0">
                <a:latin typeface="Bookman Old Style" panose="02050604050505020204" pitchFamily="18" charset="0"/>
              </a:rPr>
              <a:t>of</a:t>
            </a:r>
            <a:r>
              <a:rPr lang="cs-CZ" sz="1200" dirty="0" smtClean="0">
                <a:latin typeface="Bookman Old Style" panose="02050604050505020204" pitchFamily="18" charset="0"/>
              </a:rPr>
              <a:t> </a:t>
            </a:r>
            <a:r>
              <a:rPr lang="cs-CZ" sz="1200" dirty="0" err="1" smtClean="0">
                <a:latin typeface="Bookman Old Style" panose="02050604050505020204" pitchFamily="18" charset="0"/>
              </a:rPr>
              <a:t>the</a:t>
            </a:r>
            <a:r>
              <a:rPr lang="cs-CZ" sz="1200" dirty="0" smtClean="0">
                <a:latin typeface="Bookman Old Style" panose="02050604050505020204" pitchFamily="18" charset="0"/>
              </a:rPr>
              <a:t> UNCITRAL Model </a:t>
            </a:r>
            <a:r>
              <a:rPr lang="cs-CZ" sz="1200" dirty="0" err="1" smtClean="0">
                <a:latin typeface="Bookman Old Style" panose="02050604050505020204" pitchFamily="18" charset="0"/>
              </a:rPr>
              <a:t>Law</a:t>
            </a:r>
            <a:r>
              <a:rPr lang="cs-CZ" sz="1200" dirty="0" smtClean="0">
                <a:latin typeface="Bookman Old Style" panose="02050604050505020204" pitchFamily="18" charset="0"/>
              </a:rPr>
              <a:t> on International </a:t>
            </a:r>
            <a:r>
              <a:rPr lang="cs-CZ" sz="1200" dirty="0" err="1" smtClean="0">
                <a:latin typeface="Bookman Old Style" panose="02050604050505020204" pitchFamily="18" charset="0"/>
              </a:rPr>
              <a:t>Commercial</a:t>
            </a:r>
            <a:r>
              <a:rPr lang="cs-CZ" sz="1200" dirty="0" smtClean="0">
                <a:latin typeface="Bookman Old Style" panose="02050604050505020204" pitchFamily="18" charset="0"/>
              </a:rPr>
              <a:t> </a:t>
            </a:r>
            <a:r>
              <a:rPr lang="cs-CZ" sz="1200" dirty="0" err="1" smtClean="0">
                <a:latin typeface="Bookman Old Style" panose="02050604050505020204" pitchFamily="18" charset="0"/>
              </a:rPr>
              <a:t>Arbitration</a:t>
            </a:r>
            <a:r>
              <a:rPr lang="cs-CZ" sz="1200" dirty="0" smtClean="0">
                <a:latin typeface="Bookman Old Style" panose="02050604050505020204" pitchFamily="18" charset="0"/>
              </a:rPr>
              <a:t> in </a:t>
            </a:r>
            <a:r>
              <a:rPr lang="cs-CZ" sz="1200" dirty="0" err="1" smtClean="0">
                <a:latin typeface="Bookman Old Style" panose="02050604050505020204" pitchFamily="18" charset="0"/>
              </a:rPr>
              <a:t>Czechia</a:t>
            </a:r>
            <a:r>
              <a:rPr lang="cs-CZ" sz="1200" dirty="0" smtClean="0">
                <a:latin typeface="Bookman Old Style" panose="02050604050505020204" pitchFamily="18" charset="0"/>
              </a:rPr>
              <a:t>. </a:t>
            </a:r>
          </a:p>
          <a:p>
            <a:r>
              <a:rPr lang="cs-CZ" sz="1200" dirty="0" smtClean="0">
                <a:latin typeface="Bookman Old Style" panose="02050604050505020204" pitchFamily="18" charset="0"/>
              </a:rPr>
              <a:t>He </a:t>
            </a:r>
            <a:r>
              <a:rPr lang="cs-CZ" sz="1200" dirty="0" err="1" smtClean="0">
                <a:latin typeface="Bookman Old Style" panose="02050604050505020204" pitchFamily="18" charset="0"/>
              </a:rPr>
              <a:t>is</a:t>
            </a:r>
            <a:r>
              <a:rPr lang="cs-CZ" sz="1200" dirty="0" smtClean="0">
                <a:latin typeface="Bookman Old Style" panose="02050604050505020204" pitchFamily="18" charset="0"/>
              </a:rPr>
              <a:t> a </a:t>
            </a:r>
            <a:r>
              <a:rPr lang="cs-CZ" sz="1200" dirty="0" err="1" smtClean="0">
                <a:latin typeface="Bookman Old Style" panose="02050604050505020204" pitchFamily="18" charset="0"/>
              </a:rPr>
              <a:t>graduate</a:t>
            </a:r>
            <a:r>
              <a:rPr lang="cs-CZ" sz="1200" dirty="0" smtClean="0">
                <a:latin typeface="Bookman Old Style" panose="02050604050505020204" pitchFamily="18" charset="0"/>
              </a:rPr>
              <a:t> </a:t>
            </a:r>
            <a:r>
              <a:rPr lang="cs-CZ" sz="1200" dirty="0" err="1" smtClean="0">
                <a:latin typeface="Bookman Old Style" panose="02050604050505020204" pitchFamily="18" charset="0"/>
              </a:rPr>
              <a:t>of</a:t>
            </a:r>
            <a:r>
              <a:rPr lang="cs-CZ" sz="1200" dirty="0" smtClean="0">
                <a:latin typeface="Bookman Old Style" panose="02050604050505020204" pitchFamily="18" charset="0"/>
              </a:rPr>
              <a:t> Charles University in Prague and Columbia University in New York </a:t>
            </a:r>
            <a:r>
              <a:rPr lang="cs-CZ" sz="1200" dirty="0" err="1" smtClean="0">
                <a:latin typeface="Bookman Old Style" panose="02050604050505020204" pitchFamily="18" charset="0"/>
              </a:rPr>
              <a:t>with</a:t>
            </a:r>
            <a:r>
              <a:rPr lang="cs-CZ" sz="1200" dirty="0" smtClean="0">
                <a:latin typeface="Bookman Old Style" panose="02050604050505020204" pitchFamily="18" charset="0"/>
              </a:rPr>
              <a:t> </a:t>
            </a:r>
            <a:r>
              <a:rPr lang="cs-CZ" sz="1200" dirty="0" err="1" smtClean="0">
                <a:latin typeface="Bookman Old Style" panose="02050604050505020204" pitchFamily="18" charset="0"/>
              </a:rPr>
              <a:t>honors</a:t>
            </a:r>
            <a:r>
              <a:rPr lang="cs-CZ" sz="1200" dirty="0" smtClean="0">
                <a:latin typeface="Bookman Old Style" panose="02050604050505020204" pitchFamily="18" charset="0"/>
              </a:rPr>
              <a:t>.</a:t>
            </a:r>
          </a:p>
        </p:txBody>
      </p:sp>
      <p:sp>
        <p:nvSpPr>
          <p:cNvPr id="4" name="Zástupný symbol pro číslo snímku 3"/>
          <p:cNvSpPr>
            <a:spLocks noGrp="1"/>
          </p:cNvSpPr>
          <p:nvPr>
            <p:ph type="sldNum" sz="quarter" idx="10"/>
          </p:nvPr>
        </p:nvSpPr>
        <p:spPr/>
        <p:txBody>
          <a:bodyPr/>
          <a:lstStyle/>
          <a:p>
            <a:fld id="{393C1DD9-A7A3-48B5-AB76-D7FEAEA3550A}" type="slidenum">
              <a:rPr lang="en-GB" smtClean="0"/>
              <a:t>5</a:t>
            </a:fld>
            <a:endParaRPr lang="en-GB"/>
          </a:p>
        </p:txBody>
      </p:sp>
    </p:spTree>
    <p:extLst>
      <p:ext uri="{BB962C8B-B14F-4D97-AF65-F5344CB8AC3E}">
        <p14:creationId xmlns:p14="http://schemas.microsoft.com/office/powerpoint/2010/main" val="7429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93C1DD9-A7A3-48B5-AB76-D7FEAEA3550A}" type="slidenum">
              <a:rPr lang="en-GB" smtClean="0"/>
              <a:t>12</a:t>
            </a:fld>
            <a:endParaRPr lang="en-GB"/>
          </a:p>
        </p:txBody>
      </p:sp>
    </p:spTree>
    <p:extLst>
      <p:ext uri="{BB962C8B-B14F-4D97-AF65-F5344CB8AC3E}">
        <p14:creationId xmlns:p14="http://schemas.microsoft.com/office/powerpoint/2010/main" val="1815177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93C1DD9-A7A3-48B5-AB76-D7FEAEA3550A}" type="slidenum">
              <a:rPr lang="en-GB" smtClean="0"/>
              <a:t>13</a:t>
            </a:fld>
            <a:endParaRPr lang="en-GB"/>
          </a:p>
        </p:txBody>
      </p:sp>
    </p:spTree>
    <p:extLst>
      <p:ext uri="{BB962C8B-B14F-4D97-AF65-F5344CB8AC3E}">
        <p14:creationId xmlns:p14="http://schemas.microsoft.com/office/powerpoint/2010/main" val="1739732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cs-CZ" dirty="0" smtClean="0"/>
              <a:t>„Just </a:t>
            </a:r>
            <a:r>
              <a:rPr lang="cs-CZ" dirty="0" err="1" smtClean="0"/>
              <a:t>because</a:t>
            </a:r>
            <a:r>
              <a:rPr lang="cs-CZ" baseline="0" dirty="0" smtClean="0"/>
              <a:t> </a:t>
            </a:r>
            <a:r>
              <a:rPr lang="cs-CZ" baseline="0" dirty="0" err="1" smtClean="0"/>
              <a:t>you</a:t>
            </a:r>
            <a:r>
              <a:rPr lang="cs-CZ" baseline="0" dirty="0" smtClean="0"/>
              <a:t> are </a:t>
            </a:r>
            <a:r>
              <a:rPr lang="cs-CZ" baseline="0" dirty="0" err="1" smtClean="0"/>
              <a:t>right</a:t>
            </a:r>
            <a:r>
              <a:rPr lang="cs-CZ" baseline="0" dirty="0" smtClean="0"/>
              <a:t> </a:t>
            </a:r>
            <a:r>
              <a:rPr lang="cs-CZ" baseline="0" dirty="0" err="1" smtClean="0"/>
              <a:t>does</a:t>
            </a:r>
            <a:r>
              <a:rPr lang="cs-CZ" baseline="0" dirty="0" smtClean="0"/>
              <a:t> not </a:t>
            </a:r>
            <a:r>
              <a:rPr lang="cs-CZ" baseline="0" dirty="0" err="1" smtClean="0"/>
              <a:t>mean</a:t>
            </a:r>
            <a:r>
              <a:rPr lang="cs-CZ" baseline="0" dirty="0" smtClean="0"/>
              <a:t> </a:t>
            </a:r>
            <a:r>
              <a:rPr lang="cs-CZ" baseline="0" dirty="0" err="1" smtClean="0"/>
              <a:t>that</a:t>
            </a:r>
            <a:r>
              <a:rPr lang="cs-CZ" baseline="0" dirty="0" smtClean="0"/>
              <a:t> I </a:t>
            </a:r>
            <a:r>
              <a:rPr lang="cs-CZ" baseline="0" dirty="0" err="1" smtClean="0"/>
              <a:t>am</a:t>
            </a:r>
            <a:r>
              <a:rPr lang="cs-CZ" baseline="0" dirty="0" smtClean="0"/>
              <a:t> </a:t>
            </a:r>
            <a:r>
              <a:rPr lang="cs-CZ" baseline="0" dirty="0" err="1" smtClean="0"/>
              <a:t>wrong</a:t>
            </a:r>
            <a:r>
              <a:rPr lang="cs-CZ" baseline="0" dirty="0" smtClean="0"/>
              <a:t>“</a:t>
            </a:r>
          </a:p>
          <a:p>
            <a:pPr marL="171450" indent="-171450">
              <a:buFontTx/>
              <a:buChar char="-"/>
            </a:pPr>
            <a:r>
              <a:rPr lang="cs-CZ" dirty="0" err="1" smtClean="0"/>
              <a:t>Different</a:t>
            </a:r>
            <a:r>
              <a:rPr lang="cs-CZ" dirty="0" smtClean="0"/>
              <a:t> </a:t>
            </a:r>
            <a:r>
              <a:rPr lang="cs-CZ" dirty="0" err="1" smtClean="0"/>
              <a:t>ways</a:t>
            </a:r>
            <a:r>
              <a:rPr lang="cs-CZ" dirty="0" smtClean="0"/>
              <a:t> to interpret </a:t>
            </a:r>
            <a:r>
              <a:rPr lang="cs-CZ" dirty="0" err="1" smtClean="0"/>
              <a:t>facts</a:t>
            </a:r>
            <a:endParaRPr lang="cs-CZ" dirty="0" smtClean="0"/>
          </a:p>
          <a:p>
            <a:pPr marL="171450" indent="-171450">
              <a:buFontTx/>
              <a:buChar char="-"/>
            </a:pPr>
            <a:r>
              <a:rPr lang="cs-CZ" dirty="0" err="1" smtClean="0"/>
              <a:t>Recently</a:t>
            </a:r>
            <a:r>
              <a:rPr lang="cs-CZ" dirty="0" smtClean="0"/>
              <a:t> </a:t>
            </a:r>
            <a:r>
              <a:rPr lang="cs-CZ" dirty="0" err="1" smtClean="0"/>
              <a:t>saw</a:t>
            </a:r>
            <a:r>
              <a:rPr lang="cs-CZ" dirty="0" smtClean="0"/>
              <a:t> </a:t>
            </a:r>
            <a:r>
              <a:rPr lang="cs-CZ" dirty="0" err="1" smtClean="0"/>
              <a:t>picture</a:t>
            </a:r>
            <a:r>
              <a:rPr lang="cs-CZ" dirty="0" smtClean="0"/>
              <a:t> </a:t>
            </a:r>
            <a:r>
              <a:rPr lang="cs-CZ" dirty="0" err="1" smtClean="0"/>
              <a:t>somewhere</a:t>
            </a:r>
            <a:r>
              <a:rPr lang="cs-CZ" dirty="0" smtClean="0"/>
              <a:t> </a:t>
            </a:r>
            <a:r>
              <a:rPr lang="cs-CZ" dirty="0" err="1" smtClean="0"/>
              <a:t>alse</a:t>
            </a:r>
            <a:r>
              <a:rPr lang="cs-CZ" dirty="0" smtClean="0"/>
              <a:t>: „</a:t>
            </a:r>
            <a:r>
              <a:rPr lang="cs-CZ" dirty="0" err="1" smtClean="0"/>
              <a:t>One</a:t>
            </a:r>
            <a:r>
              <a:rPr lang="cs-CZ" dirty="0" smtClean="0"/>
              <a:t> </a:t>
            </a:r>
            <a:r>
              <a:rPr lang="cs-CZ" dirty="0" err="1" smtClean="0"/>
              <a:t>of</a:t>
            </a:r>
            <a:r>
              <a:rPr lang="cs-CZ" dirty="0" smtClean="0"/>
              <a:t> these</a:t>
            </a:r>
            <a:r>
              <a:rPr lang="cs-CZ" baseline="0" dirty="0" smtClean="0"/>
              <a:t> </a:t>
            </a:r>
            <a:r>
              <a:rPr lang="cs-CZ" baseline="0" dirty="0" err="1" smtClean="0"/>
              <a:t>people</a:t>
            </a:r>
            <a:r>
              <a:rPr lang="cs-CZ" baseline="0" dirty="0" smtClean="0"/>
              <a:t> IS </a:t>
            </a:r>
            <a:r>
              <a:rPr lang="cs-CZ" baseline="0" dirty="0" err="1" smtClean="0"/>
              <a:t>wrong</a:t>
            </a:r>
            <a:r>
              <a:rPr lang="cs-CZ" baseline="0" dirty="0" smtClean="0"/>
              <a:t>, </a:t>
            </a:r>
            <a:r>
              <a:rPr lang="cs-CZ" baseline="0" dirty="0" err="1" smtClean="0"/>
              <a:t>somebody</a:t>
            </a:r>
            <a:r>
              <a:rPr lang="cs-CZ" baseline="0" dirty="0" smtClean="0"/>
              <a:t> </a:t>
            </a:r>
            <a:r>
              <a:rPr lang="cs-CZ" baseline="0" dirty="0" err="1" smtClean="0"/>
              <a:t>painted</a:t>
            </a:r>
            <a:r>
              <a:rPr lang="cs-CZ" baseline="0" dirty="0" smtClean="0"/>
              <a:t> a 6 </a:t>
            </a:r>
            <a:r>
              <a:rPr lang="cs-CZ" baseline="0" dirty="0" err="1" smtClean="0"/>
              <a:t>or</a:t>
            </a:r>
            <a:r>
              <a:rPr lang="cs-CZ" baseline="0" dirty="0" smtClean="0"/>
              <a:t> 9 and </a:t>
            </a:r>
            <a:r>
              <a:rPr lang="cs-CZ" baseline="0" dirty="0" err="1" smtClean="0"/>
              <a:t>they</a:t>
            </a:r>
            <a:r>
              <a:rPr lang="cs-CZ" baseline="0" dirty="0" smtClean="0"/>
              <a:t> </a:t>
            </a:r>
            <a:r>
              <a:rPr lang="cs-CZ" baseline="0" dirty="0" err="1" smtClean="0"/>
              <a:t>need</a:t>
            </a:r>
            <a:r>
              <a:rPr lang="cs-CZ" baseline="0" dirty="0" smtClean="0"/>
              <a:t> to orient </a:t>
            </a:r>
            <a:r>
              <a:rPr lang="cs-CZ" baseline="0" dirty="0" err="1" smtClean="0"/>
              <a:t>themselves</a:t>
            </a:r>
            <a:r>
              <a:rPr lang="cs-CZ" baseline="0" dirty="0" smtClean="0"/>
              <a:t>, </a:t>
            </a:r>
            <a:r>
              <a:rPr lang="cs-CZ" baseline="0" dirty="0" err="1" smtClean="0"/>
              <a:t>see</a:t>
            </a:r>
            <a:r>
              <a:rPr lang="cs-CZ" baseline="0" dirty="0" smtClean="0"/>
              <a:t> </a:t>
            </a:r>
            <a:r>
              <a:rPr lang="cs-CZ" baseline="0" dirty="0" err="1" smtClean="0"/>
              <a:t>of</a:t>
            </a:r>
            <a:r>
              <a:rPr lang="cs-CZ" baseline="0" dirty="0" smtClean="0"/>
              <a:t> </a:t>
            </a:r>
            <a:r>
              <a:rPr lang="cs-CZ" baseline="0" dirty="0" err="1" smtClean="0"/>
              <a:t>there</a:t>
            </a:r>
            <a:r>
              <a:rPr lang="cs-CZ" baseline="0" dirty="0" smtClean="0"/>
              <a:t> are </a:t>
            </a:r>
            <a:r>
              <a:rPr lang="cs-CZ" baseline="0" dirty="0" err="1" smtClean="0"/>
              <a:t>other</a:t>
            </a:r>
            <a:r>
              <a:rPr lang="cs-CZ" baseline="0" dirty="0" smtClean="0"/>
              <a:t> </a:t>
            </a:r>
            <a:r>
              <a:rPr lang="cs-CZ" baseline="0" dirty="0" err="1" smtClean="0"/>
              <a:t>numbers</a:t>
            </a:r>
            <a:r>
              <a:rPr lang="cs-CZ" baseline="0" dirty="0" smtClean="0"/>
              <a:t> to </a:t>
            </a:r>
            <a:r>
              <a:rPr lang="cs-CZ" baseline="0" dirty="0" err="1" smtClean="0"/>
              <a:t>align</a:t>
            </a:r>
            <a:r>
              <a:rPr lang="cs-CZ" baseline="0" dirty="0" smtClean="0"/>
              <a:t> </a:t>
            </a:r>
            <a:r>
              <a:rPr lang="cs-CZ" baseline="0" dirty="0" err="1" smtClean="0"/>
              <a:t>with</a:t>
            </a:r>
            <a:r>
              <a:rPr lang="cs-CZ" baseline="0" dirty="0" smtClean="0"/>
              <a:t> – </a:t>
            </a:r>
            <a:r>
              <a:rPr lang="cs-CZ" baseline="0" dirty="0" err="1" smtClean="0"/>
              <a:t>maybe</a:t>
            </a:r>
            <a:r>
              <a:rPr lang="cs-CZ" baseline="0" dirty="0" smtClean="0"/>
              <a:t> </a:t>
            </a:r>
            <a:r>
              <a:rPr lang="cs-CZ" baseline="0" dirty="0" err="1" smtClean="0"/>
              <a:t>there</a:t>
            </a:r>
            <a:r>
              <a:rPr lang="cs-CZ" baseline="0" dirty="0" smtClean="0"/>
              <a:t> </a:t>
            </a:r>
            <a:r>
              <a:rPr lang="cs-CZ" baseline="0" dirty="0" err="1" smtClean="0"/>
              <a:t>is</a:t>
            </a:r>
            <a:r>
              <a:rPr lang="cs-CZ" baseline="0" dirty="0" smtClean="0"/>
              <a:t> a </a:t>
            </a:r>
            <a:r>
              <a:rPr lang="cs-CZ" baseline="0" dirty="0" err="1" smtClean="0"/>
              <a:t>driweway</a:t>
            </a:r>
            <a:r>
              <a:rPr lang="cs-CZ" baseline="0" dirty="0" smtClean="0"/>
              <a:t> </a:t>
            </a:r>
            <a:r>
              <a:rPr lang="cs-CZ" baseline="0" dirty="0" err="1" smtClean="0"/>
              <a:t>or</a:t>
            </a:r>
            <a:r>
              <a:rPr lang="cs-CZ" baseline="0" dirty="0" smtClean="0"/>
              <a:t> </a:t>
            </a:r>
            <a:r>
              <a:rPr lang="cs-CZ" baseline="0" dirty="0" err="1" smtClean="0"/>
              <a:t>building</a:t>
            </a:r>
            <a:r>
              <a:rPr lang="cs-CZ" baseline="0" dirty="0" smtClean="0"/>
              <a:t>, </a:t>
            </a:r>
            <a:r>
              <a:rPr lang="cs-CZ" baseline="0" dirty="0" err="1" smtClean="0"/>
              <a:t>maybe</a:t>
            </a:r>
            <a:r>
              <a:rPr lang="cs-CZ" baseline="0" dirty="0" smtClean="0"/>
              <a:t> </a:t>
            </a:r>
            <a:r>
              <a:rPr lang="cs-CZ" baseline="0" dirty="0" err="1" smtClean="0"/>
              <a:t>they</a:t>
            </a:r>
            <a:r>
              <a:rPr lang="cs-CZ" baseline="0" dirty="0" smtClean="0"/>
              <a:t> </a:t>
            </a:r>
            <a:r>
              <a:rPr lang="cs-CZ" baseline="0" dirty="0" err="1" smtClean="0"/>
              <a:t>can</a:t>
            </a:r>
            <a:r>
              <a:rPr lang="cs-CZ" baseline="0" dirty="0" smtClean="0"/>
              <a:t> </a:t>
            </a:r>
            <a:r>
              <a:rPr lang="cs-CZ" baseline="0" dirty="0" err="1" smtClean="0"/>
              <a:t>ask</a:t>
            </a:r>
            <a:r>
              <a:rPr lang="cs-CZ" baseline="0" dirty="0" smtClean="0"/>
              <a:t> </a:t>
            </a:r>
            <a:r>
              <a:rPr lang="cs-CZ" baseline="0" dirty="0" err="1" smtClean="0"/>
              <a:t>somebody</a:t>
            </a:r>
            <a:r>
              <a:rPr lang="cs-CZ" baseline="0" dirty="0" smtClean="0"/>
              <a:t> </a:t>
            </a:r>
            <a:r>
              <a:rPr lang="cs-CZ" baseline="0" dirty="0" err="1" smtClean="0"/>
              <a:t>who</a:t>
            </a:r>
            <a:r>
              <a:rPr lang="cs-CZ" baseline="0" dirty="0" smtClean="0"/>
              <a:t> </a:t>
            </a:r>
            <a:r>
              <a:rPr lang="cs-CZ" baseline="0" dirty="0" err="1" smtClean="0"/>
              <a:t>knows</a:t>
            </a:r>
            <a:r>
              <a:rPr lang="cs-CZ" baseline="0" dirty="0" smtClean="0"/>
              <a:t>. </a:t>
            </a:r>
          </a:p>
        </p:txBody>
      </p:sp>
      <p:sp>
        <p:nvSpPr>
          <p:cNvPr id="4" name="Slide Number Placeholder 3"/>
          <p:cNvSpPr>
            <a:spLocks noGrp="1"/>
          </p:cNvSpPr>
          <p:nvPr>
            <p:ph type="sldNum" sz="quarter" idx="10"/>
          </p:nvPr>
        </p:nvSpPr>
        <p:spPr/>
        <p:txBody>
          <a:bodyPr/>
          <a:lstStyle/>
          <a:p>
            <a:fld id="{393C1DD9-A7A3-48B5-AB76-D7FEAEA3550A}" type="slidenum">
              <a:rPr lang="en-GB" smtClean="0"/>
              <a:t>15</a:t>
            </a:fld>
            <a:endParaRPr lang="en-GB"/>
          </a:p>
        </p:txBody>
      </p:sp>
    </p:spTree>
    <p:extLst>
      <p:ext uri="{BB962C8B-B14F-4D97-AF65-F5344CB8AC3E}">
        <p14:creationId xmlns:p14="http://schemas.microsoft.com/office/powerpoint/2010/main" val="337946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b="1" dirty="0" smtClean="0"/>
              <a:t>contract for the sale of goods</a:t>
            </a:r>
            <a:r>
              <a:rPr lang="en-US" dirty="0" smtClean="0"/>
              <a:t> is governed by the law of the country where the seller has his habitual residence, seat or principal place of business (unless the contract is governed by the </a:t>
            </a:r>
            <a:r>
              <a:rPr lang="en-US" dirty="0" smtClean="0">
                <a:hlinkClick r:id="rId3"/>
              </a:rPr>
              <a:t>UN Sales Convention</a:t>
            </a:r>
            <a:r>
              <a:rPr lang="en-US" dirty="0" smtClean="0"/>
              <a:t> (CISG), but note Art. 4 CISG for the limited scope of the Convention, issues outside the Convention's scope must be determined under the applicable domestic law!),</a:t>
            </a:r>
            <a:endParaRPr lang="cs-CZ" dirty="0" smtClean="0"/>
          </a:p>
          <a:p>
            <a:endParaRPr lang="cs-CZ" sz="1200" b="1" i="0" kern="1200" dirty="0" smtClean="0">
              <a:solidFill>
                <a:schemeClr val="tx1"/>
              </a:solidFill>
              <a:effectLst/>
              <a:latin typeface="+mn-lt"/>
              <a:ea typeface="+mn-ea"/>
              <a:cs typeface="+mn-cs"/>
            </a:endParaRPr>
          </a:p>
          <a:p>
            <a:r>
              <a:rPr lang="cs-CZ" sz="1200" b="1" i="0" kern="1200" dirty="0" smtClean="0">
                <a:solidFill>
                  <a:schemeClr val="tx1"/>
                </a:solidFill>
                <a:effectLst/>
                <a:latin typeface="+mn-lt"/>
                <a:ea typeface="+mn-ea"/>
                <a:cs typeface="+mn-cs"/>
              </a:rPr>
              <a:t>http://www.tradeready.ca/2016/trade-takeaways/know-important-treaty-signing-international-contracts-united-nations-convention-on-contracts-for-the-international-sale-of-goods/</a:t>
            </a:r>
          </a:p>
          <a:p>
            <a:endParaRPr lang="cs-CZ" sz="1200" b="1" i="0" kern="1200" dirty="0" smtClean="0">
              <a:solidFill>
                <a:schemeClr val="tx1"/>
              </a:solidFill>
              <a:effectLst/>
              <a:latin typeface="+mn-lt"/>
              <a:ea typeface="+mn-ea"/>
              <a:cs typeface="+mn-cs"/>
            </a:endParaRPr>
          </a:p>
          <a:p>
            <a:r>
              <a:rPr lang="en-GB" sz="1200" b="1" i="0" kern="1200" dirty="0" smtClean="0">
                <a:solidFill>
                  <a:schemeClr val="tx1"/>
                </a:solidFill>
                <a:effectLst/>
                <a:latin typeface="+mn-lt"/>
                <a:ea typeface="+mn-ea"/>
                <a:cs typeface="+mn-cs"/>
              </a:rPr>
              <a:t>Why is it relevant?</a:t>
            </a:r>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The contract of sale is the backbone of international trade in all countries, irrespective of their legal tradition or level of economic development. The CISG is therefore considered one of the core international trade law conventions whose universal adoption is desirable.</a:t>
            </a:r>
          </a:p>
          <a:p>
            <a:r>
              <a:rPr lang="en-GB" sz="1200" b="0" i="0" kern="1200" dirty="0" smtClean="0">
                <a:solidFill>
                  <a:schemeClr val="tx1"/>
                </a:solidFill>
                <a:effectLst/>
                <a:latin typeface="+mn-lt"/>
                <a:ea typeface="+mn-ea"/>
                <a:cs typeface="+mn-cs"/>
              </a:rPr>
              <a:t>The CISG is the result of a legislative effort that started at the beginning of the twentieth century. The resulting text provides a careful balance between the interests of the buyer and of the seller. It has also inspired contract law reform at the national level.</a:t>
            </a:r>
          </a:p>
          <a:p>
            <a:r>
              <a:rPr lang="en-GB" sz="1200" b="0" i="0" kern="1200" dirty="0" smtClean="0">
                <a:solidFill>
                  <a:schemeClr val="tx1"/>
                </a:solidFill>
                <a:effectLst/>
                <a:latin typeface="+mn-lt"/>
                <a:ea typeface="+mn-ea"/>
                <a:cs typeface="+mn-cs"/>
              </a:rPr>
              <a:t>The adoption of the CISG provides modern, uniform legislation for the international sale of goods that would apply whenever contracts for the sale of goods are concluded between parties with a place of business in Contracting States. In these cases, the CISG would apply directly, avoiding recourse to rules of private international law to determine the law applicable to the contract, adding significantly to the certainty and predictability of international sales contracts.</a:t>
            </a:r>
          </a:p>
          <a:p>
            <a:r>
              <a:rPr lang="en-GB" sz="1200" b="0" i="0" kern="1200" dirty="0" smtClean="0">
                <a:solidFill>
                  <a:schemeClr val="tx1"/>
                </a:solidFill>
                <a:effectLst/>
                <a:latin typeface="+mn-lt"/>
                <a:ea typeface="+mn-ea"/>
                <a:cs typeface="+mn-cs"/>
              </a:rPr>
              <a:t>Moreover, the CISG may apply to a contract for international sale of goods when the rules of private international law point at the law of a Contracting State as the applicable one, or by virtue of the choice of the contractual parties, regardless of whether their places of business are located in a Contracting State. In this latter case, the CISG provides a neutral body of rules that can be easily accepted in light of its transnational nature and of the wide availability of interpretative materials.</a:t>
            </a:r>
          </a:p>
          <a:p>
            <a:r>
              <a:rPr lang="en-GB" sz="1200" b="0" i="0" kern="1200" dirty="0" smtClean="0">
                <a:solidFill>
                  <a:schemeClr val="tx1"/>
                </a:solidFill>
                <a:effectLst/>
                <a:latin typeface="+mn-lt"/>
                <a:ea typeface="+mn-ea"/>
                <a:cs typeface="+mn-cs"/>
              </a:rPr>
              <a:t>Finally, small and medium-sized enterprises as well as traders located in developing countries typically have reduced access to legal advice when negotiating a contract. Thus, they are more vulnerable to problems caused by inadequate treatment in the contract of issues relating to applicable law. The same enterprises and traders may also be the weaker contractual parties and could have difficulties in ensuring that the contractual balance is kept. Those merchants would therefore derive particular benefit from the default application of the fair and uniform regime of the CISG to contracts falling under its scope.</a:t>
            </a:r>
          </a:p>
          <a:p>
            <a:r>
              <a:rPr lang="en-GB" sz="1200" b="1" i="0" kern="1200" dirty="0" smtClean="0">
                <a:solidFill>
                  <a:schemeClr val="tx1"/>
                </a:solidFill>
                <a:effectLst/>
                <a:latin typeface="+mn-lt"/>
                <a:ea typeface="+mn-ea"/>
                <a:cs typeface="+mn-cs"/>
              </a:rPr>
              <a:t>Key provisions</a:t>
            </a:r>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The CISG governs contracts for the international sales of goods between private businesses, excluding sales to consumers and sales of services, as well as sales of certain specified types of goods. It applies to contracts for sale of goods between parties whose places of business are in different Contracting States, or when the rules of private international law lead to the application of the law of a Contracting State. It may also apply by virtue of the parties' choice. Certain matters relating to the international sales of goods, for instance the validity of the contract and the effect of the contract on the property in the goods sold, fall outside the Convention's scope. The second part of the CISG deals with the formation of the contract, which is concluded by the exchange of offer and acceptance. The third part of the CISG deals with the obligations of the parties to the contract. Obligations of the sellers include delivering goods in conformity with the quantity and quality stipulated in the contract, as well as related documents, and transferring the property in the goods. Obligations of the buyer include payment of the price and taking delivery of the goods. In addition, this part provides common rules regarding remedies for breach of the contract. The aggrieved party may require performance, claim damages or avoid the contract in case of fundamental breach. Additional rules regulate passing of risk, anticipatory breach of contract, damages, and exemption from performance of the contract. Finally, while the CISG allows for freedom of form of the contract, States may lodge a declaration requiring the written form.</a:t>
            </a:r>
          </a:p>
          <a:p>
            <a:endParaRPr lang="en-GB" dirty="0"/>
          </a:p>
        </p:txBody>
      </p:sp>
      <p:sp>
        <p:nvSpPr>
          <p:cNvPr id="4" name="Slide Number Placeholder 3"/>
          <p:cNvSpPr>
            <a:spLocks noGrp="1"/>
          </p:cNvSpPr>
          <p:nvPr>
            <p:ph type="sldNum" sz="quarter" idx="10"/>
          </p:nvPr>
        </p:nvSpPr>
        <p:spPr/>
        <p:txBody>
          <a:bodyPr/>
          <a:lstStyle/>
          <a:p>
            <a:fld id="{393C1DD9-A7A3-48B5-AB76-D7FEAEA3550A}" type="slidenum">
              <a:rPr lang="en-GB" smtClean="0"/>
              <a:t>16</a:t>
            </a:fld>
            <a:endParaRPr lang="en-GB"/>
          </a:p>
        </p:txBody>
      </p:sp>
    </p:spTree>
    <p:extLst>
      <p:ext uri="{BB962C8B-B14F-4D97-AF65-F5344CB8AC3E}">
        <p14:creationId xmlns:p14="http://schemas.microsoft.com/office/powerpoint/2010/main" val="2754272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 </a:t>
            </a:r>
            <a:r>
              <a:rPr lang="cs-CZ" dirty="0" err="1" smtClean="0"/>
              <a:t>Getting</a:t>
            </a:r>
            <a:r>
              <a:rPr lang="cs-CZ" dirty="0" smtClean="0"/>
              <a:t> a</a:t>
            </a:r>
            <a:r>
              <a:rPr lang="cs-CZ" baseline="0" dirty="0" smtClean="0"/>
              <a:t> fair </a:t>
            </a:r>
            <a:r>
              <a:rPr lang="cs-CZ" baseline="0" dirty="0" err="1" smtClean="0"/>
              <a:t>contract</a:t>
            </a:r>
            <a:r>
              <a:rPr lang="cs-CZ" baseline="0" dirty="0" smtClean="0"/>
              <a:t> </a:t>
            </a:r>
            <a:r>
              <a:rPr lang="cs-CZ" baseline="0" dirty="0" err="1" smtClean="0"/>
              <a:t>for</a:t>
            </a:r>
            <a:r>
              <a:rPr lang="cs-CZ" baseline="0" dirty="0" smtClean="0"/>
              <a:t> </a:t>
            </a:r>
            <a:r>
              <a:rPr lang="cs-CZ" baseline="0" dirty="0" err="1" smtClean="0"/>
              <a:t>parties</a:t>
            </a:r>
            <a:r>
              <a:rPr lang="cs-CZ" baseline="0" dirty="0" smtClean="0"/>
              <a:t> in </a:t>
            </a:r>
            <a:r>
              <a:rPr lang="cs-CZ" baseline="0" dirty="0" err="1" smtClean="0"/>
              <a:t>developing</a:t>
            </a:r>
            <a:r>
              <a:rPr lang="cs-CZ" baseline="0" dirty="0" smtClean="0"/>
              <a:t> </a:t>
            </a:r>
            <a:r>
              <a:rPr lang="cs-CZ" baseline="0" dirty="0" err="1" smtClean="0"/>
              <a:t>states</a:t>
            </a:r>
            <a:r>
              <a:rPr lang="cs-CZ" baseline="0" dirty="0" smtClean="0"/>
              <a:t> </a:t>
            </a:r>
            <a:r>
              <a:rPr lang="cs-CZ" baseline="0" dirty="0" err="1" smtClean="0"/>
              <a:t>can</a:t>
            </a:r>
            <a:r>
              <a:rPr lang="cs-CZ" baseline="0" dirty="0" smtClean="0"/>
              <a:t> </a:t>
            </a:r>
            <a:r>
              <a:rPr lang="cs-CZ" baseline="0" dirty="0" err="1" smtClean="0"/>
              <a:t>be</a:t>
            </a:r>
            <a:r>
              <a:rPr lang="cs-CZ" baseline="0" dirty="0" smtClean="0"/>
              <a:t> hard (</a:t>
            </a:r>
            <a:r>
              <a:rPr lang="cs-CZ" baseline="0" dirty="0" err="1" smtClean="0"/>
              <a:t>weaker</a:t>
            </a:r>
            <a:r>
              <a:rPr lang="cs-CZ" baseline="0" dirty="0" smtClean="0"/>
              <a:t> </a:t>
            </a:r>
            <a:r>
              <a:rPr lang="cs-CZ" baseline="0" dirty="0" err="1" smtClean="0"/>
              <a:t>negotiating</a:t>
            </a:r>
            <a:r>
              <a:rPr lang="cs-CZ" baseline="0" dirty="0" smtClean="0"/>
              <a:t> </a:t>
            </a:r>
            <a:r>
              <a:rPr lang="cs-CZ" baseline="0" dirty="0" err="1" smtClean="0"/>
              <a:t>position</a:t>
            </a:r>
            <a:r>
              <a:rPr lang="cs-CZ" baseline="0" dirty="0" smtClean="0"/>
              <a:t>)</a:t>
            </a:r>
            <a:endParaRPr lang="cs-CZ" dirty="0"/>
          </a:p>
        </p:txBody>
      </p:sp>
      <p:sp>
        <p:nvSpPr>
          <p:cNvPr id="4" name="Zástupný symbol pro číslo snímku 3"/>
          <p:cNvSpPr>
            <a:spLocks noGrp="1"/>
          </p:cNvSpPr>
          <p:nvPr>
            <p:ph type="sldNum" sz="quarter" idx="10"/>
          </p:nvPr>
        </p:nvSpPr>
        <p:spPr/>
        <p:txBody>
          <a:bodyPr/>
          <a:lstStyle/>
          <a:p>
            <a:fld id="{393C1DD9-A7A3-48B5-AB76-D7FEAEA3550A}" type="slidenum">
              <a:rPr lang="en-GB" smtClean="0"/>
              <a:t>17</a:t>
            </a:fld>
            <a:endParaRPr lang="en-GB"/>
          </a:p>
        </p:txBody>
      </p:sp>
    </p:spTree>
    <p:extLst>
      <p:ext uri="{BB962C8B-B14F-4D97-AF65-F5344CB8AC3E}">
        <p14:creationId xmlns:p14="http://schemas.microsoft.com/office/powerpoint/2010/main" val="672494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err="1" smtClean="0"/>
              <a:t>Avoidance</a:t>
            </a:r>
            <a:r>
              <a:rPr lang="cs-CZ" baseline="0" dirty="0" smtClean="0"/>
              <a:t> – not </a:t>
            </a:r>
            <a:r>
              <a:rPr lang="cs-CZ" baseline="0" dirty="0" err="1" smtClean="0"/>
              <a:t>confronting</a:t>
            </a:r>
            <a:r>
              <a:rPr lang="cs-CZ" baseline="0" dirty="0" smtClean="0"/>
              <a:t> </a:t>
            </a:r>
            <a:r>
              <a:rPr lang="cs-CZ" baseline="0" dirty="0" err="1" smtClean="0"/>
              <a:t>the</a:t>
            </a:r>
            <a:r>
              <a:rPr lang="cs-CZ" baseline="0" dirty="0" smtClean="0"/>
              <a:t> </a:t>
            </a:r>
            <a:r>
              <a:rPr lang="cs-CZ" baseline="0" dirty="0" err="1" smtClean="0"/>
              <a:t>issues</a:t>
            </a:r>
            <a:r>
              <a:rPr lang="cs-CZ" baseline="0" dirty="0" smtClean="0"/>
              <a:t> </a:t>
            </a:r>
            <a:r>
              <a:rPr lang="cs-CZ" baseline="0" dirty="0" err="1" smtClean="0"/>
              <a:t>at</a:t>
            </a:r>
            <a:r>
              <a:rPr lang="cs-CZ" baseline="0" dirty="0" smtClean="0"/>
              <a:t> hand (</a:t>
            </a:r>
            <a:r>
              <a:rPr lang="cs-CZ" baseline="0" dirty="0" err="1" smtClean="0"/>
              <a:t>put</a:t>
            </a:r>
            <a:r>
              <a:rPr lang="cs-CZ" baseline="0" dirty="0" smtClean="0"/>
              <a:t> </a:t>
            </a:r>
            <a:r>
              <a:rPr lang="cs-CZ" baseline="0" dirty="0" err="1" smtClean="0"/>
              <a:t>off</a:t>
            </a:r>
            <a:r>
              <a:rPr lang="cs-CZ" baseline="0" dirty="0" smtClean="0"/>
              <a:t>)</a:t>
            </a:r>
          </a:p>
          <a:p>
            <a:r>
              <a:rPr lang="cs-CZ" baseline="0" dirty="0" err="1" smtClean="0"/>
              <a:t>Negotiation</a:t>
            </a:r>
            <a:r>
              <a:rPr lang="cs-CZ" baseline="0" dirty="0" smtClean="0"/>
              <a:t> = 2 </a:t>
            </a:r>
            <a:r>
              <a:rPr lang="cs-CZ" baseline="0" dirty="0" err="1" smtClean="0"/>
              <a:t>parties</a:t>
            </a:r>
            <a:r>
              <a:rPr lang="cs-CZ" baseline="0" dirty="0" smtClean="0"/>
              <a:t> </a:t>
            </a:r>
            <a:r>
              <a:rPr lang="cs-CZ" baseline="0" dirty="0" err="1" smtClean="0"/>
              <a:t>with</a:t>
            </a:r>
            <a:r>
              <a:rPr lang="cs-CZ" baseline="0" dirty="0" smtClean="0"/>
              <a:t> </a:t>
            </a:r>
            <a:r>
              <a:rPr lang="cs-CZ" baseline="0" dirty="0" err="1" smtClean="0"/>
              <a:t>competing</a:t>
            </a:r>
            <a:r>
              <a:rPr lang="cs-CZ" baseline="0" dirty="0" smtClean="0"/>
              <a:t> </a:t>
            </a:r>
            <a:r>
              <a:rPr lang="cs-CZ" baseline="0" dirty="0" err="1" smtClean="0"/>
              <a:t>or</a:t>
            </a:r>
            <a:r>
              <a:rPr lang="cs-CZ" baseline="0" dirty="0" smtClean="0"/>
              <a:t> </a:t>
            </a:r>
            <a:r>
              <a:rPr lang="cs-CZ" baseline="0" dirty="0" err="1" smtClean="0"/>
              <a:t>conflicting</a:t>
            </a:r>
            <a:r>
              <a:rPr lang="cs-CZ" baseline="0" dirty="0" smtClean="0"/>
              <a:t> </a:t>
            </a:r>
            <a:r>
              <a:rPr lang="cs-CZ" baseline="0" dirty="0" err="1" smtClean="0"/>
              <a:t>interests</a:t>
            </a:r>
            <a:r>
              <a:rPr lang="cs-CZ" baseline="0" dirty="0" smtClean="0"/>
              <a:t>, </a:t>
            </a:r>
            <a:r>
              <a:rPr lang="cs-CZ" baseline="0" dirty="0" err="1" smtClean="0"/>
              <a:t>working</a:t>
            </a:r>
            <a:r>
              <a:rPr lang="cs-CZ" baseline="0" dirty="0" smtClean="0"/>
              <a:t> </a:t>
            </a:r>
            <a:r>
              <a:rPr lang="cs-CZ" baseline="0" dirty="0" err="1" smtClean="0"/>
              <a:t>towards</a:t>
            </a:r>
            <a:r>
              <a:rPr lang="cs-CZ" baseline="0" dirty="0" smtClean="0"/>
              <a:t> </a:t>
            </a:r>
            <a:r>
              <a:rPr lang="cs-CZ" baseline="0" dirty="0" err="1" smtClean="0"/>
              <a:t>agreement</a:t>
            </a:r>
            <a:r>
              <a:rPr lang="cs-CZ" baseline="0" dirty="0" smtClean="0"/>
              <a:t> hw to </a:t>
            </a:r>
            <a:r>
              <a:rPr lang="cs-CZ" baseline="0" dirty="0" err="1" smtClean="0"/>
              <a:t>cooperate</a:t>
            </a:r>
            <a:endParaRPr lang="cs-CZ" baseline="0" dirty="0" smtClean="0"/>
          </a:p>
          <a:p>
            <a:r>
              <a:rPr lang="cs-CZ" baseline="0" dirty="0" smtClean="0"/>
              <a:t>Early </a:t>
            </a:r>
            <a:r>
              <a:rPr lang="cs-CZ" baseline="0" dirty="0" err="1" smtClean="0"/>
              <a:t>neutralexpert</a:t>
            </a:r>
            <a:r>
              <a:rPr lang="cs-CZ" baseline="0" dirty="0" smtClean="0"/>
              <a:t> </a:t>
            </a:r>
            <a:r>
              <a:rPr lang="cs-CZ" baseline="0" dirty="0" err="1" smtClean="0"/>
              <a:t>evaluation</a:t>
            </a:r>
            <a:r>
              <a:rPr lang="cs-CZ" baseline="0" dirty="0" smtClean="0"/>
              <a:t> – use </a:t>
            </a:r>
            <a:r>
              <a:rPr lang="cs-CZ" baseline="0" dirty="0" err="1" smtClean="0"/>
              <a:t>of</a:t>
            </a:r>
            <a:r>
              <a:rPr lang="cs-CZ" baseline="0" dirty="0" smtClean="0"/>
              <a:t> </a:t>
            </a:r>
            <a:r>
              <a:rPr lang="cs-CZ" baseline="0" dirty="0" err="1" smtClean="0"/>
              <a:t>industry</a:t>
            </a:r>
            <a:r>
              <a:rPr lang="cs-CZ" baseline="0" dirty="0" smtClean="0"/>
              <a:t> expert </a:t>
            </a:r>
            <a:r>
              <a:rPr lang="cs-CZ" baseline="0" dirty="0" err="1" smtClean="0"/>
              <a:t>or</a:t>
            </a:r>
            <a:r>
              <a:rPr lang="cs-CZ" baseline="0" dirty="0" smtClean="0"/>
              <a:t> top </a:t>
            </a:r>
            <a:r>
              <a:rPr lang="cs-CZ" baseline="0" dirty="0" err="1" smtClean="0"/>
              <a:t>practicing</a:t>
            </a:r>
            <a:r>
              <a:rPr lang="cs-CZ" baseline="0" dirty="0" smtClean="0"/>
              <a:t> </a:t>
            </a:r>
            <a:r>
              <a:rPr lang="cs-CZ" baseline="0" dirty="0" err="1" smtClean="0"/>
              <a:t>professional</a:t>
            </a:r>
            <a:r>
              <a:rPr lang="cs-CZ" baseline="0" dirty="0" smtClean="0"/>
              <a:t> to </a:t>
            </a:r>
            <a:r>
              <a:rPr lang="cs-CZ" baseline="0" dirty="0" err="1" smtClean="0"/>
              <a:t>function</a:t>
            </a:r>
            <a:r>
              <a:rPr lang="cs-CZ" baseline="0" dirty="0" smtClean="0"/>
              <a:t> as independent </a:t>
            </a:r>
            <a:r>
              <a:rPr lang="cs-CZ" baseline="0" dirty="0" err="1" smtClean="0"/>
              <a:t>reviewer</a:t>
            </a:r>
            <a:r>
              <a:rPr lang="cs-CZ" baseline="0" dirty="0" smtClean="0"/>
              <a:t> and </a:t>
            </a:r>
            <a:r>
              <a:rPr lang="cs-CZ" baseline="0" dirty="0" err="1" smtClean="0"/>
              <a:t>conduct</a:t>
            </a:r>
            <a:r>
              <a:rPr lang="cs-CZ" baseline="0" dirty="0" smtClean="0"/>
              <a:t> </a:t>
            </a:r>
            <a:r>
              <a:rPr lang="cs-CZ" baseline="0" dirty="0" err="1" smtClean="0"/>
              <a:t>unbiased</a:t>
            </a:r>
            <a:r>
              <a:rPr lang="cs-CZ" baseline="0" dirty="0" smtClean="0"/>
              <a:t> </a:t>
            </a:r>
            <a:r>
              <a:rPr lang="cs-CZ" baseline="0" dirty="0" err="1" smtClean="0"/>
              <a:t>evaluation</a:t>
            </a:r>
            <a:r>
              <a:rPr lang="cs-CZ" baseline="0" dirty="0" smtClean="0"/>
              <a:t> </a:t>
            </a:r>
            <a:r>
              <a:rPr lang="cs-CZ" baseline="0" dirty="0" err="1" smtClean="0"/>
              <a:t>of</a:t>
            </a:r>
            <a:r>
              <a:rPr lang="cs-CZ" baseline="0" dirty="0" smtClean="0"/>
              <a:t> </a:t>
            </a:r>
            <a:r>
              <a:rPr lang="cs-CZ" baseline="0" dirty="0" err="1" smtClean="0"/>
              <a:t>the</a:t>
            </a:r>
            <a:r>
              <a:rPr lang="cs-CZ" baseline="0" dirty="0" smtClean="0"/>
              <a:t> </a:t>
            </a:r>
            <a:r>
              <a:rPr lang="cs-CZ" baseline="0" dirty="0" err="1" smtClean="0"/>
              <a:t>burning</a:t>
            </a:r>
            <a:r>
              <a:rPr lang="cs-CZ" baseline="0" dirty="0" smtClean="0"/>
              <a:t> </a:t>
            </a:r>
            <a:r>
              <a:rPr lang="cs-CZ" baseline="0" dirty="0" err="1" smtClean="0"/>
              <a:t>points</a:t>
            </a:r>
            <a:r>
              <a:rPr lang="cs-CZ" baseline="0" dirty="0" smtClean="0"/>
              <a:t> </a:t>
            </a:r>
            <a:r>
              <a:rPr lang="cs-CZ" baseline="0" dirty="0" err="1" smtClean="0"/>
              <a:t>of</a:t>
            </a:r>
            <a:r>
              <a:rPr lang="cs-CZ" baseline="0" dirty="0" smtClean="0"/>
              <a:t> </a:t>
            </a:r>
            <a:r>
              <a:rPr lang="cs-CZ" baseline="0" dirty="0" err="1" smtClean="0"/>
              <a:t>matter</a:t>
            </a:r>
            <a:r>
              <a:rPr lang="cs-CZ" baseline="0" dirty="0" smtClean="0"/>
              <a:t> </a:t>
            </a:r>
            <a:r>
              <a:rPr lang="cs-CZ" baseline="0" dirty="0" err="1" smtClean="0"/>
              <a:t>at</a:t>
            </a:r>
            <a:r>
              <a:rPr lang="cs-CZ" baseline="0" dirty="0" smtClean="0"/>
              <a:t> </a:t>
            </a:r>
            <a:r>
              <a:rPr lang="cs-CZ" baseline="0" dirty="0" err="1" smtClean="0"/>
              <a:t>stake</a:t>
            </a:r>
            <a:r>
              <a:rPr lang="cs-CZ" baseline="0" dirty="0" smtClean="0"/>
              <a:t>.</a:t>
            </a:r>
          </a:p>
          <a:p>
            <a:r>
              <a:rPr lang="cs-CZ" baseline="0" dirty="0" err="1" smtClean="0"/>
              <a:t>Mediation</a:t>
            </a:r>
            <a:r>
              <a:rPr lang="cs-CZ" baseline="0" dirty="0" smtClean="0"/>
              <a:t> – independent </a:t>
            </a:r>
            <a:r>
              <a:rPr lang="cs-CZ" baseline="0" dirty="0" err="1" smtClean="0"/>
              <a:t>thurd</a:t>
            </a:r>
            <a:r>
              <a:rPr lang="cs-CZ" baseline="0" dirty="0" smtClean="0"/>
              <a:t> party </a:t>
            </a:r>
            <a:r>
              <a:rPr lang="cs-CZ" baseline="0" dirty="0" err="1" smtClean="0"/>
              <a:t>mediator</a:t>
            </a:r>
            <a:r>
              <a:rPr lang="cs-CZ" baseline="0" dirty="0" smtClean="0"/>
              <a:t> </a:t>
            </a:r>
            <a:r>
              <a:rPr lang="cs-CZ" baseline="0" dirty="0" err="1" smtClean="0"/>
              <a:t>helps</a:t>
            </a:r>
            <a:r>
              <a:rPr lang="cs-CZ" baseline="0" dirty="0" smtClean="0"/>
              <a:t> </a:t>
            </a:r>
            <a:r>
              <a:rPr lang="cs-CZ" baseline="0" dirty="0" err="1" smtClean="0"/>
              <a:t>parties</a:t>
            </a:r>
            <a:r>
              <a:rPr lang="cs-CZ" baseline="0" dirty="0" smtClean="0"/>
              <a:t> to </a:t>
            </a:r>
            <a:r>
              <a:rPr lang="cs-CZ" baseline="0" dirty="0" err="1" smtClean="0"/>
              <a:t>reach</a:t>
            </a:r>
            <a:r>
              <a:rPr lang="cs-CZ" baseline="0" dirty="0" smtClean="0"/>
              <a:t> settlement, </a:t>
            </a:r>
            <a:r>
              <a:rPr lang="cs-CZ" baseline="0" dirty="0" err="1" smtClean="0"/>
              <a:t>decisions</a:t>
            </a:r>
            <a:r>
              <a:rPr lang="cs-CZ" baseline="0" dirty="0" smtClean="0"/>
              <a:t> made by </a:t>
            </a:r>
            <a:r>
              <a:rPr lang="cs-CZ" baseline="0" dirty="0" err="1" smtClean="0"/>
              <a:t>parties</a:t>
            </a:r>
            <a:endParaRPr lang="cs-CZ" baseline="0" dirty="0" smtClean="0"/>
          </a:p>
          <a:p>
            <a:r>
              <a:rPr lang="cs-CZ" baseline="0" dirty="0" err="1" smtClean="0"/>
              <a:t>Conciliation</a:t>
            </a:r>
            <a:r>
              <a:rPr lang="cs-CZ" baseline="0" dirty="0" smtClean="0"/>
              <a:t> (vyrovnání) – </a:t>
            </a:r>
            <a:r>
              <a:rPr lang="cs-CZ" baseline="0" dirty="0" err="1" smtClean="0"/>
              <a:t>mediator</a:t>
            </a:r>
            <a:r>
              <a:rPr lang="cs-CZ" baseline="0" dirty="0" smtClean="0"/>
              <a:t> </a:t>
            </a:r>
            <a:r>
              <a:rPr lang="cs-CZ" baseline="0" dirty="0" err="1" smtClean="0"/>
              <a:t>is</a:t>
            </a:r>
            <a:r>
              <a:rPr lang="cs-CZ" baseline="0" dirty="0" smtClean="0"/>
              <a:t> more </a:t>
            </a:r>
            <a:r>
              <a:rPr lang="cs-CZ" baseline="0" dirty="0" err="1" smtClean="0"/>
              <a:t>active</a:t>
            </a:r>
            <a:r>
              <a:rPr lang="cs-CZ" baseline="0" dirty="0" smtClean="0"/>
              <a:t>, </a:t>
            </a:r>
            <a:r>
              <a:rPr lang="cs-CZ" baseline="0" dirty="0" err="1" smtClean="0"/>
              <a:t>puts</a:t>
            </a:r>
            <a:r>
              <a:rPr lang="cs-CZ" baseline="0" dirty="0" smtClean="0"/>
              <a:t> </a:t>
            </a:r>
            <a:r>
              <a:rPr lang="cs-CZ" baseline="0" dirty="0" err="1" smtClean="0"/>
              <a:t>suggestions</a:t>
            </a:r>
            <a:r>
              <a:rPr lang="cs-CZ" baseline="0" dirty="0" smtClean="0"/>
              <a:t> </a:t>
            </a:r>
            <a:r>
              <a:rPr lang="cs-CZ" baseline="0" dirty="0" err="1" smtClean="0"/>
              <a:t>of</a:t>
            </a:r>
            <a:r>
              <a:rPr lang="cs-CZ" baseline="0" dirty="0" smtClean="0"/>
              <a:t> </a:t>
            </a:r>
            <a:r>
              <a:rPr lang="cs-CZ" baseline="0" dirty="0" err="1" smtClean="0"/>
              <a:t>compromise</a:t>
            </a:r>
            <a:r>
              <a:rPr lang="cs-CZ" baseline="0" dirty="0" smtClean="0"/>
              <a:t>, </a:t>
            </a:r>
            <a:r>
              <a:rPr lang="cs-CZ" baseline="0" dirty="0" err="1" smtClean="0"/>
              <a:t>otherwise</a:t>
            </a:r>
            <a:r>
              <a:rPr lang="cs-CZ" baseline="0" dirty="0" smtClean="0"/>
              <a:t> </a:t>
            </a:r>
            <a:r>
              <a:rPr lang="cs-CZ" baseline="0" dirty="0" err="1" smtClean="0"/>
              <a:t>similar</a:t>
            </a:r>
            <a:r>
              <a:rPr lang="cs-CZ" baseline="0" dirty="0" smtClean="0"/>
              <a:t> to </a:t>
            </a:r>
            <a:r>
              <a:rPr lang="cs-CZ" baseline="0" dirty="0" err="1" smtClean="0"/>
              <a:t>mediation</a:t>
            </a:r>
            <a:r>
              <a:rPr lang="cs-CZ" baseline="0" dirty="0" smtClean="0"/>
              <a:t>, </a:t>
            </a:r>
            <a:r>
              <a:rPr lang="cs-CZ" baseline="0" dirty="0" err="1" smtClean="0"/>
              <a:t>it‘s</a:t>
            </a:r>
            <a:r>
              <a:rPr lang="cs-CZ" baseline="0" dirty="0" smtClean="0"/>
              <a:t> </a:t>
            </a:r>
            <a:r>
              <a:rPr lang="cs-CZ" baseline="0" dirty="0" err="1" smtClean="0"/>
              <a:t>structured</a:t>
            </a:r>
            <a:r>
              <a:rPr lang="cs-CZ" baseline="0" dirty="0" smtClean="0"/>
              <a:t> to </a:t>
            </a:r>
            <a:r>
              <a:rPr lang="cs-CZ" baseline="0" dirty="0" err="1" smtClean="0"/>
              <a:t>bring</a:t>
            </a:r>
            <a:r>
              <a:rPr lang="cs-CZ" baseline="0" dirty="0" smtClean="0"/>
              <a:t> </a:t>
            </a:r>
            <a:r>
              <a:rPr lang="cs-CZ" baseline="0" dirty="0" err="1" smtClean="0"/>
              <a:t>disputing</a:t>
            </a:r>
            <a:r>
              <a:rPr lang="cs-CZ" baseline="0" dirty="0" smtClean="0"/>
              <a:t> </a:t>
            </a:r>
            <a:r>
              <a:rPr lang="cs-CZ" baseline="0" dirty="0" err="1" smtClean="0"/>
              <a:t>parties</a:t>
            </a:r>
            <a:r>
              <a:rPr lang="cs-CZ" baseline="0" dirty="0" smtClean="0"/>
              <a:t> to </a:t>
            </a:r>
            <a:r>
              <a:rPr lang="cs-CZ" baseline="0" dirty="0" err="1" smtClean="0"/>
              <a:t>acceptable</a:t>
            </a:r>
            <a:r>
              <a:rPr lang="cs-CZ" baseline="0" dirty="0" smtClean="0"/>
              <a:t> </a:t>
            </a:r>
            <a:r>
              <a:rPr lang="cs-CZ" baseline="0" dirty="0" err="1" smtClean="0"/>
              <a:t>agreement</a:t>
            </a:r>
            <a:r>
              <a:rPr lang="cs-CZ" baseline="0" dirty="0" smtClean="0"/>
              <a:t> </a:t>
            </a:r>
            <a:r>
              <a:rPr lang="cs-CZ" baseline="0" dirty="0" err="1" smtClean="0"/>
              <a:t>through</a:t>
            </a:r>
            <a:r>
              <a:rPr lang="cs-CZ" baseline="0" dirty="0" smtClean="0"/>
              <a:t> </a:t>
            </a:r>
            <a:r>
              <a:rPr lang="cs-CZ" baseline="0" dirty="0" err="1" smtClean="0"/>
              <a:t>concessions</a:t>
            </a:r>
            <a:endParaRPr lang="cs-CZ" baseline="0" dirty="0" smtClean="0"/>
          </a:p>
          <a:p>
            <a:r>
              <a:rPr lang="cs-CZ" baseline="0" dirty="0" smtClean="0"/>
              <a:t>Peer </a:t>
            </a:r>
            <a:r>
              <a:rPr lang="cs-CZ" baseline="0" dirty="0" err="1" smtClean="0"/>
              <a:t>review</a:t>
            </a:r>
            <a:r>
              <a:rPr lang="cs-CZ" baseline="0" dirty="0" smtClean="0"/>
              <a:t> panel = </a:t>
            </a:r>
          </a:p>
          <a:p>
            <a:r>
              <a:rPr lang="cs-CZ" dirty="0" err="1" smtClean="0"/>
              <a:t>Peers</a:t>
            </a:r>
            <a:r>
              <a:rPr lang="cs-CZ" dirty="0" smtClean="0"/>
              <a:t> such as </a:t>
            </a:r>
            <a:r>
              <a:rPr lang="cs-CZ" dirty="0" err="1" smtClean="0"/>
              <a:t>managers</a:t>
            </a:r>
            <a:r>
              <a:rPr lang="cs-CZ" dirty="0" smtClean="0"/>
              <a:t> are </a:t>
            </a:r>
            <a:r>
              <a:rPr lang="cs-CZ" dirty="0" err="1" smtClean="0"/>
              <a:t>placed</a:t>
            </a:r>
            <a:r>
              <a:rPr lang="cs-CZ" dirty="0" smtClean="0"/>
              <a:t> in a panel to </a:t>
            </a:r>
            <a:r>
              <a:rPr lang="cs-CZ" dirty="0" err="1" smtClean="0"/>
              <a:t>evalua</a:t>
            </a:r>
            <a:r>
              <a:rPr lang="cs-CZ" baseline="0" dirty="0" smtClean="0"/>
              <a:t> and </a:t>
            </a:r>
            <a:r>
              <a:rPr lang="cs-CZ" baseline="0" dirty="0" err="1" smtClean="0"/>
              <a:t>resolve</a:t>
            </a:r>
            <a:r>
              <a:rPr lang="cs-CZ" baseline="0" dirty="0" smtClean="0"/>
              <a:t> </a:t>
            </a:r>
            <a:r>
              <a:rPr lang="cs-CZ" baseline="0" dirty="0" err="1" smtClean="0"/>
              <a:t>matters</a:t>
            </a:r>
            <a:r>
              <a:rPr lang="cs-CZ" baseline="0" dirty="0" smtClean="0"/>
              <a:t> </a:t>
            </a:r>
            <a:r>
              <a:rPr lang="cs-CZ" baseline="0" dirty="0" err="1" smtClean="0"/>
              <a:t>pertaining</a:t>
            </a:r>
            <a:r>
              <a:rPr lang="cs-CZ" baseline="0" dirty="0" smtClean="0"/>
              <a:t> to </a:t>
            </a:r>
            <a:r>
              <a:rPr lang="cs-CZ" baseline="0" dirty="0" err="1" smtClean="0"/>
              <a:t>their</a:t>
            </a:r>
            <a:r>
              <a:rPr lang="cs-CZ" baseline="0" dirty="0" smtClean="0"/>
              <a:t> </a:t>
            </a:r>
            <a:r>
              <a:rPr lang="cs-CZ" baseline="0" dirty="0" err="1" smtClean="0"/>
              <a:t>colleagues</a:t>
            </a:r>
            <a:endParaRPr lang="cs-CZ" baseline="0" dirty="0" smtClean="0"/>
          </a:p>
          <a:p>
            <a:r>
              <a:rPr lang="cs-CZ" baseline="0" dirty="0" smtClean="0"/>
              <a:t>Ombudsman </a:t>
            </a:r>
          </a:p>
          <a:p>
            <a:endParaRPr lang="cs-CZ" baseline="0" dirty="0" smtClean="0"/>
          </a:p>
          <a:p>
            <a:r>
              <a:rPr lang="cs-CZ" baseline="0" dirty="0" err="1" smtClean="0"/>
              <a:t>Binding</a:t>
            </a:r>
            <a:r>
              <a:rPr lang="cs-CZ" baseline="0" dirty="0" smtClean="0"/>
              <a:t> - </a:t>
            </a:r>
            <a:r>
              <a:rPr lang="en-US" sz="1200" b="0" i="0" kern="1200" dirty="0" smtClean="0">
                <a:solidFill>
                  <a:schemeClr val="tx1"/>
                </a:solidFill>
                <a:effectLst/>
                <a:latin typeface="+mn-lt"/>
                <a:ea typeface="+mn-ea"/>
                <a:cs typeface="+mn-cs"/>
              </a:rPr>
              <a:t>““Binding” is a term used in the legal field to describe an agreement between two parties that is enforceable by law. When one party breaks the terms of the agreement, the other party can take legal action to enforce the agreement.</a:t>
            </a:r>
            <a:endParaRPr lang="cs-CZ" dirty="0" smtClean="0"/>
          </a:p>
          <a:p>
            <a:endParaRPr lang="cs-CZ" dirty="0" smtClean="0"/>
          </a:p>
          <a:p>
            <a:endParaRPr lang="cs-CZ" dirty="0" smtClean="0"/>
          </a:p>
          <a:p>
            <a:r>
              <a:rPr lang="en-GB" dirty="0" smtClean="0"/>
              <a:t>https://www.slideshare.net/ezendu/dispute-resolution-methods</a:t>
            </a:r>
            <a:endParaRPr lang="en-GB" dirty="0"/>
          </a:p>
        </p:txBody>
      </p:sp>
      <p:sp>
        <p:nvSpPr>
          <p:cNvPr id="4" name="Slide Number Placeholder 3"/>
          <p:cNvSpPr>
            <a:spLocks noGrp="1"/>
          </p:cNvSpPr>
          <p:nvPr>
            <p:ph type="sldNum" sz="quarter" idx="10"/>
          </p:nvPr>
        </p:nvSpPr>
        <p:spPr/>
        <p:txBody>
          <a:bodyPr/>
          <a:lstStyle/>
          <a:p>
            <a:fld id="{393C1DD9-A7A3-48B5-AB76-D7FEAEA3550A}" type="slidenum">
              <a:rPr lang="en-GB" smtClean="0"/>
              <a:t>23</a:t>
            </a:fld>
            <a:endParaRPr lang="en-GB"/>
          </a:p>
        </p:txBody>
      </p:sp>
    </p:spTree>
    <p:extLst>
      <p:ext uri="{BB962C8B-B14F-4D97-AF65-F5344CB8AC3E}">
        <p14:creationId xmlns:p14="http://schemas.microsoft.com/office/powerpoint/2010/main" val="4179835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811F6718-DCDD-422D-8C1B-F9AE4B05B842}" type="datetimeFigureOut">
              <a:rPr lang="en-GB" smtClean="0"/>
              <a:t>18/02/2024</a:t>
            </a:fld>
            <a:endParaRPr lang="en-GB"/>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GB"/>
          </a:p>
        </p:txBody>
      </p:sp>
      <p:sp>
        <p:nvSpPr>
          <p:cNvPr id="6" name="Slide Number Placeholder 5"/>
          <p:cNvSpPr>
            <a:spLocks noGrp="1"/>
          </p:cNvSpPr>
          <p:nvPr>
            <p:ph type="sldNum" sz="quarter" idx="12"/>
          </p:nvPr>
        </p:nvSpPr>
        <p:spPr>
          <a:xfrm>
            <a:off x="10469880" y="320040"/>
            <a:ext cx="914400" cy="320040"/>
          </a:xfrm>
        </p:spPr>
        <p:txBody>
          <a:bodyPr/>
          <a:lstStyle/>
          <a:p>
            <a:fld id="{0CA69198-0F36-4A4D-A722-06FC2E79967D}" type="slidenum">
              <a:rPr lang="en-GB" smtClean="0"/>
              <a:t>‹#›</a:t>
            </a:fld>
            <a:endParaRPr lang="en-GB"/>
          </a:p>
        </p:txBody>
      </p:sp>
    </p:spTree>
    <p:extLst>
      <p:ext uri="{BB962C8B-B14F-4D97-AF65-F5344CB8AC3E}">
        <p14:creationId xmlns:p14="http://schemas.microsoft.com/office/powerpoint/2010/main" val="1947317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1F6718-DCDD-422D-8C1B-F9AE4B05B842}" type="datetimeFigureOut">
              <a:rPr lang="en-GB" smtClean="0"/>
              <a:t>18/02/2024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A69198-0F36-4A4D-A722-06FC2E79967D}" type="slidenum">
              <a:rPr lang="en-GB" smtClean="0"/>
              <a:t>‹#›</a:t>
            </a:fld>
            <a:endParaRPr lang="en-GB"/>
          </a:p>
        </p:txBody>
      </p:sp>
    </p:spTree>
    <p:extLst>
      <p:ext uri="{BB962C8B-B14F-4D97-AF65-F5344CB8AC3E}">
        <p14:creationId xmlns:p14="http://schemas.microsoft.com/office/powerpoint/2010/main" val="3995893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811F6718-DCDD-422D-8C1B-F9AE4B05B842}" type="datetimeFigureOut">
              <a:rPr lang="en-GB" smtClean="0"/>
              <a:t>18/02/2024</a:t>
            </a:fld>
            <a:endParaRPr lang="en-GB"/>
          </a:p>
        </p:txBody>
      </p:sp>
      <p:sp>
        <p:nvSpPr>
          <p:cNvPr id="5" name="Footer Placeholder 4"/>
          <p:cNvSpPr>
            <a:spLocks noGrp="1"/>
          </p:cNvSpPr>
          <p:nvPr>
            <p:ph type="ftr" sz="quarter" idx="11"/>
          </p:nvPr>
        </p:nvSpPr>
        <p:spPr>
          <a:xfrm>
            <a:off x="804672" y="6227064"/>
            <a:ext cx="10588752" cy="320040"/>
          </a:xfrm>
        </p:spPr>
        <p:txBody>
          <a:bodyPr/>
          <a:lstStyle/>
          <a:p>
            <a:endParaRPr lang="en-GB"/>
          </a:p>
        </p:txBody>
      </p:sp>
      <p:sp>
        <p:nvSpPr>
          <p:cNvPr id="6" name="Slide Number Placeholder 5"/>
          <p:cNvSpPr>
            <a:spLocks noGrp="1"/>
          </p:cNvSpPr>
          <p:nvPr>
            <p:ph type="sldNum" sz="quarter" idx="12"/>
          </p:nvPr>
        </p:nvSpPr>
        <p:spPr>
          <a:xfrm>
            <a:off x="10469880" y="320040"/>
            <a:ext cx="914400" cy="320040"/>
          </a:xfrm>
        </p:spPr>
        <p:txBody>
          <a:bodyPr/>
          <a:lstStyle/>
          <a:p>
            <a:fld id="{0CA69198-0F36-4A4D-A722-06FC2E79967D}" type="slidenum">
              <a:rPr lang="en-GB" smtClean="0"/>
              <a:t>‹#›</a:t>
            </a:fld>
            <a:endParaRPr lang="en-GB"/>
          </a:p>
        </p:txBody>
      </p:sp>
    </p:spTree>
    <p:extLst>
      <p:ext uri="{BB962C8B-B14F-4D97-AF65-F5344CB8AC3E}">
        <p14:creationId xmlns:p14="http://schemas.microsoft.com/office/powerpoint/2010/main" val="2561735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1F6718-DCDD-422D-8C1B-F9AE4B05B842}" type="datetimeFigureOut">
              <a:rPr lang="en-GB" smtClean="0"/>
              <a:t>18/02/2024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A69198-0F36-4A4D-A722-06FC2E79967D}" type="slidenum">
              <a:rPr lang="en-GB" smtClean="0"/>
              <a:t>‹#›</a:t>
            </a:fld>
            <a:endParaRPr lang="en-GB"/>
          </a:p>
        </p:txBody>
      </p:sp>
    </p:spTree>
    <p:extLst>
      <p:ext uri="{BB962C8B-B14F-4D97-AF65-F5344CB8AC3E}">
        <p14:creationId xmlns:p14="http://schemas.microsoft.com/office/powerpoint/2010/main" val="1709388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04672" y="320040"/>
            <a:ext cx="3657600" cy="320040"/>
          </a:xfrm>
        </p:spPr>
        <p:txBody>
          <a:bodyPr/>
          <a:lstStyle/>
          <a:p>
            <a:fld id="{811F6718-DCDD-422D-8C1B-F9AE4B05B842}" type="datetimeFigureOut">
              <a:rPr lang="en-GB" smtClean="0"/>
              <a:t>18/02/2024</a:t>
            </a:fld>
            <a:endParaRPr lang="en-GB"/>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GB"/>
          </a:p>
        </p:txBody>
      </p:sp>
      <p:sp>
        <p:nvSpPr>
          <p:cNvPr id="6" name="Slide Number Placeholder 5"/>
          <p:cNvSpPr>
            <a:spLocks noGrp="1"/>
          </p:cNvSpPr>
          <p:nvPr>
            <p:ph type="sldNum" sz="quarter" idx="12"/>
          </p:nvPr>
        </p:nvSpPr>
        <p:spPr>
          <a:xfrm>
            <a:off x="10469880" y="320040"/>
            <a:ext cx="914400" cy="320040"/>
          </a:xfrm>
        </p:spPr>
        <p:txBody>
          <a:bodyPr/>
          <a:lstStyle/>
          <a:p>
            <a:fld id="{0CA69198-0F36-4A4D-A722-06FC2E79967D}" type="slidenum">
              <a:rPr lang="en-GB" smtClean="0"/>
              <a:t>‹#›</a:t>
            </a:fld>
            <a:endParaRPr lang="en-GB"/>
          </a:p>
        </p:txBody>
      </p:sp>
    </p:spTree>
    <p:extLst>
      <p:ext uri="{BB962C8B-B14F-4D97-AF65-F5344CB8AC3E}">
        <p14:creationId xmlns:p14="http://schemas.microsoft.com/office/powerpoint/2010/main" val="3777363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811F6718-DCDD-422D-8C1B-F9AE4B05B842}" type="datetimeFigureOut">
              <a:rPr lang="en-GB" smtClean="0"/>
              <a:t>18/02/2024</a:t>
            </a:fld>
            <a:endParaRPr lang="en-GB"/>
          </a:p>
        </p:txBody>
      </p:sp>
      <p:sp>
        <p:nvSpPr>
          <p:cNvPr id="6" name="Footer Placeholder 5"/>
          <p:cNvSpPr>
            <a:spLocks noGrp="1"/>
          </p:cNvSpPr>
          <p:nvPr>
            <p:ph type="ftr" sz="quarter" idx="11"/>
          </p:nvPr>
        </p:nvSpPr>
        <p:spPr>
          <a:xfrm>
            <a:off x="804672" y="6227064"/>
            <a:ext cx="10588752" cy="320040"/>
          </a:xfrm>
        </p:spPr>
        <p:txBody>
          <a:bodyPr/>
          <a:lstStyle/>
          <a:p>
            <a:endParaRPr lang="en-GB"/>
          </a:p>
        </p:txBody>
      </p:sp>
      <p:sp>
        <p:nvSpPr>
          <p:cNvPr id="7" name="Slide Number Placeholder 6"/>
          <p:cNvSpPr>
            <a:spLocks noGrp="1"/>
          </p:cNvSpPr>
          <p:nvPr>
            <p:ph type="sldNum" sz="quarter" idx="12"/>
          </p:nvPr>
        </p:nvSpPr>
        <p:spPr>
          <a:xfrm>
            <a:off x="10469880" y="320040"/>
            <a:ext cx="914400" cy="320040"/>
          </a:xfrm>
        </p:spPr>
        <p:txBody>
          <a:bodyPr/>
          <a:lstStyle/>
          <a:p>
            <a:fld id="{0CA69198-0F36-4A4D-A722-06FC2E79967D}" type="slidenum">
              <a:rPr lang="en-GB" smtClean="0"/>
              <a:t>‹#›</a:t>
            </a:fld>
            <a:endParaRPr lang="en-GB"/>
          </a:p>
        </p:txBody>
      </p:sp>
    </p:spTree>
    <p:extLst>
      <p:ext uri="{BB962C8B-B14F-4D97-AF65-F5344CB8AC3E}">
        <p14:creationId xmlns:p14="http://schemas.microsoft.com/office/powerpoint/2010/main" val="181930616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811F6718-DCDD-422D-8C1B-F9AE4B05B842}" type="datetimeFigureOut">
              <a:rPr lang="en-GB" smtClean="0"/>
              <a:t>18/02/2024</a:t>
            </a:fld>
            <a:endParaRPr lang="en-GB"/>
          </a:p>
        </p:txBody>
      </p:sp>
      <p:sp>
        <p:nvSpPr>
          <p:cNvPr id="8" name="Footer Placeholder 7"/>
          <p:cNvSpPr>
            <a:spLocks noGrp="1"/>
          </p:cNvSpPr>
          <p:nvPr>
            <p:ph type="ftr" sz="quarter" idx="11"/>
          </p:nvPr>
        </p:nvSpPr>
        <p:spPr>
          <a:xfrm>
            <a:off x="804672" y="6227064"/>
            <a:ext cx="10588752" cy="320040"/>
          </a:xfrm>
        </p:spPr>
        <p:txBody>
          <a:bodyPr/>
          <a:lstStyle/>
          <a:p>
            <a:endParaRPr lang="en-GB"/>
          </a:p>
        </p:txBody>
      </p:sp>
      <p:sp>
        <p:nvSpPr>
          <p:cNvPr id="9" name="Slide Number Placeholder 8"/>
          <p:cNvSpPr>
            <a:spLocks noGrp="1"/>
          </p:cNvSpPr>
          <p:nvPr>
            <p:ph type="sldNum" sz="quarter" idx="12"/>
          </p:nvPr>
        </p:nvSpPr>
        <p:spPr>
          <a:xfrm>
            <a:off x="10469880" y="320040"/>
            <a:ext cx="914400" cy="320040"/>
          </a:xfrm>
        </p:spPr>
        <p:txBody>
          <a:bodyPr/>
          <a:lstStyle/>
          <a:p>
            <a:fld id="{0CA69198-0F36-4A4D-A722-06FC2E79967D}" type="slidenum">
              <a:rPr lang="en-GB" smtClean="0"/>
              <a:t>‹#›</a:t>
            </a:fld>
            <a:endParaRPr lang="en-GB"/>
          </a:p>
        </p:txBody>
      </p:sp>
    </p:spTree>
    <p:extLst>
      <p:ext uri="{BB962C8B-B14F-4D97-AF65-F5344CB8AC3E}">
        <p14:creationId xmlns:p14="http://schemas.microsoft.com/office/powerpoint/2010/main" val="3952848459"/>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11F6718-DCDD-422D-8C1B-F9AE4B05B842}" type="datetimeFigureOut">
              <a:rPr lang="en-GB" smtClean="0"/>
              <a:t>18/02/2024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CA69198-0F36-4A4D-A722-06FC2E79967D}" type="slidenum">
              <a:rPr lang="en-GB" smtClean="0"/>
              <a:t>‹#›</a:t>
            </a:fld>
            <a:endParaRPr lang="en-GB"/>
          </a:p>
        </p:txBody>
      </p:sp>
    </p:spTree>
    <p:extLst>
      <p:ext uri="{BB962C8B-B14F-4D97-AF65-F5344CB8AC3E}">
        <p14:creationId xmlns:p14="http://schemas.microsoft.com/office/powerpoint/2010/main" val="3774576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811F6718-DCDD-422D-8C1B-F9AE4B05B842}" type="datetimeFigureOut">
              <a:rPr lang="en-GB" smtClean="0"/>
              <a:t>18/02/2024</a:t>
            </a:fld>
            <a:endParaRPr lang="en-GB"/>
          </a:p>
        </p:txBody>
      </p:sp>
      <p:sp>
        <p:nvSpPr>
          <p:cNvPr id="3" name="Footer Placeholder 2"/>
          <p:cNvSpPr>
            <a:spLocks noGrp="1"/>
          </p:cNvSpPr>
          <p:nvPr>
            <p:ph type="ftr" sz="quarter" idx="11"/>
          </p:nvPr>
        </p:nvSpPr>
        <p:spPr>
          <a:xfrm>
            <a:off x="804672" y="6227064"/>
            <a:ext cx="10588752" cy="320040"/>
          </a:xfrm>
        </p:spPr>
        <p:txBody>
          <a:bodyPr/>
          <a:lstStyle/>
          <a:p>
            <a:endParaRPr lang="en-GB"/>
          </a:p>
        </p:txBody>
      </p:sp>
      <p:sp>
        <p:nvSpPr>
          <p:cNvPr id="4" name="Slide Number Placeholder 3"/>
          <p:cNvSpPr>
            <a:spLocks noGrp="1"/>
          </p:cNvSpPr>
          <p:nvPr>
            <p:ph type="sldNum" sz="quarter" idx="12"/>
          </p:nvPr>
        </p:nvSpPr>
        <p:spPr>
          <a:xfrm>
            <a:off x="10469880" y="320040"/>
            <a:ext cx="914400" cy="320040"/>
          </a:xfrm>
        </p:spPr>
        <p:txBody>
          <a:bodyPr/>
          <a:lstStyle/>
          <a:p>
            <a:fld id="{0CA69198-0F36-4A4D-A722-06FC2E79967D}" type="slidenum">
              <a:rPr lang="en-GB" smtClean="0"/>
              <a:t>‹#›</a:t>
            </a:fld>
            <a:endParaRPr lang="en-GB"/>
          </a:p>
        </p:txBody>
      </p:sp>
    </p:spTree>
    <p:extLst>
      <p:ext uri="{BB962C8B-B14F-4D97-AF65-F5344CB8AC3E}">
        <p14:creationId xmlns:p14="http://schemas.microsoft.com/office/powerpoint/2010/main" val="169689770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11F6718-DCDD-422D-8C1B-F9AE4B05B842}" type="datetimeFigureOut">
              <a:rPr lang="en-GB" smtClean="0"/>
              <a:t>18/02/2024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A69198-0F36-4A4D-A722-06FC2E79967D}" type="slidenum">
              <a:rPr lang="en-GB" smtClean="0"/>
              <a:t>‹#›</a:t>
            </a:fld>
            <a:endParaRPr lang="en-GB"/>
          </a:p>
        </p:txBody>
      </p:sp>
    </p:spTree>
    <p:extLst>
      <p:ext uri="{BB962C8B-B14F-4D97-AF65-F5344CB8AC3E}">
        <p14:creationId xmlns:p14="http://schemas.microsoft.com/office/powerpoint/2010/main" val="898903435"/>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04672" y="320040"/>
            <a:ext cx="3657600" cy="320040"/>
          </a:xfrm>
        </p:spPr>
        <p:txBody>
          <a:bodyPr/>
          <a:lstStyle/>
          <a:p>
            <a:fld id="{811F6718-DCDD-422D-8C1B-F9AE4B05B842}" type="datetimeFigureOut">
              <a:rPr lang="en-GB" smtClean="0"/>
              <a:t>18/02/2024</a:t>
            </a:fld>
            <a:endParaRPr lang="en-GB"/>
          </a:p>
        </p:txBody>
      </p:sp>
      <p:sp>
        <p:nvSpPr>
          <p:cNvPr id="6" name="Footer Placeholder 5"/>
          <p:cNvSpPr>
            <a:spLocks noGrp="1"/>
          </p:cNvSpPr>
          <p:nvPr>
            <p:ph type="ftr" sz="quarter" idx="11"/>
          </p:nvPr>
        </p:nvSpPr>
        <p:spPr>
          <a:xfrm>
            <a:off x="804672" y="6227064"/>
            <a:ext cx="5942203" cy="320040"/>
          </a:xfrm>
        </p:spPr>
        <p:txBody>
          <a:bodyPr/>
          <a:lstStyle/>
          <a:p>
            <a:endParaRPr lang="en-GB"/>
          </a:p>
        </p:txBody>
      </p:sp>
      <p:sp>
        <p:nvSpPr>
          <p:cNvPr id="7" name="Slide Number Placeholder 6"/>
          <p:cNvSpPr>
            <a:spLocks noGrp="1"/>
          </p:cNvSpPr>
          <p:nvPr>
            <p:ph type="sldNum" sz="quarter" idx="12"/>
          </p:nvPr>
        </p:nvSpPr>
        <p:spPr>
          <a:xfrm>
            <a:off x="5828377" y="320040"/>
            <a:ext cx="914400" cy="320040"/>
          </a:xfrm>
        </p:spPr>
        <p:txBody>
          <a:bodyPr/>
          <a:lstStyle/>
          <a:p>
            <a:fld id="{0CA69198-0F36-4A4D-A722-06FC2E79967D}" type="slidenum">
              <a:rPr lang="en-GB" smtClean="0"/>
              <a:t>‹#›</a:t>
            </a:fld>
            <a:endParaRPr lang="en-GB"/>
          </a:p>
        </p:txBody>
      </p:sp>
    </p:spTree>
    <p:extLst>
      <p:ext uri="{BB962C8B-B14F-4D97-AF65-F5344CB8AC3E}">
        <p14:creationId xmlns:p14="http://schemas.microsoft.com/office/powerpoint/2010/main" val="1045851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811F6718-DCDD-422D-8C1B-F9AE4B05B842}" type="datetimeFigureOut">
              <a:rPr lang="en-GB" smtClean="0"/>
              <a:t>18/02/2024</a:t>
            </a:fld>
            <a:endParaRPr lang="en-GB"/>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0CA69198-0F36-4A4D-A722-06FC2E79967D}" type="slidenum">
              <a:rPr lang="en-GB" smtClean="0"/>
              <a:t>‹#›</a:t>
            </a:fld>
            <a:endParaRPr lang="en-GB"/>
          </a:p>
        </p:txBody>
      </p:sp>
    </p:spTree>
    <p:extLst>
      <p:ext uri="{BB962C8B-B14F-4D97-AF65-F5344CB8AC3E}">
        <p14:creationId xmlns:p14="http://schemas.microsoft.com/office/powerpoint/2010/main" val="2517342408"/>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vagnerova.paja@gmail.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5.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5.xml"/><Relationship Id="rId5" Type="http://schemas.openxmlformats.org/officeDocument/2006/relationships/image" Target="../media/image4.jp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cs-CZ" dirty="0" smtClean="0"/>
              <a:t>INTRODUCTION TO COURSE</a:t>
            </a:r>
            <a:endParaRPr lang="en-GB" dirty="0"/>
          </a:p>
        </p:txBody>
      </p:sp>
      <p:sp>
        <p:nvSpPr>
          <p:cNvPr id="3" name="Subtitle 2"/>
          <p:cNvSpPr>
            <a:spLocks noGrp="1"/>
          </p:cNvSpPr>
          <p:nvPr>
            <p:ph type="subTitle" idx="1"/>
          </p:nvPr>
        </p:nvSpPr>
        <p:spPr/>
        <p:txBody>
          <a:bodyPr/>
          <a:lstStyle/>
          <a:p>
            <a:r>
              <a:rPr lang="cs-CZ" dirty="0" smtClean="0"/>
              <a:t>20 </a:t>
            </a:r>
            <a:r>
              <a:rPr lang="cs-CZ" dirty="0" err="1" smtClean="0"/>
              <a:t>February</a:t>
            </a:r>
            <a:r>
              <a:rPr lang="cs-CZ" dirty="0" smtClean="0"/>
              <a:t> 2024</a:t>
            </a:r>
            <a:endParaRPr lang="cs-CZ" dirty="0" smtClean="0"/>
          </a:p>
          <a:p>
            <a:r>
              <a:rPr lang="cs-CZ" b="1" dirty="0" smtClean="0"/>
              <a:t>Pavlína Vágnerová</a:t>
            </a:r>
          </a:p>
        </p:txBody>
      </p:sp>
    </p:spTree>
    <p:extLst>
      <p:ext uri="{BB962C8B-B14F-4D97-AF65-F5344CB8AC3E}">
        <p14:creationId xmlns:p14="http://schemas.microsoft.com/office/powerpoint/2010/main" val="5708146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sz="4000" dirty="0" err="1" smtClean="0">
                <a:latin typeface="Britannic Bold" panose="020B0903060703020204" pitchFamily="34" charset="0"/>
              </a:rPr>
              <a:t>Active</a:t>
            </a:r>
            <a:r>
              <a:rPr lang="cs-CZ" sz="4000" dirty="0" smtClean="0">
                <a:latin typeface="Britannic Bold" panose="020B0903060703020204" pitchFamily="34" charset="0"/>
              </a:rPr>
              <a:t> </a:t>
            </a:r>
            <a:r>
              <a:rPr lang="cs-CZ" sz="4000" dirty="0" err="1" smtClean="0">
                <a:latin typeface="Britannic Bold" panose="020B0903060703020204" pitchFamily="34" charset="0"/>
              </a:rPr>
              <a:t>participation</a:t>
            </a:r>
            <a:endParaRPr lang="en-GB" sz="4000" dirty="0">
              <a:latin typeface="Britannic Bold" panose="020B0903060703020204" pitchFamily="34" charset="0"/>
            </a:endParaRPr>
          </a:p>
        </p:txBody>
      </p:sp>
      <p:sp>
        <p:nvSpPr>
          <p:cNvPr id="3" name="Content Placeholder 2"/>
          <p:cNvSpPr>
            <a:spLocks noGrp="1"/>
          </p:cNvSpPr>
          <p:nvPr>
            <p:ph idx="1"/>
          </p:nvPr>
        </p:nvSpPr>
        <p:spPr>
          <a:xfrm>
            <a:off x="5100159" y="1690154"/>
            <a:ext cx="6256689" cy="3485350"/>
          </a:xfrm>
        </p:spPr>
        <p:txBody>
          <a:bodyPr>
            <a:normAutofit/>
          </a:bodyPr>
          <a:lstStyle/>
          <a:p>
            <a:pPr marL="422275" indent="-422275"/>
            <a:r>
              <a:rPr lang="cs-CZ" sz="2400" dirty="0" err="1" smtClean="0"/>
              <a:t>Participation</a:t>
            </a:r>
            <a:r>
              <a:rPr lang="cs-CZ" sz="2400" dirty="0" smtClean="0"/>
              <a:t> </a:t>
            </a:r>
            <a:r>
              <a:rPr lang="cs-CZ" sz="2400" dirty="0" err="1" smtClean="0"/>
              <a:t>during</a:t>
            </a:r>
            <a:r>
              <a:rPr lang="cs-CZ" sz="2400" dirty="0" smtClean="0"/>
              <a:t> </a:t>
            </a:r>
            <a:r>
              <a:rPr lang="cs-CZ" sz="2400" dirty="0" err="1" smtClean="0"/>
              <a:t>lessons</a:t>
            </a:r>
            <a:r>
              <a:rPr lang="cs-CZ" sz="2400" dirty="0" smtClean="0"/>
              <a:t> – </a:t>
            </a:r>
            <a:r>
              <a:rPr lang="cs-CZ" sz="2400" dirty="0" err="1" smtClean="0"/>
              <a:t>ask</a:t>
            </a:r>
            <a:r>
              <a:rPr lang="cs-CZ" sz="2400" dirty="0" smtClean="0"/>
              <a:t>, </a:t>
            </a:r>
            <a:r>
              <a:rPr lang="cs-CZ" sz="2400" dirty="0" err="1" smtClean="0"/>
              <a:t>speak</a:t>
            </a:r>
            <a:r>
              <a:rPr lang="cs-CZ" sz="2400" dirty="0" smtClean="0"/>
              <a:t>, </a:t>
            </a:r>
            <a:r>
              <a:rPr lang="cs-CZ" sz="2400" dirty="0" err="1" smtClean="0"/>
              <a:t>share</a:t>
            </a:r>
            <a:endParaRPr lang="cs-CZ" sz="2400" dirty="0" smtClean="0"/>
          </a:p>
          <a:p>
            <a:pPr marL="422275" indent="-422275"/>
            <a:r>
              <a:rPr lang="cs-CZ" sz="2400" dirty="0" err="1" smtClean="0"/>
              <a:t>Additional</a:t>
            </a:r>
            <a:r>
              <a:rPr lang="cs-CZ" sz="2400" dirty="0" smtClean="0"/>
              <a:t> </a:t>
            </a:r>
            <a:r>
              <a:rPr lang="cs-CZ" sz="2400" dirty="0" err="1" smtClean="0"/>
              <a:t>readings</a:t>
            </a:r>
            <a:r>
              <a:rPr lang="cs-CZ" sz="2400" dirty="0" smtClean="0"/>
              <a:t> as </a:t>
            </a:r>
            <a:r>
              <a:rPr lang="cs-CZ" sz="2400" dirty="0" err="1" smtClean="0"/>
              <a:t>preparation</a:t>
            </a:r>
            <a:r>
              <a:rPr lang="cs-CZ" sz="2400" dirty="0" smtClean="0"/>
              <a:t> </a:t>
            </a:r>
            <a:r>
              <a:rPr lang="cs-CZ" sz="2400" dirty="0" err="1" smtClean="0"/>
              <a:t>for</a:t>
            </a:r>
            <a:r>
              <a:rPr lang="cs-CZ" sz="2400" dirty="0" smtClean="0"/>
              <a:t> case </a:t>
            </a:r>
            <a:r>
              <a:rPr lang="cs-CZ" sz="2400" dirty="0" err="1" smtClean="0"/>
              <a:t>studies</a:t>
            </a:r>
            <a:r>
              <a:rPr lang="cs-CZ" sz="2400" dirty="0" smtClean="0"/>
              <a:t> and </a:t>
            </a:r>
            <a:r>
              <a:rPr lang="cs-CZ" sz="2400" dirty="0" err="1" smtClean="0"/>
              <a:t>simulations</a:t>
            </a:r>
            <a:endParaRPr lang="cs-CZ" sz="2400" dirty="0" smtClean="0"/>
          </a:p>
          <a:p>
            <a:pPr marL="422275" indent="-422275"/>
            <a:r>
              <a:rPr lang="cs-CZ" sz="2400" dirty="0" err="1" smtClean="0"/>
              <a:t>Reflections</a:t>
            </a:r>
            <a:r>
              <a:rPr lang="cs-CZ" sz="2400" dirty="0" smtClean="0"/>
              <a:t> </a:t>
            </a:r>
            <a:r>
              <a:rPr lang="cs-CZ" sz="2400" dirty="0"/>
              <a:t>on </a:t>
            </a:r>
            <a:r>
              <a:rPr lang="cs-CZ" sz="2400" dirty="0" err="1" smtClean="0"/>
              <a:t>interactive</a:t>
            </a:r>
            <a:r>
              <a:rPr lang="cs-CZ" sz="2400" dirty="0" smtClean="0"/>
              <a:t> </a:t>
            </a:r>
            <a:r>
              <a:rPr lang="cs-CZ" sz="2400" dirty="0" err="1" smtClean="0"/>
              <a:t>activities</a:t>
            </a:r>
            <a:endParaRPr lang="cs-CZ" sz="2400" dirty="0"/>
          </a:p>
        </p:txBody>
      </p:sp>
    </p:spTree>
    <p:extLst>
      <p:ext uri="{BB962C8B-B14F-4D97-AF65-F5344CB8AC3E}">
        <p14:creationId xmlns:p14="http://schemas.microsoft.com/office/powerpoint/2010/main" val="29298267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p:cNvSpPr>
          <p:nvPr>
            <p:ph type="title"/>
          </p:nvPr>
        </p:nvSpPr>
        <p:spPr>
          <a:prstGeom prst="rect">
            <a:avLst/>
          </a:prstGeom>
        </p:spPr>
        <p:txBody>
          <a:bodyPr/>
          <a:lstStyle/>
          <a:p>
            <a:r>
              <a:rPr sz="4000" dirty="0"/>
              <a:t>Harvard Negotiation Game</a:t>
            </a:r>
          </a:p>
        </p:txBody>
      </p:sp>
      <p:sp>
        <p:nvSpPr>
          <p:cNvPr id="137" name="Shape 137"/>
          <p:cNvSpPr>
            <a:spLocks noGrp="1"/>
          </p:cNvSpPr>
          <p:nvPr>
            <p:ph idx="1"/>
          </p:nvPr>
        </p:nvSpPr>
        <p:spPr>
          <a:xfrm>
            <a:off x="5099036" y="834189"/>
            <a:ext cx="6281873" cy="5438274"/>
          </a:xfrm>
          <a:prstGeom prst="rect">
            <a:avLst/>
          </a:prstGeom>
        </p:spPr>
        <p:txBody>
          <a:bodyPr>
            <a:noAutofit/>
          </a:bodyPr>
          <a:lstStyle/>
          <a:p>
            <a:pPr marL="355600" indent="-355600"/>
            <a:r>
              <a:rPr sz="2400" dirty="0" smtClean="0"/>
              <a:t>Practical training course </a:t>
            </a:r>
          </a:p>
          <a:p>
            <a:pPr marL="355600" indent="-355600"/>
            <a:r>
              <a:rPr lang="cs-CZ" sz="2400" dirty="0" err="1" smtClean="0"/>
              <a:t>Multi</a:t>
            </a:r>
            <a:r>
              <a:rPr lang="cs-CZ" sz="2400" dirty="0" smtClean="0"/>
              <a:t>-party </a:t>
            </a:r>
            <a:r>
              <a:rPr lang="cs-CZ" sz="2400" dirty="0" err="1" smtClean="0"/>
              <a:t>negotiation</a:t>
            </a:r>
            <a:r>
              <a:rPr lang="cs-CZ" sz="2400" dirty="0" smtClean="0"/>
              <a:t> - s</a:t>
            </a:r>
            <a:r>
              <a:rPr sz="2400" dirty="0" err="1" smtClean="0"/>
              <a:t>everal</a:t>
            </a:r>
            <a:r>
              <a:rPr sz="2400" dirty="0" smtClean="0"/>
              <a:t> </a:t>
            </a:r>
            <a:r>
              <a:rPr sz="2400" dirty="0"/>
              <a:t>groups, various goals</a:t>
            </a:r>
          </a:p>
          <a:p>
            <a:pPr marL="355600" indent="-355600"/>
            <a:r>
              <a:rPr sz="2400" dirty="0"/>
              <a:t>Length </a:t>
            </a:r>
            <a:r>
              <a:rPr sz="2400" dirty="0" smtClean="0"/>
              <a:t>app</a:t>
            </a:r>
            <a:r>
              <a:rPr lang="cs-CZ" sz="2400" dirty="0" err="1" smtClean="0"/>
              <a:t>rox</a:t>
            </a:r>
            <a:r>
              <a:rPr sz="2400" dirty="0" smtClean="0"/>
              <a:t>. </a:t>
            </a:r>
            <a:r>
              <a:rPr sz="2400" dirty="0"/>
              <a:t>2 hours </a:t>
            </a:r>
            <a:r>
              <a:rPr lang="cs-CZ" sz="2400" dirty="0" smtClean="0"/>
              <a:t>+ </a:t>
            </a:r>
            <a:r>
              <a:rPr lang="cs-CZ" sz="2400" dirty="0" err="1" smtClean="0"/>
              <a:t>reflection</a:t>
            </a:r>
            <a:endParaRPr lang="cs-CZ" sz="2400" dirty="0" smtClean="0"/>
          </a:p>
          <a:p>
            <a:pPr marL="355600" indent="-355600"/>
            <a:r>
              <a:rPr lang="cs-CZ" sz="2400" dirty="0" err="1" smtClean="0"/>
              <a:t>Room</a:t>
            </a:r>
            <a:r>
              <a:rPr lang="cs-CZ" sz="2400" dirty="0" smtClean="0"/>
              <a:t> </a:t>
            </a:r>
            <a:r>
              <a:rPr lang="cs-CZ" sz="2400" dirty="0" err="1"/>
              <a:t>will</a:t>
            </a:r>
            <a:r>
              <a:rPr lang="cs-CZ" sz="2400" dirty="0"/>
              <a:t> </a:t>
            </a:r>
            <a:r>
              <a:rPr lang="cs-CZ" sz="2400" dirty="0" err="1"/>
              <a:t>be</a:t>
            </a:r>
            <a:r>
              <a:rPr lang="cs-CZ" sz="2400" dirty="0"/>
              <a:t> </a:t>
            </a:r>
            <a:r>
              <a:rPr lang="cs-CZ" sz="2400" dirty="0" err="1"/>
              <a:t>confirmed</a:t>
            </a:r>
            <a:r>
              <a:rPr lang="cs-CZ" sz="2400" dirty="0"/>
              <a:t> </a:t>
            </a:r>
            <a:r>
              <a:rPr lang="cs-CZ" sz="2400" dirty="0" err="1"/>
              <a:t>later</a:t>
            </a:r>
            <a:r>
              <a:rPr lang="cs-CZ" sz="2400" dirty="0"/>
              <a:t> (</a:t>
            </a:r>
            <a:r>
              <a:rPr lang="cs-CZ" sz="2400" dirty="0" err="1"/>
              <a:t>maybe</a:t>
            </a:r>
            <a:r>
              <a:rPr lang="cs-CZ" sz="2400" dirty="0"/>
              <a:t> </a:t>
            </a:r>
            <a:r>
              <a:rPr lang="cs-CZ" sz="2400" dirty="0" err="1"/>
              <a:t>the</a:t>
            </a:r>
            <a:r>
              <a:rPr lang="cs-CZ" sz="2400" dirty="0"/>
              <a:t> </a:t>
            </a:r>
            <a:r>
              <a:rPr lang="cs-CZ" sz="2400" dirty="0" err="1"/>
              <a:t>rector‘s</a:t>
            </a:r>
            <a:r>
              <a:rPr lang="cs-CZ" sz="2400" dirty="0"/>
              <a:t> </a:t>
            </a:r>
            <a:r>
              <a:rPr lang="cs-CZ" sz="2400" dirty="0" err="1"/>
              <a:t>lounge</a:t>
            </a:r>
            <a:r>
              <a:rPr lang="cs-CZ" sz="2400" dirty="0"/>
              <a:t>)</a:t>
            </a:r>
          </a:p>
          <a:p>
            <a:pPr marL="355600" indent="-355600"/>
            <a:endParaRPr sz="2400" dirty="0"/>
          </a:p>
        </p:txBody>
      </p:sp>
    </p:spTree>
    <p:extLst>
      <p:ext uri="{BB962C8B-B14F-4D97-AF65-F5344CB8AC3E}">
        <p14:creationId xmlns:p14="http://schemas.microsoft.com/office/powerpoint/2010/main" val="2197716012"/>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p:cNvSpPr>
          <p:nvPr>
            <p:ph type="title"/>
          </p:nvPr>
        </p:nvSpPr>
        <p:spPr>
          <a:prstGeom prst="rect">
            <a:avLst/>
          </a:prstGeom>
        </p:spPr>
        <p:txBody>
          <a:bodyPr/>
          <a:lstStyle/>
          <a:p>
            <a:r>
              <a:rPr lang="cs-CZ" sz="4000" dirty="0" smtClean="0"/>
              <a:t>Mini </a:t>
            </a:r>
            <a:r>
              <a:rPr lang="cs-CZ" sz="4000" dirty="0" err="1" smtClean="0"/>
              <a:t>Moot</a:t>
            </a:r>
            <a:r>
              <a:rPr lang="cs-CZ" sz="4000" dirty="0" smtClean="0"/>
              <a:t> </a:t>
            </a:r>
            <a:r>
              <a:rPr lang="cs-CZ" sz="4000" dirty="0" err="1" smtClean="0"/>
              <a:t>Arbitration</a:t>
            </a:r>
            <a:r>
              <a:rPr lang="cs-CZ" sz="4000" dirty="0" smtClean="0"/>
              <a:t> </a:t>
            </a:r>
            <a:r>
              <a:rPr lang="cs-CZ" sz="4000" dirty="0" err="1" smtClean="0"/>
              <a:t>Court</a:t>
            </a:r>
            <a:endParaRPr sz="4000" dirty="0"/>
          </a:p>
        </p:txBody>
      </p:sp>
      <p:sp>
        <p:nvSpPr>
          <p:cNvPr id="137" name="Shape 137"/>
          <p:cNvSpPr>
            <a:spLocks noGrp="1"/>
          </p:cNvSpPr>
          <p:nvPr>
            <p:ph idx="1"/>
          </p:nvPr>
        </p:nvSpPr>
        <p:spPr>
          <a:xfrm>
            <a:off x="5099036" y="834189"/>
            <a:ext cx="6281873" cy="5438274"/>
          </a:xfrm>
          <a:prstGeom prst="rect">
            <a:avLst/>
          </a:prstGeom>
        </p:spPr>
        <p:txBody>
          <a:bodyPr>
            <a:noAutofit/>
          </a:bodyPr>
          <a:lstStyle/>
          <a:p>
            <a:pPr marL="355600" indent="-355600"/>
            <a:r>
              <a:rPr lang="cs-CZ" sz="2400" dirty="0" smtClean="0"/>
              <a:t>Last </a:t>
            </a:r>
            <a:r>
              <a:rPr lang="cs-CZ" sz="2400" dirty="0" err="1" smtClean="0"/>
              <a:t>day</a:t>
            </a:r>
            <a:r>
              <a:rPr lang="cs-CZ" sz="2400" dirty="0" smtClean="0"/>
              <a:t> </a:t>
            </a:r>
            <a:r>
              <a:rPr lang="cs-CZ" sz="2400" dirty="0" err="1" smtClean="0"/>
              <a:t>of</a:t>
            </a:r>
            <a:r>
              <a:rPr lang="cs-CZ" sz="2400" dirty="0" smtClean="0"/>
              <a:t> </a:t>
            </a:r>
            <a:r>
              <a:rPr lang="cs-CZ" sz="2400" dirty="0" err="1" smtClean="0"/>
              <a:t>the</a:t>
            </a:r>
            <a:r>
              <a:rPr lang="cs-CZ" sz="2400" dirty="0" smtClean="0"/>
              <a:t> </a:t>
            </a:r>
            <a:r>
              <a:rPr lang="cs-CZ" sz="2400" dirty="0" err="1" smtClean="0"/>
              <a:t>course</a:t>
            </a:r>
            <a:r>
              <a:rPr lang="cs-CZ" sz="2400" dirty="0" smtClean="0"/>
              <a:t>, </a:t>
            </a:r>
            <a:r>
              <a:rPr lang="en-GB" sz="2400" dirty="0" smtClean="0"/>
              <a:t>following class on Investment Arbitration</a:t>
            </a:r>
          </a:p>
          <a:p>
            <a:pPr marL="355600" indent="-355600"/>
            <a:r>
              <a:rPr lang="en-GB" sz="2400" dirty="0" smtClean="0"/>
              <a:t>Case study prepared by Maria </a:t>
            </a:r>
            <a:r>
              <a:rPr lang="en-GB" sz="2400" dirty="0" err="1" smtClean="0"/>
              <a:t>Polaková</a:t>
            </a:r>
            <a:r>
              <a:rPr lang="en-GB" sz="2400" dirty="0" smtClean="0"/>
              <a:t> (a partner in Squire Patton Boggs)</a:t>
            </a:r>
          </a:p>
          <a:p>
            <a:pPr marL="355600" indent="-355600"/>
            <a:r>
              <a:rPr lang="en-GB" sz="2400" dirty="0" smtClean="0"/>
              <a:t>Two counterparties arguing </a:t>
            </a:r>
            <a:r>
              <a:rPr lang="cs-CZ" sz="2400" dirty="0" smtClean="0"/>
              <a:t>in </a:t>
            </a:r>
            <a:r>
              <a:rPr lang="cs-CZ" sz="2400" dirty="0" err="1" smtClean="0"/>
              <a:t>several</a:t>
            </a:r>
            <a:r>
              <a:rPr lang="cs-CZ" sz="2400" dirty="0" smtClean="0"/>
              <a:t> </a:t>
            </a:r>
            <a:r>
              <a:rPr lang="cs-CZ" sz="2400" dirty="0" err="1" smtClean="0"/>
              <a:t>aspects</a:t>
            </a:r>
            <a:r>
              <a:rPr lang="cs-CZ" sz="2400" dirty="0" smtClean="0"/>
              <a:t> </a:t>
            </a:r>
            <a:r>
              <a:rPr lang="cs-CZ" sz="2400" dirty="0" err="1" smtClean="0"/>
              <a:t>of</a:t>
            </a:r>
            <a:r>
              <a:rPr lang="cs-CZ" sz="2400" dirty="0" smtClean="0"/>
              <a:t> </a:t>
            </a:r>
            <a:r>
              <a:rPr lang="cs-CZ" sz="2400" dirty="0" err="1" smtClean="0"/>
              <a:t>dispute</a:t>
            </a:r>
            <a:endParaRPr lang="cs-CZ" sz="2400" dirty="0" smtClean="0"/>
          </a:p>
        </p:txBody>
      </p:sp>
    </p:spTree>
    <p:extLst>
      <p:ext uri="{BB962C8B-B14F-4D97-AF65-F5344CB8AC3E}">
        <p14:creationId xmlns:p14="http://schemas.microsoft.com/office/powerpoint/2010/main" val="3881993474"/>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p:cNvSpPr>
          <p:nvPr>
            <p:ph type="title"/>
          </p:nvPr>
        </p:nvSpPr>
        <p:spPr>
          <a:prstGeom prst="rect">
            <a:avLst/>
          </a:prstGeom>
        </p:spPr>
        <p:txBody>
          <a:bodyPr/>
          <a:lstStyle/>
          <a:p>
            <a:r>
              <a:rPr dirty="0"/>
              <a:t>Final </a:t>
            </a:r>
            <a:r>
              <a:rPr lang="cs-CZ" dirty="0" err="1" smtClean="0"/>
              <a:t>Exam</a:t>
            </a:r>
            <a:endParaRPr dirty="0"/>
          </a:p>
        </p:txBody>
      </p:sp>
      <p:sp>
        <p:nvSpPr>
          <p:cNvPr id="143" name="Shape 143"/>
          <p:cNvSpPr>
            <a:spLocks noGrp="1"/>
          </p:cNvSpPr>
          <p:nvPr>
            <p:ph idx="1"/>
          </p:nvPr>
        </p:nvSpPr>
        <p:spPr>
          <a:prstGeom prst="rect">
            <a:avLst/>
          </a:prstGeom>
        </p:spPr>
        <p:txBody>
          <a:bodyPr>
            <a:normAutofit/>
          </a:bodyPr>
          <a:lstStyle/>
          <a:p>
            <a:pPr marL="360031" indent="-360031" defTabSz="394320">
              <a:defRPr sz="4032"/>
            </a:pPr>
            <a:r>
              <a:rPr lang="en-US" sz="2400" dirty="0"/>
              <a:t>Test with open questions</a:t>
            </a:r>
          </a:p>
          <a:p>
            <a:pPr marL="360031" indent="-360031" defTabSz="394320">
              <a:defRPr sz="4032"/>
            </a:pPr>
            <a:r>
              <a:rPr lang="en-US" sz="2400" dirty="0"/>
              <a:t>1 one-sided A4 paper of your own notes (written by hand) allowed</a:t>
            </a:r>
          </a:p>
          <a:p>
            <a:pPr marL="360031" indent="-360031" defTabSz="394320">
              <a:defRPr sz="4032"/>
            </a:pPr>
            <a:r>
              <a:rPr lang="en-US" sz="2400" dirty="0"/>
              <a:t>Questions related to all discussed areas</a:t>
            </a:r>
          </a:p>
          <a:p>
            <a:pPr marL="360031" indent="-360031" defTabSz="394320">
              <a:defRPr sz="4032"/>
            </a:pPr>
            <a:r>
              <a:rPr lang="en-US" sz="2400" dirty="0"/>
              <a:t>Last week of term + during exam term</a:t>
            </a:r>
            <a:endParaRPr lang="en-US" sz="2400" dirty="0"/>
          </a:p>
        </p:txBody>
      </p:sp>
    </p:spTree>
    <p:extLst>
      <p:ext uri="{BB962C8B-B14F-4D97-AF65-F5344CB8AC3E}">
        <p14:creationId xmlns:p14="http://schemas.microsoft.com/office/powerpoint/2010/main" val="4075603788"/>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cs-CZ" dirty="0" err="1" smtClean="0"/>
              <a:t>Disputes</a:t>
            </a:r>
            <a:r>
              <a:rPr lang="cs-CZ" dirty="0" smtClean="0"/>
              <a:t> and UN </a:t>
            </a:r>
            <a:r>
              <a:rPr lang="cs-CZ" dirty="0" err="1" smtClean="0"/>
              <a:t>Convention</a:t>
            </a:r>
            <a:endParaRPr lang="en-GB" dirty="0"/>
          </a:p>
        </p:txBody>
      </p:sp>
      <p:sp>
        <p:nvSpPr>
          <p:cNvPr id="6" name="Subtitle 5"/>
          <p:cNvSpPr>
            <a:spLocks noGrp="1"/>
          </p:cNvSpPr>
          <p:nvPr>
            <p:ph type="subTitle" idx="1"/>
          </p:nvPr>
        </p:nvSpPr>
        <p:spPr/>
        <p:txBody>
          <a:bodyPr/>
          <a:lstStyle/>
          <a:p>
            <a:endParaRPr lang="en-GB"/>
          </a:p>
        </p:txBody>
      </p:sp>
    </p:spTree>
    <p:extLst>
      <p:ext uri="{BB962C8B-B14F-4D97-AF65-F5344CB8AC3E}">
        <p14:creationId xmlns:p14="http://schemas.microsoft.com/office/powerpoint/2010/main" val="2161349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err="1" smtClean="0"/>
              <a:t>Who</a:t>
            </a:r>
            <a:r>
              <a:rPr lang="cs-CZ" dirty="0" smtClean="0"/>
              <a:t> </a:t>
            </a:r>
            <a:r>
              <a:rPr lang="cs-CZ" dirty="0" err="1" smtClean="0"/>
              <a:t>is</a:t>
            </a:r>
            <a:r>
              <a:rPr lang="cs-CZ" dirty="0" smtClean="0"/>
              <a:t> </a:t>
            </a:r>
            <a:r>
              <a:rPr lang="cs-CZ" dirty="0" err="1" smtClean="0"/>
              <a:t>right</a:t>
            </a:r>
            <a:r>
              <a:rPr lang="cs-CZ" dirty="0" smtClean="0"/>
              <a:t>?</a:t>
            </a:r>
            <a:endParaRPr lang="en-GB" dirty="0"/>
          </a:p>
        </p:txBody>
      </p:sp>
      <p:sp>
        <p:nvSpPr>
          <p:cNvPr id="3" name="Content Placeholder 2"/>
          <p:cNvSpPr>
            <a:spLocks noGrp="1"/>
          </p:cNvSpPr>
          <p:nvPr>
            <p:ph idx="1"/>
          </p:nvPr>
        </p:nvSpPr>
        <p:spPr/>
        <p:txBody>
          <a:bodyPr/>
          <a:lstStyle/>
          <a:p>
            <a:endParaRPr lang="en-GB" dirty="0"/>
          </a:p>
        </p:txBody>
      </p:sp>
      <p:pic>
        <p:nvPicPr>
          <p:cNvPr id="2052" name="Picture 4" descr="https://cdn-images-1.medium.com/max/1600/1*eWkAOkm-h7EEta_PvFtK-w.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8447" y="684469"/>
            <a:ext cx="6098193" cy="5255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8630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cs-CZ" dirty="0" smtClean="0"/>
              <a:t>UN </a:t>
            </a:r>
            <a:r>
              <a:rPr lang="cs-CZ" dirty="0" err="1" smtClean="0"/>
              <a:t>Convention</a:t>
            </a:r>
            <a:r>
              <a:rPr lang="cs-CZ" dirty="0" smtClean="0"/>
              <a:t> on </a:t>
            </a:r>
            <a:r>
              <a:rPr lang="cs-CZ" dirty="0" err="1" smtClean="0"/>
              <a:t>Contracts</a:t>
            </a:r>
            <a:r>
              <a:rPr lang="cs-CZ" dirty="0" smtClean="0"/>
              <a:t> </a:t>
            </a:r>
            <a:r>
              <a:rPr lang="cs-CZ" dirty="0" err="1" smtClean="0"/>
              <a:t>for</a:t>
            </a:r>
            <a:r>
              <a:rPr lang="cs-CZ" dirty="0" smtClean="0"/>
              <a:t> </a:t>
            </a:r>
            <a:r>
              <a:rPr lang="cs-CZ" dirty="0" err="1" smtClean="0"/>
              <a:t>the</a:t>
            </a:r>
            <a:r>
              <a:rPr lang="cs-CZ" dirty="0" smtClean="0"/>
              <a:t> International </a:t>
            </a:r>
            <a:r>
              <a:rPr lang="cs-CZ" dirty="0" err="1" smtClean="0"/>
              <a:t>Sale</a:t>
            </a:r>
            <a:r>
              <a:rPr lang="cs-CZ" dirty="0" smtClean="0"/>
              <a:t> </a:t>
            </a:r>
            <a:r>
              <a:rPr lang="cs-CZ" dirty="0" err="1" smtClean="0"/>
              <a:t>of</a:t>
            </a:r>
            <a:r>
              <a:rPr lang="cs-CZ" dirty="0" smtClean="0"/>
              <a:t> </a:t>
            </a:r>
            <a:r>
              <a:rPr lang="cs-CZ" dirty="0" err="1" smtClean="0"/>
              <a:t>Goods</a:t>
            </a:r>
            <a:endParaRPr lang="en-GB" dirty="0"/>
          </a:p>
        </p:txBody>
      </p:sp>
      <p:sp>
        <p:nvSpPr>
          <p:cNvPr id="3" name="Content Placeholder 2"/>
          <p:cNvSpPr>
            <a:spLocks noGrp="1"/>
          </p:cNvSpPr>
          <p:nvPr>
            <p:ph idx="1"/>
          </p:nvPr>
        </p:nvSpPr>
        <p:spPr>
          <a:xfrm>
            <a:off x="5118447" y="1023257"/>
            <a:ext cx="6453067" cy="5181599"/>
          </a:xfrm>
        </p:spPr>
        <p:txBody>
          <a:bodyPr>
            <a:noAutofit/>
          </a:bodyPr>
          <a:lstStyle/>
          <a:p>
            <a:pPr>
              <a:lnSpc>
                <a:spcPct val="100000"/>
              </a:lnSpc>
            </a:pPr>
            <a:r>
              <a:rPr lang="cs-CZ" sz="1600" dirty="0" err="1" smtClean="0"/>
              <a:t>One</a:t>
            </a:r>
            <a:r>
              <a:rPr lang="cs-CZ" sz="1600" dirty="0" smtClean="0"/>
              <a:t> </a:t>
            </a:r>
            <a:r>
              <a:rPr lang="cs-CZ" sz="1600" dirty="0" err="1" smtClean="0"/>
              <a:t>of</a:t>
            </a:r>
            <a:r>
              <a:rPr lang="cs-CZ" sz="1600" dirty="0" smtClean="0"/>
              <a:t> </a:t>
            </a:r>
            <a:r>
              <a:rPr lang="cs-CZ" sz="1600" dirty="0" err="1" smtClean="0"/>
              <a:t>the</a:t>
            </a:r>
            <a:r>
              <a:rPr lang="cs-CZ" sz="1600" dirty="0" smtClean="0"/>
              <a:t> </a:t>
            </a:r>
            <a:r>
              <a:rPr lang="cs-CZ" sz="1600" dirty="0" err="1" smtClean="0"/>
              <a:t>core</a:t>
            </a:r>
            <a:r>
              <a:rPr lang="cs-CZ" sz="1600" dirty="0" smtClean="0"/>
              <a:t> </a:t>
            </a:r>
            <a:r>
              <a:rPr lang="cs-CZ" sz="1600" dirty="0" err="1" smtClean="0"/>
              <a:t>treaties</a:t>
            </a:r>
            <a:r>
              <a:rPr lang="cs-CZ" sz="1600" dirty="0" smtClean="0"/>
              <a:t> in </a:t>
            </a:r>
            <a:r>
              <a:rPr lang="cs-CZ" sz="1600" dirty="0" err="1" smtClean="0"/>
              <a:t>international</a:t>
            </a:r>
            <a:r>
              <a:rPr lang="cs-CZ" sz="1600" dirty="0" smtClean="0"/>
              <a:t> </a:t>
            </a:r>
            <a:r>
              <a:rPr lang="cs-CZ" sz="1600" dirty="0" err="1" smtClean="0"/>
              <a:t>trade</a:t>
            </a:r>
            <a:r>
              <a:rPr lang="cs-CZ" sz="1600" dirty="0" smtClean="0"/>
              <a:t> (94 </a:t>
            </a:r>
            <a:r>
              <a:rPr lang="cs-CZ" sz="1600" dirty="0" err="1" smtClean="0"/>
              <a:t>countries</a:t>
            </a:r>
            <a:r>
              <a:rPr lang="cs-CZ" sz="1600" dirty="0" smtClean="0"/>
              <a:t>)</a:t>
            </a:r>
          </a:p>
          <a:p>
            <a:pPr>
              <a:lnSpc>
                <a:spcPct val="100000"/>
              </a:lnSpc>
            </a:pPr>
            <a:r>
              <a:rPr lang="en-US" sz="1600" dirty="0" smtClean="0"/>
              <a:t>Adopted on </a:t>
            </a:r>
            <a:r>
              <a:rPr lang="en-US" sz="1600" b="1" dirty="0" smtClean="0"/>
              <a:t>11 April 1980 </a:t>
            </a:r>
            <a:r>
              <a:rPr lang="en-US" sz="1600" dirty="0" smtClean="0"/>
              <a:t>(in force from </a:t>
            </a:r>
            <a:r>
              <a:rPr lang="en-US" sz="1600" b="1" dirty="0" smtClean="0"/>
              <a:t>1 January 1988</a:t>
            </a:r>
            <a:r>
              <a:rPr lang="en-US" sz="1600" dirty="0" smtClean="0"/>
              <a:t>)</a:t>
            </a:r>
          </a:p>
          <a:p>
            <a:pPr>
              <a:lnSpc>
                <a:spcPct val="100000"/>
              </a:lnSpc>
            </a:pPr>
            <a:r>
              <a:rPr lang="en-US" sz="1600" dirty="0" smtClean="0"/>
              <a:t>Purpose – to provide a </a:t>
            </a:r>
            <a:r>
              <a:rPr lang="en-US" sz="1600" b="1" dirty="0" smtClean="0"/>
              <a:t>uniform and fair regime </a:t>
            </a:r>
            <a:r>
              <a:rPr lang="en-US" sz="1600" dirty="0" smtClean="0"/>
              <a:t>for contracts for the international sale of goods, </a:t>
            </a:r>
            <a:r>
              <a:rPr lang="en-US" sz="1600" b="1" dirty="0" smtClean="0"/>
              <a:t>increase certainty </a:t>
            </a:r>
            <a:r>
              <a:rPr lang="en-US" sz="1600" dirty="0" smtClean="0"/>
              <a:t>in commercial exchanges and </a:t>
            </a:r>
            <a:r>
              <a:rPr lang="en-US" sz="1600" dirty="0" err="1" smtClean="0"/>
              <a:t>decreas</a:t>
            </a:r>
            <a:r>
              <a:rPr lang="cs-CZ" sz="1600" dirty="0" smtClean="0"/>
              <a:t>e</a:t>
            </a:r>
            <a:r>
              <a:rPr lang="en-US" sz="1600" dirty="0" smtClean="0"/>
              <a:t> transaction costs</a:t>
            </a:r>
            <a:endParaRPr lang="cs-CZ" sz="1600" dirty="0" smtClean="0"/>
          </a:p>
          <a:p>
            <a:pPr>
              <a:lnSpc>
                <a:spcPct val="100000"/>
              </a:lnSpc>
            </a:pPr>
            <a:r>
              <a:rPr lang="cs-CZ" sz="1600" dirty="0" smtClean="0"/>
              <a:t>C</a:t>
            </a:r>
            <a:r>
              <a:rPr lang="en-US" sz="1600" dirty="0" err="1" smtClean="0"/>
              <a:t>areful</a:t>
            </a:r>
            <a:r>
              <a:rPr lang="en-US" sz="1600" dirty="0" smtClean="0"/>
              <a:t> balance between the interests of the buyer and of the seller</a:t>
            </a:r>
            <a:r>
              <a:rPr lang="cs-CZ" sz="1600" dirty="0" smtClean="0"/>
              <a:t> (</a:t>
            </a:r>
            <a:r>
              <a:rPr lang="cs-CZ" sz="1600" b="1" dirty="0" err="1" smtClean="0"/>
              <a:t>freedom</a:t>
            </a:r>
            <a:r>
              <a:rPr lang="cs-CZ" sz="1600" b="1" dirty="0" smtClean="0"/>
              <a:t> </a:t>
            </a:r>
            <a:r>
              <a:rPr lang="cs-CZ" sz="1600" b="1" dirty="0" err="1" smtClean="0"/>
              <a:t>of</a:t>
            </a:r>
            <a:r>
              <a:rPr lang="cs-CZ" sz="1600" b="1" dirty="0" smtClean="0"/>
              <a:t> </a:t>
            </a:r>
            <a:r>
              <a:rPr lang="cs-CZ" sz="1600" b="1" dirty="0" err="1" smtClean="0"/>
              <a:t>contract</a:t>
            </a:r>
            <a:r>
              <a:rPr lang="cs-CZ" sz="1600" dirty="0" smtClean="0"/>
              <a:t> – </a:t>
            </a:r>
            <a:r>
              <a:rPr lang="cs-CZ" sz="1600" dirty="0" err="1" smtClean="0"/>
              <a:t>change</a:t>
            </a:r>
            <a:r>
              <a:rPr lang="cs-CZ" sz="1600" dirty="0" smtClean="0"/>
              <a:t> </a:t>
            </a:r>
            <a:r>
              <a:rPr lang="cs-CZ" sz="1600" dirty="0" err="1" smtClean="0"/>
              <a:t>of</a:t>
            </a:r>
            <a:r>
              <a:rPr lang="cs-CZ" sz="1600" dirty="0" smtClean="0"/>
              <a:t> </a:t>
            </a:r>
            <a:r>
              <a:rPr lang="cs-CZ" sz="1600" dirty="0" err="1" smtClean="0"/>
              <a:t>provisions</a:t>
            </a:r>
            <a:r>
              <a:rPr lang="cs-CZ" sz="1600" dirty="0" smtClean="0"/>
              <a:t>)</a:t>
            </a:r>
          </a:p>
          <a:p>
            <a:pPr>
              <a:lnSpc>
                <a:spcPct val="100000"/>
              </a:lnSpc>
            </a:pPr>
            <a:r>
              <a:rPr lang="en-US" sz="1600" dirty="0" smtClean="0"/>
              <a:t>Applies </a:t>
            </a:r>
            <a:r>
              <a:rPr lang="en-US" sz="1600" dirty="0"/>
              <a:t>to contracts of sale of goods between parties whose places of business are in different </a:t>
            </a:r>
            <a:r>
              <a:rPr lang="cs-CZ" sz="1600" dirty="0" smtClean="0"/>
              <a:t>s</a:t>
            </a:r>
            <a:r>
              <a:rPr lang="en-US" sz="1600" dirty="0" err="1" smtClean="0"/>
              <a:t>tates</a:t>
            </a:r>
            <a:r>
              <a:rPr lang="en-US" sz="1600" dirty="0"/>
              <a:t>:</a:t>
            </a:r>
          </a:p>
          <a:p>
            <a:pPr lvl="1">
              <a:lnSpc>
                <a:spcPct val="100000"/>
              </a:lnSpc>
              <a:spcBef>
                <a:spcPts val="1000"/>
              </a:spcBef>
            </a:pPr>
            <a:r>
              <a:rPr lang="cs-CZ" dirty="0" smtClean="0"/>
              <a:t>w</a:t>
            </a:r>
            <a:r>
              <a:rPr lang="en-US" dirty="0" smtClean="0"/>
              <a:t>hen </a:t>
            </a:r>
            <a:r>
              <a:rPr lang="en-US" dirty="0"/>
              <a:t>the </a:t>
            </a:r>
            <a:r>
              <a:rPr lang="cs-CZ" dirty="0" smtClean="0"/>
              <a:t>s</a:t>
            </a:r>
            <a:r>
              <a:rPr lang="en-US" dirty="0" err="1" smtClean="0"/>
              <a:t>tates</a:t>
            </a:r>
            <a:r>
              <a:rPr lang="en-US" dirty="0" smtClean="0"/>
              <a:t> are</a:t>
            </a:r>
            <a:r>
              <a:rPr lang="cs-CZ" dirty="0" smtClean="0"/>
              <a:t> </a:t>
            </a:r>
            <a:r>
              <a:rPr lang="cs-CZ" b="1" dirty="0" err="1" smtClean="0"/>
              <a:t>Contracting</a:t>
            </a:r>
            <a:r>
              <a:rPr lang="cs-CZ" b="1" dirty="0" smtClean="0"/>
              <a:t> </a:t>
            </a:r>
            <a:r>
              <a:rPr lang="cs-CZ" b="1" dirty="0" err="1" smtClean="0"/>
              <a:t>States</a:t>
            </a:r>
            <a:r>
              <a:rPr lang="en-US" dirty="0" smtClean="0"/>
              <a:t>; or</a:t>
            </a:r>
            <a:endParaRPr lang="cs-CZ" dirty="0" smtClean="0"/>
          </a:p>
          <a:p>
            <a:pPr lvl="1">
              <a:lnSpc>
                <a:spcPct val="100000"/>
              </a:lnSpc>
              <a:spcBef>
                <a:spcPts val="1000"/>
              </a:spcBef>
            </a:pPr>
            <a:r>
              <a:rPr lang="cs-CZ" dirty="0" err="1" smtClean="0"/>
              <a:t>wh</a:t>
            </a:r>
            <a:r>
              <a:rPr lang="en-GB" dirty="0" err="1" smtClean="0"/>
              <a:t>en</a:t>
            </a:r>
            <a:r>
              <a:rPr lang="en-GB" dirty="0" smtClean="0"/>
              <a:t> </a:t>
            </a:r>
            <a:r>
              <a:rPr lang="en-GB" dirty="0"/>
              <a:t>the rules of </a:t>
            </a:r>
            <a:r>
              <a:rPr lang="en-GB" b="1" dirty="0"/>
              <a:t>private international law </a:t>
            </a:r>
            <a:r>
              <a:rPr lang="en-GB" dirty="0"/>
              <a:t>lead to the application of the law of a Contracting State.</a:t>
            </a:r>
          </a:p>
        </p:txBody>
      </p:sp>
      <p:sp>
        <p:nvSpPr>
          <p:cNvPr id="4" name="Rectangular Callout 3"/>
          <p:cNvSpPr/>
          <p:nvPr/>
        </p:nvSpPr>
        <p:spPr>
          <a:xfrm>
            <a:off x="9085210" y="5682342"/>
            <a:ext cx="2671361" cy="956201"/>
          </a:xfrm>
          <a:prstGeom prst="wedgeRectCallout">
            <a:avLst>
              <a:gd name="adj1" fmla="val -59833"/>
              <a:gd name="adj2" fmla="val -32158"/>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solidFill>
                  <a:schemeClr val="tx1"/>
                </a:solidFill>
              </a:rPr>
              <a:t>„T</a:t>
            </a:r>
            <a:r>
              <a:rPr lang="en-GB" sz="1400" dirty="0" smtClean="0">
                <a:solidFill>
                  <a:schemeClr val="tx1"/>
                </a:solidFill>
              </a:rPr>
              <a:t>he </a:t>
            </a:r>
            <a:r>
              <a:rPr lang="en-GB" sz="1400" dirty="0">
                <a:solidFill>
                  <a:schemeClr val="tx1"/>
                </a:solidFill>
              </a:rPr>
              <a:t>greatest influence on the law of worldwide trans-border </a:t>
            </a:r>
            <a:r>
              <a:rPr lang="en-GB" sz="1400" dirty="0" smtClean="0">
                <a:solidFill>
                  <a:schemeClr val="tx1"/>
                </a:solidFill>
              </a:rPr>
              <a:t>commerce</a:t>
            </a:r>
            <a:r>
              <a:rPr lang="cs-CZ" sz="1400" dirty="0" smtClean="0">
                <a:solidFill>
                  <a:schemeClr val="tx1"/>
                </a:solidFill>
              </a:rPr>
              <a:t>“</a:t>
            </a:r>
          </a:p>
        </p:txBody>
      </p:sp>
      <p:sp>
        <p:nvSpPr>
          <p:cNvPr id="6" name="Rectangular Callout 5"/>
          <p:cNvSpPr/>
          <p:nvPr/>
        </p:nvSpPr>
        <p:spPr>
          <a:xfrm>
            <a:off x="5540829" y="225996"/>
            <a:ext cx="2699657" cy="1243575"/>
          </a:xfrm>
          <a:prstGeom prst="wedgeRectCallout">
            <a:avLst>
              <a:gd name="adj1" fmla="val -55565"/>
              <a:gd name="adj2" fmla="val 30222"/>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solidFill>
                  <a:schemeClr val="tx1"/>
                </a:solidFill>
              </a:rPr>
              <a:t>„</a:t>
            </a:r>
            <a:r>
              <a:rPr lang="cs-CZ" sz="1400" dirty="0" err="1" smtClean="0">
                <a:solidFill>
                  <a:schemeClr val="tx1"/>
                </a:solidFill>
              </a:rPr>
              <a:t>The</a:t>
            </a:r>
            <a:r>
              <a:rPr lang="cs-CZ" sz="1400" dirty="0" smtClean="0">
                <a:solidFill>
                  <a:schemeClr val="tx1"/>
                </a:solidFill>
              </a:rPr>
              <a:t> </a:t>
            </a:r>
            <a:r>
              <a:rPr lang="en-GB" sz="1400" dirty="0" smtClean="0">
                <a:solidFill>
                  <a:srgbClr val="222222"/>
                </a:solidFill>
              </a:rPr>
              <a:t>most </a:t>
            </a:r>
            <a:r>
              <a:rPr lang="en-GB" sz="1400" dirty="0">
                <a:solidFill>
                  <a:srgbClr val="222222"/>
                </a:solidFill>
              </a:rPr>
              <a:t>successful international document so </a:t>
            </a:r>
            <a:r>
              <a:rPr lang="en-GB" sz="1400" dirty="0" smtClean="0">
                <a:solidFill>
                  <a:srgbClr val="222222"/>
                </a:solidFill>
              </a:rPr>
              <a:t>far</a:t>
            </a:r>
            <a:r>
              <a:rPr lang="cs-CZ" sz="1400" dirty="0" smtClean="0">
                <a:solidFill>
                  <a:schemeClr val="tx1"/>
                </a:solidFill>
              </a:rPr>
              <a:t>“</a:t>
            </a:r>
            <a:r>
              <a:rPr lang="en-GB" sz="1400" dirty="0" smtClean="0">
                <a:solidFill>
                  <a:srgbClr val="222222"/>
                </a:solidFill>
              </a:rPr>
              <a:t> </a:t>
            </a:r>
            <a:r>
              <a:rPr lang="en-GB" sz="1400" dirty="0">
                <a:solidFill>
                  <a:srgbClr val="222222"/>
                </a:solidFill>
              </a:rPr>
              <a:t>in unified international sales </a:t>
            </a:r>
            <a:r>
              <a:rPr lang="en-GB" sz="1400" dirty="0" smtClean="0">
                <a:solidFill>
                  <a:srgbClr val="222222"/>
                </a:solidFill>
              </a:rPr>
              <a:t>law</a:t>
            </a:r>
            <a:endParaRPr lang="cs-CZ" sz="1400" dirty="0" smtClean="0">
              <a:solidFill>
                <a:schemeClr val="tx1"/>
              </a:solidFill>
            </a:endParaRPr>
          </a:p>
        </p:txBody>
      </p:sp>
    </p:spTree>
    <p:extLst>
      <p:ext uri="{BB962C8B-B14F-4D97-AF65-F5344CB8AC3E}">
        <p14:creationId xmlns:p14="http://schemas.microsoft.com/office/powerpoint/2010/main" val="6119953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cs-CZ" dirty="0" smtClean="0"/>
              <a:t>UN </a:t>
            </a:r>
            <a:r>
              <a:rPr lang="cs-CZ" dirty="0" err="1" smtClean="0"/>
              <a:t>Convention</a:t>
            </a:r>
            <a:r>
              <a:rPr lang="cs-CZ" dirty="0" smtClean="0"/>
              <a:t> on </a:t>
            </a:r>
            <a:r>
              <a:rPr lang="cs-CZ" dirty="0" err="1" smtClean="0"/>
              <a:t>the</a:t>
            </a:r>
            <a:r>
              <a:rPr lang="cs-CZ" dirty="0" smtClean="0"/>
              <a:t> International </a:t>
            </a:r>
            <a:r>
              <a:rPr lang="cs-CZ" dirty="0" err="1" smtClean="0"/>
              <a:t>Sale</a:t>
            </a:r>
            <a:r>
              <a:rPr lang="cs-CZ" dirty="0" smtClean="0"/>
              <a:t> </a:t>
            </a:r>
            <a:r>
              <a:rPr lang="cs-CZ" dirty="0" err="1" smtClean="0"/>
              <a:t>of</a:t>
            </a:r>
            <a:r>
              <a:rPr lang="cs-CZ" dirty="0" smtClean="0"/>
              <a:t> </a:t>
            </a:r>
            <a:r>
              <a:rPr lang="cs-CZ" dirty="0" err="1" smtClean="0"/>
              <a:t>Goods</a:t>
            </a:r>
            <a:endParaRPr lang="en-GB" dirty="0"/>
          </a:p>
        </p:txBody>
      </p:sp>
      <p:sp>
        <p:nvSpPr>
          <p:cNvPr id="3" name="Content Placeholder 2"/>
          <p:cNvSpPr>
            <a:spLocks noGrp="1"/>
          </p:cNvSpPr>
          <p:nvPr>
            <p:ph idx="1"/>
          </p:nvPr>
        </p:nvSpPr>
        <p:spPr/>
        <p:txBody>
          <a:bodyPr>
            <a:noAutofit/>
          </a:bodyPr>
          <a:lstStyle/>
          <a:p>
            <a:pPr>
              <a:lnSpc>
                <a:spcPct val="100000"/>
              </a:lnSpc>
            </a:pPr>
            <a:r>
              <a:rPr lang="en-US" sz="1600" dirty="0"/>
              <a:t>CISG can also be applied by </a:t>
            </a:r>
            <a:r>
              <a:rPr lang="en-US" sz="1600" b="1" dirty="0"/>
              <a:t>virtue of the choice </a:t>
            </a:r>
            <a:r>
              <a:rPr lang="en-US" sz="1600" dirty="0"/>
              <a:t>of the contractual parties, regardless of whether their places of business are located in a Contracting State</a:t>
            </a:r>
          </a:p>
          <a:p>
            <a:pPr>
              <a:lnSpc>
                <a:spcPct val="100000"/>
              </a:lnSpc>
            </a:pPr>
            <a:r>
              <a:rPr lang="en-US" sz="1600" dirty="0"/>
              <a:t>Help especially for SME and traders located in </a:t>
            </a:r>
            <a:r>
              <a:rPr lang="en-US" sz="1600" b="1" dirty="0"/>
              <a:t>developing countries </a:t>
            </a:r>
            <a:r>
              <a:rPr lang="en-US" sz="1600" dirty="0"/>
              <a:t>with limited access to legal advice when negotiating a contract</a:t>
            </a:r>
          </a:p>
          <a:p>
            <a:pPr>
              <a:lnSpc>
                <a:spcPct val="100000"/>
              </a:lnSpc>
            </a:pPr>
            <a:r>
              <a:rPr lang="cs-CZ" sz="1600" dirty="0" smtClean="0"/>
              <a:t>C</a:t>
            </a:r>
            <a:r>
              <a:rPr lang="en-GB" sz="1600" dirty="0" err="1" smtClean="0"/>
              <a:t>onvention</a:t>
            </a:r>
            <a:r>
              <a:rPr lang="en-GB" sz="1600" dirty="0" smtClean="0"/>
              <a:t> excludes</a:t>
            </a:r>
            <a:r>
              <a:rPr lang="cs-CZ" sz="1600" dirty="0" smtClean="0"/>
              <a:t> </a:t>
            </a:r>
            <a:r>
              <a:rPr lang="en-GB" sz="1600" b="1" dirty="0" smtClean="0"/>
              <a:t>sales </a:t>
            </a:r>
            <a:r>
              <a:rPr lang="en-GB" sz="1600" b="1" dirty="0"/>
              <a:t>of services</a:t>
            </a:r>
            <a:r>
              <a:rPr lang="en-GB" sz="1600" dirty="0" smtClean="0"/>
              <a:t> </a:t>
            </a:r>
            <a:r>
              <a:rPr lang="cs-CZ" sz="1600" dirty="0" smtClean="0"/>
              <a:t>and </a:t>
            </a:r>
            <a:r>
              <a:rPr lang="en-GB" sz="1600" dirty="0" smtClean="0"/>
              <a:t>certain </a:t>
            </a:r>
            <a:r>
              <a:rPr lang="cs-CZ" sz="1600" dirty="0" err="1" smtClean="0"/>
              <a:t>types</a:t>
            </a:r>
            <a:r>
              <a:rPr lang="cs-CZ" sz="1600" dirty="0" smtClean="0"/>
              <a:t> </a:t>
            </a:r>
            <a:r>
              <a:rPr lang="cs-CZ" sz="1600" dirty="0" err="1" smtClean="0"/>
              <a:t>of</a:t>
            </a:r>
            <a:r>
              <a:rPr lang="cs-CZ" sz="1600" dirty="0" smtClean="0"/>
              <a:t> </a:t>
            </a:r>
            <a:r>
              <a:rPr lang="cs-CZ" sz="1600" dirty="0" err="1" smtClean="0"/>
              <a:t>goods</a:t>
            </a:r>
            <a:r>
              <a:rPr lang="cs-CZ" sz="1600" dirty="0" smtClean="0"/>
              <a:t> </a:t>
            </a:r>
            <a:r>
              <a:rPr lang="en-GB" sz="1600" dirty="0" smtClean="0"/>
              <a:t>because of</a:t>
            </a:r>
            <a:r>
              <a:rPr lang="cs-CZ" sz="1600" dirty="0" smtClean="0"/>
              <a:t>:</a:t>
            </a:r>
          </a:p>
          <a:p>
            <a:pPr lvl="1">
              <a:lnSpc>
                <a:spcPct val="100000"/>
              </a:lnSpc>
              <a:spcBef>
                <a:spcPts val="1000"/>
              </a:spcBef>
            </a:pPr>
            <a:r>
              <a:rPr lang="en-GB" dirty="0" smtClean="0"/>
              <a:t>its </a:t>
            </a:r>
            <a:r>
              <a:rPr lang="en-GB" dirty="0"/>
              <a:t>purpose (i.e. consumer contracts</a:t>
            </a:r>
            <a:r>
              <a:rPr lang="en-GB" dirty="0" smtClean="0"/>
              <a:t>)</a:t>
            </a:r>
            <a:endParaRPr lang="cs-CZ" dirty="0" smtClean="0"/>
          </a:p>
          <a:p>
            <a:pPr lvl="1">
              <a:lnSpc>
                <a:spcPct val="100000"/>
              </a:lnSpc>
              <a:spcBef>
                <a:spcPts val="1000"/>
              </a:spcBef>
            </a:pPr>
            <a:r>
              <a:rPr lang="en-GB" dirty="0" smtClean="0"/>
              <a:t>its </a:t>
            </a:r>
            <a:r>
              <a:rPr lang="en-GB" dirty="0"/>
              <a:t>particular nature (i.e. sales by </a:t>
            </a:r>
            <a:r>
              <a:rPr lang="en-GB" dirty="0" smtClean="0"/>
              <a:t>auction</a:t>
            </a:r>
            <a:r>
              <a:rPr lang="cs-CZ" dirty="0" smtClean="0"/>
              <a:t>)</a:t>
            </a:r>
          </a:p>
          <a:p>
            <a:pPr lvl="1">
              <a:lnSpc>
                <a:spcPct val="100000"/>
              </a:lnSpc>
              <a:spcBef>
                <a:spcPts val="1000"/>
              </a:spcBef>
            </a:pPr>
            <a:r>
              <a:rPr lang="en-GB" dirty="0" smtClean="0"/>
              <a:t>the </a:t>
            </a:r>
            <a:r>
              <a:rPr lang="en-GB" dirty="0"/>
              <a:t>nature of the goods (i.e. shares, investment securities, negotiable instruments, money, ships, aircraft or </a:t>
            </a:r>
            <a:r>
              <a:rPr lang="en-GB" dirty="0" smtClean="0"/>
              <a:t>electricity)</a:t>
            </a:r>
            <a:endParaRPr lang="cs-CZ" dirty="0"/>
          </a:p>
        </p:txBody>
      </p:sp>
    </p:spTree>
    <p:extLst>
      <p:ext uri="{BB962C8B-B14F-4D97-AF65-F5344CB8AC3E}">
        <p14:creationId xmlns:p14="http://schemas.microsoft.com/office/powerpoint/2010/main" val="13479214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cs-CZ" dirty="0" smtClean="0"/>
              <a:t>UN </a:t>
            </a:r>
            <a:r>
              <a:rPr lang="cs-CZ" dirty="0" err="1" smtClean="0"/>
              <a:t>Convention</a:t>
            </a:r>
            <a:r>
              <a:rPr lang="cs-CZ" dirty="0" smtClean="0"/>
              <a:t> on </a:t>
            </a:r>
            <a:r>
              <a:rPr lang="cs-CZ" dirty="0" err="1" smtClean="0"/>
              <a:t>the</a:t>
            </a:r>
            <a:r>
              <a:rPr lang="cs-CZ" dirty="0" smtClean="0"/>
              <a:t> International </a:t>
            </a:r>
            <a:r>
              <a:rPr lang="cs-CZ" dirty="0" err="1" smtClean="0"/>
              <a:t>Sale</a:t>
            </a:r>
            <a:r>
              <a:rPr lang="cs-CZ" dirty="0" smtClean="0"/>
              <a:t> </a:t>
            </a:r>
            <a:r>
              <a:rPr lang="cs-CZ" dirty="0" err="1" smtClean="0"/>
              <a:t>of</a:t>
            </a:r>
            <a:r>
              <a:rPr lang="cs-CZ" dirty="0" smtClean="0"/>
              <a:t> </a:t>
            </a:r>
            <a:r>
              <a:rPr lang="cs-CZ" dirty="0" err="1" smtClean="0"/>
              <a:t>Goods</a:t>
            </a:r>
            <a:endParaRPr lang="en-GB" dirty="0"/>
          </a:p>
        </p:txBody>
      </p:sp>
      <p:sp>
        <p:nvSpPr>
          <p:cNvPr id="3" name="Content Placeholder 2"/>
          <p:cNvSpPr>
            <a:spLocks noGrp="1"/>
          </p:cNvSpPr>
          <p:nvPr>
            <p:ph idx="1"/>
          </p:nvPr>
        </p:nvSpPr>
        <p:spPr/>
        <p:txBody>
          <a:bodyPr>
            <a:noAutofit/>
          </a:bodyPr>
          <a:lstStyle/>
          <a:p>
            <a:pPr>
              <a:lnSpc>
                <a:spcPct val="100000"/>
              </a:lnSpc>
            </a:pPr>
            <a:r>
              <a:rPr lang="en-US" sz="2000" dirty="0" smtClean="0">
                <a:effectLst>
                  <a:outerShdw blurRad="38100" dist="38100" dir="2700000" algn="tl">
                    <a:srgbClr val="000000">
                      <a:alpha val="43137"/>
                    </a:srgbClr>
                  </a:outerShdw>
                </a:effectLst>
              </a:rPr>
              <a:t>What forms a contract?</a:t>
            </a:r>
          </a:p>
          <a:p>
            <a:pPr lvl="1">
              <a:lnSpc>
                <a:spcPct val="100000"/>
              </a:lnSpc>
            </a:pPr>
            <a:r>
              <a:rPr lang="en-US" sz="1800" dirty="0" smtClean="0"/>
              <a:t>Contract is concluded by the exchange of offer and acceptance</a:t>
            </a:r>
          </a:p>
          <a:p>
            <a:pPr>
              <a:lnSpc>
                <a:spcPct val="100000"/>
              </a:lnSpc>
            </a:pPr>
            <a:r>
              <a:rPr lang="en-US" sz="2000" dirty="0" smtClean="0">
                <a:effectLst>
                  <a:outerShdw blurRad="38100" dist="38100" dir="2700000" algn="tl">
                    <a:srgbClr val="000000">
                      <a:alpha val="43137"/>
                    </a:srgbClr>
                  </a:outerShdw>
                </a:effectLst>
              </a:rPr>
              <a:t>What are the obligations of the seller?</a:t>
            </a:r>
          </a:p>
          <a:p>
            <a:pPr lvl="1">
              <a:lnSpc>
                <a:spcPct val="100000"/>
              </a:lnSpc>
            </a:pPr>
            <a:r>
              <a:rPr lang="en-US" sz="1800" dirty="0" smtClean="0"/>
              <a:t>Obligations of the seller include delivering goods in conformity with the quantity and quality stipulated in the contract, as well as related documents, and transferring the property in the goods</a:t>
            </a:r>
          </a:p>
          <a:p>
            <a:pPr>
              <a:lnSpc>
                <a:spcPct val="100000"/>
              </a:lnSpc>
            </a:pPr>
            <a:r>
              <a:rPr lang="en-US" sz="2000" dirty="0" smtClean="0">
                <a:effectLst>
                  <a:outerShdw blurRad="38100" dist="38100" dir="2700000" algn="tl">
                    <a:srgbClr val="000000">
                      <a:alpha val="43137"/>
                    </a:srgbClr>
                  </a:outerShdw>
                </a:effectLst>
              </a:rPr>
              <a:t>What are the obligations of the buyer?</a:t>
            </a:r>
          </a:p>
          <a:p>
            <a:pPr lvl="1">
              <a:lnSpc>
                <a:spcPct val="100000"/>
              </a:lnSpc>
            </a:pPr>
            <a:r>
              <a:rPr lang="en-US" sz="1800" dirty="0" smtClean="0"/>
              <a:t>Obligations of the buyer include payment of the price and taking delivery of the goods</a:t>
            </a:r>
          </a:p>
        </p:txBody>
      </p:sp>
    </p:spTree>
    <p:extLst>
      <p:ext uri="{BB962C8B-B14F-4D97-AF65-F5344CB8AC3E}">
        <p14:creationId xmlns:p14="http://schemas.microsoft.com/office/powerpoint/2010/main" val="48296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cs-CZ" dirty="0" smtClean="0"/>
              <a:t>UN </a:t>
            </a:r>
            <a:r>
              <a:rPr lang="cs-CZ" dirty="0" err="1" smtClean="0"/>
              <a:t>Convention</a:t>
            </a:r>
            <a:r>
              <a:rPr lang="cs-CZ" dirty="0" smtClean="0"/>
              <a:t> on </a:t>
            </a:r>
            <a:r>
              <a:rPr lang="cs-CZ" dirty="0" err="1" smtClean="0"/>
              <a:t>the</a:t>
            </a:r>
            <a:r>
              <a:rPr lang="cs-CZ" dirty="0" smtClean="0"/>
              <a:t> International </a:t>
            </a:r>
            <a:r>
              <a:rPr lang="cs-CZ" dirty="0" err="1" smtClean="0"/>
              <a:t>Sale</a:t>
            </a:r>
            <a:r>
              <a:rPr lang="cs-CZ" dirty="0" smtClean="0"/>
              <a:t> </a:t>
            </a:r>
            <a:r>
              <a:rPr lang="cs-CZ" dirty="0" err="1" smtClean="0"/>
              <a:t>of</a:t>
            </a:r>
            <a:r>
              <a:rPr lang="cs-CZ" dirty="0" smtClean="0"/>
              <a:t> </a:t>
            </a:r>
            <a:r>
              <a:rPr lang="cs-CZ" dirty="0" err="1" smtClean="0"/>
              <a:t>Goods</a:t>
            </a:r>
            <a:endParaRPr lang="en-GB" dirty="0"/>
          </a:p>
        </p:txBody>
      </p:sp>
      <p:sp>
        <p:nvSpPr>
          <p:cNvPr id="3" name="Content Placeholder 2"/>
          <p:cNvSpPr>
            <a:spLocks noGrp="1"/>
          </p:cNvSpPr>
          <p:nvPr>
            <p:ph idx="1"/>
          </p:nvPr>
        </p:nvSpPr>
        <p:spPr/>
        <p:txBody>
          <a:bodyPr>
            <a:noAutofit/>
          </a:bodyPr>
          <a:lstStyle/>
          <a:p>
            <a:pPr>
              <a:lnSpc>
                <a:spcPct val="100000"/>
              </a:lnSpc>
            </a:pPr>
            <a:r>
              <a:rPr lang="en-US" sz="2000" dirty="0" smtClean="0">
                <a:effectLst>
                  <a:outerShdw blurRad="38100" dist="38100" dir="2700000" algn="tl">
                    <a:srgbClr val="000000">
                      <a:alpha val="43137"/>
                    </a:srgbClr>
                  </a:outerShdw>
                </a:effectLst>
              </a:rPr>
              <a:t>What can an aggrieved party do when the contract is breached?</a:t>
            </a:r>
          </a:p>
          <a:p>
            <a:pPr lvl="1">
              <a:lnSpc>
                <a:spcPct val="100000"/>
              </a:lnSpc>
            </a:pPr>
            <a:r>
              <a:rPr lang="en-US" sz="1800" dirty="0" smtClean="0"/>
              <a:t>The convention provides common rules regarding remedies for breach of contract. The aggrieved party may require </a:t>
            </a:r>
            <a:r>
              <a:rPr lang="cs-CZ" sz="1800" dirty="0" err="1" smtClean="0"/>
              <a:t>specific</a:t>
            </a:r>
            <a:r>
              <a:rPr lang="cs-CZ" sz="1800" dirty="0" smtClean="0"/>
              <a:t> </a:t>
            </a:r>
            <a:r>
              <a:rPr lang="en-US" sz="1800" dirty="0" smtClean="0"/>
              <a:t>performance, claim damages or avoid the contract in case of fundamental breach</a:t>
            </a:r>
            <a:r>
              <a:rPr lang="cs-CZ" sz="1800" dirty="0" smtClean="0"/>
              <a:t> </a:t>
            </a:r>
            <a:r>
              <a:rPr lang="cs-CZ" sz="1800" dirty="0" smtClean="0">
                <a:solidFill>
                  <a:srgbClr val="FF0000"/>
                </a:solidFill>
              </a:rPr>
              <a:t>(</a:t>
            </a:r>
            <a:r>
              <a:rPr lang="cs-CZ" sz="1800" i="1" dirty="0" err="1" smtClean="0">
                <a:solidFill>
                  <a:srgbClr val="FF0000"/>
                </a:solidFill>
              </a:rPr>
              <a:t>Why</a:t>
            </a:r>
            <a:r>
              <a:rPr lang="cs-CZ" sz="1800" i="1" dirty="0" smtClean="0">
                <a:solidFill>
                  <a:srgbClr val="FF0000"/>
                </a:solidFill>
              </a:rPr>
              <a:t>?)</a:t>
            </a:r>
            <a:endParaRPr lang="en-US" sz="1800" dirty="0" smtClean="0">
              <a:solidFill>
                <a:srgbClr val="FF0000"/>
              </a:solidFill>
            </a:endParaRPr>
          </a:p>
          <a:p>
            <a:pPr lvl="1">
              <a:lnSpc>
                <a:spcPct val="100000"/>
              </a:lnSpc>
            </a:pPr>
            <a:r>
              <a:rPr lang="en-US" sz="1800" dirty="0" smtClean="0"/>
              <a:t>Additional rules regulate passing of risk, anticipatory breach of contract, damages, and exemption from performance of the contract</a:t>
            </a:r>
          </a:p>
          <a:p>
            <a:pPr>
              <a:lnSpc>
                <a:spcPct val="100000"/>
              </a:lnSpc>
            </a:pPr>
            <a:r>
              <a:rPr lang="en-US" sz="2000" b="1" dirty="0" smtClean="0"/>
              <a:t>Freedom of form </a:t>
            </a:r>
            <a:r>
              <a:rPr lang="en-US" sz="2000" dirty="0" smtClean="0"/>
              <a:t>of the contract (but States may lodge a declaration requiring the written form)</a:t>
            </a:r>
            <a:endParaRPr lang="en-US" sz="2000" dirty="0"/>
          </a:p>
        </p:txBody>
      </p:sp>
    </p:spTree>
    <p:extLst>
      <p:ext uri="{BB962C8B-B14F-4D97-AF65-F5344CB8AC3E}">
        <p14:creationId xmlns:p14="http://schemas.microsoft.com/office/powerpoint/2010/main" val="394762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sz="3600" cap="none" dirty="0" smtClean="0"/>
              <a:t>INTERNATIONAL … </a:t>
            </a:r>
            <a:r>
              <a:rPr lang="cs-CZ" sz="3600" cap="none" dirty="0" err="1" smtClean="0"/>
              <a:t>what</a:t>
            </a:r>
            <a:r>
              <a:rPr lang="cs-CZ" sz="3600" cap="none" dirty="0" smtClean="0"/>
              <a:t>?</a:t>
            </a:r>
            <a:endParaRPr lang="en-GB" sz="3600" cap="none" dirty="0"/>
          </a:p>
        </p:txBody>
      </p:sp>
      <p:sp>
        <p:nvSpPr>
          <p:cNvPr id="5" name="Rectangle 4"/>
          <p:cNvSpPr/>
          <p:nvPr/>
        </p:nvSpPr>
        <p:spPr>
          <a:xfrm>
            <a:off x="872429" y="2381293"/>
            <a:ext cx="3531381" cy="24140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p:txBody>
          <a:bodyPr/>
          <a:lstStyle/>
          <a:p>
            <a:pPr marL="0" indent="0">
              <a:buNone/>
            </a:pPr>
            <a:r>
              <a:rPr lang="cs-CZ" sz="2400" dirty="0" err="1" smtClean="0">
                <a:effectLst>
                  <a:outerShdw blurRad="38100" dist="38100" dir="2700000" algn="tl">
                    <a:srgbClr val="000000">
                      <a:alpha val="43137"/>
                    </a:srgbClr>
                  </a:outerShdw>
                </a:effectLst>
              </a:rPr>
              <a:t>Plan</a:t>
            </a:r>
            <a:r>
              <a:rPr lang="cs-CZ" sz="2400" dirty="0" smtClean="0">
                <a:effectLst>
                  <a:outerShdw blurRad="38100" dist="38100" dir="2700000" algn="tl">
                    <a:srgbClr val="000000">
                      <a:alpha val="43137"/>
                    </a:srgbClr>
                  </a:outerShdw>
                </a:effectLst>
              </a:rPr>
              <a:t> </a:t>
            </a:r>
            <a:r>
              <a:rPr lang="cs-CZ" sz="2400" dirty="0" err="1" smtClean="0">
                <a:effectLst>
                  <a:outerShdw blurRad="38100" dist="38100" dir="2700000" algn="tl">
                    <a:srgbClr val="000000">
                      <a:alpha val="43137"/>
                    </a:srgbClr>
                  </a:outerShdw>
                </a:effectLst>
              </a:rPr>
              <a:t>for</a:t>
            </a:r>
            <a:r>
              <a:rPr lang="cs-CZ" sz="2400" dirty="0" smtClean="0">
                <a:effectLst>
                  <a:outerShdw blurRad="38100" dist="38100" dir="2700000" algn="tl">
                    <a:srgbClr val="000000">
                      <a:alpha val="43137"/>
                    </a:srgbClr>
                  </a:outerShdw>
                </a:effectLst>
              </a:rPr>
              <a:t> </a:t>
            </a:r>
            <a:r>
              <a:rPr lang="cs-CZ" sz="2400" dirty="0" err="1" smtClean="0">
                <a:effectLst>
                  <a:outerShdw blurRad="38100" dist="38100" dir="2700000" algn="tl">
                    <a:srgbClr val="000000">
                      <a:alpha val="43137"/>
                    </a:srgbClr>
                  </a:outerShdw>
                </a:effectLst>
              </a:rPr>
              <a:t>today</a:t>
            </a:r>
            <a:r>
              <a:rPr lang="cs-CZ" sz="2400" dirty="0" smtClean="0">
                <a:effectLst>
                  <a:outerShdw blurRad="38100" dist="38100" dir="2700000" algn="tl">
                    <a:srgbClr val="000000">
                      <a:alpha val="43137"/>
                    </a:srgbClr>
                  </a:outerShdw>
                </a:effectLst>
              </a:rPr>
              <a:t/>
            </a:r>
            <a:br>
              <a:rPr lang="cs-CZ" sz="2400" dirty="0" smtClean="0">
                <a:effectLst>
                  <a:outerShdw blurRad="38100" dist="38100" dir="2700000" algn="tl">
                    <a:srgbClr val="000000">
                      <a:alpha val="43137"/>
                    </a:srgbClr>
                  </a:outerShdw>
                </a:effectLst>
              </a:rPr>
            </a:br>
            <a:endParaRPr lang="cs-CZ" sz="1100" dirty="0" smtClean="0">
              <a:effectLst>
                <a:outerShdw blurRad="38100" dist="38100" dir="2700000" algn="tl">
                  <a:srgbClr val="000000">
                    <a:alpha val="43137"/>
                  </a:srgbClr>
                </a:outerShdw>
              </a:effectLst>
            </a:endParaRPr>
          </a:p>
          <a:p>
            <a:r>
              <a:rPr lang="cs-CZ" sz="2000" dirty="0" err="1" smtClean="0"/>
              <a:t>Who</a:t>
            </a:r>
            <a:r>
              <a:rPr lang="cs-CZ" sz="2000" dirty="0" smtClean="0"/>
              <a:t> </a:t>
            </a:r>
            <a:r>
              <a:rPr lang="cs-CZ" sz="2000" dirty="0" err="1" smtClean="0"/>
              <a:t>prepared</a:t>
            </a:r>
            <a:r>
              <a:rPr lang="cs-CZ" sz="2000" dirty="0" smtClean="0"/>
              <a:t> </a:t>
            </a:r>
            <a:r>
              <a:rPr lang="cs-CZ" sz="2000" dirty="0" err="1" smtClean="0"/>
              <a:t>this</a:t>
            </a:r>
            <a:r>
              <a:rPr lang="cs-CZ" sz="2000" dirty="0" smtClean="0"/>
              <a:t> </a:t>
            </a:r>
            <a:r>
              <a:rPr lang="cs-CZ" sz="2000" dirty="0" err="1" smtClean="0"/>
              <a:t>course</a:t>
            </a:r>
            <a:r>
              <a:rPr lang="cs-CZ" sz="2000" dirty="0" smtClean="0"/>
              <a:t>?</a:t>
            </a:r>
          </a:p>
          <a:p>
            <a:r>
              <a:rPr lang="cs-CZ" sz="2000" dirty="0" err="1" smtClean="0"/>
              <a:t>What</a:t>
            </a:r>
            <a:r>
              <a:rPr lang="cs-CZ" sz="2000" dirty="0" smtClean="0"/>
              <a:t> are </a:t>
            </a:r>
            <a:r>
              <a:rPr lang="cs-CZ" sz="2000" dirty="0" err="1" smtClean="0"/>
              <a:t>we</a:t>
            </a:r>
            <a:r>
              <a:rPr lang="cs-CZ" sz="2000" dirty="0" smtClean="0"/>
              <a:t> </a:t>
            </a:r>
            <a:r>
              <a:rPr lang="cs-CZ" sz="2000" dirty="0" err="1" smtClean="0"/>
              <a:t>going</a:t>
            </a:r>
            <a:r>
              <a:rPr lang="cs-CZ" sz="2000" dirty="0" smtClean="0"/>
              <a:t> to study?</a:t>
            </a:r>
          </a:p>
          <a:p>
            <a:r>
              <a:rPr lang="cs-CZ" sz="2000" dirty="0" err="1" smtClean="0"/>
              <a:t>Who</a:t>
            </a:r>
            <a:r>
              <a:rPr lang="cs-CZ" sz="2000" dirty="0" smtClean="0"/>
              <a:t> </a:t>
            </a:r>
            <a:r>
              <a:rPr lang="cs-CZ" sz="2000" dirty="0" err="1" smtClean="0"/>
              <a:t>will</a:t>
            </a:r>
            <a:r>
              <a:rPr lang="cs-CZ" sz="2000" dirty="0" smtClean="0"/>
              <a:t> </a:t>
            </a:r>
            <a:r>
              <a:rPr lang="cs-CZ" sz="2000" dirty="0" err="1" smtClean="0"/>
              <a:t>be</a:t>
            </a:r>
            <a:r>
              <a:rPr lang="cs-CZ" sz="2000" dirty="0" smtClean="0"/>
              <a:t> </a:t>
            </a:r>
            <a:r>
              <a:rPr lang="cs-CZ" sz="2000" dirty="0" err="1" smtClean="0"/>
              <a:t>teaching</a:t>
            </a:r>
            <a:r>
              <a:rPr lang="cs-CZ" sz="2000" dirty="0" smtClean="0"/>
              <a:t> </a:t>
            </a:r>
            <a:r>
              <a:rPr lang="cs-CZ" sz="2000" dirty="0" err="1" smtClean="0"/>
              <a:t>the</a:t>
            </a:r>
            <a:r>
              <a:rPr lang="cs-CZ" sz="2000" dirty="0" smtClean="0"/>
              <a:t> </a:t>
            </a:r>
            <a:r>
              <a:rPr lang="cs-CZ" sz="2000" dirty="0" err="1" smtClean="0"/>
              <a:t>course</a:t>
            </a:r>
            <a:r>
              <a:rPr lang="cs-CZ" sz="2000" dirty="0" smtClean="0"/>
              <a:t>?</a:t>
            </a:r>
          </a:p>
          <a:p>
            <a:r>
              <a:rPr lang="cs-CZ" sz="2000" dirty="0" err="1" smtClean="0"/>
              <a:t>What</a:t>
            </a:r>
            <a:r>
              <a:rPr lang="cs-CZ" sz="2000" dirty="0" smtClean="0"/>
              <a:t> </a:t>
            </a:r>
            <a:r>
              <a:rPr lang="cs-CZ" sz="2000" dirty="0" err="1" smtClean="0"/>
              <a:t>will</a:t>
            </a:r>
            <a:r>
              <a:rPr lang="cs-CZ" sz="2000" dirty="0" smtClean="0"/>
              <a:t> </a:t>
            </a:r>
            <a:r>
              <a:rPr lang="cs-CZ" sz="2000" dirty="0" err="1" smtClean="0"/>
              <a:t>be</a:t>
            </a:r>
            <a:r>
              <a:rPr lang="cs-CZ" sz="2000" dirty="0" smtClean="0"/>
              <a:t> </a:t>
            </a:r>
            <a:r>
              <a:rPr lang="cs-CZ" sz="2000" dirty="0" err="1" smtClean="0"/>
              <a:t>required</a:t>
            </a:r>
            <a:r>
              <a:rPr lang="cs-CZ" sz="2000" dirty="0" smtClean="0"/>
              <a:t> </a:t>
            </a:r>
            <a:r>
              <a:rPr lang="cs-CZ" sz="2000" dirty="0" err="1" smtClean="0"/>
              <a:t>from</a:t>
            </a:r>
            <a:r>
              <a:rPr lang="cs-CZ" sz="2000" dirty="0" smtClean="0"/>
              <a:t> </a:t>
            </a:r>
            <a:r>
              <a:rPr lang="cs-CZ" sz="2000" dirty="0" err="1" smtClean="0"/>
              <a:t>you</a:t>
            </a:r>
            <a:r>
              <a:rPr lang="cs-CZ" sz="2000" dirty="0" smtClean="0"/>
              <a:t>?</a:t>
            </a:r>
          </a:p>
          <a:p>
            <a:endParaRPr lang="cs-CZ" sz="2000" dirty="0" smtClean="0"/>
          </a:p>
          <a:p>
            <a:r>
              <a:rPr lang="cs-CZ" sz="2000" dirty="0" err="1" smtClean="0"/>
              <a:t>Disputes</a:t>
            </a:r>
            <a:r>
              <a:rPr lang="cs-CZ" sz="2000" dirty="0" smtClean="0"/>
              <a:t> </a:t>
            </a:r>
            <a:r>
              <a:rPr lang="en-US" sz="2000" dirty="0" smtClean="0"/>
              <a:t>&amp;</a:t>
            </a:r>
            <a:r>
              <a:rPr lang="cs-CZ" sz="2000" dirty="0" smtClean="0"/>
              <a:t> </a:t>
            </a:r>
            <a:r>
              <a:rPr lang="cs-CZ" sz="2000" dirty="0" err="1" smtClean="0"/>
              <a:t>Dispute</a:t>
            </a:r>
            <a:r>
              <a:rPr lang="cs-CZ" sz="2000" dirty="0" smtClean="0"/>
              <a:t> </a:t>
            </a:r>
            <a:r>
              <a:rPr lang="cs-CZ" sz="2000" dirty="0" err="1" smtClean="0"/>
              <a:t>resolution</a:t>
            </a:r>
            <a:r>
              <a:rPr lang="cs-CZ" sz="2000" dirty="0" smtClean="0"/>
              <a:t> </a:t>
            </a:r>
            <a:r>
              <a:rPr lang="cs-CZ" sz="2000" dirty="0" err="1" smtClean="0"/>
              <a:t>methods</a:t>
            </a:r>
            <a:endParaRPr lang="cs-CZ" sz="2000" dirty="0" smtClean="0"/>
          </a:p>
          <a:p>
            <a:r>
              <a:rPr lang="cs-CZ" sz="2000" dirty="0" smtClean="0"/>
              <a:t>UN </a:t>
            </a:r>
            <a:r>
              <a:rPr lang="cs-CZ" sz="2000" dirty="0" err="1" smtClean="0"/>
              <a:t>Convention</a:t>
            </a:r>
            <a:r>
              <a:rPr lang="cs-CZ" sz="2000" dirty="0" smtClean="0"/>
              <a:t> on </a:t>
            </a:r>
            <a:r>
              <a:rPr lang="cs-CZ" sz="2000" dirty="0" err="1" smtClean="0"/>
              <a:t>Contracts</a:t>
            </a:r>
            <a:r>
              <a:rPr lang="cs-CZ" sz="2000" dirty="0" smtClean="0"/>
              <a:t> on </a:t>
            </a:r>
            <a:r>
              <a:rPr lang="cs-CZ" sz="2000" dirty="0" err="1" smtClean="0"/>
              <a:t>the</a:t>
            </a:r>
            <a:r>
              <a:rPr lang="cs-CZ" sz="2000" dirty="0" smtClean="0"/>
              <a:t> International </a:t>
            </a:r>
            <a:r>
              <a:rPr lang="cs-CZ" sz="2000" dirty="0" err="1" smtClean="0"/>
              <a:t>Sale</a:t>
            </a:r>
            <a:r>
              <a:rPr lang="cs-CZ" sz="2000" dirty="0" smtClean="0"/>
              <a:t> </a:t>
            </a:r>
            <a:r>
              <a:rPr lang="cs-CZ" sz="2000" dirty="0" err="1" smtClean="0"/>
              <a:t>of</a:t>
            </a:r>
            <a:r>
              <a:rPr lang="cs-CZ" sz="2000" dirty="0" smtClean="0"/>
              <a:t> </a:t>
            </a:r>
            <a:r>
              <a:rPr lang="cs-CZ" sz="2000" dirty="0" err="1" smtClean="0"/>
              <a:t>Goods</a:t>
            </a:r>
            <a:endParaRPr lang="cs-CZ" sz="2000" dirty="0" smtClean="0"/>
          </a:p>
        </p:txBody>
      </p:sp>
      <p:sp>
        <p:nvSpPr>
          <p:cNvPr id="4" name="Title 1"/>
          <p:cNvSpPr txBox="1">
            <a:spLocks/>
          </p:cNvSpPr>
          <p:nvPr/>
        </p:nvSpPr>
        <p:spPr>
          <a:xfrm>
            <a:off x="872429" y="2360080"/>
            <a:ext cx="3498979" cy="2456442"/>
          </a:xfrm>
          <a:prstGeom prst="rect">
            <a:avLst/>
          </a:prstGeom>
        </p:spPr>
        <p:txBody>
          <a:bodyPr vert="horz" lIns="228600" tIns="228600" rIns="228600" bIns="228600" rtlCol="0" anchor="ctr">
            <a:normAutofit/>
          </a:bodyPr>
          <a:lstStyle>
            <a:lvl1pPr algn="ctr" defTabSz="914400" rtl="0" eaLnBrk="1" latinLnBrk="0" hangingPunct="1">
              <a:lnSpc>
                <a:spcPct val="85000"/>
              </a:lnSpc>
              <a:spcBef>
                <a:spcPct val="0"/>
              </a:spcBef>
              <a:buNone/>
              <a:defRPr sz="4000" b="0" i="0" kern="1200" cap="none" spc="-150">
                <a:solidFill>
                  <a:srgbClr val="FFFEFF"/>
                </a:solidFill>
                <a:effectLst/>
                <a:latin typeface="+mj-lt"/>
                <a:ea typeface="+mj-ea"/>
                <a:cs typeface="+mj-cs"/>
              </a:defRPr>
            </a:lvl1pPr>
          </a:lstStyle>
          <a:p>
            <a:r>
              <a:rPr lang="cs-CZ" sz="3600" dirty="0" smtClean="0"/>
              <a:t>INTERNATIONAL COMMERCIAL </a:t>
            </a:r>
          </a:p>
          <a:p>
            <a:r>
              <a:rPr lang="cs-CZ" sz="3600" dirty="0" smtClean="0"/>
              <a:t>DISPUTE</a:t>
            </a:r>
          </a:p>
          <a:p>
            <a:r>
              <a:rPr lang="cs-CZ" sz="3600" dirty="0" smtClean="0"/>
              <a:t>RESOLUTION</a:t>
            </a:r>
            <a:endParaRPr lang="en-GB" sz="3600" dirty="0"/>
          </a:p>
        </p:txBody>
      </p:sp>
    </p:spTree>
    <p:extLst>
      <p:ext uri="{BB962C8B-B14F-4D97-AF65-F5344CB8AC3E}">
        <p14:creationId xmlns:p14="http://schemas.microsoft.com/office/powerpoint/2010/main" val="106615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build="allAtOnce"/>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Dispute Resolution Schemes</a:t>
            </a:r>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4767241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p:cNvSpPr>
          <p:nvPr>
            <p:ph type="title"/>
          </p:nvPr>
        </p:nvSpPr>
        <p:spPr>
          <a:prstGeom prst="rect">
            <a:avLst/>
          </a:prstGeom>
        </p:spPr>
        <p:txBody>
          <a:bodyPr>
            <a:noAutofit/>
          </a:bodyPr>
          <a:lstStyle>
            <a:lvl1pPr defTabSz="479044">
              <a:defRPr sz="6068">
                <a:effectLst>
                  <a:outerShdw blurRad="20828" dist="20828" dir="15900000" rotWithShape="0">
                    <a:srgbClr val="595650">
                      <a:alpha val="33000"/>
                    </a:srgbClr>
                  </a:outerShdw>
                </a:effectLst>
              </a:defRPr>
            </a:lvl1pPr>
          </a:lstStyle>
          <a:p>
            <a:r>
              <a:rPr sz="4000" dirty="0" smtClean="0"/>
              <a:t>Dispute </a:t>
            </a:r>
            <a:r>
              <a:rPr sz="4000" dirty="0"/>
              <a:t>Resolution Schemes</a:t>
            </a:r>
          </a:p>
        </p:txBody>
      </p:sp>
      <p:sp>
        <p:nvSpPr>
          <p:cNvPr id="146" name="Shape 146"/>
          <p:cNvSpPr>
            <a:spLocks noGrp="1"/>
          </p:cNvSpPr>
          <p:nvPr>
            <p:ph idx="1"/>
          </p:nvPr>
        </p:nvSpPr>
        <p:spPr>
          <a:prstGeom prst="rect">
            <a:avLst/>
          </a:prstGeom>
        </p:spPr>
        <p:txBody>
          <a:bodyPr>
            <a:normAutofit/>
          </a:bodyPr>
          <a:lstStyle/>
          <a:p>
            <a:pPr marL="355600" indent="-355600" algn="ctr"/>
            <a:r>
              <a:rPr sz="3200" dirty="0"/>
              <a:t>What are </a:t>
            </a:r>
            <a:r>
              <a:rPr lang="cs-CZ" sz="3200" dirty="0" err="1" smtClean="0"/>
              <a:t>the</a:t>
            </a:r>
            <a:r>
              <a:rPr sz="3200" dirty="0" smtClean="0"/>
              <a:t> </a:t>
            </a:r>
            <a:r>
              <a:rPr sz="3200" dirty="0"/>
              <a:t>most typical dispute resolution processes? </a:t>
            </a:r>
            <a:endParaRPr lang="cs-CZ" sz="3200" dirty="0" smtClean="0"/>
          </a:p>
          <a:p>
            <a:pPr marL="355600" indent="-355600" algn="ctr"/>
            <a:endParaRPr sz="3200" dirty="0"/>
          </a:p>
          <a:p>
            <a:pPr marL="355600" indent="-355600" algn="ctr"/>
            <a:r>
              <a:rPr sz="3200" dirty="0"/>
              <a:t>Any experience with </a:t>
            </a:r>
            <a:r>
              <a:rPr lang="cs-CZ" sz="3200" dirty="0" smtClean="0"/>
              <a:t>a</a:t>
            </a:r>
            <a:r>
              <a:rPr sz="3200" dirty="0" smtClean="0"/>
              <a:t> particular</a:t>
            </a:r>
            <a:r>
              <a:rPr lang="cs-CZ" sz="3200" dirty="0" smtClean="0"/>
              <a:t> </a:t>
            </a:r>
            <a:r>
              <a:rPr lang="cs-CZ" sz="3200" dirty="0" err="1" smtClean="0"/>
              <a:t>one</a:t>
            </a:r>
            <a:r>
              <a:rPr sz="3200" dirty="0" smtClean="0"/>
              <a:t>?</a:t>
            </a:r>
            <a:endParaRPr sz="3200" dirty="0"/>
          </a:p>
        </p:txBody>
      </p:sp>
    </p:spTree>
    <p:extLst>
      <p:ext uri="{BB962C8B-B14F-4D97-AF65-F5344CB8AC3E}">
        <p14:creationId xmlns:p14="http://schemas.microsoft.com/office/powerpoint/2010/main" val="2458512346"/>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p:cNvSpPr>
          <p:nvPr>
            <p:ph type="title"/>
          </p:nvPr>
        </p:nvSpPr>
        <p:spPr>
          <a:prstGeom prst="rect">
            <a:avLst/>
          </a:prstGeom>
        </p:spPr>
        <p:txBody>
          <a:bodyPr>
            <a:noAutofit/>
          </a:bodyPr>
          <a:lstStyle>
            <a:lvl1pPr defTabSz="479044">
              <a:defRPr sz="6068">
                <a:effectLst>
                  <a:outerShdw blurRad="20828" dist="20828" dir="15900000" rotWithShape="0">
                    <a:srgbClr val="595650">
                      <a:alpha val="33000"/>
                    </a:srgbClr>
                  </a:outerShdw>
                </a:effectLst>
              </a:defRPr>
            </a:lvl1pPr>
          </a:lstStyle>
          <a:p>
            <a:r>
              <a:rPr sz="4000" dirty="0" smtClean="0"/>
              <a:t>Dispute </a:t>
            </a:r>
            <a:r>
              <a:rPr sz="4000" dirty="0"/>
              <a:t>Resolution Schemes</a:t>
            </a:r>
          </a:p>
        </p:txBody>
      </p:sp>
      <p:sp>
        <p:nvSpPr>
          <p:cNvPr id="149" name="Shape 149"/>
          <p:cNvSpPr>
            <a:spLocks noGrp="1"/>
          </p:cNvSpPr>
          <p:nvPr>
            <p:ph idx="1"/>
          </p:nvPr>
        </p:nvSpPr>
        <p:spPr>
          <a:prstGeom prst="rect">
            <a:avLst/>
          </a:prstGeom>
        </p:spPr>
        <p:txBody>
          <a:bodyPr>
            <a:normAutofit/>
          </a:bodyPr>
          <a:lstStyle/>
          <a:p>
            <a:pPr marL="330029" indent="-330029" defTabSz="361460">
              <a:defRPr sz="3696"/>
            </a:pPr>
            <a:r>
              <a:rPr sz="2400" dirty="0"/>
              <a:t>Negotiation</a:t>
            </a:r>
          </a:p>
          <a:p>
            <a:pPr marL="330029" indent="-330029" defTabSz="361460">
              <a:defRPr sz="3696"/>
            </a:pPr>
            <a:r>
              <a:rPr sz="2400" dirty="0"/>
              <a:t>Mediation</a:t>
            </a:r>
          </a:p>
          <a:p>
            <a:pPr marL="330029" indent="-330029" defTabSz="361460">
              <a:defRPr sz="3696"/>
            </a:pPr>
            <a:r>
              <a:rPr sz="2400" dirty="0"/>
              <a:t>Litigation</a:t>
            </a:r>
          </a:p>
          <a:p>
            <a:pPr marL="330029" indent="-330029" defTabSz="361460">
              <a:defRPr sz="3696"/>
            </a:pPr>
            <a:r>
              <a:rPr sz="2400" dirty="0"/>
              <a:t>Commercial Arbitration</a:t>
            </a:r>
          </a:p>
          <a:p>
            <a:pPr marL="330029" indent="-330029" defTabSz="361460">
              <a:defRPr sz="3696"/>
            </a:pPr>
            <a:r>
              <a:rPr sz="2400" dirty="0"/>
              <a:t>Investment </a:t>
            </a:r>
            <a:r>
              <a:rPr sz="2400" dirty="0" smtClean="0"/>
              <a:t>Arbitration</a:t>
            </a:r>
          </a:p>
          <a:p>
            <a:pPr marL="330029" indent="-330029" defTabSz="361460">
              <a:defRPr sz="3696"/>
            </a:pPr>
            <a:r>
              <a:rPr sz="2400" dirty="0" smtClean="0"/>
              <a:t>etc. such as?</a:t>
            </a:r>
            <a:endParaRPr sz="2400" dirty="0"/>
          </a:p>
        </p:txBody>
      </p:sp>
    </p:spTree>
    <p:extLst>
      <p:ext uri="{BB962C8B-B14F-4D97-AF65-F5344CB8AC3E}">
        <p14:creationId xmlns:p14="http://schemas.microsoft.com/office/powerpoint/2010/main" val="2942636297"/>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p:cNvSpPr>
          <p:nvPr>
            <p:ph type="title"/>
          </p:nvPr>
        </p:nvSpPr>
        <p:spPr>
          <a:xfrm>
            <a:off x="1037681" y="2382214"/>
            <a:ext cx="3498979" cy="2456442"/>
          </a:xfrm>
          <a:prstGeom prst="rect">
            <a:avLst/>
          </a:prstGeom>
        </p:spPr>
        <p:txBody>
          <a:bodyPr>
            <a:noAutofit/>
          </a:bodyPr>
          <a:lstStyle>
            <a:lvl1pPr defTabSz="479044">
              <a:defRPr sz="6068">
                <a:effectLst>
                  <a:outerShdw blurRad="20828" dist="20828" dir="15900000" rotWithShape="0">
                    <a:srgbClr val="595650">
                      <a:alpha val="33000"/>
                    </a:srgbClr>
                  </a:outerShdw>
                </a:effectLst>
              </a:defRPr>
            </a:lvl1pPr>
          </a:lstStyle>
          <a:p>
            <a:r>
              <a:rPr lang="en-GB" sz="4000" dirty="0" smtClean="0"/>
              <a:t>Dispute Resolution Schemes</a:t>
            </a:r>
            <a:endParaRPr lang="en-GB" sz="4000" dirty="0"/>
          </a:p>
        </p:txBody>
      </p:sp>
      <p:sp>
        <p:nvSpPr>
          <p:cNvPr id="149" name="Shape 149"/>
          <p:cNvSpPr>
            <a:spLocks noGrp="1"/>
          </p:cNvSpPr>
          <p:nvPr>
            <p:ph idx="1"/>
          </p:nvPr>
        </p:nvSpPr>
        <p:spPr>
          <a:xfrm>
            <a:off x="5452554" y="911675"/>
            <a:ext cx="6281873" cy="5248622"/>
          </a:xfrm>
          <a:prstGeom prst="rect">
            <a:avLst/>
          </a:prstGeom>
        </p:spPr>
        <p:txBody>
          <a:bodyPr>
            <a:normAutofit/>
          </a:bodyPr>
          <a:lstStyle/>
          <a:p>
            <a:pPr marL="330029" indent="-330029" defTabSz="361460">
              <a:defRPr sz="3696"/>
            </a:pPr>
            <a:endParaRPr lang="en-GB" sz="2400" dirty="0"/>
          </a:p>
        </p:txBody>
      </p:sp>
      <p:sp>
        <p:nvSpPr>
          <p:cNvPr id="2" name="Rectangle 1"/>
          <p:cNvSpPr/>
          <p:nvPr/>
        </p:nvSpPr>
        <p:spPr>
          <a:xfrm>
            <a:off x="227517" y="253693"/>
            <a:ext cx="11692890" cy="61504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p:cNvSpPr/>
          <p:nvPr/>
        </p:nvSpPr>
        <p:spPr>
          <a:xfrm>
            <a:off x="1027773" y="1996894"/>
            <a:ext cx="9790044" cy="3388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Pentagon 5"/>
          <p:cNvSpPr/>
          <p:nvPr/>
        </p:nvSpPr>
        <p:spPr>
          <a:xfrm rot="5400000">
            <a:off x="591520" y="2708112"/>
            <a:ext cx="1251533" cy="18578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7" name="TextBox 6"/>
          <p:cNvSpPr txBox="1"/>
          <p:nvPr/>
        </p:nvSpPr>
        <p:spPr>
          <a:xfrm rot="16200000">
            <a:off x="540142" y="3959136"/>
            <a:ext cx="1313815" cy="338554"/>
          </a:xfrm>
          <a:prstGeom prst="rect">
            <a:avLst/>
          </a:prstGeom>
          <a:noFill/>
        </p:spPr>
        <p:txBody>
          <a:bodyPr wrap="square" rtlCol="0">
            <a:spAutoFit/>
          </a:bodyPr>
          <a:lstStyle/>
          <a:p>
            <a:r>
              <a:rPr lang="en-GB" sz="1600" dirty="0" smtClean="0"/>
              <a:t>Avoidance</a:t>
            </a:r>
            <a:endParaRPr lang="en-GB" sz="1600" dirty="0"/>
          </a:p>
        </p:txBody>
      </p:sp>
      <p:sp>
        <p:nvSpPr>
          <p:cNvPr id="10" name="Pentagon 9"/>
          <p:cNvSpPr/>
          <p:nvPr/>
        </p:nvSpPr>
        <p:spPr>
          <a:xfrm rot="5400000">
            <a:off x="1532886" y="2710723"/>
            <a:ext cx="1251533" cy="18578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11" name="TextBox 10"/>
          <p:cNvSpPr txBox="1"/>
          <p:nvPr/>
        </p:nvSpPr>
        <p:spPr>
          <a:xfrm rot="16200000">
            <a:off x="762479" y="4503058"/>
            <a:ext cx="2753333" cy="338554"/>
          </a:xfrm>
          <a:prstGeom prst="rect">
            <a:avLst/>
          </a:prstGeom>
          <a:noFill/>
        </p:spPr>
        <p:txBody>
          <a:bodyPr wrap="square" rtlCol="0">
            <a:spAutoFit/>
          </a:bodyPr>
          <a:lstStyle/>
          <a:p>
            <a:r>
              <a:rPr lang="cs-CZ" sz="1600" dirty="0" err="1" smtClean="0"/>
              <a:t>Unassisted</a:t>
            </a:r>
            <a:r>
              <a:rPr lang="cs-CZ" sz="1600" dirty="0"/>
              <a:t> </a:t>
            </a:r>
            <a:r>
              <a:rPr lang="cs-CZ" sz="1600" dirty="0" err="1" smtClean="0"/>
              <a:t>Negotiation</a:t>
            </a:r>
            <a:endParaRPr lang="en-GB" sz="1600" dirty="0"/>
          </a:p>
        </p:txBody>
      </p:sp>
      <p:sp>
        <p:nvSpPr>
          <p:cNvPr id="12" name="Pentagon 11"/>
          <p:cNvSpPr/>
          <p:nvPr/>
        </p:nvSpPr>
        <p:spPr>
          <a:xfrm rot="5400000">
            <a:off x="2475493" y="2695501"/>
            <a:ext cx="1251533" cy="18578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13" name="TextBox 12"/>
          <p:cNvSpPr txBox="1"/>
          <p:nvPr/>
        </p:nvSpPr>
        <p:spPr>
          <a:xfrm rot="16200000">
            <a:off x="1454825" y="4194855"/>
            <a:ext cx="3230094" cy="338554"/>
          </a:xfrm>
          <a:prstGeom prst="rect">
            <a:avLst/>
          </a:prstGeom>
          <a:noFill/>
        </p:spPr>
        <p:txBody>
          <a:bodyPr wrap="square" rtlCol="0">
            <a:spAutoFit/>
          </a:bodyPr>
          <a:lstStyle/>
          <a:p>
            <a:r>
              <a:rPr lang="cs-CZ" sz="1600" dirty="0" err="1" smtClean="0"/>
              <a:t>Facilitated</a:t>
            </a:r>
            <a:r>
              <a:rPr lang="cs-CZ" sz="1600" dirty="0" smtClean="0"/>
              <a:t> </a:t>
            </a:r>
            <a:r>
              <a:rPr lang="cs-CZ" sz="1600" dirty="0" err="1" smtClean="0"/>
              <a:t>Negotiation</a:t>
            </a:r>
            <a:endParaRPr lang="en-GB" sz="1600" dirty="0"/>
          </a:p>
        </p:txBody>
      </p:sp>
      <p:sp>
        <p:nvSpPr>
          <p:cNvPr id="14" name="Pentagon 13"/>
          <p:cNvSpPr/>
          <p:nvPr/>
        </p:nvSpPr>
        <p:spPr>
          <a:xfrm rot="5400000">
            <a:off x="3434376" y="2704722"/>
            <a:ext cx="1251533" cy="18578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15" name="TextBox 14"/>
          <p:cNvSpPr txBox="1"/>
          <p:nvPr/>
        </p:nvSpPr>
        <p:spPr>
          <a:xfrm rot="16200000">
            <a:off x="2356403" y="3814070"/>
            <a:ext cx="3495826" cy="584775"/>
          </a:xfrm>
          <a:prstGeom prst="rect">
            <a:avLst/>
          </a:prstGeom>
          <a:noFill/>
        </p:spPr>
        <p:txBody>
          <a:bodyPr wrap="square" rtlCol="0">
            <a:spAutoFit/>
          </a:bodyPr>
          <a:lstStyle/>
          <a:p>
            <a:r>
              <a:rPr lang="cs-CZ" sz="1600" dirty="0" smtClean="0"/>
              <a:t>Early </a:t>
            </a:r>
            <a:r>
              <a:rPr lang="cs-CZ" sz="1600" dirty="0" err="1" smtClean="0"/>
              <a:t>Neutral</a:t>
            </a:r>
            <a:r>
              <a:rPr lang="cs-CZ" sz="1600" dirty="0" smtClean="0"/>
              <a:t> Expert </a:t>
            </a:r>
            <a:br>
              <a:rPr lang="cs-CZ" sz="1600" dirty="0" smtClean="0"/>
            </a:br>
            <a:r>
              <a:rPr lang="cs-CZ" sz="1600" dirty="0" err="1" smtClean="0"/>
              <a:t>Evaluation</a:t>
            </a:r>
            <a:endParaRPr lang="en-GB" sz="1600" dirty="0"/>
          </a:p>
        </p:txBody>
      </p:sp>
      <p:sp>
        <p:nvSpPr>
          <p:cNvPr id="16" name="Pentagon 15"/>
          <p:cNvSpPr/>
          <p:nvPr/>
        </p:nvSpPr>
        <p:spPr>
          <a:xfrm rot="5400000">
            <a:off x="4350304" y="2704723"/>
            <a:ext cx="1251533" cy="18578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17" name="TextBox 16"/>
          <p:cNvSpPr txBox="1"/>
          <p:nvPr/>
        </p:nvSpPr>
        <p:spPr>
          <a:xfrm rot="16200000">
            <a:off x="4176687" y="3841976"/>
            <a:ext cx="1497330" cy="338554"/>
          </a:xfrm>
          <a:prstGeom prst="rect">
            <a:avLst/>
          </a:prstGeom>
          <a:noFill/>
        </p:spPr>
        <p:txBody>
          <a:bodyPr wrap="square" rtlCol="0">
            <a:spAutoFit/>
          </a:bodyPr>
          <a:lstStyle/>
          <a:p>
            <a:r>
              <a:rPr lang="cs-CZ" sz="1600" dirty="0" err="1" smtClean="0"/>
              <a:t>Mediation</a:t>
            </a:r>
            <a:endParaRPr lang="en-GB" sz="1600" dirty="0"/>
          </a:p>
        </p:txBody>
      </p:sp>
      <p:sp>
        <p:nvSpPr>
          <p:cNvPr id="18" name="Pentagon 17"/>
          <p:cNvSpPr/>
          <p:nvPr/>
        </p:nvSpPr>
        <p:spPr>
          <a:xfrm rot="5400000">
            <a:off x="5248875" y="2704724"/>
            <a:ext cx="1251533" cy="18578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19" name="TextBox 18"/>
          <p:cNvSpPr txBox="1"/>
          <p:nvPr/>
        </p:nvSpPr>
        <p:spPr>
          <a:xfrm rot="16200000">
            <a:off x="5124979" y="4049242"/>
            <a:ext cx="1497330" cy="338554"/>
          </a:xfrm>
          <a:prstGeom prst="rect">
            <a:avLst/>
          </a:prstGeom>
          <a:noFill/>
        </p:spPr>
        <p:txBody>
          <a:bodyPr wrap="square" rtlCol="0">
            <a:spAutoFit/>
          </a:bodyPr>
          <a:lstStyle/>
          <a:p>
            <a:r>
              <a:rPr lang="cs-CZ" sz="1600" dirty="0" err="1" smtClean="0"/>
              <a:t>Conciliation</a:t>
            </a:r>
            <a:endParaRPr lang="en-GB" sz="1600" dirty="0"/>
          </a:p>
        </p:txBody>
      </p:sp>
      <p:sp>
        <p:nvSpPr>
          <p:cNvPr id="22" name="Pentagon 21"/>
          <p:cNvSpPr/>
          <p:nvPr/>
        </p:nvSpPr>
        <p:spPr>
          <a:xfrm rot="5400000">
            <a:off x="7202016" y="2704722"/>
            <a:ext cx="1251533" cy="18578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23" name="TextBox 22"/>
          <p:cNvSpPr txBox="1"/>
          <p:nvPr/>
        </p:nvSpPr>
        <p:spPr>
          <a:xfrm rot="16200000">
            <a:off x="6445218" y="4020874"/>
            <a:ext cx="2778360" cy="338554"/>
          </a:xfrm>
          <a:prstGeom prst="rect">
            <a:avLst/>
          </a:prstGeom>
          <a:noFill/>
        </p:spPr>
        <p:txBody>
          <a:bodyPr wrap="square" rtlCol="0">
            <a:spAutoFit/>
          </a:bodyPr>
          <a:lstStyle/>
          <a:p>
            <a:r>
              <a:rPr lang="cs-CZ" sz="1600" dirty="0" smtClean="0"/>
              <a:t>Peer </a:t>
            </a:r>
            <a:r>
              <a:rPr lang="cs-CZ" sz="1600" dirty="0" err="1" smtClean="0"/>
              <a:t>Review</a:t>
            </a:r>
            <a:r>
              <a:rPr lang="cs-CZ" sz="1600" dirty="0" smtClean="0"/>
              <a:t> Panel</a:t>
            </a:r>
            <a:endParaRPr lang="en-GB" sz="1600" dirty="0"/>
          </a:p>
        </p:txBody>
      </p:sp>
      <p:sp>
        <p:nvSpPr>
          <p:cNvPr id="26" name="Pentagon 25"/>
          <p:cNvSpPr/>
          <p:nvPr/>
        </p:nvSpPr>
        <p:spPr>
          <a:xfrm rot="5400000">
            <a:off x="8167818" y="2704722"/>
            <a:ext cx="1251533" cy="18578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27" name="TextBox 26"/>
          <p:cNvSpPr txBox="1"/>
          <p:nvPr/>
        </p:nvSpPr>
        <p:spPr>
          <a:xfrm rot="16200000">
            <a:off x="8037400" y="3937178"/>
            <a:ext cx="1497330" cy="338554"/>
          </a:xfrm>
          <a:prstGeom prst="rect">
            <a:avLst/>
          </a:prstGeom>
          <a:noFill/>
        </p:spPr>
        <p:txBody>
          <a:bodyPr wrap="square" rtlCol="0">
            <a:spAutoFit/>
          </a:bodyPr>
          <a:lstStyle/>
          <a:p>
            <a:r>
              <a:rPr lang="cs-CZ" sz="1600" dirty="0" err="1" smtClean="0"/>
              <a:t>Arbitration</a:t>
            </a:r>
            <a:endParaRPr lang="en-GB" sz="1600" dirty="0"/>
          </a:p>
        </p:txBody>
      </p:sp>
      <p:sp>
        <p:nvSpPr>
          <p:cNvPr id="30" name="Pentagon 29"/>
          <p:cNvSpPr/>
          <p:nvPr/>
        </p:nvSpPr>
        <p:spPr>
          <a:xfrm rot="5400000">
            <a:off x="9043023" y="2695501"/>
            <a:ext cx="1251533" cy="18578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31" name="TextBox 30"/>
          <p:cNvSpPr txBox="1"/>
          <p:nvPr/>
        </p:nvSpPr>
        <p:spPr>
          <a:xfrm rot="16200000">
            <a:off x="8910510" y="3831187"/>
            <a:ext cx="1497330" cy="338554"/>
          </a:xfrm>
          <a:prstGeom prst="rect">
            <a:avLst/>
          </a:prstGeom>
          <a:noFill/>
        </p:spPr>
        <p:txBody>
          <a:bodyPr wrap="square" rtlCol="0">
            <a:spAutoFit/>
          </a:bodyPr>
          <a:lstStyle/>
          <a:p>
            <a:r>
              <a:rPr lang="cs-CZ" sz="1600" dirty="0" err="1" smtClean="0"/>
              <a:t>Litigation</a:t>
            </a:r>
            <a:endParaRPr lang="en-GB" sz="1600" dirty="0"/>
          </a:p>
        </p:txBody>
      </p:sp>
      <p:sp>
        <p:nvSpPr>
          <p:cNvPr id="130" name="Rectangle 129"/>
          <p:cNvSpPr/>
          <p:nvPr/>
        </p:nvSpPr>
        <p:spPr>
          <a:xfrm>
            <a:off x="1085927" y="655901"/>
            <a:ext cx="6834750" cy="2785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cs-CZ" sz="1600" b="1" dirty="0" smtClean="0">
                <a:solidFill>
                  <a:schemeClr val="tx1"/>
                </a:solidFill>
              </a:rPr>
              <a:t>Non-</a:t>
            </a:r>
            <a:r>
              <a:rPr lang="cs-CZ" sz="1600" b="1" dirty="0" err="1" smtClean="0">
                <a:solidFill>
                  <a:schemeClr val="tx1"/>
                </a:solidFill>
              </a:rPr>
              <a:t>binding</a:t>
            </a:r>
            <a:endParaRPr lang="en-GB" sz="1600" b="1" dirty="0">
              <a:solidFill>
                <a:schemeClr val="tx1"/>
              </a:solidFill>
            </a:endParaRPr>
          </a:p>
        </p:txBody>
      </p:sp>
      <p:sp>
        <p:nvSpPr>
          <p:cNvPr id="37" name="Rectangle 36"/>
          <p:cNvSpPr/>
          <p:nvPr/>
        </p:nvSpPr>
        <p:spPr>
          <a:xfrm>
            <a:off x="8540410" y="655901"/>
            <a:ext cx="2168919" cy="2785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sz="1600" b="1" dirty="0" err="1" smtClean="0">
                <a:solidFill>
                  <a:schemeClr val="tx1"/>
                </a:solidFill>
              </a:rPr>
              <a:t>Binding</a:t>
            </a:r>
            <a:endParaRPr lang="en-GB" sz="1600" b="1" dirty="0">
              <a:solidFill>
                <a:schemeClr val="tx1"/>
              </a:solidFill>
            </a:endParaRPr>
          </a:p>
        </p:txBody>
      </p:sp>
      <p:sp>
        <p:nvSpPr>
          <p:cNvPr id="38" name="Rectangle 37"/>
          <p:cNvSpPr/>
          <p:nvPr/>
        </p:nvSpPr>
        <p:spPr>
          <a:xfrm>
            <a:off x="1085927" y="1080842"/>
            <a:ext cx="4956994" cy="2856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err="1" smtClean="0">
                <a:solidFill>
                  <a:schemeClr val="tx1"/>
                </a:solidFill>
              </a:rPr>
              <a:t>Decision</a:t>
            </a:r>
            <a:r>
              <a:rPr lang="cs-CZ" sz="1600" b="1" dirty="0" smtClean="0">
                <a:solidFill>
                  <a:schemeClr val="tx1"/>
                </a:solidFill>
              </a:rPr>
              <a:t> by </a:t>
            </a:r>
            <a:r>
              <a:rPr lang="cs-CZ" sz="1600" b="1" dirty="0" err="1" smtClean="0">
                <a:solidFill>
                  <a:schemeClr val="tx1"/>
                </a:solidFill>
              </a:rPr>
              <a:t>Disputing</a:t>
            </a:r>
            <a:r>
              <a:rPr lang="cs-CZ" sz="1600" b="1" dirty="0" smtClean="0">
                <a:solidFill>
                  <a:schemeClr val="tx1"/>
                </a:solidFill>
              </a:rPr>
              <a:t> </a:t>
            </a:r>
            <a:r>
              <a:rPr lang="cs-CZ" sz="1600" b="1" dirty="0" err="1" smtClean="0">
                <a:solidFill>
                  <a:schemeClr val="tx1"/>
                </a:solidFill>
              </a:rPr>
              <a:t>Parties</a:t>
            </a:r>
            <a:endParaRPr lang="en-GB" sz="1600" b="1" dirty="0">
              <a:solidFill>
                <a:schemeClr val="tx1"/>
              </a:solidFill>
            </a:endParaRPr>
          </a:p>
        </p:txBody>
      </p:sp>
      <p:sp>
        <p:nvSpPr>
          <p:cNvPr id="39" name="Rectangle 38"/>
          <p:cNvSpPr/>
          <p:nvPr/>
        </p:nvSpPr>
        <p:spPr>
          <a:xfrm>
            <a:off x="7470183" y="1084882"/>
            <a:ext cx="3239146" cy="28434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cs-CZ" sz="1600" b="1" dirty="0" err="1" smtClean="0">
                <a:solidFill>
                  <a:schemeClr val="tx1"/>
                </a:solidFill>
              </a:rPr>
              <a:t>Decision</a:t>
            </a:r>
            <a:r>
              <a:rPr lang="cs-CZ" sz="1600" b="1" dirty="0" smtClean="0">
                <a:solidFill>
                  <a:schemeClr val="tx1"/>
                </a:solidFill>
              </a:rPr>
              <a:t> by </a:t>
            </a:r>
            <a:r>
              <a:rPr lang="cs-CZ" sz="1600" b="1" dirty="0" err="1" smtClean="0">
                <a:solidFill>
                  <a:schemeClr val="tx1"/>
                </a:solidFill>
              </a:rPr>
              <a:t>Third</a:t>
            </a:r>
            <a:r>
              <a:rPr lang="cs-CZ" sz="1600" b="1" dirty="0" smtClean="0">
                <a:solidFill>
                  <a:schemeClr val="tx1"/>
                </a:solidFill>
              </a:rPr>
              <a:t> </a:t>
            </a:r>
            <a:r>
              <a:rPr lang="cs-CZ" sz="1600" b="1" dirty="0" err="1" smtClean="0">
                <a:solidFill>
                  <a:schemeClr val="tx1"/>
                </a:solidFill>
              </a:rPr>
              <a:t>Parties</a:t>
            </a:r>
            <a:endParaRPr lang="en-GB" sz="1600" b="1" dirty="0">
              <a:solidFill>
                <a:schemeClr val="tx1"/>
              </a:solidFill>
            </a:endParaRPr>
          </a:p>
        </p:txBody>
      </p:sp>
      <p:sp>
        <p:nvSpPr>
          <p:cNvPr id="40" name="Rectangle 39"/>
          <p:cNvSpPr/>
          <p:nvPr/>
        </p:nvSpPr>
        <p:spPr>
          <a:xfrm>
            <a:off x="1085926" y="1581663"/>
            <a:ext cx="7869415" cy="27397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sz="1600" b="1" dirty="0" err="1" smtClean="0">
                <a:solidFill>
                  <a:schemeClr val="tx1"/>
                </a:solidFill>
              </a:rPr>
              <a:t>Alternative</a:t>
            </a:r>
            <a:r>
              <a:rPr lang="cs-CZ" sz="1600" b="1" dirty="0" smtClean="0">
                <a:solidFill>
                  <a:schemeClr val="tx1"/>
                </a:solidFill>
              </a:rPr>
              <a:t> </a:t>
            </a:r>
            <a:r>
              <a:rPr lang="cs-CZ" sz="1600" b="1" dirty="0" err="1" smtClean="0">
                <a:solidFill>
                  <a:schemeClr val="tx1"/>
                </a:solidFill>
              </a:rPr>
              <a:t>Dispute</a:t>
            </a:r>
            <a:r>
              <a:rPr lang="cs-CZ" sz="1600" b="1" dirty="0" smtClean="0">
                <a:solidFill>
                  <a:schemeClr val="tx1"/>
                </a:solidFill>
              </a:rPr>
              <a:t> </a:t>
            </a:r>
            <a:r>
              <a:rPr lang="cs-CZ" sz="1600" b="1" dirty="0" err="1" smtClean="0">
                <a:solidFill>
                  <a:schemeClr val="tx1"/>
                </a:solidFill>
              </a:rPr>
              <a:t>Resolution</a:t>
            </a:r>
            <a:r>
              <a:rPr lang="cs-CZ" sz="1600" b="1" dirty="0" smtClean="0">
                <a:solidFill>
                  <a:schemeClr val="tx1"/>
                </a:solidFill>
              </a:rPr>
              <a:t> (ADR)</a:t>
            </a:r>
            <a:endParaRPr lang="en-GB" sz="1600" b="1" dirty="0">
              <a:solidFill>
                <a:schemeClr val="tx1"/>
              </a:solidFill>
            </a:endParaRPr>
          </a:p>
        </p:txBody>
      </p:sp>
    </p:spTree>
    <p:extLst>
      <p:ext uri="{BB962C8B-B14F-4D97-AF65-F5344CB8AC3E}">
        <p14:creationId xmlns:p14="http://schemas.microsoft.com/office/powerpoint/2010/main" val="2604962141"/>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54"/>
          <p:cNvSpPr>
            <a:spLocks noGrp="1"/>
          </p:cNvSpPr>
          <p:nvPr>
            <p:ph type="title"/>
          </p:nvPr>
        </p:nvSpPr>
        <p:spPr>
          <a:prstGeom prst="rect">
            <a:avLst/>
          </a:prstGeom>
        </p:spPr>
        <p:txBody>
          <a:bodyPr/>
          <a:lstStyle/>
          <a:p>
            <a:r>
              <a:rPr lang="cs-CZ" sz="3600" dirty="0" err="1" smtClean="0"/>
              <a:t>Communication</a:t>
            </a:r>
            <a:r>
              <a:rPr lang="cs-CZ" sz="3600" dirty="0" smtClean="0"/>
              <a:t> </a:t>
            </a:r>
            <a:r>
              <a:rPr lang="cs-CZ" sz="3600" dirty="0" err="1" smtClean="0"/>
              <a:t>channels</a:t>
            </a:r>
            <a:r>
              <a:rPr lang="cs-CZ" sz="3600" dirty="0" smtClean="0"/>
              <a:t> </a:t>
            </a:r>
            <a:endParaRPr sz="3600" dirty="0"/>
          </a:p>
        </p:txBody>
      </p:sp>
      <p:sp>
        <p:nvSpPr>
          <p:cNvPr id="161" name="Shape 161"/>
          <p:cNvSpPr>
            <a:spLocks noGrp="1"/>
          </p:cNvSpPr>
          <p:nvPr>
            <p:ph idx="1"/>
          </p:nvPr>
        </p:nvSpPr>
        <p:spPr>
          <a:prstGeom prst="rect">
            <a:avLst/>
          </a:prstGeom>
        </p:spPr>
        <p:txBody>
          <a:bodyPr>
            <a:normAutofit/>
          </a:bodyPr>
          <a:lstStyle/>
          <a:p>
            <a:r>
              <a:rPr sz="2400" dirty="0" smtClean="0"/>
              <a:t>Facebook</a:t>
            </a:r>
            <a:r>
              <a:rPr lang="cs-CZ" sz="2400" dirty="0" smtClean="0"/>
              <a:t> </a:t>
            </a:r>
            <a:r>
              <a:rPr lang="cs-CZ" sz="2400" dirty="0" err="1" smtClean="0"/>
              <a:t>for</a:t>
            </a:r>
            <a:r>
              <a:rPr lang="cs-CZ" sz="2400" dirty="0" smtClean="0"/>
              <a:t> </a:t>
            </a:r>
            <a:r>
              <a:rPr lang="cs-CZ" sz="2400" dirty="0" err="1" smtClean="0"/>
              <a:t>communication</a:t>
            </a:r>
            <a:r>
              <a:rPr lang="cs-CZ" sz="2400" dirty="0" smtClean="0"/>
              <a:t>, </a:t>
            </a:r>
            <a:r>
              <a:rPr lang="cs-CZ" sz="2400" dirty="0" err="1" smtClean="0"/>
              <a:t>forming</a:t>
            </a:r>
            <a:r>
              <a:rPr lang="cs-CZ" sz="2400" dirty="0" smtClean="0"/>
              <a:t> </a:t>
            </a:r>
            <a:r>
              <a:rPr lang="cs-CZ" sz="2400" dirty="0" err="1" smtClean="0"/>
              <a:t>teams</a:t>
            </a:r>
            <a:r>
              <a:rPr lang="cs-CZ" sz="2400" dirty="0" smtClean="0"/>
              <a:t>, </a:t>
            </a:r>
            <a:r>
              <a:rPr lang="cs-CZ" sz="2400" dirty="0" err="1" smtClean="0"/>
              <a:t>etc</a:t>
            </a:r>
            <a:r>
              <a:rPr lang="cs-CZ" sz="2400" dirty="0" smtClean="0"/>
              <a:t>?</a:t>
            </a:r>
          </a:p>
          <a:p>
            <a:r>
              <a:rPr lang="cs-CZ" sz="2400" dirty="0" smtClean="0"/>
              <a:t>e</a:t>
            </a:r>
            <a:r>
              <a:rPr sz="2400" dirty="0" smtClean="0"/>
              <a:t>-mail</a:t>
            </a:r>
            <a:r>
              <a:rPr sz="2400" dirty="0"/>
              <a:t>: </a:t>
            </a:r>
            <a:endParaRPr lang="cs-CZ" sz="2400" dirty="0"/>
          </a:p>
          <a:p>
            <a:pPr lvl="1"/>
            <a:r>
              <a:rPr lang="cs-CZ" sz="2400" dirty="0" smtClean="0">
                <a:hlinkClick r:id="rId2"/>
              </a:rPr>
              <a:t>vagnerova.paja@gmail.com</a:t>
            </a:r>
            <a:endParaRPr lang="cs-CZ" sz="2400" dirty="0" smtClean="0"/>
          </a:p>
        </p:txBody>
      </p:sp>
      <p:pic>
        <p:nvPicPr>
          <p:cNvPr id="1026" name="Picture 2" descr="https://upload.wikimedia.org/wikipedia/commons/thumb/5/54/Bot%C3%B3n_Me_gusta.svg/200px-Bot%C3%B3n_Me_gusta.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3150" y="2856392"/>
            <a:ext cx="844156" cy="721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877372"/>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COURSE STRUCTURE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92236079"/>
              </p:ext>
            </p:extLst>
          </p:nvPr>
        </p:nvGraphicFramePr>
        <p:xfrm>
          <a:off x="4740442" y="719382"/>
          <a:ext cx="7025440" cy="5200650"/>
        </p:xfrm>
        <a:graphic>
          <a:graphicData uri="http://schemas.openxmlformats.org/drawingml/2006/table">
            <a:tbl>
              <a:tblPr>
                <a:tableStyleId>{3B4B98B0-60AC-42C2-AFA5-B58CD77FA1E5}</a:tableStyleId>
              </a:tblPr>
              <a:tblGrid>
                <a:gridCol w="672337">
                  <a:extLst>
                    <a:ext uri="{9D8B030D-6E8A-4147-A177-3AD203B41FA5}">
                      <a16:colId xmlns:a16="http://schemas.microsoft.com/office/drawing/2014/main" val="3702149520"/>
                    </a:ext>
                  </a:extLst>
                </a:gridCol>
                <a:gridCol w="1208259">
                  <a:extLst>
                    <a:ext uri="{9D8B030D-6E8A-4147-A177-3AD203B41FA5}">
                      <a16:colId xmlns:a16="http://schemas.microsoft.com/office/drawing/2014/main" val="3139981521"/>
                    </a:ext>
                  </a:extLst>
                </a:gridCol>
                <a:gridCol w="5144844">
                  <a:extLst>
                    <a:ext uri="{9D8B030D-6E8A-4147-A177-3AD203B41FA5}">
                      <a16:colId xmlns:a16="http://schemas.microsoft.com/office/drawing/2014/main" val="3617579176"/>
                    </a:ext>
                  </a:extLst>
                </a:gridCol>
              </a:tblGrid>
              <a:tr h="400050">
                <a:tc>
                  <a:txBody>
                    <a:bodyPr/>
                    <a:lstStyle/>
                    <a:p>
                      <a:pPr algn="l" fontAlgn="b"/>
                      <a:r>
                        <a:rPr lang="en-GB" sz="1200" u="none" strike="noStrike" noProof="0" dirty="0">
                          <a:effectLst/>
                        </a:rPr>
                        <a:t>Week 1</a:t>
                      </a:r>
                      <a:endParaRPr lang="en-GB" sz="1200" b="0" i="0" u="none" strike="noStrike" noProof="0" dirty="0">
                        <a:solidFill>
                          <a:srgbClr val="000000"/>
                        </a:solidFill>
                        <a:effectLst/>
                        <a:latin typeface="Bookman Old Style" panose="02050604050505020204" pitchFamily="18" charset="0"/>
                      </a:endParaRPr>
                    </a:p>
                  </a:txBody>
                  <a:tcPr marL="0" marR="0" marT="0" marB="0" anchor="ctr"/>
                </a:tc>
                <a:tc>
                  <a:txBody>
                    <a:bodyPr/>
                    <a:lstStyle/>
                    <a:p>
                      <a:pPr algn="ctr" fontAlgn="b"/>
                      <a:r>
                        <a:rPr lang="cs-CZ" sz="1200" u="none" strike="noStrike" kern="1200" dirty="0">
                          <a:solidFill>
                            <a:schemeClr val="tx1"/>
                          </a:solidFill>
                          <a:effectLst/>
                          <a:latin typeface="+mn-lt"/>
                          <a:ea typeface="+mn-ea"/>
                          <a:cs typeface="+mn-cs"/>
                        </a:rPr>
                        <a:t>20.02.2024</a:t>
                      </a:r>
                    </a:p>
                  </a:txBody>
                  <a:tcPr marL="0" marR="0" marT="0" marB="0" anchor="ctr"/>
                </a:tc>
                <a:tc>
                  <a:txBody>
                    <a:bodyPr/>
                    <a:lstStyle/>
                    <a:p>
                      <a:pPr algn="l" fontAlgn="b"/>
                      <a:r>
                        <a:rPr lang="en-GB" sz="1200" u="none" strike="noStrike" noProof="0" dirty="0">
                          <a:effectLst/>
                        </a:rPr>
                        <a:t>Introduction to course. Alternative dispute resolution. Contract on the International Sale of </a:t>
                      </a:r>
                      <a:r>
                        <a:rPr lang="en-GB" sz="1200" u="none" strike="noStrike" noProof="0" dirty="0" smtClean="0">
                          <a:effectLst/>
                        </a:rPr>
                        <a:t>Goods</a:t>
                      </a:r>
                      <a:endParaRPr lang="en-GB" sz="1200" b="0" i="0" u="none" strike="noStrike" noProof="0" dirty="0">
                        <a:solidFill>
                          <a:srgbClr val="000000"/>
                        </a:solidFill>
                        <a:effectLst/>
                        <a:latin typeface="Bookman Old Style" panose="02050604050505020204" pitchFamily="18" charset="0"/>
                      </a:endParaRPr>
                    </a:p>
                  </a:txBody>
                  <a:tcPr marL="0" marR="0" marT="0" marB="0" anchor="ctr"/>
                </a:tc>
                <a:extLst>
                  <a:ext uri="{0D108BD9-81ED-4DB2-BD59-A6C34878D82A}">
                    <a16:rowId xmlns:a16="http://schemas.microsoft.com/office/drawing/2014/main" val="1722275969"/>
                  </a:ext>
                </a:extLst>
              </a:tr>
              <a:tr h="400050">
                <a:tc>
                  <a:txBody>
                    <a:bodyPr/>
                    <a:lstStyle/>
                    <a:p>
                      <a:pPr algn="l" fontAlgn="b"/>
                      <a:r>
                        <a:rPr lang="en-GB" sz="1200" u="none" strike="noStrike" noProof="0" dirty="0">
                          <a:effectLst/>
                        </a:rPr>
                        <a:t>Week 2</a:t>
                      </a:r>
                      <a:endParaRPr lang="en-GB" sz="1200" b="0" i="0" u="none" strike="noStrike" noProof="0" dirty="0">
                        <a:solidFill>
                          <a:srgbClr val="000000"/>
                        </a:solidFill>
                        <a:effectLst/>
                        <a:latin typeface="Bookman Old Style" panose="02050604050505020204" pitchFamily="18" charset="0"/>
                      </a:endParaRPr>
                    </a:p>
                  </a:txBody>
                  <a:tcPr marL="0" marR="0" marT="0" marB="0" anchor="ctr"/>
                </a:tc>
                <a:tc>
                  <a:txBody>
                    <a:bodyPr/>
                    <a:lstStyle/>
                    <a:p>
                      <a:pPr algn="ctr" fontAlgn="b"/>
                      <a:r>
                        <a:rPr lang="cs-CZ" sz="1200" u="none" strike="noStrike" kern="1200" dirty="0">
                          <a:solidFill>
                            <a:schemeClr val="tx1"/>
                          </a:solidFill>
                          <a:effectLst/>
                          <a:latin typeface="+mn-lt"/>
                          <a:ea typeface="+mn-ea"/>
                          <a:cs typeface="+mn-cs"/>
                        </a:rPr>
                        <a:t>27.02.2024</a:t>
                      </a:r>
                    </a:p>
                  </a:txBody>
                  <a:tcPr marL="0" marR="0" marT="0" marB="0" anchor="ctr"/>
                </a:tc>
                <a:tc>
                  <a:txBody>
                    <a:bodyPr/>
                    <a:lstStyle/>
                    <a:p>
                      <a:pPr algn="l" fontAlgn="b"/>
                      <a:r>
                        <a:rPr lang="en-GB" sz="1200" u="none" strike="noStrike" noProof="0" dirty="0" smtClean="0">
                          <a:effectLst/>
                        </a:rPr>
                        <a:t>Negotiation:</a:t>
                      </a:r>
                      <a:r>
                        <a:rPr lang="en-GB" sz="1200" u="none" strike="noStrike" baseline="0" noProof="0" dirty="0" smtClean="0">
                          <a:effectLst/>
                        </a:rPr>
                        <a:t> theory and practise I (</a:t>
                      </a:r>
                      <a:r>
                        <a:rPr lang="en-GB" sz="1200" u="none" strike="noStrike" noProof="0" dirty="0" smtClean="0">
                          <a:effectLst/>
                        </a:rPr>
                        <a:t>Case study)</a:t>
                      </a:r>
                      <a:endParaRPr lang="en-GB" sz="1200" b="0" i="0" u="none" strike="noStrike" noProof="0" dirty="0">
                        <a:solidFill>
                          <a:srgbClr val="000000"/>
                        </a:solidFill>
                        <a:effectLst/>
                        <a:latin typeface="Bookman Old Style" panose="02050604050505020204" pitchFamily="18" charset="0"/>
                      </a:endParaRPr>
                    </a:p>
                  </a:txBody>
                  <a:tcPr marL="0" marR="0" marT="0" marB="0" anchor="ctr"/>
                </a:tc>
                <a:extLst>
                  <a:ext uri="{0D108BD9-81ED-4DB2-BD59-A6C34878D82A}">
                    <a16:rowId xmlns:a16="http://schemas.microsoft.com/office/drawing/2014/main" val="2006432136"/>
                  </a:ext>
                </a:extLst>
              </a:tr>
              <a:tr h="400050">
                <a:tc>
                  <a:txBody>
                    <a:bodyPr/>
                    <a:lstStyle/>
                    <a:p>
                      <a:pPr algn="l" fontAlgn="b"/>
                      <a:r>
                        <a:rPr lang="en-GB" sz="1200" u="none" strike="noStrike" noProof="0" dirty="0">
                          <a:effectLst/>
                        </a:rPr>
                        <a:t>Week 3</a:t>
                      </a:r>
                      <a:endParaRPr lang="en-GB" sz="1200" b="0" i="0" u="none" strike="noStrike" noProof="0" dirty="0">
                        <a:solidFill>
                          <a:srgbClr val="000000"/>
                        </a:solidFill>
                        <a:effectLst/>
                        <a:latin typeface="Bookman Old Style" panose="02050604050505020204" pitchFamily="18" charset="0"/>
                      </a:endParaRPr>
                    </a:p>
                  </a:txBody>
                  <a:tcPr marL="0" marR="0" marT="0" marB="0" anchor="ctr"/>
                </a:tc>
                <a:tc>
                  <a:txBody>
                    <a:bodyPr/>
                    <a:lstStyle/>
                    <a:p>
                      <a:pPr algn="ctr" fontAlgn="b"/>
                      <a:r>
                        <a:rPr lang="cs-CZ" sz="1200" u="none" strike="noStrike" kern="1200" dirty="0">
                          <a:solidFill>
                            <a:schemeClr val="tx1"/>
                          </a:solidFill>
                          <a:effectLst/>
                          <a:latin typeface="+mn-lt"/>
                          <a:ea typeface="+mn-ea"/>
                          <a:cs typeface="+mn-cs"/>
                        </a:rPr>
                        <a:t>05.03.2024</a:t>
                      </a:r>
                    </a:p>
                  </a:txBody>
                  <a:tcPr marL="0" marR="0" marT="0" marB="0" anchor="ctr"/>
                </a:tc>
                <a:tc>
                  <a:txBody>
                    <a:bodyPr/>
                    <a:lstStyle/>
                    <a:p>
                      <a:pPr algn="l" fontAlgn="b"/>
                      <a:r>
                        <a:rPr lang="en-GB" sz="1200" u="none" strike="noStrike" noProof="0" dirty="0" smtClean="0">
                          <a:effectLst/>
                        </a:rPr>
                        <a:t>Negotiation:</a:t>
                      </a:r>
                      <a:r>
                        <a:rPr lang="en-GB" sz="1200" u="none" strike="noStrike" baseline="0" noProof="0" dirty="0" smtClean="0">
                          <a:effectLst/>
                        </a:rPr>
                        <a:t> theory and practise II</a:t>
                      </a:r>
                      <a:r>
                        <a:rPr lang="cs-CZ" sz="1200" u="none" strike="noStrike" baseline="0" noProof="0" dirty="0" smtClean="0">
                          <a:effectLst/>
                        </a:rPr>
                        <a:t> (Case study)</a:t>
                      </a:r>
                      <a:endParaRPr lang="en-GB" sz="1200" b="0" i="0" u="none" strike="noStrike" noProof="0" dirty="0">
                        <a:solidFill>
                          <a:srgbClr val="000000"/>
                        </a:solidFill>
                        <a:effectLst/>
                        <a:latin typeface="Bookman Old Style" panose="02050604050505020204" pitchFamily="18" charset="0"/>
                      </a:endParaRPr>
                    </a:p>
                  </a:txBody>
                  <a:tcPr marL="0" marR="0" marT="0" marB="0" anchor="ctr"/>
                </a:tc>
                <a:extLst>
                  <a:ext uri="{0D108BD9-81ED-4DB2-BD59-A6C34878D82A}">
                    <a16:rowId xmlns:a16="http://schemas.microsoft.com/office/drawing/2014/main" val="2631738792"/>
                  </a:ext>
                </a:extLst>
              </a:tr>
              <a:tr h="400050">
                <a:tc>
                  <a:txBody>
                    <a:bodyPr/>
                    <a:lstStyle/>
                    <a:p>
                      <a:pPr algn="l" fontAlgn="b"/>
                      <a:r>
                        <a:rPr lang="en-GB" sz="1200" u="none" strike="noStrike" noProof="0" dirty="0">
                          <a:effectLst/>
                        </a:rPr>
                        <a:t>Week 4</a:t>
                      </a:r>
                      <a:endParaRPr lang="en-GB" sz="1200" b="0" i="0" u="none" strike="noStrike" noProof="0" dirty="0">
                        <a:solidFill>
                          <a:srgbClr val="000000"/>
                        </a:solidFill>
                        <a:effectLst/>
                        <a:latin typeface="Bookman Old Style" panose="02050604050505020204" pitchFamily="18" charset="0"/>
                      </a:endParaRPr>
                    </a:p>
                  </a:txBody>
                  <a:tcPr marL="0" marR="0" marT="0" marB="0" anchor="ctr"/>
                </a:tc>
                <a:tc>
                  <a:txBody>
                    <a:bodyPr/>
                    <a:lstStyle/>
                    <a:p>
                      <a:pPr algn="ctr" fontAlgn="b"/>
                      <a:r>
                        <a:rPr lang="cs-CZ" sz="1200" u="none" strike="noStrike" kern="1200" dirty="0">
                          <a:solidFill>
                            <a:schemeClr val="tx1"/>
                          </a:solidFill>
                          <a:effectLst/>
                          <a:latin typeface="+mn-lt"/>
                          <a:ea typeface="+mn-ea"/>
                          <a:cs typeface="+mn-cs"/>
                        </a:rPr>
                        <a:t>12.03.2024</a:t>
                      </a:r>
                    </a:p>
                  </a:txBody>
                  <a:tcPr marL="0" marR="0" marT="0" marB="0" anchor="ctr"/>
                </a:tc>
                <a:tc>
                  <a:txBody>
                    <a:bodyPr/>
                    <a:lstStyle/>
                    <a:p>
                      <a:pPr algn="l" fontAlgn="b"/>
                      <a:r>
                        <a:rPr lang="cs-CZ" sz="1200" u="none" strike="noStrike" noProof="0" dirty="0" err="1" smtClean="0">
                          <a:effectLst/>
                        </a:rPr>
                        <a:t>Logical</a:t>
                      </a:r>
                      <a:r>
                        <a:rPr lang="cs-CZ" sz="1200" u="none" strike="noStrike" noProof="0" dirty="0" smtClean="0">
                          <a:effectLst/>
                        </a:rPr>
                        <a:t> </a:t>
                      </a:r>
                      <a:r>
                        <a:rPr lang="cs-CZ" sz="1200" u="none" strike="noStrike" noProof="0" dirty="0" err="1" smtClean="0">
                          <a:effectLst/>
                        </a:rPr>
                        <a:t>fallacies</a:t>
                      </a:r>
                      <a:r>
                        <a:rPr lang="cs-CZ" sz="1200" u="none" strike="noStrike" noProof="0" dirty="0" smtClean="0">
                          <a:effectLst/>
                        </a:rPr>
                        <a:t> and </a:t>
                      </a:r>
                      <a:r>
                        <a:rPr lang="cs-CZ" sz="1200" u="none" strike="noStrike" noProof="0" dirty="0" err="1" smtClean="0">
                          <a:effectLst/>
                        </a:rPr>
                        <a:t>how</a:t>
                      </a:r>
                      <a:r>
                        <a:rPr lang="cs-CZ" sz="1200" u="none" strike="noStrike" noProof="0" dirty="0" smtClean="0">
                          <a:effectLst/>
                        </a:rPr>
                        <a:t> to spot </a:t>
                      </a:r>
                      <a:r>
                        <a:rPr lang="cs-CZ" sz="1200" u="none" strike="noStrike" noProof="0" dirty="0" err="1" smtClean="0">
                          <a:effectLst/>
                        </a:rPr>
                        <a:t>them</a:t>
                      </a:r>
                      <a:endParaRPr lang="en-GB" sz="1200" b="0" i="0" u="none" strike="noStrike" noProof="0" dirty="0">
                        <a:solidFill>
                          <a:srgbClr val="000000"/>
                        </a:solidFill>
                        <a:effectLst/>
                        <a:latin typeface="Bookman Old Style" panose="02050604050505020204" pitchFamily="18" charset="0"/>
                      </a:endParaRPr>
                    </a:p>
                  </a:txBody>
                  <a:tcPr marL="0" marR="0" marT="0" marB="0" anchor="ctr"/>
                </a:tc>
                <a:extLst>
                  <a:ext uri="{0D108BD9-81ED-4DB2-BD59-A6C34878D82A}">
                    <a16:rowId xmlns:a16="http://schemas.microsoft.com/office/drawing/2014/main" val="1198535588"/>
                  </a:ext>
                </a:extLst>
              </a:tr>
              <a:tr h="400050">
                <a:tc>
                  <a:txBody>
                    <a:bodyPr/>
                    <a:lstStyle/>
                    <a:p>
                      <a:pPr algn="l" fontAlgn="b"/>
                      <a:r>
                        <a:rPr lang="en-GB" sz="1200" u="none" strike="noStrike" noProof="0" dirty="0">
                          <a:effectLst/>
                        </a:rPr>
                        <a:t>Week 5</a:t>
                      </a:r>
                      <a:endParaRPr lang="en-GB" sz="1200" b="0" i="0" u="none" strike="noStrike" noProof="0" dirty="0">
                        <a:solidFill>
                          <a:srgbClr val="000000"/>
                        </a:solidFill>
                        <a:effectLst/>
                        <a:latin typeface="Bookman Old Style" panose="02050604050505020204" pitchFamily="18" charset="0"/>
                      </a:endParaRPr>
                    </a:p>
                  </a:txBody>
                  <a:tcPr marL="0" marR="0" marT="0" marB="0" anchor="ctr"/>
                </a:tc>
                <a:tc>
                  <a:txBody>
                    <a:bodyPr/>
                    <a:lstStyle/>
                    <a:p>
                      <a:pPr algn="ctr" fontAlgn="b"/>
                      <a:r>
                        <a:rPr lang="cs-CZ" sz="1200" u="none" strike="noStrike" kern="1200" dirty="0">
                          <a:solidFill>
                            <a:schemeClr val="tx1"/>
                          </a:solidFill>
                          <a:effectLst/>
                          <a:latin typeface="+mn-lt"/>
                          <a:ea typeface="+mn-ea"/>
                          <a:cs typeface="+mn-cs"/>
                        </a:rPr>
                        <a:t>19.03.2024</a:t>
                      </a:r>
                    </a:p>
                  </a:txBody>
                  <a:tcPr marL="0" marR="0" marT="0" marB="0" anchor="ctr"/>
                </a:tc>
                <a:tc>
                  <a:txBody>
                    <a:bodyPr/>
                    <a:lstStyle/>
                    <a:p>
                      <a:pPr algn="l" fontAlgn="b"/>
                      <a:r>
                        <a:rPr lang="en-GB" sz="1200" u="none" strike="noStrike" noProof="0" dirty="0" smtClean="0">
                          <a:effectLst/>
                        </a:rPr>
                        <a:t>Harvard Negotiation Game</a:t>
                      </a:r>
                      <a:endParaRPr lang="en-GB" sz="1200" b="0" i="0" u="none" strike="noStrike" noProof="0" dirty="0">
                        <a:solidFill>
                          <a:srgbClr val="000000"/>
                        </a:solidFill>
                        <a:effectLst/>
                        <a:latin typeface="Bookman Old Style" panose="02050604050505020204" pitchFamily="18" charset="0"/>
                      </a:endParaRPr>
                    </a:p>
                  </a:txBody>
                  <a:tcPr marL="0" marR="0" marT="0" marB="0" anchor="ctr"/>
                </a:tc>
                <a:extLst>
                  <a:ext uri="{0D108BD9-81ED-4DB2-BD59-A6C34878D82A}">
                    <a16:rowId xmlns:a16="http://schemas.microsoft.com/office/drawing/2014/main" val="2991805621"/>
                  </a:ext>
                </a:extLst>
              </a:tr>
              <a:tr h="400050">
                <a:tc>
                  <a:txBody>
                    <a:bodyPr/>
                    <a:lstStyle/>
                    <a:p>
                      <a:pPr algn="l" fontAlgn="b"/>
                      <a:r>
                        <a:rPr lang="en-GB" sz="1200" u="none" strike="noStrike" noProof="0" dirty="0">
                          <a:effectLst/>
                        </a:rPr>
                        <a:t>Week 6</a:t>
                      </a:r>
                      <a:endParaRPr lang="en-GB" sz="1200" b="0" i="0" u="none" strike="noStrike" noProof="0" dirty="0">
                        <a:solidFill>
                          <a:srgbClr val="000000"/>
                        </a:solidFill>
                        <a:effectLst/>
                        <a:latin typeface="Bookman Old Style" panose="02050604050505020204" pitchFamily="18" charset="0"/>
                      </a:endParaRPr>
                    </a:p>
                  </a:txBody>
                  <a:tcPr marL="0" marR="0" marT="0" marB="0" anchor="ctr"/>
                </a:tc>
                <a:tc>
                  <a:txBody>
                    <a:bodyPr/>
                    <a:lstStyle/>
                    <a:p>
                      <a:pPr algn="ctr" fontAlgn="b"/>
                      <a:r>
                        <a:rPr lang="cs-CZ" sz="1200" u="none" strike="noStrike" kern="1200" dirty="0">
                          <a:solidFill>
                            <a:schemeClr val="tx1"/>
                          </a:solidFill>
                          <a:effectLst/>
                          <a:latin typeface="+mn-lt"/>
                          <a:ea typeface="+mn-ea"/>
                          <a:cs typeface="+mn-cs"/>
                        </a:rPr>
                        <a:t>26.03.2024</a:t>
                      </a:r>
                      <a:br>
                        <a:rPr lang="cs-CZ" sz="1200" u="none" strike="noStrike" kern="1200" dirty="0">
                          <a:solidFill>
                            <a:schemeClr val="tx1"/>
                          </a:solidFill>
                          <a:effectLst/>
                          <a:latin typeface="+mn-lt"/>
                          <a:ea typeface="+mn-ea"/>
                          <a:cs typeface="+mn-cs"/>
                        </a:rPr>
                      </a:br>
                      <a:r>
                        <a:rPr lang="cs-CZ" sz="1200" u="none" strike="noStrike" kern="1200" dirty="0" smtClean="0">
                          <a:solidFill>
                            <a:schemeClr val="tx1"/>
                          </a:solidFill>
                          <a:effectLst/>
                          <a:latin typeface="+mn-lt"/>
                          <a:ea typeface="+mn-ea"/>
                          <a:cs typeface="+mn-cs"/>
                        </a:rPr>
                        <a:t>(105)</a:t>
                      </a:r>
                      <a:endParaRPr lang="cs-CZ" sz="1200" u="none" strike="noStrike" kern="1200" dirty="0">
                        <a:solidFill>
                          <a:schemeClr val="tx1"/>
                        </a:solidFill>
                        <a:effectLst/>
                        <a:latin typeface="+mn-lt"/>
                        <a:ea typeface="+mn-ea"/>
                        <a:cs typeface="+mn-cs"/>
                      </a:endParaRPr>
                    </a:p>
                  </a:txBody>
                  <a:tcPr marL="0" marR="0" marT="0" marB="0" anchor="ctr"/>
                </a:tc>
                <a:tc>
                  <a:txBody>
                    <a:bodyPr/>
                    <a:lstStyle/>
                    <a:p>
                      <a:pPr algn="l" fontAlgn="b"/>
                      <a:r>
                        <a:rPr lang="en-GB" sz="1200" u="none" strike="noStrike" noProof="0" dirty="0" smtClean="0">
                          <a:effectLst/>
                        </a:rPr>
                        <a:t>Harvard Negotiation Game</a:t>
                      </a:r>
                      <a:endParaRPr lang="en-GB" sz="1200" b="0" i="0" u="none" strike="noStrike" noProof="0" dirty="0">
                        <a:solidFill>
                          <a:srgbClr val="000000"/>
                        </a:solidFill>
                        <a:effectLst/>
                        <a:latin typeface="Bookman Old Style" panose="02050604050505020204" pitchFamily="18" charset="0"/>
                      </a:endParaRPr>
                    </a:p>
                  </a:txBody>
                  <a:tcPr marL="0" marR="0" marT="0" marB="0" anchor="ctr"/>
                </a:tc>
                <a:extLst>
                  <a:ext uri="{0D108BD9-81ED-4DB2-BD59-A6C34878D82A}">
                    <a16:rowId xmlns:a16="http://schemas.microsoft.com/office/drawing/2014/main" val="349691168"/>
                  </a:ext>
                </a:extLst>
              </a:tr>
              <a:tr h="400050">
                <a:tc>
                  <a:txBody>
                    <a:bodyPr/>
                    <a:lstStyle/>
                    <a:p>
                      <a:pPr algn="l" fontAlgn="b"/>
                      <a:r>
                        <a:rPr lang="en-GB" sz="1200" u="none" strike="noStrike" noProof="0" dirty="0">
                          <a:effectLst/>
                        </a:rPr>
                        <a:t>Week 7</a:t>
                      </a:r>
                      <a:endParaRPr lang="en-GB" sz="1200" b="0" i="0" u="none" strike="noStrike" noProof="0" dirty="0">
                        <a:solidFill>
                          <a:srgbClr val="000000"/>
                        </a:solidFill>
                        <a:effectLst/>
                        <a:latin typeface="Bookman Old Style" panose="02050604050505020204" pitchFamily="18" charset="0"/>
                      </a:endParaRPr>
                    </a:p>
                  </a:txBody>
                  <a:tcPr marL="0" marR="0" marT="0" marB="0" anchor="ctr"/>
                </a:tc>
                <a:tc>
                  <a:txBody>
                    <a:bodyPr/>
                    <a:lstStyle/>
                    <a:p>
                      <a:pPr algn="ctr" fontAlgn="b"/>
                      <a:r>
                        <a:rPr lang="cs-CZ" sz="1200" u="none" strike="noStrike" kern="1200" dirty="0">
                          <a:solidFill>
                            <a:schemeClr val="tx1"/>
                          </a:solidFill>
                          <a:effectLst/>
                          <a:latin typeface="+mn-lt"/>
                          <a:ea typeface="+mn-ea"/>
                          <a:cs typeface="+mn-cs"/>
                        </a:rPr>
                        <a:t>02.04.2024</a:t>
                      </a:r>
                    </a:p>
                  </a:txBody>
                  <a:tcPr marL="0" marR="0" marT="0" marB="0" anchor="ctr"/>
                </a:tc>
                <a:tc>
                  <a:txBody>
                    <a:bodyPr/>
                    <a:lstStyle/>
                    <a:p>
                      <a:pPr algn="l" fontAlgn="b"/>
                      <a:r>
                        <a:rPr lang="en-GB" sz="1200" u="none" strike="noStrike" noProof="0" dirty="0" smtClean="0">
                          <a:effectLst/>
                        </a:rPr>
                        <a:t>International Commercial Arbitration </a:t>
                      </a:r>
                      <a:r>
                        <a:rPr lang="cs-CZ" sz="1200" u="none" strike="noStrike" noProof="0" dirty="0" smtClean="0">
                          <a:effectLst/>
                        </a:rPr>
                        <a:t>I</a:t>
                      </a:r>
                      <a:r>
                        <a:rPr lang="en-GB" sz="1200" u="none" strike="noStrike" noProof="0" dirty="0" smtClean="0">
                          <a:effectLst/>
                        </a:rPr>
                        <a:t> (</a:t>
                      </a:r>
                      <a:r>
                        <a:rPr lang="en-GB" sz="1200" u="none" strike="noStrike" noProof="0" dirty="0" err="1" smtClean="0">
                          <a:effectLst/>
                        </a:rPr>
                        <a:t>Ondřej</a:t>
                      </a:r>
                      <a:r>
                        <a:rPr lang="en-GB" sz="1200" u="none" strike="noStrike" noProof="0" dirty="0" smtClean="0">
                          <a:effectLst/>
                        </a:rPr>
                        <a:t> </a:t>
                      </a:r>
                      <a:r>
                        <a:rPr lang="en-GB" sz="1200" u="none" strike="noStrike" noProof="0" dirty="0" err="1" smtClean="0">
                          <a:effectLst/>
                        </a:rPr>
                        <a:t>Čech</a:t>
                      </a:r>
                      <a:r>
                        <a:rPr lang="en-GB" sz="1200" u="none" strike="noStrike" noProof="0" dirty="0" smtClean="0">
                          <a:effectLst/>
                        </a:rPr>
                        <a:t>)</a:t>
                      </a:r>
                      <a:endParaRPr lang="en-GB" sz="1200" b="0" i="0" u="none" strike="noStrike" noProof="0" dirty="0">
                        <a:solidFill>
                          <a:srgbClr val="000000"/>
                        </a:solidFill>
                        <a:effectLst/>
                        <a:latin typeface="Bookman Old Style" panose="02050604050505020204" pitchFamily="18" charset="0"/>
                      </a:endParaRPr>
                    </a:p>
                  </a:txBody>
                  <a:tcPr marL="0" marR="0" marT="0" marB="0" anchor="ctr"/>
                </a:tc>
                <a:extLst>
                  <a:ext uri="{0D108BD9-81ED-4DB2-BD59-A6C34878D82A}">
                    <a16:rowId xmlns:a16="http://schemas.microsoft.com/office/drawing/2014/main" val="1288671996"/>
                  </a:ext>
                </a:extLst>
              </a:tr>
              <a:tr h="400050">
                <a:tc>
                  <a:txBody>
                    <a:bodyPr/>
                    <a:lstStyle/>
                    <a:p>
                      <a:pPr algn="l" fontAlgn="b"/>
                      <a:r>
                        <a:rPr lang="en-GB" sz="1200" u="none" strike="noStrike" noProof="0" dirty="0">
                          <a:effectLst/>
                        </a:rPr>
                        <a:t>Week 8</a:t>
                      </a:r>
                      <a:endParaRPr lang="en-GB" sz="1200" b="0" i="0" u="none" strike="noStrike" noProof="0" dirty="0">
                        <a:solidFill>
                          <a:srgbClr val="000000"/>
                        </a:solidFill>
                        <a:effectLst/>
                        <a:latin typeface="Bookman Old Style" panose="02050604050505020204" pitchFamily="18" charset="0"/>
                      </a:endParaRPr>
                    </a:p>
                  </a:txBody>
                  <a:tcPr marL="0" marR="0" marT="0" marB="0" anchor="ctr"/>
                </a:tc>
                <a:tc>
                  <a:txBody>
                    <a:bodyPr/>
                    <a:lstStyle/>
                    <a:p>
                      <a:pPr algn="ctr" fontAlgn="b"/>
                      <a:r>
                        <a:rPr lang="cs-CZ" sz="1200" u="none" strike="noStrike" kern="1200" dirty="0">
                          <a:solidFill>
                            <a:schemeClr val="tx1"/>
                          </a:solidFill>
                          <a:effectLst/>
                          <a:latin typeface="+mn-lt"/>
                          <a:ea typeface="+mn-ea"/>
                          <a:cs typeface="+mn-cs"/>
                        </a:rPr>
                        <a:t>09.04.2024</a:t>
                      </a:r>
                    </a:p>
                  </a:txBody>
                  <a:tcPr marL="0" marR="0" marT="0" marB="0" anchor="ctr"/>
                </a:tc>
                <a:tc>
                  <a:txBody>
                    <a:bodyPr/>
                    <a:lstStyle/>
                    <a:p>
                      <a:pPr algn="l" fontAlgn="b"/>
                      <a:r>
                        <a:rPr lang="en-GB" sz="1200" u="none" strike="noStrike" noProof="0" dirty="0" smtClean="0">
                          <a:effectLst/>
                        </a:rPr>
                        <a:t>International Commercial Arbitration </a:t>
                      </a:r>
                      <a:r>
                        <a:rPr lang="cs-CZ" sz="1200" u="none" strike="noStrike" noProof="0" dirty="0" smtClean="0">
                          <a:effectLst/>
                        </a:rPr>
                        <a:t>II</a:t>
                      </a:r>
                      <a:r>
                        <a:rPr lang="en-GB" sz="1200" u="none" strike="noStrike" noProof="0" dirty="0" smtClean="0">
                          <a:effectLst/>
                        </a:rPr>
                        <a:t> (</a:t>
                      </a:r>
                      <a:r>
                        <a:rPr lang="en-GB" sz="1200" u="none" strike="noStrike" noProof="0" dirty="0" err="1" smtClean="0">
                          <a:effectLst/>
                        </a:rPr>
                        <a:t>Ondřej</a:t>
                      </a:r>
                      <a:r>
                        <a:rPr lang="en-GB" sz="1200" u="none" strike="noStrike" noProof="0" dirty="0" smtClean="0">
                          <a:effectLst/>
                        </a:rPr>
                        <a:t> </a:t>
                      </a:r>
                      <a:r>
                        <a:rPr lang="en-GB" sz="1200" u="none" strike="noStrike" noProof="0" dirty="0" err="1" smtClean="0">
                          <a:effectLst/>
                        </a:rPr>
                        <a:t>Čech</a:t>
                      </a:r>
                      <a:r>
                        <a:rPr lang="en-GB" sz="1200" u="none" strike="noStrike" noProof="0" dirty="0" smtClean="0">
                          <a:effectLst/>
                        </a:rPr>
                        <a:t>)</a:t>
                      </a:r>
                      <a:endParaRPr lang="en-GB" sz="1200" b="0" i="0" u="none" strike="noStrike" noProof="0" dirty="0">
                        <a:solidFill>
                          <a:srgbClr val="000000"/>
                        </a:solidFill>
                        <a:effectLst/>
                        <a:latin typeface="Bookman Old Style" panose="02050604050505020204" pitchFamily="18" charset="0"/>
                      </a:endParaRPr>
                    </a:p>
                  </a:txBody>
                  <a:tcPr marL="0" marR="0" marT="0" marB="0" anchor="ctr"/>
                </a:tc>
                <a:extLst>
                  <a:ext uri="{0D108BD9-81ED-4DB2-BD59-A6C34878D82A}">
                    <a16:rowId xmlns:a16="http://schemas.microsoft.com/office/drawing/2014/main" val="924238323"/>
                  </a:ext>
                </a:extLst>
              </a:tr>
              <a:tr h="400050">
                <a:tc>
                  <a:txBody>
                    <a:bodyPr/>
                    <a:lstStyle/>
                    <a:p>
                      <a:pPr algn="l" fontAlgn="b"/>
                      <a:r>
                        <a:rPr lang="en-GB" sz="1200" u="none" strike="noStrike" noProof="0" dirty="0">
                          <a:effectLst/>
                        </a:rPr>
                        <a:t>Week 9</a:t>
                      </a:r>
                      <a:endParaRPr lang="en-GB" sz="1200" b="0" i="0" u="none" strike="noStrike" noProof="0" dirty="0">
                        <a:solidFill>
                          <a:srgbClr val="000000"/>
                        </a:solidFill>
                        <a:effectLst/>
                        <a:latin typeface="Bookman Old Style" panose="02050604050505020204" pitchFamily="18" charset="0"/>
                      </a:endParaRPr>
                    </a:p>
                  </a:txBody>
                  <a:tcPr marL="0" marR="0" marT="0" marB="0" anchor="ctr">
                    <a:noFill/>
                  </a:tcPr>
                </a:tc>
                <a:tc>
                  <a:txBody>
                    <a:bodyPr/>
                    <a:lstStyle/>
                    <a:p>
                      <a:pPr algn="ctr" fontAlgn="b"/>
                      <a:r>
                        <a:rPr lang="cs-CZ" sz="1200" u="none" strike="noStrike" kern="1200" dirty="0">
                          <a:solidFill>
                            <a:schemeClr val="tx1"/>
                          </a:solidFill>
                          <a:effectLst/>
                          <a:latin typeface="+mn-lt"/>
                          <a:ea typeface="+mn-ea"/>
                          <a:cs typeface="+mn-cs"/>
                        </a:rPr>
                        <a:t>16.04.2024</a:t>
                      </a:r>
                    </a:p>
                  </a:txBody>
                  <a:tcPr marL="0" marR="0" marT="0" marB="0" anchor="c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cs-CZ" sz="1200" u="none" strike="noStrike" noProof="0" dirty="0" err="1" smtClean="0">
                          <a:effectLst/>
                        </a:rPr>
                        <a:t>Mediation</a:t>
                      </a:r>
                      <a:r>
                        <a:rPr lang="cs-CZ" sz="1200" u="none" strike="noStrike" noProof="0" dirty="0" smtClean="0">
                          <a:effectLst/>
                        </a:rPr>
                        <a:t> (Veronika Vrábel </a:t>
                      </a:r>
                      <a:r>
                        <a:rPr lang="cs-CZ" sz="1200" u="none" strike="noStrike" noProof="0" dirty="0" err="1" smtClean="0">
                          <a:effectLst/>
                        </a:rPr>
                        <a:t>Porteš</a:t>
                      </a:r>
                      <a:r>
                        <a:rPr lang="cs-CZ" sz="1200" u="none" strike="noStrike" noProof="0" dirty="0" smtClean="0">
                          <a:effectLst/>
                        </a:rPr>
                        <a:t>)</a:t>
                      </a:r>
                      <a:endParaRPr lang="en-GB" sz="1200" b="0" i="0" u="none" strike="noStrike" noProof="0" dirty="0" smtClean="0">
                        <a:solidFill>
                          <a:srgbClr val="000000"/>
                        </a:solidFill>
                        <a:effectLst/>
                        <a:latin typeface="Bookman Old Style" panose="02050604050505020204" pitchFamily="18" charset="0"/>
                      </a:endParaRPr>
                    </a:p>
                  </a:txBody>
                  <a:tcPr marL="0" marR="0" marT="0" marB="0" anchor="ctr">
                    <a:noFill/>
                  </a:tcPr>
                </a:tc>
                <a:extLst>
                  <a:ext uri="{0D108BD9-81ED-4DB2-BD59-A6C34878D82A}">
                    <a16:rowId xmlns:a16="http://schemas.microsoft.com/office/drawing/2014/main" val="2317129187"/>
                  </a:ext>
                </a:extLst>
              </a:tr>
              <a:tr h="400050">
                <a:tc>
                  <a:txBody>
                    <a:bodyPr/>
                    <a:lstStyle/>
                    <a:p>
                      <a:pPr algn="l" fontAlgn="b"/>
                      <a:r>
                        <a:rPr lang="en-GB" sz="1200" u="none" strike="noStrike" noProof="0" dirty="0">
                          <a:effectLst/>
                        </a:rPr>
                        <a:t>Week 10</a:t>
                      </a:r>
                      <a:endParaRPr lang="en-GB" sz="1200" b="0" i="0" u="none" strike="noStrike" noProof="0" dirty="0">
                        <a:solidFill>
                          <a:srgbClr val="000000"/>
                        </a:solidFill>
                        <a:effectLst/>
                        <a:latin typeface="Bookman Old Style" panose="02050604050505020204" pitchFamily="18" charset="0"/>
                      </a:endParaRPr>
                    </a:p>
                  </a:txBody>
                  <a:tcPr marL="0" marR="0" marT="0" marB="0" anchor="ctr">
                    <a:solidFill>
                      <a:schemeClr val="bg1"/>
                    </a:solidFill>
                  </a:tcPr>
                </a:tc>
                <a:tc>
                  <a:txBody>
                    <a:bodyPr/>
                    <a:lstStyle/>
                    <a:p>
                      <a:pPr algn="ctr" fontAlgn="b"/>
                      <a:r>
                        <a:rPr lang="cs-CZ" sz="1200" u="none" strike="noStrike" kern="1200" dirty="0">
                          <a:solidFill>
                            <a:schemeClr val="tx1"/>
                          </a:solidFill>
                          <a:effectLst/>
                          <a:latin typeface="+mn-lt"/>
                          <a:ea typeface="+mn-ea"/>
                          <a:cs typeface="+mn-cs"/>
                        </a:rPr>
                        <a:t>23.04.2024</a:t>
                      </a:r>
                    </a:p>
                  </a:txBody>
                  <a:tcPr marL="0" marR="0" marT="0" marB="0" anchor="ctr">
                    <a:solidFill>
                      <a:schemeClr val="bg1"/>
                    </a:solidFill>
                  </a:tcPr>
                </a:tc>
                <a:tc>
                  <a:txBody>
                    <a:bodyPr/>
                    <a:lstStyle/>
                    <a:p>
                      <a:pPr algn="l" fontAlgn="b"/>
                      <a:r>
                        <a:rPr lang="en-GB" sz="1200" u="none" strike="noStrike" noProof="0" dirty="0" smtClean="0">
                          <a:effectLst/>
                        </a:rPr>
                        <a:t>Investment Arbitration I (</a:t>
                      </a:r>
                      <a:r>
                        <a:rPr lang="cs-CZ" sz="1200" u="none" strike="noStrike" noProof="0" dirty="0" smtClean="0">
                          <a:effectLst/>
                        </a:rPr>
                        <a:t>Tamara Korešová</a:t>
                      </a:r>
                      <a:r>
                        <a:rPr lang="en-GB" sz="1200" u="none" strike="noStrike" noProof="0" dirty="0" smtClean="0">
                          <a:effectLst/>
                        </a:rPr>
                        <a:t>)</a:t>
                      </a:r>
                      <a:endParaRPr lang="en-GB" sz="1200" b="0" i="0" u="none" strike="noStrike" noProof="0" dirty="0">
                        <a:solidFill>
                          <a:srgbClr val="000000"/>
                        </a:solidFill>
                        <a:effectLst/>
                        <a:latin typeface="Bookman Old Style" panose="02050604050505020204" pitchFamily="18" charset="0"/>
                      </a:endParaRPr>
                    </a:p>
                  </a:txBody>
                  <a:tcPr marL="0" marR="0" marT="0" marB="0" anchor="ctr">
                    <a:solidFill>
                      <a:schemeClr val="bg1"/>
                    </a:solidFill>
                  </a:tcPr>
                </a:tc>
                <a:extLst>
                  <a:ext uri="{0D108BD9-81ED-4DB2-BD59-A6C34878D82A}">
                    <a16:rowId xmlns:a16="http://schemas.microsoft.com/office/drawing/2014/main" val="391221924"/>
                  </a:ext>
                </a:extLst>
              </a:tr>
              <a:tr h="400050">
                <a:tc>
                  <a:txBody>
                    <a:bodyPr/>
                    <a:lstStyle/>
                    <a:p>
                      <a:pPr algn="l" fontAlgn="b"/>
                      <a:r>
                        <a:rPr lang="en-GB" sz="1200" u="none" strike="noStrike" noProof="0" dirty="0">
                          <a:effectLst/>
                        </a:rPr>
                        <a:t>Week 11</a:t>
                      </a:r>
                      <a:endParaRPr lang="en-GB" sz="1200" b="0" i="0" u="none" strike="noStrike" noProof="0" dirty="0">
                        <a:solidFill>
                          <a:srgbClr val="000000"/>
                        </a:solidFill>
                        <a:effectLst/>
                        <a:latin typeface="Bookman Old Style" panose="02050604050505020204" pitchFamily="18" charset="0"/>
                      </a:endParaRPr>
                    </a:p>
                  </a:txBody>
                  <a:tcPr marL="0" marR="0" marT="0" marB="0" anchor="ctr"/>
                </a:tc>
                <a:tc>
                  <a:txBody>
                    <a:bodyPr/>
                    <a:lstStyle/>
                    <a:p>
                      <a:pPr algn="ctr" fontAlgn="b"/>
                      <a:r>
                        <a:rPr lang="cs-CZ" sz="1200" u="none" strike="noStrike" kern="1200" dirty="0">
                          <a:solidFill>
                            <a:schemeClr val="tx1"/>
                          </a:solidFill>
                          <a:effectLst/>
                          <a:latin typeface="+mn-lt"/>
                          <a:ea typeface="+mn-ea"/>
                          <a:cs typeface="+mn-cs"/>
                        </a:rPr>
                        <a:t>30.04.2024</a:t>
                      </a:r>
                    </a:p>
                  </a:txBody>
                  <a:tcPr marL="0" marR="0" marT="0" marB="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200" u="none" strike="noStrike" noProof="0" dirty="0" smtClean="0">
                          <a:effectLst/>
                        </a:rPr>
                        <a:t>Investment Arbitration II: Moot Court (Maria </a:t>
                      </a:r>
                      <a:r>
                        <a:rPr lang="en-GB" sz="1200" u="none" strike="noStrike" noProof="0" dirty="0" err="1" smtClean="0">
                          <a:effectLst/>
                        </a:rPr>
                        <a:t>Poláková</a:t>
                      </a:r>
                      <a:r>
                        <a:rPr lang="en-GB" sz="1200" u="none" strike="noStrike" noProof="0" dirty="0" smtClean="0">
                          <a:effectLst/>
                        </a:rPr>
                        <a:t>)</a:t>
                      </a:r>
                      <a:endParaRPr lang="en-GB" sz="1200" b="0" i="0" u="none" strike="noStrike" noProof="0" dirty="0" smtClean="0">
                        <a:solidFill>
                          <a:srgbClr val="000000"/>
                        </a:solidFill>
                        <a:effectLst/>
                        <a:latin typeface="Bookman Old Style" panose="02050604050505020204" pitchFamily="18" charset="0"/>
                      </a:endParaRPr>
                    </a:p>
                  </a:txBody>
                  <a:tcPr marL="0" marR="0" marT="0" marB="0" anchor="ctr"/>
                </a:tc>
                <a:extLst>
                  <a:ext uri="{0D108BD9-81ED-4DB2-BD59-A6C34878D82A}">
                    <a16:rowId xmlns:a16="http://schemas.microsoft.com/office/drawing/2014/main" val="3162808972"/>
                  </a:ext>
                </a:extLst>
              </a:tr>
              <a:tr h="400050">
                <a:tc>
                  <a:txBody>
                    <a:bodyPr/>
                    <a:lstStyle/>
                    <a:p>
                      <a:pPr algn="l" fontAlgn="b"/>
                      <a:r>
                        <a:rPr lang="en-GB" sz="1200" u="none" strike="noStrike" noProof="0" dirty="0">
                          <a:effectLst/>
                        </a:rPr>
                        <a:t>Week 12</a:t>
                      </a:r>
                      <a:endParaRPr lang="en-GB" sz="1200" b="0" i="0" u="none" strike="noStrike" noProof="0" dirty="0">
                        <a:solidFill>
                          <a:srgbClr val="000000"/>
                        </a:solidFill>
                        <a:effectLst/>
                        <a:latin typeface="Bookman Old Style" panose="02050604050505020204" pitchFamily="18" charset="0"/>
                      </a:endParaRPr>
                    </a:p>
                  </a:txBody>
                  <a:tcPr marL="0" marR="0" marT="0" marB="0" anchor="ctr"/>
                </a:tc>
                <a:tc>
                  <a:txBody>
                    <a:bodyPr/>
                    <a:lstStyle/>
                    <a:p>
                      <a:pPr algn="ctr" fontAlgn="b"/>
                      <a:r>
                        <a:rPr lang="cs-CZ" sz="1200" u="none" strike="noStrike" kern="1200" dirty="0">
                          <a:solidFill>
                            <a:schemeClr val="tx1"/>
                          </a:solidFill>
                          <a:effectLst/>
                          <a:latin typeface="+mn-lt"/>
                          <a:ea typeface="+mn-ea"/>
                          <a:cs typeface="+mn-cs"/>
                        </a:rPr>
                        <a:t>07.05.2024</a:t>
                      </a:r>
                    </a:p>
                  </a:txBody>
                  <a:tcPr marL="0" marR="0" marT="0" marB="0" anchor="ctr"/>
                </a:tc>
                <a:tc>
                  <a:txBody>
                    <a:bodyPr/>
                    <a:lstStyle/>
                    <a:p>
                      <a:pPr algn="l" fontAlgn="b"/>
                      <a:r>
                        <a:rPr lang="en-GB" sz="1200" u="none" strike="noStrike" noProof="0" dirty="0" smtClean="0">
                          <a:effectLst/>
                        </a:rPr>
                        <a:t>Role of Economists in Dispute Resolution Practice</a:t>
                      </a:r>
                    </a:p>
                  </a:txBody>
                  <a:tcPr marL="0" marR="0" marT="0" marB="0" anchor="ctr"/>
                </a:tc>
                <a:extLst>
                  <a:ext uri="{0D108BD9-81ED-4DB2-BD59-A6C34878D82A}">
                    <a16:rowId xmlns:a16="http://schemas.microsoft.com/office/drawing/2014/main" val="3945971089"/>
                  </a:ext>
                </a:extLst>
              </a:tr>
              <a:tr h="400050">
                <a:tc>
                  <a:txBody>
                    <a:bodyPr/>
                    <a:lstStyle/>
                    <a:p>
                      <a:pPr algn="l" fontAlgn="b"/>
                      <a:r>
                        <a:rPr lang="en-GB" sz="1200" u="none" strike="noStrike" noProof="0" dirty="0">
                          <a:effectLst/>
                        </a:rPr>
                        <a:t>Week 13</a:t>
                      </a:r>
                      <a:endParaRPr lang="en-GB" sz="1200" b="0" i="0" u="none" strike="noStrike" noProof="0" dirty="0">
                        <a:solidFill>
                          <a:srgbClr val="000000"/>
                        </a:solidFill>
                        <a:effectLst/>
                        <a:latin typeface="Bookman Old Style" panose="02050604050505020204" pitchFamily="18" charset="0"/>
                      </a:endParaRPr>
                    </a:p>
                  </a:txBody>
                  <a:tcPr marL="0" marR="0" marT="0" marB="0" anchor="ctr"/>
                </a:tc>
                <a:tc>
                  <a:txBody>
                    <a:bodyPr/>
                    <a:lstStyle/>
                    <a:p>
                      <a:pPr algn="ctr" fontAlgn="b"/>
                      <a:r>
                        <a:rPr lang="cs-CZ" sz="1200" u="none" strike="noStrike" kern="1200" dirty="0">
                          <a:solidFill>
                            <a:schemeClr val="tx1"/>
                          </a:solidFill>
                          <a:effectLst/>
                          <a:latin typeface="+mn-lt"/>
                          <a:ea typeface="+mn-ea"/>
                          <a:cs typeface="+mn-cs"/>
                        </a:rPr>
                        <a:t>14.05.2024</a:t>
                      </a:r>
                    </a:p>
                  </a:txBody>
                  <a:tcPr marL="0" marR="0" marT="0" marB="0" anchor="ctr"/>
                </a:tc>
                <a:tc>
                  <a:txBody>
                    <a:bodyPr/>
                    <a:lstStyle/>
                    <a:p>
                      <a:pPr algn="l" fontAlgn="b"/>
                      <a:r>
                        <a:rPr lang="cs-CZ" sz="1200" u="none" strike="noStrike" noProof="0" dirty="0" err="1" smtClean="0">
                          <a:effectLst/>
                        </a:rPr>
                        <a:t>Rector‘s</a:t>
                      </a:r>
                      <a:r>
                        <a:rPr lang="cs-CZ" sz="1200" u="none" strike="noStrike" noProof="0" dirty="0" smtClean="0">
                          <a:effectLst/>
                        </a:rPr>
                        <a:t> </a:t>
                      </a:r>
                      <a:r>
                        <a:rPr lang="cs-CZ" sz="1200" u="none" strike="noStrike" noProof="0" dirty="0" err="1" smtClean="0">
                          <a:effectLst/>
                        </a:rPr>
                        <a:t>Sports</a:t>
                      </a:r>
                      <a:r>
                        <a:rPr lang="cs-CZ" sz="1200" u="none" strike="noStrike" noProof="0" dirty="0" smtClean="0">
                          <a:effectLst/>
                        </a:rPr>
                        <a:t> </a:t>
                      </a:r>
                      <a:r>
                        <a:rPr lang="cs-CZ" sz="1200" u="none" strike="noStrike" noProof="0" dirty="0" err="1" smtClean="0">
                          <a:effectLst/>
                        </a:rPr>
                        <a:t>Day</a:t>
                      </a:r>
                      <a:r>
                        <a:rPr lang="cs-CZ" sz="1200" u="none" strike="noStrike" noProof="0" dirty="0" smtClean="0">
                          <a:effectLst/>
                        </a:rPr>
                        <a:t> </a:t>
                      </a:r>
                      <a:r>
                        <a:rPr lang="cs-CZ" sz="1200" u="none" strike="noStrike" noProof="0" dirty="0" err="1" smtClean="0">
                          <a:effectLst/>
                        </a:rPr>
                        <a:t>Off</a:t>
                      </a:r>
                      <a:endParaRPr lang="en-GB" sz="1200" b="0" i="0" u="none" strike="noStrike" noProof="0" dirty="0">
                        <a:solidFill>
                          <a:srgbClr val="000000"/>
                        </a:solidFill>
                        <a:effectLst/>
                        <a:latin typeface="Bookman Old Style" panose="02050604050505020204" pitchFamily="18" charset="0"/>
                      </a:endParaRPr>
                    </a:p>
                  </a:txBody>
                  <a:tcPr marL="0" marR="0" marT="0" marB="0" anchor="ctr"/>
                </a:tc>
                <a:extLst>
                  <a:ext uri="{0D108BD9-81ED-4DB2-BD59-A6C34878D82A}">
                    <a16:rowId xmlns:a16="http://schemas.microsoft.com/office/drawing/2014/main" val="340434326"/>
                  </a:ext>
                </a:extLst>
              </a:tr>
            </a:tbl>
          </a:graphicData>
        </a:graphic>
      </p:graphicFrame>
    </p:spTree>
    <p:extLst>
      <p:ext uri="{BB962C8B-B14F-4D97-AF65-F5344CB8AC3E}">
        <p14:creationId xmlns:p14="http://schemas.microsoft.com/office/powerpoint/2010/main" val="24381396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err="1" smtClean="0"/>
              <a:t>Who</a:t>
            </a:r>
            <a:r>
              <a:rPr lang="cs-CZ" dirty="0" smtClean="0"/>
              <a:t> </a:t>
            </a:r>
            <a:r>
              <a:rPr lang="cs-CZ" dirty="0" err="1" smtClean="0"/>
              <a:t>am</a:t>
            </a:r>
            <a:r>
              <a:rPr lang="cs-CZ" dirty="0" smtClean="0"/>
              <a:t> I and </a:t>
            </a:r>
            <a:r>
              <a:rPr lang="cs-CZ" dirty="0" err="1" smtClean="0"/>
              <a:t>who</a:t>
            </a:r>
            <a:r>
              <a:rPr lang="cs-CZ" dirty="0" smtClean="0"/>
              <a:t> are </a:t>
            </a:r>
            <a:r>
              <a:rPr lang="cs-CZ" dirty="0" err="1" smtClean="0"/>
              <a:t>you</a:t>
            </a:r>
            <a:r>
              <a:rPr lang="cs-CZ" dirty="0" smtClean="0"/>
              <a:t>?</a:t>
            </a:r>
            <a:endParaRPr lang="en-GB" dirty="0"/>
          </a:p>
        </p:txBody>
      </p:sp>
      <p:sp>
        <p:nvSpPr>
          <p:cNvPr id="8" name="Text Placeholder 7"/>
          <p:cNvSpPr>
            <a:spLocks noGrp="1"/>
          </p:cNvSpPr>
          <p:nvPr>
            <p:ph type="body" sz="quarter" idx="3"/>
          </p:nvPr>
        </p:nvSpPr>
        <p:spPr>
          <a:xfrm>
            <a:off x="4779736" y="996578"/>
            <a:ext cx="6264414" cy="685800"/>
          </a:xfrm>
        </p:spPr>
        <p:txBody>
          <a:bodyPr/>
          <a:lstStyle/>
          <a:p>
            <a:r>
              <a:rPr lang="cs-CZ" dirty="0" smtClean="0"/>
              <a:t>Pavlína </a:t>
            </a:r>
            <a:r>
              <a:rPr lang="cs-CZ" dirty="0" err="1" smtClean="0"/>
              <a:t>vágnerová</a:t>
            </a:r>
            <a:endParaRPr lang="en-GB" dirty="0"/>
          </a:p>
        </p:txBody>
      </p:sp>
      <p:sp>
        <p:nvSpPr>
          <p:cNvPr id="9" name="Content Placeholder 8"/>
          <p:cNvSpPr>
            <a:spLocks noGrp="1"/>
          </p:cNvSpPr>
          <p:nvPr>
            <p:ph sz="quarter" idx="4"/>
          </p:nvPr>
        </p:nvSpPr>
        <p:spPr>
          <a:xfrm>
            <a:off x="4779062" y="1690664"/>
            <a:ext cx="4484477" cy="4608535"/>
          </a:xfrm>
        </p:spPr>
        <p:txBody>
          <a:bodyPr>
            <a:normAutofit/>
          </a:bodyPr>
          <a:lstStyle/>
          <a:p>
            <a:r>
              <a:rPr lang="cs-CZ" sz="1600" dirty="0" err="1" smtClean="0"/>
              <a:t>Studies</a:t>
            </a:r>
            <a:r>
              <a:rPr lang="cs-CZ" sz="1600" dirty="0" smtClean="0"/>
              <a:t> – VŠE and IES (joint </a:t>
            </a:r>
            <a:r>
              <a:rPr lang="cs-CZ" sz="1600" dirty="0" err="1" smtClean="0"/>
              <a:t>masters</a:t>
            </a:r>
            <a:r>
              <a:rPr lang="cs-CZ" sz="1600" dirty="0" smtClean="0"/>
              <a:t> </a:t>
            </a:r>
            <a:r>
              <a:rPr lang="cs-CZ" sz="1600" dirty="0" err="1" smtClean="0"/>
              <a:t>with</a:t>
            </a:r>
            <a:r>
              <a:rPr lang="cs-CZ" sz="1600" dirty="0" smtClean="0"/>
              <a:t> </a:t>
            </a:r>
            <a:r>
              <a:rPr lang="cs-CZ" sz="1600" dirty="0" err="1" smtClean="0"/>
              <a:t>Strasbourg</a:t>
            </a:r>
            <a:r>
              <a:rPr lang="cs-CZ" sz="1600" dirty="0" smtClean="0"/>
              <a:t>)</a:t>
            </a:r>
          </a:p>
          <a:p>
            <a:r>
              <a:rPr lang="cs-CZ" sz="1600" dirty="0" err="1" smtClean="0"/>
              <a:t>During</a:t>
            </a:r>
            <a:r>
              <a:rPr lang="cs-CZ" sz="1600" dirty="0" smtClean="0"/>
              <a:t> </a:t>
            </a:r>
            <a:r>
              <a:rPr lang="cs-CZ" sz="1600" dirty="0" err="1" smtClean="0"/>
              <a:t>college</a:t>
            </a:r>
            <a:r>
              <a:rPr lang="cs-CZ" sz="1600" dirty="0" smtClean="0"/>
              <a:t> and University – </a:t>
            </a:r>
            <a:r>
              <a:rPr lang="cs-CZ" sz="1600" dirty="0" err="1" smtClean="0"/>
              <a:t>studied</a:t>
            </a:r>
            <a:r>
              <a:rPr lang="cs-CZ" sz="1600" dirty="0" smtClean="0"/>
              <a:t> in </a:t>
            </a:r>
            <a:r>
              <a:rPr lang="cs-CZ" sz="1600" dirty="0" err="1" smtClean="0"/>
              <a:t>England</a:t>
            </a:r>
            <a:r>
              <a:rPr lang="cs-CZ" sz="1600" dirty="0" smtClean="0"/>
              <a:t>, </a:t>
            </a:r>
            <a:r>
              <a:rPr lang="cs-CZ" sz="1600" dirty="0" err="1" smtClean="0"/>
              <a:t>Ireland</a:t>
            </a:r>
            <a:r>
              <a:rPr lang="cs-CZ" sz="1600" dirty="0"/>
              <a:t> </a:t>
            </a:r>
            <a:r>
              <a:rPr lang="cs-CZ" sz="1600" dirty="0" smtClean="0"/>
              <a:t>and France</a:t>
            </a:r>
            <a:endParaRPr lang="cs-CZ" sz="1600" dirty="0" smtClean="0">
              <a:sym typeface="Wingdings" panose="05000000000000000000" pitchFamily="2" charset="2"/>
            </a:endParaRPr>
          </a:p>
          <a:p>
            <a:r>
              <a:rPr lang="cs-CZ" sz="1600" dirty="0" smtClean="0">
                <a:sym typeface="Wingdings" panose="05000000000000000000" pitchFamily="2" charset="2"/>
              </a:rPr>
              <a:t>Senior </a:t>
            </a:r>
            <a:r>
              <a:rPr lang="cs-CZ" sz="1600" dirty="0" err="1" smtClean="0">
                <a:sym typeface="Wingdings" panose="05000000000000000000" pitchFamily="2" charset="2"/>
              </a:rPr>
              <a:t>Associate</a:t>
            </a:r>
            <a:r>
              <a:rPr lang="cs-CZ" sz="1600" dirty="0" smtClean="0">
                <a:sym typeface="Wingdings" panose="05000000000000000000" pitchFamily="2" charset="2"/>
              </a:rPr>
              <a:t> in </a:t>
            </a:r>
            <a:r>
              <a:rPr lang="cs-CZ" sz="1600" dirty="0" err="1" smtClean="0">
                <a:sym typeface="Wingdings" panose="05000000000000000000" pitchFamily="2" charset="2"/>
              </a:rPr>
              <a:t>PwC</a:t>
            </a:r>
            <a:r>
              <a:rPr lang="cs-CZ" sz="1600" dirty="0" smtClean="0">
                <a:sym typeface="Wingdings" panose="05000000000000000000" pitchFamily="2" charset="2"/>
              </a:rPr>
              <a:t> </a:t>
            </a:r>
            <a:r>
              <a:rPr lang="cs-CZ" sz="1600" dirty="0" err="1" smtClean="0">
                <a:sym typeface="Wingdings" panose="05000000000000000000" pitchFamily="2" charset="2"/>
              </a:rPr>
              <a:t>Forensics</a:t>
            </a:r>
            <a:r>
              <a:rPr lang="cs-CZ" sz="1600" dirty="0" smtClean="0">
                <a:sym typeface="Wingdings" panose="05000000000000000000" pitchFamily="2" charset="2"/>
              </a:rPr>
              <a:t> team</a:t>
            </a:r>
          </a:p>
          <a:p>
            <a:pPr lvl="1"/>
            <a:r>
              <a:rPr lang="cs-CZ" sz="1400" dirty="0" err="1" smtClean="0">
                <a:sym typeface="Wingdings" panose="05000000000000000000" pitchFamily="2" charset="2"/>
              </a:rPr>
              <a:t>Forensic</a:t>
            </a:r>
            <a:r>
              <a:rPr lang="cs-CZ" sz="1400" dirty="0" smtClean="0">
                <a:sym typeface="Wingdings" panose="05000000000000000000" pitchFamily="2" charset="2"/>
              </a:rPr>
              <a:t> </a:t>
            </a:r>
            <a:r>
              <a:rPr lang="cs-CZ" sz="1400" dirty="0" err="1" smtClean="0">
                <a:sym typeface="Wingdings" panose="05000000000000000000" pitchFamily="2" charset="2"/>
              </a:rPr>
              <a:t>investigations</a:t>
            </a:r>
            <a:r>
              <a:rPr lang="cs-CZ" sz="1400" dirty="0" smtClean="0">
                <a:sym typeface="Wingdings" panose="05000000000000000000" pitchFamily="2" charset="2"/>
              </a:rPr>
              <a:t>, </a:t>
            </a:r>
            <a:r>
              <a:rPr lang="cs-CZ" sz="1400" dirty="0" err="1" smtClean="0">
                <a:sym typeface="Wingdings" panose="05000000000000000000" pitchFamily="2" charset="2"/>
              </a:rPr>
              <a:t>financial</a:t>
            </a:r>
            <a:r>
              <a:rPr lang="cs-CZ" sz="1400" dirty="0" smtClean="0">
                <a:sym typeface="Wingdings" panose="05000000000000000000" pitchFamily="2" charset="2"/>
              </a:rPr>
              <a:t> </a:t>
            </a:r>
            <a:r>
              <a:rPr lang="cs-CZ" sz="1400" dirty="0" err="1" smtClean="0">
                <a:sym typeface="Wingdings" panose="05000000000000000000" pitchFamily="2" charset="2"/>
              </a:rPr>
              <a:t>crime</a:t>
            </a:r>
            <a:r>
              <a:rPr lang="cs-CZ" sz="1400" dirty="0" smtClean="0">
                <a:sym typeface="Wingdings" panose="05000000000000000000" pitchFamily="2" charset="2"/>
              </a:rPr>
              <a:t/>
            </a:r>
            <a:br>
              <a:rPr lang="cs-CZ" sz="1400" dirty="0" smtClean="0">
                <a:sym typeface="Wingdings" panose="05000000000000000000" pitchFamily="2" charset="2"/>
              </a:rPr>
            </a:br>
            <a:r>
              <a:rPr lang="cs-CZ" sz="1400" dirty="0" smtClean="0">
                <a:sym typeface="Wingdings" panose="05000000000000000000" pitchFamily="2" charset="2"/>
              </a:rPr>
              <a:t>and </a:t>
            </a:r>
            <a:r>
              <a:rPr lang="cs-CZ" sz="1400" u="sng" dirty="0" smtClean="0">
                <a:sym typeface="Wingdings" panose="05000000000000000000" pitchFamily="2" charset="2"/>
              </a:rPr>
              <a:t>expert </a:t>
            </a:r>
            <a:r>
              <a:rPr lang="cs-CZ" sz="1400" u="sng" dirty="0" err="1" smtClean="0">
                <a:sym typeface="Wingdings" panose="05000000000000000000" pitchFamily="2" charset="2"/>
              </a:rPr>
              <a:t>witness</a:t>
            </a:r>
            <a:r>
              <a:rPr lang="cs-CZ" sz="1400" u="sng" dirty="0" smtClean="0">
                <a:sym typeface="Wingdings" panose="05000000000000000000" pitchFamily="2" charset="2"/>
              </a:rPr>
              <a:t> </a:t>
            </a:r>
            <a:r>
              <a:rPr lang="cs-CZ" sz="1400" u="sng" dirty="0" err="1" smtClean="0">
                <a:sym typeface="Wingdings" panose="05000000000000000000" pitchFamily="2" charset="2"/>
              </a:rPr>
              <a:t>work</a:t>
            </a:r>
            <a:endParaRPr lang="cs-CZ" sz="1400" u="sng" dirty="0" smtClean="0">
              <a:sym typeface="Wingdings" panose="05000000000000000000" pitchFamily="2" charset="2"/>
            </a:endParaRPr>
          </a:p>
          <a:p>
            <a:r>
              <a:rPr lang="cs-CZ" sz="1600" dirty="0" smtClean="0">
                <a:sym typeface="Wingdings" panose="05000000000000000000" pitchFamily="2" charset="2"/>
              </a:rPr>
              <a:t>University </a:t>
            </a:r>
            <a:r>
              <a:rPr lang="cs-CZ" sz="1600" dirty="0" err="1" smtClean="0">
                <a:sym typeface="Wingdings" panose="05000000000000000000" pitchFamily="2" charset="2"/>
              </a:rPr>
              <a:t>lecturer</a:t>
            </a:r>
            <a:r>
              <a:rPr lang="cs-CZ" sz="1600" dirty="0" smtClean="0">
                <a:sym typeface="Wingdings" panose="05000000000000000000" pitchFamily="2" charset="2"/>
              </a:rPr>
              <a:t> </a:t>
            </a:r>
            <a:r>
              <a:rPr lang="cs-CZ" sz="1600" dirty="0" err="1" smtClean="0">
                <a:sym typeface="Wingdings" panose="05000000000000000000" pitchFamily="2" charset="2"/>
              </a:rPr>
              <a:t>since</a:t>
            </a:r>
            <a:r>
              <a:rPr lang="cs-CZ" sz="1600" dirty="0" smtClean="0">
                <a:sym typeface="Wingdings" panose="05000000000000000000" pitchFamily="2" charset="2"/>
              </a:rPr>
              <a:t> 2018</a:t>
            </a:r>
          </a:p>
          <a:p>
            <a:r>
              <a:rPr lang="cs-CZ" sz="1600" dirty="0" err="1" smtClean="0">
                <a:sym typeface="Wingdings" panose="05000000000000000000" pitchFamily="2" charset="2"/>
              </a:rPr>
              <a:t>Leadership</a:t>
            </a:r>
            <a:r>
              <a:rPr lang="cs-CZ" sz="1600" dirty="0" smtClean="0">
                <a:sym typeface="Wingdings" panose="05000000000000000000" pitchFamily="2" charset="2"/>
              </a:rPr>
              <a:t> </a:t>
            </a:r>
            <a:r>
              <a:rPr lang="cs-CZ" sz="1600" dirty="0" err="1" smtClean="0">
                <a:sym typeface="Wingdings" panose="05000000000000000000" pitchFamily="2" charset="2"/>
              </a:rPr>
              <a:t>of</a:t>
            </a:r>
            <a:r>
              <a:rPr lang="cs-CZ" sz="1600" dirty="0" smtClean="0">
                <a:sym typeface="Wingdings" panose="05000000000000000000" pitchFamily="2" charset="2"/>
              </a:rPr>
              <a:t> a non-profit </a:t>
            </a:r>
            <a:r>
              <a:rPr lang="cs-CZ" sz="1600" dirty="0" err="1" smtClean="0">
                <a:sym typeface="Wingdings" panose="05000000000000000000" pitchFamily="2" charset="2"/>
              </a:rPr>
              <a:t>association</a:t>
            </a:r>
            <a:r>
              <a:rPr lang="cs-CZ" sz="1600" dirty="0" smtClean="0">
                <a:sym typeface="Wingdings" panose="05000000000000000000" pitchFamily="2" charset="2"/>
              </a:rPr>
              <a:t> Technická přestávka (</a:t>
            </a:r>
            <a:r>
              <a:rPr lang="cs-CZ" sz="1600" dirty="0" err="1" smtClean="0">
                <a:sym typeface="Wingdings" panose="05000000000000000000" pitchFamily="2" charset="2"/>
              </a:rPr>
              <a:t>adventure</a:t>
            </a:r>
            <a:r>
              <a:rPr lang="cs-CZ" sz="1600" dirty="0" smtClean="0">
                <a:sym typeface="Wingdings" panose="05000000000000000000" pitchFamily="2" charset="2"/>
              </a:rPr>
              <a:t> </a:t>
            </a:r>
            <a:r>
              <a:rPr lang="cs-CZ" sz="1600" dirty="0" err="1" smtClean="0">
                <a:sym typeface="Wingdings" panose="05000000000000000000" pitchFamily="2" charset="2"/>
              </a:rPr>
              <a:t>camps</a:t>
            </a:r>
            <a:r>
              <a:rPr lang="cs-CZ" sz="1600" dirty="0" smtClean="0">
                <a:sym typeface="Wingdings" panose="05000000000000000000" pitchFamily="2" charset="2"/>
              </a:rPr>
              <a:t> </a:t>
            </a:r>
            <a:r>
              <a:rPr lang="cs-CZ" sz="1600" dirty="0" err="1" smtClean="0">
                <a:sym typeface="Wingdings" panose="05000000000000000000" pitchFamily="2" charset="2"/>
              </a:rPr>
              <a:t>for</a:t>
            </a:r>
            <a:r>
              <a:rPr lang="cs-CZ" sz="1600" dirty="0" smtClean="0">
                <a:sym typeface="Wingdings" panose="05000000000000000000" pitchFamily="2" charset="2"/>
              </a:rPr>
              <a:t> </a:t>
            </a:r>
            <a:r>
              <a:rPr lang="cs-CZ" sz="1600" dirty="0" err="1" smtClean="0">
                <a:sym typeface="Wingdings" panose="05000000000000000000" pitchFamily="2" charset="2"/>
              </a:rPr>
              <a:t>young</a:t>
            </a:r>
            <a:r>
              <a:rPr lang="cs-CZ" sz="1600" dirty="0" smtClean="0">
                <a:sym typeface="Wingdings" panose="05000000000000000000" pitchFamily="2" charset="2"/>
              </a:rPr>
              <a:t> </a:t>
            </a:r>
            <a:r>
              <a:rPr lang="cs-CZ" sz="1600" dirty="0" err="1" smtClean="0">
                <a:sym typeface="Wingdings" panose="05000000000000000000" pitchFamily="2" charset="2"/>
              </a:rPr>
              <a:t>adults</a:t>
            </a:r>
            <a:r>
              <a:rPr lang="cs-CZ" sz="1600" dirty="0" smtClean="0">
                <a:sym typeface="Wingdings" panose="05000000000000000000" pitchFamily="2" charset="2"/>
              </a:rPr>
              <a:t>)</a:t>
            </a:r>
          </a:p>
          <a:p>
            <a:pPr lvl="1"/>
            <a:r>
              <a:rPr lang="cs-CZ" sz="1400" dirty="0" smtClean="0">
                <a:sym typeface="Wingdings" panose="05000000000000000000" pitchFamily="2" charset="2"/>
              </a:rPr>
              <a:t>‚</a:t>
            </a:r>
            <a:r>
              <a:rPr lang="cs-CZ" sz="1400" dirty="0" err="1" smtClean="0">
                <a:sym typeface="Wingdings" panose="05000000000000000000" pitchFamily="2" charset="2"/>
              </a:rPr>
              <a:t>learning</a:t>
            </a:r>
            <a:r>
              <a:rPr lang="cs-CZ" sz="1400" dirty="0" smtClean="0">
                <a:sym typeface="Wingdings" panose="05000000000000000000" pitchFamily="2" charset="2"/>
              </a:rPr>
              <a:t> by </a:t>
            </a:r>
            <a:r>
              <a:rPr lang="cs-CZ" sz="1400" dirty="0" err="1" smtClean="0">
                <a:sym typeface="Wingdings" panose="05000000000000000000" pitchFamily="2" charset="2"/>
              </a:rPr>
              <a:t>playing</a:t>
            </a:r>
            <a:r>
              <a:rPr lang="cs-CZ" sz="1400" dirty="0" smtClean="0">
                <a:sym typeface="Wingdings" panose="05000000000000000000" pitchFamily="2" charset="2"/>
              </a:rPr>
              <a:t>‘</a:t>
            </a:r>
          </a:p>
          <a:p>
            <a:endParaRPr lang="cs-CZ" sz="1600" dirty="0" smtClean="0">
              <a:sym typeface="Wingdings" panose="05000000000000000000" pitchFamily="2" charset="2"/>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11628"/>
          <a:stretch/>
        </p:blipFill>
        <p:spPr>
          <a:xfrm>
            <a:off x="9263539" y="924701"/>
            <a:ext cx="2095500" cy="2787983"/>
          </a:xfrm>
          <a:prstGeom prst="rect">
            <a:avLst/>
          </a:prstGeom>
        </p:spPr>
      </p:pic>
    </p:spTree>
    <p:extLst>
      <p:ext uri="{BB962C8B-B14F-4D97-AF65-F5344CB8AC3E}">
        <p14:creationId xmlns:p14="http://schemas.microsoft.com/office/powerpoint/2010/main" val="17791698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err="1" smtClean="0"/>
              <a:t>Who</a:t>
            </a:r>
            <a:r>
              <a:rPr lang="cs-CZ" dirty="0" smtClean="0"/>
              <a:t> </a:t>
            </a:r>
            <a:r>
              <a:rPr lang="cs-CZ" dirty="0" err="1" smtClean="0"/>
              <a:t>is</a:t>
            </a:r>
            <a:r>
              <a:rPr lang="cs-CZ" dirty="0" smtClean="0"/>
              <a:t> </a:t>
            </a:r>
            <a:r>
              <a:rPr lang="cs-CZ" dirty="0" err="1" smtClean="0"/>
              <a:t>going</a:t>
            </a:r>
            <a:r>
              <a:rPr lang="cs-CZ" dirty="0" smtClean="0"/>
              <a:t> </a:t>
            </a:r>
            <a:br>
              <a:rPr lang="cs-CZ" dirty="0" smtClean="0"/>
            </a:br>
            <a:r>
              <a:rPr lang="cs-CZ" dirty="0" smtClean="0"/>
              <a:t>to </a:t>
            </a:r>
            <a:r>
              <a:rPr lang="cs-CZ" dirty="0" err="1" smtClean="0"/>
              <a:t>teach</a:t>
            </a:r>
            <a:r>
              <a:rPr lang="cs-CZ" dirty="0" smtClean="0"/>
              <a:t>?</a:t>
            </a:r>
            <a:endParaRPr lang="en-GB" dirty="0"/>
          </a:p>
        </p:txBody>
      </p:sp>
      <p:sp>
        <p:nvSpPr>
          <p:cNvPr id="14" name="Text Placeholder 13"/>
          <p:cNvSpPr>
            <a:spLocks noGrp="1"/>
          </p:cNvSpPr>
          <p:nvPr>
            <p:ph type="body" idx="1"/>
          </p:nvPr>
        </p:nvSpPr>
        <p:spPr/>
        <p:txBody>
          <a:bodyPr/>
          <a:lstStyle/>
          <a:p>
            <a:r>
              <a:rPr lang="cs-CZ" dirty="0" smtClean="0">
                <a:solidFill>
                  <a:srgbClr val="FF0000"/>
                </a:solidFill>
                <a:latin typeface="Bookman Old Style" panose="02050604050505020204" pitchFamily="18" charset="0"/>
              </a:rPr>
              <a:t>Ondřej </a:t>
            </a:r>
            <a:r>
              <a:rPr lang="cs-CZ" dirty="0" err="1" smtClean="0">
                <a:solidFill>
                  <a:srgbClr val="FF0000"/>
                </a:solidFill>
                <a:latin typeface="Bookman Old Style" panose="02050604050505020204" pitchFamily="18" charset="0"/>
              </a:rPr>
              <a:t>čech</a:t>
            </a:r>
            <a:endParaRPr lang="en-GB" dirty="0">
              <a:solidFill>
                <a:srgbClr val="FF0000"/>
              </a:solidFill>
              <a:latin typeface="Bookman Old Style" panose="02050604050505020204" pitchFamily="18" charset="0"/>
            </a:endParaRPr>
          </a:p>
        </p:txBody>
      </p:sp>
      <p:sp>
        <p:nvSpPr>
          <p:cNvPr id="4" name="Content Placeholder 3"/>
          <p:cNvSpPr>
            <a:spLocks noGrp="1"/>
          </p:cNvSpPr>
          <p:nvPr>
            <p:ph sz="half" idx="2"/>
          </p:nvPr>
        </p:nvSpPr>
        <p:spPr>
          <a:xfrm>
            <a:off x="5125305" y="1488985"/>
            <a:ext cx="4896519" cy="5122127"/>
          </a:xfrm>
        </p:spPr>
        <p:txBody>
          <a:bodyPr>
            <a:noAutofit/>
          </a:bodyPr>
          <a:lstStyle/>
          <a:p>
            <a:r>
              <a:rPr lang="en-GB" sz="1600" dirty="0" err="1">
                <a:latin typeface="Bookman Old Style" panose="02050604050505020204" pitchFamily="18" charset="0"/>
              </a:rPr>
              <a:t>Ondřej</a:t>
            </a:r>
            <a:r>
              <a:rPr lang="en-GB" sz="1600" dirty="0">
                <a:latin typeface="Bookman Old Style" panose="02050604050505020204" pitchFamily="18" charset="0"/>
              </a:rPr>
              <a:t> </a:t>
            </a:r>
            <a:r>
              <a:rPr lang="en-GB" sz="1600" dirty="0" smtClean="0">
                <a:latin typeface="Bookman Old Style" panose="02050604050505020204" pitchFamily="18" charset="0"/>
              </a:rPr>
              <a:t>is</a:t>
            </a:r>
            <a:r>
              <a:rPr lang="cs-CZ" sz="1600" dirty="0" smtClean="0">
                <a:latin typeface="Bookman Old Style" panose="02050604050505020204" pitchFamily="18" charset="0"/>
              </a:rPr>
              <a:t> a Senior </a:t>
            </a:r>
            <a:r>
              <a:rPr lang="cs-CZ" sz="1600" dirty="0" err="1" smtClean="0">
                <a:latin typeface="Bookman Old Style" panose="02050604050505020204" pitchFamily="18" charset="0"/>
              </a:rPr>
              <a:t>associate</a:t>
            </a:r>
            <a:r>
              <a:rPr lang="cs-CZ" sz="1600" dirty="0" smtClean="0">
                <a:latin typeface="Bookman Old Style" panose="02050604050505020204" pitchFamily="18" charset="0"/>
              </a:rPr>
              <a:t> </a:t>
            </a:r>
            <a:r>
              <a:rPr lang="cs-CZ" sz="1600" dirty="0" err="1" smtClean="0">
                <a:latin typeface="Bookman Old Style" panose="02050604050505020204" pitchFamily="18" charset="0"/>
              </a:rPr>
              <a:t>at</a:t>
            </a:r>
            <a:r>
              <a:rPr lang="cs-CZ" sz="1600" dirty="0" smtClean="0">
                <a:latin typeface="Bookman Old Style" panose="02050604050505020204" pitchFamily="18" charset="0"/>
              </a:rPr>
              <a:t> </a:t>
            </a:r>
            <a:r>
              <a:rPr lang="cs-CZ" sz="1600" dirty="0" err="1" smtClean="0">
                <a:latin typeface="Bookman Old Style" panose="02050604050505020204" pitchFamily="18" charset="0"/>
              </a:rPr>
              <a:t>Zeiler</a:t>
            </a:r>
            <a:r>
              <a:rPr lang="cs-CZ" sz="1600" dirty="0" smtClean="0">
                <a:latin typeface="Bookman Old Style" panose="02050604050505020204" pitchFamily="18" charset="0"/>
              </a:rPr>
              <a:t> </a:t>
            </a:r>
            <a:r>
              <a:rPr lang="cs-CZ" sz="1600" dirty="0" err="1" smtClean="0">
                <a:latin typeface="Bookman Old Style" panose="02050604050505020204" pitchFamily="18" charset="0"/>
              </a:rPr>
              <a:t>Floyd</a:t>
            </a:r>
            <a:r>
              <a:rPr lang="cs-CZ" sz="1600" dirty="0" smtClean="0">
                <a:latin typeface="Bookman Old Style" panose="02050604050505020204" pitchFamily="18" charset="0"/>
              </a:rPr>
              <a:t> </a:t>
            </a:r>
            <a:r>
              <a:rPr lang="cs-CZ" sz="1600" dirty="0" err="1" smtClean="0">
                <a:latin typeface="Bookman Old Style" panose="02050604050505020204" pitchFamily="18" charset="0"/>
              </a:rPr>
              <a:t>Zadkovich</a:t>
            </a:r>
            <a:r>
              <a:rPr lang="cs-CZ" sz="1600" dirty="0" smtClean="0">
                <a:latin typeface="Bookman Old Style" panose="02050604050505020204" pitchFamily="18" charset="0"/>
              </a:rPr>
              <a:t> in </a:t>
            </a:r>
            <a:r>
              <a:rPr lang="cs-CZ" sz="1600" dirty="0" err="1" smtClean="0">
                <a:latin typeface="Bookman Old Style" panose="02050604050505020204" pitchFamily="18" charset="0"/>
              </a:rPr>
              <a:t>Vienna</a:t>
            </a:r>
            <a:r>
              <a:rPr lang="cs-CZ" sz="1600" dirty="0" smtClean="0">
                <a:latin typeface="Bookman Old Style" panose="02050604050505020204" pitchFamily="18" charset="0"/>
              </a:rPr>
              <a:t> </a:t>
            </a:r>
            <a:r>
              <a:rPr lang="cs-CZ" sz="1600" dirty="0" err="1" smtClean="0">
                <a:latin typeface="Bookman Old Style" panose="02050604050505020204" pitchFamily="18" charset="0"/>
              </a:rPr>
              <a:t>with</a:t>
            </a:r>
            <a:r>
              <a:rPr lang="cs-CZ" sz="1600" dirty="0" smtClean="0">
                <a:latin typeface="Bookman Old Style" panose="02050604050505020204" pitchFamily="18" charset="0"/>
              </a:rPr>
              <a:t> </a:t>
            </a:r>
            <a:r>
              <a:rPr lang="cs-CZ" sz="1600" dirty="0" err="1" smtClean="0">
                <a:latin typeface="Bookman Old Style" panose="02050604050505020204" pitchFamily="18" charset="0"/>
              </a:rPr>
              <a:t>main</a:t>
            </a:r>
            <a:r>
              <a:rPr lang="cs-CZ" sz="1600" dirty="0" smtClean="0">
                <a:latin typeface="Bookman Old Style" panose="02050604050505020204" pitchFamily="18" charset="0"/>
              </a:rPr>
              <a:t> </a:t>
            </a:r>
            <a:r>
              <a:rPr lang="cs-CZ" sz="1600" dirty="0" err="1" smtClean="0">
                <a:latin typeface="Bookman Old Style" panose="02050604050505020204" pitchFamily="18" charset="0"/>
              </a:rPr>
              <a:t>areas</a:t>
            </a:r>
            <a:r>
              <a:rPr lang="cs-CZ" sz="1600" dirty="0" smtClean="0">
                <a:latin typeface="Bookman Old Style" panose="02050604050505020204" pitchFamily="18" charset="0"/>
              </a:rPr>
              <a:t> </a:t>
            </a:r>
            <a:r>
              <a:rPr lang="cs-CZ" sz="1600" dirty="0" err="1" smtClean="0">
                <a:latin typeface="Bookman Old Style" panose="02050604050505020204" pitchFamily="18" charset="0"/>
              </a:rPr>
              <a:t>of</a:t>
            </a:r>
            <a:r>
              <a:rPr lang="cs-CZ" sz="1600" dirty="0" smtClean="0">
                <a:latin typeface="Bookman Old Style" panose="02050604050505020204" pitchFamily="18" charset="0"/>
              </a:rPr>
              <a:t> </a:t>
            </a:r>
            <a:r>
              <a:rPr lang="cs-CZ" sz="1600" dirty="0" err="1" smtClean="0">
                <a:latin typeface="Bookman Old Style" panose="02050604050505020204" pitchFamily="18" charset="0"/>
              </a:rPr>
              <a:t>specialization</a:t>
            </a:r>
            <a:r>
              <a:rPr lang="cs-CZ" sz="1600" dirty="0" smtClean="0">
                <a:latin typeface="Bookman Old Style" panose="02050604050505020204" pitchFamily="18" charset="0"/>
              </a:rPr>
              <a:t> in </a:t>
            </a:r>
            <a:r>
              <a:rPr lang="cs-CZ" sz="1600" dirty="0" err="1" smtClean="0">
                <a:latin typeface="Bookman Old Style" panose="02050604050505020204" pitchFamily="18" charset="0"/>
              </a:rPr>
              <a:t>arbitration</a:t>
            </a:r>
            <a:r>
              <a:rPr lang="cs-CZ" sz="1600" dirty="0" smtClean="0">
                <a:latin typeface="Bookman Old Style" panose="02050604050505020204" pitchFamily="18" charset="0"/>
              </a:rPr>
              <a:t> and </a:t>
            </a:r>
            <a:r>
              <a:rPr lang="cs-CZ" sz="1600" dirty="0" err="1" smtClean="0">
                <a:latin typeface="Bookman Old Style" panose="02050604050505020204" pitchFamily="18" charset="0"/>
              </a:rPr>
              <a:t>cross-border</a:t>
            </a:r>
            <a:r>
              <a:rPr lang="cs-CZ" sz="1600" dirty="0" smtClean="0">
                <a:latin typeface="Bookman Old Style" panose="02050604050505020204" pitchFamily="18" charset="0"/>
              </a:rPr>
              <a:t> </a:t>
            </a:r>
            <a:r>
              <a:rPr lang="cs-CZ" sz="1600" dirty="0" err="1" smtClean="0">
                <a:latin typeface="Bookman Old Style" panose="02050604050505020204" pitchFamily="18" charset="0"/>
              </a:rPr>
              <a:t>dispute</a:t>
            </a:r>
            <a:r>
              <a:rPr lang="cs-CZ" sz="1600" dirty="0" smtClean="0">
                <a:latin typeface="Bookman Old Style" panose="02050604050505020204" pitchFamily="18" charset="0"/>
              </a:rPr>
              <a:t> </a:t>
            </a:r>
            <a:r>
              <a:rPr lang="cs-CZ" sz="1600" dirty="0" err="1" smtClean="0">
                <a:latin typeface="Bookman Old Style" panose="02050604050505020204" pitchFamily="18" charset="0"/>
              </a:rPr>
              <a:t>resolution</a:t>
            </a:r>
            <a:r>
              <a:rPr lang="cs-CZ" sz="1600" dirty="0" smtClean="0">
                <a:latin typeface="Bookman Old Style" panose="02050604050505020204" pitchFamily="18" charset="0"/>
              </a:rPr>
              <a:t> in </a:t>
            </a:r>
            <a:r>
              <a:rPr lang="cs-CZ" sz="1600" dirty="0" err="1" smtClean="0">
                <a:latin typeface="Bookman Old Style" panose="02050604050505020204" pitchFamily="18" charset="0"/>
              </a:rPr>
              <a:t>general</a:t>
            </a:r>
            <a:endParaRPr lang="cs-CZ" sz="1600" dirty="0" smtClean="0">
              <a:latin typeface="Bookman Old Style" panose="02050604050505020204" pitchFamily="18" charset="0"/>
            </a:endParaRPr>
          </a:p>
          <a:p>
            <a:r>
              <a:rPr lang="cs-CZ" sz="1600" dirty="0" smtClean="0">
                <a:latin typeface="Bookman Old Style" panose="02050604050505020204" pitchFamily="18" charset="0"/>
              </a:rPr>
              <a:t>His </a:t>
            </a:r>
            <a:r>
              <a:rPr lang="cs-CZ" sz="1600" dirty="0" err="1" smtClean="0">
                <a:latin typeface="Bookman Old Style" panose="02050604050505020204" pitchFamily="18" charset="0"/>
              </a:rPr>
              <a:t>work</a:t>
            </a:r>
            <a:r>
              <a:rPr lang="cs-CZ" sz="1600" dirty="0" smtClean="0">
                <a:latin typeface="Bookman Old Style" panose="02050604050505020204" pitchFamily="18" charset="0"/>
              </a:rPr>
              <a:t> </a:t>
            </a:r>
            <a:r>
              <a:rPr lang="cs-CZ" sz="1600" dirty="0" err="1" smtClean="0">
                <a:latin typeface="Bookman Old Style" panose="02050604050505020204" pitchFamily="18" charset="0"/>
              </a:rPr>
              <a:t>combines</a:t>
            </a:r>
            <a:r>
              <a:rPr lang="cs-CZ" sz="1600" dirty="0" smtClean="0">
                <a:latin typeface="Bookman Old Style" panose="02050604050505020204" pitchFamily="18" charset="0"/>
              </a:rPr>
              <a:t> </a:t>
            </a:r>
            <a:r>
              <a:rPr lang="cs-CZ" sz="1600" dirty="0" err="1" smtClean="0">
                <a:latin typeface="Bookman Old Style" panose="02050604050505020204" pitchFamily="18" charset="0"/>
              </a:rPr>
              <a:t>acting</a:t>
            </a:r>
            <a:r>
              <a:rPr lang="cs-CZ" sz="1600" dirty="0" smtClean="0">
                <a:latin typeface="Bookman Old Style" panose="02050604050505020204" pitchFamily="18" charset="0"/>
              </a:rPr>
              <a:t> as a </a:t>
            </a:r>
            <a:r>
              <a:rPr lang="cs-CZ" sz="1600" dirty="0" err="1" smtClean="0">
                <a:latin typeface="Bookman Old Style" panose="02050604050505020204" pitchFamily="18" charset="0"/>
              </a:rPr>
              <a:t>counsel</a:t>
            </a:r>
            <a:r>
              <a:rPr lang="cs-CZ" sz="1600" dirty="0" smtClean="0">
                <a:latin typeface="Bookman Old Style" panose="02050604050505020204" pitchFamily="18" charset="0"/>
              </a:rPr>
              <a:t> </a:t>
            </a:r>
            <a:r>
              <a:rPr lang="cs-CZ" sz="1600" dirty="0" err="1" smtClean="0">
                <a:latin typeface="Bookman Old Style" panose="02050604050505020204" pitchFamily="18" charset="0"/>
              </a:rPr>
              <a:t>for</a:t>
            </a:r>
            <a:r>
              <a:rPr lang="cs-CZ" sz="1600" dirty="0" smtClean="0">
                <a:latin typeface="Bookman Old Style" panose="02050604050505020204" pitchFamily="18" charset="0"/>
              </a:rPr>
              <a:t> </a:t>
            </a:r>
            <a:r>
              <a:rPr lang="cs-CZ" sz="1600" dirty="0" err="1" smtClean="0">
                <a:latin typeface="Bookman Old Style" panose="02050604050505020204" pitchFamily="18" charset="0"/>
              </a:rPr>
              <a:t>various</a:t>
            </a:r>
            <a:r>
              <a:rPr lang="cs-CZ" sz="1600" dirty="0" smtClean="0">
                <a:latin typeface="Bookman Old Style" panose="02050604050505020204" pitchFamily="18" charset="0"/>
              </a:rPr>
              <a:t> </a:t>
            </a:r>
            <a:r>
              <a:rPr lang="cs-CZ" sz="1600" dirty="0" err="1" smtClean="0">
                <a:latin typeface="Bookman Old Style" panose="02050604050505020204" pitchFamily="18" charset="0"/>
              </a:rPr>
              <a:t>parties</a:t>
            </a:r>
            <a:r>
              <a:rPr lang="cs-CZ" sz="1600" dirty="0" smtClean="0">
                <a:latin typeface="Bookman Old Style" panose="02050604050505020204" pitchFamily="18" charset="0"/>
              </a:rPr>
              <a:t> and </a:t>
            </a:r>
            <a:r>
              <a:rPr lang="cs-CZ" sz="1600" dirty="0" err="1" smtClean="0">
                <a:latin typeface="Bookman Old Style" panose="02050604050505020204" pitchFamily="18" charset="0"/>
              </a:rPr>
              <a:t>serving</a:t>
            </a:r>
            <a:r>
              <a:rPr lang="cs-CZ" sz="1600" dirty="0" smtClean="0">
                <a:latin typeface="Bookman Old Style" panose="02050604050505020204" pitchFamily="18" charset="0"/>
              </a:rPr>
              <a:t> as </a:t>
            </a:r>
            <a:r>
              <a:rPr lang="cs-CZ" sz="1600" dirty="0" err="1" smtClean="0">
                <a:latin typeface="Bookman Old Style" panose="02050604050505020204" pitchFamily="18" charset="0"/>
              </a:rPr>
              <a:t>an</a:t>
            </a:r>
            <a:r>
              <a:rPr lang="cs-CZ" sz="1600" dirty="0" smtClean="0">
                <a:latin typeface="Bookman Old Style" panose="02050604050505020204" pitchFamily="18" charset="0"/>
              </a:rPr>
              <a:t> independent </a:t>
            </a:r>
            <a:r>
              <a:rPr lang="cs-CZ" sz="1600" dirty="0" err="1" smtClean="0">
                <a:latin typeface="Bookman Old Style" panose="02050604050505020204" pitchFamily="18" charset="0"/>
              </a:rPr>
              <a:t>neutral</a:t>
            </a:r>
            <a:r>
              <a:rPr lang="cs-CZ" sz="1600" dirty="0" smtClean="0">
                <a:latin typeface="Bookman Old Style" panose="02050604050505020204" pitchFamily="18" charset="0"/>
              </a:rPr>
              <a:t> in a </a:t>
            </a:r>
            <a:r>
              <a:rPr lang="cs-CZ" sz="1600" dirty="0" err="1" smtClean="0">
                <a:latin typeface="Bookman Old Style" panose="02050604050505020204" pitchFamily="18" charset="0"/>
              </a:rPr>
              <a:t>capacity</a:t>
            </a:r>
            <a:r>
              <a:rPr lang="cs-CZ" sz="1600" dirty="0" smtClean="0">
                <a:latin typeface="Bookman Old Style" panose="02050604050505020204" pitchFamily="18" charset="0"/>
              </a:rPr>
              <a:t> </a:t>
            </a:r>
            <a:r>
              <a:rPr lang="cs-CZ" sz="1600" dirty="0" err="1" smtClean="0">
                <a:latin typeface="Bookman Old Style" panose="02050604050505020204" pitchFamily="18" charset="0"/>
              </a:rPr>
              <a:t>of</a:t>
            </a:r>
            <a:r>
              <a:rPr lang="cs-CZ" sz="1600" dirty="0" smtClean="0">
                <a:latin typeface="Bookman Old Style" panose="02050604050505020204" pitchFamily="18" charset="0"/>
              </a:rPr>
              <a:t> </a:t>
            </a:r>
            <a:r>
              <a:rPr lang="cs-CZ" sz="1600" dirty="0" err="1" smtClean="0">
                <a:latin typeface="Bookman Old Style" panose="02050604050505020204" pitchFamily="18" charset="0"/>
              </a:rPr>
              <a:t>an</a:t>
            </a:r>
            <a:r>
              <a:rPr lang="cs-CZ" sz="1600" dirty="0" smtClean="0">
                <a:latin typeface="Bookman Old Style" panose="02050604050505020204" pitchFamily="18" charset="0"/>
              </a:rPr>
              <a:t> </a:t>
            </a:r>
            <a:r>
              <a:rPr lang="cs-CZ" sz="1600" dirty="0" err="1" smtClean="0">
                <a:latin typeface="Bookman Old Style" panose="02050604050505020204" pitchFamily="18" charset="0"/>
              </a:rPr>
              <a:t>arbitrator</a:t>
            </a:r>
            <a:r>
              <a:rPr lang="cs-CZ" sz="1600" dirty="0" smtClean="0">
                <a:latin typeface="Bookman Old Style" panose="02050604050505020204" pitchFamily="18" charset="0"/>
              </a:rPr>
              <a:t> </a:t>
            </a:r>
            <a:r>
              <a:rPr lang="cs-CZ" sz="1600" dirty="0" err="1" smtClean="0">
                <a:latin typeface="Bookman Old Style" panose="02050604050505020204" pitchFamily="18" charset="0"/>
              </a:rPr>
              <a:t>or</a:t>
            </a:r>
            <a:r>
              <a:rPr lang="cs-CZ" sz="1600" dirty="0" smtClean="0">
                <a:latin typeface="Bookman Old Style" panose="02050604050505020204" pitchFamily="18" charset="0"/>
              </a:rPr>
              <a:t> a </a:t>
            </a:r>
            <a:r>
              <a:rPr lang="cs-CZ" sz="1600" dirty="0" err="1" smtClean="0">
                <a:latin typeface="Bookman Old Style" panose="02050604050505020204" pitchFamily="18" charset="0"/>
              </a:rPr>
              <a:t>tribunal</a:t>
            </a:r>
            <a:r>
              <a:rPr lang="cs-CZ" sz="1600" dirty="0" smtClean="0">
                <a:latin typeface="Bookman Old Style" panose="02050604050505020204" pitchFamily="18" charset="0"/>
              </a:rPr>
              <a:t> </a:t>
            </a:r>
            <a:r>
              <a:rPr lang="cs-CZ" sz="1600" dirty="0" err="1" smtClean="0">
                <a:latin typeface="Bookman Old Style" panose="02050604050505020204" pitchFamily="18" charset="0"/>
              </a:rPr>
              <a:t>secretary</a:t>
            </a:r>
            <a:endParaRPr lang="cs-CZ" sz="1600" dirty="0" smtClean="0">
              <a:latin typeface="Bookman Old Style" panose="02050604050505020204" pitchFamily="18" charset="0"/>
            </a:endParaRPr>
          </a:p>
          <a:p>
            <a:r>
              <a:rPr lang="cs-CZ" sz="1600" dirty="0" smtClean="0">
                <a:latin typeface="Bookman Old Style" panose="02050604050505020204" pitchFamily="18" charset="0"/>
              </a:rPr>
              <a:t>Ondřej </a:t>
            </a:r>
            <a:r>
              <a:rPr lang="cs-CZ" sz="1600" dirty="0" err="1" smtClean="0">
                <a:latin typeface="Bookman Old Style" panose="02050604050505020204" pitchFamily="18" charset="0"/>
              </a:rPr>
              <a:t>is</a:t>
            </a:r>
            <a:r>
              <a:rPr lang="cs-CZ" sz="1600" dirty="0" smtClean="0">
                <a:latin typeface="Bookman Old Style" panose="02050604050505020204" pitchFamily="18" charset="0"/>
              </a:rPr>
              <a:t> a </a:t>
            </a:r>
            <a:r>
              <a:rPr lang="cs-CZ" sz="1600" dirty="0" err="1" smtClean="0">
                <a:latin typeface="Bookman Old Style" panose="02050604050505020204" pitchFamily="18" charset="0"/>
              </a:rPr>
              <a:t>teacher</a:t>
            </a:r>
            <a:r>
              <a:rPr lang="cs-CZ" sz="1600" dirty="0" smtClean="0">
                <a:latin typeface="Bookman Old Style" panose="02050604050505020204" pitchFamily="18" charset="0"/>
              </a:rPr>
              <a:t> </a:t>
            </a:r>
            <a:r>
              <a:rPr lang="cs-CZ" sz="1600" dirty="0" err="1" smtClean="0">
                <a:latin typeface="Bookman Old Style" panose="02050604050505020204" pitchFamily="18" charset="0"/>
              </a:rPr>
              <a:t>at</a:t>
            </a:r>
            <a:r>
              <a:rPr lang="cs-CZ" sz="1600" dirty="0" smtClean="0">
                <a:latin typeface="Bookman Old Style" panose="02050604050505020204" pitchFamily="18" charset="0"/>
              </a:rPr>
              <a:t> </a:t>
            </a:r>
            <a:r>
              <a:rPr lang="cs-CZ" sz="1600" dirty="0" err="1" smtClean="0">
                <a:latin typeface="Bookman Old Style" panose="02050604050505020204" pitchFamily="18" charset="0"/>
              </a:rPr>
              <a:t>the</a:t>
            </a:r>
            <a:r>
              <a:rPr lang="cs-CZ" sz="1600" dirty="0" smtClean="0">
                <a:latin typeface="Bookman Old Style" panose="02050604050505020204" pitchFamily="18" charset="0"/>
              </a:rPr>
              <a:t> CUNI in Prague and co-</a:t>
            </a:r>
            <a:r>
              <a:rPr lang="cs-CZ" sz="1600" dirty="0" err="1" smtClean="0">
                <a:latin typeface="Bookman Old Style" panose="02050604050505020204" pitchFamily="18" charset="0"/>
              </a:rPr>
              <a:t>founder</a:t>
            </a:r>
            <a:r>
              <a:rPr lang="cs-CZ" sz="1600" dirty="0" smtClean="0">
                <a:latin typeface="Bookman Old Style" panose="02050604050505020204" pitchFamily="18" charset="0"/>
              </a:rPr>
              <a:t> </a:t>
            </a:r>
            <a:r>
              <a:rPr lang="cs-CZ" sz="1600" dirty="0" err="1" smtClean="0">
                <a:latin typeface="Bookman Old Style" panose="02050604050505020204" pitchFamily="18" charset="0"/>
              </a:rPr>
              <a:t>of</a:t>
            </a:r>
            <a:r>
              <a:rPr lang="cs-CZ" sz="1600" dirty="0" smtClean="0">
                <a:latin typeface="Bookman Old Style" panose="02050604050505020204" pitchFamily="18" charset="0"/>
              </a:rPr>
              <a:t> </a:t>
            </a:r>
            <a:r>
              <a:rPr lang="cs-CZ" sz="1600" dirty="0" err="1" smtClean="0">
                <a:latin typeface="Bookman Old Style" panose="02050604050505020204" pitchFamily="18" charset="0"/>
              </a:rPr>
              <a:t>Young</a:t>
            </a:r>
            <a:r>
              <a:rPr lang="cs-CZ" sz="1600" dirty="0" smtClean="0">
                <a:latin typeface="Bookman Old Style" panose="02050604050505020204" pitchFamily="18" charset="0"/>
              </a:rPr>
              <a:t> Czech </a:t>
            </a:r>
            <a:r>
              <a:rPr lang="cs-CZ" sz="1600" dirty="0" err="1" smtClean="0">
                <a:latin typeface="Bookman Old Style" panose="02050604050505020204" pitchFamily="18" charset="0"/>
              </a:rPr>
              <a:t>Arbitration</a:t>
            </a:r>
            <a:r>
              <a:rPr lang="cs-CZ" sz="1600" dirty="0" smtClean="0">
                <a:latin typeface="Bookman Old Style" panose="02050604050505020204" pitchFamily="18" charset="0"/>
              </a:rPr>
              <a:t> </a:t>
            </a:r>
            <a:r>
              <a:rPr lang="cs-CZ" sz="1600" dirty="0" err="1" smtClean="0">
                <a:latin typeface="Bookman Old Style" panose="02050604050505020204" pitchFamily="18" charset="0"/>
              </a:rPr>
              <a:t>Professionals</a:t>
            </a:r>
            <a:r>
              <a:rPr lang="cs-CZ" sz="1600" dirty="0" smtClean="0">
                <a:latin typeface="Bookman Old Style" panose="02050604050505020204" pitchFamily="18" charset="0"/>
              </a:rPr>
              <a:t> (</a:t>
            </a:r>
            <a:r>
              <a:rPr lang="cs-CZ" sz="1600" dirty="0" err="1" smtClean="0">
                <a:latin typeface="Bookman Old Style" panose="02050604050505020204" pitchFamily="18" charset="0"/>
              </a:rPr>
              <a:t>implementation</a:t>
            </a:r>
            <a:r>
              <a:rPr lang="cs-CZ" sz="1600" dirty="0" smtClean="0">
                <a:latin typeface="Bookman Old Style" panose="02050604050505020204" pitchFamily="18" charset="0"/>
              </a:rPr>
              <a:t> </a:t>
            </a:r>
            <a:r>
              <a:rPr lang="cs-CZ" sz="1600" dirty="0" err="1" smtClean="0">
                <a:latin typeface="Bookman Old Style" panose="02050604050505020204" pitchFamily="18" charset="0"/>
              </a:rPr>
              <a:t>of</a:t>
            </a:r>
            <a:r>
              <a:rPr lang="cs-CZ" sz="1600" dirty="0" smtClean="0">
                <a:latin typeface="Bookman Old Style" panose="02050604050505020204" pitchFamily="18" charset="0"/>
              </a:rPr>
              <a:t> </a:t>
            </a:r>
            <a:r>
              <a:rPr lang="cs-CZ" sz="1600" dirty="0" err="1" smtClean="0">
                <a:latin typeface="Bookman Old Style" panose="02050604050505020204" pitchFamily="18" charset="0"/>
              </a:rPr>
              <a:t>the</a:t>
            </a:r>
            <a:r>
              <a:rPr lang="cs-CZ" sz="1600" dirty="0" smtClean="0">
                <a:latin typeface="Bookman Old Style" panose="02050604050505020204" pitchFamily="18" charset="0"/>
              </a:rPr>
              <a:t> UNCITRAL Model </a:t>
            </a:r>
            <a:r>
              <a:rPr lang="cs-CZ" sz="1600" dirty="0" err="1" smtClean="0">
                <a:latin typeface="Bookman Old Style" panose="02050604050505020204" pitchFamily="18" charset="0"/>
              </a:rPr>
              <a:t>Law</a:t>
            </a:r>
            <a:r>
              <a:rPr lang="cs-CZ" sz="1600" dirty="0" smtClean="0">
                <a:latin typeface="Bookman Old Style" panose="02050604050505020204" pitchFamily="18" charset="0"/>
              </a:rPr>
              <a:t> on International </a:t>
            </a:r>
            <a:r>
              <a:rPr lang="cs-CZ" sz="1600" dirty="0" err="1" smtClean="0">
                <a:latin typeface="Bookman Old Style" panose="02050604050505020204" pitchFamily="18" charset="0"/>
              </a:rPr>
              <a:t>Commercial</a:t>
            </a:r>
            <a:r>
              <a:rPr lang="cs-CZ" sz="1600" dirty="0" smtClean="0">
                <a:latin typeface="Bookman Old Style" panose="02050604050505020204" pitchFamily="18" charset="0"/>
              </a:rPr>
              <a:t> </a:t>
            </a:r>
            <a:r>
              <a:rPr lang="cs-CZ" sz="1600" dirty="0" err="1" smtClean="0">
                <a:latin typeface="Bookman Old Style" panose="02050604050505020204" pitchFamily="18" charset="0"/>
              </a:rPr>
              <a:t>Arbitration</a:t>
            </a:r>
            <a:r>
              <a:rPr lang="cs-CZ" sz="1600" dirty="0" smtClean="0">
                <a:latin typeface="Bookman Old Style" panose="02050604050505020204" pitchFamily="18" charset="0"/>
              </a:rPr>
              <a:t> in </a:t>
            </a:r>
            <a:r>
              <a:rPr lang="cs-CZ" sz="1600" dirty="0" err="1" smtClean="0">
                <a:latin typeface="Bookman Old Style" panose="02050604050505020204" pitchFamily="18" charset="0"/>
              </a:rPr>
              <a:t>Czechia</a:t>
            </a:r>
            <a:r>
              <a:rPr lang="cs-CZ" sz="1600" dirty="0" smtClean="0">
                <a:latin typeface="Bookman Old Style" panose="02050604050505020204" pitchFamily="18" charset="0"/>
              </a:rPr>
              <a:t>)</a:t>
            </a:r>
          </a:p>
          <a:p>
            <a:r>
              <a:rPr lang="cs-CZ" sz="1600" dirty="0" smtClean="0">
                <a:latin typeface="Bookman Old Style" panose="02050604050505020204" pitchFamily="18" charset="0"/>
              </a:rPr>
              <a:t>He </a:t>
            </a:r>
            <a:r>
              <a:rPr lang="cs-CZ" sz="1600" dirty="0" err="1" smtClean="0">
                <a:latin typeface="Bookman Old Style" panose="02050604050505020204" pitchFamily="18" charset="0"/>
              </a:rPr>
              <a:t>is</a:t>
            </a:r>
            <a:r>
              <a:rPr lang="cs-CZ" sz="1600" dirty="0" smtClean="0">
                <a:latin typeface="Bookman Old Style" panose="02050604050505020204" pitchFamily="18" charset="0"/>
              </a:rPr>
              <a:t> a </a:t>
            </a:r>
            <a:r>
              <a:rPr lang="cs-CZ" sz="1600" dirty="0" err="1" smtClean="0">
                <a:latin typeface="Bookman Old Style" panose="02050604050505020204" pitchFamily="18" charset="0"/>
              </a:rPr>
              <a:t>graduate</a:t>
            </a:r>
            <a:r>
              <a:rPr lang="cs-CZ" sz="1600" dirty="0" smtClean="0">
                <a:latin typeface="Bookman Old Style" panose="02050604050505020204" pitchFamily="18" charset="0"/>
              </a:rPr>
              <a:t> </a:t>
            </a:r>
            <a:r>
              <a:rPr lang="cs-CZ" sz="1600" dirty="0" err="1" smtClean="0">
                <a:latin typeface="Bookman Old Style" panose="02050604050505020204" pitchFamily="18" charset="0"/>
              </a:rPr>
              <a:t>of</a:t>
            </a:r>
            <a:r>
              <a:rPr lang="cs-CZ" sz="1600" dirty="0" smtClean="0">
                <a:latin typeface="Bookman Old Style" panose="02050604050505020204" pitchFamily="18" charset="0"/>
              </a:rPr>
              <a:t> CUNI and Columbia University in New York </a:t>
            </a:r>
            <a:r>
              <a:rPr lang="cs-CZ" sz="1600" dirty="0" err="1" smtClean="0">
                <a:latin typeface="Bookman Old Style" panose="02050604050505020204" pitchFamily="18" charset="0"/>
              </a:rPr>
              <a:t>with</a:t>
            </a:r>
            <a:r>
              <a:rPr lang="cs-CZ" sz="1600" dirty="0" smtClean="0">
                <a:latin typeface="Bookman Old Style" panose="02050604050505020204" pitchFamily="18" charset="0"/>
              </a:rPr>
              <a:t> </a:t>
            </a:r>
            <a:r>
              <a:rPr lang="cs-CZ" sz="1600" dirty="0" err="1" smtClean="0">
                <a:latin typeface="Bookman Old Style" panose="02050604050505020204" pitchFamily="18" charset="0"/>
              </a:rPr>
              <a:t>honors</a:t>
            </a:r>
            <a:endParaRPr lang="cs-CZ" sz="1600" dirty="0" smtClean="0">
              <a:latin typeface="Bookman Old Style" panose="02050604050505020204" pitchFamily="18" charset="0"/>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1336" t="4384" r="30737" b="27937"/>
          <a:stretch/>
        </p:blipFill>
        <p:spPr>
          <a:xfrm>
            <a:off x="10840734" y="38490"/>
            <a:ext cx="1284967" cy="1529390"/>
          </a:xfrm>
          <a:prstGeom prst="rect">
            <a:avLst/>
          </a:prstGeom>
        </p:spPr>
      </p:pic>
    </p:spTree>
    <p:extLst>
      <p:ext uri="{BB962C8B-B14F-4D97-AF65-F5344CB8AC3E}">
        <p14:creationId xmlns:p14="http://schemas.microsoft.com/office/powerpoint/2010/main" val="2780093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err="1" smtClean="0"/>
              <a:t>Who</a:t>
            </a:r>
            <a:r>
              <a:rPr lang="cs-CZ" dirty="0" smtClean="0"/>
              <a:t> </a:t>
            </a:r>
            <a:r>
              <a:rPr lang="cs-CZ" dirty="0" err="1" smtClean="0"/>
              <a:t>is</a:t>
            </a:r>
            <a:r>
              <a:rPr lang="cs-CZ" dirty="0" smtClean="0"/>
              <a:t> </a:t>
            </a:r>
            <a:r>
              <a:rPr lang="cs-CZ" dirty="0" err="1" smtClean="0"/>
              <a:t>going</a:t>
            </a:r>
            <a:r>
              <a:rPr lang="cs-CZ" dirty="0" smtClean="0"/>
              <a:t> </a:t>
            </a:r>
            <a:br>
              <a:rPr lang="cs-CZ" dirty="0" smtClean="0"/>
            </a:br>
            <a:r>
              <a:rPr lang="cs-CZ" dirty="0" smtClean="0"/>
              <a:t>to </a:t>
            </a:r>
            <a:r>
              <a:rPr lang="cs-CZ" dirty="0" err="1" smtClean="0"/>
              <a:t>teach</a:t>
            </a:r>
            <a:r>
              <a:rPr lang="cs-CZ" dirty="0" smtClean="0"/>
              <a:t>?</a:t>
            </a:r>
            <a:endParaRPr lang="en-GB" dirty="0"/>
          </a:p>
        </p:txBody>
      </p:sp>
      <p:sp>
        <p:nvSpPr>
          <p:cNvPr id="14" name="Text Placeholder 13"/>
          <p:cNvSpPr>
            <a:spLocks noGrp="1"/>
          </p:cNvSpPr>
          <p:nvPr>
            <p:ph type="body" idx="1"/>
          </p:nvPr>
        </p:nvSpPr>
        <p:spPr/>
        <p:txBody>
          <a:bodyPr/>
          <a:lstStyle/>
          <a:p>
            <a:r>
              <a:rPr lang="cs-CZ" dirty="0" smtClean="0">
                <a:latin typeface="Bookman Old Style" panose="02050604050505020204" pitchFamily="18" charset="0"/>
              </a:rPr>
              <a:t>MARIA POLÁKOVÁ </a:t>
            </a:r>
            <a:br>
              <a:rPr lang="cs-CZ" dirty="0" smtClean="0">
                <a:latin typeface="Bookman Old Style" panose="02050604050505020204" pitchFamily="18" charset="0"/>
              </a:rPr>
            </a:br>
            <a:r>
              <a:rPr lang="cs-CZ" dirty="0" smtClean="0"/>
              <a:t>&amp; </a:t>
            </a:r>
            <a:r>
              <a:rPr lang="cs-CZ" dirty="0" err="1" smtClean="0"/>
              <a:t>tamara</a:t>
            </a:r>
            <a:r>
              <a:rPr lang="cs-CZ" dirty="0" smtClean="0"/>
              <a:t> </a:t>
            </a:r>
            <a:r>
              <a:rPr lang="cs-CZ" dirty="0" err="1" smtClean="0"/>
              <a:t>korešová</a:t>
            </a:r>
            <a:endParaRPr lang="en-GB" dirty="0">
              <a:latin typeface="Bookman Old Style" panose="02050604050505020204" pitchFamily="18" charset="0"/>
            </a:endParaRPr>
          </a:p>
        </p:txBody>
      </p:sp>
      <p:sp>
        <p:nvSpPr>
          <p:cNvPr id="4" name="Content Placeholder 3"/>
          <p:cNvSpPr>
            <a:spLocks noGrp="1"/>
          </p:cNvSpPr>
          <p:nvPr>
            <p:ph sz="half" idx="2"/>
          </p:nvPr>
        </p:nvSpPr>
        <p:spPr>
          <a:xfrm>
            <a:off x="5125305" y="1488985"/>
            <a:ext cx="4896519" cy="5122127"/>
          </a:xfrm>
        </p:spPr>
        <p:txBody>
          <a:bodyPr>
            <a:noAutofit/>
          </a:bodyPr>
          <a:lstStyle/>
          <a:p>
            <a:r>
              <a:rPr lang="en-GB" dirty="0" err="1"/>
              <a:t>Mária</a:t>
            </a:r>
            <a:r>
              <a:rPr lang="cs-CZ" dirty="0"/>
              <a:t> </a:t>
            </a:r>
            <a:r>
              <a:rPr lang="cs-CZ" dirty="0" err="1"/>
              <a:t>is</a:t>
            </a:r>
            <a:r>
              <a:rPr lang="cs-CZ" dirty="0"/>
              <a:t> a partner </a:t>
            </a:r>
            <a:r>
              <a:rPr lang="cs-CZ" dirty="0" err="1"/>
              <a:t>at</a:t>
            </a:r>
            <a:r>
              <a:rPr lang="cs-CZ" dirty="0"/>
              <a:t> </a:t>
            </a:r>
            <a:r>
              <a:rPr lang="cs-CZ" dirty="0" err="1"/>
              <a:t>Squire</a:t>
            </a:r>
            <a:r>
              <a:rPr lang="cs-CZ" dirty="0"/>
              <a:t> Patton </a:t>
            </a:r>
            <a:r>
              <a:rPr lang="cs-CZ" dirty="0" err="1"/>
              <a:t>Boggs</a:t>
            </a:r>
            <a:endParaRPr lang="cs-CZ" dirty="0"/>
          </a:p>
          <a:p>
            <a:r>
              <a:rPr lang="cs-CZ" dirty="0"/>
              <a:t>Her p</a:t>
            </a:r>
            <a:r>
              <a:rPr lang="en-GB" dirty="0" err="1"/>
              <a:t>rimary</a:t>
            </a:r>
            <a:r>
              <a:rPr lang="en-GB" dirty="0"/>
              <a:t> practice focus </a:t>
            </a:r>
            <a:r>
              <a:rPr lang="cs-CZ" dirty="0" err="1"/>
              <a:t>is</a:t>
            </a:r>
            <a:r>
              <a:rPr lang="en-GB" dirty="0"/>
              <a:t> investor-state and commercial litigation </a:t>
            </a:r>
            <a:r>
              <a:rPr lang="en-GB" dirty="0" smtClean="0"/>
              <a:t>cases</a:t>
            </a:r>
            <a:endParaRPr lang="cs-CZ" dirty="0" smtClean="0"/>
          </a:p>
          <a:p>
            <a:r>
              <a:rPr lang="en-GB" dirty="0" err="1" smtClean="0"/>
              <a:t>Mária</a:t>
            </a:r>
            <a:r>
              <a:rPr lang="en-GB" dirty="0" smtClean="0"/>
              <a:t> </a:t>
            </a:r>
            <a:r>
              <a:rPr lang="en-GB" dirty="0"/>
              <a:t>served as a co-chair of Young International Council for Commercial Arbitration and </a:t>
            </a:r>
            <a:r>
              <a:rPr lang="cs-CZ" dirty="0" err="1"/>
              <a:t>later</a:t>
            </a:r>
            <a:r>
              <a:rPr lang="cs-CZ" dirty="0"/>
              <a:t> </a:t>
            </a:r>
            <a:r>
              <a:rPr lang="en-GB" dirty="0"/>
              <a:t>as a member of the organization's advisory </a:t>
            </a:r>
            <a:r>
              <a:rPr lang="en-GB" dirty="0" smtClean="0"/>
              <a:t>board</a:t>
            </a:r>
            <a:endParaRPr lang="cs-CZ" dirty="0" smtClean="0"/>
          </a:p>
          <a:p>
            <a:endParaRPr lang="cs-CZ" dirty="0"/>
          </a:p>
          <a:p>
            <a:r>
              <a:rPr lang="cs-CZ" dirty="0" smtClean="0"/>
              <a:t>Tamara </a:t>
            </a:r>
            <a:r>
              <a:rPr lang="cs-CZ" dirty="0" err="1" smtClean="0"/>
              <a:t>focuses</a:t>
            </a:r>
            <a:r>
              <a:rPr lang="cs-CZ" dirty="0" smtClean="0"/>
              <a:t> on investor </a:t>
            </a:r>
            <a:r>
              <a:rPr lang="cs-CZ" dirty="0" err="1" smtClean="0"/>
              <a:t>arbitration</a:t>
            </a:r>
            <a:r>
              <a:rPr lang="cs-CZ" dirty="0" smtClean="0"/>
              <a:t> </a:t>
            </a:r>
            <a:r>
              <a:rPr lang="cs-CZ" dirty="0" err="1" smtClean="0"/>
              <a:t>proceedings</a:t>
            </a:r>
            <a:r>
              <a:rPr lang="cs-CZ" dirty="0" smtClean="0"/>
              <a:t> </a:t>
            </a:r>
            <a:r>
              <a:rPr lang="cs-CZ" dirty="0" err="1" smtClean="0"/>
              <a:t>at</a:t>
            </a:r>
            <a:r>
              <a:rPr lang="cs-CZ" dirty="0" smtClean="0"/>
              <a:t> </a:t>
            </a:r>
            <a:r>
              <a:rPr lang="cs-CZ" dirty="0" err="1"/>
              <a:t>Squire</a:t>
            </a:r>
            <a:r>
              <a:rPr lang="cs-CZ" dirty="0"/>
              <a:t> Patton </a:t>
            </a:r>
            <a:r>
              <a:rPr lang="cs-CZ" dirty="0" err="1"/>
              <a:t>Boggs</a:t>
            </a:r>
            <a:endParaRPr lang="cs-CZ" dirty="0"/>
          </a:p>
          <a:p>
            <a:r>
              <a:rPr lang="cs-CZ" dirty="0" err="1" smtClean="0"/>
              <a:t>She</a:t>
            </a:r>
            <a:r>
              <a:rPr lang="cs-CZ" dirty="0" smtClean="0"/>
              <a:t> </a:t>
            </a:r>
            <a:r>
              <a:rPr lang="cs-CZ" dirty="0" err="1" smtClean="0"/>
              <a:t>is</a:t>
            </a:r>
            <a:r>
              <a:rPr lang="cs-CZ" dirty="0" smtClean="0"/>
              <a:t> a </a:t>
            </a:r>
            <a:r>
              <a:rPr lang="cs-CZ" dirty="0" err="1" smtClean="0"/>
              <a:t>visiting</a:t>
            </a:r>
            <a:r>
              <a:rPr lang="cs-CZ" dirty="0" smtClean="0"/>
              <a:t> </a:t>
            </a:r>
            <a:r>
              <a:rPr lang="cs-CZ" dirty="0" err="1" smtClean="0"/>
              <a:t>lecturer</a:t>
            </a:r>
            <a:r>
              <a:rPr lang="cs-CZ" dirty="0" smtClean="0"/>
              <a:t> </a:t>
            </a:r>
            <a:r>
              <a:rPr lang="cs-CZ" dirty="0" err="1" smtClean="0"/>
              <a:t>at</a:t>
            </a:r>
            <a:r>
              <a:rPr lang="cs-CZ" dirty="0" smtClean="0"/>
              <a:t> </a:t>
            </a:r>
            <a:r>
              <a:rPr lang="cs-CZ" dirty="0" err="1" smtClean="0"/>
              <a:t>the</a:t>
            </a:r>
            <a:r>
              <a:rPr lang="cs-CZ" dirty="0" smtClean="0"/>
              <a:t> </a:t>
            </a:r>
            <a:r>
              <a:rPr lang="cs-CZ" dirty="0" err="1" smtClean="0"/>
              <a:t>Law</a:t>
            </a:r>
            <a:r>
              <a:rPr lang="cs-CZ" dirty="0" smtClean="0"/>
              <a:t> </a:t>
            </a:r>
            <a:r>
              <a:rPr lang="cs-CZ" dirty="0" err="1" smtClean="0"/>
              <a:t>Faculty</a:t>
            </a:r>
            <a:endParaRPr lang="cs-CZ"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31336" t="4384" r="30737" b="27937"/>
          <a:stretch/>
        </p:blipFill>
        <p:spPr>
          <a:xfrm>
            <a:off x="10840734" y="38490"/>
            <a:ext cx="1284967" cy="1529390"/>
          </a:xfrm>
          <a:prstGeom prst="rect">
            <a:avLst/>
          </a:prstGeom>
        </p:spPr>
      </p:pic>
      <p:sp>
        <p:nvSpPr>
          <p:cNvPr id="13" name="Rectangle 9"/>
          <p:cNvSpPr/>
          <p:nvPr/>
        </p:nvSpPr>
        <p:spPr>
          <a:xfrm>
            <a:off x="10722205" y="5471"/>
            <a:ext cx="1513669" cy="1567879"/>
          </a:xfrm>
          <a:prstGeom prst="rect">
            <a:avLst/>
          </a:prstGeom>
          <a:solidFill>
            <a:schemeClr val="bg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descr="Tamara Korešová"/>
          <p:cNvPicPr>
            <a:picLocks noChangeAspect="1" noChangeArrowheads="1"/>
          </p:cNvPicPr>
          <p:nvPr/>
        </p:nvPicPr>
        <p:blipFill rotWithShape="1">
          <a:blip r:embed="rId3">
            <a:extLst>
              <a:ext uri="{28A0092B-C50C-407E-A947-70E740481C1C}">
                <a14:useLocalDpi xmlns:a14="http://schemas.microsoft.com/office/drawing/2010/main" val="0"/>
              </a:ext>
            </a:extLst>
          </a:blip>
          <a:srcRect l="26774" r="23587" b="7413"/>
          <a:stretch/>
        </p:blipFill>
        <p:spPr bwMode="auto">
          <a:xfrm>
            <a:off x="10851065" y="3232803"/>
            <a:ext cx="1274635" cy="158024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rrowheads="1"/>
          </p:cNvPicPr>
          <p:nvPr/>
        </p:nvPicPr>
        <p:blipFill rotWithShape="1">
          <a:blip r:embed="rId4">
            <a:extLst>
              <a:ext uri="{28A0092B-C50C-407E-A947-70E740481C1C}">
                <a14:useLocalDpi xmlns:a14="http://schemas.microsoft.com/office/drawing/2010/main" val="0"/>
              </a:ext>
            </a:extLst>
          </a:blip>
          <a:srcRect l="25298" r="21451"/>
          <a:stretch/>
        </p:blipFill>
        <p:spPr bwMode="auto">
          <a:xfrm>
            <a:off x="10836440" y="1488985"/>
            <a:ext cx="1285200" cy="1738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5065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31336" t="4384" r="30737" b="27937"/>
          <a:stretch/>
        </p:blipFill>
        <p:spPr>
          <a:xfrm>
            <a:off x="10840734" y="38490"/>
            <a:ext cx="1284967" cy="1529390"/>
          </a:xfrm>
          <a:prstGeom prst="rect">
            <a:avLst/>
          </a:prstGeom>
        </p:spPr>
      </p:pic>
      <p:sp>
        <p:nvSpPr>
          <p:cNvPr id="2" name="Title 1"/>
          <p:cNvSpPr>
            <a:spLocks noGrp="1"/>
          </p:cNvSpPr>
          <p:nvPr>
            <p:ph type="title"/>
          </p:nvPr>
        </p:nvSpPr>
        <p:spPr/>
        <p:txBody>
          <a:bodyPr/>
          <a:lstStyle/>
          <a:p>
            <a:r>
              <a:rPr lang="cs-CZ" dirty="0" err="1" smtClean="0"/>
              <a:t>Who</a:t>
            </a:r>
            <a:r>
              <a:rPr lang="cs-CZ" dirty="0" smtClean="0"/>
              <a:t> </a:t>
            </a:r>
            <a:r>
              <a:rPr lang="cs-CZ" dirty="0" err="1" smtClean="0"/>
              <a:t>is</a:t>
            </a:r>
            <a:r>
              <a:rPr lang="cs-CZ" dirty="0" smtClean="0"/>
              <a:t> </a:t>
            </a:r>
            <a:r>
              <a:rPr lang="cs-CZ" dirty="0" err="1" smtClean="0"/>
              <a:t>going</a:t>
            </a:r>
            <a:r>
              <a:rPr lang="cs-CZ" dirty="0" smtClean="0"/>
              <a:t> </a:t>
            </a:r>
            <a:br>
              <a:rPr lang="cs-CZ" dirty="0" smtClean="0"/>
            </a:br>
            <a:r>
              <a:rPr lang="cs-CZ" dirty="0" smtClean="0"/>
              <a:t>to </a:t>
            </a:r>
            <a:r>
              <a:rPr lang="cs-CZ" dirty="0" err="1" smtClean="0"/>
              <a:t>teach</a:t>
            </a:r>
            <a:r>
              <a:rPr lang="cs-CZ" dirty="0" smtClean="0"/>
              <a:t>?</a:t>
            </a:r>
            <a:endParaRPr lang="en-GB" dirty="0"/>
          </a:p>
        </p:txBody>
      </p:sp>
      <p:sp>
        <p:nvSpPr>
          <p:cNvPr id="14" name="Text Placeholder 13"/>
          <p:cNvSpPr>
            <a:spLocks noGrp="1"/>
          </p:cNvSpPr>
          <p:nvPr>
            <p:ph type="body" idx="1"/>
          </p:nvPr>
        </p:nvSpPr>
        <p:spPr/>
        <p:txBody>
          <a:bodyPr/>
          <a:lstStyle/>
          <a:p>
            <a:r>
              <a:rPr lang="cs-CZ" dirty="0" smtClean="0">
                <a:latin typeface="Bookman Old Style" panose="02050604050505020204" pitchFamily="18" charset="0"/>
              </a:rPr>
              <a:t>VERONIKA VRÁBEL PORTEŠ</a:t>
            </a:r>
            <a:endParaRPr lang="en-GB" dirty="0">
              <a:latin typeface="Bookman Old Style" panose="02050604050505020204" pitchFamily="18" charset="0"/>
            </a:endParaRPr>
          </a:p>
        </p:txBody>
      </p:sp>
      <p:sp>
        <p:nvSpPr>
          <p:cNvPr id="4" name="Content Placeholder 3"/>
          <p:cNvSpPr>
            <a:spLocks noGrp="1"/>
          </p:cNvSpPr>
          <p:nvPr>
            <p:ph sz="half" idx="2"/>
          </p:nvPr>
        </p:nvSpPr>
        <p:spPr>
          <a:xfrm>
            <a:off x="5125305" y="1488985"/>
            <a:ext cx="4896519" cy="5122127"/>
          </a:xfrm>
        </p:spPr>
        <p:txBody>
          <a:bodyPr>
            <a:noAutofit/>
          </a:bodyPr>
          <a:lstStyle/>
          <a:p>
            <a:r>
              <a:rPr lang="cs-CZ" dirty="0" err="1" smtClean="0"/>
              <a:t>Registered</a:t>
            </a:r>
            <a:r>
              <a:rPr lang="cs-CZ" dirty="0" smtClean="0"/>
              <a:t> </a:t>
            </a:r>
            <a:r>
              <a:rPr lang="cs-CZ" dirty="0" err="1" smtClean="0"/>
              <a:t>mediator</a:t>
            </a:r>
            <a:r>
              <a:rPr lang="cs-CZ" dirty="0" smtClean="0"/>
              <a:t> </a:t>
            </a:r>
            <a:r>
              <a:rPr lang="cs-CZ" dirty="0" err="1" smtClean="0"/>
              <a:t>since</a:t>
            </a:r>
            <a:r>
              <a:rPr lang="cs-CZ" dirty="0" smtClean="0"/>
              <a:t> 2019</a:t>
            </a:r>
          </a:p>
          <a:p>
            <a:r>
              <a:rPr lang="cs-CZ" dirty="0" err="1" smtClean="0"/>
              <a:t>Graduated</a:t>
            </a:r>
            <a:r>
              <a:rPr lang="cs-CZ" dirty="0" smtClean="0"/>
              <a:t> </a:t>
            </a:r>
            <a:r>
              <a:rPr lang="cs-CZ" dirty="0" err="1" smtClean="0"/>
              <a:t>from</a:t>
            </a:r>
            <a:r>
              <a:rPr lang="cs-CZ" dirty="0" smtClean="0"/>
              <a:t> </a:t>
            </a:r>
            <a:r>
              <a:rPr lang="cs-CZ" dirty="0" err="1" smtClean="0"/>
              <a:t>the</a:t>
            </a:r>
            <a:r>
              <a:rPr lang="cs-CZ" dirty="0" smtClean="0"/>
              <a:t> </a:t>
            </a:r>
            <a:r>
              <a:rPr lang="cs-CZ" dirty="0" err="1" smtClean="0"/>
              <a:t>Law</a:t>
            </a:r>
            <a:r>
              <a:rPr lang="cs-CZ" dirty="0" smtClean="0"/>
              <a:t> </a:t>
            </a:r>
            <a:r>
              <a:rPr lang="cs-CZ" dirty="0" err="1" smtClean="0"/>
              <a:t>Faculty</a:t>
            </a:r>
            <a:r>
              <a:rPr lang="cs-CZ" dirty="0" smtClean="0"/>
              <a:t> and University </a:t>
            </a:r>
            <a:r>
              <a:rPr lang="cs-CZ" dirty="0" err="1" smtClean="0"/>
              <a:t>of</a:t>
            </a:r>
            <a:r>
              <a:rPr lang="cs-CZ" dirty="0" smtClean="0"/>
              <a:t> </a:t>
            </a:r>
            <a:r>
              <a:rPr lang="cs-CZ" dirty="0" err="1" smtClean="0"/>
              <a:t>Economics</a:t>
            </a:r>
            <a:endParaRPr lang="cs-CZ" dirty="0" smtClean="0"/>
          </a:p>
          <a:p>
            <a:r>
              <a:rPr lang="cs-CZ" dirty="0" err="1" smtClean="0"/>
              <a:t>Formerly</a:t>
            </a:r>
            <a:r>
              <a:rPr lang="cs-CZ" dirty="0" smtClean="0"/>
              <a:t> led </a:t>
            </a:r>
            <a:r>
              <a:rPr lang="cs-CZ" dirty="0" err="1" smtClean="0"/>
              <a:t>mediation</a:t>
            </a:r>
            <a:r>
              <a:rPr lang="cs-CZ" dirty="0" smtClean="0"/>
              <a:t> </a:t>
            </a:r>
            <a:r>
              <a:rPr lang="cs-CZ" dirty="0" err="1" smtClean="0"/>
              <a:t>trainings</a:t>
            </a:r>
            <a:r>
              <a:rPr lang="cs-CZ" dirty="0" smtClean="0"/>
              <a:t> </a:t>
            </a:r>
            <a:r>
              <a:rPr lang="cs-CZ" dirty="0" err="1" smtClean="0"/>
              <a:t>within</a:t>
            </a:r>
            <a:r>
              <a:rPr lang="cs-CZ" dirty="0" smtClean="0"/>
              <a:t> </a:t>
            </a:r>
            <a:r>
              <a:rPr lang="cs-CZ" dirty="0" err="1" smtClean="0"/>
              <a:t>the</a:t>
            </a:r>
            <a:r>
              <a:rPr lang="cs-CZ" dirty="0" smtClean="0"/>
              <a:t> Student </a:t>
            </a:r>
            <a:r>
              <a:rPr lang="cs-CZ" dirty="0" err="1" smtClean="0"/>
              <a:t>Mediation</a:t>
            </a:r>
            <a:r>
              <a:rPr lang="cs-CZ" dirty="0" smtClean="0"/>
              <a:t> Prague </a:t>
            </a:r>
            <a:r>
              <a:rPr lang="cs-CZ" dirty="0" err="1"/>
              <a:t>A</a:t>
            </a:r>
            <a:r>
              <a:rPr lang="cs-CZ" dirty="0" err="1" smtClean="0"/>
              <a:t>ssociation</a:t>
            </a:r>
            <a:endParaRPr lang="cs-CZ" dirty="0" smtClean="0"/>
          </a:p>
          <a:p>
            <a:r>
              <a:rPr lang="cs-CZ" dirty="0" smtClean="0"/>
              <a:t>Co-</a:t>
            </a:r>
            <a:r>
              <a:rPr lang="cs-CZ" dirty="0" err="1" smtClean="0"/>
              <a:t>organized</a:t>
            </a:r>
            <a:r>
              <a:rPr lang="cs-CZ" dirty="0" smtClean="0"/>
              <a:t> </a:t>
            </a:r>
            <a:r>
              <a:rPr lang="cs-CZ" dirty="0" err="1" smtClean="0"/>
              <a:t>mediation</a:t>
            </a:r>
            <a:r>
              <a:rPr lang="cs-CZ" dirty="0" smtClean="0"/>
              <a:t> </a:t>
            </a:r>
            <a:r>
              <a:rPr lang="cs-CZ" dirty="0" err="1" smtClean="0"/>
              <a:t>conferences</a:t>
            </a:r>
            <a:r>
              <a:rPr lang="cs-CZ" dirty="0" smtClean="0"/>
              <a:t> in Prague and Bratislava </a:t>
            </a:r>
          </a:p>
          <a:p>
            <a:pPr marL="0" indent="0">
              <a:buNone/>
            </a:pPr>
            <a:endParaRPr lang="en-GB" sz="1600" dirty="0"/>
          </a:p>
        </p:txBody>
      </p:sp>
      <p:pic>
        <p:nvPicPr>
          <p:cNvPr id="1032" name="Picture 8" descr="Veronika Vrábel Porteš, ACIArb - Zapsaná mediátorka - Consensus - Ing.  Veronika Portešová | LinkedIn"/>
          <p:cNvPicPr>
            <a:picLocks noChangeArrowheads="1"/>
          </p:cNvPicPr>
          <p:nvPr/>
        </p:nvPicPr>
        <p:blipFill rotWithShape="1">
          <a:blip r:embed="rId3">
            <a:extLst>
              <a:ext uri="{28A0092B-C50C-407E-A947-70E740481C1C}">
                <a14:useLocalDpi xmlns:a14="http://schemas.microsoft.com/office/drawing/2010/main" val="0"/>
              </a:ext>
            </a:extLst>
          </a:blip>
          <a:srcRect l="14041" r="8600"/>
          <a:stretch/>
        </p:blipFill>
        <p:spPr bwMode="auto">
          <a:xfrm>
            <a:off x="10851065" y="4813051"/>
            <a:ext cx="1285200" cy="1598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Tamara Korešová"/>
          <p:cNvPicPr>
            <a:picLocks noChangeAspect="1" noChangeArrowheads="1"/>
          </p:cNvPicPr>
          <p:nvPr/>
        </p:nvPicPr>
        <p:blipFill rotWithShape="1">
          <a:blip r:embed="rId4">
            <a:extLst>
              <a:ext uri="{28A0092B-C50C-407E-A947-70E740481C1C}">
                <a14:useLocalDpi xmlns:a14="http://schemas.microsoft.com/office/drawing/2010/main" val="0"/>
              </a:ext>
            </a:extLst>
          </a:blip>
          <a:srcRect l="26774" r="23587" b="7413"/>
          <a:stretch/>
        </p:blipFill>
        <p:spPr bwMode="auto">
          <a:xfrm>
            <a:off x="10851065" y="3232803"/>
            <a:ext cx="1274635" cy="158024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p:cNvPicPr>
            <a:picLocks noChangeArrowheads="1"/>
          </p:cNvPicPr>
          <p:nvPr/>
        </p:nvPicPr>
        <p:blipFill rotWithShape="1">
          <a:blip r:embed="rId5">
            <a:extLst>
              <a:ext uri="{28A0092B-C50C-407E-A947-70E740481C1C}">
                <a14:useLocalDpi xmlns:a14="http://schemas.microsoft.com/office/drawing/2010/main" val="0"/>
              </a:ext>
            </a:extLst>
          </a:blip>
          <a:srcRect l="25298" r="21451"/>
          <a:stretch/>
        </p:blipFill>
        <p:spPr bwMode="auto">
          <a:xfrm>
            <a:off x="10836440" y="1488985"/>
            <a:ext cx="1285200" cy="173834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p:nvPr/>
        </p:nvSpPr>
        <p:spPr>
          <a:xfrm>
            <a:off x="10731547" y="-7267"/>
            <a:ext cx="1513669" cy="4815218"/>
          </a:xfrm>
          <a:prstGeom prst="rect">
            <a:avLst/>
          </a:prstGeom>
          <a:solidFill>
            <a:schemeClr val="bg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699641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cs-CZ" dirty="0" err="1" smtClean="0"/>
              <a:t>Course</a:t>
            </a:r>
            <a:r>
              <a:rPr lang="cs-CZ" dirty="0" smtClean="0"/>
              <a:t> </a:t>
            </a:r>
            <a:r>
              <a:rPr lang="cs-CZ" dirty="0" err="1" smtClean="0"/>
              <a:t>requirements</a:t>
            </a:r>
            <a:endParaRPr lang="en-GB" dirty="0"/>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18126656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err="1" smtClean="0"/>
              <a:t>How</a:t>
            </a:r>
            <a:r>
              <a:rPr lang="cs-CZ" dirty="0" smtClean="0"/>
              <a:t> do </a:t>
            </a:r>
            <a:r>
              <a:rPr lang="cs-CZ" dirty="0" err="1" smtClean="0"/>
              <a:t>get</a:t>
            </a:r>
            <a:r>
              <a:rPr lang="cs-CZ" dirty="0" smtClean="0"/>
              <a:t> a </a:t>
            </a:r>
            <a:r>
              <a:rPr lang="cs-CZ" dirty="0" err="1" smtClean="0"/>
              <a:t>good</a:t>
            </a:r>
            <a:r>
              <a:rPr lang="cs-CZ" dirty="0" smtClean="0"/>
              <a:t> </a:t>
            </a:r>
            <a:r>
              <a:rPr lang="cs-CZ" dirty="0" err="1" smtClean="0"/>
              <a:t>mark</a:t>
            </a:r>
            <a:r>
              <a:rPr lang="cs-CZ" dirty="0" smtClean="0"/>
              <a:t>?</a:t>
            </a:r>
            <a:endParaRPr lang="en-GB" dirty="0"/>
          </a:p>
        </p:txBody>
      </p:sp>
      <p:sp>
        <p:nvSpPr>
          <p:cNvPr id="7" name="Content Placeholder 6"/>
          <p:cNvSpPr>
            <a:spLocks noGrp="1"/>
          </p:cNvSpPr>
          <p:nvPr>
            <p:ph idx="1"/>
          </p:nvPr>
        </p:nvSpPr>
        <p:spPr>
          <a:xfrm>
            <a:off x="4908897" y="918902"/>
            <a:ext cx="6978303" cy="5037655"/>
          </a:xfrm>
        </p:spPr>
        <p:txBody>
          <a:bodyPr>
            <a:normAutofit/>
          </a:bodyPr>
          <a:lstStyle/>
          <a:p>
            <a:pPr marL="0" indent="0">
              <a:buNone/>
            </a:pPr>
            <a:r>
              <a:rPr lang="cs-CZ" sz="2400" dirty="0" err="1" smtClean="0">
                <a:effectLst>
                  <a:outerShdw blurRad="38100" dist="38100" dir="2700000" algn="tl">
                    <a:srgbClr val="000000">
                      <a:alpha val="43137"/>
                    </a:srgbClr>
                  </a:outerShdw>
                </a:effectLst>
              </a:rPr>
              <a:t>Course</a:t>
            </a:r>
            <a:r>
              <a:rPr lang="cs-CZ" sz="2400" dirty="0" smtClean="0">
                <a:effectLst>
                  <a:outerShdw blurRad="38100" dist="38100" dir="2700000" algn="tl">
                    <a:srgbClr val="000000">
                      <a:alpha val="43137"/>
                    </a:srgbClr>
                  </a:outerShdw>
                </a:effectLst>
              </a:rPr>
              <a:t> </a:t>
            </a:r>
            <a:r>
              <a:rPr lang="cs-CZ" sz="2400" dirty="0" err="1" smtClean="0">
                <a:effectLst>
                  <a:outerShdw blurRad="38100" dist="38100" dir="2700000" algn="tl">
                    <a:srgbClr val="000000">
                      <a:alpha val="43137"/>
                    </a:srgbClr>
                  </a:outerShdw>
                </a:effectLst>
              </a:rPr>
              <a:t>requirements</a:t>
            </a:r>
            <a:r>
              <a:rPr lang="cs-CZ" sz="2400" dirty="0" smtClean="0">
                <a:effectLst>
                  <a:outerShdw blurRad="38100" dist="38100" dir="2700000" algn="tl">
                    <a:srgbClr val="000000">
                      <a:alpha val="43137"/>
                    </a:srgbClr>
                  </a:outerShdw>
                </a:effectLst>
              </a:rPr>
              <a:t>:</a:t>
            </a:r>
          </a:p>
          <a:p>
            <a:pPr marL="541338" indent="-363538"/>
            <a:r>
              <a:rPr lang="cs-CZ" dirty="0" smtClean="0"/>
              <a:t>10%: </a:t>
            </a:r>
            <a:r>
              <a:rPr lang="cs-CZ" dirty="0" err="1" smtClean="0"/>
              <a:t>Attendance</a:t>
            </a:r>
            <a:r>
              <a:rPr lang="cs-CZ" dirty="0" smtClean="0"/>
              <a:t> and </a:t>
            </a:r>
            <a:r>
              <a:rPr lang="cs-CZ" dirty="0" err="1" smtClean="0"/>
              <a:t>active</a:t>
            </a:r>
            <a:r>
              <a:rPr lang="cs-CZ" dirty="0" smtClean="0"/>
              <a:t> </a:t>
            </a:r>
            <a:r>
              <a:rPr lang="cs-CZ" dirty="0" err="1" smtClean="0"/>
              <a:t>participation</a:t>
            </a:r>
            <a:endParaRPr lang="cs-CZ" dirty="0" smtClean="0"/>
          </a:p>
          <a:p>
            <a:pPr marL="541338" indent="-363538"/>
            <a:r>
              <a:rPr lang="cs-CZ" dirty="0"/>
              <a:t>10%: </a:t>
            </a:r>
            <a:r>
              <a:rPr lang="cs-CZ" dirty="0" err="1"/>
              <a:t>Argumentation</a:t>
            </a:r>
            <a:r>
              <a:rPr lang="cs-CZ" dirty="0"/>
              <a:t> </a:t>
            </a:r>
            <a:r>
              <a:rPr lang="cs-CZ" dirty="0" err="1"/>
              <a:t>Fallacies</a:t>
            </a:r>
            <a:r>
              <a:rPr lang="cs-CZ" dirty="0"/>
              <a:t> Game</a:t>
            </a:r>
          </a:p>
          <a:p>
            <a:pPr marL="541338" indent="-363538"/>
            <a:r>
              <a:rPr lang="cs-CZ" dirty="0" smtClean="0"/>
              <a:t>20%: </a:t>
            </a:r>
            <a:r>
              <a:rPr lang="cs-CZ" dirty="0" smtClean="0"/>
              <a:t>Harvard </a:t>
            </a:r>
            <a:r>
              <a:rPr lang="cs-CZ" dirty="0" err="1" smtClean="0"/>
              <a:t>Negotiation</a:t>
            </a:r>
            <a:r>
              <a:rPr lang="cs-CZ" dirty="0" smtClean="0"/>
              <a:t> Game + </a:t>
            </a:r>
            <a:r>
              <a:rPr lang="cs-CZ" dirty="0" err="1" smtClean="0"/>
              <a:t>short</a:t>
            </a:r>
            <a:r>
              <a:rPr lang="cs-CZ" dirty="0" smtClean="0"/>
              <a:t> </a:t>
            </a:r>
            <a:r>
              <a:rPr lang="cs-CZ" dirty="0" err="1" smtClean="0"/>
              <a:t>reflection</a:t>
            </a:r>
            <a:endParaRPr lang="cs-CZ" dirty="0"/>
          </a:p>
          <a:p>
            <a:pPr marL="541338" indent="-363538"/>
            <a:r>
              <a:rPr lang="cs-CZ" dirty="0" smtClean="0"/>
              <a:t>20</a:t>
            </a:r>
            <a:r>
              <a:rPr lang="cs-CZ" dirty="0" smtClean="0"/>
              <a:t>%: Mini </a:t>
            </a:r>
            <a:r>
              <a:rPr lang="cs-CZ" dirty="0" err="1" smtClean="0"/>
              <a:t>Moot</a:t>
            </a:r>
            <a:r>
              <a:rPr lang="cs-CZ" dirty="0" smtClean="0"/>
              <a:t> </a:t>
            </a:r>
            <a:r>
              <a:rPr lang="cs-CZ" dirty="0" err="1" smtClean="0"/>
              <a:t>Arbitration</a:t>
            </a:r>
            <a:r>
              <a:rPr lang="cs-CZ" dirty="0" smtClean="0"/>
              <a:t> </a:t>
            </a:r>
            <a:r>
              <a:rPr lang="cs-CZ" dirty="0" err="1" smtClean="0"/>
              <a:t>Court</a:t>
            </a:r>
            <a:r>
              <a:rPr lang="cs-CZ" dirty="0" smtClean="0"/>
              <a:t> + </a:t>
            </a:r>
            <a:r>
              <a:rPr lang="cs-CZ" dirty="0" err="1" smtClean="0"/>
              <a:t>short</a:t>
            </a:r>
            <a:r>
              <a:rPr lang="cs-CZ" dirty="0" smtClean="0"/>
              <a:t> </a:t>
            </a:r>
            <a:r>
              <a:rPr lang="cs-CZ" dirty="0" err="1" smtClean="0"/>
              <a:t>reflection</a:t>
            </a:r>
            <a:endParaRPr lang="cs-CZ" dirty="0" smtClean="0"/>
          </a:p>
          <a:p>
            <a:pPr marL="541338" indent="-363538"/>
            <a:r>
              <a:rPr lang="cs-CZ" dirty="0"/>
              <a:t>4</a:t>
            </a:r>
            <a:r>
              <a:rPr lang="cs-CZ" dirty="0" smtClean="0"/>
              <a:t>0</a:t>
            </a:r>
            <a:r>
              <a:rPr lang="cs-CZ" dirty="0" smtClean="0"/>
              <a:t>%: </a:t>
            </a:r>
            <a:r>
              <a:rPr lang="cs-CZ" dirty="0" err="1" smtClean="0"/>
              <a:t>Final</a:t>
            </a:r>
            <a:r>
              <a:rPr lang="cs-CZ" dirty="0" smtClean="0"/>
              <a:t> </a:t>
            </a:r>
            <a:r>
              <a:rPr lang="cs-CZ" dirty="0" err="1" smtClean="0"/>
              <a:t>Exam</a:t>
            </a:r>
            <a:endParaRPr lang="cs-CZ" dirty="0" smtClean="0"/>
          </a:p>
          <a:p>
            <a:pPr marL="541338" indent="-363538">
              <a:buFont typeface="Wingdings" panose="05000000000000000000" pitchFamily="2" charset="2"/>
              <a:buChar char="Ø"/>
            </a:pPr>
            <a:endParaRPr lang="cs-CZ" dirty="0"/>
          </a:p>
          <a:p>
            <a:pPr marL="541338" indent="-363538">
              <a:buFont typeface="Wingdings" panose="05000000000000000000" pitchFamily="2" charset="2"/>
              <a:buChar char="ü"/>
            </a:pPr>
            <a:r>
              <a:rPr lang="cs-CZ" dirty="0" err="1" smtClean="0"/>
              <a:t>Come</a:t>
            </a:r>
            <a:r>
              <a:rPr lang="cs-CZ" dirty="0" smtClean="0"/>
              <a:t> to </a:t>
            </a:r>
            <a:r>
              <a:rPr lang="cs-CZ" dirty="0" err="1" smtClean="0"/>
              <a:t>lessons</a:t>
            </a:r>
            <a:r>
              <a:rPr lang="cs-CZ" dirty="0" smtClean="0"/>
              <a:t>, listen and </a:t>
            </a:r>
            <a:r>
              <a:rPr lang="cs-CZ" dirty="0" err="1" smtClean="0"/>
              <a:t>participate</a:t>
            </a:r>
            <a:endParaRPr lang="cs-CZ" dirty="0" smtClean="0"/>
          </a:p>
          <a:p>
            <a:endParaRPr lang="cs-CZ" sz="1600" dirty="0" smtClean="0"/>
          </a:p>
        </p:txBody>
      </p:sp>
    </p:spTree>
    <p:extLst>
      <p:ext uri="{BB962C8B-B14F-4D97-AF65-F5344CB8AC3E}">
        <p14:creationId xmlns:p14="http://schemas.microsoft.com/office/powerpoint/2010/main" val="2255051821"/>
      </p:ext>
    </p:extLst>
  </p:cSld>
  <p:clrMapOvr>
    <a:masterClrMapping/>
  </p:clrMapOvr>
  <p:timing>
    <p:tnLst>
      <p:par>
        <p:cTn id="1" dur="indefinite" restart="never" nodeType="tmRoot"/>
      </p:par>
    </p:tnLst>
  </p:timing>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Custom 2">
      <a:majorFont>
        <a:latin typeface="Britannic Bold"/>
        <a:ea typeface=""/>
        <a:cs typeface=""/>
      </a:majorFont>
      <a:minorFont>
        <a:latin typeface="Bookman Old Style"/>
        <a:ea typeface=""/>
        <a:cs typeface=""/>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TM16401371[[fn=Atlas]]</Template>
  <TotalTime>3933</TotalTime>
  <Words>2344</Words>
  <Application>Microsoft Office PowerPoint</Application>
  <PresentationFormat>Širokoúhlá obrazovka</PresentationFormat>
  <Paragraphs>215</Paragraphs>
  <Slides>24</Slides>
  <Notes>8</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24</vt:i4>
      </vt:variant>
    </vt:vector>
  </HeadingPairs>
  <TitlesOfParts>
    <vt:vector size="29" baseType="lpstr">
      <vt:lpstr>Bookman Old Style</vt:lpstr>
      <vt:lpstr>Britannic Bold</vt:lpstr>
      <vt:lpstr>Calibri</vt:lpstr>
      <vt:lpstr>Wingdings</vt:lpstr>
      <vt:lpstr>Atlas</vt:lpstr>
      <vt:lpstr>INTRODUCTION TO COURSE</vt:lpstr>
      <vt:lpstr>INTERNATIONAL … what?</vt:lpstr>
      <vt:lpstr>COURSE STRUCTURE</vt:lpstr>
      <vt:lpstr>Who am I and who are you?</vt:lpstr>
      <vt:lpstr>Who is going  to teach?</vt:lpstr>
      <vt:lpstr>Who is going  to teach?</vt:lpstr>
      <vt:lpstr>Who is going  to teach?</vt:lpstr>
      <vt:lpstr>Course requirements</vt:lpstr>
      <vt:lpstr>How do get a good mark?</vt:lpstr>
      <vt:lpstr>Active participation</vt:lpstr>
      <vt:lpstr>Harvard Negotiation Game</vt:lpstr>
      <vt:lpstr>Mini Moot Arbitration Court</vt:lpstr>
      <vt:lpstr>Final Exam</vt:lpstr>
      <vt:lpstr>Disputes and UN Convention</vt:lpstr>
      <vt:lpstr>Who is right?</vt:lpstr>
      <vt:lpstr>UN Convention on Contracts for the International Sale of Goods</vt:lpstr>
      <vt:lpstr>UN Convention on the International Sale of Goods</vt:lpstr>
      <vt:lpstr>UN Convention on the International Sale of Goods</vt:lpstr>
      <vt:lpstr>UN Convention on the International Sale of Goods</vt:lpstr>
      <vt:lpstr>Dispute Resolution Schemes</vt:lpstr>
      <vt:lpstr>Dispute Resolution Schemes</vt:lpstr>
      <vt:lpstr>Dispute Resolution Schemes</vt:lpstr>
      <vt:lpstr>Dispute Resolution Schemes</vt:lpstr>
      <vt:lpstr>Communication channels </vt:lpstr>
    </vt:vector>
  </TitlesOfParts>
  <Company>PricewaterhouseCoopers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COURSE</dc:title>
  <dc:creator>Pavlina Vagnerova</dc:creator>
  <cp:lastModifiedBy>Uzivatel</cp:lastModifiedBy>
  <cp:revision>163</cp:revision>
  <dcterms:created xsi:type="dcterms:W3CDTF">2018-02-13T22:05:13Z</dcterms:created>
  <dcterms:modified xsi:type="dcterms:W3CDTF">2024-02-18T22:02:54Z</dcterms:modified>
</cp:coreProperties>
</file>