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9" r:id="rId5"/>
    <p:sldId id="292" r:id="rId6"/>
    <p:sldId id="279" r:id="rId7"/>
    <p:sldId id="256" r:id="rId8"/>
    <p:sldId id="269" r:id="rId9"/>
    <p:sldId id="261" r:id="rId10"/>
    <p:sldId id="291" r:id="rId11"/>
    <p:sldId id="275" r:id="rId12"/>
    <p:sldId id="258" r:id="rId13"/>
    <p:sldId id="260" r:id="rId14"/>
    <p:sldId id="285" r:id="rId15"/>
    <p:sldId id="267" r:id="rId16"/>
    <p:sldId id="284" r:id="rId17"/>
    <p:sldId id="263" r:id="rId18"/>
    <p:sldId id="290" r:id="rId19"/>
    <p:sldId id="293" r:id="rId20"/>
    <p:sldId id="283" r:id="rId21"/>
    <p:sldId id="289" r:id="rId22"/>
  </p:sldIdLst>
  <p:sldSz cx="9144000" cy="6858000" type="screen4x3"/>
  <p:notesSz cx="7099300" cy="102346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7" autoAdjust="0"/>
  </p:normalViewPr>
  <p:slideViewPr>
    <p:cSldViewPr>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A3596F9F-82F8-473A-AD4B-3D4A72C8838E}" type="datetimeFigureOut">
              <a:rPr lang="cs-CZ" smtClean="0"/>
              <a:pPr/>
              <a:t>25.02.2025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8A77A64-EB19-4329-89D0-7259EDE3B53A}"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3596F9F-82F8-473A-AD4B-3D4A72C8838E}" type="datetimeFigureOut">
              <a:rPr lang="cs-CZ" smtClean="0"/>
              <a:pPr/>
              <a:t>25.02.2025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8A77A64-EB19-4329-89D0-7259EDE3B53A}"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3596F9F-82F8-473A-AD4B-3D4A72C8838E}" type="datetimeFigureOut">
              <a:rPr lang="cs-CZ" smtClean="0"/>
              <a:pPr/>
              <a:t>25.02.2025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8A77A64-EB19-4329-89D0-7259EDE3B53A}"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3596F9F-82F8-473A-AD4B-3D4A72C8838E}" type="datetimeFigureOut">
              <a:rPr lang="cs-CZ" smtClean="0"/>
              <a:pPr/>
              <a:t>25.02.2025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8A77A64-EB19-4329-89D0-7259EDE3B53A}"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A3596F9F-82F8-473A-AD4B-3D4A72C8838E}" type="datetimeFigureOut">
              <a:rPr lang="cs-CZ" smtClean="0"/>
              <a:pPr/>
              <a:t>25.02.2025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8A77A64-EB19-4329-89D0-7259EDE3B53A}"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A3596F9F-82F8-473A-AD4B-3D4A72C8838E}" type="datetimeFigureOut">
              <a:rPr lang="cs-CZ" smtClean="0"/>
              <a:pPr/>
              <a:t>25.02.2025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8A77A64-EB19-4329-89D0-7259EDE3B53A}"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A3596F9F-82F8-473A-AD4B-3D4A72C8838E}" type="datetimeFigureOut">
              <a:rPr lang="cs-CZ" smtClean="0"/>
              <a:pPr/>
              <a:t>25.02.2025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8A77A64-EB19-4329-89D0-7259EDE3B53A}"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A3596F9F-82F8-473A-AD4B-3D4A72C8838E}" type="datetimeFigureOut">
              <a:rPr lang="cs-CZ" smtClean="0"/>
              <a:pPr/>
              <a:t>25.02.2025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8A77A64-EB19-4329-89D0-7259EDE3B53A}"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3596F9F-82F8-473A-AD4B-3D4A72C8838E}" type="datetimeFigureOut">
              <a:rPr lang="cs-CZ" smtClean="0"/>
              <a:pPr/>
              <a:t>25.02.2025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8A77A64-EB19-4329-89D0-7259EDE3B53A}"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A3596F9F-82F8-473A-AD4B-3D4A72C8838E}" type="datetimeFigureOut">
              <a:rPr lang="cs-CZ" smtClean="0"/>
              <a:pPr/>
              <a:t>25.02.2025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8A77A64-EB19-4329-89D0-7259EDE3B53A}"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A3596F9F-82F8-473A-AD4B-3D4A72C8838E}" type="datetimeFigureOut">
              <a:rPr lang="cs-CZ" smtClean="0"/>
              <a:pPr/>
              <a:t>25.02.2025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8A77A64-EB19-4329-89D0-7259EDE3B53A}"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596F9F-82F8-473A-AD4B-3D4A72C8838E}" type="datetimeFigureOut">
              <a:rPr lang="cs-CZ" smtClean="0"/>
              <a:pPr/>
              <a:t>25.02.2025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A77A64-EB19-4329-89D0-7259EDE3B53A}"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de.wikipedia.org/wiki/Datei:Semiotischesdreieck.jp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Die </a:t>
            </a:r>
            <a:r>
              <a:rPr lang="cs-CZ" dirty="0" err="1"/>
              <a:t>Moderne</a:t>
            </a:r>
            <a:r>
              <a:rPr lang="cs-CZ" dirty="0"/>
              <a:t> - </a:t>
            </a:r>
            <a:r>
              <a:rPr lang="cs-CZ" dirty="0" err="1"/>
              <a:t>Grundcharakteristik</a:t>
            </a:r>
            <a:endParaRPr lang="cs-CZ" dirty="0"/>
          </a:p>
        </p:txBody>
      </p:sp>
      <p:sp>
        <p:nvSpPr>
          <p:cNvPr id="3" name="Zástupný symbol pro obsah 2"/>
          <p:cNvSpPr>
            <a:spLocks noGrp="1"/>
          </p:cNvSpPr>
          <p:nvPr>
            <p:ph idx="1"/>
          </p:nvPr>
        </p:nvSpPr>
        <p:spPr/>
        <p:txBody>
          <a:bodyPr>
            <a:normAutofit fontScale="47500" lnSpcReduction="20000"/>
          </a:bodyPr>
          <a:lstStyle/>
          <a:p>
            <a:r>
              <a:rPr lang="de-DE" dirty="0"/>
              <a:t>Der Terminus Moderne wird nun </a:t>
            </a:r>
            <a:r>
              <a:rPr lang="de-DE" spc="300" dirty="0"/>
              <a:t>programmatisch</a:t>
            </a:r>
            <a:r>
              <a:rPr lang="de-DE" dirty="0"/>
              <a:t> im Sinne von </a:t>
            </a:r>
            <a:r>
              <a:rPr lang="de-DE" u="sng" spc="300" dirty="0"/>
              <a:t>gegenwärtig statt vorherig</a:t>
            </a:r>
            <a:r>
              <a:rPr lang="de-DE" dirty="0"/>
              <a:t>, </a:t>
            </a:r>
            <a:r>
              <a:rPr lang="de-DE" u="sng" dirty="0"/>
              <a:t>aktuel</a:t>
            </a:r>
            <a:r>
              <a:rPr lang="de-DE" dirty="0"/>
              <a:t>l statt verbraucht und überholt verwendet; jegliche Traditionsverbundenheit wird entschieden zurückgewiesen. Im Anschluss an diese &lt;</a:t>
            </a:r>
            <a:r>
              <a:rPr lang="de-DE" u="sng" dirty="0"/>
              <a:t>passatische Haltung der Avantgarde</a:t>
            </a:r>
            <a:r>
              <a:rPr lang="de-DE" dirty="0"/>
              <a:t>&gt; öffnen sich die bildnerischen und literarischen Künste in ihrem Umfeld </a:t>
            </a:r>
            <a:r>
              <a:rPr lang="de-DE" spc="300" dirty="0"/>
              <a:t>für die industrialisierte Welt </a:t>
            </a:r>
            <a:r>
              <a:rPr lang="de-DE" dirty="0"/>
              <a:t>und deren neue Medien – ein Prozess, an den sich eng die Vorstellung knüpft, </a:t>
            </a:r>
            <a:r>
              <a:rPr lang="de-DE" u="sng" dirty="0"/>
              <a:t>über alle vergangene Kultur und Kulturen in Form der Intertextualität frei verfüge</a:t>
            </a:r>
            <a:r>
              <a:rPr lang="cs-CZ" u="sng" dirty="0"/>
              <a:t>n</a:t>
            </a:r>
            <a:r>
              <a:rPr lang="de-DE" u="sng" dirty="0"/>
              <a:t> zu können</a:t>
            </a:r>
            <a:r>
              <a:rPr lang="de-DE" dirty="0"/>
              <a:t>: Diese alternative </a:t>
            </a:r>
            <a:r>
              <a:rPr lang="de-DE" spc="300" dirty="0"/>
              <a:t>Geste des souveränen Verfügens</a:t>
            </a:r>
            <a:r>
              <a:rPr lang="de-DE" dirty="0"/>
              <a:t> über den kulturellen Gesamttext und über die kulturelle, auch die literarische Tradition, ist ein prägnantes, vermutlich noch zu wenig beachtetes Merkmal der avantgardistischen Modernekonzeption, dass schließlich </a:t>
            </a:r>
            <a:r>
              <a:rPr lang="de-DE" u="sng" dirty="0"/>
              <a:t>in der Postmoderne spielerisch weitergeführt </a:t>
            </a:r>
            <a:r>
              <a:rPr lang="de-DE" dirty="0"/>
              <a:t>wird. Der damit einhergehenden Ausweitung des Werkbegriffs ist jedoch abzulesen, dass die industrialisierte Moderne und industrielle Epoche nach 1900 beginnen, ihre eigene Ästhetik freizusetzen: eine Ästhetik, die sich leiten lässt von einer Allianz zwischen Kunst und Industrie, und das heißt letztlich auch von ästhetischen und gesellschaftlicher Moderne. [...]Damit ist die Basis der Avantgarde-Literatur und so zugleich der dem Ästhetizismus der Jahrhundertwende entgegengesetzte Entwurf einer nicht-autonomen Kunst der  Moderne umrissen: es handelt sich hierbei um eine heteronom gedachte </a:t>
            </a:r>
            <a:r>
              <a:rPr lang="de-DE" u="sng" spc="300" dirty="0"/>
              <a:t>Poetik des Fragments, </a:t>
            </a:r>
            <a:r>
              <a:rPr lang="de-DE" dirty="0"/>
              <a:t>in der die »ästhetische Idee des Simultanen« und Fragmentarischen dominiert und die in Simultan- und Reihungsstil, </a:t>
            </a:r>
            <a:r>
              <a:rPr lang="de-DE" u="sng" spc="300" dirty="0"/>
              <a:t>filmische</a:t>
            </a:r>
            <a:r>
              <a:rPr lang="cs-CZ" u="sng" spc="300"/>
              <a:t>r</a:t>
            </a:r>
            <a:r>
              <a:rPr lang="de-DE" u="sng" spc="300"/>
              <a:t> </a:t>
            </a:r>
            <a:r>
              <a:rPr lang="de-DE" u="sng" spc="300" dirty="0"/>
              <a:t>Schreibweise</a:t>
            </a:r>
            <a:r>
              <a:rPr lang="de-DE" dirty="0"/>
              <a:t>, </a:t>
            </a:r>
            <a:r>
              <a:rPr lang="de-DE" u="sng" dirty="0" err="1"/>
              <a:t>Dokumentarismus</a:t>
            </a:r>
            <a:r>
              <a:rPr lang="de-DE" u="sng" dirty="0"/>
              <a:t> </a:t>
            </a:r>
            <a:r>
              <a:rPr lang="de-DE" dirty="0"/>
              <a:t>und </a:t>
            </a:r>
            <a:r>
              <a:rPr lang="de-DE" u="sng" dirty="0" err="1"/>
              <a:t>amimetischerMontagetechnik</a:t>
            </a:r>
            <a:r>
              <a:rPr lang="de-DE" u="sng" dirty="0"/>
              <a:t> </a:t>
            </a:r>
            <a:r>
              <a:rPr lang="de-DE" dirty="0"/>
              <a:t>ihre konkrete Realisationsformen findet. Jene schon von Baudelaire als Kennzeichen der Moderne benannten </a:t>
            </a:r>
            <a:r>
              <a:rPr lang="de-DE" u="sng" dirty="0"/>
              <a:t>Komponenten des Vorüberziehenden, Flüchtigen, Entschwindenden und Zufälligen</a:t>
            </a:r>
            <a:r>
              <a:rPr lang="de-DE" dirty="0"/>
              <a:t>, </a:t>
            </a:r>
            <a:r>
              <a:rPr lang="de-DE" u="sng" dirty="0"/>
              <a:t>Unüberschaubaren und Undurchschaubaren </a:t>
            </a:r>
            <a:r>
              <a:rPr lang="de-DE" dirty="0"/>
              <a:t>erlangen Bedeutung und damit zugleich kleinere Einheiten, eben das Fragment, konkret als Gesprächsfetzen, ausschnitthafte Eindrücke, Wahrnehmungspartikel, die der aktuellen Alltagsrealität entnommen sind</a:t>
            </a:r>
            <a:r>
              <a:rPr lang="cs-CZ" dirty="0"/>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Die </a:t>
            </a:r>
            <a:r>
              <a:rPr lang="cs-CZ" dirty="0" err="1"/>
              <a:t>Sprachkrise</a:t>
            </a:r>
            <a:r>
              <a:rPr lang="cs-CZ" dirty="0"/>
              <a:t> </a:t>
            </a:r>
            <a:r>
              <a:rPr lang="cs-CZ" dirty="0" err="1"/>
              <a:t>als</a:t>
            </a:r>
            <a:r>
              <a:rPr lang="cs-CZ" dirty="0"/>
              <a:t> </a:t>
            </a:r>
            <a:r>
              <a:rPr lang="cs-CZ" dirty="0" err="1"/>
              <a:t>Bestandteil</a:t>
            </a:r>
            <a:r>
              <a:rPr lang="cs-CZ" dirty="0"/>
              <a:t> der </a:t>
            </a:r>
            <a:r>
              <a:rPr lang="cs-CZ" dirty="0" err="1"/>
              <a:t>Erkenntniskrise</a:t>
            </a:r>
            <a:endParaRPr lang="cs-CZ" dirty="0"/>
          </a:p>
        </p:txBody>
      </p:sp>
      <p:sp>
        <p:nvSpPr>
          <p:cNvPr id="3" name="Zástupný symbol pro obsah 2"/>
          <p:cNvSpPr>
            <a:spLocks noGrp="1"/>
          </p:cNvSpPr>
          <p:nvPr>
            <p:ph idx="1"/>
          </p:nvPr>
        </p:nvSpPr>
        <p:spPr/>
        <p:txBody>
          <a:bodyPr>
            <a:normAutofit fontScale="85000" lnSpcReduction="20000"/>
          </a:bodyPr>
          <a:lstStyle/>
          <a:p>
            <a:r>
              <a:rPr lang="de-DE" dirty="0"/>
              <a:t>Problem: Absenz der Eindeutigkeit</a:t>
            </a:r>
            <a:endParaRPr lang="cs-CZ" dirty="0"/>
          </a:p>
          <a:p>
            <a:r>
              <a:rPr lang="cs-CZ" dirty="0" err="1"/>
              <a:t>Hauptdarsteller</a:t>
            </a:r>
            <a:r>
              <a:rPr lang="cs-CZ" dirty="0"/>
              <a:t>:</a:t>
            </a:r>
            <a:endParaRPr lang="cs-CZ" b="1" dirty="0"/>
          </a:p>
          <a:p>
            <a:pPr algn="just"/>
            <a:r>
              <a:rPr lang="cs-CZ" b="1" dirty="0"/>
              <a:t>Friedrich Nietzsche:</a:t>
            </a:r>
            <a:r>
              <a:rPr lang="cs-CZ" dirty="0"/>
              <a:t> </a:t>
            </a:r>
            <a:r>
              <a:rPr lang="de-DE" i="1" dirty="0"/>
              <a:t>Über Wahrheit und Lüge im </a:t>
            </a:r>
            <a:r>
              <a:rPr lang="de-DE" i="1" dirty="0" err="1"/>
              <a:t>aussermoralischen</a:t>
            </a:r>
            <a:r>
              <a:rPr lang="de-DE" i="1" dirty="0"/>
              <a:t> Sinn</a:t>
            </a:r>
            <a:r>
              <a:rPr lang="cs-CZ" dirty="0"/>
              <a:t> - </a:t>
            </a:r>
            <a:r>
              <a:rPr lang="de-DE" dirty="0"/>
              <a:t> (geschrieben früher, aber erschienen 1903): </a:t>
            </a:r>
            <a:r>
              <a:rPr lang="de-DE" b="1" dirty="0"/>
              <a:t>Sprache ist als subjektive Erkenntnisform für die Unerkennbarkeit der Wahrheit verantwortlich</a:t>
            </a:r>
            <a:r>
              <a:rPr lang="de-DE" dirty="0"/>
              <a:t> – wir wissen um die </a:t>
            </a:r>
            <a:r>
              <a:rPr lang="de-DE" b="1" dirty="0"/>
              <a:t>Dinge</a:t>
            </a:r>
            <a:r>
              <a:rPr lang="de-DE" dirty="0"/>
              <a:t> selbst, aber sie </a:t>
            </a:r>
            <a:r>
              <a:rPr lang="de-DE" b="1" u="sng" dirty="0"/>
              <a:t>sind in der Sprache unfasslich</a:t>
            </a:r>
            <a:r>
              <a:rPr lang="cs-CZ" dirty="0"/>
              <a:t>…</a:t>
            </a:r>
            <a:r>
              <a:rPr lang="de-DE" dirty="0"/>
              <a:t>Was ist also Wahrheit? Ein bewegliches Heer von Metaphern, Metonymien, Anthropomorphismen kurz eine Summe von menschlichen Relationen .... Illusionen, von denen man vergessen hat, dass sie welche sind</a:t>
            </a:r>
            <a:r>
              <a:rPr lang="cs-CZ" dirty="0"/>
              <a:t>.</a:t>
            </a:r>
            <a:r>
              <a:rPr lang="de-DE" dirty="0"/>
              <a:t>“ </a:t>
            </a:r>
            <a:endParaRPr lang="cs-CZ" dirty="0"/>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6AF510-B51D-4FF4-98DE-7216A3A19516}"/>
              </a:ext>
            </a:extLst>
          </p:cNvPr>
          <p:cNvSpPr>
            <a:spLocks noGrp="1"/>
          </p:cNvSpPr>
          <p:nvPr>
            <p:ph type="title"/>
          </p:nvPr>
        </p:nvSpPr>
        <p:spPr/>
        <p:txBody>
          <a:bodyPr/>
          <a:lstStyle/>
          <a:p>
            <a:r>
              <a:rPr lang="cs-CZ" dirty="0" err="1"/>
              <a:t>Sprachskepsis</a:t>
            </a:r>
            <a:r>
              <a:rPr lang="cs-CZ" dirty="0"/>
              <a:t> </a:t>
            </a:r>
            <a:r>
              <a:rPr lang="cs-CZ" dirty="0" err="1"/>
              <a:t>und</a:t>
            </a:r>
            <a:r>
              <a:rPr lang="cs-CZ" dirty="0"/>
              <a:t> </a:t>
            </a:r>
            <a:r>
              <a:rPr lang="cs-CZ" dirty="0" err="1"/>
              <a:t>Identitätskrise</a:t>
            </a:r>
            <a:endParaRPr lang="cs-CZ" dirty="0"/>
          </a:p>
        </p:txBody>
      </p:sp>
      <p:sp>
        <p:nvSpPr>
          <p:cNvPr id="3" name="Zástupný obsah 2">
            <a:extLst>
              <a:ext uri="{FF2B5EF4-FFF2-40B4-BE49-F238E27FC236}">
                <a16:creationId xmlns:a16="http://schemas.microsoft.com/office/drawing/2014/main" id="{B988860B-9F61-4B60-9CAC-834F71CB3AB5}"/>
              </a:ext>
            </a:extLst>
          </p:cNvPr>
          <p:cNvSpPr>
            <a:spLocks noGrp="1"/>
          </p:cNvSpPr>
          <p:nvPr>
            <p:ph idx="1"/>
          </p:nvPr>
        </p:nvSpPr>
        <p:spPr/>
        <p:txBody>
          <a:bodyPr>
            <a:normAutofit fontScale="85000" lnSpcReduction="20000"/>
          </a:bodyPr>
          <a:lstStyle/>
          <a:p>
            <a:r>
              <a:rPr lang="cs-CZ" b="1" dirty="0"/>
              <a:t>Fritz </a:t>
            </a:r>
            <a:r>
              <a:rPr lang="cs-CZ" b="1" dirty="0" err="1"/>
              <a:t>Mauthner</a:t>
            </a:r>
            <a:r>
              <a:rPr lang="cs-CZ" b="1" dirty="0"/>
              <a:t> </a:t>
            </a:r>
            <a:r>
              <a:rPr lang="cs-CZ" dirty="0"/>
              <a:t>(1892 in Hořice – 1929, </a:t>
            </a:r>
            <a:r>
              <a:rPr lang="cs-CZ" dirty="0" err="1"/>
              <a:t>Meersburg</a:t>
            </a:r>
            <a:r>
              <a:rPr lang="cs-CZ" dirty="0"/>
              <a:t>): </a:t>
            </a:r>
            <a:r>
              <a:rPr lang="de-DE" dirty="0"/>
              <a:t>„Das </a:t>
            </a:r>
            <a:r>
              <a:rPr lang="de-DE" b="1" dirty="0"/>
              <a:t>Gedächtnis</a:t>
            </a:r>
            <a:r>
              <a:rPr lang="de-DE" dirty="0"/>
              <a:t> ist eine Tatsache des </a:t>
            </a:r>
            <a:r>
              <a:rPr lang="de-DE" dirty="0" err="1"/>
              <a:t>Bewußtseins</a:t>
            </a:r>
            <a:r>
              <a:rPr lang="de-DE" dirty="0"/>
              <a:t> </a:t>
            </a:r>
            <a:r>
              <a:rPr lang="de-DE" b="1" dirty="0"/>
              <a:t>und</a:t>
            </a:r>
            <a:r>
              <a:rPr lang="de-DE" dirty="0"/>
              <a:t> das </a:t>
            </a:r>
            <a:r>
              <a:rPr lang="de-DE" dirty="0" err="1"/>
              <a:t>B</a:t>
            </a:r>
            <a:r>
              <a:rPr lang="de-DE" b="1" dirty="0" err="1"/>
              <a:t>ewußtsein</a:t>
            </a:r>
            <a:r>
              <a:rPr lang="de-DE" dirty="0"/>
              <a:t> ist für uns nur als Gedächtnis eine Tatsache. Man könnte mit diesen Worten noch weiter jonglieren und würde doch nicht einmal in dem skeptischen Sinne der Sprachkritik zu einer festen </a:t>
            </a:r>
            <a:r>
              <a:rPr lang="de-DE" b="1" dirty="0"/>
              <a:t>Definition der beiden Begriffe </a:t>
            </a:r>
            <a:r>
              <a:rPr lang="de-DE" dirty="0"/>
              <a:t>gelangen. </a:t>
            </a:r>
            <a:r>
              <a:rPr lang="de-DE" b="1" u="sng" dirty="0"/>
              <a:t>Wir ahnen </a:t>
            </a:r>
            <a:r>
              <a:rPr lang="de-DE" dirty="0"/>
              <a:t>jedoch, </a:t>
            </a:r>
            <a:r>
              <a:rPr lang="de-DE" dirty="0" err="1"/>
              <a:t>daß</a:t>
            </a:r>
            <a:r>
              <a:rPr lang="de-DE" dirty="0"/>
              <a:t> eine durch Selbstbeobachtung ermittelte Tatsache des </a:t>
            </a:r>
            <a:r>
              <a:rPr lang="de-DE" dirty="0" err="1"/>
              <a:t>Bewußtseins</a:t>
            </a:r>
            <a:r>
              <a:rPr lang="de-DE" dirty="0"/>
              <a:t> nicht das Abstraktum Gedächtnis ist, sondern nur die Reihe einzelner Erinnerungsbilder; wir ahnen, </a:t>
            </a:r>
            <a:r>
              <a:rPr lang="de-DE" dirty="0" err="1"/>
              <a:t>daß</a:t>
            </a:r>
            <a:r>
              <a:rPr lang="de-DE" dirty="0"/>
              <a:t> das Wort </a:t>
            </a:r>
            <a:r>
              <a:rPr lang="de-DE" b="1" dirty="0" err="1"/>
              <a:t>Bewußtsein</a:t>
            </a:r>
            <a:r>
              <a:rPr lang="de-DE" b="1" dirty="0"/>
              <a:t> eigentlich </a:t>
            </a:r>
            <a:r>
              <a:rPr lang="de-DE" dirty="0"/>
              <a:t>nichts anderes bedeutet als den </a:t>
            </a:r>
            <a:r>
              <a:rPr lang="de-DE" b="1" dirty="0"/>
              <a:t>Zusammenhang der Erinnerungsbilder</a:t>
            </a:r>
            <a:r>
              <a:rPr lang="cs-CZ" dirty="0"/>
              <a:t>.“</a:t>
            </a:r>
            <a:endParaRPr lang="de-DE" dirty="0"/>
          </a:p>
          <a:p>
            <a:endParaRPr lang="cs-CZ" dirty="0"/>
          </a:p>
        </p:txBody>
      </p:sp>
    </p:spTree>
    <p:extLst>
      <p:ext uri="{BB962C8B-B14F-4D97-AF65-F5344CB8AC3E}">
        <p14:creationId xmlns:p14="http://schemas.microsoft.com/office/powerpoint/2010/main" val="873056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Prager</a:t>
            </a:r>
            <a:r>
              <a:rPr lang="cs-CZ" dirty="0"/>
              <a:t> </a:t>
            </a:r>
            <a:r>
              <a:rPr lang="cs-CZ" dirty="0" err="1"/>
              <a:t>deutsche</a:t>
            </a:r>
            <a:r>
              <a:rPr lang="cs-CZ" dirty="0"/>
              <a:t> Literatur- um </a:t>
            </a:r>
            <a:r>
              <a:rPr lang="cs-CZ" dirty="0" err="1"/>
              <a:t>die</a:t>
            </a:r>
            <a:r>
              <a:rPr lang="cs-CZ" dirty="0"/>
              <a:t> </a:t>
            </a:r>
            <a:r>
              <a:rPr lang="cs-CZ" dirty="0" err="1"/>
              <a:t>Jahrhundertwende</a:t>
            </a:r>
            <a:r>
              <a:rPr lang="cs-CZ" dirty="0"/>
              <a:t> </a:t>
            </a:r>
            <a:r>
              <a:rPr lang="cs-CZ" dirty="0" err="1"/>
              <a:t>und</a:t>
            </a:r>
            <a:r>
              <a:rPr lang="cs-CZ" dirty="0"/>
              <a:t> </a:t>
            </a:r>
            <a:r>
              <a:rPr lang="cs-CZ" dirty="0" err="1"/>
              <a:t>zwischen</a:t>
            </a:r>
            <a:r>
              <a:rPr lang="cs-CZ" dirty="0"/>
              <a:t> den </a:t>
            </a:r>
            <a:r>
              <a:rPr lang="cs-CZ" dirty="0" err="1"/>
              <a:t>Weltkriegen</a:t>
            </a:r>
            <a:endParaRPr lang="cs-CZ" dirty="0"/>
          </a:p>
        </p:txBody>
      </p:sp>
      <p:sp>
        <p:nvSpPr>
          <p:cNvPr id="3" name="Zástupný symbol pro obsah 2"/>
          <p:cNvSpPr>
            <a:spLocks noGrp="1"/>
          </p:cNvSpPr>
          <p:nvPr>
            <p:ph idx="1"/>
          </p:nvPr>
        </p:nvSpPr>
        <p:spPr/>
        <p:txBody>
          <a:bodyPr/>
          <a:lstStyle/>
          <a:p>
            <a:r>
              <a:rPr lang="cs-CZ" dirty="0" err="1"/>
              <a:t>Rainer</a:t>
            </a:r>
            <a:r>
              <a:rPr lang="cs-CZ" dirty="0"/>
              <a:t> Maria </a:t>
            </a:r>
            <a:r>
              <a:rPr lang="cs-CZ" dirty="0" err="1"/>
              <a:t>Rilke</a:t>
            </a:r>
            <a:r>
              <a:rPr lang="cs-CZ" dirty="0"/>
              <a:t> (1875-1926)</a:t>
            </a:r>
          </a:p>
          <a:p>
            <a:pPr>
              <a:buNone/>
            </a:pPr>
            <a:r>
              <a:rPr lang="cs-CZ" i="1" dirty="0" err="1"/>
              <a:t>Larenopfer</a:t>
            </a:r>
            <a:r>
              <a:rPr lang="cs-CZ" dirty="0"/>
              <a:t> (1895)</a:t>
            </a:r>
          </a:p>
          <a:p>
            <a:pPr>
              <a:buNone/>
            </a:pPr>
            <a:r>
              <a:rPr lang="cs-CZ" i="1" dirty="0" err="1"/>
              <a:t>Das</a:t>
            </a:r>
            <a:r>
              <a:rPr lang="cs-CZ" i="1" dirty="0"/>
              <a:t> </a:t>
            </a:r>
            <a:r>
              <a:rPr lang="cs-CZ" i="1" dirty="0" err="1"/>
              <a:t>Stundenbuch</a:t>
            </a:r>
            <a:r>
              <a:rPr lang="cs-CZ" i="1" dirty="0"/>
              <a:t> </a:t>
            </a:r>
            <a:r>
              <a:rPr lang="cs-CZ" dirty="0"/>
              <a:t>(1905)</a:t>
            </a:r>
          </a:p>
          <a:p>
            <a:pPr>
              <a:buNone/>
            </a:pPr>
            <a:r>
              <a:rPr lang="cs-CZ" i="1" dirty="0" err="1"/>
              <a:t>Duineser</a:t>
            </a:r>
            <a:r>
              <a:rPr lang="cs-CZ" i="1" dirty="0"/>
              <a:t> </a:t>
            </a:r>
            <a:r>
              <a:rPr lang="cs-CZ" i="1" dirty="0" err="1"/>
              <a:t>Elegien</a:t>
            </a:r>
            <a:r>
              <a:rPr lang="cs-CZ" i="1" dirty="0"/>
              <a:t> </a:t>
            </a:r>
            <a:r>
              <a:rPr lang="cs-CZ" dirty="0"/>
              <a:t>(1923)</a:t>
            </a:r>
          </a:p>
          <a:p>
            <a:pPr>
              <a:buNone/>
            </a:pPr>
            <a:r>
              <a:rPr lang="cs-CZ" i="1" dirty="0" err="1"/>
              <a:t>Sonette</a:t>
            </a:r>
            <a:r>
              <a:rPr lang="cs-CZ" i="1" dirty="0"/>
              <a:t> </a:t>
            </a:r>
            <a:r>
              <a:rPr lang="cs-CZ" i="1" dirty="0" err="1"/>
              <a:t>an</a:t>
            </a:r>
            <a:r>
              <a:rPr lang="cs-CZ" i="1" dirty="0"/>
              <a:t> </a:t>
            </a:r>
            <a:r>
              <a:rPr lang="cs-CZ" i="1" dirty="0" err="1"/>
              <a:t>Orpheus</a:t>
            </a:r>
            <a:r>
              <a:rPr lang="cs-CZ" i="1" dirty="0"/>
              <a:t> </a:t>
            </a:r>
            <a:r>
              <a:rPr lang="cs-CZ" dirty="0"/>
              <a:t>(1923)</a:t>
            </a:r>
          </a:p>
          <a:p>
            <a:pPr>
              <a:buNone/>
            </a:pPr>
            <a:r>
              <a:rPr lang="cs-CZ" i="1" dirty="0"/>
              <a:t>Die </a:t>
            </a:r>
            <a:r>
              <a:rPr lang="cs-CZ" i="1" dirty="0" err="1"/>
              <a:t>Aufzeichnungen</a:t>
            </a:r>
            <a:r>
              <a:rPr lang="cs-CZ" i="1" dirty="0"/>
              <a:t> des </a:t>
            </a:r>
            <a:r>
              <a:rPr lang="cs-CZ" i="1" dirty="0" err="1"/>
              <a:t>Malte</a:t>
            </a:r>
            <a:r>
              <a:rPr lang="cs-CZ" i="1" dirty="0"/>
              <a:t> </a:t>
            </a:r>
            <a:r>
              <a:rPr lang="cs-CZ" i="1" dirty="0" err="1"/>
              <a:t>Laurids</a:t>
            </a:r>
            <a:r>
              <a:rPr lang="cs-CZ" i="1" dirty="0"/>
              <a:t> </a:t>
            </a:r>
            <a:r>
              <a:rPr lang="cs-CZ" i="1" dirty="0" err="1"/>
              <a:t>Brigge</a:t>
            </a:r>
            <a:r>
              <a:rPr lang="cs-CZ" i="1" dirty="0"/>
              <a:t> </a:t>
            </a:r>
            <a:r>
              <a:rPr lang="cs-CZ" dirty="0"/>
              <a:t>(1910)</a:t>
            </a:r>
          </a:p>
          <a:p>
            <a:pPr>
              <a:buNone/>
            </a:pPr>
            <a:endParaRPr lang="cs-CZ" dirty="0"/>
          </a:p>
        </p:txBody>
      </p:sp>
      <p:pic>
        <p:nvPicPr>
          <p:cNvPr id="4" name="Obrázek 3" descr="170px-Rainer_Maria_Rilke,_1900.jpg"/>
          <p:cNvPicPr>
            <a:picLocks noChangeAspect="1"/>
          </p:cNvPicPr>
          <p:nvPr/>
        </p:nvPicPr>
        <p:blipFill>
          <a:blip r:embed="rId2" cstate="print"/>
          <a:stretch>
            <a:fillRect/>
          </a:stretch>
        </p:blipFill>
        <p:spPr>
          <a:xfrm>
            <a:off x="6516216" y="980728"/>
            <a:ext cx="2159000" cy="34544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3FC1F8-3DBC-4C13-AD50-0C9CAFF2B1F1}"/>
              </a:ext>
            </a:extLst>
          </p:cNvPr>
          <p:cNvSpPr>
            <a:spLocks noGrp="1"/>
          </p:cNvSpPr>
          <p:nvPr>
            <p:ph type="title"/>
          </p:nvPr>
        </p:nvSpPr>
        <p:spPr/>
        <p:txBody>
          <a:bodyPr/>
          <a:lstStyle/>
          <a:p>
            <a:r>
              <a:rPr lang="cs-CZ" dirty="0"/>
              <a:t>Rilke : </a:t>
            </a:r>
            <a:r>
              <a:rPr lang="cs-CZ" dirty="0" err="1"/>
              <a:t>Gazella</a:t>
            </a:r>
            <a:r>
              <a:rPr lang="cs-CZ" dirty="0"/>
              <a:t> </a:t>
            </a:r>
            <a:r>
              <a:rPr lang="cs-CZ" dirty="0" err="1"/>
              <a:t>dorcas</a:t>
            </a:r>
            <a:r>
              <a:rPr lang="cs-CZ" dirty="0"/>
              <a:t> (1907)</a:t>
            </a:r>
          </a:p>
        </p:txBody>
      </p:sp>
      <p:sp>
        <p:nvSpPr>
          <p:cNvPr id="3" name="Zástupný obsah 2">
            <a:extLst>
              <a:ext uri="{FF2B5EF4-FFF2-40B4-BE49-F238E27FC236}">
                <a16:creationId xmlns:a16="http://schemas.microsoft.com/office/drawing/2014/main" id="{0CB728AA-BECD-4137-817D-EB5A91C084FB}"/>
              </a:ext>
            </a:extLst>
          </p:cNvPr>
          <p:cNvSpPr>
            <a:spLocks noGrp="1"/>
          </p:cNvSpPr>
          <p:nvPr>
            <p:ph idx="1"/>
          </p:nvPr>
        </p:nvSpPr>
        <p:spPr/>
        <p:txBody>
          <a:bodyPr>
            <a:normAutofit fontScale="62500" lnSpcReduction="20000"/>
          </a:bodyPr>
          <a:lstStyle/>
          <a:p>
            <a:r>
              <a:rPr lang="de-DE" dirty="0"/>
              <a:t>Verzauberte: wie kann der Einklang zweier</a:t>
            </a:r>
            <a:br>
              <a:rPr lang="de-DE" dirty="0"/>
            </a:br>
            <a:r>
              <a:rPr lang="de-DE" dirty="0"/>
              <a:t>erwählter Worte je den Reim erreichen,</a:t>
            </a:r>
            <a:br>
              <a:rPr lang="de-DE" dirty="0"/>
            </a:br>
            <a:r>
              <a:rPr lang="de-DE" dirty="0"/>
              <a:t>der in dir kommt und geht, wie auf ein Zeichen.</a:t>
            </a:r>
            <a:br>
              <a:rPr lang="de-DE" dirty="0"/>
            </a:br>
            <a:r>
              <a:rPr lang="de-DE" dirty="0"/>
              <a:t>Aus deiner Stirne steigen Laub und Leier,</a:t>
            </a:r>
            <a:br>
              <a:rPr lang="de-DE" dirty="0"/>
            </a:br>
            <a:br>
              <a:rPr lang="de-DE" dirty="0"/>
            </a:br>
            <a:r>
              <a:rPr lang="de-DE" dirty="0"/>
              <a:t>und alles Deine geht schon im Vergleich</a:t>
            </a:r>
            <a:br>
              <a:rPr lang="de-DE" dirty="0"/>
            </a:br>
            <a:r>
              <a:rPr lang="de-DE" dirty="0"/>
              <a:t>durch Liebeslieder, deren Worte, weich</a:t>
            </a:r>
            <a:br>
              <a:rPr lang="de-DE" dirty="0"/>
            </a:br>
            <a:r>
              <a:rPr lang="de-DE" dirty="0"/>
              <a:t>wie Rosenblätter, dem, der nicht mehr liest,</a:t>
            </a:r>
            <a:br>
              <a:rPr lang="de-DE" dirty="0"/>
            </a:br>
            <a:r>
              <a:rPr lang="de-DE" dirty="0"/>
              <a:t>sich auf die Augen legen, die er schließt:</a:t>
            </a:r>
            <a:br>
              <a:rPr lang="de-DE" dirty="0"/>
            </a:br>
            <a:br>
              <a:rPr lang="de-DE" dirty="0"/>
            </a:br>
            <a:r>
              <a:rPr lang="de-DE" dirty="0"/>
              <a:t>um dich zu sehen: hingetragen, als</a:t>
            </a:r>
            <a:br>
              <a:rPr lang="de-DE" dirty="0"/>
            </a:br>
            <a:r>
              <a:rPr lang="de-DE" dirty="0"/>
              <a:t>wäre mit Sprüngen jeder Lauf geladen</a:t>
            </a:r>
            <a:br>
              <a:rPr lang="de-DE" dirty="0"/>
            </a:br>
            <a:r>
              <a:rPr lang="de-DE" dirty="0"/>
              <a:t>und </a:t>
            </a:r>
            <a:r>
              <a:rPr lang="de-DE" dirty="0" err="1"/>
              <a:t>schüsse</a:t>
            </a:r>
            <a:r>
              <a:rPr lang="de-DE" dirty="0"/>
              <a:t> nur nicht ab, solang der Hals</a:t>
            </a:r>
            <a:br>
              <a:rPr lang="de-DE" dirty="0"/>
            </a:br>
            <a:r>
              <a:rPr lang="de-DE" dirty="0"/>
              <a:t>das Haupt ins Horchen hält: wie wenn beim Baden</a:t>
            </a:r>
            <a:br>
              <a:rPr lang="de-DE" dirty="0"/>
            </a:br>
            <a:r>
              <a:rPr lang="de-DE" dirty="0"/>
              <a:t>im Wald die Badende sich unterbricht:</a:t>
            </a:r>
            <a:br>
              <a:rPr lang="de-DE" dirty="0"/>
            </a:br>
            <a:r>
              <a:rPr lang="de-DE" dirty="0"/>
              <a:t>den Waldsee im gewendeten Gesicht.</a:t>
            </a:r>
            <a:br>
              <a:rPr lang="de-DE" i="1" dirty="0"/>
            </a:br>
            <a:endParaRPr lang="cs-CZ" dirty="0"/>
          </a:p>
        </p:txBody>
      </p:sp>
    </p:spTree>
    <p:extLst>
      <p:ext uri="{BB962C8B-B14F-4D97-AF65-F5344CB8AC3E}">
        <p14:creationId xmlns:p14="http://schemas.microsoft.com/office/powerpoint/2010/main" val="3674651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Subjektkrise</a:t>
            </a:r>
            <a:r>
              <a:rPr lang="cs-CZ" dirty="0"/>
              <a:t> in der </a:t>
            </a:r>
            <a:r>
              <a:rPr lang="cs-CZ" dirty="0" err="1"/>
              <a:t>Moderne</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err="1"/>
              <a:t>Anknüpfung</a:t>
            </a:r>
            <a:r>
              <a:rPr lang="cs-CZ" dirty="0"/>
              <a:t> </a:t>
            </a:r>
            <a:r>
              <a:rPr lang="cs-CZ" dirty="0" err="1"/>
              <a:t>an</a:t>
            </a:r>
            <a:r>
              <a:rPr lang="cs-CZ" dirty="0"/>
              <a:t>  </a:t>
            </a:r>
            <a:r>
              <a:rPr lang="cs-CZ" dirty="0" err="1"/>
              <a:t>an</a:t>
            </a:r>
            <a:r>
              <a:rPr lang="cs-CZ" dirty="0"/>
              <a:t> </a:t>
            </a:r>
            <a:r>
              <a:rPr lang="cs-CZ" dirty="0" err="1"/>
              <a:t>und</a:t>
            </a:r>
            <a:r>
              <a:rPr lang="cs-CZ" dirty="0"/>
              <a:t> Kritik </a:t>
            </a:r>
            <a:r>
              <a:rPr lang="cs-CZ" dirty="0" err="1"/>
              <a:t>von</a:t>
            </a:r>
            <a:r>
              <a:rPr lang="cs-CZ" dirty="0"/>
              <a:t> </a:t>
            </a:r>
            <a:r>
              <a:rPr lang="cs-CZ" dirty="0" err="1"/>
              <a:t>Descartes</a:t>
            </a:r>
            <a:r>
              <a:rPr lang="cs-CZ" dirty="0"/>
              <a:t>´ Subjekt–</a:t>
            </a:r>
            <a:r>
              <a:rPr lang="cs-CZ" dirty="0" err="1"/>
              <a:t>Vorstellung</a:t>
            </a:r>
            <a:endParaRPr lang="cs-CZ" dirty="0"/>
          </a:p>
          <a:p>
            <a:r>
              <a:rPr lang="de-DE" dirty="0"/>
              <a:t>Noch in der Sprachebene - Problematik der Bezeichnungen:</a:t>
            </a:r>
            <a:endParaRPr lang="cs-CZ" dirty="0"/>
          </a:p>
          <a:p>
            <a:r>
              <a:rPr lang="de-DE" dirty="0"/>
              <a:t>Individuum – etwas, was nicht geteilt werden kann</a:t>
            </a:r>
            <a:endParaRPr lang="cs-CZ" dirty="0"/>
          </a:p>
          <a:p>
            <a:pPr>
              <a:buNone/>
            </a:pPr>
            <a:r>
              <a:rPr lang="de-DE" dirty="0"/>
              <a:t>Subjekt – etwas, was unter den Veränderungen als das Beständige bleibt (Descartes), auf dem alles geschieht</a:t>
            </a:r>
            <a:endParaRPr lang="cs-CZ" dirty="0"/>
          </a:p>
          <a:p>
            <a:r>
              <a:rPr lang="de-DE" dirty="0"/>
              <a:t>In der Subjektkrise: Pluralität und Fragmentarität des Ich (</a:t>
            </a:r>
            <a:r>
              <a:rPr lang="de-DE" dirty="0" err="1"/>
              <a:t>Dividuum</a:t>
            </a:r>
            <a:r>
              <a:rPr lang="de-DE" dirty="0"/>
              <a:t>), sein ständiges Wechsel, seine Beweglichkeit</a:t>
            </a:r>
            <a:endParaRPr lang="cs-CZ" dirty="0"/>
          </a:p>
          <a:p>
            <a:r>
              <a:rPr lang="cs-CZ" dirty="0"/>
              <a:t>„Nur </a:t>
            </a:r>
            <a:r>
              <a:rPr lang="cs-CZ" dirty="0" err="1"/>
              <a:t>wer</a:t>
            </a:r>
            <a:r>
              <a:rPr lang="cs-CZ" dirty="0"/>
              <a:t> </a:t>
            </a:r>
            <a:r>
              <a:rPr lang="cs-CZ" dirty="0" err="1"/>
              <a:t>sich</a:t>
            </a:r>
            <a:r>
              <a:rPr lang="cs-CZ" dirty="0"/>
              <a:t> </a:t>
            </a:r>
            <a:r>
              <a:rPr lang="cs-CZ" dirty="0" err="1"/>
              <a:t>verwandelt</a:t>
            </a:r>
            <a:r>
              <a:rPr lang="cs-CZ" dirty="0"/>
              <a:t>, </a:t>
            </a:r>
            <a:r>
              <a:rPr lang="cs-CZ" dirty="0" err="1"/>
              <a:t>bleibt</a:t>
            </a:r>
            <a:r>
              <a:rPr lang="cs-CZ" dirty="0"/>
              <a:t> </a:t>
            </a:r>
            <a:r>
              <a:rPr lang="cs-CZ" dirty="0" err="1"/>
              <a:t>mit</a:t>
            </a:r>
            <a:r>
              <a:rPr lang="cs-CZ" dirty="0"/>
              <a:t> </a:t>
            </a:r>
            <a:r>
              <a:rPr lang="cs-CZ" dirty="0" err="1"/>
              <a:t>mir</a:t>
            </a:r>
            <a:r>
              <a:rPr lang="cs-CZ" dirty="0"/>
              <a:t> </a:t>
            </a:r>
            <a:r>
              <a:rPr lang="cs-CZ" dirty="0" err="1"/>
              <a:t>verwandt</a:t>
            </a:r>
            <a:r>
              <a:rPr lang="cs-CZ" dirty="0"/>
              <a:t>.“ </a:t>
            </a:r>
            <a:r>
              <a:rPr lang="cs-CZ" dirty="0" err="1"/>
              <a:t>Morgenstern</a:t>
            </a:r>
            <a:endParaRPr lang="cs-CZ" dirty="0"/>
          </a:p>
          <a:p>
            <a:r>
              <a:rPr lang="cs-CZ" dirty="0" err="1"/>
              <a:t>Relativität</a:t>
            </a:r>
            <a:r>
              <a:rPr lang="cs-CZ" dirty="0"/>
              <a:t> der </a:t>
            </a:r>
            <a:r>
              <a:rPr lang="cs-CZ" dirty="0" err="1"/>
              <a:t>Erkenntnis</a:t>
            </a:r>
            <a:r>
              <a:rPr lang="cs-CZ" dirty="0"/>
              <a:t> – </a:t>
            </a:r>
            <a:r>
              <a:rPr lang="cs-CZ" dirty="0" err="1"/>
              <a:t>hängt</a:t>
            </a:r>
            <a:r>
              <a:rPr lang="cs-CZ" dirty="0"/>
              <a:t> </a:t>
            </a:r>
            <a:r>
              <a:rPr lang="cs-CZ" dirty="0" err="1"/>
              <a:t>vom</a:t>
            </a:r>
            <a:r>
              <a:rPr lang="cs-CZ" dirty="0"/>
              <a:t> </a:t>
            </a:r>
            <a:r>
              <a:rPr lang="cs-CZ" dirty="0" err="1"/>
              <a:t>Betrachter</a:t>
            </a:r>
            <a:r>
              <a:rPr lang="cs-CZ" dirty="0"/>
              <a:t> ab (E. Mach)</a:t>
            </a:r>
          </a:p>
          <a:p>
            <a:endParaRPr lang="cs-CZ" dirty="0"/>
          </a:p>
          <a:p>
            <a:endParaRPr lang="cs-CZ" dirty="0"/>
          </a:p>
          <a:p>
            <a:endParaRPr lang="cs-CZ" dirty="0"/>
          </a:p>
          <a:p>
            <a:endParaRPr lang="cs-CZ" dirty="0"/>
          </a:p>
          <a:p>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665491-BF10-4D5E-9DAC-73C465ED1DE1}"/>
              </a:ext>
            </a:extLst>
          </p:cNvPr>
          <p:cNvSpPr>
            <a:spLocks noGrp="1"/>
          </p:cNvSpPr>
          <p:nvPr>
            <p:ph type="title"/>
          </p:nvPr>
        </p:nvSpPr>
        <p:spPr/>
        <p:txBody>
          <a:bodyPr/>
          <a:lstStyle/>
          <a:p>
            <a:r>
              <a:rPr lang="cs-CZ" dirty="0"/>
              <a:t>Goethe: </a:t>
            </a:r>
            <a:r>
              <a:rPr lang="cs-CZ" dirty="0" err="1"/>
              <a:t>Dichtung</a:t>
            </a:r>
            <a:r>
              <a:rPr lang="cs-CZ" dirty="0"/>
              <a:t> </a:t>
            </a:r>
            <a:r>
              <a:rPr lang="cs-CZ" dirty="0" err="1"/>
              <a:t>und</a:t>
            </a:r>
            <a:r>
              <a:rPr lang="cs-CZ" dirty="0"/>
              <a:t> </a:t>
            </a:r>
            <a:r>
              <a:rPr lang="cs-CZ" dirty="0" err="1"/>
              <a:t>Wahrheit</a:t>
            </a:r>
            <a:endParaRPr lang="cs-CZ" dirty="0"/>
          </a:p>
        </p:txBody>
      </p:sp>
      <p:sp>
        <p:nvSpPr>
          <p:cNvPr id="3" name="Zástupný obsah 2">
            <a:extLst>
              <a:ext uri="{FF2B5EF4-FFF2-40B4-BE49-F238E27FC236}">
                <a16:creationId xmlns:a16="http://schemas.microsoft.com/office/drawing/2014/main" id="{9F28FFC5-E538-4CC7-9615-51E1FD8E79F2}"/>
              </a:ext>
            </a:extLst>
          </p:cNvPr>
          <p:cNvSpPr>
            <a:spLocks noGrp="1"/>
          </p:cNvSpPr>
          <p:nvPr>
            <p:ph idx="1"/>
          </p:nvPr>
        </p:nvSpPr>
        <p:spPr/>
        <p:txBody>
          <a:bodyPr>
            <a:normAutofit fontScale="85000" lnSpcReduction="10000"/>
          </a:bodyPr>
          <a:lstStyle/>
          <a:p>
            <a:r>
              <a:rPr lang="de-DE" dirty="0"/>
              <a:t>Am 28sten August 1749, Mittags mit dem Glockenschlage zwölf, kam ich in Frankfurt am Main auf die Welt. Die Konstellation war glücklich: die Sonne stand im Zeichen der Jungfrau und kulminierte für den Tag; Jupiter und Venus blickten sie freundlich an, Merkur nicht widerwärtig, Saturn und Mars verhielten sich gleichgültig; nur der Mond, der soeben voll ward, übte die Kraft seines Gegenscheins um so mehr, als zugleich seine Planetenstunde eingetreten war. Er widersetzte sich daher meiner Geburt, die nicht eher erfolgen konnte, als bis diese Stunde vorübergegangen.</a:t>
            </a:r>
            <a:endParaRPr lang="cs-CZ" dirty="0"/>
          </a:p>
        </p:txBody>
      </p:sp>
    </p:spTree>
    <p:extLst>
      <p:ext uri="{BB962C8B-B14F-4D97-AF65-F5344CB8AC3E}">
        <p14:creationId xmlns:p14="http://schemas.microsoft.com/office/powerpoint/2010/main" val="4486068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680772-7580-D279-D6CC-62A8FBD0ECBC}"/>
              </a:ext>
            </a:extLst>
          </p:cNvPr>
          <p:cNvSpPr>
            <a:spLocks noGrp="1"/>
          </p:cNvSpPr>
          <p:nvPr>
            <p:ph type="title"/>
          </p:nvPr>
        </p:nvSpPr>
        <p:spPr/>
        <p:txBody>
          <a:bodyPr/>
          <a:lstStyle/>
          <a:p>
            <a:r>
              <a:rPr lang="cs-CZ"/>
              <a:t>Lektüre 1: Manifeste der Moderne</a:t>
            </a:r>
          </a:p>
        </p:txBody>
      </p:sp>
      <p:sp>
        <p:nvSpPr>
          <p:cNvPr id="3" name="Zástupný obsah 2">
            <a:extLst>
              <a:ext uri="{FF2B5EF4-FFF2-40B4-BE49-F238E27FC236}">
                <a16:creationId xmlns:a16="http://schemas.microsoft.com/office/drawing/2014/main" id="{1A68D6D7-F237-4BE2-3D9F-084B52DA0B82}"/>
              </a:ext>
            </a:extLst>
          </p:cNvPr>
          <p:cNvSpPr>
            <a:spLocks noGrp="1"/>
          </p:cNvSpPr>
          <p:nvPr>
            <p:ph idx="1"/>
          </p:nvPr>
        </p:nvSpPr>
        <p:spPr/>
        <p:txBody>
          <a:bodyPr/>
          <a:lstStyle/>
          <a:p>
            <a:r>
              <a:rPr lang="cs-CZ"/>
              <a:t>1. Was sind die Gemeinsamkeiten und Unterschiede in den Manifesten der tschechischen und der deutschen Moderne:</a:t>
            </a:r>
          </a:p>
          <a:p>
            <a:r>
              <a:rPr lang="cs-CZ"/>
              <a:t>a) Abgrenzung – wovon?</a:t>
            </a:r>
          </a:p>
          <a:p>
            <a:r>
              <a:rPr lang="cs-CZ"/>
              <a:t>b) Rolle der Wissenschaft?</a:t>
            </a:r>
          </a:p>
          <a:p>
            <a:r>
              <a:rPr lang="cs-CZ"/>
              <a:t>c) Das Nationale als Programm?</a:t>
            </a:r>
          </a:p>
          <a:p>
            <a:r>
              <a:rPr lang="cs-CZ"/>
              <a:t>d) Rolle der Kritik?</a:t>
            </a:r>
          </a:p>
        </p:txBody>
      </p:sp>
    </p:spTree>
    <p:extLst>
      <p:ext uri="{BB962C8B-B14F-4D97-AF65-F5344CB8AC3E}">
        <p14:creationId xmlns:p14="http://schemas.microsoft.com/office/powerpoint/2010/main" val="24737553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E31D6312-7961-42D5-B859-E84E8DB347C0}"/>
              </a:ext>
            </a:extLst>
          </p:cNvPr>
          <p:cNvSpPr>
            <a:spLocks noGrp="1"/>
          </p:cNvSpPr>
          <p:nvPr>
            <p:ph type="title"/>
          </p:nvPr>
        </p:nvSpPr>
        <p:spPr/>
        <p:txBody>
          <a:bodyPr/>
          <a:lstStyle/>
          <a:p>
            <a:r>
              <a:rPr lang="cs-CZ" dirty="0" err="1"/>
              <a:t>Lektüre</a:t>
            </a:r>
            <a:r>
              <a:rPr lang="cs-CZ" dirty="0"/>
              <a:t> </a:t>
            </a:r>
            <a:r>
              <a:rPr lang="cs-CZ" dirty="0" err="1"/>
              <a:t>für</a:t>
            </a:r>
            <a:r>
              <a:rPr lang="cs-CZ" dirty="0"/>
              <a:t> </a:t>
            </a:r>
            <a:r>
              <a:rPr lang="cs-CZ" dirty="0" err="1"/>
              <a:t>das</a:t>
            </a:r>
            <a:r>
              <a:rPr lang="cs-CZ" dirty="0"/>
              <a:t> </a:t>
            </a:r>
            <a:r>
              <a:rPr lang="cs-CZ" dirty="0" err="1"/>
              <a:t>nächste</a:t>
            </a:r>
            <a:r>
              <a:rPr lang="cs-CZ" dirty="0"/>
              <a:t> </a:t>
            </a:r>
            <a:r>
              <a:rPr lang="cs-CZ" dirty="0" err="1"/>
              <a:t>Seminar</a:t>
            </a:r>
            <a:endParaRPr lang="cs-CZ" dirty="0"/>
          </a:p>
        </p:txBody>
      </p:sp>
      <p:sp>
        <p:nvSpPr>
          <p:cNvPr id="6" name="Zástupný symbol pro obsah 5">
            <a:extLst>
              <a:ext uri="{FF2B5EF4-FFF2-40B4-BE49-F238E27FC236}">
                <a16:creationId xmlns:a16="http://schemas.microsoft.com/office/drawing/2014/main" id="{7EE62C08-AC98-4DE6-81BA-B812A2414A6A}"/>
              </a:ext>
            </a:extLst>
          </p:cNvPr>
          <p:cNvSpPr>
            <a:spLocks noGrp="1"/>
          </p:cNvSpPr>
          <p:nvPr>
            <p:ph idx="1"/>
          </p:nvPr>
        </p:nvSpPr>
        <p:spPr/>
        <p:txBody>
          <a:bodyPr>
            <a:normAutofit fontScale="92500" lnSpcReduction="10000"/>
          </a:bodyPr>
          <a:lstStyle/>
          <a:p>
            <a:r>
              <a:rPr lang="cs-CZ" dirty="0"/>
              <a:t>Franz Kafka: </a:t>
            </a:r>
            <a:r>
              <a:rPr lang="cs-CZ" dirty="0" err="1"/>
              <a:t>Beim</a:t>
            </a:r>
            <a:r>
              <a:rPr lang="cs-CZ" dirty="0"/>
              <a:t> Bau der </a:t>
            </a:r>
            <a:r>
              <a:rPr lang="cs-CZ" dirty="0" err="1"/>
              <a:t>chinesischen</a:t>
            </a:r>
            <a:r>
              <a:rPr lang="cs-CZ" dirty="0"/>
              <a:t> Mauer</a:t>
            </a:r>
          </a:p>
          <a:p>
            <a:pPr marL="0" indent="0">
              <a:buNone/>
            </a:pPr>
            <a:r>
              <a:rPr lang="cs-CZ" dirty="0" err="1"/>
              <a:t>Fragen</a:t>
            </a:r>
            <a:r>
              <a:rPr lang="cs-CZ" dirty="0"/>
              <a:t>:</a:t>
            </a:r>
          </a:p>
          <a:p>
            <a:r>
              <a:rPr lang="cs-CZ" dirty="0" err="1"/>
              <a:t>Wie</a:t>
            </a:r>
            <a:r>
              <a:rPr lang="cs-CZ" dirty="0"/>
              <a:t> </a:t>
            </a:r>
            <a:r>
              <a:rPr lang="cs-CZ" dirty="0" err="1"/>
              <a:t>zeigt</a:t>
            </a:r>
            <a:r>
              <a:rPr lang="cs-CZ" dirty="0"/>
              <a:t> </a:t>
            </a:r>
            <a:r>
              <a:rPr lang="cs-CZ" dirty="0" err="1"/>
              <a:t>sich</a:t>
            </a:r>
            <a:r>
              <a:rPr lang="cs-CZ" dirty="0"/>
              <a:t> </a:t>
            </a:r>
            <a:r>
              <a:rPr lang="cs-CZ" dirty="0" err="1"/>
              <a:t>das</a:t>
            </a:r>
            <a:r>
              <a:rPr lang="cs-CZ" dirty="0"/>
              <a:t> </a:t>
            </a:r>
            <a:r>
              <a:rPr lang="cs-CZ" dirty="0" err="1"/>
              <a:t>Fragmentarische</a:t>
            </a:r>
            <a:r>
              <a:rPr lang="cs-CZ" dirty="0"/>
              <a:t> in </a:t>
            </a:r>
            <a:r>
              <a:rPr lang="cs-CZ" dirty="0" err="1"/>
              <a:t>dieser</a:t>
            </a:r>
            <a:r>
              <a:rPr lang="cs-CZ" dirty="0"/>
              <a:t> </a:t>
            </a:r>
            <a:r>
              <a:rPr lang="cs-CZ" dirty="0" err="1"/>
              <a:t>Erzählung</a:t>
            </a:r>
            <a:r>
              <a:rPr lang="cs-CZ" dirty="0"/>
              <a:t>?</a:t>
            </a:r>
          </a:p>
          <a:p>
            <a:r>
              <a:rPr lang="cs-CZ" dirty="0" err="1"/>
              <a:t>Ist</a:t>
            </a:r>
            <a:r>
              <a:rPr lang="cs-CZ" dirty="0"/>
              <a:t> </a:t>
            </a:r>
            <a:r>
              <a:rPr lang="cs-CZ" dirty="0" err="1"/>
              <a:t>hier</a:t>
            </a:r>
            <a:r>
              <a:rPr lang="cs-CZ" dirty="0"/>
              <a:t> </a:t>
            </a:r>
            <a:r>
              <a:rPr lang="cs-CZ" dirty="0" err="1"/>
              <a:t>das</a:t>
            </a:r>
            <a:r>
              <a:rPr lang="cs-CZ" dirty="0"/>
              <a:t> Fragment </a:t>
            </a:r>
            <a:r>
              <a:rPr lang="cs-CZ" dirty="0" err="1"/>
              <a:t>bezogen</a:t>
            </a:r>
            <a:r>
              <a:rPr lang="cs-CZ" dirty="0"/>
              <a:t> </a:t>
            </a:r>
            <a:r>
              <a:rPr lang="cs-CZ" dirty="0" err="1"/>
              <a:t>auf</a:t>
            </a:r>
            <a:r>
              <a:rPr lang="cs-CZ" dirty="0"/>
              <a:t> </a:t>
            </a:r>
            <a:r>
              <a:rPr lang="cs-CZ" dirty="0" err="1"/>
              <a:t>die</a:t>
            </a:r>
            <a:r>
              <a:rPr lang="cs-CZ" dirty="0"/>
              <a:t> </a:t>
            </a:r>
            <a:r>
              <a:rPr lang="cs-CZ" dirty="0" err="1"/>
              <a:t>Erkenntnis</a:t>
            </a:r>
            <a:r>
              <a:rPr lang="cs-CZ" dirty="0"/>
              <a:t>, </a:t>
            </a:r>
            <a:r>
              <a:rPr lang="cs-CZ" dirty="0" err="1"/>
              <a:t>auf</a:t>
            </a:r>
            <a:r>
              <a:rPr lang="cs-CZ" dirty="0"/>
              <a:t> </a:t>
            </a:r>
            <a:r>
              <a:rPr lang="cs-CZ" dirty="0" err="1"/>
              <a:t>die</a:t>
            </a:r>
            <a:r>
              <a:rPr lang="cs-CZ" dirty="0"/>
              <a:t> </a:t>
            </a:r>
            <a:r>
              <a:rPr lang="cs-CZ" dirty="0" err="1"/>
              <a:t>Kommunikation</a:t>
            </a:r>
            <a:r>
              <a:rPr lang="cs-CZ" dirty="0"/>
              <a:t> oder </a:t>
            </a:r>
            <a:r>
              <a:rPr lang="cs-CZ" dirty="0" err="1"/>
              <a:t>auf</a:t>
            </a:r>
            <a:r>
              <a:rPr lang="cs-CZ" dirty="0"/>
              <a:t> </a:t>
            </a:r>
            <a:r>
              <a:rPr lang="cs-CZ" dirty="0" err="1"/>
              <a:t>die</a:t>
            </a:r>
            <a:r>
              <a:rPr lang="cs-CZ" dirty="0"/>
              <a:t> Subjekte?</a:t>
            </a:r>
          </a:p>
          <a:p>
            <a:r>
              <a:rPr lang="cs-CZ" dirty="0" err="1"/>
              <a:t>Inwiefern</a:t>
            </a:r>
            <a:r>
              <a:rPr lang="cs-CZ" dirty="0"/>
              <a:t> </a:t>
            </a:r>
            <a:r>
              <a:rPr lang="cs-CZ" dirty="0" err="1"/>
              <a:t>scheint</a:t>
            </a:r>
            <a:r>
              <a:rPr lang="cs-CZ" dirty="0"/>
              <a:t> </a:t>
            </a:r>
            <a:r>
              <a:rPr lang="cs-CZ" dirty="0" err="1"/>
              <a:t>diese</a:t>
            </a:r>
            <a:r>
              <a:rPr lang="cs-CZ" dirty="0"/>
              <a:t> </a:t>
            </a:r>
            <a:r>
              <a:rPr lang="cs-CZ" dirty="0" err="1"/>
              <a:t>Erzählung</a:t>
            </a:r>
            <a:r>
              <a:rPr lang="cs-CZ" dirty="0"/>
              <a:t> </a:t>
            </a:r>
            <a:r>
              <a:rPr lang="cs-CZ" dirty="0" err="1"/>
              <a:t>real</a:t>
            </a:r>
            <a:r>
              <a:rPr lang="cs-CZ" dirty="0"/>
              <a:t> (</a:t>
            </a:r>
            <a:r>
              <a:rPr lang="cs-CZ" dirty="0" err="1"/>
              <a:t>wirklichkeitsbezogen</a:t>
            </a:r>
            <a:r>
              <a:rPr lang="cs-CZ"/>
              <a:t>) </a:t>
            </a:r>
            <a:r>
              <a:rPr lang="cs-CZ" dirty="0" err="1"/>
              <a:t>zu</a:t>
            </a:r>
            <a:r>
              <a:rPr lang="cs-CZ" dirty="0"/>
              <a:t> </a:t>
            </a:r>
            <a:r>
              <a:rPr lang="cs-CZ" dirty="0" err="1"/>
              <a:t>sein</a:t>
            </a:r>
            <a:r>
              <a:rPr lang="cs-CZ" dirty="0"/>
              <a:t> </a:t>
            </a:r>
            <a:r>
              <a:rPr lang="cs-CZ" dirty="0" err="1"/>
              <a:t>und</a:t>
            </a:r>
            <a:r>
              <a:rPr lang="cs-CZ" dirty="0"/>
              <a:t> </a:t>
            </a:r>
            <a:r>
              <a:rPr lang="cs-CZ" dirty="0" err="1"/>
              <a:t>inwiefern</a:t>
            </a:r>
            <a:r>
              <a:rPr lang="cs-CZ" dirty="0"/>
              <a:t> </a:t>
            </a:r>
            <a:r>
              <a:rPr lang="cs-CZ" dirty="0" err="1"/>
              <a:t>zeigt</a:t>
            </a:r>
            <a:r>
              <a:rPr lang="cs-CZ" dirty="0"/>
              <a:t> </a:t>
            </a:r>
            <a:r>
              <a:rPr lang="cs-CZ" dirty="0" err="1"/>
              <a:t>sich</a:t>
            </a:r>
            <a:r>
              <a:rPr lang="cs-CZ" dirty="0"/>
              <a:t> </a:t>
            </a:r>
            <a:r>
              <a:rPr lang="cs-CZ" dirty="0" err="1"/>
              <a:t>ihre</a:t>
            </a:r>
            <a:r>
              <a:rPr lang="cs-CZ" dirty="0"/>
              <a:t> </a:t>
            </a:r>
            <a:r>
              <a:rPr lang="cs-CZ" dirty="0" err="1"/>
              <a:t>Fiktionalität</a:t>
            </a:r>
            <a:r>
              <a:rPr lang="cs-CZ" dirty="0"/>
              <a:t>?</a:t>
            </a:r>
          </a:p>
          <a:p>
            <a:endParaRPr lang="cs-CZ" dirty="0"/>
          </a:p>
        </p:txBody>
      </p:sp>
    </p:spTree>
    <p:extLst>
      <p:ext uri="{BB962C8B-B14F-4D97-AF65-F5344CB8AC3E}">
        <p14:creationId xmlns:p14="http://schemas.microsoft.com/office/powerpoint/2010/main" val="31288906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B799CF-3B41-4C6E-B270-C932B2597E48}"/>
              </a:ext>
            </a:extLst>
          </p:cNvPr>
          <p:cNvSpPr>
            <a:spLocks noGrp="1"/>
          </p:cNvSpPr>
          <p:nvPr>
            <p:ph type="title"/>
          </p:nvPr>
        </p:nvSpPr>
        <p:spPr/>
        <p:txBody>
          <a:bodyPr/>
          <a:lstStyle/>
          <a:p>
            <a:r>
              <a:rPr lang="cs-CZ" dirty="0"/>
              <a:t>Hesse: </a:t>
            </a:r>
            <a:r>
              <a:rPr lang="cs-CZ" dirty="0" err="1"/>
              <a:t>Kurzgefasster</a:t>
            </a:r>
            <a:r>
              <a:rPr lang="cs-CZ" dirty="0"/>
              <a:t> </a:t>
            </a:r>
            <a:r>
              <a:rPr lang="cs-CZ" dirty="0" err="1"/>
              <a:t>Lebenslauf</a:t>
            </a:r>
            <a:endParaRPr lang="cs-CZ" dirty="0"/>
          </a:p>
        </p:txBody>
      </p:sp>
      <p:sp>
        <p:nvSpPr>
          <p:cNvPr id="3" name="Zástupný obsah 2">
            <a:extLst>
              <a:ext uri="{FF2B5EF4-FFF2-40B4-BE49-F238E27FC236}">
                <a16:creationId xmlns:a16="http://schemas.microsoft.com/office/drawing/2014/main" id="{2A3A6650-EB7C-468F-B496-85817364EBD2}"/>
              </a:ext>
            </a:extLst>
          </p:cNvPr>
          <p:cNvSpPr>
            <a:spLocks noGrp="1"/>
          </p:cNvSpPr>
          <p:nvPr>
            <p:ph idx="1"/>
          </p:nvPr>
        </p:nvSpPr>
        <p:spPr/>
        <p:txBody>
          <a:bodyPr>
            <a:normAutofit fontScale="85000" lnSpcReduction="20000"/>
          </a:bodyPr>
          <a:lstStyle/>
          <a:p>
            <a:r>
              <a:rPr lang="cs-CZ" dirty="0" err="1"/>
              <a:t>Wie</a:t>
            </a:r>
            <a:r>
              <a:rPr lang="cs-CZ" dirty="0"/>
              <a:t> </a:t>
            </a:r>
            <a:r>
              <a:rPr lang="cs-CZ" dirty="0" err="1"/>
              <a:t>überwindet</a:t>
            </a:r>
            <a:r>
              <a:rPr lang="cs-CZ" dirty="0"/>
              <a:t> Hesse </a:t>
            </a:r>
            <a:r>
              <a:rPr lang="cs-CZ" dirty="0" err="1"/>
              <a:t>die</a:t>
            </a:r>
            <a:r>
              <a:rPr lang="cs-CZ" dirty="0"/>
              <a:t> </a:t>
            </a:r>
            <a:r>
              <a:rPr lang="cs-CZ" dirty="0" err="1"/>
              <a:t>Fragmentarität</a:t>
            </a:r>
            <a:r>
              <a:rPr lang="cs-CZ" dirty="0"/>
              <a:t> des </a:t>
            </a:r>
            <a:r>
              <a:rPr lang="cs-CZ" dirty="0" err="1"/>
              <a:t>Subjekts</a:t>
            </a:r>
            <a:r>
              <a:rPr lang="cs-CZ" dirty="0"/>
              <a:t> in </a:t>
            </a:r>
            <a:r>
              <a:rPr lang="cs-CZ" dirty="0" err="1"/>
              <a:t>seiner</a:t>
            </a:r>
            <a:r>
              <a:rPr lang="cs-CZ" dirty="0"/>
              <a:t> </a:t>
            </a:r>
            <a:r>
              <a:rPr lang="cs-CZ" dirty="0" err="1"/>
              <a:t>Selbsterkenntnis</a:t>
            </a:r>
            <a:r>
              <a:rPr lang="cs-CZ" dirty="0"/>
              <a:t>?</a:t>
            </a:r>
          </a:p>
          <a:p>
            <a:r>
              <a:rPr lang="cs-CZ" dirty="0" err="1"/>
              <a:t>Wie</a:t>
            </a:r>
            <a:r>
              <a:rPr lang="cs-CZ" dirty="0"/>
              <a:t> </a:t>
            </a:r>
            <a:r>
              <a:rPr lang="cs-CZ" dirty="0" err="1"/>
              <a:t>wird</a:t>
            </a:r>
            <a:r>
              <a:rPr lang="cs-CZ" dirty="0"/>
              <a:t> </a:t>
            </a:r>
            <a:r>
              <a:rPr lang="cs-CZ" dirty="0" err="1"/>
              <a:t>das</a:t>
            </a:r>
            <a:r>
              <a:rPr lang="cs-CZ" dirty="0"/>
              <a:t> </a:t>
            </a:r>
            <a:r>
              <a:rPr lang="cs-CZ" dirty="0" err="1"/>
              <a:t>Fragmentarische</a:t>
            </a:r>
            <a:r>
              <a:rPr lang="cs-CZ" dirty="0"/>
              <a:t> des </a:t>
            </a:r>
            <a:r>
              <a:rPr lang="cs-CZ" dirty="0" err="1"/>
              <a:t>Ichs</a:t>
            </a:r>
            <a:r>
              <a:rPr lang="cs-CZ" dirty="0"/>
              <a:t> </a:t>
            </a:r>
            <a:r>
              <a:rPr lang="cs-CZ" dirty="0" err="1"/>
              <a:t>ausgedrückt</a:t>
            </a:r>
            <a:r>
              <a:rPr lang="cs-CZ" dirty="0"/>
              <a:t>?</a:t>
            </a:r>
          </a:p>
          <a:p>
            <a:r>
              <a:rPr lang="cs-CZ" dirty="0" err="1"/>
              <a:t>Wie</a:t>
            </a:r>
            <a:r>
              <a:rPr lang="cs-CZ" dirty="0"/>
              <a:t> </a:t>
            </a:r>
            <a:r>
              <a:rPr lang="cs-CZ" dirty="0" err="1"/>
              <a:t>ist</a:t>
            </a:r>
            <a:r>
              <a:rPr lang="cs-CZ" dirty="0"/>
              <a:t> </a:t>
            </a:r>
            <a:r>
              <a:rPr lang="cs-CZ" dirty="0" err="1"/>
              <a:t>die</a:t>
            </a:r>
            <a:r>
              <a:rPr lang="cs-CZ" dirty="0"/>
              <a:t> </a:t>
            </a:r>
            <a:r>
              <a:rPr lang="cs-CZ" dirty="0" err="1"/>
              <a:t>Beziehung</a:t>
            </a:r>
            <a:r>
              <a:rPr lang="cs-CZ" dirty="0"/>
              <a:t> </a:t>
            </a:r>
            <a:r>
              <a:rPr lang="cs-CZ" dirty="0" err="1"/>
              <a:t>vom</a:t>
            </a:r>
            <a:r>
              <a:rPr lang="cs-CZ" dirty="0"/>
              <a:t> Autor </a:t>
            </a:r>
            <a:r>
              <a:rPr lang="cs-CZ" dirty="0" err="1"/>
              <a:t>und</a:t>
            </a:r>
            <a:r>
              <a:rPr lang="cs-CZ" dirty="0"/>
              <a:t> </a:t>
            </a:r>
            <a:r>
              <a:rPr lang="cs-CZ" dirty="0" err="1"/>
              <a:t>Werk</a:t>
            </a:r>
            <a:r>
              <a:rPr lang="cs-CZ" dirty="0"/>
              <a:t> in </a:t>
            </a:r>
            <a:r>
              <a:rPr lang="cs-CZ" dirty="0" err="1"/>
              <a:t>diesem</a:t>
            </a:r>
            <a:r>
              <a:rPr lang="cs-CZ" dirty="0"/>
              <a:t> Text </a:t>
            </a:r>
            <a:r>
              <a:rPr lang="cs-CZ" dirty="0" err="1"/>
              <a:t>Hesses</a:t>
            </a:r>
            <a:r>
              <a:rPr lang="cs-CZ" dirty="0"/>
              <a:t>?</a:t>
            </a:r>
          </a:p>
          <a:p>
            <a:r>
              <a:rPr lang="cs-CZ" dirty="0" err="1"/>
              <a:t>Hesses</a:t>
            </a:r>
            <a:r>
              <a:rPr lang="cs-CZ" dirty="0"/>
              <a:t> </a:t>
            </a:r>
            <a:r>
              <a:rPr lang="cs-CZ" dirty="0" err="1"/>
              <a:t>Autobiographie</a:t>
            </a:r>
            <a:r>
              <a:rPr lang="cs-CZ" dirty="0"/>
              <a:t> </a:t>
            </a:r>
            <a:r>
              <a:rPr lang="cs-CZ" dirty="0" err="1"/>
              <a:t>und</a:t>
            </a:r>
            <a:r>
              <a:rPr lang="cs-CZ" dirty="0"/>
              <a:t> </a:t>
            </a:r>
            <a:r>
              <a:rPr lang="cs-CZ" dirty="0" err="1"/>
              <a:t>die</a:t>
            </a:r>
            <a:r>
              <a:rPr lang="cs-CZ" dirty="0"/>
              <a:t> </a:t>
            </a:r>
            <a:r>
              <a:rPr lang="cs-CZ" dirty="0" err="1"/>
              <a:t>Regeln</a:t>
            </a:r>
            <a:r>
              <a:rPr lang="cs-CZ" dirty="0"/>
              <a:t> des </a:t>
            </a:r>
            <a:r>
              <a:rPr lang="cs-CZ" dirty="0" err="1"/>
              <a:t>Genres</a:t>
            </a:r>
            <a:r>
              <a:rPr lang="cs-CZ" dirty="0"/>
              <a:t>?</a:t>
            </a:r>
          </a:p>
          <a:p>
            <a:r>
              <a:rPr lang="cs-CZ" dirty="0" err="1"/>
              <a:t>Intertextuelle</a:t>
            </a:r>
            <a:r>
              <a:rPr lang="cs-CZ" dirty="0"/>
              <a:t> </a:t>
            </a:r>
            <a:r>
              <a:rPr lang="cs-CZ" dirty="0" err="1"/>
              <a:t>Hinweise</a:t>
            </a:r>
            <a:r>
              <a:rPr lang="cs-CZ" dirty="0"/>
              <a:t>…</a:t>
            </a:r>
          </a:p>
          <a:p>
            <a:r>
              <a:rPr lang="cs-CZ" dirty="0" err="1"/>
              <a:t>Wie</a:t>
            </a:r>
            <a:r>
              <a:rPr lang="cs-CZ" dirty="0"/>
              <a:t> </a:t>
            </a:r>
            <a:r>
              <a:rPr lang="cs-CZ" dirty="0" err="1"/>
              <a:t>ist</a:t>
            </a:r>
            <a:r>
              <a:rPr lang="cs-CZ" dirty="0"/>
              <a:t> </a:t>
            </a:r>
            <a:r>
              <a:rPr lang="cs-CZ" dirty="0" err="1"/>
              <a:t>die</a:t>
            </a:r>
            <a:r>
              <a:rPr lang="cs-CZ" dirty="0"/>
              <a:t> </a:t>
            </a:r>
            <a:r>
              <a:rPr lang="cs-CZ" dirty="0" err="1"/>
              <a:t>Geburt</a:t>
            </a:r>
            <a:r>
              <a:rPr lang="cs-CZ" dirty="0"/>
              <a:t> </a:t>
            </a:r>
            <a:r>
              <a:rPr lang="cs-CZ" dirty="0" err="1"/>
              <a:t>und</a:t>
            </a:r>
            <a:r>
              <a:rPr lang="cs-CZ" dirty="0"/>
              <a:t> der </a:t>
            </a:r>
            <a:r>
              <a:rPr lang="cs-CZ" dirty="0" err="1"/>
              <a:t>Tod</a:t>
            </a:r>
            <a:r>
              <a:rPr lang="cs-CZ" dirty="0"/>
              <a:t> des </a:t>
            </a:r>
            <a:r>
              <a:rPr lang="cs-CZ" dirty="0" err="1"/>
              <a:t>Ichs</a:t>
            </a:r>
            <a:r>
              <a:rPr lang="cs-CZ" dirty="0"/>
              <a:t> </a:t>
            </a:r>
            <a:r>
              <a:rPr lang="cs-CZ" dirty="0" err="1"/>
              <a:t>dargestellt</a:t>
            </a:r>
            <a:r>
              <a:rPr lang="cs-CZ" dirty="0"/>
              <a:t>?</a:t>
            </a:r>
          </a:p>
          <a:p>
            <a:r>
              <a:rPr lang="cs-CZ" dirty="0" err="1"/>
              <a:t>Wie</a:t>
            </a:r>
            <a:r>
              <a:rPr lang="cs-CZ" dirty="0"/>
              <a:t> </a:t>
            </a:r>
            <a:r>
              <a:rPr lang="cs-CZ" dirty="0" err="1"/>
              <a:t>ist</a:t>
            </a:r>
            <a:r>
              <a:rPr lang="cs-CZ" dirty="0"/>
              <a:t> </a:t>
            </a:r>
            <a:r>
              <a:rPr lang="cs-CZ" dirty="0" err="1"/>
              <a:t>die</a:t>
            </a:r>
            <a:r>
              <a:rPr lang="cs-CZ" dirty="0"/>
              <a:t> </a:t>
            </a:r>
            <a:r>
              <a:rPr lang="cs-CZ" dirty="0" err="1"/>
              <a:t>Beziehung</a:t>
            </a:r>
            <a:r>
              <a:rPr lang="cs-CZ" dirty="0"/>
              <a:t> des </a:t>
            </a:r>
            <a:r>
              <a:rPr lang="cs-CZ" dirty="0" err="1"/>
              <a:t>Ichs</a:t>
            </a:r>
            <a:r>
              <a:rPr lang="cs-CZ" dirty="0"/>
              <a:t> </a:t>
            </a:r>
            <a:r>
              <a:rPr lang="cs-CZ" dirty="0" err="1"/>
              <a:t>zum</a:t>
            </a:r>
            <a:r>
              <a:rPr lang="cs-CZ" dirty="0"/>
              <a:t> </a:t>
            </a:r>
            <a:r>
              <a:rPr lang="cs-CZ" dirty="0" err="1"/>
              <a:t>Schreiben</a:t>
            </a:r>
            <a:r>
              <a:rPr lang="cs-CZ" dirty="0"/>
              <a:t> (</a:t>
            </a:r>
            <a:r>
              <a:rPr lang="cs-CZ" dirty="0" err="1"/>
              <a:t>Dichten</a:t>
            </a:r>
            <a:r>
              <a:rPr lang="cs-CZ" dirty="0"/>
              <a:t>)?</a:t>
            </a:r>
          </a:p>
          <a:p>
            <a:r>
              <a:rPr lang="cs-CZ" dirty="0" err="1"/>
              <a:t>Wie</a:t>
            </a:r>
            <a:r>
              <a:rPr lang="cs-CZ" dirty="0"/>
              <a:t> </a:t>
            </a:r>
            <a:r>
              <a:rPr lang="cs-CZ" dirty="0" err="1"/>
              <a:t>steht</a:t>
            </a:r>
            <a:r>
              <a:rPr lang="cs-CZ" dirty="0"/>
              <a:t> </a:t>
            </a:r>
            <a:r>
              <a:rPr lang="cs-CZ" dirty="0" err="1"/>
              <a:t>das</a:t>
            </a:r>
            <a:r>
              <a:rPr lang="cs-CZ" dirty="0"/>
              <a:t> </a:t>
            </a:r>
            <a:r>
              <a:rPr lang="cs-CZ" dirty="0" err="1"/>
              <a:t>Ich</a:t>
            </a:r>
            <a:r>
              <a:rPr lang="cs-CZ" dirty="0"/>
              <a:t> </a:t>
            </a:r>
            <a:r>
              <a:rPr lang="cs-CZ" dirty="0" err="1"/>
              <a:t>zur</a:t>
            </a:r>
            <a:r>
              <a:rPr lang="cs-CZ" dirty="0"/>
              <a:t> </a:t>
            </a:r>
            <a:r>
              <a:rPr lang="cs-CZ" dirty="0" err="1"/>
              <a:t>Wirklichkeit</a:t>
            </a:r>
            <a:r>
              <a:rPr lang="cs-CZ" dirty="0"/>
              <a:t>?</a:t>
            </a:r>
          </a:p>
        </p:txBody>
      </p:sp>
    </p:spTree>
    <p:extLst>
      <p:ext uri="{BB962C8B-B14F-4D97-AF65-F5344CB8AC3E}">
        <p14:creationId xmlns:p14="http://schemas.microsoft.com/office/powerpoint/2010/main" val="2277928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Die </a:t>
            </a:r>
            <a:r>
              <a:rPr lang="cs-CZ" dirty="0" err="1"/>
              <a:t>Moderne</a:t>
            </a:r>
            <a:r>
              <a:rPr lang="cs-CZ" dirty="0"/>
              <a:t> - </a:t>
            </a:r>
            <a:r>
              <a:rPr lang="cs-CZ" dirty="0" err="1"/>
              <a:t>Grundcharakteristik</a:t>
            </a:r>
            <a:endParaRPr lang="cs-CZ" dirty="0"/>
          </a:p>
        </p:txBody>
      </p:sp>
      <p:sp>
        <p:nvSpPr>
          <p:cNvPr id="3" name="Zástupný symbol pro obsah 2"/>
          <p:cNvSpPr>
            <a:spLocks noGrp="1"/>
          </p:cNvSpPr>
          <p:nvPr>
            <p:ph idx="1"/>
          </p:nvPr>
        </p:nvSpPr>
        <p:spPr/>
        <p:txBody>
          <a:bodyPr>
            <a:normAutofit fontScale="47500" lnSpcReduction="20000"/>
          </a:bodyPr>
          <a:lstStyle/>
          <a:p>
            <a:r>
              <a:rPr lang="de-DE" dirty="0"/>
              <a:t>Der Terminus Moderne wird nun </a:t>
            </a:r>
            <a:r>
              <a:rPr lang="de-DE" spc="300" dirty="0"/>
              <a:t>programmatisch</a:t>
            </a:r>
            <a:r>
              <a:rPr lang="de-DE" dirty="0"/>
              <a:t> im Sinne von </a:t>
            </a:r>
            <a:r>
              <a:rPr lang="de-DE" u="sng" spc="300" dirty="0"/>
              <a:t>gegenwärtig statt vorherig</a:t>
            </a:r>
            <a:r>
              <a:rPr lang="de-DE" dirty="0"/>
              <a:t>, </a:t>
            </a:r>
            <a:r>
              <a:rPr lang="de-DE" u="sng" dirty="0"/>
              <a:t>aktuel</a:t>
            </a:r>
            <a:r>
              <a:rPr lang="de-DE" dirty="0"/>
              <a:t>l statt verbraucht und überholt verwendet; jegliche Traditionsverbundenheit wird entschieden zurückgewiesen. Im Anschluss an diese &lt;</a:t>
            </a:r>
            <a:r>
              <a:rPr lang="de-DE" u="sng" dirty="0"/>
              <a:t>passatische Haltung der Avantgarde</a:t>
            </a:r>
            <a:r>
              <a:rPr lang="de-DE" dirty="0"/>
              <a:t>&gt; öffnen sich die bildnerischen und literarischen Künste in ihrem Umfeld </a:t>
            </a:r>
            <a:r>
              <a:rPr lang="de-DE" spc="300" dirty="0"/>
              <a:t>für die industrialisierte Welt </a:t>
            </a:r>
            <a:r>
              <a:rPr lang="de-DE" dirty="0"/>
              <a:t>und deren neue Medien – ein Prozess, an den sich eng die Vorstellung knüpft, </a:t>
            </a:r>
            <a:r>
              <a:rPr lang="de-DE" u="sng" dirty="0"/>
              <a:t>über alle vergangene Kultur und Kulturen in Form der Intertextualität frei verfüge</a:t>
            </a:r>
            <a:r>
              <a:rPr lang="cs-CZ" u="sng" dirty="0"/>
              <a:t>n</a:t>
            </a:r>
            <a:r>
              <a:rPr lang="de-DE" u="sng" dirty="0"/>
              <a:t> zu können</a:t>
            </a:r>
            <a:r>
              <a:rPr lang="de-DE" dirty="0"/>
              <a:t>: Diese alternative </a:t>
            </a:r>
            <a:r>
              <a:rPr lang="de-DE" spc="300" dirty="0"/>
              <a:t>Geste des souveränen Verfügens</a:t>
            </a:r>
            <a:r>
              <a:rPr lang="de-DE" dirty="0"/>
              <a:t> über den kulturellen Gesamttext und über die kulturelle, auch die literarische Tradition, ist ein prägnantes, vermutlich noch zu wenig beachtetes Merkmal der avantgardistischen Modernekonzeption, dass schließlich </a:t>
            </a:r>
            <a:r>
              <a:rPr lang="de-DE" u="sng" dirty="0"/>
              <a:t>in der Postmoderne spielerisch weitergeführt </a:t>
            </a:r>
            <a:r>
              <a:rPr lang="de-DE" dirty="0"/>
              <a:t>wird. Der damit einhergehenden Ausweitung des Werkbegriffs ist jedoch abzulesen, dass die industrialisierte Moderne und industrielle Epoche nach 1900 beginnen, ihre eigene Ästhetik freizusetzen: eine Ästhetik, die sich leiten lässt von einer Allianz zwischen Kunst und Industrie, und das heißt letztlich auch von ästhetischen und gesellschaftlicher Moderne. [...]Damit ist die Basis der Avantgarde-Literatur und so zugleich der dem Ästhetizismus der Jahrhundertwende entgegengesetzte Entwurf einer nicht-autonomen Kunst der  Moderne umrissen: es handelt sich hierbei um eine heteronom gedachte </a:t>
            </a:r>
            <a:r>
              <a:rPr lang="de-DE" u="sng" spc="300" dirty="0"/>
              <a:t>Poetik des Fragments, </a:t>
            </a:r>
            <a:r>
              <a:rPr lang="de-DE" dirty="0"/>
              <a:t>in der die »ästhetische Idee des Simultanen« und Fragmentarischen dominiert und die in Simultan- und Reihungsstil, </a:t>
            </a:r>
            <a:r>
              <a:rPr lang="de-DE" u="sng" spc="300" dirty="0"/>
              <a:t>filmische</a:t>
            </a:r>
            <a:r>
              <a:rPr lang="cs-CZ" u="sng" spc="300"/>
              <a:t>r</a:t>
            </a:r>
            <a:r>
              <a:rPr lang="de-DE" u="sng" spc="300"/>
              <a:t> </a:t>
            </a:r>
            <a:r>
              <a:rPr lang="de-DE" u="sng" spc="300" dirty="0"/>
              <a:t>Schreibweise</a:t>
            </a:r>
            <a:r>
              <a:rPr lang="de-DE" dirty="0"/>
              <a:t>, </a:t>
            </a:r>
            <a:r>
              <a:rPr lang="de-DE" u="sng" dirty="0" err="1"/>
              <a:t>Dokumentarismus</a:t>
            </a:r>
            <a:r>
              <a:rPr lang="de-DE" u="sng" dirty="0"/>
              <a:t> </a:t>
            </a:r>
            <a:r>
              <a:rPr lang="de-DE" dirty="0"/>
              <a:t>und </a:t>
            </a:r>
            <a:r>
              <a:rPr lang="de-DE" u="sng" dirty="0" err="1"/>
              <a:t>amimetischerMontagetechnik</a:t>
            </a:r>
            <a:r>
              <a:rPr lang="de-DE" u="sng" dirty="0"/>
              <a:t> </a:t>
            </a:r>
            <a:r>
              <a:rPr lang="de-DE" dirty="0"/>
              <a:t>ihre konkrete Realisationsformen findet. Jene schon von Baudelaire als Kennzeichen der Moderne benannten </a:t>
            </a:r>
            <a:r>
              <a:rPr lang="de-DE" u="sng" dirty="0"/>
              <a:t>Komponenten des Vorüberziehenden, Flüchtigen, Entschwindenden und Zufälligen</a:t>
            </a:r>
            <a:r>
              <a:rPr lang="de-DE" dirty="0"/>
              <a:t>, </a:t>
            </a:r>
            <a:r>
              <a:rPr lang="de-DE" u="sng" dirty="0"/>
              <a:t>Unüberschaubaren und Undurchschaubaren </a:t>
            </a:r>
            <a:r>
              <a:rPr lang="de-DE" dirty="0"/>
              <a:t>erlangen Bedeutung und damit zugleich kleinere Einheiten, eben das Fragment, konkret als Gesprächsfetzen, ausschnitthafte Eindrücke, Wahrnehmungspartikel, die der aktuellen Alltagsrealität entnommen sind</a:t>
            </a:r>
            <a:r>
              <a:rPr lang="cs-CZ"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F3498937-05F5-32A9-2A39-7F7F246133C7}"/>
              </a:ext>
            </a:extLst>
          </p:cNvPr>
          <p:cNvSpPr>
            <a:spLocks noGrp="1"/>
          </p:cNvSpPr>
          <p:nvPr>
            <p:ph type="title"/>
          </p:nvPr>
        </p:nvSpPr>
        <p:spPr>
          <a:xfrm>
            <a:off x="457200" y="274638"/>
            <a:ext cx="8229600" cy="1143000"/>
          </a:xfrm>
        </p:spPr>
        <p:txBody>
          <a:bodyPr>
            <a:normAutofit fontScale="90000"/>
          </a:bodyPr>
          <a:lstStyle/>
          <a:p>
            <a:r>
              <a:rPr lang="cs-CZ" b="1" dirty="0"/>
              <a:t>R</a:t>
            </a:r>
            <a:r>
              <a:rPr lang="de-DE" b="1" dirty="0" err="1"/>
              <a:t>aoul</a:t>
            </a:r>
            <a:r>
              <a:rPr lang="de-DE" b="1" dirty="0"/>
              <a:t> Hausmann: </a:t>
            </a:r>
            <a:r>
              <a:rPr lang="de-DE" b="1" i="1" dirty="0"/>
              <a:t>Der Geist unserer Zeit</a:t>
            </a:r>
            <a:r>
              <a:rPr lang="de-DE" b="1" dirty="0"/>
              <a:t>(1920)</a:t>
            </a:r>
            <a:br>
              <a:rPr lang="de-DE" b="1" dirty="0"/>
            </a:br>
            <a:endParaRPr lang="en-US" dirty="0"/>
          </a:p>
        </p:txBody>
      </p:sp>
      <p:pic>
        <p:nvPicPr>
          <p:cNvPr id="5" name="Zástupný obsah 4" descr="Obsah obrázku zeď, interiér&#10;&#10;Popis byl vytvořen automaticky">
            <a:extLst>
              <a:ext uri="{FF2B5EF4-FFF2-40B4-BE49-F238E27FC236}">
                <a16:creationId xmlns:a16="http://schemas.microsoft.com/office/drawing/2014/main" id="{BFE7DBF0-5E92-7C8A-BDEC-9DCAE6C1DCA0}"/>
              </a:ext>
            </a:extLst>
          </p:cNvPr>
          <p:cNvPicPr>
            <a:picLocks noGrp="1" noChangeAspect="1"/>
          </p:cNvPicPr>
          <p:nvPr>
            <p:ph sz="half" idx="1"/>
          </p:nvPr>
        </p:nvPicPr>
        <p:blipFill rotWithShape="1">
          <a:blip r:embed="rId2">
            <a:extLst>
              <a:ext uri="{28A0092B-C50C-407E-A947-70E740481C1C}">
                <a14:useLocalDpi xmlns:a14="http://schemas.microsoft.com/office/drawing/2010/main" val="0"/>
              </a:ext>
            </a:extLst>
          </a:blip>
          <a:srcRect t="17999" r="1" b="1"/>
          <a:stretch/>
        </p:blipFill>
        <p:spPr>
          <a:xfrm>
            <a:off x="457200" y="1600201"/>
            <a:ext cx="3816510" cy="4277072"/>
          </a:xfrm>
          <a:noFill/>
        </p:spPr>
      </p:pic>
      <p:sp>
        <p:nvSpPr>
          <p:cNvPr id="12" name="Content Placeholder 3">
            <a:extLst>
              <a:ext uri="{FF2B5EF4-FFF2-40B4-BE49-F238E27FC236}">
                <a16:creationId xmlns:a16="http://schemas.microsoft.com/office/drawing/2014/main" id="{03463740-70EE-7971-FC4E-2636C02BDB41}"/>
              </a:ext>
            </a:extLst>
          </p:cNvPr>
          <p:cNvSpPr>
            <a:spLocks noGrp="1"/>
          </p:cNvSpPr>
          <p:nvPr>
            <p:ph sz="half" idx="2"/>
          </p:nvPr>
        </p:nvSpPr>
        <p:spPr>
          <a:xfrm>
            <a:off x="4273710" y="1600200"/>
            <a:ext cx="4413090" cy="4637112"/>
          </a:xfrm>
        </p:spPr>
        <p:txBody>
          <a:bodyPr>
            <a:normAutofit fontScale="55000" lnSpcReduction="20000"/>
          </a:bodyPr>
          <a:lstStyle/>
          <a:p>
            <a:r>
              <a:rPr lang="de-DE" dirty="0"/>
              <a:t>Diese mechanische Kopfmontage ist sicherlich Hausmanns berühmtestes Werk aus der Dada-Zeit. Historiker glauben, dass das Werk die Desillusionierung darstellt, die Hausmann angesichts der Unfähigkeit der deutschen Regierung empfand, Veränderungen zum Wohle der Nation vorzunehmen. Die Skulptur besteht aus einer hölzernen Hutmacherpuppe, an der verschiedene Gegenstände befestigt sind, darunter ein Maßband, ein Schmuckkästchen, ein Lineal, Kameraknöpfe aus Messing, ein Schreibmaschinenrad, ein altes Portemonnaie und ein undichter Teleskopbecher.</a:t>
            </a:r>
          </a:p>
          <a:p>
            <a:r>
              <a:rPr lang="de-DE" dirty="0"/>
              <a:t>Die Verwendung des hölzernen Kopfes spiegelt Hausmanns Haltung gegenüber dem typischen Menschen in einer korrupten Gesellschaft wider, der nur die Fähigkeit hatte, was der Zufall an der Außenseite seines Kopfes kleben ließ. Das Gehirn dieser Menschen, so Haussmann, bleibt leer. Hausmann kritisiert die Unfähigkeit zur Subtilität oder zum kritischen Denken und stellt diese Bürger als engstirnige Dummköpfe mit blinder Automatisierung dar.</a:t>
            </a:r>
          </a:p>
          <a:p>
            <a:endParaRPr lang="en-US" dirty="0"/>
          </a:p>
        </p:txBody>
      </p:sp>
      <p:sp>
        <p:nvSpPr>
          <p:cNvPr id="6" name="Zástupný symbol pro zápatí 5">
            <a:extLst>
              <a:ext uri="{FF2B5EF4-FFF2-40B4-BE49-F238E27FC236}">
                <a16:creationId xmlns:a16="http://schemas.microsoft.com/office/drawing/2014/main" id="{C3DA6A8D-2807-7FB2-1F46-0F2EB908C806}"/>
              </a:ext>
            </a:extLst>
          </p:cNvPr>
          <p:cNvSpPr>
            <a:spLocks noGrp="1"/>
          </p:cNvSpPr>
          <p:nvPr>
            <p:ph type="ftr" sz="quarter" idx="11"/>
          </p:nvPr>
        </p:nvSpPr>
        <p:spPr>
          <a:xfrm>
            <a:off x="-108520" y="6356350"/>
            <a:ext cx="9001000" cy="365125"/>
          </a:xfrm>
        </p:spPr>
        <p:txBody>
          <a:bodyPr/>
          <a:lstStyle/>
          <a:p>
            <a:r>
              <a:rPr lang="cs-CZ" dirty="0" err="1"/>
              <a:t>Quelle</a:t>
            </a:r>
            <a:r>
              <a:rPr lang="cs-CZ" dirty="0"/>
              <a:t>: https://malen-lernen.org/dadaismus/?__cf_chl_tk=NioBUWrNM3eznR4hNTjEC93K4Nm9NMXSFAKWGEInJx8-1676575186-0-gaNycGzNCeU#Raoul_Hausmann_Der_Geist_unserer_Zeit1920</a:t>
            </a:r>
          </a:p>
        </p:txBody>
      </p:sp>
    </p:spTree>
    <p:extLst>
      <p:ext uri="{BB962C8B-B14F-4D97-AF65-F5344CB8AC3E}">
        <p14:creationId xmlns:p14="http://schemas.microsoft.com/office/powerpoint/2010/main" val="4176813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a:t>Sprachkrise</a:t>
            </a:r>
            <a:r>
              <a:rPr lang="cs-CZ" dirty="0"/>
              <a:t> </a:t>
            </a:r>
            <a:r>
              <a:rPr lang="cs-CZ" dirty="0" err="1"/>
              <a:t>und</a:t>
            </a:r>
            <a:r>
              <a:rPr lang="cs-CZ" dirty="0"/>
              <a:t> </a:t>
            </a:r>
            <a:r>
              <a:rPr lang="cs-CZ" dirty="0" err="1"/>
              <a:t>Subjektkrise</a:t>
            </a:r>
            <a:r>
              <a:rPr lang="cs-CZ" dirty="0"/>
              <a:t> in der </a:t>
            </a:r>
            <a:r>
              <a:rPr lang="cs-CZ" dirty="0" err="1"/>
              <a:t>Moderne</a:t>
            </a:r>
            <a:endParaRPr lang="cs-CZ" dirty="0"/>
          </a:p>
        </p:txBody>
      </p:sp>
      <p:sp>
        <p:nvSpPr>
          <p:cNvPr id="3" name="Podnadpis 2"/>
          <p:cNvSpPr>
            <a:spLocks noGrp="1"/>
          </p:cNvSpPr>
          <p:nvPr>
            <p:ph type="subTitle" idx="1"/>
          </p:nvPr>
        </p:nvSpPr>
        <p:spPr/>
        <p:txBody>
          <a:bodyPr/>
          <a:lstStyle/>
          <a:p>
            <a:r>
              <a:rPr lang="cs-CZ" dirty="0" err="1"/>
              <a:t>und</a:t>
            </a:r>
            <a:r>
              <a:rPr lang="cs-CZ" dirty="0"/>
              <a:t> </a:t>
            </a:r>
            <a:r>
              <a:rPr lang="cs-CZ" dirty="0" err="1"/>
              <a:t>Prager</a:t>
            </a:r>
            <a:r>
              <a:rPr lang="cs-CZ" dirty="0"/>
              <a:t> </a:t>
            </a:r>
            <a:r>
              <a:rPr lang="cs-CZ" dirty="0" err="1"/>
              <a:t>deutsche</a:t>
            </a:r>
            <a:r>
              <a:rPr lang="cs-CZ" dirty="0"/>
              <a:t> Literatur </a:t>
            </a:r>
            <a:r>
              <a:rPr lang="cs-CZ" dirty="0" err="1"/>
              <a:t>und</a:t>
            </a:r>
            <a:r>
              <a:rPr lang="cs-CZ" dirty="0"/>
              <a:t> </a:t>
            </a:r>
            <a:r>
              <a:rPr lang="cs-CZ" dirty="0" err="1"/>
              <a:t>Neue</a:t>
            </a:r>
            <a:r>
              <a:rPr lang="cs-CZ" dirty="0"/>
              <a:t> </a:t>
            </a:r>
            <a:r>
              <a:rPr lang="cs-CZ" dirty="0" err="1"/>
              <a:t>Sachlichkeit</a:t>
            </a:r>
            <a:r>
              <a:rPr lang="cs-CZ" dirty="0"/>
              <a:t> </a:t>
            </a:r>
            <a:r>
              <a:rPr lang="cs-CZ" dirty="0" err="1"/>
              <a:t>und</a:t>
            </a:r>
            <a:r>
              <a:rPr lang="cs-CZ" dirty="0"/>
              <a:t> </a:t>
            </a:r>
            <a:r>
              <a:rPr lang="cs-CZ" dirty="0" err="1"/>
              <a:t>Sprachspiele</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Sprachskepsis</a:t>
            </a:r>
            <a:endParaRPr lang="cs-CZ" dirty="0"/>
          </a:p>
        </p:txBody>
      </p:sp>
      <p:sp>
        <p:nvSpPr>
          <p:cNvPr id="3" name="Zástupný symbol pro obsah 2"/>
          <p:cNvSpPr>
            <a:spLocks noGrp="1"/>
          </p:cNvSpPr>
          <p:nvPr>
            <p:ph idx="1"/>
          </p:nvPr>
        </p:nvSpPr>
        <p:spPr/>
        <p:txBody>
          <a:bodyPr>
            <a:normAutofit fontScale="70000" lnSpcReduction="20000"/>
          </a:bodyPr>
          <a:lstStyle/>
          <a:p>
            <a:pPr>
              <a:buNone/>
            </a:pPr>
            <a:r>
              <a:rPr lang="de-DE" dirty="0"/>
              <a:t>Allgemeine Sprachskepsis um die Jahrhundertwende: </a:t>
            </a:r>
            <a:endParaRPr lang="cs-CZ" dirty="0"/>
          </a:p>
          <a:p>
            <a:r>
              <a:rPr lang="de-DE" dirty="0"/>
              <a:t>	- Rilke: Malte </a:t>
            </a:r>
            <a:r>
              <a:rPr lang="de-DE" dirty="0" err="1"/>
              <a:t>Laurids</a:t>
            </a:r>
            <a:r>
              <a:rPr lang="de-DE" dirty="0"/>
              <a:t> </a:t>
            </a:r>
            <a:r>
              <a:rPr lang="de-DE" dirty="0" err="1"/>
              <a:t>Brigge</a:t>
            </a:r>
            <a:endParaRPr lang="cs-CZ" dirty="0"/>
          </a:p>
          <a:p>
            <a:r>
              <a:rPr lang="de-DE" dirty="0"/>
              <a:t>	- Benn: Frühe Gedichte</a:t>
            </a:r>
            <a:endParaRPr lang="cs-CZ" dirty="0"/>
          </a:p>
          <a:p>
            <a:r>
              <a:rPr lang="de-DE" dirty="0"/>
              <a:t>	- Tagebücher Kafkas</a:t>
            </a:r>
            <a:endParaRPr lang="cs-CZ" dirty="0"/>
          </a:p>
          <a:p>
            <a:r>
              <a:rPr lang="cs-CZ" dirty="0" err="1"/>
              <a:t>Absenz</a:t>
            </a:r>
            <a:r>
              <a:rPr lang="cs-CZ" dirty="0"/>
              <a:t> der </a:t>
            </a:r>
            <a:r>
              <a:rPr lang="cs-CZ" dirty="0" err="1"/>
              <a:t>Eindeutigkeit</a:t>
            </a:r>
            <a:endParaRPr lang="cs-CZ" dirty="0"/>
          </a:p>
          <a:p>
            <a:r>
              <a:rPr lang="de-DE" dirty="0"/>
              <a:t>Die Zuordnung </a:t>
            </a:r>
            <a:r>
              <a:rPr lang="cs-CZ" dirty="0"/>
              <a:t> Ding – </a:t>
            </a:r>
            <a:r>
              <a:rPr lang="cs-CZ" dirty="0" err="1"/>
              <a:t>Wort</a:t>
            </a:r>
            <a:r>
              <a:rPr lang="cs-CZ" dirty="0"/>
              <a:t> </a:t>
            </a:r>
            <a:r>
              <a:rPr lang="de-DE" dirty="0"/>
              <a:t>ist nur eine Sache der Konvention →</a:t>
            </a:r>
            <a:endParaRPr lang="cs-CZ" dirty="0"/>
          </a:p>
          <a:p>
            <a:r>
              <a:rPr lang="de-DE" dirty="0"/>
              <a:t>Problem: wenn die Konvention nicht funktioniert, jeder versteht etwas anderes, die Worte verlieren ihre Bedeutung</a:t>
            </a:r>
            <a:endParaRPr lang="cs-CZ" dirty="0"/>
          </a:p>
          <a:p>
            <a:r>
              <a:rPr lang="de-DE" dirty="0"/>
              <a:t>Entfremdungserfahrung</a:t>
            </a:r>
            <a:endParaRPr lang="cs-CZ" dirty="0"/>
          </a:p>
          <a:p>
            <a:r>
              <a:rPr lang="de-DE" dirty="0"/>
              <a:t>Zu den Worten, die die größten Probleme vorbereiten gehören die Worte: Ich, Individuum, Subjekt</a:t>
            </a:r>
            <a:endParaRPr lang="cs-CZ" dirty="0"/>
          </a:p>
          <a:p>
            <a:r>
              <a:rPr lang="de-DE" dirty="0"/>
              <a:t>→ Subjektkrise in der Moderne</a:t>
            </a:r>
            <a:endParaRPr lang="cs-CZ" dirty="0"/>
          </a:p>
          <a:p>
            <a:endParaRPr lang="cs-CZ" dirty="0"/>
          </a:p>
          <a:p>
            <a:endParaRPr lang="cs-CZ" dirty="0"/>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Zu</a:t>
            </a:r>
            <a:r>
              <a:rPr lang="cs-CZ" dirty="0"/>
              <a:t> </a:t>
            </a:r>
            <a:r>
              <a:rPr lang="cs-CZ" dirty="0" err="1"/>
              <a:t>Chandos</a:t>
            </a:r>
            <a:r>
              <a:rPr lang="cs-CZ" dirty="0"/>
              <a:t>-</a:t>
            </a:r>
            <a:r>
              <a:rPr lang="cs-CZ" dirty="0" err="1"/>
              <a:t>Brief</a:t>
            </a:r>
            <a:endParaRPr lang="cs-CZ" dirty="0"/>
          </a:p>
        </p:txBody>
      </p:sp>
      <p:sp>
        <p:nvSpPr>
          <p:cNvPr id="3" name="Zástupný symbol pro obsah 2"/>
          <p:cNvSpPr>
            <a:spLocks noGrp="1"/>
          </p:cNvSpPr>
          <p:nvPr>
            <p:ph idx="1"/>
          </p:nvPr>
        </p:nvSpPr>
        <p:spPr/>
        <p:txBody>
          <a:bodyPr/>
          <a:lstStyle/>
          <a:p>
            <a:pPr>
              <a:buNone/>
            </a:pPr>
            <a:r>
              <a:rPr lang="cs-CZ" dirty="0"/>
              <a:t>- </a:t>
            </a:r>
            <a:r>
              <a:rPr lang="cs-CZ" dirty="0" err="1"/>
              <a:t>Warum</a:t>
            </a:r>
            <a:r>
              <a:rPr lang="cs-CZ" dirty="0"/>
              <a:t> </a:t>
            </a:r>
            <a:r>
              <a:rPr lang="cs-CZ" dirty="0" err="1"/>
              <a:t>an</a:t>
            </a:r>
            <a:r>
              <a:rPr lang="cs-CZ" dirty="0"/>
              <a:t> </a:t>
            </a:r>
            <a:r>
              <a:rPr lang="cs-CZ" dirty="0" err="1"/>
              <a:t>Francis</a:t>
            </a:r>
            <a:r>
              <a:rPr lang="cs-CZ" dirty="0"/>
              <a:t> </a:t>
            </a:r>
            <a:r>
              <a:rPr lang="cs-CZ" dirty="0" err="1"/>
              <a:t>Bacon</a:t>
            </a:r>
            <a:r>
              <a:rPr lang="cs-CZ" dirty="0"/>
              <a:t>? </a:t>
            </a:r>
            <a:r>
              <a:rPr lang="cs-CZ" dirty="0" err="1"/>
              <a:t>Bacons</a:t>
            </a:r>
            <a:r>
              <a:rPr lang="cs-CZ" dirty="0"/>
              <a:t> </a:t>
            </a:r>
            <a:r>
              <a:rPr lang="cs-CZ" dirty="0" err="1"/>
              <a:t>Idolen</a:t>
            </a:r>
            <a:r>
              <a:rPr lang="cs-CZ" dirty="0"/>
              <a:t>-</a:t>
            </a:r>
            <a:r>
              <a:rPr lang="cs-CZ" dirty="0" err="1"/>
              <a:t>Lehre</a:t>
            </a:r>
            <a:r>
              <a:rPr lang="cs-CZ" dirty="0"/>
              <a:t> </a:t>
            </a:r>
            <a:r>
              <a:rPr lang="cs-CZ" dirty="0" err="1"/>
              <a:t>und</a:t>
            </a:r>
            <a:r>
              <a:rPr lang="cs-CZ" dirty="0"/>
              <a:t> </a:t>
            </a:r>
            <a:r>
              <a:rPr lang="cs-CZ" dirty="0" err="1"/>
              <a:t>seine</a:t>
            </a:r>
            <a:r>
              <a:rPr lang="cs-CZ" dirty="0"/>
              <a:t> </a:t>
            </a:r>
            <a:r>
              <a:rPr lang="cs-CZ" dirty="0" err="1"/>
              <a:t>Erkenntniskritik</a:t>
            </a:r>
            <a:r>
              <a:rPr lang="cs-CZ" dirty="0"/>
              <a:t>:</a:t>
            </a:r>
          </a:p>
          <a:p>
            <a:pPr>
              <a:buNone/>
            </a:pPr>
            <a:r>
              <a:rPr lang="cs-CZ" dirty="0"/>
              <a:t>	</a:t>
            </a:r>
            <a:r>
              <a:rPr lang="cs-CZ" dirty="0" err="1"/>
              <a:t>idola</a:t>
            </a:r>
            <a:r>
              <a:rPr lang="cs-CZ" dirty="0"/>
              <a:t> </a:t>
            </a:r>
            <a:r>
              <a:rPr lang="cs-CZ" dirty="0" err="1"/>
              <a:t>fori</a:t>
            </a:r>
            <a:r>
              <a:rPr lang="cs-CZ" dirty="0"/>
              <a:t> – </a:t>
            </a:r>
            <a:r>
              <a:rPr lang="cs-CZ" dirty="0" err="1"/>
              <a:t>sterotypisierte</a:t>
            </a:r>
            <a:r>
              <a:rPr lang="cs-CZ" dirty="0"/>
              <a:t> </a:t>
            </a:r>
            <a:r>
              <a:rPr lang="cs-CZ" dirty="0" err="1"/>
              <a:t>Begriffe</a:t>
            </a:r>
            <a:endParaRPr lang="cs-CZ" dirty="0"/>
          </a:p>
          <a:p>
            <a:pPr>
              <a:buFontTx/>
              <a:buChar char="-"/>
            </a:pPr>
            <a:r>
              <a:rPr lang="cs-CZ" dirty="0" err="1"/>
              <a:t>Spiel</a:t>
            </a:r>
            <a:r>
              <a:rPr lang="cs-CZ" dirty="0"/>
              <a:t> der </a:t>
            </a:r>
            <a:r>
              <a:rPr lang="cs-CZ" dirty="0" err="1"/>
              <a:t>Uneigentlichkeit</a:t>
            </a:r>
            <a:endParaRPr lang="cs-CZ" dirty="0"/>
          </a:p>
          <a:p>
            <a:pPr>
              <a:buFontTx/>
              <a:buChar char="-"/>
            </a:pPr>
            <a:r>
              <a:rPr lang="cs-CZ" dirty="0" err="1"/>
              <a:t>Wie</a:t>
            </a:r>
            <a:r>
              <a:rPr lang="cs-CZ" dirty="0"/>
              <a:t> </a:t>
            </a:r>
            <a:r>
              <a:rPr lang="cs-CZ" dirty="0" err="1"/>
              <a:t>zeigt</a:t>
            </a:r>
            <a:r>
              <a:rPr lang="cs-CZ" dirty="0"/>
              <a:t> </a:t>
            </a:r>
            <a:r>
              <a:rPr lang="cs-CZ" dirty="0" err="1"/>
              <a:t>sich</a:t>
            </a:r>
            <a:r>
              <a:rPr lang="cs-CZ" dirty="0"/>
              <a:t> </a:t>
            </a:r>
            <a:r>
              <a:rPr lang="cs-CZ" dirty="0" err="1"/>
              <a:t>die</a:t>
            </a:r>
            <a:r>
              <a:rPr lang="cs-CZ" dirty="0"/>
              <a:t> </a:t>
            </a:r>
            <a:r>
              <a:rPr lang="cs-CZ" dirty="0" err="1"/>
              <a:t>Sprachkrise</a:t>
            </a:r>
            <a:r>
              <a:rPr lang="cs-CZ" dirty="0"/>
              <a:t> der </a:t>
            </a:r>
            <a:r>
              <a:rPr lang="cs-CZ" dirty="0" err="1"/>
              <a:t>Moderne</a:t>
            </a:r>
            <a:r>
              <a:rPr lang="cs-CZ" dirty="0"/>
              <a:t> in </a:t>
            </a:r>
            <a:r>
              <a:rPr lang="cs-CZ" dirty="0" err="1"/>
              <a:t>diesem</a:t>
            </a:r>
            <a:r>
              <a:rPr lang="cs-CZ" dirty="0"/>
              <a:t> Text?</a:t>
            </a:r>
          </a:p>
          <a:p>
            <a:pPr>
              <a:buFontTx/>
              <a:buChar char="-"/>
            </a:pPr>
            <a:r>
              <a:rPr lang="cs-CZ" dirty="0" err="1"/>
              <a:t>Subjektkrise</a:t>
            </a:r>
            <a:r>
              <a:rPr lang="cs-CZ" dirty="0"/>
              <a:t> in </a:t>
            </a:r>
            <a:r>
              <a:rPr lang="cs-CZ" dirty="0" err="1"/>
              <a:t>diesem</a:t>
            </a:r>
            <a:r>
              <a:rPr lang="cs-CZ" dirty="0"/>
              <a:t> Text?</a:t>
            </a:r>
          </a:p>
        </p:txBody>
      </p:sp>
      <p:pic>
        <p:nvPicPr>
          <p:cNvPr id="4" name="Obrázek 3" descr="bacon.png"/>
          <p:cNvPicPr>
            <a:picLocks noChangeAspect="1"/>
          </p:cNvPicPr>
          <p:nvPr/>
        </p:nvPicPr>
        <p:blipFill>
          <a:blip r:embed="rId2" cstate="print"/>
          <a:stretch>
            <a:fillRect/>
          </a:stretch>
        </p:blipFill>
        <p:spPr>
          <a:xfrm>
            <a:off x="7092280" y="0"/>
            <a:ext cx="1771650" cy="177165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1E6A80-D726-528E-C8E4-B2769B8AC84B}"/>
              </a:ext>
            </a:extLst>
          </p:cNvPr>
          <p:cNvSpPr>
            <a:spLocks noGrp="1"/>
          </p:cNvSpPr>
          <p:nvPr>
            <p:ph type="title"/>
          </p:nvPr>
        </p:nvSpPr>
        <p:spPr/>
        <p:txBody>
          <a:bodyPr/>
          <a:lstStyle/>
          <a:p>
            <a:r>
              <a:rPr lang="cs-CZ" dirty="0" err="1"/>
              <a:t>Yoko</a:t>
            </a:r>
            <a:r>
              <a:rPr lang="cs-CZ" dirty="0"/>
              <a:t> </a:t>
            </a:r>
            <a:r>
              <a:rPr lang="cs-CZ" dirty="0" err="1"/>
              <a:t>Tawada</a:t>
            </a:r>
            <a:r>
              <a:rPr lang="cs-CZ" dirty="0"/>
              <a:t> (1960-)</a:t>
            </a:r>
          </a:p>
        </p:txBody>
      </p:sp>
      <p:sp>
        <p:nvSpPr>
          <p:cNvPr id="3" name="Zástupný obsah 2">
            <a:extLst>
              <a:ext uri="{FF2B5EF4-FFF2-40B4-BE49-F238E27FC236}">
                <a16:creationId xmlns:a16="http://schemas.microsoft.com/office/drawing/2014/main" id="{371BFAF4-C0F9-3F3C-AD39-8873B90358ED}"/>
              </a:ext>
            </a:extLst>
          </p:cNvPr>
          <p:cNvSpPr>
            <a:spLocks noGrp="1"/>
          </p:cNvSpPr>
          <p:nvPr>
            <p:ph sz="half" idx="1"/>
          </p:nvPr>
        </p:nvSpPr>
        <p:spPr/>
        <p:txBody>
          <a:bodyPr>
            <a:normAutofit fontScale="62500" lnSpcReduction="20000"/>
          </a:bodyPr>
          <a:lstStyle/>
          <a:p>
            <a:pPr algn="l"/>
            <a:r>
              <a:rPr lang="de-DE" b="1" i="0" dirty="0">
                <a:solidFill>
                  <a:srgbClr val="000000"/>
                </a:solidFill>
                <a:effectLst/>
                <a:latin typeface="AvenirNext"/>
              </a:rPr>
              <a:t>Die zweite Person Ich</a:t>
            </a:r>
          </a:p>
          <a:p>
            <a:pPr algn="l"/>
            <a:r>
              <a:rPr lang="de-DE" b="0" i="0" dirty="0">
                <a:solidFill>
                  <a:srgbClr val="000000"/>
                </a:solidFill>
                <a:effectLst/>
                <a:latin typeface="AvenirNext"/>
              </a:rPr>
              <a:t>Als ich dich noch siezte,</a:t>
            </a:r>
            <a:br>
              <a:rPr lang="de-DE" b="0" i="0" dirty="0">
                <a:solidFill>
                  <a:srgbClr val="000000"/>
                </a:solidFill>
                <a:effectLst/>
                <a:latin typeface="AvenirNext"/>
              </a:rPr>
            </a:br>
            <a:r>
              <a:rPr lang="de-DE" b="0" i="0" dirty="0">
                <a:solidFill>
                  <a:srgbClr val="000000"/>
                </a:solidFill>
                <a:effectLst/>
                <a:latin typeface="AvenirNext"/>
              </a:rPr>
              <a:t>sagte ich </a:t>
            </a:r>
            <a:r>
              <a:rPr lang="de-DE" b="0" i="1" dirty="0" err="1">
                <a:solidFill>
                  <a:srgbClr val="000000"/>
                </a:solidFill>
                <a:effectLst/>
                <a:latin typeface="AvenirNext"/>
              </a:rPr>
              <a:t>ich</a:t>
            </a:r>
            <a:r>
              <a:rPr lang="de-DE" b="0" i="0" dirty="0">
                <a:solidFill>
                  <a:srgbClr val="000000"/>
                </a:solidFill>
                <a:effectLst/>
                <a:latin typeface="AvenirNext"/>
              </a:rPr>
              <a:t> und meinte damit</a:t>
            </a:r>
            <a:br>
              <a:rPr lang="de-DE" b="0" i="0" dirty="0">
                <a:solidFill>
                  <a:srgbClr val="000000"/>
                </a:solidFill>
                <a:effectLst/>
                <a:latin typeface="AvenirNext"/>
              </a:rPr>
            </a:br>
            <a:r>
              <a:rPr lang="de-DE" b="0" i="0" dirty="0">
                <a:solidFill>
                  <a:srgbClr val="000000"/>
                </a:solidFill>
                <a:effectLst/>
                <a:latin typeface="AvenirNext"/>
              </a:rPr>
              <a:t>mich.</a:t>
            </a:r>
            <a:br>
              <a:rPr lang="de-DE" b="0" i="0" dirty="0">
                <a:solidFill>
                  <a:srgbClr val="000000"/>
                </a:solidFill>
                <a:effectLst/>
                <a:latin typeface="AvenirNext"/>
              </a:rPr>
            </a:br>
            <a:r>
              <a:rPr lang="de-DE" b="0" i="0" dirty="0">
                <a:solidFill>
                  <a:srgbClr val="000000"/>
                </a:solidFill>
                <a:effectLst/>
                <a:latin typeface="AvenirNext"/>
              </a:rPr>
              <a:t>Seit gestern duze ich dich,</a:t>
            </a:r>
            <a:br>
              <a:rPr lang="de-DE" b="0" i="0" dirty="0">
                <a:solidFill>
                  <a:srgbClr val="000000"/>
                </a:solidFill>
                <a:effectLst/>
                <a:latin typeface="AvenirNext"/>
              </a:rPr>
            </a:br>
            <a:r>
              <a:rPr lang="de-DE" b="0" i="0" dirty="0">
                <a:solidFill>
                  <a:srgbClr val="000000"/>
                </a:solidFill>
                <a:effectLst/>
                <a:latin typeface="AvenirNext"/>
              </a:rPr>
              <a:t>weiß aber noch nicht,</a:t>
            </a:r>
            <a:br>
              <a:rPr lang="de-DE" b="0" i="0" dirty="0">
                <a:solidFill>
                  <a:srgbClr val="000000"/>
                </a:solidFill>
                <a:effectLst/>
                <a:latin typeface="AvenirNext"/>
              </a:rPr>
            </a:br>
            <a:r>
              <a:rPr lang="de-DE" b="0" i="0" dirty="0">
                <a:solidFill>
                  <a:srgbClr val="000000"/>
                </a:solidFill>
                <a:effectLst/>
                <a:latin typeface="AvenirNext"/>
              </a:rPr>
              <a:t>wie ich mich umbenennen soll.</a:t>
            </a:r>
          </a:p>
          <a:p>
            <a:endParaRPr lang="cs-CZ" dirty="0"/>
          </a:p>
        </p:txBody>
      </p:sp>
      <p:sp>
        <p:nvSpPr>
          <p:cNvPr id="4" name="Zástupný obsah 3">
            <a:extLst>
              <a:ext uri="{FF2B5EF4-FFF2-40B4-BE49-F238E27FC236}">
                <a16:creationId xmlns:a16="http://schemas.microsoft.com/office/drawing/2014/main" id="{690952B0-C7F2-19B8-56C9-F8931EA35F9F}"/>
              </a:ext>
            </a:extLst>
          </p:cNvPr>
          <p:cNvSpPr>
            <a:spLocks noGrp="1"/>
          </p:cNvSpPr>
          <p:nvPr>
            <p:ph sz="half" idx="2"/>
          </p:nvPr>
        </p:nvSpPr>
        <p:spPr/>
        <p:txBody>
          <a:bodyPr>
            <a:normAutofit fontScale="62500" lnSpcReduction="20000"/>
          </a:bodyPr>
          <a:lstStyle/>
          <a:p>
            <a:pPr algn="l"/>
            <a:r>
              <a:rPr lang="de-DE" b="1" i="0" dirty="0">
                <a:solidFill>
                  <a:srgbClr val="000000"/>
                </a:solidFill>
                <a:effectLst/>
                <a:latin typeface="AvenirNext"/>
              </a:rPr>
              <a:t>Vor einem hellen Vokal</a:t>
            </a:r>
          </a:p>
          <a:p>
            <a:pPr algn="l"/>
            <a:r>
              <a:rPr lang="de-DE" b="0" i="0" dirty="0">
                <a:solidFill>
                  <a:srgbClr val="000000"/>
                </a:solidFill>
                <a:effectLst/>
                <a:latin typeface="AvenirNext"/>
              </a:rPr>
              <a:t>Glei</a:t>
            </a:r>
            <a:r>
              <a:rPr lang="de-DE" b="0" i="1" dirty="0">
                <a:solidFill>
                  <a:srgbClr val="000000"/>
                </a:solidFill>
                <a:effectLst/>
                <a:latin typeface="AvenirNext"/>
              </a:rPr>
              <a:t>ch</a:t>
            </a:r>
            <a:r>
              <a:rPr lang="de-DE" b="0" i="0" dirty="0">
                <a:solidFill>
                  <a:srgbClr val="000000"/>
                </a:solidFill>
                <a:effectLst/>
                <a:latin typeface="AvenirNext"/>
              </a:rPr>
              <a:t> werde ich meinen</a:t>
            </a:r>
            <a:br>
              <a:rPr lang="de-DE" b="0" i="0" dirty="0">
                <a:solidFill>
                  <a:srgbClr val="000000"/>
                </a:solidFill>
                <a:effectLst/>
                <a:latin typeface="AvenirNext"/>
              </a:rPr>
            </a:br>
            <a:r>
              <a:rPr lang="de-DE" b="0" i="0" dirty="0">
                <a:solidFill>
                  <a:srgbClr val="000000"/>
                </a:solidFill>
                <a:effectLst/>
                <a:latin typeface="AvenirNext"/>
              </a:rPr>
              <a:t>Bau</a:t>
            </a:r>
            <a:r>
              <a:rPr lang="de-DE" b="0" i="1" dirty="0">
                <a:solidFill>
                  <a:srgbClr val="000000"/>
                </a:solidFill>
                <a:effectLst/>
                <a:latin typeface="AvenirNext"/>
              </a:rPr>
              <a:t>ch</a:t>
            </a:r>
            <a:r>
              <a:rPr lang="de-DE" b="0" i="0" dirty="0">
                <a:solidFill>
                  <a:srgbClr val="000000"/>
                </a:solidFill>
                <a:effectLst/>
                <a:latin typeface="AvenirNext"/>
              </a:rPr>
              <a:t> zeigen und tanzen an einem</a:t>
            </a:r>
            <a:br>
              <a:rPr lang="de-DE" b="0" i="0" dirty="0">
                <a:solidFill>
                  <a:srgbClr val="000000"/>
                </a:solidFill>
                <a:effectLst/>
                <a:latin typeface="AvenirNext"/>
              </a:rPr>
            </a:br>
            <a:r>
              <a:rPr lang="de-DE" b="0" i="0" dirty="0">
                <a:solidFill>
                  <a:srgbClr val="000000"/>
                </a:solidFill>
                <a:effectLst/>
                <a:latin typeface="AvenirNext"/>
              </a:rPr>
              <a:t>Tei</a:t>
            </a:r>
            <a:r>
              <a:rPr lang="de-DE" b="0" i="1" dirty="0">
                <a:solidFill>
                  <a:srgbClr val="000000"/>
                </a:solidFill>
                <a:effectLst/>
                <a:latin typeface="AvenirNext"/>
              </a:rPr>
              <a:t>ch</a:t>
            </a:r>
            <a:r>
              <a:rPr lang="de-DE" b="0" i="0" dirty="0">
                <a:solidFill>
                  <a:srgbClr val="000000"/>
                </a:solidFill>
                <a:effectLst/>
                <a:latin typeface="AvenirNext"/>
              </a:rPr>
              <a:t> wo eine deutsche</a:t>
            </a:r>
            <a:br>
              <a:rPr lang="de-DE" b="0" i="0" dirty="0">
                <a:solidFill>
                  <a:srgbClr val="000000"/>
                </a:solidFill>
                <a:effectLst/>
                <a:latin typeface="AvenirNext"/>
              </a:rPr>
            </a:br>
            <a:r>
              <a:rPr lang="de-DE" b="0" i="0" dirty="0">
                <a:solidFill>
                  <a:srgbClr val="000000"/>
                </a:solidFill>
                <a:effectLst/>
                <a:latin typeface="AvenirNext"/>
              </a:rPr>
              <a:t>Ei</a:t>
            </a:r>
            <a:r>
              <a:rPr lang="de-DE" b="0" i="1" dirty="0">
                <a:solidFill>
                  <a:srgbClr val="000000"/>
                </a:solidFill>
                <a:effectLst/>
                <a:latin typeface="AvenirNext"/>
              </a:rPr>
              <a:t>ch</a:t>
            </a:r>
            <a:r>
              <a:rPr lang="de-DE" b="0" i="0" dirty="0">
                <a:solidFill>
                  <a:srgbClr val="000000"/>
                </a:solidFill>
                <a:effectLst/>
                <a:latin typeface="AvenirNext"/>
              </a:rPr>
              <a:t>e steht. Ein gottloses</a:t>
            </a:r>
            <a:br>
              <a:rPr lang="de-DE" b="0" i="0" dirty="0">
                <a:solidFill>
                  <a:srgbClr val="000000"/>
                </a:solidFill>
                <a:effectLst/>
                <a:latin typeface="AvenirNext"/>
              </a:rPr>
            </a:br>
            <a:r>
              <a:rPr lang="de-DE" b="0" i="0" dirty="0">
                <a:solidFill>
                  <a:srgbClr val="000000"/>
                </a:solidFill>
                <a:effectLst/>
                <a:latin typeface="AvenirNext"/>
              </a:rPr>
              <a:t>Bu</a:t>
            </a:r>
            <a:r>
              <a:rPr lang="de-DE" b="0" i="1" dirty="0">
                <a:solidFill>
                  <a:srgbClr val="000000"/>
                </a:solidFill>
                <a:effectLst/>
                <a:latin typeface="AvenirNext"/>
              </a:rPr>
              <a:t>ch</a:t>
            </a:r>
            <a:r>
              <a:rPr lang="de-DE" b="0" i="0" dirty="0">
                <a:solidFill>
                  <a:srgbClr val="000000"/>
                </a:solidFill>
                <a:effectLst/>
                <a:latin typeface="AvenirNext"/>
              </a:rPr>
              <a:t> werde ich</a:t>
            </a:r>
            <a:br>
              <a:rPr lang="de-DE" b="0" i="0" dirty="0">
                <a:solidFill>
                  <a:srgbClr val="000000"/>
                </a:solidFill>
                <a:effectLst/>
                <a:latin typeface="AvenirNext"/>
              </a:rPr>
            </a:br>
            <a:r>
              <a:rPr lang="de-DE" b="0" i="0" dirty="0">
                <a:solidFill>
                  <a:srgbClr val="000000"/>
                </a:solidFill>
                <a:effectLst/>
                <a:latin typeface="AvenirNext"/>
              </a:rPr>
              <a:t>eu</a:t>
            </a:r>
            <a:r>
              <a:rPr lang="de-DE" b="0" i="1" dirty="0">
                <a:solidFill>
                  <a:srgbClr val="000000"/>
                </a:solidFill>
                <a:effectLst/>
                <a:latin typeface="AvenirNext"/>
              </a:rPr>
              <a:t>ch</a:t>
            </a:r>
            <a:r>
              <a:rPr lang="de-DE" b="0" i="0" dirty="0">
                <a:solidFill>
                  <a:srgbClr val="000000"/>
                </a:solidFill>
                <a:effectLst/>
                <a:latin typeface="AvenirNext"/>
              </a:rPr>
              <a:t> schreiben und steige</a:t>
            </a:r>
            <a:br>
              <a:rPr lang="de-DE" b="0" i="0" dirty="0">
                <a:solidFill>
                  <a:srgbClr val="000000"/>
                </a:solidFill>
                <a:effectLst/>
                <a:latin typeface="AvenirNext"/>
              </a:rPr>
            </a:br>
            <a:r>
              <a:rPr lang="de-DE" b="0" i="0" dirty="0">
                <a:solidFill>
                  <a:srgbClr val="000000"/>
                </a:solidFill>
                <a:effectLst/>
                <a:latin typeface="AvenirNext"/>
              </a:rPr>
              <a:t>ho</a:t>
            </a:r>
            <a:r>
              <a:rPr lang="de-DE" b="0" i="1" dirty="0">
                <a:solidFill>
                  <a:srgbClr val="000000"/>
                </a:solidFill>
                <a:effectLst/>
                <a:latin typeface="AvenirNext"/>
              </a:rPr>
              <a:t>ch</a:t>
            </a:r>
            <a:r>
              <a:rPr lang="de-DE" b="0" i="0" dirty="0">
                <a:solidFill>
                  <a:srgbClr val="000000"/>
                </a:solidFill>
                <a:effectLst/>
                <a:latin typeface="AvenirNext"/>
              </a:rPr>
              <a:t> auf den Galgen. Ich bin ein fliegender</a:t>
            </a:r>
            <a:br>
              <a:rPr lang="de-DE" b="0" i="0" dirty="0">
                <a:solidFill>
                  <a:srgbClr val="000000"/>
                </a:solidFill>
                <a:effectLst/>
                <a:latin typeface="AvenirNext"/>
              </a:rPr>
            </a:br>
            <a:r>
              <a:rPr lang="de-DE" b="0" i="0" dirty="0">
                <a:solidFill>
                  <a:srgbClr val="000000"/>
                </a:solidFill>
                <a:effectLst/>
                <a:latin typeface="AvenirNext"/>
              </a:rPr>
              <a:t>Teppi</a:t>
            </a:r>
            <a:r>
              <a:rPr lang="de-DE" b="0" i="1" dirty="0">
                <a:solidFill>
                  <a:srgbClr val="000000"/>
                </a:solidFill>
                <a:effectLst/>
                <a:latin typeface="AvenirNext"/>
              </a:rPr>
              <a:t>ch</a:t>
            </a:r>
            <a:r>
              <a:rPr lang="de-DE" b="0" i="0" dirty="0">
                <a:solidFill>
                  <a:srgbClr val="000000"/>
                </a:solidFill>
                <a:effectLst/>
                <a:latin typeface="AvenirNext"/>
              </a:rPr>
              <a:t> mit einem</a:t>
            </a:r>
            <a:br>
              <a:rPr lang="de-DE" b="0" i="0" dirty="0">
                <a:solidFill>
                  <a:srgbClr val="000000"/>
                </a:solidFill>
                <a:effectLst/>
                <a:latin typeface="AvenirNext"/>
              </a:rPr>
            </a:br>
            <a:r>
              <a:rPr lang="de-DE" b="0" i="0" dirty="0">
                <a:solidFill>
                  <a:srgbClr val="000000"/>
                </a:solidFill>
                <a:effectLst/>
                <a:latin typeface="AvenirNext"/>
              </a:rPr>
              <a:t>Kopftu</a:t>
            </a:r>
            <a:r>
              <a:rPr lang="de-DE" b="0" i="1" dirty="0">
                <a:solidFill>
                  <a:srgbClr val="000000"/>
                </a:solidFill>
                <a:effectLst/>
                <a:latin typeface="AvenirNext"/>
              </a:rPr>
              <a:t>ch</a:t>
            </a:r>
            <a:r>
              <a:rPr lang="de-DE" b="0" i="0" dirty="0">
                <a:solidFill>
                  <a:srgbClr val="000000"/>
                </a:solidFill>
                <a:effectLst/>
                <a:latin typeface="AvenirNext"/>
              </a:rPr>
              <a:t>. So ein</a:t>
            </a:r>
            <a:br>
              <a:rPr lang="de-DE" b="0" i="0" dirty="0">
                <a:solidFill>
                  <a:srgbClr val="000000"/>
                </a:solidFill>
                <a:effectLst/>
                <a:latin typeface="AvenirNext"/>
              </a:rPr>
            </a:br>
            <a:r>
              <a:rPr lang="de-DE" b="0" i="0" dirty="0">
                <a:solidFill>
                  <a:srgbClr val="000000"/>
                </a:solidFill>
                <a:effectLst/>
                <a:latin typeface="AvenirNext"/>
              </a:rPr>
              <a:t>Pe</a:t>
            </a:r>
            <a:r>
              <a:rPr lang="de-DE" b="0" i="1" dirty="0">
                <a:solidFill>
                  <a:srgbClr val="000000"/>
                </a:solidFill>
                <a:effectLst/>
                <a:latin typeface="AvenirNext"/>
              </a:rPr>
              <a:t>ch</a:t>
            </a:r>
            <a:r>
              <a:rPr lang="de-DE" b="0" i="0" dirty="0">
                <a:solidFill>
                  <a:srgbClr val="000000"/>
                </a:solidFill>
                <a:effectLst/>
                <a:latin typeface="AvenirNext"/>
              </a:rPr>
              <a:t>! Kann ich fliehen? Kennst du das Land</a:t>
            </a:r>
            <a:br>
              <a:rPr lang="de-DE" b="0" i="0" dirty="0">
                <a:solidFill>
                  <a:srgbClr val="000000"/>
                </a:solidFill>
                <a:effectLst/>
                <a:latin typeface="AvenirNext"/>
              </a:rPr>
            </a:br>
            <a:r>
              <a:rPr lang="de-DE" b="0" i="1" dirty="0">
                <a:solidFill>
                  <a:srgbClr val="000000"/>
                </a:solidFill>
                <a:effectLst/>
                <a:latin typeface="AvenirNext"/>
              </a:rPr>
              <a:t>CH</a:t>
            </a:r>
            <a:r>
              <a:rPr lang="de-DE" b="0" i="0" dirty="0">
                <a:solidFill>
                  <a:srgbClr val="000000"/>
                </a:solidFill>
                <a:effectLst/>
                <a:latin typeface="AvenirNext"/>
              </a:rPr>
              <a:t>?</a:t>
            </a:r>
            <a:br>
              <a:rPr lang="de-DE" b="0" i="0" dirty="0">
                <a:solidFill>
                  <a:srgbClr val="000000"/>
                </a:solidFill>
                <a:effectLst/>
                <a:latin typeface="AvenirNext"/>
              </a:rPr>
            </a:br>
            <a:r>
              <a:rPr lang="de-DE" b="0" i="0" dirty="0">
                <a:solidFill>
                  <a:srgbClr val="000000"/>
                </a:solidFill>
                <a:effectLst/>
                <a:latin typeface="AvenirNext"/>
              </a:rPr>
              <a:t>Die Lesart der heiligen S-</a:t>
            </a:r>
            <a:br>
              <a:rPr lang="de-DE" b="0" i="0" dirty="0">
                <a:solidFill>
                  <a:srgbClr val="000000"/>
                </a:solidFill>
                <a:effectLst/>
                <a:latin typeface="AvenirNext"/>
              </a:rPr>
            </a:br>
            <a:r>
              <a:rPr lang="de-DE" b="0" i="0" dirty="0" err="1">
                <a:solidFill>
                  <a:srgbClr val="000000"/>
                </a:solidFill>
                <a:effectLst/>
                <a:latin typeface="AvenirNext"/>
              </a:rPr>
              <a:t>chriftzeichen</a:t>
            </a:r>
            <a:r>
              <a:rPr lang="de-DE" b="0" i="0" dirty="0">
                <a:solidFill>
                  <a:srgbClr val="000000"/>
                </a:solidFill>
                <a:effectLst/>
                <a:latin typeface="AvenirNext"/>
              </a:rPr>
              <a:t> </a:t>
            </a:r>
            <a:r>
              <a:rPr lang="de-DE" b="0" i="1" dirty="0">
                <a:solidFill>
                  <a:srgbClr val="000000"/>
                </a:solidFill>
                <a:effectLst/>
                <a:latin typeface="AvenirNext"/>
              </a:rPr>
              <a:t>c</a:t>
            </a:r>
            <a:r>
              <a:rPr lang="de-DE" b="0" i="0" dirty="0">
                <a:solidFill>
                  <a:srgbClr val="000000"/>
                </a:solidFill>
                <a:effectLst/>
                <a:latin typeface="AvenirNext"/>
              </a:rPr>
              <a:t> und </a:t>
            </a:r>
            <a:r>
              <a:rPr lang="de-DE" b="0" i="1" dirty="0">
                <a:solidFill>
                  <a:srgbClr val="000000"/>
                </a:solidFill>
                <a:effectLst/>
                <a:latin typeface="AvenirNext"/>
              </a:rPr>
              <a:t>h</a:t>
            </a:r>
            <a:r>
              <a:rPr lang="de-DE" b="0" i="0" dirty="0">
                <a:solidFill>
                  <a:srgbClr val="000000"/>
                </a:solidFill>
                <a:effectLst/>
                <a:latin typeface="AvenirNext"/>
              </a:rPr>
              <a:t> bleibt weiter offen</a:t>
            </a:r>
          </a:p>
          <a:p>
            <a:endParaRPr lang="cs-CZ" dirty="0"/>
          </a:p>
        </p:txBody>
      </p:sp>
    </p:spTree>
    <p:extLst>
      <p:ext uri="{BB962C8B-B14F-4D97-AF65-F5344CB8AC3E}">
        <p14:creationId xmlns:p14="http://schemas.microsoft.com/office/powerpoint/2010/main" val="3301775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Ernst Mach – Subjekt </a:t>
            </a:r>
            <a:r>
              <a:rPr lang="cs-CZ" dirty="0" err="1"/>
              <a:t>und</a:t>
            </a:r>
            <a:r>
              <a:rPr lang="cs-CZ" dirty="0"/>
              <a:t> </a:t>
            </a:r>
            <a:r>
              <a:rPr lang="cs-CZ" dirty="0" err="1"/>
              <a:t>die</a:t>
            </a:r>
            <a:r>
              <a:rPr lang="cs-CZ" dirty="0"/>
              <a:t> </a:t>
            </a:r>
            <a:r>
              <a:rPr lang="cs-CZ" dirty="0" err="1"/>
              <a:t>Möglichkeit</a:t>
            </a:r>
            <a:r>
              <a:rPr lang="cs-CZ" dirty="0"/>
              <a:t> der </a:t>
            </a:r>
            <a:r>
              <a:rPr lang="cs-CZ" dirty="0" err="1"/>
              <a:t>Selbsterkennntnis</a:t>
            </a:r>
            <a:endParaRPr lang="cs-CZ" dirty="0"/>
          </a:p>
        </p:txBody>
      </p:sp>
      <p:pic>
        <p:nvPicPr>
          <p:cNvPr id="4" name="Zástupný symbol pro obsah 3" descr="800px-Ernst_Mach_Innenperspektive.png"/>
          <p:cNvPicPr>
            <a:picLocks noGrp="1" noChangeAspect="1"/>
          </p:cNvPicPr>
          <p:nvPr>
            <p:ph idx="1"/>
          </p:nvPr>
        </p:nvPicPr>
        <p:blipFill>
          <a:blip r:embed="rId2" cstate="print"/>
          <a:stretch>
            <a:fillRect/>
          </a:stretch>
        </p:blipFill>
        <p:spPr>
          <a:xfrm>
            <a:off x="2699792" y="1988840"/>
            <a:ext cx="3556749" cy="4525963"/>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836712"/>
            <a:ext cx="8229600" cy="1143000"/>
          </a:xfrm>
        </p:spPr>
        <p:txBody>
          <a:bodyPr>
            <a:noAutofit/>
          </a:bodyPr>
          <a:lstStyle/>
          <a:p>
            <a:r>
              <a:rPr lang="cs-CZ" sz="3200" dirty="0" err="1"/>
              <a:t>Sprachkrise</a:t>
            </a:r>
            <a:r>
              <a:rPr lang="cs-CZ" sz="3200" dirty="0"/>
              <a:t> – </a:t>
            </a:r>
            <a:r>
              <a:rPr lang="cs-CZ" sz="3200" dirty="0" err="1"/>
              <a:t>wie</a:t>
            </a:r>
            <a:r>
              <a:rPr lang="cs-CZ" sz="3200" dirty="0"/>
              <a:t> </a:t>
            </a:r>
            <a:r>
              <a:rPr lang="cs-CZ" sz="3200" dirty="0" err="1"/>
              <a:t>funktioniert</a:t>
            </a:r>
            <a:r>
              <a:rPr lang="cs-CZ" sz="3200" dirty="0"/>
              <a:t> </a:t>
            </a:r>
            <a:r>
              <a:rPr lang="cs-CZ" sz="3200" dirty="0" err="1"/>
              <a:t>die</a:t>
            </a:r>
            <a:r>
              <a:rPr lang="cs-CZ" sz="3200" dirty="0"/>
              <a:t> </a:t>
            </a:r>
            <a:r>
              <a:rPr lang="cs-CZ" sz="3200" dirty="0" err="1"/>
              <a:t>Sprache</a:t>
            </a:r>
            <a:r>
              <a:rPr lang="cs-CZ" sz="3200" dirty="0"/>
              <a:t>/ </a:t>
            </a:r>
            <a:r>
              <a:rPr lang="cs-CZ" sz="3200" dirty="0" err="1"/>
              <a:t>alle</a:t>
            </a:r>
            <a:r>
              <a:rPr lang="cs-CZ" sz="3200" dirty="0"/>
              <a:t> </a:t>
            </a:r>
            <a:r>
              <a:rPr lang="cs-CZ" sz="3200" dirty="0" err="1"/>
              <a:t>Systeme</a:t>
            </a:r>
            <a:r>
              <a:rPr lang="cs-CZ" sz="3200" dirty="0"/>
              <a:t>, </a:t>
            </a:r>
            <a:r>
              <a:rPr lang="cs-CZ" sz="3200" dirty="0" err="1"/>
              <a:t>die</a:t>
            </a:r>
            <a:r>
              <a:rPr lang="cs-CZ" sz="3200" dirty="0"/>
              <a:t> </a:t>
            </a:r>
            <a:r>
              <a:rPr lang="cs-CZ" sz="3200" dirty="0" err="1"/>
              <a:t>eine</a:t>
            </a:r>
            <a:r>
              <a:rPr lang="cs-CZ" sz="3200" dirty="0"/>
              <a:t> </a:t>
            </a:r>
            <a:r>
              <a:rPr lang="cs-CZ" sz="3200" dirty="0" err="1"/>
              <a:t>Bedeutung</a:t>
            </a:r>
            <a:r>
              <a:rPr lang="cs-CZ" sz="3200" dirty="0"/>
              <a:t> </a:t>
            </a:r>
            <a:r>
              <a:rPr lang="cs-CZ" sz="3200" dirty="0" err="1"/>
              <a:t>tragen</a:t>
            </a:r>
            <a:r>
              <a:rPr lang="cs-CZ" sz="3200" dirty="0"/>
              <a:t> </a:t>
            </a:r>
            <a:r>
              <a:rPr lang="cs-CZ" sz="3200" dirty="0" err="1"/>
              <a:t>und</a:t>
            </a:r>
            <a:r>
              <a:rPr lang="cs-CZ" sz="3200" dirty="0"/>
              <a:t> </a:t>
            </a:r>
            <a:r>
              <a:rPr lang="cs-CZ" sz="3200" dirty="0" err="1"/>
              <a:t>vermitteln</a:t>
            </a:r>
            <a:r>
              <a:rPr lang="cs-CZ" sz="3200" dirty="0"/>
              <a:t> </a:t>
            </a:r>
            <a:r>
              <a:rPr lang="cs-CZ" sz="3200" dirty="0" err="1"/>
              <a:t>wollen</a:t>
            </a:r>
            <a:r>
              <a:rPr lang="cs-CZ" sz="3200" dirty="0"/>
              <a:t>?</a:t>
            </a:r>
          </a:p>
        </p:txBody>
      </p:sp>
      <p:sp>
        <p:nvSpPr>
          <p:cNvPr id="3" name="Zástupný symbol pro obsah 2"/>
          <p:cNvSpPr>
            <a:spLocks noGrp="1"/>
          </p:cNvSpPr>
          <p:nvPr>
            <p:ph idx="1"/>
          </p:nvPr>
        </p:nvSpPr>
        <p:spPr>
          <a:xfrm>
            <a:off x="611560" y="2204864"/>
            <a:ext cx="8075240" cy="3921299"/>
          </a:xfrm>
        </p:spPr>
        <p:txBody>
          <a:bodyPr/>
          <a:lstStyle/>
          <a:p>
            <a:r>
              <a:rPr lang="cs-CZ" dirty="0" err="1"/>
              <a:t>Das</a:t>
            </a:r>
            <a:r>
              <a:rPr lang="cs-CZ" dirty="0"/>
              <a:t> </a:t>
            </a:r>
            <a:r>
              <a:rPr lang="cs-CZ" dirty="0" err="1"/>
              <a:t>semiotische</a:t>
            </a:r>
            <a:r>
              <a:rPr lang="cs-CZ" dirty="0"/>
              <a:t> </a:t>
            </a:r>
          </a:p>
          <a:p>
            <a:pPr>
              <a:buNone/>
            </a:pPr>
            <a:r>
              <a:rPr lang="cs-CZ" dirty="0" err="1"/>
              <a:t>Dreieck</a:t>
            </a:r>
            <a:endParaRPr lang="cs-CZ" dirty="0"/>
          </a:p>
          <a:p>
            <a:pPr>
              <a:buNone/>
            </a:pPr>
            <a:endParaRPr lang="cs-CZ" dirty="0"/>
          </a:p>
        </p:txBody>
      </p:sp>
      <p:pic>
        <p:nvPicPr>
          <p:cNvPr id="1026" name="Picture 2" descr="http://upload.wikimedia.org/wikipedia/commons/thumb/f/ff/Semiotischesdreieck.jpg/220px-Semiotischesdreieck.jpg">
            <a:hlinkClick r:id="rId2"/>
          </p:cNvPr>
          <p:cNvPicPr>
            <a:picLocks noChangeAspect="1" noChangeArrowheads="1"/>
          </p:cNvPicPr>
          <p:nvPr/>
        </p:nvPicPr>
        <p:blipFill>
          <a:blip r:embed="rId3" cstate="print"/>
          <a:srcRect/>
          <a:stretch>
            <a:fillRect/>
          </a:stretch>
        </p:blipFill>
        <p:spPr bwMode="auto">
          <a:xfrm>
            <a:off x="4013430" y="2348880"/>
            <a:ext cx="5130570" cy="3731327"/>
          </a:xfrm>
          <a:prstGeom prst="rect">
            <a:avLst/>
          </a:prstGeom>
          <a:noFill/>
        </p:spPr>
      </p:pic>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8BA4D137019A9D47846AA89A158DC5D0" ma:contentTypeVersion="6" ma:contentTypeDescription="Vytvoří nový dokument" ma:contentTypeScope="" ma:versionID="87f741e7b9dc6fc7586feb6cb20ca7a8">
  <xsd:schema xmlns:xsd="http://www.w3.org/2001/XMLSchema" xmlns:xs="http://www.w3.org/2001/XMLSchema" xmlns:p="http://schemas.microsoft.com/office/2006/metadata/properties" xmlns:ns3="6759262a-8db0-4752-8aac-1d7f3d30732e" targetNamespace="http://schemas.microsoft.com/office/2006/metadata/properties" ma:root="true" ma:fieldsID="4bb3b9db167528d0465e53fee341eebc" ns3:_="">
    <xsd:import namespace="6759262a-8db0-4752-8aac-1d7f3d30732e"/>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59262a-8db0-4752-8aac-1d7f3d30732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47A9426-83B0-4835-9A7B-9CDF59AFEA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59262a-8db0-4752-8aac-1d7f3d30732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DC12927-0EA8-4F55-95B1-4F9FF2BB8ABB}">
  <ds:schemaRefs>
    <ds:schemaRef ds:uri="http://schemas.microsoft.com/sharepoint/v3/contenttype/forms"/>
  </ds:schemaRefs>
</ds:datastoreItem>
</file>

<file path=customXml/itemProps3.xml><?xml version="1.0" encoding="utf-8"?>
<ds:datastoreItem xmlns:ds="http://schemas.openxmlformats.org/officeDocument/2006/customXml" ds:itemID="{691DE954-59C3-4AE6-BD5C-351749349BE6}">
  <ds:schemaRefs>
    <ds:schemaRef ds:uri="http://schemas.microsoft.com/office/2006/documentManagement/types"/>
    <ds:schemaRef ds:uri="http://purl.org/dc/elements/1.1/"/>
    <ds:schemaRef ds:uri="http://purl.org/dc/terms/"/>
    <ds:schemaRef ds:uri="http://schemas.openxmlformats.org/package/2006/metadata/core-properties"/>
    <ds:schemaRef ds:uri="http://purl.org/dc/dcmitype/"/>
    <ds:schemaRef ds:uri="http://schemas.microsoft.com/office/infopath/2007/PartnerControls"/>
    <ds:schemaRef ds:uri="6759262a-8db0-4752-8aac-1d7f3d30732e"/>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2853</TotalTime>
  <Words>1841</Words>
  <Application>Microsoft Office PowerPoint</Application>
  <PresentationFormat>Předvádění na obrazovce (4:3)</PresentationFormat>
  <Paragraphs>86</Paragraphs>
  <Slides>18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18</vt:i4>
      </vt:variant>
    </vt:vector>
  </HeadingPairs>
  <TitlesOfParts>
    <vt:vector size="22" baseType="lpstr">
      <vt:lpstr>Arial</vt:lpstr>
      <vt:lpstr>AvenirNext</vt:lpstr>
      <vt:lpstr>Calibri</vt:lpstr>
      <vt:lpstr>Motiv sady Office</vt:lpstr>
      <vt:lpstr>Die Moderne - Grundcharakteristik</vt:lpstr>
      <vt:lpstr>Die Moderne - Grundcharakteristik</vt:lpstr>
      <vt:lpstr>Raoul Hausmann: Der Geist unserer Zeit(1920) </vt:lpstr>
      <vt:lpstr>Sprachkrise und Subjektkrise in der Moderne</vt:lpstr>
      <vt:lpstr>Sprachskepsis</vt:lpstr>
      <vt:lpstr>Zu Chandos-Brief</vt:lpstr>
      <vt:lpstr>Yoko Tawada (1960-)</vt:lpstr>
      <vt:lpstr>Ernst Mach – Subjekt und die Möglichkeit der Selbsterkennntnis</vt:lpstr>
      <vt:lpstr>Sprachkrise – wie funktioniert die Sprache/ alle Systeme, die eine Bedeutung tragen und vermitteln wollen?</vt:lpstr>
      <vt:lpstr>Die Sprachkrise als Bestandteil der Erkenntniskrise</vt:lpstr>
      <vt:lpstr>Sprachskepsis und Identitätskrise</vt:lpstr>
      <vt:lpstr>Prager deutsche Literatur- um die Jahrhundertwende und zwischen den Weltkriegen</vt:lpstr>
      <vt:lpstr>Rilke : Gazella dorcas (1907)</vt:lpstr>
      <vt:lpstr>Subjektkrise in der Moderne</vt:lpstr>
      <vt:lpstr>Goethe: Dichtung und Wahrheit</vt:lpstr>
      <vt:lpstr>Lektüre 1: Manifeste der Moderne</vt:lpstr>
      <vt:lpstr>Lektüre für das nächste Seminar</vt:lpstr>
      <vt:lpstr>Hesse: Kurzgefasster Lebenslauf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Sprachkrise un Subkjekkrise inder Moderne</dc:title>
  <dc:creator>PC</dc:creator>
  <cp:lastModifiedBy>Alena Zelená</cp:lastModifiedBy>
  <cp:revision>110</cp:revision>
  <dcterms:created xsi:type="dcterms:W3CDTF">2014-10-09T17:56:28Z</dcterms:created>
  <dcterms:modified xsi:type="dcterms:W3CDTF">2025-02-25T06:54:37Z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0x0101008BA4D137019A9D47846AA89A158DC5D0</vt:lpwstr>
  </property>
</Properties>
</file>