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65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83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02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7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48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96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6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05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13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5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609CF-E54C-4C97-97F6-A0D97444E178}" type="datetimeFigureOut">
              <a:rPr lang="cs-CZ" smtClean="0"/>
              <a:t>18.02.2025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9A67-5F38-457A-A480-C2D0CD708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03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8763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Dějiny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každodennosti 1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Sylabus kurzu, literatura, atestace, komentovaná bibliografie, co jsou dějiny každodennosti, škola </a:t>
            </a:r>
            <a:r>
              <a:rPr lang="cs-CZ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podmínky života ve středověku</a:t>
            </a:r>
            <a:endParaRPr lang="cs-CZ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75760"/>
            <a:ext cx="9144000" cy="1432560"/>
          </a:xfrm>
        </p:spPr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 Zaoral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 2025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1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00" y="447040"/>
            <a:ext cx="11430000" cy="6136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Francouzská škola </a:t>
            </a:r>
            <a:r>
              <a:rPr lang="cs-C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endParaRPr lang="cs-CZ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generace: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přelom 20. a 30. let 20. století: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Lucien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Febvre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Totální dějiny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Dlouhé trvání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Mentality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Opustit úzký horizont národních dějin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provázanost evropského Západu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Odlišná dynamika vývoje jednotlivých společností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generace: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 léta 20. století: Bernard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Braudel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Pierre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Chaunu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Braudelovo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Středomoří – komparativní dějiny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kvantitativní metody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generace: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zásadní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metodologický zlom v sociálních dějinách na přelomu 60. a 70. let: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Emanuel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Roy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Ladurie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Montaillou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Sedláci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 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Languedocku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Masopust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Romansu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Duby (Věk katedrál), Jacques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Michel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Foucault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Philippe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Jean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Delumeau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5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71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520" y="711200"/>
            <a:ext cx="11826240" cy="601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Stejnou váhu jako sociální a hospodářské dějiny hrají v totálním pohledu také religiozita a lidová kultura, jejichž podoba je zcela nezávislá na velkých politických dějinách.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Odklon od hospodářských dějin k 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-kulturním na základě přesvědčení, že kvantitativní interpretace přináší přesné řady nepřesných čísel. Orientace na kulturní antropologii a koncept kolektivních mentalit.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Metoda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mikrohistorie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Carlo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Ginzburg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(Sýr a červi)</a:t>
            </a:r>
          </a:p>
          <a:p>
            <a:pPr marL="0" indent="0">
              <a:buNone/>
            </a:pPr>
            <a:r>
              <a:rPr lang="cs-CZ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Prosopografie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(profesní kariéry). Materiální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a mentality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Lidová zbožnost: Peter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Robert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Mandrou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 zbožnosti, pověr, magie a bezvěrectví otevřel již Lucien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Febvre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Středověká imaginace (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důraz na literární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3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83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840" y="690880"/>
            <a:ext cx="11785600" cy="585216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Ohlas školy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Annales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Evropě: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Itálie: Carlo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Ginzburg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mikrohistorie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Umberto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(sémantika)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Rusko: Aaron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Gurevič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Maichail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Bachtin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(karnevaly)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Anglie: Peter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(lidová kultura)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Polsko: Bronislaw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Geremek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(chudina)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Německo: Norbert Elias (O procesu civilizace, Dvorská společnost)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České dějepisectví: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Václav Husa a Josef Petráň: Homo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Petráň a kol.: Dějiny hmotné kultury, 4 sv.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Petráň: Ouběnice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Zdeněk Smetánka: Legenda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Ostojovi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Jiří Kroupa: Alchymie štěstí</a:t>
            </a:r>
          </a:p>
        </p:txBody>
      </p:sp>
    </p:spTree>
    <p:extLst>
      <p:ext uri="{BB962C8B-B14F-4D97-AF65-F5344CB8AC3E}">
        <p14:creationId xmlns:p14="http://schemas.microsoft.com/office/powerpoint/2010/main" val="4831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života ve středověku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75360"/>
            <a:ext cx="11592560" cy="56083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Obyvatelstvo – řídké osídlení, zdroj: Lexikon des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Mittelalters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1983, s. 14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00" y="1733106"/>
            <a:ext cx="10354700" cy="45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9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62196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k odhadům o počtu obyvatel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139" y="925033"/>
            <a:ext cx="11461897" cy="56458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Písemné prameny většinou až z období pozdního středověku: seznamy daní a domácností ve městech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sčítání krajů pro vojenské účely již ve franské říši v roce 829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Urbáře – seznamy majetkové držby a dávek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Domesday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1086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Počty domů (v průměru asi 5 obyvatel na jeden dům)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Kosterní skelety na středověkých hřbitovech (počty, podíl mužů, žen a dětí    v populaci, stáří, délka života, nemoci)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Velikost a počet kostelů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Krajina: nerovnoměrné osídlení v Evropě: oblasti zálivů, říčních údolí a úrodných rovin vs. podhorské oblasti</a:t>
            </a:r>
          </a:p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Pustky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úbytek obyvatel, úbytek orné půdy, morové epidemie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4155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Sylabus kurzu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080" y="690880"/>
            <a:ext cx="12059920" cy="62788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Úvod do problematiky dějin každodennosti: vymezení pojmu, možnosti a meze výzkumu, metody, současný stav bádání. Podmínky každodenního života ve středověku: obyvatelstvo, sídelní prostor a horizont, pojem času, klima a životní podmínky, „kultura“ středověku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Rodina: dům a příbuzenstvo, manželství, láska a sexualita, dětství a stáří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Život na venkově I: systém středověkých panství, topografie vesnice, venkovský dům a lán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Život na venkově II: práce na poli, ženská práce, výkony a výnosy, den sváteční, rozbor pramenů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Klášter a mnišský život I: instituce a funkce kláštera, klášterní společenství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Klášter a mnišský život II: denní režim, rozbor pramenů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Rytířství a život na dvoře I: středověký hrad, znaky dvorské kultury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Rytířství a život na dvoře II: rytířské slavnosti a turnaje, den všední, rozbor pramenů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Život ve městě I.: pojem město, počátky středověkého města, svobody, privilegia a jejich meze, topografie města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Život ve městě II.: velikost měst, sociální skladba, dům a jeho obyvatelé, rozbor pramenů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Mentality ve středověku a jejich proměna v raném novověku: vnímání času a prostoru,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renesanční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 ke světu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Cesty a cestování: rozbor pramenů, práce s mapou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Závěrečný esej</a:t>
            </a:r>
          </a:p>
        </p:txBody>
      </p:sp>
    </p:spTree>
    <p:extLst>
      <p:ext uri="{BB962C8B-B14F-4D97-AF65-F5344CB8AC3E}">
        <p14:creationId xmlns:p14="http://schemas.microsoft.com/office/powerpoint/2010/main" val="9737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4475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4160" y="792480"/>
            <a:ext cx="11612880" cy="5852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Petráň, Josef a kol.. Dějiny hmotné kultury I/1-2. Praha: Státní pedagogické nakladatelství, 1985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Gurevič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Jakovlevič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Kategorie středověké kultury. Praha: Mladá fronta, 1978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Jacques,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Středověký člověk a jeho svět. Praha: Vyšehrad, 2003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Klimek, Tomáš. Krajiny českého středověku. Praha: Dokořán, 2014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Smetánka, Zdeněk. Legenda 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Ostojovi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archeologie obyčejného života. Praha: Nakladatelství Lidové noviny, 2004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Petráň, Josef, Petráňová,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Lydia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Rolník v evropské tradiční kultuře. Praha: Set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Lawrence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H. Dějiny středověkého mnišství. Brno: Centrum pro studium demokracie a kultury a Praha: Vyšehrad, 2001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Macek, Josef. Česká středověká šlechta. Praha: Argo, 1997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Pirenne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Henri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Středověká města: studie z dějin hospodářských a sociálních. Praha, 1928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Hoffmann, František. Středověké město v Čechách a na Moravě. Praha, 2009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František. Chudina městská v době předhusitské. Praha: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Melantrich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1949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Macek, Josef. Jagellonský věk v českých zemích (1471-1526). 1-2, Hospodářská základna a královská moc, Šlechta. Praha: Academia, 2001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Macek, Josef. Jagellonský věk v českých zemích (1471-1526). 3-4, Města. Venkovský lid, národnostní otázka. Praha: Academia, 2002.</a:t>
            </a:r>
          </a:p>
        </p:txBody>
      </p:sp>
    </p:spTree>
    <p:extLst>
      <p:ext uri="{BB962C8B-B14F-4D97-AF65-F5344CB8AC3E}">
        <p14:creationId xmlns:p14="http://schemas.microsoft.com/office/powerpoint/2010/main" val="6437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atestace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965200"/>
            <a:ext cx="11084560" cy="5608320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závěrečný esej na zadané téma v rozsahu 3-4 stran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omentovaná bibliografie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stní prezentace na zadané téma (omezeno časovými možnostmi kurzu)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1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795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Komentovaná bibliografie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520" y="711200"/>
            <a:ext cx="1128776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Komentovaná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má obsahovat aspoň 10 hlavních titulů k tématu, a to jak knižních, tak i časopiseckých, jak v češtině, tak v angličtině, či jiném cizím jazyku. Každý titul uvedený v plné citaci podle normy ISO 690 včetně odkazu na konkrétní stránky má být uveden stručnou rešerší ve 3-4 větách. Veškerá literatura se musí týkat období středověku (5.-15. století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bibliografických údajů na EBSCO Host (ukaz.cuni.cz), katalogy Národní knihovny (nkp.cz), Univerzity Karlovy (ckis.cuni.cz) a Akademie věd ČR (aleph22.lib.cas.cz), bibliografie dějin českých zemí (biblio.hiu.cas.cz),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Eastern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CEEOL. (ceeol.com). Národní digitální knihovna je dostupná po přihlášení k UK: https://ndk.cz/. </a:t>
            </a:r>
          </a:p>
        </p:txBody>
      </p:sp>
    </p:spTree>
    <p:extLst>
      <p:ext uri="{BB962C8B-B14F-4D97-AF65-F5344CB8AC3E}">
        <p14:creationId xmlns:p14="http://schemas.microsoft.com/office/powerpoint/2010/main" val="7002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>
            <a:noAutofit/>
          </a:bodyPr>
          <a:lstStyle/>
          <a:p>
            <a:pPr algn="ctr"/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NÁVRH TÉMAT KOMENTOVANÉ BIBLIOGRAFIE</a:t>
            </a:r>
            <a:b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(Uvedená témata jsou velice široká, je třeba je ještě zúžit)</a:t>
            </a:r>
            <a:b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5200"/>
            <a:ext cx="11623040" cy="5892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VENKOV A MĚSTO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Topografie vesnice/města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Tržní osada – prototyp budoucího města?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skladba venkovského/městského obyvatelstva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Podoba venkovské/měšťanské rodiny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Dům a příbuzenstvo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 ženy ve venkovské/měšťanské rodině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Dětství/stáří ve venkovské/měšťanské rodině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Vnímání sexuality, manželství v církevním učení středověku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na poli a v řemeslnické dílně: technologické inovace 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Venkovská řemesla/cechovní organizace ve městě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Chudina na venkově/ve městě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Skladba jídelníčku na venkově/ve městě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Oděv středověkých venkovanů/měšťanů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 rytmus (průběh dne od rána do večera) na venkově/ve městě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zvíře ve středověku: pes a kůň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Úloha lesa ve středověku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Pověry, báje, mýty v představách středověku</a:t>
            </a:r>
          </a:p>
          <a:p>
            <a:pPr marL="0" indent="0">
              <a:buNone/>
            </a:pPr>
            <a:r>
              <a:rPr lang="cs-CZ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Oslavy svátků na venkově/ve městě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9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680" y="213360"/>
            <a:ext cx="11826240" cy="6522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Každodenní život v klášteře a jeho specifika u jednotlivých mnišských a řeholních řádů (regule sv. Benedikta, benediktini a cisterciáci, premonstráti, rytířské řády)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Klášterní školství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Klášterní špitál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Středověká medicína a bylinkářství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Skladba jídelníčku v klášteře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Skriptorium v kontextu vzdělanosti ve středověku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Ekonomika kláštera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Hudba ve středověkém klášteře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Poutníci ve středověku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ŠLECHTICKÝ DVŮR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Topografie hradu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Znaky dvorské kultury (např. kurtoazní chování, dary a obdarování….)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Vedení a fungování domácnosti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Rytířské slavnosti a turnaje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Jídelníček na šlechtickém dvoře (odpadní jámy, kuchařky, kuchyňské účty)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Móda na šlechtickém dvoře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1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19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JSOU DĚJINY KAŽDODENNOSTI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36320"/>
            <a:ext cx="11551920" cy="5466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obohacená o sociologickou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perspektivu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neobejde se bez teorie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alternativou ke strukturálním dějinám, není nutně historií soukromého života, není to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 nová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perspektiva schopná vidět celou historii z nového úhlu, ale spíš jedno z odvětví historického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Specifickým předmětem DK je změna perspektivy: od velkých historických událostí k soukromému světu individua, od důležitých osobností ke světu prostých lidí, od velkých událostí ke světu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mikrohistorie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 zkoumají životní podmínky člověka, zajímá se o kolektiv lidí vymezený teritoriálně (obyvatelé jedné vesnice)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-profesně (mniši, kupci, intelektuálové), o společné znaky jejich materiálního i duchovního života (dějiny mentalit – nereflektované vědomí). Jde tedy o „kolektivní jedince“, „historii normality“ či o „masové fenomény“. DK jsou proto závislé na generalizaci individuálních případů.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39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Specifické problémy dějin každodennosti ve středověku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800" y="985520"/>
            <a:ext cx="11465560" cy="5577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Jde spíše 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ideální koncept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než o realitu, jde častěji o případy výjimečné a jedinečné než o případy běžné.</a:t>
            </a: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pramenů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proto aspekty DK musí být vymezeny negativně, tj. každodennost znamená odklon od ideálu nebo zákazu, odklon od normy.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Symbolický kontext.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Interdiciplinární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 nemohou existovat bez moderních politických dějin a naopak.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pramenů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Druh pramene, žánr a jeho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specifika, 2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 pramen odráží vzhledem k realitě – ideál, normu, fikci?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Reprezentativnost pramene, jeho obecná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platnost, 4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Zařazení pramene do širších souvislostí, tj. „co doba myslí?“, „jaké věci myslí?“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Psané a hmotné prameny, materiální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kultura. Ikonografie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archeologie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a kvalitativní metody (databáze)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Sémiotický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rozbor („jazykový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“). Symboly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znaky, rituály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prestiže 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soutěže. Ženský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mužský princip (gender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1697</Words>
  <Application>Microsoft Office PowerPoint</Application>
  <PresentationFormat>Širokoúhlá obrazovka</PresentationFormat>
  <Paragraphs>143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Dějiny každodennosti 1  Sylabus kurzu, literatura, atestace, komentovaná bibliografie, co jsou dějiny každodennosti, škola Annales, podmínky života ve středověku</vt:lpstr>
      <vt:lpstr>Sylabus kurzu</vt:lpstr>
      <vt:lpstr>Literatura</vt:lpstr>
      <vt:lpstr>Možnosti atestace</vt:lpstr>
      <vt:lpstr>Komentovaná bibliografie</vt:lpstr>
      <vt:lpstr>NÁVRH TÉMAT KOMENTOVANÉ BIBLIOGRAFIE (Uvedená témata jsou velice široká, je třeba je ještě zúžit) </vt:lpstr>
      <vt:lpstr>Prezentace aplikace PowerPoint</vt:lpstr>
      <vt:lpstr>CO JSOU DĚJINY KAŽDODENNOSTI</vt:lpstr>
      <vt:lpstr>Specifické problémy dějin každodennosti ve středověku</vt:lpstr>
      <vt:lpstr>Prezentace aplikace PowerPoint</vt:lpstr>
      <vt:lpstr>Prezentace aplikace PowerPoint</vt:lpstr>
      <vt:lpstr>Prezentace aplikace PowerPoint</vt:lpstr>
      <vt:lpstr>Podmínky života ve středověku</vt:lpstr>
      <vt:lpstr>Prameny k odhadům o počtu obyvatel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</dc:title>
  <dc:creator>uživatel</dc:creator>
  <cp:lastModifiedBy>uživatel</cp:lastModifiedBy>
  <cp:revision>18</cp:revision>
  <dcterms:created xsi:type="dcterms:W3CDTF">2025-02-16T12:22:05Z</dcterms:created>
  <dcterms:modified xsi:type="dcterms:W3CDTF">2025-02-18T10:01:47Z</dcterms:modified>
</cp:coreProperties>
</file>