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43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42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91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11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85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87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14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97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59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8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756A2-0337-465C-AB3E-83B4B84584E0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02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756A2-0337-465C-AB3E-83B4B84584E0}" type="datetimeFigureOut">
              <a:rPr lang="cs-CZ" smtClean="0"/>
              <a:t>12.11.2013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BB96-349E-4962-8379-B7E941CD5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37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16633"/>
            <a:ext cx="9144000" cy="1512167"/>
          </a:xfrm>
        </p:spPr>
        <p:txBody>
          <a:bodyPr>
            <a:normAutofit/>
          </a:bodyPr>
          <a:lstStyle/>
          <a:p>
            <a:r>
              <a:rPr lang="cs-CZ" sz="3200" b="1" smtClean="0"/>
              <a:t>5/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Typy diplomacie, státní propagace, krajané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964488" cy="4082008"/>
          </a:xfrm>
        </p:spPr>
        <p:txBody>
          <a:bodyPr>
            <a:normAutofit/>
          </a:bodyPr>
          <a:lstStyle/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- cíle diplomacie jsou mnohovrstevné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- specializované instituce (Česká centra, </a:t>
            </a:r>
            <a:r>
              <a:rPr lang="cs-CZ" sz="2400" dirty="0" err="1" smtClean="0">
                <a:solidFill>
                  <a:schemeClr val="tx1"/>
                </a:solidFill>
              </a:rPr>
              <a:t>CzechTrade</a:t>
            </a:r>
            <a:r>
              <a:rPr lang="cs-CZ" sz="2400" dirty="0" smtClean="0">
                <a:solidFill>
                  <a:schemeClr val="tx1"/>
                </a:solidFill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</a:rPr>
              <a:t>CzechTourism</a:t>
            </a:r>
            <a:r>
              <a:rPr lang="cs-CZ" sz="2400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  </a:t>
            </a:r>
            <a:r>
              <a:rPr lang="cs-CZ" sz="2400" dirty="0" err="1" smtClean="0">
                <a:solidFill>
                  <a:schemeClr val="tx1"/>
                </a:solidFill>
              </a:rPr>
              <a:t>CzechInvest</a:t>
            </a:r>
            <a:r>
              <a:rPr lang="cs-CZ" sz="2400" dirty="0" smtClean="0">
                <a:solidFill>
                  <a:schemeClr val="tx1"/>
                </a:solidFill>
              </a:rPr>
              <a:t>, obchodní komory, …)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- jednotná státní propagace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- menšiny (diplomatická práce s nimi)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73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Diplomacie se nezaobírá pouze politickými otázkami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200" dirty="0"/>
              <a:t>vedle vlastní politické diplomacie provádí stát </a:t>
            </a:r>
            <a:r>
              <a:rPr lang="cs-CZ" sz="2200" u="sng" dirty="0"/>
              <a:t>diplomatické aktivity</a:t>
            </a:r>
            <a:r>
              <a:rPr lang="cs-CZ" sz="2200" dirty="0"/>
              <a:t>, kterém </a:t>
            </a:r>
          </a:p>
          <a:p>
            <a:pPr marL="0" indent="0">
              <a:buNone/>
            </a:pPr>
            <a:r>
              <a:rPr lang="cs-CZ" sz="2200" dirty="0"/>
              <a:t>     se snaží prosadit národní zájmy </a:t>
            </a:r>
            <a:r>
              <a:rPr lang="cs-CZ" sz="2200" u="sng" dirty="0"/>
              <a:t>v oblastech kultury, ekonomiky, vědy, </a:t>
            </a:r>
          </a:p>
          <a:p>
            <a:pPr marL="0" indent="0">
              <a:buNone/>
            </a:pPr>
            <a:r>
              <a:rPr lang="cs-CZ" sz="2200" dirty="0"/>
              <a:t>     </a:t>
            </a:r>
            <a:r>
              <a:rPr lang="cs-CZ" sz="2200" u="sng" dirty="0"/>
              <a:t>sportu, turistiky, aj</a:t>
            </a:r>
            <a:r>
              <a:rPr lang="cs-CZ" sz="2200" u="sng" dirty="0" smtClean="0"/>
              <a:t>.</a:t>
            </a:r>
          </a:p>
          <a:p>
            <a:pPr>
              <a:buFontTx/>
              <a:buChar char="-"/>
            </a:pPr>
            <a:r>
              <a:rPr lang="cs-CZ" sz="2200" dirty="0" smtClean="0"/>
              <a:t>tuto činnost </a:t>
            </a:r>
            <a:r>
              <a:rPr lang="cs-CZ" sz="2200" u="sng" dirty="0" smtClean="0"/>
              <a:t>provádějí pracovníci čs. diplomatických misí</a:t>
            </a:r>
            <a:r>
              <a:rPr lang="cs-CZ" sz="2200" dirty="0" smtClean="0"/>
              <a:t> (často </a:t>
            </a:r>
          </a:p>
          <a:p>
            <a:pPr marL="0" indent="0">
              <a:buNone/>
            </a:pPr>
            <a:r>
              <a:rPr lang="cs-CZ" sz="2200" dirty="0"/>
              <a:t> </a:t>
            </a:r>
            <a:r>
              <a:rPr lang="cs-CZ" sz="2200" dirty="0" smtClean="0"/>
              <a:t>     specializovaní)</a:t>
            </a:r>
          </a:p>
          <a:p>
            <a:pPr marL="0" indent="0">
              <a:buNone/>
            </a:pPr>
            <a:r>
              <a:rPr lang="cs-CZ" sz="2200" dirty="0" smtClean="0"/>
              <a:t>-    v řadě míst jim napomáhají </a:t>
            </a:r>
            <a:r>
              <a:rPr lang="cs-CZ" sz="2200" u="sng" dirty="0" smtClean="0"/>
              <a:t>specializované české státní instituce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99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Specializované čs. instituce působící v zahraničí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396536" cy="60932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 smtClean="0"/>
              <a:t>- Nemají diplomatický statut</a:t>
            </a:r>
          </a:p>
          <a:p>
            <a:r>
              <a:rPr lang="cs-CZ" sz="2400" b="1" u="sng" dirty="0" smtClean="0"/>
              <a:t>Česká centra</a:t>
            </a:r>
            <a:endParaRPr lang="cs-CZ" sz="2400" dirty="0" smtClean="0"/>
          </a:p>
          <a:p>
            <a:pPr lvl="1">
              <a:buFontTx/>
              <a:buChar char="-"/>
            </a:pPr>
            <a:r>
              <a:rPr lang="cs-CZ" sz="2400" dirty="0" smtClean="0"/>
              <a:t>příspěvková organizace </a:t>
            </a:r>
            <a:r>
              <a:rPr lang="cs-CZ" sz="2400" u="sng" dirty="0" smtClean="0"/>
              <a:t>MZV ČR</a:t>
            </a:r>
            <a:r>
              <a:rPr lang="cs-CZ" sz="2400" dirty="0" smtClean="0"/>
              <a:t> pro propagaci ČR v zahraničí</a:t>
            </a:r>
          </a:p>
          <a:p>
            <a:pPr lvl="1">
              <a:buFontTx/>
              <a:buChar char="-"/>
            </a:pPr>
            <a:r>
              <a:rPr lang="cs-CZ" sz="2400" dirty="0" smtClean="0"/>
              <a:t>působí zejména v oblasti kultury, obchodu, cestovního ruchu; zabezpečují účast na světových výstavách, informační servis o ČR</a:t>
            </a:r>
          </a:p>
          <a:p>
            <a:pPr lvl="1">
              <a:buFontTx/>
              <a:buChar char="-"/>
            </a:pPr>
            <a:r>
              <a:rPr lang="cs-CZ" sz="2400" dirty="0" smtClean="0"/>
              <a:t>21 center na 3 kontinentech (Evropa + Tel Aviv, Tokio, </a:t>
            </a:r>
            <a:r>
              <a:rPr lang="cs-CZ" sz="2400" dirty="0" err="1" smtClean="0"/>
              <a:t>N.York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r>
              <a:rPr lang="cs-CZ" sz="1800" dirty="0" smtClean="0"/>
              <a:t>•     </a:t>
            </a:r>
            <a:r>
              <a:rPr lang="cs-CZ" sz="2400" b="1" u="sng" dirty="0" err="1" smtClean="0"/>
              <a:t>CzechTrade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-  příspěvková organizace </a:t>
            </a:r>
            <a:r>
              <a:rPr lang="cs-CZ" sz="2400" u="sng" dirty="0" smtClean="0"/>
              <a:t>Ministerstva průmyslu a obchodu ČR (</a:t>
            </a:r>
            <a:r>
              <a:rPr lang="cs-CZ" sz="2400" u="sng" dirty="0" err="1" smtClean="0"/>
              <a:t>MPaO</a:t>
            </a:r>
            <a:r>
              <a:rPr lang="cs-CZ" sz="2400" u="sng" dirty="0" smtClean="0"/>
              <a:t>)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-  poskytuje informační, asistenční a poradenské služby čs. exportérům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-  má síť zahraničních (33) a regionálních kanceláří v ČR</a:t>
            </a:r>
          </a:p>
          <a:p>
            <a:pPr marL="0" indent="0">
              <a:buNone/>
            </a:pPr>
            <a:r>
              <a:rPr lang="cs-CZ" sz="1800" dirty="0" smtClean="0"/>
              <a:t>•     </a:t>
            </a:r>
            <a:r>
              <a:rPr lang="cs-CZ" sz="2400" b="1" u="sng" dirty="0" err="1" smtClean="0"/>
              <a:t>CzechInvest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-  příspěvková organizace </a:t>
            </a:r>
            <a:r>
              <a:rPr lang="cs-CZ" sz="2400" u="sng" dirty="0" err="1" smtClean="0"/>
              <a:t>MPaO</a:t>
            </a:r>
            <a:r>
              <a:rPr lang="cs-CZ" sz="2400" u="sng" dirty="0" smtClean="0"/>
              <a:t> ČR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-  posiluje konkurenceschopnost české ekonomiky prostřednictvím</a:t>
            </a:r>
          </a:p>
          <a:p>
            <a:pPr marL="0" indent="0">
              <a:buNone/>
            </a:pPr>
            <a:r>
              <a:rPr lang="cs-CZ" sz="2400" dirty="0" smtClean="0"/>
              <a:t>          podpory malých a středních podnikatelů, podnikatelské </a:t>
            </a:r>
            <a:r>
              <a:rPr lang="cs-CZ" sz="2400" dirty="0" err="1" smtClean="0"/>
              <a:t>infra</a:t>
            </a:r>
            <a:r>
              <a:rPr lang="cs-CZ" sz="2400" dirty="0" smtClean="0"/>
              <a:t>-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struktury, inovací a získáváním </a:t>
            </a:r>
            <a:r>
              <a:rPr lang="cs-CZ" sz="2400" dirty="0" err="1" smtClean="0"/>
              <a:t>zahr</a:t>
            </a:r>
            <a:r>
              <a:rPr lang="cs-CZ" sz="2400" dirty="0" smtClean="0"/>
              <a:t>. investic z oblasti výroby, služeb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  a technologických center; i prostředky z EU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-  v krajských městech síť regionálních kanceláří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 algn="just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23426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/>
              <a:t>Specializované </a:t>
            </a:r>
            <a:r>
              <a:rPr lang="cs-CZ" sz="3200" b="1" dirty="0" smtClean="0"/>
              <a:t>čs</a:t>
            </a:r>
            <a:r>
              <a:rPr lang="cs-CZ" sz="3200" b="1" dirty="0"/>
              <a:t>. instituce působící v zahraničí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u="sng" dirty="0" err="1" smtClean="0"/>
              <a:t>CzechTourism</a:t>
            </a:r>
            <a:r>
              <a:rPr lang="cs-CZ" sz="2400" dirty="0" smtClean="0"/>
              <a:t> (Česká centrála cestovního ruchu)</a:t>
            </a:r>
            <a:endParaRPr lang="cs-CZ" sz="2400" b="1" u="sng" dirty="0"/>
          </a:p>
          <a:p>
            <a:pPr marL="0" indent="0">
              <a:buNone/>
            </a:pPr>
            <a:r>
              <a:rPr lang="cs-CZ" sz="2400" dirty="0" smtClean="0"/>
              <a:t>     -  příspěvková organizace </a:t>
            </a:r>
            <a:r>
              <a:rPr lang="cs-CZ" sz="2400" u="sng" dirty="0" smtClean="0"/>
              <a:t>Ministerstva pro místní rozvoj ČR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-  propagace ČR jako atraktivní turistické destinace v zahraničí (od r.</a:t>
            </a:r>
            <a:r>
              <a:rPr lang="cs-CZ" sz="2400" dirty="0"/>
              <a:t> 2003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       i v tuzemsku)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-  23 zastoupení ve 25 zemích</a:t>
            </a:r>
          </a:p>
          <a:p>
            <a:pPr marL="0" indent="0">
              <a:buNone/>
            </a:pPr>
            <a:r>
              <a:rPr lang="cs-CZ" sz="1800" dirty="0" smtClean="0"/>
              <a:t>•    </a:t>
            </a:r>
            <a:r>
              <a:rPr lang="cs-CZ" sz="2400" b="1" u="sng" dirty="0" smtClean="0"/>
              <a:t>Hospodářská komora České republiky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     -  zřízena zákonem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-  podpora příležitostí pro podnikání a jeho rozvoj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-  má zahraniční sekci, která zajišťuje hospodářský styk se zahraničím,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usnadňuje procedury v mezinárodním obchodě, navazuje a rozvíjí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styky s obdobnými institucemi v zahraničí, je členem různým 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  mezinárodních organizací (EUROCHAMBRES, EHSV, EUAPME, …)</a:t>
            </a:r>
          </a:p>
          <a:p>
            <a:pPr marL="0" indent="0">
              <a:buNone/>
            </a:pPr>
            <a:r>
              <a:rPr lang="cs-CZ" sz="1800" dirty="0" smtClean="0"/>
              <a:t>•    </a:t>
            </a:r>
            <a:r>
              <a:rPr lang="cs-CZ" sz="2400" b="1" u="sng" dirty="0" smtClean="0"/>
              <a:t>regionálně zaměřené komory</a:t>
            </a:r>
            <a:r>
              <a:rPr lang="cs-CZ" sz="2400" dirty="0" smtClean="0"/>
              <a:t> (v ČR jich působí cca 60; např. Komora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pro hospodářské styky se SNS,</a:t>
            </a:r>
            <a:r>
              <a:rPr lang="cs-CZ" sz="1800" dirty="0" smtClean="0"/>
              <a:t> </a:t>
            </a:r>
            <a:r>
              <a:rPr lang="cs-CZ" sz="2400" dirty="0" smtClean="0"/>
              <a:t>Česko-turecká smíšená komora, Česko-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  řecká asociace podnikatelů, Česko-kubánská obchodní smíšená komora, …)</a:t>
            </a:r>
          </a:p>
          <a:p>
            <a:pPr marL="0" indent="0">
              <a:buNone/>
            </a:pPr>
            <a:r>
              <a:rPr lang="cs-CZ" sz="1800" dirty="0" smtClean="0"/>
              <a:t>•    </a:t>
            </a:r>
            <a:r>
              <a:rPr lang="cs-CZ" sz="2400" b="1" u="sng" dirty="0" smtClean="0"/>
              <a:t>Svaz průmyslu a dopravy</a:t>
            </a:r>
            <a:r>
              <a:rPr lang="cs-CZ" sz="2400" dirty="0" smtClean="0"/>
              <a:t> (nestátní podnikatelský svaz); </a:t>
            </a:r>
            <a:r>
              <a:rPr lang="cs-CZ" sz="2400" b="1" dirty="0" smtClean="0"/>
              <a:t>…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5748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Jednotná státní propagace ČR v zahraničí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400" u="sng" dirty="0" smtClean="0"/>
              <a:t>snaha o koordinaci prezentace České republiky v zahraničí</a:t>
            </a:r>
            <a:r>
              <a:rPr lang="cs-CZ" sz="2400" dirty="0" smtClean="0"/>
              <a:t> jako moderní rozvinuté demokratické země s bohatou a svébytnou kulturou a identitou, s přírodními krásami, země s kvalitním lidským kapitálem, …, která jako partner je hodna pozornosti a zájmu lidí v cizích zemích</a:t>
            </a:r>
          </a:p>
          <a:p>
            <a:pPr>
              <a:buFontTx/>
              <a:buChar char="-"/>
            </a:pPr>
            <a:r>
              <a:rPr lang="cs-CZ" sz="2400" dirty="0" smtClean="0"/>
              <a:t>materiál „Východiska Koncepce jednotné prezentace ČR v zahraničí“, přijatý </a:t>
            </a:r>
            <a:r>
              <a:rPr lang="cs-CZ" sz="2400" u="sng" dirty="0" smtClean="0"/>
              <a:t>usnesením vlády</a:t>
            </a:r>
            <a:r>
              <a:rPr lang="cs-CZ" sz="2400" dirty="0" smtClean="0"/>
              <a:t> č. 239 dne 17.3.2004</a:t>
            </a:r>
          </a:p>
          <a:p>
            <a:pPr>
              <a:buFontTx/>
              <a:buChar char="-"/>
            </a:pPr>
            <a:r>
              <a:rPr lang="cs-CZ" sz="2400" dirty="0" smtClean="0"/>
              <a:t>týká se hlavně státní správy a institucí působících v zahraničí</a:t>
            </a:r>
          </a:p>
          <a:p>
            <a:pPr>
              <a:buFontTx/>
              <a:buChar char="-"/>
            </a:pPr>
            <a:r>
              <a:rPr lang="cs-CZ" sz="2400" dirty="0" smtClean="0"/>
              <a:t>jednotné používání argumentace, příkladů věcí a osob, vizuálních znaků na oficiálních dokumentech, státního znaku, marketingového loga ČR, barev, nástrojů prezentace (audiovizuální, internet, propagační materiály, účast na mezinárodních akcích, …) apod.</a:t>
            </a:r>
          </a:p>
          <a:p>
            <a:pPr>
              <a:buFontTx/>
              <a:buChar char="-"/>
            </a:pPr>
            <a:r>
              <a:rPr lang="cs-CZ" sz="2400" u="sng" dirty="0" smtClean="0"/>
              <a:t>koordinačním místem</a:t>
            </a:r>
            <a:r>
              <a:rPr lang="cs-CZ" sz="2400" dirty="0" smtClean="0"/>
              <a:t> těchto aktivit je </a:t>
            </a:r>
            <a:r>
              <a:rPr lang="cs-CZ" sz="2400" u="sng" dirty="0" smtClean="0"/>
              <a:t>MZV ČR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při vytváření koncepce jednotné prezentace se využívají </a:t>
            </a:r>
            <a:r>
              <a:rPr lang="cs-CZ" sz="2400" u="sng" dirty="0" smtClean="0"/>
              <a:t>četné příklady ze zahraničí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62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/>
              <a:t>Jednotná státní propagace ČR v </a:t>
            </a:r>
            <a:r>
              <a:rPr lang="cs-CZ" sz="3200" b="1" dirty="0" smtClean="0"/>
              <a:t>zahraničí (</a:t>
            </a:r>
            <a:r>
              <a:rPr lang="cs-CZ" sz="3200" b="1" dirty="0" err="1" smtClean="0"/>
              <a:t>pokrač</a:t>
            </a:r>
            <a:r>
              <a:rPr lang="cs-CZ" sz="3200" b="1" dirty="0" smtClean="0"/>
              <a:t>.)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„V naší </a:t>
            </a:r>
            <a:r>
              <a:rPr lang="cs-CZ" sz="2400" dirty="0"/>
              <a:t>zemi je </a:t>
            </a:r>
            <a:r>
              <a:rPr lang="cs-CZ" sz="2400" dirty="0" smtClean="0"/>
              <a:t>celá </a:t>
            </a:r>
            <a:r>
              <a:rPr lang="cs-CZ" sz="2400" dirty="0"/>
              <a:t>řada </a:t>
            </a:r>
            <a:r>
              <a:rPr lang="cs-CZ" sz="2400" dirty="0" smtClean="0"/>
              <a:t>jedinečných </a:t>
            </a:r>
            <a:r>
              <a:rPr lang="cs-CZ" sz="2400" dirty="0"/>
              <a:t>osobnosti, děl a </a:t>
            </a:r>
            <a:r>
              <a:rPr lang="cs-CZ" sz="2400" dirty="0" smtClean="0"/>
              <a:t>zajímavosti, jež </a:t>
            </a:r>
            <a:r>
              <a:rPr lang="cs-CZ" sz="2400" dirty="0"/>
              <a:t>zasluhuji pozornost. Nemůžeme však </a:t>
            </a:r>
            <a:r>
              <a:rPr lang="cs-CZ" sz="2400" dirty="0" smtClean="0"/>
              <a:t>spoléhat </a:t>
            </a:r>
            <a:r>
              <a:rPr lang="cs-CZ" sz="2400" dirty="0"/>
              <a:t>na to, že se vždy </a:t>
            </a:r>
            <a:r>
              <a:rPr lang="cs-CZ" sz="2400" dirty="0" smtClean="0"/>
              <a:t>objeví nějací </a:t>
            </a:r>
            <a:r>
              <a:rPr lang="cs-CZ" sz="2400" dirty="0"/>
              <a:t>nadšenci a </a:t>
            </a:r>
            <a:r>
              <a:rPr lang="cs-CZ" sz="2400" dirty="0" smtClean="0"/>
              <a:t>ukáží </a:t>
            </a:r>
            <a:r>
              <a:rPr lang="cs-CZ" sz="2400" dirty="0"/>
              <a:t>světu všechny pozoruhodnosti </a:t>
            </a:r>
            <a:r>
              <a:rPr lang="cs-CZ" sz="2400" dirty="0" smtClean="0"/>
              <a:t>naší země. </a:t>
            </a:r>
            <a:r>
              <a:rPr lang="pl-PL" sz="2400" dirty="0" smtClean="0"/>
              <a:t>Chceme-li</a:t>
            </a:r>
            <a:r>
              <a:rPr lang="pl-PL" sz="2400" dirty="0"/>
              <a:t>, aby je svět objevil, </a:t>
            </a:r>
            <a:r>
              <a:rPr lang="pl-PL" sz="2400" dirty="0" smtClean="0"/>
              <a:t>musíme </a:t>
            </a:r>
            <a:r>
              <a:rPr lang="pl-PL" sz="2400" dirty="0"/>
              <a:t>mu je ukazat sami</a:t>
            </a:r>
            <a:r>
              <a:rPr lang="pl-PL" sz="2400" dirty="0" smtClean="0"/>
              <a:t>.” (z Manuálu vizuálního stylu)</a:t>
            </a:r>
          </a:p>
          <a:p>
            <a:r>
              <a:rPr lang="cs-CZ" sz="2400" u="sng" dirty="0" smtClean="0"/>
              <a:t>jednotný vizuální </a:t>
            </a:r>
            <a:r>
              <a:rPr lang="cs-CZ" sz="2400" u="sng" dirty="0"/>
              <a:t>styl prezentace</a:t>
            </a:r>
            <a:r>
              <a:rPr lang="cs-CZ" sz="2400" dirty="0"/>
              <a:t> ČR byl </a:t>
            </a:r>
            <a:r>
              <a:rPr lang="cs-CZ" sz="2400" dirty="0" smtClean="0"/>
              <a:t>vybrán </a:t>
            </a:r>
            <a:r>
              <a:rPr lang="cs-CZ" sz="2400" dirty="0"/>
              <a:t>ve </a:t>
            </a:r>
            <a:r>
              <a:rPr lang="cs-CZ" sz="2400" dirty="0" smtClean="0"/>
              <a:t>veřejné </a:t>
            </a:r>
            <a:r>
              <a:rPr lang="cs-CZ" sz="2400" dirty="0"/>
              <a:t>soutěži v roce </a:t>
            </a:r>
            <a:r>
              <a:rPr lang="cs-CZ" sz="2400" u="sng" dirty="0"/>
              <a:t>2005</a:t>
            </a:r>
            <a:r>
              <a:rPr lang="cs-CZ" sz="2400" dirty="0" smtClean="0"/>
              <a:t>, v níž zvítězil návrh designérského </a:t>
            </a:r>
            <a:r>
              <a:rPr lang="cs-CZ" sz="2400" dirty="0"/>
              <a:t>studia </a:t>
            </a:r>
            <a:r>
              <a:rPr lang="cs-CZ" sz="2400" dirty="0" smtClean="0"/>
              <a:t>Side2 - jeho základními </a:t>
            </a:r>
            <a:r>
              <a:rPr lang="cs-CZ" sz="2400" dirty="0"/>
              <a:t>prvky </a:t>
            </a:r>
            <a:r>
              <a:rPr lang="cs-CZ" sz="2400" dirty="0" smtClean="0"/>
              <a:t>jsou </a:t>
            </a:r>
            <a:r>
              <a:rPr lang="cs-CZ" sz="2400" u="sng" dirty="0" smtClean="0"/>
              <a:t>grafická </a:t>
            </a:r>
            <a:r>
              <a:rPr lang="cs-CZ" sz="2400" u="sng" dirty="0"/>
              <a:t>podoba loga</a:t>
            </a:r>
            <a:r>
              <a:rPr lang="cs-CZ" sz="2400" dirty="0"/>
              <a:t>, </a:t>
            </a:r>
            <a:r>
              <a:rPr lang="cs-CZ" sz="2400" u="sng" dirty="0" smtClean="0"/>
              <a:t>písma</a:t>
            </a:r>
            <a:r>
              <a:rPr lang="cs-CZ" sz="2400" dirty="0"/>
              <a:t>, </a:t>
            </a:r>
            <a:r>
              <a:rPr lang="cs-CZ" sz="2400" u="sng" dirty="0"/>
              <a:t>barvy</a:t>
            </a:r>
            <a:r>
              <a:rPr lang="cs-CZ" sz="2400" dirty="0"/>
              <a:t> a </a:t>
            </a:r>
            <a:r>
              <a:rPr lang="cs-CZ" sz="2400" u="sng" dirty="0" smtClean="0"/>
              <a:t>doplňkové </a:t>
            </a:r>
            <a:r>
              <a:rPr lang="cs-CZ" sz="2400" u="sng" dirty="0"/>
              <a:t>prvky</a:t>
            </a:r>
            <a:r>
              <a:rPr lang="cs-CZ" sz="2400" dirty="0"/>
              <a:t> </a:t>
            </a:r>
            <a:r>
              <a:rPr lang="cs-CZ" sz="2400" dirty="0" smtClean="0"/>
              <a:t>vizuálního stylu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1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630" y="4614"/>
            <a:ext cx="9119369" cy="83671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/>
              <a:t>České menšiny v zahraničí („krajané“)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2400" dirty="0" smtClean="0"/>
              <a:t>k českému původu se hlásí asi </a:t>
            </a:r>
            <a:r>
              <a:rPr lang="pl-PL" sz="2400" u="sng" dirty="0" smtClean="0"/>
              <a:t>2 miliony lidí</a:t>
            </a:r>
            <a:r>
              <a:rPr lang="pl-PL" sz="2400" dirty="0" smtClean="0"/>
              <a:t>, tj. jako pětina obyvatel-stva ČR (někteří z nich ale již česky nemluví)</a:t>
            </a:r>
          </a:p>
          <a:p>
            <a:pPr>
              <a:buFontTx/>
              <a:buChar char="-"/>
            </a:pPr>
            <a:r>
              <a:rPr lang="pl-PL" sz="2400" dirty="0" smtClean="0"/>
              <a:t>emigrace probíhala </a:t>
            </a:r>
            <a:r>
              <a:rPr lang="pl-PL" sz="2400" u="sng" dirty="0" smtClean="0"/>
              <a:t>ve vlnách</a:t>
            </a:r>
            <a:r>
              <a:rPr lang="pl-PL" sz="2400" dirty="0" smtClean="0"/>
              <a:t> a </a:t>
            </a:r>
            <a:r>
              <a:rPr lang="pl-PL" sz="2400" u="sng" dirty="0" smtClean="0"/>
              <a:t>z různých příčin</a:t>
            </a:r>
            <a:r>
              <a:rPr lang="pl-PL" sz="2400" dirty="0" smtClean="0"/>
              <a:t> – 16. -18. stol. nábo-ženskopolitické důvody, 19.-začátek 20.stol. ekonomické důvody (více než 1 milion osob), po 1939, 1948 (přes 100.000 lidí), 1968 (</a:t>
            </a:r>
            <a:r>
              <a:rPr lang="pl-PL" sz="2400" dirty="0"/>
              <a:t>asi 250.000 lidí)</a:t>
            </a:r>
            <a:r>
              <a:rPr lang="pl-PL" sz="2400" dirty="0" smtClean="0"/>
              <a:t> politické důvody (vysoký podíl intelektuálů a politicky prominentních lidí); emigrace i nyní</a:t>
            </a:r>
          </a:p>
          <a:p>
            <a:pPr>
              <a:buFontTx/>
              <a:buChar char="-"/>
            </a:pPr>
            <a:r>
              <a:rPr lang="pl-PL" sz="2400" dirty="0" smtClean="0"/>
              <a:t>Přibližné současné počty: 1) </a:t>
            </a:r>
            <a:r>
              <a:rPr lang="pl-PL" sz="2400" b="1" dirty="0" smtClean="0"/>
              <a:t>USA</a:t>
            </a:r>
            <a:r>
              <a:rPr lang="pl-PL" sz="2400" dirty="0" smtClean="0"/>
              <a:t> – 1,600.000, 2) </a:t>
            </a:r>
            <a:r>
              <a:rPr lang="pl-PL" sz="2400" b="1" dirty="0" smtClean="0"/>
              <a:t>Kanada</a:t>
            </a:r>
            <a:r>
              <a:rPr lang="pl-PL" sz="2400" dirty="0" smtClean="0"/>
              <a:t> – 120.000, 3) </a:t>
            </a:r>
            <a:r>
              <a:rPr lang="pl-PL" sz="2400" b="1" dirty="0" smtClean="0"/>
              <a:t>Rakousko</a:t>
            </a:r>
            <a:r>
              <a:rPr lang="pl-PL" sz="2400" dirty="0" smtClean="0"/>
              <a:t> – 55.000, 4) Německo – 50.000, 5) Slovensko – 47.000, 6) V.Británie – 40.000, 7) Argentina – 30.000, ...</a:t>
            </a:r>
          </a:p>
          <a:p>
            <a:pPr>
              <a:buFontTx/>
              <a:buChar char="-"/>
            </a:pPr>
            <a:r>
              <a:rPr lang="pl-PL" sz="2400" u="sng" dirty="0" smtClean="0"/>
              <a:t>Usnesení vlády o programu podpory českého kulturního dědictví v zahraničí</a:t>
            </a:r>
            <a:r>
              <a:rPr lang="pl-PL" sz="2400" dirty="0" smtClean="0"/>
              <a:t> – dotace za </a:t>
            </a:r>
            <a:r>
              <a:rPr lang="pl-PL" sz="2400" u="sng" dirty="0" smtClean="0"/>
              <a:t>více než 50 mil. Kč ročně</a:t>
            </a:r>
          </a:p>
          <a:p>
            <a:pPr>
              <a:buFontTx/>
              <a:buChar char="-"/>
            </a:pPr>
            <a:r>
              <a:rPr lang="pl-PL" sz="2400" dirty="0" smtClean="0"/>
              <a:t>Na MZV ČR </a:t>
            </a:r>
            <a:r>
              <a:rPr lang="pl-PL" sz="2400" u="sng" dirty="0" smtClean="0"/>
              <a:t>zmocněnec pro krajanské záležitosti</a:t>
            </a:r>
          </a:p>
        </p:txBody>
      </p:sp>
    </p:spTree>
    <p:extLst>
      <p:ext uri="{BB962C8B-B14F-4D97-AF65-F5344CB8AC3E}">
        <p14:creationId xmlns:p14="http://schemas.microsoft.com/office/powerpoint/2010/main" val="13157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3109</TotalTime>
  <Words>819</Words>
  <Application>Microsoft Office PowerPoint</Application>
  <PresentationFormat>Předvádění na obrazovce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5/ Typy diplomacie, státní propagace, krajané</vt:lpstr>
      <vt:lpstr>Diplomacie se nezaobírá pouze politickými otázkami</vt:lpstr>
      <vt:lpstr>Specializované čs. instituce působící v zahraničí</vt:lpstr>
      <vt:lpstr>Specializované čs. instituce působící v zahraničí</vt:lpstr>
      <vt:lpstr>Jednotná státní propagace ČR v zahraničí</vt:lpstr>
      <vt:lpstr>Jednotná státní propagace ČR v zahraničí (pokrač.)</vt:lpstr>
      <vt:lpstr>České menšiny v zahraničí („krajané“)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Týden 7/10.11. Typy diplomacie (politická, ekonomická, kulturní</dc:title>
  <dc:creator>Miloš Lexa</dc:creator>
  <cp:lastModifiedBy>Miloš Lexa</cp:lastModifiedBy>
  <cp:revision>81</cp:revision>
  <cp:lastPrinted>2011-11-09T11:20:31Z</cp:lastPrinted>
  <dcterms:created xsi:type="dcterms:W3CDTF">2011-10-08T09:35:29Z</dcterms:created>
  <dcterms:modified xsi:type="dcterms:W3CDTF">2013-11-12T19:58:50Z</dcterms:modified>
</cp:coreProperties>
</file>