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23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55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6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11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33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45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6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36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50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94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82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8C0B-2848-4ED8-9050-7DD762FCD779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0664-00B6-4F64-ABFE-CD6AC7B4E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35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924943"/>
          </a:xfrm>
        </p:spPr>
        <p:txBody>
          <a:bodyPr>
            <a:normAutofit fontScale="90000"/>
          </a:bodyPr>
          <a:lstStyle/>
          <a:p>
            <a:r>
              <a:rPr lang="cs-CZ" b="1" smtClean="0"/>
              <a:t/>
            </a:r>
            <a:br>
              <a:rPr lang="cs-CZ" b="1" smtClean="0"/>
            </a:br>
            <a:r>
              <a:rPr lang="cs-CZ" b="1" smtClean="0"/>
              <a:t>10/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Velká diplomatická jednání novější historie; vývoj vztahů „velmoci – menší státy“; summity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348880"/>
            <a:ext cx="9144000" cy="4509120"/>
          </a:xfrm>
        </p:spPr>
        <p:txBody>
          <a:bodyPr/>
          <a:lstStyle/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Vestfálský mír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Vídeňský kongres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Pařížská mírová konference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Mnichovská dohoda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Druhá světová válka: konference Velké trojky, OSN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Současné summity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60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 Vestfálský mír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z="2400" dirty="0" smtClean="0"/>
              <a:t>ukončil třicetiletou válku</a:t>
            </a:r>
          </a:p>
          <a:p>
            <a:pPr>
              <a:buFontTx/>
              <a:buChar char="-"/>
            </a:pPr>
            <a:r>
              <a:rPr lang="cs-CZ" sz="2400" dirty="0" smtClean="0"/>
              <a:t>první velký evropský (světový) mírový kongres</a:t>
            </a:r>
          </a:p>
          <a:p>
            <a:pPr>
              <a:buFontTx/>
              <a:buChar char="-"/>
            </a:pPr>
            <a:r>
              <a:rPr lang="cs-CZ" sz="2400" dirty="0" smtClean="0"/>
              <a:t>podpis mírových podmínek </a:t>
            </a:r>
            <a:r>
              <a:rPr lang="cs-CZ" sz="2400" b="1" dirty="0" smtClean="0"/>
              <a:t>v říjnu 1648 </a:t>
            </a:r>
            <a:r>
              <a:rPr lang="cs-CZ" sz="2400" dirty="0" smtClean="0"/>
              <a:t>(vyjednávání probíhala od r. 1644)</a:t>
            </a:r>
          </a:p>
          <a:p>
            <a:pPr>
              <a:buFontTx/>
              <a:buChar char="-"/>
            </a:pPr>
            <a:r>
              <a:rPr lang="cs-CZ" sz="2400" dirty="0" smtClean="0"/>
              <a:t>zahrnoval velkou </a:t>
            </a:r>
            <a:r>
              <a:rPr lang="cs-CZ" sz="2400" b="1" dirty="0" smtClean="0"/>
              <a:t>řadu územních změn</a:t>
            </a:r>
            <a:r>
              <a:rPr lang="cs-CZ" sz="2400" dirty="0" smtClean="0"/>
              <a:t> (Francie, německé státy, </a:t>
            </a:r>
            <a:r>
              <a:rPr lang="cs-CZ" sz="2400" dirty="0" err="1" smtClean="0"/>
              <a:t>sev</a:t>
            </a:r>
            <a:r>
              <a:rPr lang="cs-CZ" sz="2400" dirty="0" smtClean="0"/>
              <a:t>. Nizozemsko a Švýcarsko uznány za nezávislé státy, Gibraltar, …)</a:t>
            </a:r>
          </a:p>
          <a:p>
            <a:pPr>
              <a:buFontTx/>
              <a:buChar char="-"/>
            </a:pPr>
            <a:r>
              <a:rPr lang="cs-CZ" sz="2400" b="1" dirty="0" smtClean="0"/>
              <a:t>České země</a:t>
            </a:r>
            <a:r>
              <a:rPr lang="cs-CZ" sz="2400" dirty="0" smtClean="0"/>
              <a:t> zůstaly pod nadvládou Habsburků</a:t>
            </a:r>
          </a:p>
          <a:p>
            <a:pPr>
              <a:buFontTx/>
              <a:buChar char="-"/>
            </a:pPr>
            <a:r>
              <a:rPr lang="cs-CZ" sz="2400" b="1" dirty="0" smtClean="0"/>
              <a:t>Horní a Dolní Lužice definitivně odloučeny od Koruny české</a:t>
            </a:r>
            <a:r>
              <a:rPr lang="cs-CZ" sz="2400" dirty="0" smtClean="0"/>
              <a:t> (připadly Sasku)</a:t>
            </a:r>
          </a:p>
          <a:p>
            <a:pPr>
              <a:buFontTx/>
              <a:buChar char="-"/>
            </a:pPr>
            <a:r>
              <a:rPr lang="cs-CZ" sz="2400" dirty="0" smtClean="0"/>
              <a:t>na jednáních participovaly známé historické osobnosti, např. kardinál </a:t>
            </a:r>
            <a:r>
              <a:rPr lang="cs-CZ" sz="2400" dirty="0" err="1" smtClean="0"/>
              <a:t>Mazarin</a:t>
            </a:r>
            <a:r>
              <a:rPr lang="cs-CZ" sz="2400" dirty="0" smtClean="0"/>
              <a:t> (Francie), hrabě </a:t>
            </a:r>
            <a:r>
              <a:rPr lang="cs-CZ" sz="2400" dirty="0" err="1" smtClean="0"/>
              <a:t>Trautmansdorff</a:t>
            </a:r>
            <a:r>
              <a:rPr lang="cs-CZ" sz="2400" dirty="0" smtClean="0"/>
              <a:t> (habsburské císařství), Johann </a:t>
            </a:r>
            <a:r>
              <a:rPr lang="cs-CZ" sz="2400" dirty="0" err="1" smtClean="0"/>
              <a:t>Oxenstjerna</a:t>
            </a:r>
            <a:r>
              <a:rPr lang="cs-CZ" sz="2400" dirty="0" smtClean="0"/>
              <a:t> (Švédsko), …</a:t>
            </a:r>
          </a:p>
          <a:p>
            <a:pPr>
              <a:buFontTx/>
              <a:buChar char="-"/>
            </a:pPr>
            <a:r>
              <a:rPr lang="cs-CZ" sz="2400" dirty="0" smtClean="0"/>
              <a:t>na druhé straně na mírovém kongresu chyběli zástupci Anglie, Polska, Ruska, Osmanské říše</a:t>
            </a:r>
          </a:p>
          <a:p>
            <a:pPr>
              <a:buFontTx/>
              <a:buChar char="-"/>
            </a:pPr>
            <a:r>
              <a:rPr lang="cs-CZ" sz="2400" dirty="0" smtClean="0"/>
              <a:t>Vestfálský mír vnesl zásadní změny do mezinárodních vztahů (tzv. </a:t>
            </a:r>
            <a:r>
              <a:rPr lang="cs-CZ" sz="2400" b="1" dirty="0" smtClean="0"/>
              <a:t>vestfálský systém)</a:t>
            </a:r>
            <a:r>
              <a:rPr lang="cs-CZ" sz="2400" dirty="0" smtClean="0"/>
              <a:t>: 1) namísto hierarchické struktury mezinárodní vztahů se začal prosazovat model vztahů mezi státy jako plně suverénních subjektů; 2) byl potlačen význam náboženství  v mezinárodních vztazích; nadále se staly určujícími státní zájmy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673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   </a:t>
            </a:r>
            <a:r>
              <a:rPr lang="cs-CZ" sz="3200" b="1" dirty="0" smtClean="0"/>
              <a:t>Vídeňský kongres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200" dirty="0" smtClean="0"/>
              <a:t>po Velké francouzské revoluci a napoleonských válkách</a:t>
            </a:r>
          </a:p>
          <a:p>
            <a:pPr>
              <a:buFontTx/>
              <a:buChar char="-"/>
            </a:pPr>
            <a:r>
              <a:rPr lang="cs-CZ" sz="2200" b="1" dirty="0" smtClean="0"/>
              <a:t>závěrečný dokument přijat 9. června 1815</a:t>
            </a:r>
            <a:r>
              <a:rPr lang="cs-CZ" sz="2200" dirty="0" smtClean="0"/>
              <a:t> (kongres zahájen v září 1814)</a:t>
            </a:r>
          </a:p>
          <a:p>
            <a:pPr>
              <a:buFontTx/>
              <a:buChar char="-"/>
            </a:pPr>
            <a:r>
              <a:rPr lang="cs-CZ" sz="2200" dirty="0" smtClean="0"/>
              <a:t>jednání se zúčastnili zástupci </a:t>
            </a:r>
            <a:r>
              <a:rPr lang="cs-CZ" sz="2200" b="1" dirty="0" smtClean="0"/>
              <a:t>více než dvou set evropských zemí</a:t>
            </a:r>
          </a:p>
          <a:p>
            <a:pPr>
              <a:buFontTx/>
              <a:buChar char="-"/>
            </a:pPr>
            <a:r>
              <a:rPr lang="cs-CZ" sz="2200" dirty="0" smtClean="0"/>
              <a:t>velkým organizátorem a manipulátorem byl kancléř </a:t>
            </a:r>
            <a:r>
              <a:rPr lang="cs-CZ" sz="2200" b="1" dirty="0" smtClean="0"/>
              <a:t>Metternich</a:t>
            </a:r>
            <a:r>
              <a:rPr lang="cs-CZ" sz="2200" dirty="0" smtClean="0"/>
              <a:t> (Rakousko), úspěšným i ministr zahraničí Francie Ch. </a:t>
            </a:r>
            <a:r>
              <a:rPr lang="cs-CZ" sz="2200" b="1" dirty="0" smtClean="0"/>
              <a:t>de </a:t>
            </a:r>
            <a:r>
              <a:rPr lang="cs-CZ" sz="2200" b="1" dirty="0" err="1" smtClean="0"/>
              <a:t>Talleyrand</a:t>
            </a:r>
            <a:endParaRPr lang="cs-CZ" sz="2200" b="1" dirty="0" smtClean="0"/>
          </a:p>
          <a:p>
            <a:pPr>
              <a:buFontTx/>
              <a:buChar char="-"/>
            </a:pPr>
            <a:r>
              <a:rPr lang="cs-CZ" sz="2200" dirty="0" smtClean="0"/>
              <a:t>nové uspořádání geopolitických poměrů v zájmů vítězných států a jejich vládců z kontrarevoluční feudální Evropy (velké územní zisky Rakouska, Velké Británie, Pruska, Ruska)</a:t>
            </a:r>
          </a:p>
          <a:p>
            <a:pPr>
              <a:buFontTx/>
              <a:buChar char="-"/>
            </a:pPr>
            <a:r>
              <a:rPr lang="cs-CZ" sz="2200" b="1" dirty="0" smtClean="0"/>
              <a:t>České země</a:t>
            </a:r>
            <a:r>
              <a:rPr lang="cs-CZ" sz="2200" dirty="0" smtClean="0"/>
              <a:t>, jakožto součást habsburské monarchie, </a:t>
            </a:r>
            <a:r>
              <a:rPr lang="cs-CZ" sz="2200" b="1" dirty="0" err="1" smtClean="0"/>
              <a:t>nehraly</a:t>
            </a:r>
            <a:r>
              <a:rPr lang="cs-CZ" sz="2200" b="1" dirty="0" smtClean="0"/>
              <a:t> vůbec žádnou roli</a:t>
            </a:r>
          </a:p>
          <a:p>
            <a:pPr>
              <a:buFontTx/>
              <a:buChar char="-"/>
            </a:pPr>
            <a:r>
              <a:rPr lang="cs-CZ" sz="2200" b="1" dirty="0" smtClean="0"/>
              <a:t>Vídeňský reglement</a:t>
            </a:r>
            <a:r>
              <a:rPr lang="cs-CZ" sz="2200" dirty="0" smtClean="0"/>
              <a:t> (zvláštní příloha závěrečného aktu) – jednotná klasifikace diplomatických zástupců</a:t>
            </a:r>
          </a:p>
          <a:p>
            <a:pPr>
              <a:buFontTx/>
              <a:buChar char="-"/>
            </a:pPr>
            <a:r>
              <a:rPr lang="cs-CZ" sz="2200" dirty="0" smtClean="0"/>
              <a:t>vcelku krokem zpět v mezinárodních vztazích – zajišťoval stabilitu  mezinárodního systému na konzervativních a feudálně reakčních principech</a:t>
            </a:r>
          </a:p>
          <a:p>
            <a:pPr>
              <a:buFontTx/>
              <a:buChar char="-"/>
            </a:pPr>
            <a:r>
              <a:rPr lang="cs-CZ" sz="2200" dirty="0" smtClean="0"/>
              <a:t>nastolil spolupráci předních evropských velmocí se snahou o kompromisní řešení problémů mezi nimi (tzv. </a:t>
            </a:r>
            <a:r>
              <a:rPr lang="cs-CZ" sz="2200" b="1" dirty="0" smtClean="0"/>
              <a:t>koncert velmocí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6786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 Pařížská mírová konference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200" dirty="0" smtClean="0"/>
              <a:t>řeší situaci po první světové válce</a:t>
            </a:r>
          </a:p>
          <a:p>
            <a:pPr>
              <a:buFontTx/>
              <a:buChar char="-"/>
            </a:pPr>
            <a:r>
              <a:rPr lang="cs-CZ" sz="2200" dirty="0" smtClean="0"/>
              <a:t>zahájena 18. ledna 1919, slavnostně končí 21. ledna 1920</a:t>
            </a:r>
          </a:p>
          <a:p>
            <a:pPr>
              <a:buFontTx/>
              <a:buChar char="-"/>
            </a:pPr>
            <a:r>
              <a:rPr lang="cs-CZ" sz="2200" b="1" dirty="0"/>
              <a:t>n</a:t>
            </a:r>
            <a:r>
              <a:rPr lang="cs-CZ" sz="2200" b="1" dirty="0" smtClean="0"/>
              <a:t>ejreprezentativnější shromáždění v dějinách diplomacie</a:t>
            </a:r>
            <a:r>
              <a:rPr lang="cs-CZ" sz="2200" dirty="0" smtClean="0"/>
              <a:t> – přes 1000 delegátů; (celkem asi 10 000 účastníků – 1400 z Francie, 450 z V. Británie, 80 z ČSR, …)</a:t>
            </a:r>
          </a:p>
          <a:p>
            <a:pPr>
              <a:buFontTx/>
              <a:buChar char="-"/>
            </a:pPr>
            <a:r>
              <a:rPr lang="cs-CZ" sz="2200" dirty="0" smtClean="0"/>
              <a:t>představitelé vítězných mocností měli rozhodující pozice (Francie: Georges </a:t>
            </a:r>
            <a:r>
              <a:rPr lang="cs-CZ" sz="2200" dirty="0" err="1" smtClean="0"/>
              <a:t>Clemenceau</a:t>
            </a:r>
            <a:r>
              <a:rPr lang="cs-CZ" sz="2200" dirty="0" smtClean="0"/>
              <a:t>, USA: </a:t>
            </a:r>
            <a:r>
              <a:rPr lang="cs-CZ" sz="2200" dirty="0" err="1" smtClean="0"/>
              <a:t>Woodrow</a:t>
            </a:r>
            <a:r>
              <a:rPr lang="cs-CZ" sz="2200" dirty="0" smtClean="0"/>
              <a:t> Wilson, Velká Británie: David </a:t>
            </a:r>
            <a:r>
              <a:rPr lang="cs-CZ" sz="2200" dirty="0" err="1" smtClean="0"/>
              <a:t>Lloyd</a:t>
            </a:r>
            <a:r>
              <a:rPr lang="cs-CZ" sz="2200" dirty="0" smtClean="0"/>
              <a:t> George, Itálie: </a:t>
            </a:r>
            <a:r>
              <a:rPr lang="cs-CZ" sz="2200" dirty="0" err="1" smtClean="0"/>
              <a:t>Vittorio</a:t>
            </a:r>
            <a:r>
              <a:rPr lang="cs-CZ" sz="2200" dirty="0" smtClean="0"/>
              <a:t> Orlando, Japonsko: </a:t>
            </a:r>
            <a:r>
              <a:rPr lang="cs-CZ" sz="2200" dirty="0" err="1" smtClean="0"/>
              <a:t>Nobuaki</a:t>
            </a:r>
            <a:r>
              <a:rPr lang="cs-CZ" sz="2200" dirty="0" smtClean="0"/>
              <a:t> </a:t>
            </a:r>
            <a:r>
              <a:rPr lang="cs-CZ" sz="2200" dirty="0" err="1" smtClean="0"/>
              <a:t>Makino</a:t>
            </a:r>
            <a:r>
              <a:rPr lang="cs-CZ" sz="2200" dirty="0" smtClean="0"/>
              <a:t>) – </a:t>
            </a:r>
            <a:r>
              <a:rPr lang="cs-CZ" sz="2200" b="1" dirty="0" smtClean="0"/>
              <a:t>Rada deseti/pěti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ostatní státy rozděleny do tří skupin; </a:t>
            </a:r>
            <a:r>
              <a:rPr lang="cs-CZ" sz="2200" b="1" dirty="0" smtClean="0"/>
              <a:t>Československo</a:t>
            </a:r>
            <a:r>
              <a:rPr lang="cs-CZ" sz="2200" dirty="0" smtClean="0"/>
              <a:t> ve 2. </a:t>
            </a:r>
            <a:r>
              <a:rPr lang="cs-CZ" sz="2200" dirty="0" err="1" smtClean="0"/>
              <a:t>sk</a:t>
            </a:r>
            <a:r>
              <a:rPr lang="cs-CZ" sz="2200" dirty="0" smtClean="0"/>
              <a:t>. („s dílčími zájmy“) – mohlo se účastnit pouze jednání vztahujících se k řešení jejich problémů</a:t>
            </a:r>
          </a:p>
          <a:p>
            <a:pPr>
              <a:buFontTx/>
              <a:buChar char="-"/>
            </a:pPr>
            <a:r>
              <a:rPr lang="cs-CZ" sz="2200" dirty="0" smtClean="0"/>
              <a:t>přímými účastníky nebyly poražené státy (zvány jenom k převzetí hotových textů mírových smluv); nebylo pozváno ani sovětské Rusko</a:t>
            </a:r>
            <a:endParaRPr lang="cs-CZ" sz="2200" b="1" dirty="0"/>
          </a:p>
          <a:p>
            <a:pPr>
              <a:buFontTx/>
              <a:buChar char="-"/>
            </a:pPr>
            <a:r>
              <a:rPr lang="cs-CZ" sz="2200" b="1" dirty="0" smtClean="0"/>
              <a:t>Pakt o Společnosti národů</a:t>
            </a:r>
            <a:r>
              <a:rPr lang="cs-CZ" sz="2200" dirty="0" smtClean="0"/>
              <a:t> – první konkrétní výsledek konference; snaha o </a:t>
            </a:r>
            <a:r>
              <a:rPr lang="cs-CZ" sz="2200" b="1" dirty="0" smtClean="0"/>
              <a:t>kolektivní bezpečnost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mírová smlouva s Německem (Versailles)</a:t>
            </a:r>
            <a:r>
              <a:rPr lang="cs-CZ" sz="2200" dirty="0" smtClean="0"/>
              <a:t> – Německo podepsalo 28.6.1919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59655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2068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 Pařížská mírová konference</a:t>
            </a:r>
            <a:r>
              <a:rPr lang="cs-CZ" sz="3200" dirty="0" smtClean="0"/>
              <a:t> (</a:t>
            </a:r>
            <a:r>
              <a:rPr lang="cs-CZ" sz="3200" dirty="0" err="1" smtClean="0"/>
              <a:t>pokrač</a:t>
            </a:r>
            <a:r>
              <a:rPr lang="cs-CZ" sz="3200" dirty="0" smtClean="0"/>
              <a:t>.)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200" b="1" dirty="0" smtClean="0"/>
              <a:t>mírová smlouva s Rakouskem (Saint-</a:t>
            </a:r>
            <a:r>
              <a:rPr lang="cs-CZ" sz="2200" b="1" dirty="0" err="1" smtClean="0"/>
              <a:t>Germain</a:t>
            </a:r>
            <a:r>
              <a:rPr lang="cs-CZ" sz="2200" b="1" dirty="0" smtClean="0"/>
              <a:t>-en-</a:t>
            </a:r>
            <a:r>
              <a:rPr lang="cs-CZ" sz="2200" b="1" dirty="0" err="1" smtClean="0"/>
              <a:t>Laye</a:t>
            </a:r>
            <a:r>
              <a:rPr lang="cs-CZ" sz="2200" b="1" dirty="0" smtClean="0"/>
              <a:t>)</a:t>
            </a:r>
            <a:r>
              <a:rPr lang="cs-CZ" sz="2200" dirty="0" smtClean="0"/>
              <a:t> – Rakousko podepsalo 10.9.1919; v ní zakotvena i nezávislost Československa</a:t>
            </a:r>
          </a:p>
          <a:p>
            <a:pPr>
              <a:buFontTx/>
              <a:buChar char="-"/>
            </a:pPr>
            <a:r>
              <a:rPr lang="cs-CZ" sz="2200" b="1" dirty="0"/>
              <a:t>mírová </a:t>
            </a:r>
            <a:r>
              <a:rPr lang="cs-CZ" sz="2200" b="1" dirty="0" smtClean="0"/>
              <a:t>smlouva s Bulharskem (</a:t>
            </a:r>
            <a:r>
              <a:rPr lang="cs-CZ" sz="2200" b="1" dirty="0" err="1" smtClean="0"/>
              <a:t>Neuilly</a:t>
            </a:r>
            <a:r>
              <a:rPr lang="cs-CZ" sz="2200" b="1" dirty="0" smtClean="0"/>
              <a:t>)</a:t>
            </a:r>
            <a:r>
              <a:rPr lang="cs-CZ" sz="2200" dirty="0" smtClean="0"/>
              <a:t> – podepsána 27.11.1919</a:t>
            </a:r>
          </a:p>
          <a:p>
            <a:pPr>
              <a:buFontTx/>
              <a:buChar char="-"/>
            </a:pPr>
            <a:r>
              <a:rPr lang="cs-CZ" sz="2200" b="1" dirty="0"/>
              <a:t>mírová </a:t>
            </a:r>
            <a:r>
              <a:rPr lang="cs-CZ" sz="2200" b="1" dirty="0" smtClean="0"/>
              <a:t>smlouva s Maďarskem (Trianon)</a:t>
            </a:r>
            <a:r>
              <a:rPr lang="cs-CZ" sz="2200" dirty="0" smtClean="0"/>
              <a:t> – podepsána 4.6.1920 (Maďarsko ztratilo 70% území a 60% obyvatelstva bývalých Uher)</a:t>
            </a:r>
          </a:p>
          <a:p>
            <a:pPr>
              <a:buFontTx/>
              <a:buChar char="-"/>
            </a:pPr>
            <a:r>
              <a:rPr lang="cs-CZ" sz="2200" b="1" dirty="0"/>
              <a:t>mírová </a:t>
            </a:r>
            <a:r>
              <a:rPr lang="cs-CZ" sz="2200" b="1" dirty="0" smtClean="0"/>
              <a:t>smlouva s Tureckem (</a:t>
            </a:r>
            <a:r>
              <a:rPr lang="cs-CZ" sz="2200" b="1" dirty="0" err="1" smtClean="0"/>
              <a:t>Sèvres</a:t>
            </a:r>
            <a:r>
              <a:rPr lang="cs-CZ" sz="2200" b="1" dirty="0" smtClean="0"/>
              <a:t>)</a:t>
            </a:r>
            <a:r>
              <a:rPr lang="cs-CZ" sz="2200" dirty="0" smtClean="0"/>
              <a:t> – podepsána 10.8.1920 (Turecko ztratilo 4/5 území Osmanské říše)</a:t>
            </a:r>
            <a:endParaRPr lang="cs-CZ" sz="2200" b="1" dirty="0" smtClean="0"/>
          </a:p>
          <a:p>
            <a:pPr>
              <a:buFontTx/>
              <a:buChar char="-"/>
            </a:pPr>
            <a:r>
              <a:rPr lang="cs-CZ" sz="2200" b="1" dirty="0" smtClean="0"/>
              <a:t>velký význam Pařížské mírové konference pro nově vzniklé Československo</a:t>
            </a:r>
            <a:r>
              <a:rPr lang="cs-CZ" sz="2200" dirty="0" smtClean="0"/>
              <a:t> (Beneš, </a:t>
            </a:r>
            <a:r>
              <a:rPr lang="cs-CZ" sz="2200" dirty="0" err="1" smtClean="0"/>
              <a:t>Osuský</a:t>
            </a:r>
            <a:r>
              <a:rPr lang="cs-CZ" sz="2200" dirty="0" smtClean="0"/>
              <a:t>, Masaryk, Kramář)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dirty="0" smtClean="0"/>
              <a:t>     • byla </a:t>
            </a:r>
            <a:r>
              <a:rPr lang="cs-CZ" sz="2200" b="1" dirty="0" smtClean="0"/>
              <a:t>potvrzena nezávislost </a:t>
            </a:r>
            <a:r>
              <a:rPr lang="cs-CZ" sz="2200" dirty="0" smtClean="0"/>
              <a:t>státu Čechů a </a:t>
            </a:r>
            <a:r>
              <a:rPr lang="cs-CZ" sz="2200" dirty="0" err="1" smtClean="0"/>
              <a:t>Slovaků</a:t>
            </a:r>
            <a:r>
              <a:rPr lang="cs-CZ" sz="2200" dirty="0" smtClean="0"/>
              <a:t> a zároveň i jeho </a:t>
            </a:r>
            <a:r>
              <a:rPr lang="cs-CZ" sz="2200" b="1" dirty="0" smtClean="0"/>
              <a:t>hranice</a:t>
            </a:r>
          </a:p>
          <a:p>
            <a:pPr marL="0" indent="0">
              <a:buNone/>
            </a:pPr>
            <a:r>
              <a:rPr lang="cs-CZ" sz="2200" dirty="0" smtClean="0"/>
              <a:t>        v nynější podobě (vč. připojení Slovenska, Podkarpatské Rusi a Těšínska)</a:t>
            </a:r>
          </a:p>
          <a:p>
            <a:pPr marL="0" indent="0">
              <a:buNone/>
            </a:pPr>
            <a:r>
              <a:rPr lang="cs-CZ" sz="2200" dirty="0" smtClean="0"/>
              <a:t>     • ČSR neuspěla naopak v jiných požadavcích, např. připojení Lužických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Srbů, Kladska a dalších částí Slezska, </a:t>
            </a:r>
            <a:r>
              <a:rPr lang="cs-CZ" sz="2200" dirty="0" err="1" smtClean="0"/>
              <a:t>Vitorazska</a:t>
            </a:r>
            <a:r>
              <a:rPr lang="cs-CZ" sz="2200" dirty="0" smtClean="0"/>
              <a:t>, Moravského pole, 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koridoru k Jugoslávii, většího jižního Slovenska)</a:t>
            </a:r>
          </a:p>
          <a:p>
            <a:pPr marL="0" indent="0">
              <a:buNone/>
            </a:pPr>
            <a:r>
              <a:rPr lang="cs-CZ" sz="2200" dirty="0" smtClean="0"/>
              <a:t>     • ČSR byla zatížena dluhem 5,5 miliard Kč („příspěvek na výdaje za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osvobození“)</a:t>
            </a:r>
          </a:p>
          <a:p>
            <a:pPr marL="0" indent="0">
              <a:buNone/>
            </a:pPr>
            <a:r>
              <a:rPr lang="cs-CZ" sz="2200" dirty="0" smtClean="0"/>
              <a:t>     • ČSR odmítla připojení západoafrického Toga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9558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   Mnichovská dohoda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podepsána 29. září 1938</a:t>
            </a:r>
          </a:p>
          <a:p>
            <a:pPr>
              <a:buFontTx/>
              <a:buChar char="-"/>
            </a:pPr>
            <a:r>
              <a:rPr lang="cs-CZ" sz="2200" dirty="0" smtClean="0"/>
              <a:t>protagonisté: B. Mussolini (Itálie), A. Hitler (Německo), N. Chamberlain (Velká Británie), E. Daladier)</a:t>
            </a:r>
          </a:p>
          <a:p>
            <a:pPr>
              <a:buFontTx/>
              <a:buChar char="-"/>
            </a:pPr>
            <a:r>
              <a:rPr lang="cs-CZ" sz="2200" b="1" dirty="0" smtClean="0"/>
              <a:t>Bez účasti Československa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úlitba politice appeasementu</a:t>
            </a:r>
          </a:p>
          <a:p>
            <a:pPr>
              <a:buFontTx/>
              <a:buChar char="-"/>
            </a:pPr>
            <a:r>
              <a:rPr lang="cs-CZ" sz="2200" dirty="0" smtClean="0"/>
              <a:t>Mnichovská dohoda je </a:t>
            </a:r>
            <a:r>
              <a:rPr lang="cs-CZ" sz="2200" b="1" dirty="0" smtClean="0"/>
              <a:t>symbolem</a:t>
            </a:r>
            <a:r>
              <a:rPr lang="cs-CZ" sz="2200" dirty="0" smtClean="0"/>
              <a:t> proradnosti velmocenské politiky; rozhodování za zády těch, kterých se události týkají</a:t>
            </a:r>
          </a:p>
          <a:p>
            <a:pPr>
              <a:buFontTx/>
              <a:buChar char="-"/>
            </a:pPr>
            <a:r>
              <a:rPr lang="cs-CZ" sz="2200" dirty="0" smtClean="0"/>
              <a:t>je nyní zcela neplatná?</a:t>
            </a:r>
          </a:p>
          <a:p>
            <a:pPr>
              <a:buFontTx/>
              <a:buChar char="-"/>
            </a:pPr>
            <a:r>
              <a:rPr lang="cs-CZ" sz="2200" dirty="0" smtClean="0"/>
              <a:t>podíl Československa na vlastním špatném osudu</a:t>
            </a:r>
          </a:p>
          <a:p>
            <a:pPr>
              <a:buFontTx/>
              <a:buChar char="-"/>
            </a:pPr>
            <a:endParaRPr lang="cs-CZ" sz="2200" dirty="0" smtClean="0"/>
          </a:p>
          <a:p>
            <a:pPr>
              <a:buFontTx/>
              <a:buChar char="-"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75705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   </a:t>
            </a:r>
            <a:r>
              <a:rPr lang="cs-CZ" sz="3200" b="1" dirty="0" smtClean="0"/>
              <a:t>Druhá světová válka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se vstupem USA do války (konec r. 1941) došlo k posílení protihitlerovské koalice → </a:t>
            </a:r>
            <a:r>
              <a:rPr lang="cs-CZ" sz="2200" b="1" dirty="0" smtClean="0"/>
              <a:t>Deklarace Spojených národů</a:t>
            </a:r>
            <a:r>
              <a:rPr lang="cs-CZ" sz="2200" dirty="0" smtClean="0"/>
              <a:t> (1.1.1942 podepsalo 26 států, vč. Československa) – předpoklad vzniku OSN</a:t>
            </a:r>
          </a:p>
          <a:p>
            <a:pPr>
              <a:buFontTx/>
              <a:buChar char="-"/>
            </a:pPr>
            <a:r>
              <a:rPr lang="cs-CZ" sz="2200" b="1" dirty="0" smtClean="0"/>
              <a:t>konference Velké trojky</a:t>
            </a:r>
            <a:r>
              <a:rPr lang="cs-CZ" sz="2200" dirty="0" smtClean="0"/>
              <a:t> (USA, VB, SSSR) – </a:t>
            </a:r>
            <a:r>
              <a:rPr lang="cs-CZ" sz="2200" dirty="0" err="1" smtClean="0"/>
              <a:t>Teheran</a:t>
            </a:r>
            <a:r>
              <a:rPr lang="cs-CZ" sz="2200" dirty="0" smtClean="0"/>
              <a:t> (1943), Jalta (únor 1945), Postupim (17.7.-2.8.1945)</a:t>
            </a:r>
          </a:p>
          <a:p>
            <a:pPr>
              <a:buFontTx/>
              <a:buChar char="-"/>
            </a:pPr>
            <a:r>
              <a:rPr lang="cs-CZ" sz="2200" b="1" dirty="0" smtClean="0"/>
              <a:t>Postupimská konference: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     • Deklarace o porážce Německa</a:t>
            </a:r>
          </a:p>
          <a:p>
            <a:pPr marL="0" indent="0">
              <a:buNone/>
            </a:pPr>
            <a:r>
              <a:rPr lang="cs-CZ" sz="2200" dirty="0" smtClean="0"/>
              <a:t>     • rozhodnutí o správě Německa</a:t>
            </a:r>
          </a:p>
          <a:p>
            <a:pPr marL="0" indent="0">
              <a:buNone/>
            </a:pPr>
            <a:r>
              <a:rPr lang="cs-CZ" sz="2200" dirty="0" smtClean="0"/>
              <a:t>     • německé reparace</a:t>
            </a:r>
          </a:p>
          <a:p>
            <a:pPr marL="0" indent="0">
              <a:buNone/>
            </a:pPr>
            <a:r>
              <a:rPr lang="cs-CZ" sz="2200" dirty="0" smtClean="0"/>
              <a:t>     • </a:t>
            </a:r>
            <a:r>
              <a:rPr lang="cs-CZ" sz="2200" b="1" dirty="0" smtClean="0"/>
              <a:t>rozhodnutí o odsunutí německým menšin z Polska, Československa a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Maďarska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Ustavující konference Organizace spojených národů</a:t>
            </a:r>
            <a:r>
              <a:rPr lang="cs-CZ" sz="2200" dirty="0" smtClean="0"/>
              <a:t> – zahájena 25.4.1945; 26.6.1945 podepsalo </a:t>
            </a:r>
            <a:r>
              <a:rPr lang="cs-CZ" sz="2200" b="1" dirty="0" smtClean="0"/>
              <a:t>Chartu OSN</a:t>
            </a:r>
            <a:r>
              <a:rPr lang="cs-CZ" sz="2200" dirty="0" smtClean="0"/>
              <a:t> 51 zakládajících členů</a:t>
            </a:r>
          </a:p>
          <a:p>
            <a:pPr marL="0" indent="0">
              <a:buNone/>
            </a:pPr>
            <a:r>
              <a:rPr lang="cs-CZ" sz="2200" dirty="0" smtClean="0"/>
              <a:t>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6584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   </a:t>
            </a:r>
            <a:r>
              <a:rPr lang="cs-CZ" sz="3200" b="1" dirty="0" smtClean="0"/>
              <a:t>Současná kolektivní diplomacie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pravidelná zasedání Valného shromáždění OSN</a:t>
            </a:r>
          </a:p>
          <a:p>
            <a:pPr>
              <a:buFontTx/>
              <a:buChar char="-"/>
            </a:pPr>
            <a:r>
              <a:rPr lang="cs-CZ" sz="2200" dirty="0" smtClean="0"/>
              <a:t>NATO</a:t>
            </a:r>
          </a:p>
          <a:p>
            <a:pPr>
              <a:buFontTx/>
              <a:buChar char="-"/>
            </a:pPr>
            <a:r>
              <a:rPr lang="cs-CZ" sz="2200" dirty="0" smtClean="0"/>
              <a:t>Evropská unie</a:t>
            </a:r>
          </a:p>
          <a:p>
            <a:pPr>
              <a:buFontTx/>
              <a:buChar char="-"/>
            </a:pPr>
            <a:r>
              <a:rPr lang="cs-CZ" sz="2200" dirty="0" smtClean="0"/>
              <a:t>Rada Evropy</a:t>
            </a:r>
          </a:p>
          <a:p>
            <a:pPr>
              <a:buFontTx/>
              <a:buChar char="-"/>
            </a:pPr>
            <a:r>
              <a:rPr lang="cs-CZ" sz="2200" b="1" dirty="0" smtClean="0"/>
              <a:t>Konference o bezpečnosti a spolupráci v Evropě</a:t>
            </a:r>
            <a:r>
              <a:rPr lang="cs-CZ" sz="2200" dirty="0" smtClean="0"/>
              <a:t> (KBSE, později OBSE) – Helsinky 1975, následné schůzky (Bělehrad, Madrid, Vídeň, </a:t>
            </a:r>
            <a:r>
              <a:rPr lang="cs-CZ" sz="2200" smtClean="0"/>
              <a:t>Paříž, …, Budapešť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r>
              <a:rPr lang="cs-CZ" sz="2200" dirty="0" err="1" smtClean="0"/>
              <a:t>enviromentální</a:t>
            </a:r>
            <a:r>
              <a:rPr lang="cs-CZ" sz="2200" dirty="0" smtClean="0"/>
              <a:t> summity</a:t>
            </a:r>
          </a:p>
          <a:p>
            <a:pPr>
              <a:buFontTx/>
              <a:buChar char="-"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      </a:t>
            </a:r>
            <a:r>
              <a:rPr lang="cs-CZ" sz="2200" b="1" dirty="0" smtClean="0"/>
              <a:t>Význam summitů</a:t>
            </a:r>
            <a:r>
              <a:rPr lang="cs-CZ" sz="2200" dirty="0" smtClean="0"/>
              <a:t>: </a:t>
            </a:r>
            <a:r>
              <a:rPr lang="cs-CZ" sz="2200" b="1" dirty="0" smtClean="0"/>
              <a:t>vývoj principů</a:t>
            </a:r>
            <a:r>
              <a:rPr lang="cs-CZ" sz="2200" dirty="0" smtClean="0"/>
              <a:t> mezinárodních vztahů </a:t>
            </a:r>
            <a:r>
              <a:rPr lang="cs-CZ" sz="2200" b="1" dirty="0" smtClean="0"/>
              <a:t>a mechanismů</a:t>
            </a:r>
            <a:r>
              <a:rPr lang="cs-CZ" sz="2200" dirty="0" smtClean="0"/>
              <a:t> při 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řešení jejich problémů</a:t>
            </a:r>
          </a:p>
        </p:txBody>
      </p:sp>
    </p:spTree>
    <p:extLst>
      <p:ext uri="{BB962C8B-B14F-4D97-AF65-F5344CB8AC3E}">
        <p14:creationId xmlns:p14="http://schemas.microsoft.com/office/powerpoint/2010/main" val="182886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916</Words>
  <Application>Microsoft Office PowerPoint</Application>
  <PresentationFormat>Předvádění na obrazovce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 10/ Velká diplomatická jednání novější historie; vývoj vztahů „velmoci – menší státy“; summity</vt:lpstr>
      <vt:lpstr>   Vestfálský mír</vt:lpstr>
      <vt:lpstr>   Vídeňský kongres </vt:lpstr>
      <vt:lpstr>   Pařížská mírová konference</vt:lpstr>
      <vt:lpstr>   Pařížská mírová konference (pokrač.)</vt:lpstr>
      <vt:lpstr>   Mnichovská dohoda</vt:lpstr>
      <vt:lpstr>   Druhá světová válka </vt:lpstr>
      <vt:lpstr>   Současná kolektivní diplomacie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diplomatická jednání novější historie - summity</dc:title>
  <dc:creator>Miloš Lexa</dc:creator>
  <cp:lastModifiedBy>Miloš Lexa</cp:lastModifiedBy>
  <cp:revision>54</cp:revision>
  <cp:lastPrinted>2012-12-12T11:05:10Z</cp:lastPrinted>
  <dcterms:created xsi:type="dcterms:W3CDTF">2012-12-03T20:56:44Z</dcterms:created>
  <dcterms:modified xsi:type="dcterms:W3CDTF">2013-11-12T20:04:14Z</dcterms:modified>
</cp:coreProperties>
</file>